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69" r:id="rId9"/>
    <p:sldMasterId id="2147483720" r:id="rId10"/>
    <p:sldMasterId id="2147483797" r:id="rId11"/>
  </p:sldMasterIdLst>
  <p:notesMasterIdLst>
    <p:notesMasterId r:id="rId64"/>
  </p:notesMasterIdLst>
  <p:handoutMasterIdLst>
    <p:handoutMasterId r:id="rId65"/>
  </p:handoutMasterIdLst>
  <p:sldIdLst>
    <p:sldId id="256" r:id="rId12"/>
    <p:sldId id="269" r:id="rId13"/>
    <p:sldId id="263" r:id="rId14"/>
    <p:sldId id="279" r:id="rId15"/>
    <p:sldId id="2147377209" r:id="rId16"/>
    <p:sldId id="2147377232" r:id="rId17"/>
    <p:sldId id="2147377199" r:id="rId18"/>
    <p:sldId id="2147377198" r:id="rId19"/>
    <p:sldId id="2147377197" r:id="rId20"/>
    <p:sldId id="2147377196" r:id="rId21"/>
    <p:sldId id="2147377195" r:id="rId22"/>
    <p:sldId id="2147377194" r:id="rId23"/>
    <p:sldId id="280" r:id="rId24"/>
    <p:sldId id="2147377211" r:id="rId25"/>
    <p:sldId id="2147377215" r:id="rId26"/>
    <p:sldId id="2147377157" r:id="rId27"/>
    <p:sldId id="2147377216" r:id="rId28"/>
    <p:sldId id="264" r:id="rId29"/>
    <p:sldId id="265" r:id="rId30"/>
    <p:sldId id="267" r:id="rId31"/>
    <p:sldId id="268" r:id="rId32"/>
    <p:sldId id="270" r:id="rId33"/>
    <p:sldId id="266" r:id="rId34"/>
    <p:sldId id="2147377217" r:id="rId35"/>
    <p:sldId id="2147377213" r:id="rId36"/>
    <p:sldId id="2147377236" r:id="rId37"/>
    <p:sldId id="2147377237" r:id="rId38"/>
    <p:sldId id="2147377238" r:id="rId39"/>
    <p:sldId id="2147377239" r:id="rId40"/>
    <p:sldId id="2147377240" r:id="rId41"/>
    <p:sldId id="2147377241" r:id="rId42"/>
    <p:sldId id="2147377242" r:id="rId43"/>
    <p:sldId id="277" r:id="rId44"/>
    <p:sldId id="276" r:id="rId45"/>
    <p:sldId id="2147377243" r:id="rId46"/>
    <p:sldId id="2147377244" r:id="rId47"/>
    <p:sldId id="2147377210" r:id="rId48"/>
    <p:sldId id="2147377233" r:id="rId49"/>
    <p:sldId id="2147377234" r:id="rId50"/>
    <p:sldId id="2147377235" r:id="rId51"/>
    <p:sldId id="2147377223" r:id="rId52"/>
    <p:sldId id="2147377220" r:id="rId53"/>
    <p:sldId id="2147377221" r:id="rId54"/>
    <p:sldId id="2147377222" r:id="rId55"/>
    <p:sldId id="271" r:id="rId56"/>
    <p:sldId id="272" r:id="rId57"/>
    <p:sldId id="273" r:id="rId58"/>
    <p:sldId id="274" r:id="rId59"/>
    <p:sldId id="275" r:id="rId60"/>
    <p:sldId id="261" r:id="rId61"/>
    <p:sldId id="2147377214" r:id="rId62"/>
    <p:sldId id="257"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2165F8-1CE9-250A-94AA-756AD043C496}" v="55" dt="2023-08-10T09:54:12.488"/>
    <p1510:client id="{896B6297-5647-42EC-BADB-277E72C2A08D}" v="2" dt="2023-08-10T08:39:16.027"/>
    <p1510:client id="{A2082054-0716-ECFC-286D-1927D4B57397}" v="2" dt="2023-08-10T09:55:06.525"/>
    <p1510:client id="{C2A555C2-BC97-441A-A57A-D45B8F362DB0}" v="9" dt="2023-08-10T15:53:23.392"/>
    <p1510:client id="{F6137D4D-32A8-BB4F-941A-E7A13C017966}" v="1" dt="2023-08-10T09:54:33.264"/>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theme" Target="theme/theme1.xml"/><Relationship Id="rId7" Type="http://schemas.openxmlformats.org/officeDocument/2006/relationships/slideMaster" Target="slideMasters/slideMaster4.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0.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viewProps" Target="viewProps.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Witton-Dauris" userId="f47d36f3-c5a6-4a4f-8296-5b6e4c4fd9d5" providerId="ADAL" clId="{C2A555C2-BC97-441A-A57A-D45B8F362DB0}"/>
    <pc:docChg chg="undo custSel addSld delSld modSld">
      <pc:chgData name="Paul Witton-Dauris" userId="f47d36f3-c5a6-4a4f-8296-5b6e4c4fd9d5" providerId="ADAL" clId="{C2A555C2-BC97-441A-A57A-D45B8F362DB0}" dt="2023-08-11T07:47:50.116" v="88" actId="14100"/>
      <pc:docMkLst>
        <pc:docMk/>
      </pc:docMkLst>
      <pc:sldChg chg="modSp mod">
        <pc:chgData name="Paul Witton-Dauris" userId="f47d36f3-c5a6-4a4f-8296-5b6e4c4fd9d5" providerId="ADAL" clId="{C2A555C2-BC97-441A-A57A-D45B8F362DB0}" dt="2023-08-11T07:47:50.116" v="88" actId="14100"/>
        <pc:sldMkLst>
          <pc:docMk/>
          <pc:sldMk cId="1876557297" sldId="257"/>
        </pc:sldMkLst>
        <pc:spChg chg="mod">
          <ac:chgData name="Paul Witton-Dauris" userId="f47d36f3-c5a6-4a4f-8296-5b6e4c4fd9d5" providerId="ADAL" clId="{C2A555C2-BC97-441A-A57A-D45B8F362DB0}" dt="2023-08-11T07:47:50.116" v="88" actId="14100"/>
          <ac:spMkLst>
            <pc:docMk/>
            <pc:sldMk cId="1876557297" sldId="257"/>
            <ac:spMk id="2" creationId="{5B02A7D5-1EE1-44B5-DC76-072639BE3655}"/>
          </ac:spMkLst>
        </pc:spChg>
      </pc:sldChg>
      <pc:sldChg chg="add del">
        <pc:chgData name="Paul Witton-Dauris" userId="f47d36f3-c5a6-4a4f-8296-5b6e4c4fd9d5" providerId="ADAL" clId="{C2A555C2-BC97-441A-A57A-D45B8F362DB0}" dt="2023-08-10T13:55:54.192" v="16" actId="47"/>
        <pc:sldMkLst>
          <pc:docMk/>
          <pc:sldMk cId="684095043" sldId="258"/>
        </pc:sldMkLst>
      </pc:sldChg>
      <pc:sldChg chg="modSp mod">
        <pc:chgData name="Paul Witton-Dauris" userId="f47d36f3-c5a6-4a4f-8296-5b6e4c4fd9d5" providerId="ADAL" clId="{C2A555C2-BC97-441A-A57A-D45B8F362DB0}" dt="2023-08-10T15:57:20.227" v="64" actId="20577"/>
        <pc:sldMkLst>
          <pc:docMk/>
          <pc:sldMk cId="1116783212" sldId="263"/>
        </pc:sldMkLst>
        <pc:graphicFrameChg chg="mod modGraphic">
          <ac:chgData name="Paul Witton-Dauris" userId="f47d36f3-c5a6-4a4f-8296-5b6e4c4fd9d5" providerId="ADAL" clId="{C2A555C2-BC97-441A-A57A-D45B8F362DB0}" dt="2023-08-10T15:57:20.227" v="64" actId="20577"/>
          <ac:graphicFrameMkLst>
            <pc:docMk/>
            <pc:sldMk cId="1116783212" sldId="263"/>
            <ac:graphicFrameMk id="5" creationId="{FEE107EE-1A80-5715-901A-3C1641710161}"/>
          </ac:graphicFrameMkLst>
        </pc:graphicFrameChg>
      </pc:sldChg>
      <pc:sldChg chg="modSp mod">
        <pc:chgData name="Paul Witton-Dauris" userId="f47d36f3-c5a6-4a4f-8296-5b6e4c4fd9d5" providerId="ADAL" clId="{C2A555C2-BC97-441A-A57A-D45B8F362DB0}" dt="2023-08-11T07:23:18.018" v="82" actId="20577"/>
        <pc:sldMkLst>
          <pc:docMk/>
          <pc:sldMk cId="2386782925" sldId="269"/>
        </pc:sldMkLst>
        <pc:spChg chg="mod">
          <ac:chgData name="Paul Witton-Dauris" userId="f47d36f3-c5a6-4a4f-8296-5b6e4c4fd9d5" providerId="ADAL" clId="{C2A555C2-BC97-441A-A57A-D45B8F362DB0}" dt="2023-08-11T07:23:18.018" v="82" actId="20577"/>
          <ac:spMkLst>
            <pc:docMk/>
            <pc:sldMk cId="2386782925" sldId="269"/>
            <ac:spMk id="5" creationId="{5707D6EE-7FB3-2299-0020-8B11F52C84E6}"/>
          </ac:spMkLst>
        </pc:spChg>
      </pc:sldChg>
      <pc:sldChg chg="add del">
        <pc:chgData name="Paul Witton-Dauris" userId="f47d36f3-c5a6-4a4f-8296-5b6e4c4fd9d5" providerId="ADAL" clId="{C2A555C2-BC97-441A-A57A-D45B8F362DB0}" dt="2023-08-10T13:55:49.169" v="15"/>
        <pc:sldMkLst>
          <pc:docMk/>
          <pc:sldMk cId="2369775128" sldId="276"/>
        </pc:sldMkLst>
      </pc:sldChg>
      <pc:sldChg chg="add del">
        <pc:chgData name="Paul Witton-Dauris" userId="f47d36f3-c5a6-4a4f-8296-5b6e4c4fd9d5" providerId="ADAL" clId="{C2A555C2-BC97-441A-A57A-D45B8F362DB0}" dt="2023-08-10T13:55:49.169" v="15"/>
        <pc:sldMkLst>
          <pc:docMk/>
          <pc:sldMk cId="2570525565" sldId="277"/>
        </pc:sldMkLst>
      </pc:sldChg>
      <pc:sldChg chg="modSp mod">
        <pc:chgData name="Paul Witton-Dauris" userId="f47d36f3-c5a6-4a4f-8296-5b6e4c4fd9d5" providerId="ADAL" clId="{C2A555C2-BC97-441A-A57A-D45B8F362DB0}" dt="2023-08-10T15:53:49.088" v="50" actId="20577"/>
        <pc:sldMkLst>
          <pc:docMk/>
          <pc:sldMk cId="2421218179" sldId="2147377157"/>
        </pc:sldMkLst>
        <pc:spChg chg="mod">
          <ac:chgData name="Paul Witton-Dauris" userId="f47d36f3-c5a6-4a4f-8296-5b6e4c4fd9d5" providerId="ADAL" clId="{C2A555C2-BC97-441A-A57A-D45B8F362DB0}" dt="2023-08-10T15:53:49.088" v="50" actId="20577"/>
          <ac:spMkLst>
            <pc:docMk/>
            <pc:sldMk cId="2421218179" sldId="2147377157"/>
            <ac:spMk id="2" creationId="{C7B45660-5610-EF4C-8F74-903FD894A975}"/>
          </ac:spMkLst>
        </pc:spChg>
      </pc:sldChg>
      <pc:sldChg chg="add del">
        <pc:chgData name="Paul Witton-Dauris" userId="f47d36f3-c5a6-4a4f-8296-5b6e4c4fd9d5" providerId="ADAL" clId="{C2A555C2-BC97-441A-A57A-D45B8F362DB0}" dt="2023-08-11T07:47:10.125" v="86" actId="47"/>
        <pc:sldMkLst>
          <pc:docMk/>
          <pc:sldMk cId="2646202192" sldId="2147377201"/>
        </pc:sldMkLst>
      </pc:sldChg>
      <pc:sldChg chg="del">
        <pc:chgData name="Paul Witton-Dauris" userId="f47d36f3-c5a6-4a4f-8296-5b6e4c4fd9d5" providerId="ADAL" clId="{C2A555C2-BC97-441A-A57A-D45B8F362DB0}" dt="2023-08-10T15:52:20.023" v="41" actId="2696"/>
        <pc:sldMkLst>
          <pc:docMk/>
          <pc:sldMk cId="2876337380" sldId="2147377201"/>
        </pc:sldMkLst>
      </pc:sldChg>
      <pc:sldChg chg="add del">
        <pc:chgData name="Paul Witton-Dauris" userId="f47d36f3-c5a6-4a4f-8296-5b6e4c4fd9d5" providerId="ADAL" clId="{C2A555C2-BC97-441A-A57A-D45B8F362DB0}" dt="2023-08-10T15:52:49.104" v="43"/>
        <pc:sldMkLst>
          <pc:docMk/>
          <pc:sldMk cId="3966244051" sldId="2147377201"/>
        </pc:sldMkLst>
      </pc:sldChg>
      <pc:sldChg chg="del">
        <pc:chgData name="Paul Witton-Dauris" userId="f47d36f3-c5a6-4a4f-8296-5b6e4c4fd9d5" providerId="ADAL" clId="{C2A555C2-BC97-441A-A57A-D45B8F362DB0}" dt="2023-08-10T15:52:20.023" v="41" actId="2696"/>
        <pc:sldMkLst>
          <pc:docMk/>
          <pc:sldMk cId="298617467" sldId="2147377210"/>
        </pc:sldMkLst>
      </pc:sldChg>
      <pc:sldChg chg="modSp add mod">
        <pc:chgData name="Paul Witton-Dauris" userId="f47d36f3-c5a6-4a4f-8296-5b6e4c4fd9d5" providerId="ADAL" clId="{C2A555C2-BC97-441A-A57A-D45B8F362DB0}" dt="2023-08-10T15:53:34.009" v="46" actId="20577"/>
        <pc:sldMkLst>
          <pc:docMk/>
          <pc:sldMk cId="536739846" sldId="2147377210"/>
        </pc:sldMkLst>
        <pc:spChg chg="mod">
          <ac:chgData name="Paul Witton-Dauris" userId="f47d36f3-c5a6-4a4f-8296-5b6e4c4fd9d5" providerId="ADAL" clId="{C2A555C2-BC97-441A-A57A-D45B8F362DB0}" dt="2023-08-10T15:53:34.009" v="46" actId="20577"/>
          <ac:spMkLst>
            <pc:docMk/>
            <pc:sldMk cId="536739846" sldId="2147377210"/>
            <ac:spMk id="2" creationId="{C7B45660-5610-EF4C-8F74-903FD894A975}"/>
          </ac:spMkLst>
        </pc:spChg>
      </pc:sldChg>
      <pc:sldChg chg="add del">
        <pc:chgData name="Paul Witton-Dauris" userId="f47d36f3-c5a6-4a4f-8296-5b6e4c4fd9d5" providerId="ADAL" clId="{C2A555C2-BC97-441A-A57A-D45B8F362DB0}" dt="2023-08-10T15:52:49.104" v="43"/>
        <pc:sldMkLst>
          <pc:docMk/>
          <pc:sldMk cId="1531655442" sldId="2147377210"/>
        </pc:sldMkLst>
      </pc:sldChg>
      <pc:sldChg chg="modSp mod">
        <pc:chgData name="Paul Witton-Dauris" userId="f47d36f3-c5a6-4a4f-8296-5b6e4c4fd9d5" providerId="ADAL" clId="{C2A555C2-BC97-441A-A57A-D45B8F362DB0}" dt="2023-08-10T15:53:41.828" v="48" actId="20577"/>
        <pc:sldMkLst>
          <pc:docMk/>
          <pc:sldMk cId="2187875990" sldId="2147377213"/>
        </pc:sldMkLst>
        <pc:spChg chg="mod">
          <ac:chgData name="Paul Witton-Dauris" userId="f47d36f3-c5a6-4a4f-8296-5b6e4c4fd9d5" providerId="ADAL" clId="{C2A555C2-BC97-441A-A57A-D45B8F362DB0}" dt="2023-08-10T15:53:41.828" v="48" actId="20577"/>
          <ac:spMkLst>
            <pc:docMk/>
            <pc:sldMk cId="2187875990" sldId="2147377213"/>
            <ac:spMk id="2" creationId="{C7B45660-5610-EF4C-8F74-903FD894A975}"/>
          </ac:spMkLst>
        </pc:spChg>
      </pc:sldChg>
      <pc:sldChg chg="add del">
        <pc:chgData name="Paul Witton-Dauris" userId="f47d36f3-c5a6-4a4f-8296-5b6e4c4fd9d5" providerId="ADAL" clId="{C2A555C2-BC97-441A-A57A-D45B8F362DB0}" dt="2023-08-10T13:55:18.401" v="8" actId="47"/>
        <pc:sldMkLst>
          <pc:docMk/>
          <pc:sldMk cId="650260873" sldId="2147377224"/>
        </pc:sldMkLst>
      </pc:sldChg>
      <pc:sldChg chg="add del">
        <pc:chgData name="Paul Witton-Dauris" userId="f47d36f3-c5a6-4a4f-8296-5b6e4c4fd9d5" providerId="ADAL" clId="{C2A555C2-BC97-441A-A57A-D45B8F362DB0}" dt="2023-08-10T13:56:06.168" v="17" actId="47"/>
        <pc:sldMkLst>
          <pc:docMk/>
          <pc:sldMk cId="1382669719" sldId="2147377225"/>
        </pc:sldMkLst>
      </pc:sldChg>
      <pc:sldChg chg="add del">
        <pc:chgData name="Paul Witton-Dauris" userId="f47d36f3-c5a6-4a4f-8296-5b6e4c4fd9d5" providerId="ADAL" clId="{C2A555C2-BC97-441A-A57A-D45B8F362DB0}" dt="2023-08-10T13:55:22.435" v="9" actId="47"/>
        <pc:sldMkLst>
          <pc:docMk/>
          <pc:sldMk cId="3879811802" sldId="2147377226"/>
        </pc:sldMkLst>
      </pc:sldChg>
      <pc:sldChg chg="add del">
        <pc:chgData name="Paul Witton-Dauris" userId="f47d36f3-c5a6-4a4f-8296-5b6e4c4fd9d5" providerId="ADAL" clId="{C2A555C2-BC97-441A-A57A-D45B8F362DB0}" dt="2023-08-10T13:55:23.076" v="10" actId="47"/>
        <pc:sldMkLst>
          <pc:docMk/>
          <pc:sldMk cId="1482581321" sldId="2147377227"/>
        </pc:sldMkLst>
      </pc:sldChg>
      <pc:sldChg chg="add del">
        <pc:chgData name="Paul Witton-Dauris" userId="f47d36f3-c5a6-4a4f-8296-5b6e4c4fd9d5" providerId="ADAL" clId="{C2A555C2-BC97-441A-A57A-D45B8F362DB0}" dt="2023-08-10T13:55:23.727" v="11" actId="47"/>
        <pc:sldMkLst>
          <pc:docMk/>
          <pc:sldMk cId="811197871" sldId="2147377228"/>
        </pc:sldMkLst>
      </pc:sldChg>
      <pc:sldChg chg="add del">
        <pc:chgData name="Paul Witton-Dauris" userId="f47d36f3-c5a6-4a4f-8296-5b6e4c4fd9d5" providerId="ADAL" clId="{C2A555C2-BC97-441A-A57A-D45B8F362DB0}" dt="2023-08-10T13:55:24.562" v="12" actId="47"/>
        <pc:sldMkLst>
          <pc:docMk/>
          <pc:sldMk cId="4188902888" sldId="2147377229"/>
        </pc:sldMkLst>
      </pc:sldChg>
      <pc:sldChg chg="add del">
        <pc:chgData name="Paul Witton-Dauris" userId="f47d36f3-c5a6-4a4f-8296-5b6e4c4fd9d5" providerId="ADAL" clId="{C2A555C2-BC97-441A-A57A-D45B8F362DB0}" dt="2023-08-10T13:55:25.030" v="13" actId="47"/>
        <pc:sldMkLst>
          <pc:docMk/>
          <pc:sldMk cId="3884450823" sldId="2147377230"/>
        </pc:sldMkLst>
      </pc:sldChg>
      <pc:sldChg chg="add del">
        <pc:chgData name="Paul Witton-Dauris" userId="f47d36f3-c5a6-4a4f-8296-5b6e4c4fd9d5" providerId="ADAL" clId="{C2A555C2-BC97-441A-A57A-D45B8F362DB0}" dt="2023-08-10T13:55:30.554" v="14" actId="47"/>
        <pc:sldMkLst>
          <pc:docMk/>
          <pc:sldMk cId="3877951473" sldId="2147377231"/>
        </pc:sldMkLst>
      </pc:sldChg>
      <pc:sldChg chg="del">
        <pc:chgData name="Paul Witton-Dauris" userId="f47d36f3-c5a6-4a4f-8296-5b6e4c4fd9d5" providerId="ADAL" clId="{C2A555C2-BC97-441A-A57A-D45B8F362DB0}" dt="2023-08-10T15:52:20.023" v="41" actId="2696"/>
        <pc:sldMkLst>
          <pc:docMk/>
          <pc:sldMk cId="392911681" sldId="2147377233"/>
        </pc:sldMkLst>
      </pc:sldChg>
      <pc:sldChg chg="add">
        <pc:chgData name="Paul Witton-Dauris" userId="f47d36f3-c5a6-4a4f-8296-5b6e4c4fd9d5" providerId="ADAL" clId="{C2A555C2-BC97-441A-A57A-D45B8F362DB0}" dt="2023-08-10T15:53:23.392" v="44"/>
        <pc:sldMkLst>
          <pc:docMk/>
          <pc:sldMk cId="709355261" sldId="2147377233"/>
        </pc:sldMkLst>
      </pc:sldChg>
      <pc:sldChg chg="add del">
        <pc:chgData name="Paul Witton-Dauris" userId="f47d36f3-c5a6-4a4f-8296-5b6e4c4fd9d5" providerId="ADAL" clId="{C2A555C2-BC97-441A-A57A-D45B8F362DB0}" dt="2023-08-10T15:52:49.104" v="43"/>
        <pc:sldMkLst>
          <pc:docMk/>
          <pc:sldMk cId="1290035794" sldId="2147377233"/>
        </pc:sldMkLst>
      </pc:sldChg>
      <pc:sldChg chg="add">
        <pc:chgData name="Paul Witton-Dauris" userId="f47d36f3-c5a6-4a4f-8296-5b6e4c4fd9d5" providerId="ADAL" clId="{C2A555C2-BC97-441A-A57A-D45B8F362DB0}" dt="2023-08-10T15:53:23.392" v="44"/>
        <pc:sldMkLst>
          <pc:docMk/>
          <pc:sldMk cId="1794730394" sldId="2147377234"/>
        </pc:sldMkLst>
      </pc:sldChg>
      <pc:sldChg chg="add del">
        <pc:chgData name="Paul Witton-Dauris" userId="f47d36f3-c5a6-4a4f-8296-5b6e4c4fd9d5" providerId="ADAL" clId="{C2A555C2-BC97-441A-A57A-D45B8F362DB0}" dt="2023-08-10T15:52:49.104" v="43"/>
        <pc:sldMkLst>
          <pc:docMk/>
          <pc:sldMk cId="1930304178" sldId="2147377234"/>
        </pc:sldMkLst>
      </pc:sldChg>
      <pc:sldChg chg="del">
        <pc:chgData name="Paul Witton-Dauris" userId="f47d36f3-c5a6-4a4f-8296-5b6e4c4fd9d5" providerId="ADAL" clId="{C2A555C2-BC97-441A-A57A-D45B8F362DB0}" dt="2023-08-10T15:52:20.023" v="41" actId="2696"/>
        <pc:sldMkLst>
          <pc:docMk/>
          <pc:sldMk cId="2809130087" sldId="2147377234"/>
        </pc:sldMkLst>
      </pc:sldChg>
      <pc:sldChg chg="del">
        <pc:chgData name="Paul Witton-Dauris" userId="f47d36f3-c5a6-4a4f-8296-5b6e4c4fd9d5" providerId="ADAL" clId="{C2A555C2-BC97-441A-A57A-D45B8F362DB0}" dt="2023-08-10T15:52:20.023" v="41" actId="2696"/>
        <pc:sldMkLst>
          <pc:docMk/>
          <pc:sldMk cId="466726719" sldId="2147377235"/>
        </pc:sldMkLst>
      </pc:sldChg>
      <pc:sldChg chg="add">
        <pc:chgData name="Paul Witton-Dauris" userId="f47d36f3-c5a6-4a4f-8296-5b6e4c4fd9d5" providerId="ADAL" clId="{C2A555C2-BC97-441A-A57A-D45B8F362DB0}" dt="2023-08-10T15:53:23.392" v="44"/>
        <pc:sldMkLst>
          <pc:docMk/>
          <pc:sldMk cId="2770901062" sldId="2147377235"/>
        </pc:sldMkLst>
      </pc:sldChg>
      <pc:sldChg chg="add del">
        <pc:chgData name="Paul Witton-Dauris" userId="f47d36f3-c5a6-4a4f-8296-5b6e4c4fd9d5" providerId="ADAL" clId="{C2A555C2-BC97-441A-A57A-D45B8F362DB0}" dt="2023-08-10T15:52:49.104" v="43"/>
        <pc:sldMkLst>
          <pc:docMk/>
          <pc:sldMk cId="2994190263" sldId="2147377235"/>
        </pc:sldMkLst>
      </pc:sldChg>
      <pc:sldChg chg="add del">
        <pc:chgData name="Paul Witton-Dauris" userId="f47d36f3-c5a6-4a4f-8296-5b6e4c4fd9d5" providerId="ADAL" clId="{C2A555C2-BC97-441A-A57A-D45B8F362DB0}" dt="2023-08-10T13:55:14.946" v="7"/>
        <pc:sldMkLst>
          <pc:docMk/>
          <pc:sldMk cId="867602613" sldId="2147377236"/>
        </pc:sldMkLst>
      </pc:sldChg>
      <pc:sldChg chg="add del">
        <pc:chgData name="Paul Witton-Dauris" userId="f47d36f3-c5a6-4a4f-8296-5b6e4c4fd9d5" providerId="ADAL" clId="{C2A555C2-BC97-441A-A57A-D45B8F362DB0}" dt="2023-08-10T13:54:46.873" v="4"/>
        <pc:sldMkLst>
          <pc:docMk/>
          <pc:sldMk cId="3879811802" sldId="2147377236"/>
        </pc:sldMkLst>
      </pc:sldChg>
      <pc:sldChg chg="add">
        <pc:chgData name="Paul Witton-Dauris" userId="f47d36f3-c5a6-4a4f-8296-5b6e4c4fd9d5" providerId="ADAL" clId="{C2A555C2-BC97-441A-A57A-D45B8F362DB0}" dt="2023-08-10T13:55:49.169" v="15"/>
        <pc:sldMkLst>
          <pc:docMk/>
          <pc:sldMk cId="4225951863" sldId="2147377236"/>
        </pc:sldMkLst>
      </pc:sldChg>
      <pc:sldChg chg="add">
        <pc:chgData name="Paul Witton-Dauris" userId="f47d36f3-c5a6-4a4f-8296-5b6e4c4fd9d5" providerId="ADAL" clId="{C2A555C2-BC97-441A-A57A-D45B8F362DB0}" dt="2023-08-10T13:55:49.169" v="15"/>
        <pc:sldMkLst>
          <pc:docMk/>
          <pc:sldMk cId="650260873" sldId="2147377237"/>
        </pc:sldMkLst>
      </pc:sldChg>
      <pc:sldChg chg="add del">
        <pc:chgData name="Paul Witton-Dauris" userId="f47d36f3-c5a6-4a4f-8296-5b6e4c4fd9d5" providerId="ADAL" clId="{C2A555C2-BC97-441A-A57A-D45B8F362DB0}" dt="2023-08-10T13:54:46.873" v="4"/>
        <pc:sldMkLst>
          <pc:docMk/>
          <pc:sldMk cId="1482581321" sldId="2147377237"/>
        </pc:sldMkLst>
      </pc:sldChg>
      <pc:sldChg chg="add del">
        <pc:chgData name="Paul Witton-Dauris" userId="f47d36f3-c5a6-4a4f-8296-5b6e4c4fd9d5" providerId="ADAL" clId="{C2A555C2-BC97-441A-A57A-D45B8F362DB0}" dt="2023-08-10T13:55:14.946" v="7"/>
        <pc:sldMkLst>
          <pc:docMk/>
          <pc:sldMk cId="1914196077" sldId="2147377237"/>
        </pc:sldMkLst>
      </pc:sldChg>
      <pc:sldChg chg="add del">
        <pc:chgData name="Paul Witton-Dauris" userId="f47d36f3-c5a6-4a4f-8296-5b6e4c4fd9d5" providerId="ADAL" clId="{C2A555C2-BC97-441A-A57A-D45B8F362DB0}" dt="2023-08-10T13:55:14.946" v="7"/>
        <pc:sldMkLst>
          <pc:docMk/>
          <pc:sldMk cId="672325897" sldId="2147377238"/>
        </pc:sldMkLst>
      </pc:sldChg>
      <pc:sldChg chg="add del">
        <pc:chgData name="Paul Witton-Dauris" userId="f47d36f3-c5a6-4a4f-8296-5b6e4c4fd9d5" providerId="ADAL" clId="{C2A555C2-BC97-441A-A57A-D45B8F362DB0}" dt="2023-08-10T13:54:46.873" v="4"/>
        <pc:sldMkLst>
          <pc:docMk/>
          <pc:sldMk cId="811197871" sldId="2147377238"/>
        </pc:sldMkLst>
      </pc:sldChg>
      <pc:sldChg chg="add">
        <pc:chgData name="Paul Witton-Dauris" userId="f47d36f3-c5a6-4a4f-8296-5b6e4c4fd9d5" providerId="ADAL" clId="{C2A555C2-BC97-441A-A57A-D45B8F362DB0}" dt="2023-08-10T13:55:49.169" v="15"/>
        <pc:sldMkLst>
          <pc:docMk/>
          <pc:sldMk cId="2159211587" sldId="2147377238"/>
        </pc:sldMkLst>
      </pc:sldChg>
      <pc:sldChg chg="add del">
        <pc:chgData name="Paul Witton-Dauris" userId="f47d36f3-c5a6-4a4f-8296-5b6e4c4fd9d5" providerId="ADAL" clId="{C2A555C2-BC97-441A-A57A-D45B8F362DB0}" dt="2023-08-10T13:55:14.946" v="7"/>
        <pc:sldMkLst>
          <pc:docMk/>
          <pc:sldMk cId="3066146183" sldId="2147377239"/>
        </pc:sldMkLst>
      </pc:sldChg>
      <pc:sldChg chg="add">
        <pc:chgData name="Paul Witton-Dauris" userId="f47d36f3-c5a6-4a4f-8296-5b6e4c4fd9d5" providerId="ADAL" clId="{C2A555C2-BC97-441A-A57A-D45B8F362DB0}" dt="2023-08-10T13:55:49.169" v="15"/>
        <pc:sldMkLst>
          <pc:docMk/>
          <pc:sldMk cId="3879811802" sldId="2147377239"/>
        </pc:sldMkLst>
      </pc:sldChg>
      <pc:sldChg chg="add del">
        <pc:chgData name="Paul Witton-Dauris" userId="f47d36f3-c5a6-4a4f-8296-5b6e4c4fd9d5" providerId="ADAL" clId="{C2A555C2-BC97-441A-A57A-D45B8F362DB0}" dt="2023-08-10T13:54:46.873" v="4"/>
        <pc:sldMkLst>
          <pc:docMk/>
          <pc:sldMk cId="4188902888" sldId="2147377239"/>
        </pc:sldMkLst>
      </pc:sldChg>
      <pc:sldChg chg="add">
        <pc:chgData name="Paul Witton-Dauris" userId="f47d36f3-c5a6-4a4f-8296-5b6e4c4fd9d5" providerId="ADAL" clId="{C2A555C2-BC97-441A-A57A-D45B8F362DB0}" dt="2023-08-10T13:55:49.169" v="15"/>
        <pc:sldMkLst>
          <pc:docMk/>
          <pc:sldMk cId="1482581321" sldId="2147377240"/>
        </pc:sldMkLst>
      </pc:sldChg>
      <pc:sldChg chg="add del">
        <pc:chgData name="Paul Witton-Dauris" userId="f47d36f3-c5a6-4a4f-8296-5b6e4c4fd9d5" providerId="ADAL" clId="{C2A555C2-BC97-441A-A57A-D45B8F362DB0}" dt="2023-08-10T13:55:14.946" v="7"/>
        <pc:sldMkLst>
          <pc:docMk/>
          <pc:sldMk cId="1582716420" sldId="2147377240"/>
        </pc:sldMkLst>
      </pc:sldChg>
      <pc:sldChg chg="modSp add del mod">
        <pc:chgData name="Paul Witton-Dauris" userId="f47d36f3-c5a6-4a4f-8296-5b6e4c4fd9d5" providerId="ADAL" clId="{C2A555C2-BC97-441A-A57A-D45B8F362DB0}" dt="2023-08-10T13:54:46.873" v="4"/>
        <pc:sldMkLst>
          <pc:docMk/>
          <pc:sldMk cId="3884450823" sldId="2147377240"/>
        </pc:sldMkLst>
        <pc:spChg chg="mod">
          <ac:chgData name="Paul Witton-Dauris" userId="f47d36f3-c5a6-4a4f-8296-5b6e4c4fd9d5" providerId="ADAL" clId="{C2A555C2-BC97-441A-A57A-D45B8F362DB0}" dt="2023-08-10T13:54:46.873" v="4"/>
          <ac:spMkLst>
            <pc:docMk/>
            <pc:sldMk cId="3884450823" sldId="2147377240"/>
            <ac:spMk id="2" creationId="{40982072-0912-1713-2F76-353B333EECAC}"/>
          </ac:spMkLst>
        </pc:spChg>
      </pc:sldChg>
      <pc:sldChg chg="add del">
        <pc:chgData name="Paul Witton-Dauris" userId="f47d36f3-c5a6-4a4f-8296-5b6e4c4fd9d5" providerId="ADAL" clId="{C2A555C2-BC97-441A-A57A-D45B8F362DB0}" dt="2023-08-10T13:55:14.946" v="7"/>
        <pc:sldMkLst>
          <pc:docMk/>
          <pc:sldMk cId="384677889" sldId="2147377241"/>
        </pc:sldMkLst>
      </pc:sldChg>
      <pc:sldChg chg="add">
        <pc:chgData name="Paul Witton-Dauris" userId="f47d36f3-c5a6-4a4f-8296-5b6e4c4fd9d5" providerId="ADAL" clId="{C2A555C2-BC97-441A-A57A-D45B8F362DB0}" dt="2023-08-10T13:55:49.169" v="15"/>
        <pc:sldMkLst>
          <pc:docMk/>
          <pc:sldMk cId="811197871" sldId="2147377241"/>
        </pc:sldMkLst>
      </pc:sldChg>
      <pc:sldChg chg="add del">
        <pc:chgData name="Paul Witton-Dauris" userId="f47d36f3-c5a6-4a4f-8296-5b6e4c4fd9d5" providerId="ADAL" clId="{C2A555C2-BC97-441A-A57A-D45B8F362DB0}" dt="2023-08-10T13:54:46.873" v="4"/>
        <pc:sldMkLst>
          <pc:docMk/>
          <pc:sldMk cId="1051095982" sldId="2147377241"/>
        </pc:sldMkLst>
      </pc:sldChg>
      <pc:sldChg chg="modSp add mod">
        <pc:chgData name="Paul Witton-Dauris" userId="f47d36f3-c5a6-4a4f-8296-5b6e4c4fd9d5" providerId="ADAL" clId="{C2A555C2-BC97-441A-A57A-D45B8F362DB0}" dt="2023-08-11T07:43:57.753" v="85" actId="948"/>
        <pc:sldMkLst>
          <pc:docMk/>
          <pc:sldMk cId="4188902888" sldId="2147377242"/>
        </pc:sldMkLst>
        <pc:spChg chg="mod">
          <ac:chgData name="Paul Witton-Dauris" userId="f47d36f3-c5a6-4a4f-8296-5b6e4c4fd9d5" providerId="ADAL" clId="{C2A555C2-BC97-441A-A57A-D45B8F362DB0}" dt="2023-08-11T07:43:57.753" v="85" actId="948"/>
          <ac:spMkLst>
            <pc:docMk/>
            <pc:sldMk cId="4188902888" sldId="2147377242"/>
            <ac:spMk id="15" creationId="{C9A641B0-9461-57C6-450F-22124F20F6FB}"/>
          </ac:spMkLst>
        </pc:spChg>
      </pc:sldChg>
      <pc:sldChg chg="add">
        <pc:chgData name="Paul Witton-Dauris" userId="f47d36f3-c5a6-4a4f-8296-5b6e4c4fd9d5" providerId="ADAL" clId="{C2A555C2-BC97-441A-A57A-D45B8F362DB0}" dt="2023-08-10T13:55:49.169" v="15"/>
        <pc:sldMkLst>
          <pc:docMk/>
          <pc:sldMk cId="3884450823" sldId="2147377243"/>
        </pc:sldMkLst>
      </pc:sldChg>
      <pc:sldChg chg="add">
        <pc:chgData name="Paul Witton-Dauris" userId="f47d36f3-c5a6-4a4f-8296-5b6e4c4fd9d5" providerId="ADAL" clId="{C2A555C2-BC97-441A-A57A-D45B8F362DB0}" dt="2023-08-10T13:55:49.169" v="15"/>
        <pc:sldMkLst>
          <pc:docMk/>
          <pc:sldMk cId="367555185" sldId="2147377244"/>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33276F-1C02-45D8-87CB-D21E6EC4EFEB}"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C5E77EC-DB26-4D8D-AA19-D54287B218C6}">
      <dgm:prSet custT="1"/>
      <dgm:spPr/>
      <dgm:t>
        <a:bodyPr/>
        <a:lstStyle/>
        <a:p>
          <a:pPr>
            <a:lnSpc>
              <a:spcPct val="100000"/>
            </a:lnSpc>
          </a:pPr>
          <a:r>
            <a:rPr lang="en-GB" sz="1400">
              <a:latin typeface="Arial" panose="020B0604020202020204" pitchFamily="34" charset="0"/>
              <a:cs typeface="Arial" panose="020B0604020202020204" pitchFamily="34" charset="0"/>
            </a:rPr>
            <a:t>REC Schedule 23, 10.1: </a:t>
          </a:r>
          <a:r>
            <a:rPr lang="en-GB" sz="1400" i="1">
              <a:latin typeface="Arial" panose="020B0604020202020204" pitchFamily="34" charset="0"/>
              <a:cs typeface="Arial" panose="020B0604020202020204" pitchFamily="34" charset="0"/>
            </a:rPr>
            <a:t>‘A Losing Supplier must only submit an Annulment Request in respect of a Registration where the Losing Supplier is permitted to do so in accordance with its Energy Supply Licence.’</a:t>
          </a:r>
          <a:endParaRPr lang="en-US" sz="1400">
            <a:latin typeface="Arial" panose="020B0604020202020204" pitchFamily="34" charset="0"/>
            <a:cs typeface="Arial" panose="020B0604020202020204" pitchFamily="34" charset="0"/>
          </a:endParaRPr>
        </a:p>
      </dgm:t>
    </dgm:pt>
    <dgm:pt modelId="{ADE7C51D-82A7-4F27-8FBE-9A9EBC074DC1}" type="parTrans" cxnId="{2A6F43D1-5F73-449F-A7D7-B66DD12F9BC9}">
      <dgm:prSet/>
      <dgm:spPr/>
      <dgm:t>
        <a:bodyPr/>
        <a:lstStyle/>
        <a:p>
          <a:endParaRPr lang="en-US" sz="1400"/>
        </a:p>
      </dgm:t>
    </dgm:pt>
    <dgm:pt modelId="{FF50EEFA-CF8C-4CF4-AB07-919A6269F5BE}" type="sibTrans" cxnId="{2A6F43D1-5F73-449F-A7D7-B66DD12F9BC9}">
      <dgm:prSet/>
      <dgm:spPr/>
      <dgm:t>
        <a:bodyPr/>
        <a:lstStyle/>
        <a:p>
          <a:endParaRPr lang="en-US" sz="1400"/>
        </a:p>
      </dgm:t>
    </dgm:pt>
    <dgm:pt modelId="{FCD7C0EF-C3FC-4FCF-90E7-A0CE37C14DFD}">
      <dgm:prSet custT="1"/>
      <dgm:spPr/>
      <dgm:t>
        <a:bodyPr/>
        <a:lstStyle/>
        <a:p>
          <a:pPr>
            <a:lnSpc>
              <a:spcPct val="100000"/>
            </a:lnSpc>
          </a:pPr>
          <a:r>
            <a:rPr lang="en-GB" sz="1400">
              <a:latin typeface="Arial" panose="020B0604020202020204" pitchFamily="34" charset="0"/>
              <a:cs typeface="Arial" panose="020B0604020202020204" pitchFamily="34" charset="0"/>
            </a:rPr>
            <a:t>Standard Licence Conditions for Electricity and Gas Suppliers, Condition 14.2(d) &amp; 14.4 (c) allows the use of Annulments where: </a:t>
          </a:r>
          <a:r>
            <a:rPr lang="en-GB" sz="1400" i="1">
              <a:latin typeface="Arial" panose="020B0604020202020204" pitchFamily="34" charset="0"/>
              <a:cs typeface="Arial" panose="020B0604020202020204" pitchFamily="34" charset="0"/>
            </a:rPr>
            <a:t>‘the Customer informs the licensee that they have not entered into a Contract with the proposed new Electricity/Gas Supplier and asks the licensee to prevent the Proposed Supplier Transfer from taking place.’ </a:t>
          </a:r>
          <a:endParaRPr lang="en-US" sz="1400">
            <a:latin typeface="Arial" panose="020B0604020202020204" pitchFamily="34" charset="0"/>
            <a:cs typeface="Arial" panose="020B0604020202020204" pitchFamily="34" charset="0"/>
          </a:endParaRPr>
        </a:p>
      </dgm:t>
    </dgm:pt>
    <dgm:pt modelId="{93F7043B-A837-495A-A4E5-5567390461C4}" type="parTrans" cxnId="{5950D931-79B1-47B8-9A3C-DC6EAE149EB8}">
      <dgm:prSet/>
      <dgm:spPr/>
      <dgm:t>
        <a:bodyPr/>
        <a:lstStyle/>
        <a:p>
          <a:endParaRPr lang="en-US" sz="1400"/>
        </a:p>
      </dgm:t>
    </dgm:pt>
    <dgm:pt modelId="{AE7CABF4-D877-4568-A7F8-4EA550596157}" type="sibTrans" cxnId="{5950D931-79B1-47B8-9A3C-DC6EAE149EB8}">
      <dgm:prSet/>
      <dgm:spPr/>
      <dgm:t>
        <a:bodyPr/>
        <a:lstStyle/>
        <a:p>
          <a:endParaRPr lang="en-US" sz="1400"/>
        </a:p>
      </dgm:t>
    </dgm:pt>
    <dgm:pt modelId="{82A08E3F-05E4-45BD-A860-F3AD177386B6}">
      <dgm:prSet custT="1"/>
      <dgm:spPr/>
      <dgm:t>
        <a:bodyPr/>
        <a:lstStyle/>
        <a:p>
          <a:pPr>
            <a:lnSpc>
              <a:spcPct val="100000"/>
            </a:lnSpc>
          </a:pPr>
          <a:r>
            <a:rPr lang="en-GB" sz="1400">
              <a:latin typeface="Arial" panose="020B0604020202020204" pitchFamily="34" charset="0"/>
              <a:cs typeface="Arial" panose="020B0604020202020204" pitchFamily="34" charset="0"/>
            </a:rPr>
            <a:t>In summary: Annulments can </a:t>
          </a:r>
          <a:r>
            <a:rPr lang="en-GB" sz="1400" b="1" u="sng">
              <a:latin typeface="Arial" panose="020B0604020202020204" pitchFamily="34" charset="0"/>
              <a:cs typeface="Arial" panose="020B0604020202020204" pitchFamily="34" charset="0"/>
            </a:rPr>
            <a:t>only</a:t>
          </a:r>
          <a:r>
            <a:rPr lang="en-GB" sz="1400">
              <a:latin typeface="Arial" panose="020B0604020202020204" pitchFamily="34" charset="0"/>
              <a:cs typeface="Arial" panose="020B0604020202020204" pitchFamily="34" charset="0"/>
            </a:rPr>
            <a:t> be used when a customer tells their existing supplier that they have not signed a new contract with a different supplier.</a:t>
          </a:r>
          <a:endParaRPr lang="en-US" sz="1400">
            <a:latin typeface="Arial" panose="020B0604020202020204" pitchFamily="34" charset="0"/>
            <a:cs typeface="Arial" panose="020B0604020202020204" pitchFamily="34" charset="0"/>
          </a:endParaRPr>
        </a:p>
      </dgm:t>
    </dgm:pt>
    <dgm:pt modelId="{14E8AAE4-6D2A-4720-B194-D9488584854B}" type="sibTrans" cxnId="{D020C95E-721B-497E-8C04-1A4843C5AB31}">
      <dgm:prSet/>
      <dgm:spPr/>
      <dgm:t>
        <a:bodyPr/>
        <a:lstStyle/>
        <a:p>
          <a:endParaRPr lang="en-US" sz="1400"/>
        </a:p>
      </dgm:t>
    </dgm:pt>
    <dgm:pt modelId="{41B694AF-FB0D-4B3D-8D10-338954B8A361}" type="parTrans" cxnId="{D020C95E-721B-497E-8C04-1A4843C5AB31}">
      <dgm:prSet/>
      <dgm:spPr/>
      <dgm:t>
        <a:bodyPr/>
        <a:lstStyle/>
        <a:p>
          <a:endParaRPr lang="en-US" sz="1400"/>
        </a:p>
      </dgm:t>
    </dgm:pt>
    <dgm:pt modelId="{761BB028-E7CD-4D36-B819-14D7D6495813}" type="pres">
      <dgm:prSet presAssocID="{F733276F-1C02-45D8-87CB-D21E6EC4EFEB}" presName="root" presStyleCnt="0">
        <dgm:presLayoutVars>
          <dgm:dir/>
          <dgm:resizeHandles val="exact"/>
        </dgm:presLayoutVars>
      </dgm:prSet>
      <dgm:spPr/>
    </dgm:pt>
    <dgm:pt modelId="{77276166-3086-4B8C-8730-86375BF69546}" type="pres">
      <dgm:prSet presAssocID="{DC5E77EC-DB26-4D8D-AA19-D54287B218C6}" presName="compNode" presStyleCnt="0"/>
      <dgm:spPr/>
    </dgm:pt>
    <dgm:pt modelId="{E0F6843F-1F99-4448-BBCF-242345DDF5E7}" type="pres">
      <dgm:prSet presAssocID="{DC5E77EC-DB26-4D8D-AA19-D54287B218C6}" presName="bgRect" presStyleLbl="bgShp" presStyleIdx="0" presStyleCnt="3"/>
      <dgm:spPr>
        <a:solidFill>
          <a:schemeClr val="accent3"/>
        </a:solidFill>
      </dgm:spPr>
    </dgm:pt>
    <dgm:pt modelId="{130404BF-A276-4920-A48A-8F030D5A241E}" type="pres">
      <dgm:prSet presAssocID="{DC5E77EC-DB26-4D8D-AA19-D54287B218C6}"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wer with solid fill"/>
        </a:ext>
      </dgm:extLst>
    </dgm:pt>
    <dgm:pt modelId="{21434844-4DFD-4425-9F74-FDADFD94E0F2}" type="pres">
      <dgm:prSet presAssocID="{DC5E77EC-DB26-4D8D-AA19-D54287B218C6}" presName="spaceRect" presStyleCnt="0"/>
      <dgm:spPr/>
    </dgm:pt>
    <dgm:pt modelId="{A5649D91-D292-4D99-A5E7-9400CF005E14}" type="pres">
      <dgm:prSet presAssocID="{DC5E77EC-DB26-4D8D-AA19-D54287B218C6}" presName="parTx" presStyleLbl="revTx" presStyleIdx="0" presStyleCnt="3" custScaleX="100000">
        <dgm:presLayoutVars>
          <dgm:chMax val="0"/>
          <dgm:chPref val="0"/>
        </dgm:presLayoutVars>
      </dgm:prSet>
      <dgm:spPr/>
    </dgm:pt>
    <dgm:pt modelId="{527DF390-7E34-432A-ADAE-EC3BD7411EFB}" type="pres">
      <dgm:prSet presAssocID="{FF50EEFA-CF8C-4CF4-AB07-919A6269F5BE}" presName="sibTrans" presStyleCnt="0"/>
      <dgm:spPr/>
    </dgm:pt>
    <dgm:pt modelId="{038CF0C6-1EFB-497E-B788-22FBAD336023}" type="pres">
      <dgm:prSet presAssocID="{FCD7C0EF-C3FC-4FCF-90E7-A0CE37C14DFD}" presName="compNode" presStyleCnt="0"/>
      <dgm:spPr/>
    </dgm:pt>
    <dgm:pt modelId="{4931FBC0-56C2-437A-91A2-88EFCC116538}" type="pres">
      <dgm:prSet presAssocID="{FCD7C0EF-C3FC-4FCF-90E7-A0CE37C14DFD}" presName="bgRect" presStyleLbl="bgShp" presStyleIdx="1" presStyleCnt="3"/>
      <dgm:spPr/>
    </dgm:pt>
    <dgm:pt modelId="{B0D2FDB2-0379-4AAF-913F-EC450BF52BBC}" type="pres">
      <dgm:prSet presAssocID="{FCD7C0EF-C3FC-4FCF-90E7-A0CE37C14DF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ntract with solid fill"/>
        </a:ext>
      </dgm:extLst>
    </dgm:pt>
    <dgm:pt modelId="{452C5A56-08B2-4883-AA41-A4EF20B36C78}" type="pres">
      <dgm:prSet presAssocID="{FCD7C0EF-C3FC-4FCF-90E7-A0CE37C14DFD}" presName="spaceRect" presStyleCnt="0"/>
      <dgm:spPr/>
    </dgm:pt>
    <dgm:pt modelId="{F8B271BC-8ADC-4C8F-A684-C7512BECD24F}" type="pres">
      <dgm:prSet presAssocID="{FCD7C0EF-C3FC-4FCF-90E7-A0CE37C14DFD}" presName="parTx" presStyleLbl="revTx" presStyleIdx="1" presStyleCnt="3">
        <dgm:presLayoutVars>
          <dgm:chMax val="0"/>
          <dgm:chPref val="0"/>
        </dgm:presLayoutVars>
      </dgm:prSet>
      <dgm:spPr/>
    </dgm:pt>
    <dgm:pt modelId="{48EBC18F-8D87-4044-825F-CB3DB3CEC229}" type="pres">
      <dgm:prSet presAssocID="{AE7CABF4-D877-4568-A7F8-4EA550596157}" presName="sibTrans" presStyleCnt="0"/>
      <dgm:spPr/>
    </dgm:pt>
    <dgm:pt modelId="{92F357D8-94A1-42E9-BA29-FC842B69F19B}" type="pres">
      <dgm:prSet presAssocID="{82A08E3F-05E4-45BD-A860-F3AD177386B6}" presName="compNode" presStyleCnt="0"/>
      <dgm:spPr/>
    </dgm:pt>
    <dgm:pt modelId="{405464A4-10C2-4DE2-941E-8BCC92B0F1AE}" type="pres">
      <dgm:prSet presAssocID="{82A08E3F-05E4-45BD-A860-F3AD177386B6}" presName="bgRect" presStyleLbl="bgShp" presStyleIdx="2" presStyleCnt="3">
        <dgm:style>
          <a:lnRef idx="2">
            <a:schemeClr val="accent3"/>
          </a:lnRef>
          <a:fillRef idx="1">
            <a:schemeClr val="lt1"/>
          </a:fillRef>
          <a:effectRef idx="0">
            <a:schemeClr val="accent3"/>
          </a:effectRef>
          <a:fontRef idx="minor">
            <a:schemeClr val="dk1"/>
          </a:fontRef>
        </dgm:style>
      </dgm:prSet>
      <dgm:spPr/>
    </dgm:pt>
    <dgm:pt modelId="{21DFBFAE-E0FA-4299-A2FF-142139F9A48E}" type="pres">
      <dgm:prSet presAssocID="{82A08E3F-05E4-45BD-A860-F3AD177386B6}"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ostit Notes with solid fill"/>
        </a:ext>
      </dgm:extLst>
    </dgm:pt>
    <dgm:pt modelId="{85DBF937-65A7-4B54-BCF1-D80609471238}" type="pres">
      <dgm:prSet presAssocID="{82A08E3F-05E4-45BD-A860-F3AD177386B6}" presName="spaceRect" presStyleCnt="0"/>
      <dgm:spPr/>
    </dgm:pt>
    <dgm:pt modelId="{DFF85D8E-D948-4585-9375-E8419956AC48}" type="pres">
      <dgm:prSet presAssocID="{82A08E3F-05E4-45BD-A860-F3AD177386B6}" presName="parTx" presStyleLbl="revTx" presStyleIdx="2" presStyleCnt="3">
        <dgm:presLayoutVars>
          <dgm:chMax val="0"/>
          <dgm:chPref val="0"/>
        </dgm:presLayoutVars>
      </dgm:prSet>
      <dgm:spPr/>
    </dgm:pt>
  </dgm:ptLst>
  <dgm:cxnLst>
    <dgm:cxn modelId="{C74D692C-CF7A-4C43-9E31-F926AF72C278}" type="presOf" srcId="{FCD7C0EF-C3FC-4FCF-90E7-A0CE37C14DFD}" destId="{F8B271BC-8ADC-4C8F-A684-C7512BECD24F}" srcOrd="0" destOrd="0" presId="urn:microsoft.com/office/officeart/2018/2/layout/IconVerticalSolidList"/>
    <dgm:cxn modelId="{5950D931-79B1-47B8-9A3C-DC6EAE149EB8}" srcId="{F733276F-1C02-45D8-87CB-D21E6EC4EFEB}" destId="{FCD7C0EF-C3FC-4FCF-90E7-A0CE37C14DFD}" srcOrd="1" destOrd="0" parTransId="{93F7043B-A837-495A-A4E5-5567390461C4}" sibTransId="{AE7CABF4-D877-4568-A7F8-4EA550596157}"/>
    <dgm:cxn modelId="{D020C95E-721B-497E-8C04-1A4843C5AB31}" srcId="{F733276F-1C02-45D8-87CB-D21E6EC4EFEB}" destId="{82A08E3F-05E4-45BD-A860-F3AD177386B6}" srcOrd="2" destOrd="0" parTransId="{41B694AF-FB0D-4B3D-8D10-338954B8A361}" sibTransId="{14E8AAE4-6D2A-4720-B194-D9488584854B}"/>
    <dgm:cxn modelId="{57481461-550B-4CC6-AAF7-9C977FE05A84}" type="presOf" srcId="{82A08E3F-05E4-45BD-A860-F3AD177386B6}" destId="{DFF85D8E-D948-4585-9375-E8419956AC48}" srcOrd="0" destOrd="0" presId="urn:microsoft.com/office/officeart/2018/2/layout/IconVerticalSolidList"/>
    <dgm:cxn modelId="{5DF8B842-3CD0-4049-B91E-2A818134645C}" type="presOf" srcId="{DC5E77EC-DB26-4D8D-AA19-D54287B218C6}" destId="{A5649D91-D292-4D99-A5E7-9400CF005E14}" srcOrd="0" destOrd="0" presId="urn:microsoft.com/office/officeart/2018/2/layout/IconVerticalSolidList"/>
    <dgm:cxn modelId="{A96DB3AC-9779-45E8-9115-7D999A2FE768}" type="presOf" srcId="{F733276F-1C02-45D8-87CB-D21E6EC4EFEB}" destId="{761BB028-E7CD-4D36-B819-14D7D6495813}" srcOrd="0" destOrd="0" presId="urn:microsoft.com/office/officeart/2018/2/layout/IconVerticalSolidList"/>
    <dgm:cxn modelId="{2A6F43D1-5F73-449F-A7D7-B66DD12F9BC9}" srcId="{F733276F-1C02-45D8-87CB-D21E6EC4EFEB}" destId="{DC5E77EC-DB26-4D8D-AA19-D54287B218C6}" srcOrd="0" destOrd="0" parTransId="{ADE7C51D-82A7-4F27-8FBE-9A9EBC074DC1}" sibTransId="{FF50EEFA-CF8C-4CF4-AB07-919A6269F5BE}"/>
    <dgm:cxn modelId="{A6E16907-832F-4961-8A09-EF0D28AD2183}" type="presParOf" srcId="{761BB028-E7CD-4D36-B819-14D7D6495813}" destId="{77276166-3086-4B8C-8730-86375BF69546}" srcOrd="0" destOrd="0" presId="urn:microsoft.com/office/officeart/2018/2/layout/IconVerticalSolidList"/>
    <dgm:cxn modelId="{C1E2451B-067B-4AC3-9688-C598F02CA654}" type="presParOf" srcId="{77276166-3086-4B8C-8730-86375BF69546}" destId="{E0F6843F-1F99-4448-BBCF-242345DDF5E7}" srcOrd="0" destOrd="0" presId="urn:microsoft.com/office/officeart/2018/2/layout/IconVerticalSolidList"/>
    <dgm:cxn modelId="{0C07E41D-4E7E-4D0C-B4EA-1F43B4F4F9DA}" type="presParOf" srcId="{77276166-3086-4B8C-8730-86375BF69546}" destId="{130404BF-A276-4920-A48A-8F030D5A241E}" srcOrd="1" destOrd="0" presId="urn:microsoft.com/office/officeart/2018/2/layout/IconVerticalSolidList"/>
    <dgm:cxn modelId="{956D8B83-C6B9-4E40-AEA9-D99F0486752B}" type="presParOf" srcId="{77276166-3086-4B8C-8730-86375BF69546}" destId="{21434844-4DFD-4425-9F74-FDADFD94E0F2}" srcOrd="2" destOrd="0" presId="urn:microsoft.com/office/officeart/2018/2/layout/IconVerticalSolidList"/>
    <dgm:cxn modelId="{3CC5ACE4-811A-4E30-9776-9F9E89FA0D40}" type="presParOf" srcId="{77276166-3086-4B8C-8730-86375BF69546}" destId="{A5649D91-D292-4D99-A5E7-9400CF005E14}" srcOrd="3" destOrd="0" presId="urn:microsoft.com/office/officeart/2018/2/layout/IconVerticalSolidList"/>
    <dgm:cxn modelId="{DAE45EE6-C01B-4E50-940E-592FCA31E70A}" type="presParOf" srcId="{761BB028-E7CD-4D36-B819-14D7D6495813}" destId="{527DF390-7E34-432A-ADAE-EC3BD7411EFB}" srcOrd="1" destOrd="0" presId="urn:microsoft.com/office/officeart/2018/2/layout/IconVerticalSolidList"/>
    <dgm:cxn modelId="{2398B67D-D92E-4A6A-9CEE-6223904678C7}" type="presParOf" srcId="{761BB028-E7CD-4D36-B819-14D7D6495813}" destId="{038CF0C6-1EFB-497E-B788-22FBAD336023}" srcOrd="2" destOrd="0" presId="urn:microsoft.com/office/officeart/2018/2/layout/IconVerticalSolidList"/>
    <dgm:cxn modelId="{41DB953D-2222-4D71-8ED3-D16555E1B652}" type="presParOf" srcId="{038CF0C6-1EFB-497E-B788-22FBAD336023}" destId="{4931FBC0-56C2-437A-91A2-88EFCC116538}" srcOrd="0" destOrd="0" presId="urn:microsoft.com/office/officeart/2018/2/layout/IconVerticalSolidList"/>
    <dgm:cxn modelId="{37BD93FF-AB4E-43BD-AB58-726CC7E915C6}" type="presParOf" srcId="{038CF0C6-1EFB-497E-B788-22FBAD336023}" destId="{B0D2FDB2-0379-4AAF-913F-EC450BF52BBC}" srcOrd="1" destOrd="0" presId="urn:microsoft.com/office/officeart/2018/2/layout/IconVerticalSolidList"/>
    <dgm:cxn modelId="{D9DD47C0-7EC7-4CE8-99D0-1D16982AF007}" type="presParOf" srcId="{038CF0C6-1EFB-497E-B788-22FBAD336023}" destId="{452C5A56-08B2-4883-AA41-A4EF20B36C78}" srcOrd="2" destOrd="0" presId="urn:microsoft.com/office/officeart/2018/2/layout/IconVerticalSolidList"/>
    <dgm:cxn modelId="{D04C61C7-6314-4B9F-9E48-96166E080638}" type="presParOf" srcId="{038CF0C6-1EFB-497E-B788-22FBAD336023}" destId="{F8B271BC-8ADC-4C8F-A684-C7512BECD24F}" srcOrd="3" destOrd="0" presId="urn:microsoft.com/office/officeart/2018/2/layout/IconVerticalSolidList"/>
    <dgm:cxn modelId="{5CADE1FC-EAB8-4385-8B16-F6EAAF1FEFCA}" type="presParOf" srcId="{761BB028-E7CD-4D36-B819-14D7D6495813}" destId="{48EBC18F-8D87-4044-825F-CB3DB3CEC229}" srcOrd="3" destOrd="0" presId="urn:microsoft.com/office/officeart/2018/2/layout/IconVerticalSolidList"/>
    <dgm:cxn modelId="{CCA4DEE7-1C5D-4656-BAC9-43CDC880EEA5}" type="presParOf" srcId="{761BB028-E7CD-4D36-B819-14D7D6495813}" destId="{92F357D8-94A1-42E9-BA29-FC842B69F19B}" srcOrd="4" destOrd="0" presId="urn:microsoft.com/office/officeart/2018/2/layout/IconVerticalSolidList"/>
    <dgm:cxn modelId="{6C7366F2-6B95-4911-A6F1-36BA15B369AF}" type="presParOf" srcId="{92F357D8-94A1-42E9-BA29-FC842B69F19B}" destId="{405464A4-10C2-4DE2-941E-8BCC92B0F1AE}" srcOrd="0" destOrd="0" presId="urn:microsoft.com/office/officeart/2018/2/layout/IconVerticalSolidList"/>
    <dgm:cxn modelId="{58F6AC9F-2100-496A-956D-E8CF0B02387E}" type="presParOf" srcId="{92F357D8-94A1-42E9-BA29-FC842B69F19B}" destId="{21DFBFAE-E0FA-4299-A2FF-142139F9A48E}" srcOrd="1" destOrd="0" presId="urn:microsoft.com/office/officeart/2018/2/layout/IconVerticalSolidList"/>
    <dgm:cxn modelId="{FEA441C8-2E2A-428E-936B-D2F126002486}" type="presParOf" srcId="{92F357D8-94A1-42E9-BA29-FC842B69F19B}" destId="{85DBF937-65A7-4B54-BCF1-D80609471238}" srcOrd="2" destOrd="0" presId="urn:microsoft.com/office/officeart/2018/2/layout/IconVerticalSolidList"/>
    <dgm:cxn modelId="{F82F780F-5A61-48B3-8F09-CB9989FE60A4}" type="presParOf" srcId="{92F357D8-94A1-42E9-BA29-FC842B69F19B}" destId="{DFF85D8E-D948-4585-9375-E8419956AC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33276F-1C02-45D8-87CB-D21E6EC4EFEB}"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C5E77EC-DB26-4D8D-AA19-D54287B218C6}">
      <dgm:prSet custT="1"/>
      <dgm:spPr/>
      <dgm:t>
        <a:bodyPr/>
        <a:lstStyle/>
        <a:p>
          <a:pPr>
            <a:lnSpc>
              <a:spcPct val="100000"/>
            </a:lnSpc>
          </a:pPr>
          <a:r>
            <a:rPr lang="en-GB" sz="1400">
              <a:latin typeface="Arial"/>
              <a:cs typeface="Arial"/>
            </a:rPr>
            <a:t>REC Schedule 23, 10.2: </a:t>
          </a:r>
          <a:r>
            <a:rPr lang="en-GB" sz="1400" i="1">
              <a:latin typeface="Arial"/>
              <a:cs typeface="Arial"/>
            </a:rPr>
            <a:t>‘A Losing Supplier which submits an Annulment Request must retain (for at least 1 year) evidence of the reason for the Annulment Request.</a:t>
          </a:r>
          <a:endParaRPr lang="en-US" sz="1400">
            <a:latin typeface="Arial"/>
            <a:cs typeface="Arial"/>
          </a:endParaRPr>
        </a:p>
      </dgm:t>
    </dgm:pt>
    <dgm:pt modelId="{ADE7C51D-82A7-4F27-8FBE-9A9EBC074DC1}" type="parTrans" cxnId="{2A6F43D1-5F73-449F-A7D7-B66DD12F9BC9}">
      <dgm:prSet/>
      <dgm:spPr/>
      <dgm:t>
        <a:bodyPr/>
        <a:lstStyle/>
        <a:p>
          <a:endParaRPr lang="en-US" sz="1400"/>
        </a:p>
      </dgm:t>
    </dgm:pt>
    <dgm:pt modelId="{FF50EEFA-CF8C-4CF4-AB07-919A6269F5BE}" type="sibTrans" cxnId="{2A6F43D1-5F73-449F-A7D7-B66DD12F9BC9}">
      <dgm:prSet/>
      <dgm:spPr/>
      <dgm:t>
        <a:bodyPr/>
        <a:lstStyle/>
        <a:p>
          <a:endParaRPr lang="en-US" sz="1400"/>
        </a:p>
      </dgm:t>
    </dgm:pt>
    <dgm:pt modelId="{FCD7C0EF-C3FC-4FCF-90E7-A0CE37C14DFD}">
      <dgm:prSet custT="1"/>
      <dgm:spPr/>
      <dgm:t>
        <a:bodyPr/>
        <a:lstStyle/>
        <a:p>
          <a:pPr>
            <a:lnSpc>
              <a:spcPct val="100000"/>
            </a:lnSpc>
          </a:pPr>
          <a:r>
            <a:rPr lang="en-GB" sz="1400">
              <a:solidFill>
                <a:schemeClr val="tx1"/>
              </a:solidFill>
              <a:latin typeface="Arial"/>
              <a:cs typeface="Arial"/>
            </a:rPr>
            <a:t>Standard Licence Conditions for Electricity and Gas Suppliers, Condition </a:t>
          </a:r>
          <a:r>
            <a:rPr lang="en-GB" sz="1400" i="0">
              <a:solidFill>
                <a:schemeClr val="tx1"/>
              </a:solidFill>
              <a:latin typeface="Arial"/>
              <a:cs typeface="Arial"/>
            </a:rPr>
            <a:t>14.10 requires:  </a:t>
          </a:r>
          <a:r>
            <a:rPr lang="en-GB" sz="1400" i="1">
              <a:solidFill>
                <a:schemeClr val="tx1"/>
              </a:solidFill>
              <a:latin typeface="Arial"/>
              <a:cs typeface="Arial"/>
            </a:rPr>
            <a:t>‘If sub-paragraph 14.2(d) or 14.4(c) applies and the licensee has agreed to prevent a Proposed Supplier Transfer at the Domestic Customer’s or Non Domestic Customer’s request, the licensee must keep evidence of that request and of the reasons for it for at least 12 months after the request is made.’</a:t>
          </a:r>
          <a:endParaRPr lang="en-US" sz="1400" i="1">
            <a:latin typeface="Arial"/>
            <a:cs typeface="Arial"/>
          </a:endParaRPr>
        </a:p>
      </dgm:t>
    </dgm:pt>
    <dgm:pt modelId="{93F7043B-A837-495A-A4E5-5567390461C4}" type="parTrans" cxnId="{5950D931-79B1-47B8-9A3C-DC6EAE149EB8}">
      <dgm:prSet/>
      <dgm:spPr/>
      <dgm:t>
        <a:bodyPr/>
        <a:lstStyle/>
        <a:p>
          <a:endParaRPr lang="en-US" sz="1400"/>
        </a:p>
      </dgm:t>
    </dgm:pt>
    <dgm:pt modelId="{AE7CABF4-D877-4568-A7F8-4EA550596157}" type="sibTrans" cxnId="{5950D931-79B1-47B8-9A3C-DC6EAE149EB8}">
      <dgm:prSet/>
      <dgm:spPr/>
      <dgm:t>
        <a:bodyPr/>
        <a:lstStyle/>
        <a:p>
          <a:endParaRPr lang="en-US" sz="1400"/>
        </a:p>
      </dgm:t>
    </dgm:pt>
    <dgm:pt modelId="{82A08E3F-05E4-45BD-A860-F3AD177386B6}">
      <dgm:prSet custT="1"/>
      <dgm:spPr/>
      <dgm:t>
        <a:bodyPr/>
        <a:lstStyle/>
        <a:p>
          <a:pPr rtl="0">
            <a:lnSpc>
              <a:spcPct val="100000"/>
            </a:lnSpc>
          </a:pPr>
          <a:r>
            <a:rPr lang="en-US" sz="1400">
              <a:latin typeface="Arial"/>
              <a:cs typeface="Arial"/>
            </a:rPr>
            <a:t>Please note that the Code Manager may request this evidenc</a:t>
          </a:r>
          <a:r>
            <a:rPr lang="en-US" sz="1400">
              <a:solidFill>
                <a:schemeClr val="tx1"/>
              </a:solidFill>
              <a:latin typeface="Arial"/>
              <a:cs typeface="Arial"/>
            </a:rPr>
            <a:t>e to validate the appropriateness of the Annulment.</a:t>
          </a:r>
          <a:endParaRPr lang="en-US" sz="1400" strike="sngStrike">
            <a:solidFill>
              <a:schemeClr val="tx1"/>
            </a:solidFill>
            <a:latin typeface="Arial"/>
            <a:cs typeface="Arial"/>
          </a:endParaRPr>
        </a:p>
      </dgm:t>
    </dgm:pt>
    <dgm:pt modelId="{14E8AAE4-6D2A-4720-B194-D9488584854B}" type="sibTrans" cxnId="{D020C95E-721B-497E-8C04-1A4843C5AB31}">
      <dgm:prSet/>
      <dgm:spPr/>
      <dgm:t>
        <a:bodyPr/>
        <a:lstStyle/>
        <a:p>
          <a:endParaRPr lang="en-US" sz="1400"/>
        </a:p>
      </dgm:t>
    </dgm:pt>
    <dgm:pt modelId="{41B694AF-FB0D-4B3D-8D10-338954B8A361}" type="parTrans" cxnId="{D020C95E-721B-497E-8C04-1A4843C5AB31}">
      <dgm:prSet/>
      <dgm:spPr/>
      <dgm:t>
        <a:bodyPr/>
        <a:lstStyle/>
        <a:p>
          <a:endParaRPr lang="en-US" sz="1400"/>
        </a:p>
      </dgm:t>
    </dgm:pt>
    <dgm:pt modelId="{761BB028-E7CD-4D36-B819-14D7D6495813}" type="pres">
      <dgm:prSet presAssocID="{F733276F-1C02-45D8-87CB-D21E6EC4EFEB}" presName="root" presStyleCnt="0">
        <dgm:presLayoutVars>
          <dgm:dir/>
          <dgm:resizeHandles val="exact"/>
        </dgm:presLayoutVars>
      </dgm:prSet>
      <dgm:spPr/>
    </dgm:pt>
    <dgm:pt modelId="{77276166-3086-4B8C-8730-86375BF69546}" type="pres">
      <dgm:prSet presAssocID="{DC5E77EC-DB26-4D8D-AA19-D54287B218C6}" presName="compNode" presStyleCnt="0"/>
      <dgm:spPr/>
    </dgm:pt>
    <dgm:pt modelId="{E0F6843F-1F99-4448-BBCF-242345DDF5E7}" type="pres">
      <dgm:prSet presAssocID="{DC5E77EC-DB26-4D8D-AA19-D54287B218C6}" presName="bgRect" presStyleLbl="bgShp" presStyleIdx="0" presStyleCnt="3"/>
      <dgm:spPr>
        <a:solidFill>
          <a:schemeClr val="accent3"/>
        </a:solidFill>
      </dgm:spPr>
    </dgm:pt>
    <dgm:pt modelId="{130404BF-A276-4920-A48A-8F030D5A241E}" type="pres">
      <dgm:prSet presAssocID="{DC5E77EC-DB26-4D8D-AA19-D54287B218C6}"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wer with solid fill"/>
        </a:ext>
      </dgm:extLst>
    </dgm:pt>
    <dgm:pt modelId="{21434844-4DFD-4425-9F74-FDADFD94E0F2}" type="pres">
      <dgm:prSet presAssocID="{DC5E77EC-DB26-4D8D-AA19-D54287B218C6}" presName="spaceRect" presStyleCnt="0"/>
      <dgm:spPr/>
    </dgm:pt>
    <dgm:pt modelId="{A5649D91-D292-4D99-A5E7-9400CF005E14}" type="pres">
      <dgm:prSet presAssocID="{DC5E77EC-DB26-4D8D-AA19-D54287B218C6}" presName="parTx" presStyleLbl="revTx" presStyleIdx="0" presStyleCnt="3" custScaleX="100000">
        <dgm:presLayoutVars>
          <dgm:chMax val="0"/>
          <dgm:chPref val="0"/>
        </dgm:presLayoutVars>
      </dgm:prSet>
      <dgm:spPr/>
    </dgm:pt>
    <dgm:pt modelId="{527DF390-7E34-432A-ADAE-EC3BD7411EFB}" type="pres">
      <dgm:prSet presAssocID="{FF50EEFA-CF8C-4CF4-AB07-919A6269F5BE}" presName="sibTrans" presStyleCnt="0"/>
      <dgm:spPr/>
    </dgm:pt>
    <dgm:pt modelId="{038CF0C6-1EFB-497E-B788-22FBAD336023}" type="pres">
      <dgm:prSet presAssocID="{FCD7C0EF-C3FC-4FCF-90E7-A0CE37C14DFD}" presName="compNode" presStyleCnt="0"/>
      <dgm:spPr/>
    </dgm:pt>
    <dgm:pt modelId="{4931FBC0-56C2-437A-91A2-88EFCC116538}" type="pres">
      <dgm:prSet presAssocID="{FCD7C0EF-C3FC-4FCF-90E7-A0CE37C14DFD}" presName="bgRect" presStyleLbl="bgShp" presStyleIdx="1" presStyleCnt="3"/>
      <dgm:spPr/>
    </dgm:pt>
    <dgm:pt modelId="{B0D2FDB2-0379-4AAF-913F-EC450BF52BBC}" type="pres">
      <dgm:prSet presAssocID="{FCD7C0EF-C3FC-4FCF-90E7-A0CE37C14DF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ntract with solid fill"/>
        </a:ext>
      </dgm:extLst>
    </dgm:pt>
    <dgm:pt modelId="{452C5A56-08B2-4883-AA41-A4EF20B36C78}" type="pres">
      <dgm:prSet presAssocID="{FCD7C0EF-C3FC-4FCF-90E7-A0CE37C14DFD}" presName="spaceRect" presStyleCnt="0"/>
      <dgm:spPr/>
    </dgm:pt>
    <dgm:pt modelId="{F8B271BC-8ADC-4C8F-A684-C7512BECD24F}" type="pres">
      <dgm:prSet presAssocID="{FCD7C0EF-C3FC-4FCF-90E7-A0CE37C14DFD}" presName="parTx" presStyleLbl="revTx" presStyleIdx="1" presStyleCnt="3">
        <dgm:presLayoutVars>
          <dgm:chMax val="0"/>
          <dgm:chPref val="0"/>
        </dgm:presLayoutVars>
      </dgm:prSet>
      <dgm:spPr/>
    </dgm:pt>
    <dgm:pt modelId="{48EBC18F-8D87-4044-825F-CB3DB3CEC229}" type="pres">
      <dgm:prSet presAssocID="{AE7CABF4-D877-4568-A7F8-4EA550596157}" presName="sibTrans" presStyleCnt="0"/>
      <dgm:spPr/>
    </dgm:pt>
    <dgm:pt modelId="{92F357D8-94A1-42E9-BA29-FC842B69F19B}" type="pres">
      <dgm:prSet presAssocID="{82A08E3F-05E4-45BD-A860-F3AD177386B6}" presName="compNode" presStyleCnt="0"/>
      <dgm:spPr/>
    </dgm:pt>
    <dgm:pt modelId="{405464A4-10C2-4DE2-941E-8BCC92B0F1AE}" type="pres">
      <dgm:prSet presAssocID="{82A08E3F-05E4-45BD-A860-F3AD177386B6}" presName="bgRect" presStyleLbl="bgShp" presStyleIdx="2" presStyleCnt="3">
        <dgm:style>
          <a:lnRef idx="2">
            <a:schemeClr val="accent3"/>
          </a:lnRef>
          <a:fillRef idx="1">
            <a:schemeClr val="lt1"/>
          </a:fillRef>
          <a:effectRef idx="0">
            <a:schemeClr val="accent3"/>
          </a:effectRef>
          <a:fontRef idx="minor">
            <a:schemeClr val="dk1"/>
          </a:fontRef>
        </dgm:style>
      </dgm:prSet>
      <dgm:spPr/>
    </dgm:pt>
    <dgm:pt modelId="{21DFBFAE-E0FA-4299-A2FF-142139F9A48E}" type="pres">
      <dgm:prSet presAssocID="{82A08E3F-05E4-45BD-A860-F3AD177386B6}"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ostit Notes with solid fill"/>
        </a:ext>
      </dgm:extLst>
    </dgm:pt>
    <dgm:pt modelId="{85DBF937-65A7-4B54-BCF1-D80609471238}" type="pres">
      <dgm:prSet presAssocID="{82A08E3F-05E4-45BD-A860-F3AD177386B6}" presName="spaceRect" presStyleCnt="0"/>
      <dgm:spPr/>
    </dgm:pt>
    <dgm:pt modelId="{DFF85D8E-D948-4585-9375-E8419956AC48}" type="pres">
      <dgm:prSet presAssocID="{82A08E3F-05E4-45BD-A860-F3AD177386B6}" presName="parTx" presStyleLbl="revTx" presStyleIdx="2" presStyleCnt="3">
        <dgm:presLayoutVars>
          <dgm:chMax val="0"/>
          <dgm:chPref val="0"/>
        </dgm:presLayoutVars>
      </dgm:prSet>
      <dgm:spPr/>
    </dgm:pt>
  </dgm:ptLst>
  <dgm:cxnLst>
    <dgm:cxn modelId="{C74D692C-CF7A-4C43-9E31-F926AF72C278}" type="presOf" srcId="{FCD7C0EF-C3FC-4FCF-90E7-A0CE37C14DFD}" destId="{F8B271BC-8ADC-4C8F-A684-C7512BECD24F}" srcOrd="0" destOrd="0" presId="urn:microsoft.com/office/officeart/2018/2/layout/IconVerticalSolidList"/>
    <dgm:cxn modelId="{5950D931-79B1-47B8-9A3C-DC6EAE149EB8}" srcId="{F733276F-1C02-45D8-87CB-D21E6EC4EFEB}" destId="{FCD7C0EF-C3FC-4FCF-90E7-A0CE37C14DFD}" srcOrd="1" destOrd="0" parTransId="{93F7043B-A837-495A-A4E5-5567390461C4}" sibTransId="{AE7CABF4-D877-4568-A7F8-4EA550596157}"/>
    <dgm:cxn modelId="{D020C95E-721B-497E-8C04-1A4843C5AB31}" srcId="{F733276F-1C02-45D8-87CB-D21E6EC4EFEB}" destId="{82A08E3F-05E4-45BD-A860-F3AD177386B6}" srcOrd="2" destOrd="0" parTransId="{41B694AF-FB0D-4B3D-8D10-338954B8A361}" sibTransId="{14E8AAE4-6D2A-4720-B194-D9488584854B}"/>
    <dgm:cxn modelId="{57481461-550B-4CC6-AAF7-9C977FE05A84}" type="presOf" srcId="{82A08E3F-05E4-45BD-A860-F3AD177386B6}" destId="{DFF85D8E-D948-4585-9375-E8419956AC48}" srcOrd="0" destOrd="0" presId="urn:microsoft.com/office/officeart/2018/2/layout/IconVerticalSolidList"/>
    <dgm:cxn modelId="{5DF8B842-3CD0-4049-B91E-2A818134645C}" type="presOf" srcId="{DC5E77EC-DB26-4D8D-AA19-D54287B218C6}" destId="{A5649D91-D292-4D99-A5E7-9400CF005E14}" srcOrd="0" destOrd="0" presId="urn:microsoft.com/office/officeart/2018/2/layout/IconVerticalSolidList"/>
    <dgm:cxn modelId="{A96DB3AC-9779-45E8-9115-7D999A2FE768}" type="presOf" srcId="{F733276F-1C02-45D8-87CB-D21E6EC4EFEB}" destId="{761BB028-E7CD-4D36-B819-14D7D6495813}" srcOrd="0" destOrd="0" presId="urn:microsoft.com/office/officeart/2018/2/layout/IconVerticalSolidList"/>
    <dgm:cxn modelId="{2A6F43D1-5F73-449F-A7D7-B66DD12F9BC9}" srcId="{F733276F-1C02-45D8-87CB-D21E6EC4EFEB}" destId="{DC5E77EC-DB26-4D8D-AA19-D54287B218C6}" srcOrd="0" destOrd="0" parTransId="{ADE7C51D-82A7-4F27-8FBE-9A9EBC074DC1}" sibTransId="{FF50EEFA-CF8C-4CF4-AB07-919A6269F5BE}"/>
    <dgm:cxn modelId="{A6E16907-832F-4961-8A09-EF0D28AD2183}" type="presParOf" srcId="{761BB028-E7CD-4D36-B819-14D7D6495813}" destId="{77276166-3086-4B8C-8730-86375BF69546}" srcOrd="0" destOrd="0" presId="urn:microsoft.com/office/officeart/2018/2/layout/IconVerticalSolidList"/>
    <dgm:cxn modelId="{C1E2451B-067B-4AC3-9688-C598F02CA654}" type="presParOf" srcId="{77276166-3086-4B8C-8730-86375BF69546}" destId="{E0F6843F-1F99-4448-BBCF-242345DDF5E7}" srcOrd="0" destOrd="0" presId="urn:microsoft.com/office/officeart/2018/2/layout/IconVerticalSolidList"/>
    <dgm:cxn modelId="{0C07E41D-4E7E-4D0C-B4EA-1F43B4F4F9DA}" type="presParOf" srcId="{77276166-3086-4B8C-8730-86375BF69546}" destId="{130404BF-A276-4920-A48A-8F030D5A241E}" srcOrd="1" destOrd="0" presId="urn:microsoft.com/office/officeart/2018/2/layout/IconVerticalSolidList"/>
    <dgm:cxn modelId="{956D8B83-C6B9-4E40-AEA9-D99F0486752B}" type="presParOf" srcId="{77276166-3086-4B8C-8730-86375BF69546}" destId="{21434844-4DFD-4425-9F74-FDADFD94E0F2}" srcOrd="2" destOrd="0" presId="urn:microsoft.com/office/officeart/2018/2/layout/IconVerticalSolidList"/>
    <dgm:cxn modelId="{3CC5ACE4-811A-4E30-9776-9F9E89FA0D40}" type="presParOf" srcId="{77276166-3086-4B8C-8730-86375BF69546}" destId="{A5649D91-D292-4D99-A5E7-9400CF005E14}" srcOrd="3" destOrd="0" presId="urn:microsoft.com/office/officeart/2018/2/layout/IconVerticalSolidList"/>
    <dgm:cxn modelId="{DAE45EE6-C01B-4E50-940E-592FCA31E70A}" type="presParOf" srcId="{761BB028-E7CD-4D36-B819-14D7D6495813}" destId="{527DF390-7E34-432A-ADAE-EC3BD7411EFB}" srcOrd="1" destOrd="0" presId="urn:microsoft.com/office/officeart/2018/2/layout/IconVerticalSolidList"/>
    <dgm:cxn modelId="{2398B67D-D92E-4A6A-9CEE-6223904678C7}" type="presParOf" srcId="{761BB028-E7CD-4D36-B819-14D7D6495813}" destId="{038CF0C6-1EFB-497E-B788-22FBAD336023}" srcOrd="2" destOrd="0" presId="urn:microsoft.com/office/officeart/2018/2/layout/IconVerticalSolidList"/>
    <dgm:cxn modelId="{41DB953D-2222-4D71-8ED3-D16555E1B652}" type="presParOf" srcId="{038CF0C6-1EFB-497E-B788-22FBAD336023}" destId="{4931FBC0-56C2-437A-91A2-88EFCC116538}" srcOrd="0" destOrd="0" presId="urn:microsoft.com/office/officeart/2018/2/layout/IconVerticalSolidList"/>
    <dgm:cxn modelId="{37BD93FF-AB4E-43BD-AB58-726CC7E915C6}" type="presParOf" srcId="{038CF0C6-1EFB-497E-B788-22FBAD336023}" destId="{B0D2FDB2-0379-4AAF-913F-EC450BF52BBC}" srcOrd="1" destOrd="0" presId="urn:microsoft.com/office/officeart/2018/2/layout/IconVerticalSolidList"/>
    <dgm:cxn modelId="{D9DD47C0-7EC7-4CE8-99D0-1D16982AF007}" type="presParOf" srcId="{038CF0C6-1EFB-497E-B788-22FBAD336023}" destId="{452C5A56-08B2-4883-AA41-A4EF20B36C78}" srcOrd="2" destOrd="0" presId="urn:microsoft.com/office/officeart/2018/2/layout/IconVerticalSolidList"/>
    <dgm:cxn modelId="{D04C61C7-6314-4B9F-9E48-96166E080638}" type="presParOf" srcId="{038CF0C6-1EFB-497E-B788-22FBAD336023}" destId="{F8B271BC-8ADC-4C8F-A684-C7512BECD24F}" srcOrd="3" destOrd="0" presId="urn:microsoft.com/office/officeart/2018/2/layout/IconVerticalSolidList"/>
    <dgm:cxn modelId="{5CADE1FC-EAB8-4385-8B16-F6EAAF1FEFCA}" type="presParOf" srcId="{761BB028-E7CD-4D36-B819-14D7D6495813}" destId="{48EBC18F-8D87-4044-825F-CB3DB3CEC229}" srcOrd="3" destOrd="0" presId="urn:microsoft.com/office/officeart/2018/2/layout/IconVerticalSolidList"/>
    <dgm:cxn modelId="{CCA4DEE7-1C5D-4656-BAC9-43CDC880EEA5}" type="presParOf" srcId="{761BB028-E7CD-4D36-B819-14D7D6495813}" destId="{92F357D8-94A1-42E9-BA29-FC842B69F19B}" srcOrd="4" destOrd="0" presId="urn:microsoft.com/office/officeart/2018/2/layout/IconVerticalSolidList"/>
    <dgm:cxn modelId="{6C7366F2-6B95-4911-A6F1-36BA15B369AF}" type="presParOf" srcId="{92F357D8-94A1-42E9-BA29-FC842B69F19B}" destId="{405464A4-10C2-4DE2-941E-8BCC92B0F1AE}" srcOrd="0" destOrd="0" presId="urn:microsoft.com/office/officeart/2018/2/layout/IconVerticalSolidList"/>
    <dgm:cxn modelId="{58F6AC9F-2100-496A-956D-E8CF0B02387E}" type="presParOf" srcId="{92F357D8-94A1-42E9-BA29-FC842B69F19B}" destId="{21DFBFAE-E0FA-4299-A2FF-142139F9A48E}" srcOrd="1" destOrd="0" presId="urn:microsoft.com/office/officeart/2018/2/layout/IconVerticalSolidList"/>
    <dgm:cxn modelId="{FEA441C8-2E2A-428E-936B-D2F126002486}" type="presParOf" srcId="{92F357D8-94A1-42E9-BA29-FC842B69F19B}" destId="{85DBF937-65A7-4B54-BCF1-D80609471238}" srcOrd="2" destOrd="0" presId="urn:microsoft.com/office/officeart/2018/2/layout/IconVerticalSolidList"/>
    <dgm:cxn modelId="{F82F780F-5A61-48B3-8F09-CB9989FE60A4}" type="presParOf" srcId="{92F357D8-94A1-42E9-BA29-FC842B69F19B}" destId="{DFF85D8E-D948-4585-9375-E8419956AC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733276F-1C02-45D8-87CB-D21E6EC4EFEB}"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C5E77EC-DB26-4D8D-AA19-D54287B218C6}">
      <dgm:prSet custT="1"/>
      <dgm:spPr/>
      <dgm:t>
        <a:bodyPr/>
        <a:lstStyle/>
        <a:p>
          <a:pPr>
            <a:lnSpc>
              <a:spcPct val="100000"/>
            </a:lnSpc>
          </a:pPr>
          <a:r>
            <a:rPr lang="en-GB" sz="1400">
              <a:solidFill>
                <a:srgbClr val="000000"/>
              </a:solidFill>
              <a:latin typeface="Arial"/>
              <a:cs typeface="Arial"/>
            </a:rPr>
            <a:t>REC Schedule 23, 6.1: </a:t>
          </a:r>
          <a:r>
            <a:rPr lang="en-GB" sz="1400" i="1">
              <a:solidFill>
                <a:srgbClr val="000000"/>
              </a:solidFill>
              <a:latin typeface="Arial"/>
              <a:cs typeface="Arial"/>
            </a:rPr>
            <a:t>‘A Losing Supplier may only raise an Objection where it is permitted to do so in accordance with its Energy Supply Licence</a:t>
          </a:r>
          <a:r>
            <a:rPr lang="en-GB" sz="1400" i="1">
              <a:latin typeface="Arial"/>
              <a:cs typeface="Arial"/>
            </a:rPr>
            <a:t>.’</a:t>
          </a:r>
          <a:endParaRPr lang="en-US" sz="1400">
            <a:latin typeface="Arial"/>
            <a:cs typeface="Arial"/>
          </a:endParaRPr>
        </a:p>
      </dgm:t>
    </dgm:pt>
    <dgm:pt modelId="{ADE7C51D-82A7-4F27-8FBE-9A9EBC074DC1}" type="parTrans" cxnId="{2A6F43D1-5F73-449F-A7D7-B66DD12F9BC9}">
      <dgm:prSet/>
      <dgm:spPr/>
      <dgm:t>
        <a:bodyPr/>
        <a:lstStyle/>
        <a:p>
          <a:endParaRPr lang="en-US" sz="1400"/>
        </a:p>
      </dgm:t>
    </dgm:pt>
    <dgm:pt modelId="{FF50EEFA-CF8C-4CF4-AB07-919A6269F5BE}" type="sibTrans" cxnId="{2A6F43D1-5F73-449F-A7D7-B66DD12F9BC9}">
      <dgm:prSet/>
      <dgm:spPr/>
      <dgm:t>
        <a:bodyPr/>
        <a:lstStyle/>
        <a:p>
          <a:endParaRPr lang="en-US" sz="1400"/>
        </a:p>
      </dgm:t>
    </dgm:pt>
    <dgm:pt modelId="{FCD7C0EF-C3FC-4FCF-90E7-A0CE37C14DFD}">
      <dgm:prSet custT="1"/>
      <dgm:spPr/>
      <dgm:t>
        <a:bodyPr/>
        <a:lstStyle/>
        <a:p>
          <a:pPr>
            <a:lnSpc>
              <a:spcPct val="100000"/>
            </a:lnSpc>
          </a:pPr>
          <a:r>
            <a:rPr lang="en-GB" sz="1400">
              <a:latin typeface="Arial"/>
              <a:cs typeface="Arial"/>
            </a:rPr>
            <a:t>Standard Licence Conditions for Electricity and Gas Suppliers, Condition 14.2(a) allows the use of Objections where for a Non-Domestic Customer: </a:t>
          </a:r>
          <a:r>
            <a:rPr lang="en-GB" sz="1400" i="1">
              <a:latin typeface="Arial"/>
              <a:cs typeface="Arial"/>
            </a:rPr>
            <a:t>‘the licensee’s Contract with that customer for the supply of Electricity/Gas to the premises includes a term which allows the licensee to prevent the Proposed Supplier Transfer; and may be relied upon in the circumstances arising at that time’</a:t>
          </a:r>
        </a:p>
      </dgm:t>
    </dgm:pt>
    <dgm:pt modelId="{93F7043B-A837-495A-A4E5-5567390461C4}" type="parTrans" cxnId="{5950D931-79B1-47B8-9A3C-DC6EAE149EB8}">
      <dgm:prSet/>
      <dgm:spPr/>
      <dgm:t>
        <a:bodyPr/>
        <a:lstStyle/>
        <a:p>
          <a:endParaRPr lang="en-US" sz="1400"/>
        </a:p>
      </dgm:t>
    </dgm:pt>
    <dgm:pt modelId="{AE7CABF4-D877-4568-A7F8-4EA550596157}" type="sibTrans" cxnId="{5950D931-79B1-47B8-9A3C-DC6EAE149EB8}">
      <dgm:prSet/>
      <dgm:spPr/>
      <dgm:t>
        <a:bodyPr/>
        <a:lstStyle/>
        <a:p>
          <a:endParaRPr lang="en-US" sz="1400"/>
        </a:p>
      </dgm:t>
    </dgm:pt>
    <dgm:pt modelId="{82A08E3F-05E4-45BD-A860-F3AD177386B6}">
      <dgm:prSet custT="1"/>
      <dgm:spPr/>
      <dgm:t>
        <a:bodyPr/>
        <a:lstStyle/>
        <a:p>
          <a:pPr>
            <a:lnSpc>
              <a:spcPct val="100000"/>
            </a:lnSpc>
          </a:pPr>
          <a:r>
            <a:rPr lang="en-GB" sz="1400" dirty="0">
              <a:latin typeface="Arial"/>
              <a:cs typeface="Arial"/>
            </a:rPr>
            <a:t>In summary: Objections can </a:t>
          </a:r>
          <a:r>
            <a:rPr lang="en-GB" sz="1400" b="1" u="sng" dirty="0">
              <a:latin typeface="Arial"/>
              <a:cs typeface="Arial"/>
            </a:rPr>
            <a:t>only</a:t>
          </a:r>
          <a:r>
            <a:rPr lang="en-GB" sz="1400" dirty="0">
              <a:latin typeface="Arial"/>
              <a:cs typeface="Arial"/>
            </a:rPr>
            <a:t> be used when:</a:t>
          </a:r>
        </a:p>
        <a:p>
          <a:pPr>
            <a:lnSpc>
              <a:spcPct val="100000"/>
            </a:lnSpc>
          </a:pPr>
          <a:r>
            <a:rPr lang="en-GB" sz="1200" dirty="0">
              <a:latin typeface="Arial"/>
              <a:cs typeface="Arial"/>
            </a:rPr>
            <a:t>the Losing Supplier has a contract with a customer, the terms of which allows them to object; or</a:t>
          </a:r>
        </a:p>
        <a:p>
          <a:pPr>
            <a:lnSpc>
              <a:spcPct val="100000"/>
            </a:lnSpc>
          </a:pPr>
          <a:r>
            <a:rPr lang="en-GB" sz="1200" dirty="0">
              <a:latin typeface="Arial"/>
              <a:cs typeface="Arial"/>
            </a:rPr>
            <a:t>the customer has outstanding charges that do not relate to a dispute or a failure of Losing Supplier to take appropriate action, and cannot be transferred to the Gaining Supplier under the Debt Assignment Protocol.</a:t>
          </a:r>
          <a:endParaRPr lang="en-US" sz="1200" dirty="0">
            <a:latin typeface="Arial"/>
            <a:cs typeface="Arial"/>
          </a:endParaRPr>
        </a:p>
      </dgm:t>
    </dgm:pt>
    <dgm:pt modelId="{41B694AF-FB0D-4B3D-8D10-338954B8A361}" type="parTrans" cxnId="{D020C95E-721B-497E-8C04-1A4843C5AB31}">
      <dgm:prSet/>
      <dgm:spPr/>
      <dgm:t>
        <a:bodyPr/>
        <a:lstStyle/>
        <a:p>
          <a:endParaRPr lang="en-US" sz="1400"/>
        </a:p>
      </dgm:t>
    </dgm:pt>
    <dgm:pt modelId="{14E8AAE4-6D2A-4720-B194-D9488584854B}" type="sibTrans" cxnId="{D020C95E-721B-497E-8C04-1A4843C5AB31}">
      <dgm:prSet/>
      <dgm:spPr/>
      <dgm:t>
        <a:bodyPr/>
        <a:lstStyle/>
        <a:p>
          <a:endParaRPr lang="en-US" sz="1400"/>
        </a:p>
      </dgm:t>
    </dgm:pt>
    <dgm:pt modelId="{A0AB403C-2685-46B8-95AB-345170530E14}">
      <dgm:prSet custT="1"/>
      <dgm:spPr/>
      <dgm:t>
        <a:bodyPr/>
        <a:lstStyle/>
        <a:p>
          <a:pPr rtl="0">
            <a:lnSpc>
              <a:spcPct val="100000"/>
            </a:lnSpc>
          </a:pPr>
          <a:r>
            <a:rPr lang="en-GB" sz="1400">
              <a:latin typeface="Arial"/>
              <a:cs typeface="Arial"/>
            </a:rPr>
            <a:t>Standard Licence Conditions for Electricity and Gas Suppliers, Condition 14.4 (a) allows the use of Objections where for a Domestic Customers: </a:t>
          </a:r>
          <a:r>
            <a:rPr lang="en-GB" sz="1400" i="1">
              <a:latin typeface="Arial"/>
              <a:cs typeface="Arial"/>
            </a:rPr>
            <a:t>‘subject to paragraphs 14.5 and 14.7, if at the time the request is made Outstanding Charges are due to the licensee from that Domestic Customer’</a:t>
          </a:r>
        </a:p>
      </dgm:t>
    </dgm:pt>
    <dgm:pt modelId="{9ED58054-DED5-47D7-9B35-FE6DA7D13F8E}" type="parTrans" cxnId="{805600E5-732D-4A14-82BA-A0D50E9A645E}">
      <dgm:prSet/>
      <dgm:spPr/>
      <dgm:t>
        <a:bodyPr/>
        <a:lstStyle/>
        <a:p>
          <a:endParaRPr lang="en-GB" sz="1400"/>
        </a:p>
      </dgm:t>
    </dgm:pt>
    <dgm:pt modelId="{5710FA34-43B2-4D1C-8320-A6A1E4B687CB}" type="sibTrans" cxnId="{805600E5-732D-4A14-82BA-A0D50E9A645E}">
      <dgm:prSet/>
      <dgm:spPr/>
      <dgm:t>
        <a:bodyPr/>
        <a:lstStyle/>
        <a:p>
          <a:endParaRPr lang="en-GB" sz="1400"/>
        </a:p>
      </dgm:t>
    </dgm:pt>
    <dgm:pt modelId="{761BB028-E7CD-4D36-B819-14D7D6495813}" type="pres">
      <dgm:prSet presAssocID="{F733276F-1C02-45D8-87CB-D21E6EC4EFEB}" presName="root" presStyleCnt="0">
        <dgm:presLayoutVars>
          <dgm:dir/>
          <dgm:resizeHandles val="exact"/>
        </dgm:presLayoutVars>
      </dgm:prSet>
      <dgm:spPr/>
    </dgm:pt>
    <dgm:pt modelId="{77276166-3086-4B8C-8730-86375BF69546}" type="pres">
      <dgm:prSet presAssocID="{DC5E77EC-DB26-4D8D-AA19-D54287B218C6}" presName="compNode" presStyleCnt="0"/>
      <dgm:spPr/>
    </dgm:pt>
    <dgm:pt modelId="{E0F6843F-1F99-4448-BBCF-242345DDF5E7}" type="pres">
      <dgm:prSet presAssocID="{DC5E77EC-DB26-4D8D-AA19-D54287B218C6}" presName="bgRect" presStyleLbl="bgShp" presStyleIdx="0" presStyleCnt="4"/>
      <dgm:spPr>
        <a:solidFill>
          <a:schemeClr val="accent3"/>
        </a:solidFill>
      </dgm:spPr>
    </dgm:pt>
    <dgm:pt modelId="{130404BF-A276-4920-A48A-8F030D5A241E}" type="pres">
      <dgm:prSet presAssocID="{DC5E77EC-DB26-4D8D-AA19-D54287B218C6}"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wer with solid fill"/>
        </a:ext>
      </dgm:extLst>
    </dgm:pt>
    <dgm:pt modelId="{21434844-4DFD-4425-9F74-FDADFD94E0F2}" type="pres">
      <dgm:prSet presAssocID="{DC5E77EC-DB26-4D8D-AA19-D54287B218C6}" presName="spaceRect" presStyleCnt="0"/>
      <dgm:spPr/>
    </dgm:pt>
    <dgm:pt modelId="{A5649D91-D292-4D99-A5E7-9400CF005E14}" type="pres">
      <dgm:prSet presAssocID="{DC5E77EC-DB26-4D8D-AA19-D54287B218C6}" presName="parTx" presStyleLbl="revTx" presStyleIdx="0" presStyleCnt="4">
        <dgm:presLayoutVars>
          <dgm:chMax val="0"/>
          <dgm:chPref val="0"/>
        </dgm:presLayoutVars>
      </dgm:prSet>
      <dgm:spPr/>
    </dgm:pt>
    <dgm:pt modelId="{527DF390-7E34-432A-ADAE-EC3BD7411EFB}" type="pres">
      <dgm:prSet presAssocID="{FF50EEFA-CF8C-4CF4-AB07-919A6269F5BE}" presName="sibTrans" presStyleCnt="0"/>
      <dgm:spPr/>
    </dgm:pt>
    <dgm:pt modelId="{038CF0C6-1EFB-497E-B788-22FBAD336023}" type="pres">
      <dgm:prSet presAssocID="{FCD7C0EF-C3FC-4FCF-90E7-A0CE37C14DFD}" presName="compNode" presStyleCnt="0"/>
      <dgm:spPr/>
    </dgm:pt>
    <dgm:pt modelId="{4931FBC0-56C2-437A-91A2-88EFCC116538}" type="pres">
      <dgm:prSet presAssocID="{FCD7C0EF-C3FC-4FCF-90E7-A0CE37C14DFD}" presName="bgRect" presStyleLbl="bgShp" presStyleIdx="1" presStyleCnt="4"/>
      <dgm:spPr/>
    </dgm:pt>
    <dgm:pt modelId="{B0D2FDB2-0379-4AAF-913F-EC450BF52BBC}" type="pres">
      <dgm:prSet presAssocID="{FCD7C0EF-C3FC-4FCF-90E7-A0CE37C14DFD}"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ntract with solid fill"/>
        </a:ext>
      </dgm:extLst>
    </dgm:pt>
    <dgm:pt modelId="{452C5A56-08B2-4883-AA41-A4EF20B36C78}" type="pres">
      <dgm:prSet presAssocID="{FCD7C0EF-C3FC-4FCF-90E7-A0CE37C14DFD}" presName="spaceRect" presStyleCnt="0"/>
      <dgm:spPr/>
    </dgm:pt>
    <dgm:pt modelId="{F8B271BC-8ADC-4C8F-A684-C7512BECD24F}" type="pres">
      <dgm:prSet presAssocID="{FCD7C0EF-C3FC-4FCF-90E7-A0CE37C14DFD}" presName="parTx" presStyleLbl="revTx" presStyleIdx="1" presStyleCnt="4" custLinFactNeighborY="-3984">
        <dgm:presLayoutVars>
          <dgm:chMax val="0"/>
          <dgm:chPref val="0"/>
        </dgm:presLayoutVars>
      </dgm:prSet>
      <dgm:spPr/>
    </dgm:pt>
    <dgm:pt modelId="{48EBC18F-8D87-4044-825F-CB3DB3CEC229}" type="pres">
      <dgm:prSet presAssocID="{AE7CABF4-D877-4568-A7F8-4EA550596157}" presName="sibTrans" presStyleCnt="0"/>
      <dgm:spPr/>
    </dgm:pt>
    <dgm:pt modelId="{1ACBC42F-CD4C-4182-8792-508061563322}" type="pres">
      <dgm:prSet presAssocID="{A0AB403C-2685-46B8-95AB-345170530E14}" presName="compNode" presStyleCnt="0"/>
      <dgm:spPr/>
    </dgm:pt>
    <dgm:pt modelId="{C89FD829-5D7F-4558-888E-4777624A23F7}" type="pres">
      <dgm:prSet presAssocID="{A0AB403C-2685-46B8-95AB-345170530E14}" presName="bgRect" presStyleLbl="bgShp" presStyleIdx="2" presStyleCnt="4"/>
      <dgm:spPr/>
    </dgm:pt>
    <dgm:pt modelId="{896EFD3C-31C8-4CBE-88A7-FCEBE7B61A77}" type="pres">
      <dgm:prSet presAssocID="{A0AB403C-2685-46B8-95AB-345170530E14}" presName="iconRect" presStyleLbl="node1" presStyleIdx="2"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ntract with solid fill"/>
        </a:ext>
      </dgm:extLst>
    </dgm:pt>
    <dgm:pt modelId="{E7A6BBE1-DA31-4499-A9AD-CA42C8072579}" type="pres">
      <dgm:prSet presAssocID="{A0AB403C-2685-46B8-95AB-345170530E14}" presName="spaceRect" presStyleCnt="0"/>
      <dgm:spPr/>
    </dgm:pt>
    <dgm:pt modelId="{B3E89107-38C7-41AB-9BF5-D6D3C69AD3F4}" type="pres">
      <dgm:prSet presAssocID="{A0AB403C-2685-46B8-95AB-345170530E14}" presName="parTx" presStyleLbl="revTx" presStyleIdx="2" presStyleCnt="4">
        <dgm:presLayoutVars>
          <dgm:chMax val="0"/>
          <dgm:chPref val="0"/>
        </dgm:presLayoutVars>
      </dgm:prSet>
      <dgm:spPr/>
    </dgm:pt>
    <dgm:pt modelId="{A0CF1390-D7DC-4975-AED6-E3EB549751A9}" type="pres">
      <dgm:prSet presAssocID="{5710FA34-43B2-4D1C-8320-A6A1E4B687CB}" presName="sibTrans" presStyleCnt="0"/>
      <dgm:spPr/>
    </dgm:pt>
    <dgm:pt modelId="{92F357D8-94A1-42E9-BA29-FC842B69F19B}" type="pres">
      <dgm:prSet presAssocID="{82A08E3F-05E4-45BD-A860-F3AD177386B6}" presName="compNode" presStyleCnt="0"/>
      <dgm:spPr/>
    </dgm:pt>
    <dgm:pt modelId="{405464A4-10C2-4DE2-941E-8BCC92B0F1AE}" type="pres">
      <dgm:prSet presAssocID="{82A08E3F-05E4-45BD-A860-F3AD177386B6}" presName="bgRect" presStyleLbl="bgShp" presStyleIdx="3" presStyleCnt="4">
        <dgm:style>
          <a:lnRef idx="2">
            <a:schemeClr val="accent3"/>
          </a:lnRef>
          <a:fillRef idx="1">
            <a:schemeClr val="lt1"/>
          </a:fillRef>
          <a:effectRef idx="0">
            <a:schemeClr val="accent3"/>
          </a:effectRef>
          <a:fontRef idx="minor">
            <a:schemeClr val="dk1"/>
          </a:fontRef>
        </dgm:style>
      </dgm:prSet>
      <dgm:spPr/>
    </dgm:pt>
    <dgm:pt modelId="{21DFBFAE-E0FA-4299-A2FF-142139F9A48E}" type="pres">
      <dgm:prSet presAssocID="{82A08E3F-05E4-45BD-A860-F3AD177386B6}" presName="iconRect" presStyleLbl="node1" presStyleIdx="3"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ostit Notes with solid fill"/>
        </a:ext>
      </dgm:extLst>
    </dgm:pt>
    <dgm:pt modelId="{85DBF937-65A7-4B54-BCF1-D80609471238}" type="pres">
      <dgm:prSet presAssocID="{82A08E3F-05E4-45BD-A860-F3AD177386B6}" presName="spaceRect" presStyleCnt="0"/>
      <dgm:spPr/>
    </dgm:pt>
    <dgm:pt modelId="{DFF85D8E-D948-4585-9375-E8419956AC48}" type="pres">
      <dgm:prSet presAssocID="{82A08E3F-05E4-45BD-A860-F3AD177386B6}" presName="parTx" presStyleLbl="revTx" presStyleIdx="3" presStyleCnt="4" custLinFactNeighborY="-2988">
        <dgm:presLayoutVars>
          <dgm:chMax val="0"/>
          <dgm:chPref val="0"/>
        </dgm:presLayoutVars>
      </dgm:prSet>
      <dgm:spPr/>
    </dgm:pt>
  </dgm:ptLst>
  <dgm:cxnLst>
    <dgm:cxn modelId="{C50E2600-848C-49FD-951D-593C812C6D24}" type="presOf" srcId="{FCD7C0EF-C3FC-4FCF-90E7-A0CE37C14DFD}" destId="{F8B271BC-8ADC-4C8F-A684-C7512BECD24F}" srcOrd="0" destOrd="0" presId="urn:microsoft.com/office/officeart/2018/2/layout/IconVerticalSolidList"/>
    <dgm:cxn modelId="{07BE1523-0DAD-4788-93D8-DDF2FC9B1D70}" type="presOf" srcId="{DC5E77EC-DB26-4D8D-AA19-D54287B218C6}" destId="{A5649D91-D292-4D99-A5E7-9400CF005E14}" srcOrd="0" destOrd="0" presId="urn:microsoft.com/office/officeart/2018/2/layout/IconVerticalSolidList"/>
    <dgm:cxn modelId="{5950D931-79B1-47B8-9A3C-DC6EAE149EB8}" srcId="{F733276F-1C02-45D8-87CB-D21E6EC4EFEB}" destId="{FCD7C0EF-C3FC-4FCF-90E7-A0CE37C14DFD}" srcOrd="1" destOrd="0" parTransId="{93F7043B-A837-495A-A4E5-5567390461C4}" sibTransId="{AE7CABF4-D877-4568-A7F8-4EA550596157}"/>
    <dgm:cxn modelId="{D020C95E-721B-497E-8C04-1A4843C5AB31}" srcId="{F733276F-1C02-45D8-87CB-D21E6EC4EFEB}" destId="{82A08E3F-05E4-45BD-A860-F3AD177386B6}" srcOrd="3" destOrd="0" parTransId="{41B694AF-FB0D-4B3D-8D10-338954B8A361}" sibTransId="{14E8AAE4-6D2A-4720-B194-D9488584854B}"/>
    <dgm:cxn modelId="{9968059A-EF1D-4EA9-AC63-5D67BC2B658D}" type="presOf" srcId="{A0AB403C-2685-46B8-95AB-345170530E14}" destId="{B3E89107-38C7-41AB-9BF5-D6D3C69AD3F4}" srcOrd="0" destOrd="0" presId="urn:microsoft.com/office/officeart/2018/2/layout/IconVerticalSolidList"/>
    <dgm:cxn modelId="{A96DB3AC-9779-45E8-9115-7D999A2FE768}" type="presOf" srcId="{F733276F-1C02-45D8-87CB-D21E6EC4EFEB}" destId="{761BB028-E7CD-4D36-B819-14D7D6495813}" srcOrd="0" destOrd="0" presId="urn:microsoft.com/office/officeart/2018/2/layout/IconVerticalSolidList"/>
    <dgm:cxn modelId="{2A6F43D1-5F73-449F-A7D7-B66DD12F9BC9}" srcId="{F733276F-1C02-45D8-87CB-D21E6EC4EFEB}" destId="{DC5E77EC-DB26-4D8D-AA19-D54287B218C6}" srcOrd="0" destOrd="0" parTransId="{ADE7C51D-82A7-4F27-8FBE-9A9EBC074DC1}" sibTransId="{FF50EEFA-CF8C-4CF4-AB07-919A6269F5BE}"/>
    <dgm:cxn modelId="{805600E5-732D-4A14-82BA-A0D50E9A645E}" srcId="{F733276F-1C02-45D8-87CB-D21E6EC4EFEB}" destId="{A0AB403C-2685-46B8-95AB-345170530E14}" srcOrd="2" destOrd="0" parTransId="{9ED58054-DED5-47D7-9B35-FE6DA7D13F8E}" sibTransId="{5710FA34-43B2-4D1C-8320-A6A1E4B687CB}"/>
    <dgm:cxn modelId="{602615E7-0C10-40F6-A157-956F3DE82C4A}" type="presOf" srcId="{82A08E3F-05E4-45BD-A860-F3AD177386B6}" destId="{DFF85D8E-D948-4585-9375-E8419956AC48}" srcOrd="0" destOrd="0" presId="urn:microsoft.com/office/officeart/2018/2/layout/IconVerticalSolidList"/>
    <dgm:cxn modelId="{CBBABF78-99D1-48C2-8D3B-3E181D7D32E7}" type="presParOf" srcId="{761BB028-E7CD-4D36-B819-14D7D6495813}" destId="{77276166-3086-4B8C-8730-86375BF69546}" srcOrd="0" destOrd="0" presId="urn:microsoft.com/office/officeart/2018/2/layout/IconVerticalSolidList"/>
    <dgm:cxn modelId="{9E24E02A-06C0-4EA3-82A8-E96D7CBA828D}" type="presParOf" srcId="{77276166-3086-4B8C-8730-86375BF69546}" destId="{E0F6843F-1F99-4448-BBCF-242345DDF5E7}" srcOrd="0" destOrd="0" presId="urn:microsoft.com/office/officeart/2018/2/layout/IconVerticalSolidList"/>
    <dgm:cxn modelId="{7811E681-E094-46BC-8C11-D38CC7E9D1AB}" type="presParOf" srcId="{77276166-3086-4B8C-8730-86375BF69546}" destId="{130404BF-A276-4920-A48A-8F030D5A241E}" srcOrd="1" destOrd="0" presId="urn:microsoft.com/office/officeart/2018/2/layout/IconVerticalSolidList"/>
    <dgm:cxn modelId="{3A63095A-8E4D-47CE-975D-C3E0C2CC0C8A}" type="presParOf" srcId="{77276166-3086-4B8C-8730-86375BF69546}" destId="{21434844-4DFD-4425-9F74-FDADFD94E0F2}" srcOrd="2" destOrd="0" presId="urn:microsoft.com/office/officeart/2018/2/layout/IconVerticalSolidList"/>
    <dgm:cxn modelId="{35282E25-98C7-45C7-8F38-8F3CFEB031F8}" type="presParOf" srcId="{77276166-3086-4B8C-8730-86375BF69546}" destId="{A5649D91-D292-4D99-A5E7-9400CF005E14}" srcOrd="3" destOrd="0" presId="urn:microsoft.com/office/officeart/2018/2/layout/IconVerticalSolidList"/>
    <dgm:cxn modelId="{FDC7329D-92F1-433C-BBC5-CC8BF2702289}" type="presParOf" srcId="{761BB028-E7CD-4D36-B819-14D7D6495813}" destId="{527DF390-7E34-432A-ADAE-EC3BD7411EFB}" srcOrd="1" destOrd="0" presId="urn:microsoft.com/office/officeart/2018/2/layout/IconVerticalSolidList"/>
    <dgm:cxn modelId="{2A15D9C8-5483-4A30-B1D1-43C0371A56EE}" type="presParOf" srcId="{761BB028-E7CD-4D36-B819-14D7D6495813}" destId="{038CF0C6-1EFB-497E-B788-22FBAD336023}" srcOrd="2" destOrd="0" presId="urn:microsoft.com/office/officeart/2018/2/layout/IconVerticalSolidList"/>
    <dgm:cxn modelId="{570332EB-85DB-4842-BBA1-9EA6586BEAB6}" type="presParOf" srcId="{038CF0C6-1EFB-497E-B788-22FBAD336023}" destId="{4931FBC0-56C2-437A-91A2-88EFCC116538}" srcOrd="0" destOrd="0" presId="urn:microsoft.com/office/officeart/2018/2/layout/IconVerticalSolidList"/>
    <dgm:cxn modelId="{4DAA0B26-DAE8-412E-B62A-40EF50F14D85}" type="presParOf" srcId="{038CF0C6-1EFB-497E-B788-22FBAD336023}" destId="{B0D2FDB2-0379-4AAF-913F-EC450BF52BBC}" srcOrd="1" destOrd="0" presId="urn:microsoft.com/office/officeart/2018/2/layout/IconVerticalSolidList"/>
    <dgm:cxn modelId="{7B712E49-F2D9-4EE2-8177-82C7505AB130}" type="presParOf" srcId="{038CF0C6-1EFB-497E-B788-22FBAD336023}" destId="{452C5A56-08B2-4883-AA41-A4EF20B36C78}" srcOrd="2" destOrd="0" presId="urn:microsoft.com/office/officeart/2018/2/layout/IconVerticalSolidList"/>
    <dgm:cxn modelId="{C4ABD29C-5306-4D6A-B7EF-3342EDEC365B}" type="presParOf" srcId="{038CF0C6-1EFB-497E-B788-22FBAD336023}" destId="{F8B271BC-8ADC-4C8F-A684-C7512BECD24F}" srcOrd="3" destOrd="0" presId="urn:microsoft.com/office/officeart/2018/2/layout/IconVerticalSolidList"/>
    <dgm:cxn modelId="{B1A32668-5307-421D-BF5E-0CEBED48704C}" type="presParOf" srcId="{761BB028-E7CD-4D36-B819-14D7D6495813}" destId="{48EBC18F-8D87-4044-825F-CB3DB3CEC229}" srcOrd="3" destOrd="0" presId="urn:microsoft.com/office/officeart/2018/2/layout/IconVerticalSolidList"/>
    <dgm:cxn modelId="{81DBB6B4-EBD8-4A8C-AE80-85204CD74742}" type="presParOf" srcId="{761BB028-E7CD-4D36-B819-14D7D6495813}" destId="{1ACBC42F-CD4C-4182-8792-508061563322}" srcOrd="4" destOrd="0" presId="urn:microsoft.com/office/officeart/2018/2/layout/IconVerticalSolidList"/>
    <dgm:cxn modelId="{F327F6A0-8B4A-47A9-9484-BAF7BD8FF713}" type="presParOf" srcId="{1ACBC42F-CD4C-4182-8792-508061563322}" destId="{C89FD829-5D7F-4558-888E-4777624A23F7}" srcOrd="0" destOrd="0" presId="urn:microsoft.com/office/officeart/2018/2/layout/IconVerticalSolidList"/>
    <dgm:cxn modelId="{58DC1B81-AF3D-4404-819C-044F5DCEE87F}" type="presParOf" srcId="{1ACBC42F-CD4C-4182-8792-508061563322}" destId="{896EFD3C-31C8-4CBE-88A7-FCEBE7B61A77}" srcOrd="1" destOrd="0" presId="urn:microsoft.com/office/officeart/2018/2/layout/IconVerticalSolidList"/>
    <dgm:cxn modelId="{A3988F3E-F576-4AE6-BAD6-62528E0E7A19}" type="presParOf" srcId="{1ACBC42F-CD4C-4182-8792-508061563322}" destId="{E7A6BBE1-DA31-4499-A9AD-CA42C8072579}" srcOrd="2" destOrd="0" presId="urn:microsoft.com/office/officeart/2018/2/layout/IconVerticalSolidList"/>
    <dgm:cxn modelId="{D8183C5F-DE46-4423-AD92-B8A418556631}" type="presParOf" srcId="{1ACBC42F-CD4C-4182-8792-508061563322}" destId="{B3E89107-38C7-41AB-9BF5-D6D3C69AD3F4}" srcOrd="3" destOrd="0" presId="urn:microsoft.com/office/officeart/2018/2/layout/IconVerticalSolidList"/>
    <dgm:cxn modelId="{373017F1-3D65-4F8E-A539-50380FF7E366}" type="presParOf" srcId="{761BB028-E7CD-4D36-B819-14D7D6495813}" destId="{A0CF1390-D7DC-4975-AED6-E3EB549751A9}" srcOrd="5" destOrd="0" presId="urn:microsoft.com/office/officeart/2018/2/layout/IconVerticalSolidList"/>
    <dgm:cxn modelId="{8EFB26C3-0CF6-436C-BB78-411BCBF5FAF6}" type="presParOf" srcId="{761BB028-E7CD-4D36-B819-14D7D6495813}" destId="{92F357D8-94A1-42E9-BA29-FC842B69F19B}" srcOrd="6" destOrd="0" presId="urn:microsoft.com/office/officeart/2018/2/layout/IconVerticalSolidList"/>
    <dgm:cxn modelId="{4B17073E-82F6-49F0-8FE6-CD4BCEE67A03}" type="presParOf" srcId="{92F357D8-94A1-42E9-BA29-FC842B69F19B}" destId="{405464A4-10C2-4DE2-941E-8BCC92B0F1AE}" srcOrd="0" destOrd="0" presId="urn:microsoft.com/office/officeart/2018/2/layout/IconVerticalSolidList"/>
    <dgm:cxn modelId="{ADEC4455-FD7F-437B-BF2C-375E3F399336}" type="presParOf" srcId="{92F357D8-94A1-42E9-BA29-FC842B69F19B}" destId="{21DFBFAE-E0FA-4299-A2FF-142139F9A48E}" srcOrd="1" destOrd="0" presId="urn:microsoft.com/office/officeart/2018/2/layout/IconVerticalSolidList"/>
    <dgm:cxn modelId="{A7D8177B-E27B-4521-A47B-48326E3C73D3}" type="presParOf" srcId="{92F357D8-94A1-42E9-BA29-FC842B69F19B}" destId="{85DBF937-65A7-4B54-BCF1-D80609471238}" srcOrd="2" destOrd="0" presId="urn:microsoft.com/office/officeart/2018/2/layout/IconVerticalSolidList"/>
    <dgm:cxn modelId="{C3D68A9E-0ACD-4728-BE8D-B6D4EBE16655}" type="presParOf" srcId="{92F357D8-94A1-42E9-BA29-FC842B69F19B}" destId="{DFF85D8E-D948-4585-9375-E8419956AC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733276F-1C02-45D8-87CB-D21E6EC4EFEB}"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C5E77EC-DB26-4D8D-AA19-D54287B218C6}">
      <dgm:prSet custT="1"/>
      <dgm:spPr/>
      <dgm:t>
        <a:bodyPr/>
        <a:lstStyle/>
        <a:p>
          <a:pPr>
            <a:lnSpc>
              <a:spcPct val="100000"/>
            </a:lnSpc>
          </a:pPr>
          <a:r>
            <a:rPr lang="en-GB" sz="1400">
              <a:solidFill>
                <a:srgbClr val="000000"/>
              </a:solidFill>
              <a:latin typeface="Arial"/>
              <a:cs typeface="Arial"/>
            </a:rPr>
            <a:t>REC Schedule 23, 6.3: </a:t>
          </a:r>
          <a:r>
            <a:rPr lang="en-GB" sz="1400" i="1">
              <a:solidFill>
                <a:srgbClr val="000000"/>
              </a:solidFill>
              <a:latin typeface="Arial"/>
              <a:cs typeface="Arial"/>
            </a:rPr>
            <a:t>‘Where a Losing Supplier raises an Objection to a Pending Registration which has been identified by the Gaining Supplier as relating to a Change of Occupier, the Losing Supplier shall keep (for at least 1 year) a record of the evidence relied upon by the Losing Supplier to justify that it has raised the Objection in accordance with its Energy Supply Licence</a:t>
          </a:r>
          <a:r>
            <a:rPr lang="en-GB" sz="1400" i="1">
              <a:latin typeface="Arial"/>
              <a:cs typeface="Arial"/>
            </a:rPr>
            <a:t>.’</a:t>
          </a:r>
          <a:endParaRPr lang="en-US" sz="1400">
            <a:latin typeface="Arial" panose="020B0604020202020204" pitchFamily="34" charset="0"/>
            <a:cs typeface="Arial" panose="020B0604020202020204" pitchFamily="34" charset="0"/>
          </a:endParaRPr>
        </a:p>
      </dgm:t>
    </dgm:pt>
    <dgm:pt modelId="{ADE7C51D-82A7-4F27-8FBE-9A9EBC074DC1}" type="parTrans" cxnId="{2A6F43D1-5F73-449F-A7D7-B66DD12F9BC9}">
      <dgm:prSet/>
      <dgm:spPr/>
      <dgm:t>
        <a:bodyPr/>
        <a:lstStyle/>
        <a:p>
          <a:endParaRPr lang="en-US" sz="1400"/>
        </a:p>
      </dgm:t>
    </dgm:pt>
    <dgm:pt modelId="{FF50EEFA-CF8C-4CF4-AB07-919A6269F5BE}" type="sibTrans" cxnId="{2A6F43D1-5F73-449F-A7D7-B66DD12F9BC9}">
      <dgm:prSet/>
      <dgm:spPr/>
      <dgm:t>
        <a:bodyPr/>
        <a:lstStyle/>
        <a:p>
          <a:endParaRPr lang="en-US" sz="1400"/>
        </a:p>
      </dgm:t>
    </dgm:pt>
    <dgm:pt modelId="{82A08E3F-05E4-45BD-A860-F3AD177386B6}">
      <dgm:prSet custT="1"/>
      <dgm:spPr/>
      <dgm:t>
        <a:bodyPr/>
        <a:lstStyle/>
        <a:p>
          <a:pPr rtl="0">
            <a:lnSpc>
              <a:spcPct val="100000"/>
            </a:lnSpc>
          </a:pPr>
          <a:r>
            <a:rPr lang="en-US" sz="1400">
              <a:latin typeface="Arial"/>
              <a:cs typeface="Arial"/>
            </a:rPr>
            <a:t>Please note that the Code Manager may request this eviden</a:t>
          </a:r>
          <a:r>
            <a:rPr lang="en-US" sz="1400">
              <a:solidFill>
                <a:schemeClr val="tx1"/>
              </a:solidFill>
              <a:latin typeface="Arial"/>
              <a:cs typeface="Arial"/>
            </a:rPr>
            <a:t>ce to validate the appropriateness of the Objection.</a:t>
          </a:r>
          <a:endParaRPr lang="en-US" sz="1400" strike="sngStrike">
            <a:solidFill>
              <a:schemeClr val="tx1"/>
            </a:solidFill>
            <a:latin typeface="Arial"/>
            <a:cs typeface="Arial"/>
          </a:endParaRPr>
        </a:p>
      </dgm:t>
    </dgm:pt>
    <dgm:pt modelId="{14E8AAE4-6D2A-4720-B194-D9488584854B}" type="sibTrans" cxnId="{D020C95E-721B-497E-8C04-1A4843C5AB31}">
      <dgm:prSet/>
      <dgm:spPr/>
      <dgm:t>
        <a:bodyPr/>
        <a:lstStyle/>
        <a:p>
          <a:endParaRPr lang="en-US" sz="1400"/>
        </a:p>
      </dgm:t>
    </dgm:pt>
    <dgm:pt modelId="{41B694AF-FB0D-4B3D-8D10-338954B8A361}" type="parTrans" cxnId="{D020C95E-721B-497E-8C04-1A4843C5AB31}">
      <dgm:prSet/>
      <dgm:spPr/>
      <dgm:t>
        <a:bodyPr/>
        <a:lstStyle/>
        <a:p>
          <a:endParaRPr lang="en-US" sz="1400"/>
        </a:p>
      </dgm:t>
    </dgm:pt>
    <dgm:pt modelId="{761BB028-E7CD-4D36-B819-14D7D6495813}" type="pres">
      <dgm:prSet presAssocID="{F733276F-1C02-45D8-87CB-D21E6EC4EFEB}" presName="root" presStyleCnt="0">
        <dgm:presLayoutVars>
          <dgm:dir/>
          <dgm:resizeHandles val="exact"/>
        </dgm:presLayoutVars>
      </dgm:prSet>
      <dgm:spPr/>
    </dgm:pt>
    <dgm:pt modelId="{77276166-3086-4B8C-8730-86375BF69546}" type="pres">
      <dgm:prSet presAssocID="{DC5E77EC-DB26-4D8D-AA19-D54287B218C6}" presName="compNode" presStyleCnt="0"/>
      <dgm:spPr/>
    </dgm:pt>
    <dgm:pt modelId="{E0F6843F-1F99-4448-BBCF-242345DDF5E7}" type="pres">
      <dgm:prSet presAssocID="{DC5E77EC-DB26-4D8D-AA19-D54287B218C6}" presName="bgRect" presStyleLbl="bgShp" presStyleIdx="0" presStyleCnt="2"/>
      <dgm:spPr>
        <a:solidFill>
          <a:schemeClr val="accent3"/>
        </a:solidFill>
      </dgm:spPr>
    </dgm:pt>
    <dgm:pt modelId="{130404BF-A276-4920-A48A-8F030D5A241E}" type="pres">
      <dgm:prSet presAssocID="{DC5E77EC-DB26-4D8D-AA19-D54287B218C6}"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wer with solid fill"/>
        </a:ext>
      </dgm:extLst>
    </dgm:pt>
    <dgm:pt modelId="{21434844-4DFD-4425-9F74-FDADFD94E0F2}" type="pres">
      <dgm:prSet presAssocID="{DC5E77EC-DB26-4D8D-AA19-D54287B218C6}" presName="spaceRect" presStyleCnt="0"/>
      <dgm:spPr/>
    </dgm:pt>
    <dgm:pt modelId="{A5649D91-D292-4D99-A5E7-9400CF005E14}" type="pres">
      <dgm:prSet presAssocID="{DC5E77EC-DB26-4D8D-AA19-D54287B218C6}" presName="parTx" presStyleLbl="revTx" presStyleIdx="0" presStyleCnt="2" custScaleX="100000">
        <dgm:presLayoutVars>
          <dgm:chMax val="0"/>
          <dgm:chPref val="0"/>
        </dgm:presLayoutVars>
      </dgm:prSet>
      <dgm:spPr/>
    </dgm:pt>
    <dgm:pt modelId="{527DF390-7E34-432A-ADAE-EC3BD7411EFB}" type="pres">
      <dgm:prSet presAssocID="{FF50EEFA-CF8C-4CF4-AB07-919A6269F5BE}" presName="sibTrans" presStyleCnt="0"/>
      <dgm:spPr/>
    </dgm:pt>
    <dgm:pt modelId="{92F357D8-94A1-42E9-BA29-FC842B69F19B}" type="pres">
      <dgm:prSet presAssocID="{82A08E3F-05E4-45BD-A860-F3AD177386B6}" presName="compNode" presStyleCnt="0"/>
      <dgm:spPr/>
    </dgm:pt>
    <dgm:pt modelId="{405464A4-10C2-4DE2-941E-8BCC92B0F1AE}" type="pres">
      <dgm:prSet presAssocID="{82A08E3F-05E4-45BD-A860-F3AD177386B6}" presName="bgRect" presStyleLbl="bgShp" presStyleIdx="1" presStyleCnt="2">
        <dgm:style>
          <a:lnRef idx="2">
            <a:schemeClr val="accent3"/>
          </a:lnRef>
          <a:fillRef idx="1">
            <a:schemeClr val="lt1"/>
          </a:fillRef>
          <a:effectRef idx="0">
            <a:schemeClr val="accent3"/>
          </a:effectRef>
          <a:fontRef idx="minor">
            <a:schemeClr val="dk1"/>
          </a:fontRef>
        </dgm:style>
      </dgm:prSet>
      <dgm:spPr/>
    </dgm:pt>
    <dgm:pt modelId="{21DFBFAE-E0FA-4299-A2FF-142139F9A48E}" type="pres">
      <dgm:prSet presAssocID="{82A08E3F-05E4-45BD-A860-F3AD177386B6}" presName="iconRect" presStyleLbl="node1" presStyleIdx="1" presStyleCnt="2"/>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Postit Notes with solid fill"/>
        </a:ext>
      </dgm:extLst>
    </dgm:pt>
    <dgm:pt modelId="{85DBF937-65A7-4B54-BCF1-D80609471238}" type="pres">
      <dgm:prSet presAssocID="{82A08E3F-05E4-45BD-A860-F3AD177386B6}" presName="spaceRect" presStyleCnt="0"/>
      <dgm:spPr/>
    </dgm:pt>
    <dgm:pt modelId="{DFF85D8E-D948-4585-9375-E8419956AC48}" type="pres">
      <dgm:prSet presAssocID="{82A08E3F-05E4-45BD-A860-F3AD177386B6}" presName="parTx" presStyleLbl="revTx" presStyleIdx="1" presStyleCnt="2">
        <dgm:presLayoutVars>
          <dgm:chMax val="0"/>
          <dgm:chPref val="0"/>
        </dgm:presLayoutVars>
      </dgm:prSet>
      <dgm:spPr/>
    </dgm:pt>
  </dgm:ptLst>
  <dgm:cxnLst>
    <dgm:cxn modelId="{D020C95E-721B-497E-8C04-1A4843C5AB31}" srcId="{F733276F-1C02-45D8-87CB-D21E6EC4EFEB}" destId="{82A08E3F-05E4-45BD-A860-F3AD177386B6}" srcOrd="1" destOrd="0" parTransId="{41B694AF-FB0D-4B3D-8D10-338954B8A361}" sibTransId="{14E8AAE4-6D2A-4720-B194-D9488584854B}"/>
    <dgm:cxn modelId="{57481461-550B-4CC6-AAF7-9C977FE05A84}" type="presOf" srcId="{82A08E3F-05E4-45BD-A860-F3AD177386B6}" destId="{DFF85D8E-D948-4585-9375-E8419956AC48}" srcOrd="0" destOrd="0" presId="urn:microsoft.com/office/officeart/2018/2/layout/IconVerticalSolidList"/>
    <dgm:cxn modelId="{5DF8B842-3CD0-4049-B91E-2A818134645C}" type="presOf" srcId="{DC5E77EC-DB26-4D8D-AA19-D54287B218C6}" destId="{A5649D91-D292-4D99-A5E7-9400CF005E14}" srcOrd="0" destOrd="0" presId="urn:microsoft.com/office/officeart/2018/2/layout/IconVerticalSolidList"/>
    <dgm:cxn modelId="{A96DB3AC-9779-45E8-9115-7D999A2FE768}" type="presOf" srcId="{F733276F-1C02-45D8-87CB-D21E6EC4EFEB}" destId="{761BB028-E7CD-4D36-B819-14D7D6495813}" srcOrd="0" destOrd="0" presId="urn:microsoft.com/office/officeart/2018/2/layout/IconVerticalSolidList"/>
    <dgm:cxn modelId="{2A6F43D1-5F73-449F-A7D7-B66DD12F9BC9}" srcId="{F733276F-1C02-45D8-87CB-D21E6EC4EFEB}" destId="{DC5E77EC-DB26-4D8D-AA19-D54287B218C6}" srcOrd="0" destOrd="0" parTransId="{ADE7C51D-82A7-4F27-8FBE-9A9EBC074DC1}" sibTransId="{FF50EEFA-CF8C-4CF4-AB07-919A6269F5BE}"/>
    <dgm:cxn modelId="{A6E16907-832F-4961-8A09-EF0D28AD2183}" type="presParOf" srcId="{761BB028-E7CD-4D36-B819-14D7D6495813}" destId="{77276166-3086-4B8C-8730-86375BF69546}" srcOrd="0" destOrd="0" presId="urn:microsoft.com/office/officeart/2018/2/layout/IconVerticalSolidList"/>
    <dgm:cxn modelId="{C1E2451B-067B-4AC3-9688-C598F02CA654}" type="presParOf" srcId="{77276166-3086-4B8C-8730-86375BF69546}" destId="{E0F6843F-1F99-4448-BBCF-242345DDF5E7}" srcOrd="0" destOrd="0" presId="urn:microsoft.com/office/officeart/2018/2/layout/IconVerticalSolidList"/>
    <dgm:cxn modelId="{0C07E41D-4E7E-4D0C-B4EA-1F43B4F4F9DA}" type="presParOf" srcId="{77276166-3086-4B8C-8730-86375BF69546}" destId="{130404BF-A276-4920-A48A-8F030D5A241E}" srcOrd="1" destOrd="0" presId="urn:microsoft.com/office/officeart/2018/2/layout/IconVerticalSolidList"/>
    <dgm:cxn modelId="{956D8B83-C6B9-4E40-AEA9-D99F0486752B}" type="presParOf" srcId="{77276166-3086-4B8C-8730-86375BF69546}" destId="{21434844-4DFD-4425-9F74-FDADFD94E0F2}" srcOrd="2" destOrd="0" presId="urn:microsoft.com/office/officeart/2018/2/layout/IconVerticalSolidList"/>
    <dgm:cxn modelId="{3CC5ACE4-811A-4E30-9776-9F9E89FA0D40}" type="presParOf" srcId="{77276166-3086-4B8C-8730-86375BF69546}" destId="{A5649D91-D292-4D99-A5E7-9400CF005E14}" srcOrd="3" destOrd="0" presId="urn:microsoft.com/office/officeart/2018/2/layout/IconVerticalSolidList"/>
    <dgm:cxn modelId="{DAE45EE6-C01B-4E50-940E-592FCA31E70A}" type="presParOf" srcId="{761BB028-E7CD-4D36-B819-14D7D6495813}" destId="{527DF390-7E34-432A-ADAE-EC3BD7411EFB}" srcOrd="1" destOrd="0" presId="urn:microsoft.com/office/officeart/2018/2/layout/IconVerticalSolidList"/>
    <dgm:cxn modelId="{CCA4DEE7-1C5D-4656-BAC9-43CDC880EEA5}" type="presParOf" srcId="{761BB028-E7CD-4D36-B819-14D7D6495813}" destId="{92F357D8-94A1-42E9-BA29-FC842B69F19B}" srcOrd="2" destOrd="0" presId="urn:microsoft.com/office/officeart/2018/2/layout/IconVerticalSolidList"/>
    <dgm:cxn modelId="{6C7366F2-6B95-4911-A6F1-36BA15B369AF}" type="presParOf" srcId="{92F357D8-94A1-42E9-BA29-FC842B69F19B}" destId="{405464A4-10C2-4DE2-941E-8BCC92B0F1AE}" srcOrd="0" destOrd="0" presId="urn:microsoft.com/office/officeart/2018/2/layout/IconVerticalSolidList"/>
    <dgm:cxn modelId="{58F6AC9F-2100-496A-956D-E8CF0B02387E}" type="presParOf" srcId="{92F357D8-94A1-42E9-BA29-FC842B69F19B}" destId="{21DFBFAE-E0FA-4299-A2FF-142139F9A48E}" srcOrd="1" destOrd="0" presId="urn:microsoft.com/office/officeart/2018/2/layout/IconVerticalSolidList"/>
    <dgm:cxn modelId="{FEA441C8-2E2A-428E-936B-D2F126002486}" type="presParOf" srcId="{92F357D8-94A1-42E9-BA29-FC842B69F19B}" destId="{85DBF937-65A7-4B54-BCF1-D80609471238}" srcOrd="2" destOrd="0" presId="urn:microsoft.com/office/officeart/2018/2/layout/IconVerticalSolidList"/>
    <dgm:cxn modelId="{F82F780F-5A61-48B3-8F09-CB9989FE60A4}" type="presParOf" srcId="{92F357D8-94A1-42E9-BA29-FC842B69F19B}" destId="{DFF85D8E-D948-4585-9375-E8419956AC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E01C3D8-34B4-413B-BFBF-3C5E9AD74390}" type="doc">
      <dgm:prSet loTypeId="urn:microsoft.com/office/officeart/2016/7/layout/RoundedRectangleTimeline" loCatId="timeline" qsTypeId="urn:microsoft.com/office/officeart/2005/8/quickstyle/simple1" qsCatId="simple" csTypeId="urn:microsoft.com/office/officeart/2005/8/colors/accent1_2" csCatId="accent1" phldr="1"/>
      <dgm:spPr/>
      <dgm:t>
        <a:bodyPr/>
        <a:lstStyle/>
        <a:p>
          <a:endParaRPr lang="en-GB"/>
        </a:p>
      </dgm:t>
    </dgm:pt>
    <dgm:pt modelId="{8735F9CC-F42A-4242-BB18-BFE11F1A5A43}">
      <dgm:prSet phldrT="[Text]" phldr="0"/>
      <dgm:spPr/>
      <dgm:t>
        <a:bodyPr/>
        <a:lstStyle/>
        <a:p>
          <a:pPr rtl="0"/>
          <a:r>
            <a:rPr lang="en-GB">
              <a:latin typeface="Arial"/>
              <a:cs typeface="Arial"/>
            </a:rPr>
            <a:t>Aug 2023</a:t>
          </a:r>
        </a:p>
      </dgm:t>
    </dgm:pt>
    <dgm:pt modelId="{D3ADDCF2-4E27-4D54-A709-51EA431C6AAE}" type="parTrans" cxnId="{FDAA5C62-C104-4FD5-8CF7-FB278BAC82D7}">
      <dgm:prSet/>
      <dgm:spPr/>
      <dgm:t>
        <a:bodyPr/>
        <a:lstStyle/>
        <a:p>
          <a:endParaRPr lang="en-GB"/>
        </a:p>
      </dgm:t>
    </dgm:pt>
    <dgm:pt modelId="{9915029C-B0FF-46D2-BF94-DF2F2532EEEB}" type="sibTrans" cxnId="{FDAA5C62-C104-4FD5-8CF7-FB278BAC82D7}">
      <dgm:prSet/>
      <dgm:spPr/>
      <dgm:t>
        <a:bodyPr/>
        <a:lstStyle/>
        <a:p>
          <a:endParaRPr lang="en-GB"/>
        </a:p>
      </dgm:t>
    </dgm:pt>
    <dgm:pt modelId="{BEC688AA-0849-4EAE-9B95-DAA9D53B8630}">
      <dgm:prSet phldrT="[Text]" phldr="0"/>
      <dgm:spPr/>
      <dgm:t>
        <a:bodyPr/>
        <a:lstStyle/>
        <a:p>
          <a:pPr rtl="0"/>
          <a:r>
            <a:rPr lang="en-GB">
              <a:latin typeface="Arial"/>
              <a:cs typeface="Arial"/>
            </a:rPr>
            <a:t>Raise CP1 (option A or B) to resolves today's governance</a:t>
          </a:r>
        </a:p>
      </dgm:t>
    </dgm:pt>
    <dgm:pt modelId="{29A53DD7-6E92-4C80-ACB2-0C05C307ABE7}" type="parTrans" cxnId="{41F1A4F9-3287-47B8-9BEF-0BF2F928D52A}">
      <dgm:prSet/>
      <dgm:spPr/>
      <dgm:t>
        <a:bodyPr/>
        <a:lstStyle/>
        <a:p>
          <a:endParaRPr lang="en-GB"/>
        </a:p>
      </dgm:t>
    </dgm:pt>
    <dgm:pt modelId="{4F26EF6B-7E22-4E27-99B8-540A3715B4AE}" type="sibTrans" cxnId="{41F1A4F9-3287-47B8-9BEF-0BF2F928D52A}">
      <dgm:prSet/>
      <dgm:spPr/>
      <dgm:t>
        <a:bodyPr/>
        <a:lstStyle/>
        <a:p>
          <a:endParaRPr lang="en-GB"/>
        </a:p>
      </dgm:t>
    </dgm:pt>
    <dgm:pt modelId="{E731E616-FCC2-429D-A421-22EFFC6F64D1}">
      <dgm:prSet phldrT="[Text]" phldr="0"/>
      <dgm:spPr/>
      <dgm:t>
        <a:bodyPr/>
        <a:lstStyle/>
        <a:p>
          <a:pPr rtl="0"/>
          <a:r>
            <a:rPr lang="en-GB">
              <a:latin typeface="Arial"/>
              <a:cs typeface="Arial"/>
            </a:rPr>
            <a:t>Nov 2023</a:t>
          </a:r>
        </a:p>
      </dgm:t>
    </dgm:pt>
    <dgm:pt modelId="{C0DB33C5-F85A-4C82-9B5E-B225E80605C8}" type="parTrans" cxnId="{42F2761F-FC26-46B4-B728-D427CA2B45CE}">
      <dgm:prSet/>
      <dgm:spPr/>
      <dgm:t>
        <a:bodyPr/>
        <a:lstStyle/>
        <a:p>
          <a:endParaRPr lang="en-GB"/>
        </a:p>
      </dgm:t>
    </dgm:pt>
    <dgm:pt modelId="{EE7AD040-82DD-437D-B9DF-075E6BA45A43}" type="sibTrans" cxnId="{42F2761F-FC26-46B4-B728-D427CA2B45CE}">
      <dgm:prSet/>
      <dgm:spPr/>
      <dgm:t>
        <a:bodyPr/>
        <a:lstStyle/>
        <a:p>
          <a:endParaRPr lang="en-GB"/>
        </a:p>
      </dgm:t>
    </dgm:pt>
    <dgm:pt modelId="{A7332ABF-EF1D-495A-99CC-4E4356D69ED4}">
      <dgm:prSet phldrT="[Text]" phldr="0"/>
      <dgm:spPr/>
      <dgm:t>
        <a:bodyPr/>
        <a:lstStyle/>
        <a:p>
          <a:pPr rtl="0"/>
          <a:r>
            <a:rPr lang="en-GB">
              <a:latin typeface="Arial"/>
              <a:cs typeface="Arial"/>
            </a:rPr>
            <a:t>Implement CP1 (option A or B)</a:t>
          </a:r>
        </a:p>
      </dgm:t>
    </dgm:pt>
    <dgm:pt modelId="{1A60B5E9-CCAC-4F20-B68D-ECC0C29FE321}" type="parTrans" cxnId="{D54EA19F-FFC3-409C-B6B3-AD1A0923F3F4}">
      <dgm:prSet/>
      <dgm:spPr/>
      <dgm:t>
        <a:bodyPr/>
        <a:lstStyle/>
        <a:p>
          <a:endParaRPr lang="en-GB"/>
        </a:p>
      </dgm:t>
    </dgm:pt>
    <dgm:pt modelId="{5822E880-C695-46C8-BCBE-7C15AE6C5E48}" type="sibTrans" cxnId="{D54EA19F-FFC3-409C-B6B3-AD1A0923F3F4}">
      <dgm:prSet/>
      <dgm:spPr/>
      <dgm:t>
        <a:bodyPr/>
        <a:lstStyle/>
        <a:p>
          <a:endParaRPr lang="en-GB"/>
        </a:p>
      </dgm:t>
    </dgm:pt>
    <dgm:pt modelId="{EEFBB86B-EB7E-4536-89BB-19CDF6B1A230}">
      <dgm:prSet phldrT="[Text]" phldr="0"/>
      <dgm:spPr/>
      <dgm:t>
        <a:bodyPr/>
        <a:lstStyle/>
        <a:p>
          <a:pPr rtl="0"/>
          <a:r>
            <a:rPr lang="en-GB">
              <a:latin typeface="Arial"/>
              <a:cs typeface="Arial"/>
            </a:rPr>
            <a:t>Apr 2024</a:t>
          </a:r>
        </a:p>
      </dgm:t>
    </dgm:pt>
    <dgm:pt modelId="{C69CB58D-15C9-4C2A-8B66-CD933305C4B9}" type="parTrans" cxnId="{045355CB-57BA-448A-A9D0-1953D11568C7}">
      <dgm:prSet/>
      <dgm:spPr/>
      <dgm:t>
        <a:bodyPr/>
        <a:lstStyle/>
        <a:p>
          <a:endParaRPr lang="en-GB"/>
        </a:p>
      </dgm:t>
    </dgm:pt>
    <dgm:pt modelId="{62C83720-EA17-40ED-B422-BDEAD5074356}" type="sibTrans" cxnId="{045355CB-57BA-448A-A9D0-1953D11568C7}">
      <dgm:prSet/>
      <dgm:spPr/>
      <dgm:t>
        <a:bodyPr/>
        <a:lstStyle/>
        <a:p>
          <a:endParaRPr lang="en-GB"/>
        </a:p>
      </dgm:t>
    </dgm:pt>
    <dgm:pt modelId="{08E8F0AD-70C2-46FD-8A95-3F5378EB9353}">
      <dgm:prSet phldr="0"/>
      <dgm:spPr/>
      <dgm:t>
        <a:bodyPr/>
        <a:lstStyle/>
        <a:p>
          <a:pPr rtl="0"/>
          <a:r>
            <a:rPr lang="en-GB">
              <a:latin typeface="Arial"/>
              <a:cs typeface="Arial"/>
            </a:rPr>
            <a:t>Raise CP2 for Introduction of open data classification</a:t>
          </a:r>
        </a:p>
      </dgm:t>
    </dgm:pt>
    <dgm:pt modelId="{EA1B5BC5-CFDB-4A28-BCC4-34CB32199CF3}" type="parTrans" cxnId="{420CF94C-9D5A-4CA1-8835-D15950A0C4C9}">
      <dgm:prSet/>
      <dgm:spPr/>
      <dgm:t>
        <a:bodyPr/>
        <a:lstStyle/>
        <a:p>
          <a:endParaRPr lang="en-GB"/>
        </a:p>
      </dgm:t>
    </dgm:pt>
    <dgm:pt modelId="{CEF4D89B-8D72-48CF-80F9-7742D6DF179E}" type="sibTrans" cxnId="{420CF94C-9D5A-4CA1-8835-D15950A0C4C9}">
      <dgm:prSet/>
      <dgm:spPr/>
      <dgm:t>
        <a:bodyPr/>
        <a:lstStyle/>
        <a:p>
          <a:endParaRPr lang="en-GB"/>
        </a:p>
      </dgm:t>
    </dgm:pt>
    <dgm:pt modelId="{B45F2EF1-DCDF-4AC0-BBD2-BAC6A27F2A80}">
      <dgm:prSet phldr="0"/>
      <dgm:spPr/>
      <dgm:t>
        <a:bodyPr/>
        <a:lstStyle/>
        <a:p>
          <a:pPr rtl="0"/>
          <a:r>
            <a:rPr lang="en-GB">
              <a:latin typeface="Arial"/>
              <a:cs typeface="Arial"/>
            </a:rPr>
            <a:t>Implement CP2 introducing open data </a:t>
          </a:r>
          <a:r>
            <a:rPr lang="en-GB">
              <a:solidFill>
                <a:srgbClr val="000000"/>
              </a:solidFill>
              <a:latin typeface="Arial"/>
              <a:cs typeface="Arial"/>
            </a:rPr>
            <a:t>classifications </a:t>
          </a:r>
          <a:r>
            <a:rPr lang="en-GB">
              <a:solidFill>
                <a:srgbClr val="000000"/>
              </a:solidFill>
              <a:latin typeface="Arial"/>
              <a:cs typeface="Calibri"/>
            </a:rPr>
            <a:t>(i.e. Always Open, Conditionally Open, Personal, Prohibited)</a:t>
          </a:r>
          <a:r>
            <a:rPr lang="en-GB">
              <a:latin typeface="Arial"/>
              <a:cs typeface="Calibri"/>
            </a:rPr>
            <a:t> </a:t>
          </a:r>
          <a:r>
            <a:rPr lang="en-GB">
              <a:latin typeface="Arial"/>
              <a:cs typeface="Arial"/>
            </a:rPr>
            <a:t>of DAM data items in place of role based accessed </a:t>
          </a:r>
          <a:endParaRPr lang="en-GB">
            <a:solidFill>
              <a:srgbClr val="000000"/>
            </a:solidFill>
            <a:latin typeface="Arial"/>
            <a:cs typeface="Arial"/>
          </a:endParaRPr>
        </a:p>
      </dgm:t>
    </dgm:pt>
    <dgm:pt modelId="{998DBE65-E0DD-4A4F-AE5C-55525C63F36D}" type="parTrans" cxnId="{A9E820C2-2A46-43C6-8AFF-F401BA729076}">
      <dgm:prSet/>
      <dgm:spPr/>
      <dgm:t>
        <a:bodyPr/>
        <a:lstStyle/>
        <a:p>
          <a:endParaRPr lang="en-GB"/>
        </a:p>
      </dgm:t>
    </dgm:pt>
    <dgm:pt modelId="{E27FE7CA-AFA8-464C-8138-FF7EE45D905A}" type="sibTrans" cxnId="{A9E820C2-2A46-43C6-8AFF-F401BA729076}">
      <dgm:prSet/>
      <dgm:spPr/>
      <dgm:t>
        <a:bodyPr/>
        <a:lstStyle/>
        <a:p>
          <a:endParaRPr lang="en-GB"/>
        </a:p>
      </dgm:t>
    </dgm:pt>
    <dgm:pt modelId="{8EAEA6BA-CF20-4485-B281-7E3922FB0215}" type="pres">
      <dgm:prSet presAssocID="{FE01C3D8-34B4-413B-BFBF-3C5E9AD74390}" presName="Name0" presStyleCnt="0">
        <dgm:presLayoutVars>
          <dgm:chMax/>
          <dgm:chPref/>
          <dgm:animLvl val="lvl"/>
        </dgm:presLayoutVars>
      </dgm:prSet>
      <dgm:spPr/>
    </dgm:pt>
    <dgm:pt modelId="{CAD71855-1C2C-487B-86C1-70E4AE4E149D}" type="pres">
      <dgm:prSet presAssocID="{8735F9CC-F42A-4242-BB18-BFE11F1A5A43}" presName="composite1" presStyleCnt="0"/>
      <dgm:spPr/>
    </dgm:pt>
    <dgm:pt modelId="{C8A88B7F-939D-42DA-990E-7FE386E29CFA}" type="pres">
      <dgm:prSet presAssocID="{8735F9CC-F42A-4242-BB18-BFE11F1A5A43}" presName="parent1" presStyleLbl="alignNode1" presStyleIdx="0" presStyleCnt="3">
        <dgm:presLayoutVars>
          <dgm:chMax val="1"/>
          <dgm:chPref val="1"/>
          <dgm:bulletEnabled val="1"/>
        </dgm:presLayoutVars>
      </dgm:prSet>
      <dgm:spPr/>
    </dgm:pt>
    <dgm:pt modelId="{5B052155-9166-46D0-912A-86C42DB13520}" type="pres">
      <dgm:prSet presAssocID="{8735F9CC-F42A-4242-BB18-BFE11F1A5A43}" presName="Childtext1" presStyleLbl="revTx" presStyleIdx="0" presStyleCnt="3">
        <dgm:presLayoutVars>
          <dgm:bulletEnabled val="1"/>
        </dgm:presLayoutVars>
      </dgm:prSet>
      <dgm:spPr/>
    </dgm:pt>
    <dgm:pt modelId="{33800889-5A73-4ECD-8FB8-ACE5FF071A7D}" type="pres">
      <dgm:prSet presAssocID="{8735F9CC-F42A-4242-BB18-BFE11F1A5A43}" presName="ConnectLine1" presStyleLbl="sibTrans1D1" presStyleIdx="0" presStyleCnt="3"/>
      <dgm:spPr>
        <a:noFill/>
        <a:ln w="6350" cap="flat" cmpd="sng" algn="ctr">
          <a:solidFill>
            <a:schemeClr val="accent1">
              <a:hueOff val="0"/>
              <a:satOff val="0"/>
              <a:lumOff val="0"/>
              <a:alphaOff val="0"/>
            </a:schemeClr>
          </a:solidFill>
          <a:prstDash val="dash"/>
          <a:miter lim="800000"/>
        </a:ln>
        <a:effectLst/>
      </dgm:spPr>
    </dgm:pt>
    <dgm:pt modelId="{BC821AA6-A278-48D1-9ADD-D531CA1064FD}" type="pres">
      <dgm:prSet presAssocID="{8735F9CC-F42A-4242-BB18-BFE11F1A5A43}" presName="ConnectLineEnd1" presStyleLbl="lnNode1" presStyleIdx="0" presStyleCnt="3"/>
      <dgm:spPr/>
    </dgm:pt>
    <dgm:pt modelId="{4E21D270-9CA0-44EF-9393-8BAB8B606589}" type="pres">
      <dgm:prSet presAssocID="{8735F9CC-F42A-4242-BB18-BFE11F1A5A43}" presName="EmptyPane1" presStyleCnt="0"/>
      <dgm:spPr/>
    </dgm:pt>
    <dgm:pt modelId="{2E454CB6-5420-4B3C-B8BB-0AF046E23C34}" type="pres">
      <dgm:prSet presAssocID="{9915029C-B0FF-46D2-BF94-DF2F2532EEEB}" presName="spaceBetweenRectangles1" presStyleCnt="0"/>
      <dgm:spPr/>
    </dgm:pt>
    <dgm:pt modelId="{69C788B5-1F2D-4F12-927D-221AA1370224}" type="pres">
      <dgm:prSet presAssocID="{E731E616-FCC2-429D-A421-22EFFC6F64D1}" presName="composite1" presStyleCnt="0"/>
      <dgm:spPr/>
    </dgm:pt>
    <dgm:pt modelId="{345EC8B3-CE82-4028-BFA5-FB5CB8F0E106}" type="pres">
      <dgm:prSet presAssocID="{E731E616-FCC2-429D-A421-22EFFC6F64D1}" presName="parent1" presStyleLbl="alignNode1" presStyleIdx="1" presStyleCnt="3">
        <dgm:presLayoutVars>
          <dgm:chMax val="1"/>
          <dgm:chPref val="1"/>
          <dgm:bulletEnabled val="1"/>
        </dgm:presLayoutVars>
      </dgm:prSet>
      <dgm:spPr/>
    </dgm:pt>
    <dgm:pt modelId="{0411F2EE-4C07-4C94-9C28-19D8C54FD957}" type="pres">
      <dgm:prSet presAssocID="{E731E616-FCC2-429D-A421-22EFFC6F64D1}" presName="Childtext1" presStyleLbl="revTx" presStyleIdx="1" presStyleCnt="3">
        <dgm:presLayoutVars>
          <dgm:bulletEnabled val="1"/>
        </dgm:presLayoutVars>
      </dgm:prSet>
      <dgm:spPr/>
    </dgm:pt>
    <dgm:pt modelId="{0BAA09D6-1B71-47C6-B12E-1B3989D55011}" type="pres">
      <dgm:prSet presAssocID="{E731E616-FCC2-429D-A421-22EFFC6F64D1}" presName="ConnectLine1" presStyleLbl="sibTrans1D1" presStyleIdx="1" presStyleCnt="3"/>
      <dgm:spPr>
        <a:noFill/>
        <a:ln w="6350" cap="flat" cmpd="sng" algn="ctr">
          <a:solidFill>
            <a:schemeClr val="accent1">
              <a:hueOff val="0"/>
              <a:satOff val="0"/>
              <a:lumOff val="0"/>
              <a:alphaOff val="0"/>
            </a:schemeClr>
          </a:solidFill>
          <a:prstDash val="dash"/>
          <a:miter lim="800000"/>
        </a:ln>
        <a:effectLst/>
      </dgm:spPr>
    </dgm:pt>
    <dgm:pt modelId="{65EB25BD-1F30-48B5-9A5B-2B7D2A8FCD69}" type="pres">
      <dgm:prSet presAssocID="{E731E616-FCC2-429D-A421-22EFFC6F64D1}" presName="ConnectLineEnd1" presStyleLbl="lnNode1" presStyleIdx="1" presStyleCnt="3"/>
      <dgm:spPr/>
    </dgm:pt>
    <dgm:pt modelId="{B1861D70-2750-4742-B27C-35CC5142799D}" type="pres">
      <dgm:prSet presAssocID="{E731E616-FCC2-429D-A421-22EFFC6F64D1}" presName="EmptyPane1" presStyleCnt="0"/>
      <dgm:spPr/>
    </dgm:pt>
    <dgm:pt modelId="{5BE8AC96-0162-43BE-92F7-4A4FFE3902A5}" type="pres">
      <dgm:prSet presAssocID="{EE7AD040-82DD-437D-B9DF-075E6BA45A43}" presName="spaceBetweenRectangles1" presStyleCnt="0"/>
      <dgm:spPr/>
    </dgm:pt>
    <dgm:pt modelId="{A45FBD4B-BAA1-4EA7-8643-2E5CBA008591}" type="pres">
      <dgm:prSet presAssocID="{EEFBB86B-EB7E-4536-89BB-19CDF6B1A230}" presName="composite1" presStyleCnt="0"/>
      <dgm:spPr/>
    </dgm:pt>
    <dgm:pt modelId="{EEBA4533-E897-4D3F-B1EC-BD2FC3AC30EF}" type="pres">
      <dgm:prSet presAssocID="{EEFBB86B-EB7E-4536-89BB-19CDF6B1A230}" presName="parent1" presStyleLbl="alignNode1" presStyleIdx="2" presStyleCnt="3">
        <dgm:presLayoutVars>
          <dgm:chMax val="1"/>
          <dgm:chPref val="1"/>
          <dgm:bulletEnabled val="1"/>
        </dgm:presLayoutVars>
      </dgm:prSet>
      <dgm:spPr/>
    </dgm:pt>
    <dgm:pt modelId="{9B3BC1EE-BC3F-4364-A399-44CDCD172235}" type="pres">
      <dgm:prSet presAssocID="{EEFBB86B-EB7E-4536-89BB-19CDF6B1A230}" presName="Childtext1" presStyleLbl="revTx" presStyleIdx="2" presStyleCnt="3">
        <dgm:presLayoutVars>
          <dgm:bulletEnabled val="1"/>
        </dgm:presLayoutVars>
      </dgm:prSet>
      <dgm:spPr/>
    </dgm:pt>
    <dgm:pt modelId="{8EB74579-51FA-4C89-8D08-E8A6F73410D4}" type="pres">
      <dgm:prSet presAssocID="{EEFBB86B-EB7E-4536-89BB-19CDF6B1A230}" presName="ConnectLine1" presStyleLbl="sibTrans1D1" presStyleIdx="2" presStyleCnt="3"/>
      <dgm:spPr>
        <a:noFill/>
        <a:ln w="6350" cap="flat" cmpd="sng" algn="ctr">
          <a:solidFill>
            <a:schemeClr val="accent1">
              <a:hueOff val="0"/>
              <a:satOff val="0"/>
              <a:lumOff val="0"/>
              <a:alphaOff val="0"/>
            </a:schemeClr>
          </a:solidFill>
          <a:prstDash val="dash"/>
          <a:miter lim="800000"/>
        </a:ln>
        <a:effectLst/>
      </dgm:spPr>
    </dgm:pt>
    <dgm:pt modelId="{D81D3DDD-2F5A-4E9F-9D37-16864D19AF52}" type="pres">
      <dgm:prSet presAssocID="{EEFBB86B-EB7E-4536-89BB-19CDF6B1A230}" presName="ConnectLineEnd1" presStyleLbl="lnNode1" presStyleIdx="2" presStyleCnt="3"/>
      <dgm:spPr/>
    </dgm:pt>
    <dgm:pt modelId="{B8F4A5DA-1F0E-4F8F-B94C-685C3DE6C8F3}" type="pres">
      <dgm:prSet presAssocID="{EEFBB86B-EB7E-4536-89BB-19CDF6B1A230}" presName="EmptyPane1" presStyleCnt="0"/>
      <dgm:spPr/>
    </dgm:pt>
  </dgm:ptLst>
  <dgm:cxnLst>
    <dgm:cxn modelId="{EE50C00A-B387-4FFA-83CF-BE2AC25EA8C0}" type="presOf" srcId="{08E8F0AD-70C2-46FD-8A95-3F5378EB9353}" destId="{5B052155-9166-46D0-912A-86C42DB13520}" srcOrd="0" destOrd="1" presId="urn:microsoft.com/office/officeart/2016/7/layout/RoundedRectangleTimeline"/>
    <dgm:cxn modelId="{42F2761F-FC26-46B4-B728-D427CA2B45CE}" srcId="{FE01C3D8-34B4-413B-BFBF-3C5E9AD74390}" destId="{E731E616-FCC2-429D-A421-22EFFC6F64D1}" srcOrd="1" destOrd="0" parTransId="{C0DB33C5-F85A-4C82-9B5E-B225E80605C8}" sibTransId="{EE7AD040-82DD-437D-B9DF-075E6BA45A43}"/>
    <dgm:cxn modelId="{DF65792D-8F54-458B-B8F1-6CDFEBE56CAD}" type="presOf" srcId="{FE01C3D8-34B4-413B-BFBF-3C5E9AD74390}" destId="{8EAEA6BA-CF20-4485-B281-7E3922FB0215}" srcOrd="0" destOrd="0" presId="urn:microsoft.com/office/officeart/2016/7/layout/RoundedRectangleTimeline"/>
    <dgm:cxn modelId="{4D3B773C-C92C-4EF0-9BBE-C999229658C4}" type="presOf" srcId="{8735F9CC-F42A-4242-BB18-BFE11F1A5A43}" destId="{C8A88B7F-939D-42DA-990E-7FE386E29CFA}" srcOrd="0" destOrd="0" presId="urn:microsoft.com/office/officeart/2016/7/layout/RoundedRectangleTimeline"/>
    <dgm:cxn modelId="{DEB2E23F-FCD8-4458-9538-D592FC9FAC07}" type="presOf" srcId="{BEC688AA-0849-4EAE-9B95-DAA9D53B8630}" destId="{5B052155-9166-46D0-912A-86C42DB13520}" srcOrd="0" destOrd="0" presId="urn:microsoft.com/office/officeart/2016/7/layout/RoundedRectangleTimeline"/>
    <dgm:cxn modelId="{FDAA5C62-C104-4FD5-8CF7-FB278BAC82D7}" srcId="{FE01C3D8-34B4-413B-BFBF-3C5E9AD74390}" destId="{8735F9CC-F42A-4242-BB18-BFE11F1A5A43}" srcOrd="0" destOrd="0" parTransId="{D3ADDCF2-4E27-4D54-A709-51EA431C6AAE}" sibTransId="{9915029C-B0FF-46D2-BF94-DF2F2532EEEB}"/>
    <dgm:cxn modelId="{6F927243-CD36-4C5C-B9C5-3728A7AE1B7C}" type="presOf" srcId="{EEFBB86B-EB7E-4536-89BB-19CDF6B1A230}" destId="{EEBA4533-E897-4D3F-B1EC-BD2FC3AC30EF}" srcOrd="0" destOrd="0" presId="urn:microsoft.com/office/officeart/2016/7/layout/RoundedRectangleTimeline"/>
    <dgm:cxn modelId="{420CF94C-9D5A-4CA1-8835-D15950A0C4C9}" srcId="{8735F9CC-F42A-4242-BB18-BFE11F1A5A43}" destId="{08E8F0AD-70C2-46FD-8A95-3F5378EB9353}" srcOrd="1" destOrd="0" parTransId="{EA1B5BC5-CFDB-4A28-BCC4-34CB32199CF3}" sibTransId="{CEF4D89B-8D72-48CF-80F9-7742D6DF179E}"/>
    <dgm:cxn modelId="{1C7A6176-4355-4F0F-B1F5-324CCAE6AAFC}" type="presOf" srcId="{B45F2EF1-DCDF-4AC0-BBD2-BAC6A27F2A80}" destId="{9B3BC1EE-BC3F-4364-A399-44CDCD172235}" srcOrd="0" destOrd="0" presId="urn:microsoft.com/office/officeart/2016/7/layout/RoundedRectangleTimeline"/>
    <dgm:cxn modelId="{D54EA19F-FFC3-409C-B6B3-AD1A0923F3F4}" srcId="{E731E616-FCC2-429D-A421-22EFFC6F64D1}" destId="{A7332ABF-EF1D-495A-99CC-4E4356D69ED4}" srcOrd="0" destOrd="0" parTransId="{1A60B5E9-CCAC-4F20-B68D-ECC0C29FE321}" sibTransId="{5822E880-C695-46C8-BCBE-7C15AE6C5E48}"/>
    <dgm:cxn modelId="{A9E820C2-2A46-43C6-8AFF-F401BA729076}" srcId="{EEFBB86B-EB7E-4536-89BB-19CDF6B1A230}" destId="{B45F2EF1-DCDF-4AC0-BBD2-BAC6A27F2A80}" srcOrd="0" destOrd="0" parTransId="{998DBE65-E0DD-4A4F-AE5C-55525C63F36D}" sibTransId="{E27FE7CA-AFA8-464C-8138-FF7EE45D905A}"/>
    <dgm:cxn modelId="{045355CB-57BA-448A-A9D0-1953D11568C7}" srcId="{FE01C3D8-34B4-413B-BFBF-3C5E9AD74390}" destId="{EEFBB86B-EB7E-4536-89BB-19CDF6B1A230}" srcOrd="2" destOrd="0" parTransId="{C69CB58D-15C9-4C2A-8B66-CD933305C4B9}" sibTransId="{62C83720-EA17-40ED-B422-BDEAD5074356}"/>
    <dgm:cxn modelId="{830B43E2-6BD5-4A66-87B7-ED518CF61845}" type="presOf" srcId="{A7332ABF-EF1D-495A-99CC-4E4356D69ED4}" destId="{0411F2EE-4C07-4C94-9C28-19D8C54FD957}" srcOrd="0" destOrd="0" presId="urn:microsoft.com/office/officeart/2016/7/layout/RoundedRectangleTimeline"/>
    <dgm:cxn modelId="{B9648EE6-FEC4-40DE-A432-299AB74510CC}" type="presOf" srcId="{E731E616-FCC2-429D-A421-22EFFC6F64D1}" destId="{345EC8B3-CE82-4028-BFA5-FB5CB8F0E106}" srcOrd="0" destOrd="0" presId="urn:microsoft.com/office/officeart/2016/7/layout/RoundedRectangleTimeline"/>
    <dgm:cxn modelId="{41F1A4F9-3287-47B8-9BEF-0BF2F928D52A}" srcId="{8735F9CC-F42A-4242-BB18-BFE11F1A5A43}" destId="{BEC688AA-0849-4EAE-9B95-DAA9D53B8630}" srcOrd="0" destOrd="0" parTransId="{29A53DD7-6E92-4C80-ACB2-0C05C307ABE7}" sibTransId="{4F26EF6B-7E22-4E27-99B8-540A3715B4AE}"/>
    <dgm:cxn modelId="{4D4DC194-1143-4DF3-8D32-DB1C21F1C20E}" type="presParOf" srcId="{8EAEA6BA-CF20-4485-B281-7E3922FB0215}" destId="{CAD71855-1C2C-487B-86C1-70E4AE4E149D}" srcOrd="0" destOrd="0" presId="urn:microsoft.com/office/officeart/2016/7/layout/RoundedRectangleTimeline"/>
    <dgm:cxn modelId="{4E577813-3170-47D9-B168-92C772F4F277}" type="presParOf" srcId="{CAD71855-1C2C-487B-86C1-70E4AE4E149D}" destId="{C8A88B7F-939D-42DA-990E-7FE386E29CFA}" srcOrd="0" destOrd="0" presId="urn:microsoft.com/office/officeart/2016/7/layout/RoundedRectangleTimeline"/>
    <dgm:cxn modelId="{E3649F9A-78E6-4791-98FB-BF1308E1D070}" type="presParOf" srcId="{CAD71855-1C2C-487B-86C1-70E4AE4E149D}" destId="{5B052155-9166-46D0-912A-86C42DB13520}" srcOrd="1" destOrd="0" presId="urn:microsoft.com/office/officeart/2016/7/layout/RoundedRectangleTimeline"/>
    <dgm:cxn modelId="{16284E2A-62DC-4BD6-9882-E6E1745EAE5E}" type="presParOf" srcId="{CAD71855-1C2C-487B-86C1-70E4AE4E149D}" destId="{33800889-5A73-4ECD-8FB8-ACE5FF071A7D}" srcOrd="2" destOrd="0" presId="urn:microsoft.com/office/officeart/2016/7/layout/RoundedRectangleTimeline"/>
    <dgm:cxn modelId="{E6CE59FA-C3B6-4A7D-89F7-09BB14F01845}" type="presParOf" srcId="{CAD71855-1C2C-487B-86C1-70E4AE4E149D}" destId="{BC821AA6-A278-48D1-9ADD-D531CA1064FD}" srcOrd="3" destOrd="0" presId="urn:microsoft.com/office/officeart/2016/7/layout/RoundedRectangleTimeline"/>
    <dgm:cxn modelId="{CFFEDC71-0C98-4A18-8B19-EB85D24E06CE}" type="presParOf" srcId="{CAD71855-1C2C-487B-86C1-70E4AE4E149D}" destId="{4E21D270-9CA0-44EF-9393-8BAB8B606589}" srcOrd="4" destOrd="0" presId="urn:microsoft.com/office/officeart/2016/7/layout/RoundedRectangleTimeline"/>
    <dgm:cxn modelId="{54184BEE-7874-4E1D-A0D8-8FF3EB53B302}" type="presParOf" srcId="{8EAEA6BA-CF20-4485-B281-7E3922FB0215}" destId="{2E454CB6-5420-4B3C-B8BB-0AF046E23C34}" srcOrd="1" destOrd="0" presId="urn:microsoft.com/office/officeart/2016/7/layout/RoundedRectangleTimeline"/>
    <dgm:cxn modelId="{6544A11F-B4D0-4072-BD5B-60E5AEBAAC20}" type="presParOf" srcId="{8EAEA6BA-CF20-4485-B281-7E3922FB0215}" destId="{69C788B5-1F2D-4F12-927D-221AA1370224}" srcOrd="2" destOrd="0" presId="urn:microsoft.com/office/officeart/2016/7/layout/RoundedRectangleTimeline"/>
    <dgm:cxn modelId="{57351C1E-858F-49BD-AC1C-21AF5D9954D3}" type="presParOf" srcId="{69C788B5-1F2D-4F12-927D-221AA1370224}" destId="{345EC8B3-CE82-4028-BFA5-FB5CB8F0E106}" srcOrd="0" destOrd="0" presId="urn:microsoft.com/office/officeart/2016/7/layout/RoundedRectangleTimeline"/>
    <dgm:cxn modelId="{3064FB23-64BA-45A3-A9D1-1E0B56A4A72A}" type="presParOf" srcId="{69C788B5-1F2D-4F12-927D-221AA1370224}" destId="{0411F2EE-4C07-4C94-9C28-19D8C54FD957}" srcOrd="1" destOrd="0" presId="urn:microsoft.com/office/officeart/2016/7/layout/RoundedRectangleTimeline"/>
    <dgm:cxn modelId="{E312396E-B765-4E18-94E2-2BF51B54D98E}" type="presParOf" srcId="{69C788B5-1F2D-4F12-927D-221AA1370224}" destId="{0BAA09D6-1B71-47C6-B12E-1B3989D55011}" srcOrd="2" destOrd="0" presId="urn:microsoft.com/office/officeart/2016/7/layout/RoundedRectangleTimeline"/>
    <dgm:cxn modelId="{C506151B-D6D1-47A6-AEDD-DBA69B38FDC0}" type="presParOf" srcId="{69C788B5-1F2D-4F12-927D-221AA1370224}" destId="{65EB25BD-1F30-48B5-9A5B-2B7D2A8FCD69}" srcOrd="3" destOrd="0" presId="urn:microsoft.com/office/officeart/2016/7/layout/RoundedRectangleTimeline"/>
    <dgm:cxn modelId="{8051DD0D-BD0F-43D2-83D9-E31B391129A9}" type="presParOf" srcId="{69C788B5-1F2D-4F12-927D-221AA1370224}" destId="{B1861D70-2750-4742-B27C-35CC5142799D}" srcOrd="4" destOrd="0" presId="urn:microsoft.com/office/officeart/2016/7/layout/RoundedRectangleTimeline"/>
    <dgm:cxn modelId="{6DA519D6-973B-4405-ACE5-007D4F21A6AA}" type="presParOf" srcId="{8EAEA6BA-CF20-4485-B281-7E3922FB0215}" destId="{5BE8AC96-0162-43BE-92F7-4A4FFE3902A5}" srcOrd="3" destOrd="0" presId="urn:microsoft.com/office/officeart/2016/7/layout/RoundedRectangleTimeline"/>
    <dgm:cxn modelId="{BF12F6C5-4B74-49B5-9686-03B31D686710}" type="presParOf" srcId="{8EAEA6BA-CF20-4485-B281-7E3922FB0215}" destId="{A45FBD4B-BAA1-4EA7-8643-2E5CBA008591}" srcOrd="4" destOrd="0" presId="urn:microsoft.com/office/officeart/2016/7/layout/RoundedRectangleTimeline"/>
    <dgm:cxn modelId="{9553A131-881E-4055-B6DE-1461C50B5B35}" type="presParOf" srcId="{A45FBD4B-BAA1-4EA7-8643-2E5CBA008591}" destId="{EEBA4533-E897-4D3F-B1EC-BD2FC3AC30EF}" srcOrd="0" destOrd="0" presId="urn:microsoft.com/office/officeart/2016/7/layout/RoundedRectangleTimeline"/>
    <dgm:cxn modelId="{9A475B90-526A-43EF-AD47-931E5ADAFA03}" type="presParOf" srcId="{A45FBD4B-BAA1-4EA7-8643-2E5CBA008591}" destId="{9B3BC1EE-BC3F-4364-A399-44CDCD172235}" srcOrd="1" destOrd="0" presId="urn:microsoft.com/office/officeart/2016/7/layout/RoundedRectangleTimeline"/>
    <dgm:cxn modelId="{F9927A6E-6A7E-4BCE-BE0E-8B08D7CD11F1}" type="presParOf" srcId="{A45FBD4B-BAA1-4EA7-8643-2E5CBA008591}" destId="{8EB74579-51FA-4C89-8D08-E8A6F73410D4}" srcOrd="2" destOrd="0" presId="urn:microsoft.com/office/officeart/2016/7/layout/RoundedRectangleTimeline"/>
    <dgm:cxn modelId="{29E5E35E-4155-476C-A1FE-9D13331E87FB}" type="presParOf" srcId="{A45FBD4B-BAA1-4EA7-8643-2E5CBA008591}" destId="{D81D3DDD-2F5A-4E9F-9D37-16864D19AF52}" srcOrd="3" destOrd="0" presId="urn:microsoft.com/office/officeart/2016/7/layout/RoundedRectangleTimeline"/>
    <dgm:cxn modelId="{7D1777FB-CE8B-41FD-9F3E-7B5FC0801017}" type="presParOf" srcId="{A45FBD4B-BAA1-4EA7-8643-2E5CBA008591}" destId="{B8F4A5DA-1F0E-4F8F-B94C-685C3DE6C8F3}" srcOrd="4" destOrd="0" presId="urn:microsoft.com/office/officeart/2016/7/layout/RoundedRectangle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6843F-1F99-4448-BBCF-242345DDF5E7}">
      <dsp:nvSpPr>
        <dsp:cNvPr id="0" name=""/>
        <dsp:cNvSpPr/>
      </dsp:nvSpPr>
      <dsp:spPr>
        <a:xfrm>
          <a:off x="0" y="510"/>
          <a:ext cx="9217025" cy="1193517"/>
        </a:xfrm>
        <a:prstGeom prst="roundRect">
          <a:avLst>
            <a:gd name="adj" fmla="val 10000"/>
          </a:avLst>
        </a:prstGeom>
        <a:solidFill>
          <a:schemeClr val="accent3"/>
        </a:solidFill>
        <a:ln>
          <a:noFill/>
        </a:ln>
        <a:effectLst/>
      </dsp:spPr>
      <dsp:style>
        <a:lnRef idx="0">
          <a:scrgbClr r="0" g="0" b="0"/>
        </a:lnRef>
        <a:fillRef idx="1">
          <a:scrgbClr r="0" g="0" b="0"/>
        </a:fillRef>
        <a:effectRef idx="0">
          <a:scrgbClr r="0" g="0" b="0"/>
        </a:effectRef>
        <a:fontRef idx="minor"/>
      </dsp:style>
    </dsp:sp>
    <dsp:sp modelId="{130404BF-A276-4920-A48A-8F030D5A241E}">
      <dsp:nvSpPr>
        <dsp:cNvPr id="0" name=""/>
        <dsp:cNvSpPr/>
      </dsp:nvSpPr>
      <dsp:spPr>
        <a:xfrm>
          <a:off x="361038" y="269051"/>
          <a:ext cx="656434" cy="65643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649D91-D292-4D99-A5E7-9400CF005E14}">
      <dsp:nvSpPr>
        <dsp:cNvPr id="0" name=""/>
        <dsp:cNvSpPr/>
      </dsp:nvSpPr>
      <dsp:spPr>
        <a:xfrm>
          <a:off x="1378512" y="510"/>
          <a:ext cx="7838512" cy="1193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314" tIns="126314" rIns="126314" bIns="126314" numCol="1" spcCol="1270" anchor="ctr" anchorCtr="0">
          <a:noAutofit/>
        </a:bodyPr>
        <a:lstStyle/>
        <a:p>
          <a:pPr marL="0" lvl="0" indent="0" algn="l" defTabSz="622300">
            <a:lnSpc>
              <a:spcPct val="100000"/>
            </a:lnSpc>
            <a:spcBef>
              <a:spcPct val="0"/>
            </a:spcBef>
            <a:spcAft>
              <a:spcPct val="35000"/>
            </a:spcAft>
            <a:buNone/>
          </a:pPr>
          <a:r>
            <a:rPr lang="en-GB" sz="1400" kern="1200">
              <a:latin typeface="Arial" panose="020B0604020202020204" pitchFamily="34" charset="0"/>
              <a:cs typeface="Arial" panose="020B0604020202020204" pitchFamily="34" charset="0"/>
            </a:rPr>
            <a:t>REC Schedule 23, 10.1: </a:t>
          </a:r>
          <a:r>
            <a:rPr lang="en-GB" sz="1400" i="1" kern="1200">
              <a:latin typeface="Arial" panose="020B0604020202020204" pitchFamily="34" charset="0"/>
              <a:cs typeface="Arial" panose="020B0604020202020204" pitchFamily="34" charset="0"/>
            </a:rPr>
            <a:t>‘A Losing Supplier must only submit an Annulment Request in respect of a Registration where the Losing Supplier is permitted to do so in accordance with its Energy Supply Licence.’</a:t>
          </a:r>
          <a:endParaRPr lang="en-US" sz="1400" kern="1200">
            <a:latin typeface="Arial" panose="020B0604020202020204" pitchFamily="34" charset="0"/>
            <a:cs typeface="Arial" panose="020B0604020202020204" pitchFamily="34" charset="0"/>
          </a:endParaRPr>
        </a:p>
      </dsp:txBody>
      <dsp:txXfrm>
        <a:off x="1378512" y="510"/>
        <a:ext cx="7838512" cy="1193517"/>
      </dsp:txXfrm>
    </dsp:sp>
    <dsp:sp modelId="{4931FBC0-56C2-437A-91A2-88EFCC116538}">
      <dsp:nvSpPr>
        <dsp:cNvPr id="0" name=""/>
        <dsp:cNvSpPr/>
      </dsp:nvSpPr>
      <dsp:spPr>
        <a:xfrm>
          <a:off x="0" y="1492406"/>
          <a:ext cx="9217025" cy="1193517"/>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D2FDB2-0379-4AAF-913F-EC450BF52BBC}">
      <dsp:nvSpPr>
        <dsp:cNvPr id="0" name=""/>
        <dsp:cNvSpPr/>
      </dsp:nvSpPr>
      <dsp:spPr>
        <a:xfrm>
          <a:off x="361038" y="1760947"/>
          <a:ext cx="656434" cy="65643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B271BC-8ADC-4C8F-A684-C7512BECD24F}">
      <dsp:nvSpPr>
        <dsp:cNvPr id="0" name=""/>
        <dsp:cNvSpPr/>
      </dsp:nvSpPr>
      <dsp:spPr>
        <a:xfrm>
          <a:off x="1378512" y="1492406"/>
          <a:ext cx="7838512" cy="1193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314" tIns="126314" rIns="126314" bIns="126314" numCol="1" spcCol="1270" anchor="ctr" anchorCtr="0">
          <a:noAutofit/>
        </a:bodyPr>
        <a:lstStyle/>
        <a:p>
          <a:pPr marL="0" lvl="0" indent="0" algn="l" defTabSz="622300">
            <a:lnSpc>
              <a:spcPct val="100000"/>
            </a:lnSpc>
            <a:spcBef>
              <a:spcPct val="0"/>
            </a:spcBef>
            <a:spcAft>
              <a:spcPct val="35000"/>
            </a:spcAft>
            <a:buNone/>
          </a:pPr>
          <a:r>
            <a:rPr lang="en-GB" sz="1400" kern="1200">
              <a:latin typeface="Arial" panose="020B0604020202020204" pitchFamily="34" charset="0"/>
              <a:cs typeface="Arial" panose="020B0604020202020204" pitchFamily="34" charset="0"/>
            </a:rPr>
            <a:t>Standard Licence Conditions for Electricity and Gas Suppliers, Condition 14.2(d) &amp; 14.4 (c) allows the use of Annulments where: </a:t>
          </a:r>
          <a:r>
            <a:rPr lang="en-GB" sz="1400" i="1" kern="1200">
              <a:latin typeface="Arial" panose="020B0604020202020204" pitchFamily="34" charset="0"/>
              <a:cs typeface="Arial" panose="020B0604020202020204" pitchFamily="34" charset="0"/>
            </a:rPr>
            <a:t>‘the Customer informs the licensee that they have not entered into a Contract with the proposed new Electricity/Gas Supplier and asks the licensee to prevent the Proposed Supplier Transfer from taking place.’ </a:t>
          </a:r>
          <a:endParaRPr lang="en-US" sz="1400" kern="1200">
            <a:latin typeface="Arial" panose="020B0604020202020204" pitchFamily="34" charset="0"/>
            <a:cs typeface="Arial" panose="020B0604020202020204" pitchFamily="34" charset="0"/>
          </a:endParaRPr>
        </a:p>
      </dsp:txBody>
      <dsp:txXfrm>
        <a:off x="1378512" y="1492406"/>
        <a:ext cx="7838512" cy="1193517"/>
      </dsp:txXfrm>
    </dsp:sp>
    <dsp:sp modelId="{405464A4-10C2-4DE2-941E-8BCC92B0F1AE}">
      <dsp:nvSpPr>
        <dsp:cNvPr id="0" name=""/>
        <dsp:cNvSpPr/>
      </dsp:nvSpPr>
      <dsp:spPr>
        <a:xfrm>
          <a:off x="0" y="2984302"/>
          <a:ext cx="9217025" cy="1193517"/>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sp>
    <dsp:sp modelId="{21DFBFAE-E0FA-4299-A2FF-142139F9A48E}">
      <dsp:nvSpPr>
        <dsp:cNvPr id="0" name=""/>
        <dsp:cNvSpPr/>
      </dsp:nvSpPr>
      <dsp:spPr>
        <a:xfrm>
          <a:off x="361038" y="3252844"/>
          <a:ext cx="656434" cy="656434"/>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F85D8E-D948-4585-9375-E8419956AC48}">
      <dsp:nvSpPr>
        <dsp:cNvPr id="0" name=""/>
        <dsp:cNvSpPr/>
      </dsp:nvSpPr>
      <dsp:spPr>
        <a:xfrm>
          <a:off x="1378512" y="2984302"/>
          <a:ext cx="7838512" cy="1193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314" tIns="126314" rIns="126314" bIns="126314" numCol="1" spcCol="1270" anchor="ctr" anchorCtr="0">
          <a:noAutofit/>
        </a:bodyPr>
        <a:lstStyle/>
        <a:p>
          <a:pPr marL="0" lvl="0" indent="0" algn="l" defTabSz="622300">
            <a:lnSpc>
              <a:spcPct val="100000"/>
            </a:lnSpc>
            <a:spcBef>
              <a:spcPct val="0"/>
            </a:spcBef>
            <a:spcAft>
              <a:spcPct val="35000"/>
            </a:spcAft>
            <a:buNone/>
          </a:pPr>
          <a:r>
            <a:rPr lang="en-GB" sz="1400" kern="1200">
              <a:latin typeface="Arial" panose="020B0604020202020204" pitchFamily="34" charset="0"/>
              <a:cs typeface="Arial" panose="020B0604020202020204" pitchFamily="34" charset="0"/>
            </a:rPr>
            <a:t>In summary: Annulments can </a:t>
          </a:r>
          <a:r>
            <a:rPr lang="en-GB" sz="1400" b="1" u="sng" kern="1200">
              <a:latin typeface="Arial" panose="020B0604020202020204" pitchFamily="34" charset="0"/>
              <a:cs typeface="Arial" panose="020B0604020202020204" pitchFamily="34" charset="0"/>
            </a:rPr>
            <a:t>only</a:t>
          </a:r>
          <a:r>
            <a:rPr lang="en-GB" sz="1400" kern="1200">
              <a:latin typeface="Arial" panose="020B0604020202020204" pitchFamily="34" charset="0"/>
              <a:cs typeface="Arial" panose="020B0604020202020204" pitchFamily="34" charset="0"/>
            </a:rPr>
            <a:t> be used when a customer tells their existing supplier that they have not signed a new contract with a different supplier.</a:t>
          </a:r>
          <a:endParaRPr lang="en-US" sz="1400" kern="1200">
            <a:latin typeface="Arial" panose="020B0604020202020204" pitchFamily="34" charset="0"/>
            <a:cs typeface="Arial" panose="020B0604020202020204" pitchFamily="34" charset="0"/>
          </a:endParaRPr>
        </a:p>
      </dsp:txBody>
      <dsp:txXfrm>
        <a:off x="1378512" y="2984302"/>
        <a:ext cx="7838512" cy="11935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6843F-1F99-4448-BBCF-242345DDF5E7}">
      <dsp:nvSpPr>
        <dsp:cNvPr id="0" name=""/>
        <dsp:cNvSpPr/>
      </dsp:nvSpPr>
      <dsp:spPr>
        <a:xfrm>
          <a:off x="0" y="3505"/>
          <a:ext cx="9217025" cy="1200731"/>
        </a:xfrm>
        <a:prstGeom prst="roundRect">
          <a:avLst>
            <a:gd name="adj" fmla="val 10000"/>
          </a:avLst>
        </a:prstGeom>
        <a:solidFill>
          <a:schemeClr val="accent3"/>
        </a:solidFill>
        <a:ln>
          <a:noFill/>
        </a:ln>
        <a:effectLst/>
      </dsp:spPr>
      <dsp:style>
        <a:lnRef idx="0">
          <a:scrgbClr r="0" g="0" b="0"/>
        </a:lnRef>
        <a:fillRef idx="1">
          <a:scrgbClr r="0" g="0" b="0"/>
        </a:fillRef>
        <a:effectRef idx="0">
          <a:scrgbClr r="0" g="0" b="0"/>
        </a:effectRef>
        <a:fontRef idx="minor"/>
      </dsp:style>
    </dsp:sp>
    <dsp:sp modelId="{130404BF-A276-4920-A48A-8F030D5A241E}">
      <dsp:nvSpPr>
        <dsp:cNvPr id="0" name=""/>
        <dsp:cNvSpPr/>
      </dsp:nvSpPr>
      <dsp:spPr>
        <a:xfrm>
          <a:off x="363221" y="273669"/>
          <a:ext cx="661048" cy="660402"/>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649D91-D292-4D99-A5E7-9400CF005E14}">
      <dsp:nvSpPr>
        <dsp:cNvPr id="0" name=""/>
        <dsp:cNvSpPr/>
      </dsp:nvSpPr>
      <dsp:spPr>
        <a:xfrm>
          <a:off x="1387490" y="3505"/>
          <a:ext cx="7756647" cy="1201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202" tIns="127202" rIns="127202" bIns="127202" numCol="1" spcCol="1270" anchor="ctr" anchorCtr="0">
          <a:noAutofit/>
        </a:bodyPr>
        <a:lstStyle/>
        <a:p>
          <a:pPr marL="0" lvl="0" indent="0" algn="l" defTabSz="622300">
            <a:lnSpc>
              <a:spcPct val="100000"/>
            </a:lnSpc>
            <a:spcBef>
              <a:spcPct val="0"/>
            </a:spcBef>
            <a:spcAft>
              <a:spcPct val="35000"/>
            </a:spcAft>
            <a:buNone/>
          </a:pPr>
          <a:r>
            <a:rPr lang="en-GB" sz="1400" kern="1200">
              <a:latin typeface="Arial"/>
              <a:cs typeface="Arial"/>
            </a:rPr>
            <a:t>REC Schedule 23, 10.2: </a:t>
          </a:r>
          <a:r>
            <a:rPr lang="en-GB" sz="1400" i="1" kern="1200">
              <a:latin typeface="Arial"/>
              <a:cs typeface="Arial"/>
            </a:rPr>
            <a:t>‘A Losing Supplier which submits an Annulment Request must retain (for at least 1 year) evidence of the reason for the Annulment Request.</a:t>
          </a:r>
          <a:endParaRPr lang="en-US" sz="1400" kern="1200">
            <a:latin typeface="Arial"/>
            <a:cs typeface="Arial"/>
          </a:endParaRPr>
        </a:p>
      </dsp:txBody>
      <dsp:txXfrm>
        <a:off x="1387490" y="3505"/>
        <a:ext cx="7756647" cy="1201905"/>
      </dsp:txXfrm>
    </dsp:sp>
    <dsp:sp modelId="{4931FBC0-56C2-437A-91A2-88EFCC116538}">
      <dsp:nvSpPr>
        <dsp:cNvPr id="0" name=""/>
        <dsp:cNvSpPr/>
      </dsp:nvSpPr>
      <dsp:spPr>
        <a:xfrm>
          <a:off x="0" y="1488212"/>
          <a:ext cx="9217025" cy="120073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D2FDB2-0379-4AAF-913F-EC450BF52BBC}">
      <dsp:nvSpPr>
        <dsp:cNvPr id="0" name=""/>
        <dsp:cNvSpPr/>
      </dsp:nvSpPr>
      <dsp:spPr>
        <a:xfrm>
          <a:off x="363221" y="1758376"/>
          <a:ext cx="661048" cy="6604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B271BC-8ADC-4C8F-A684-C7512BECD24F}">
      <dsp:nvSpPr>
        <dsp:cNvPr id="0" name=""/>
        <dsp:cNvSpPr/>
      </dsp:nvSpPr>
      <dsp:spPr>
        <a:xfrm>
          <a:off x="1387490" y="1488212"/>
          <a:ext cx="7756647" cy="1201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202" tIns="127202" rIns="127202" bIns="127202" numCol="1" spcCol="1270" anchor="ctr" anchorCtr="0">
          <a:noAutofit/>
        </a:bodyPr>
        <a:lstStyle/>
        <a:p>
          <a:pPr marL="0" lvl="0" indent="0" algn="l" defTabSz="622300">
            <a:lnSpc>
              <a:spcPct val="100000"/>
            </a:lnSpc>
            <a:spcBef>
              <a:spcPct val="0"/>
            </a:spcBef>
            <a:spcAft>
              <a:spcPct val="35000"/>
            </a:spcAft>
            <a:buNone/>
          </a:pPr>
          <a:r>
            <a:rPr lang="en-GB" sz="1400" kern="1200">
              <a:solidFill>
                <a:schemeClr val="tx1"/>
              </a:solidFill>
              <a:latin typeface="Arial"/>
              <a:cs typeface="Arial"/>
            </a:rPr>
            <a:t>Standard Licence Conditions for Electricity and Gas Suppliers, Condition </a:t>
          </a:r>
          <a:r>
            <a:rPr lang="en-GB" sz="1400" i="0" kern="1200">
              <a:solidFill>
                <a:schemeClr val="tx1"/>
              </a:solidFill>
              <a:latin typeface="Arial"/>
              <a:cs typeface="Arial"/>
            </a:rPr>
            <a:t>14.10 requires:  </a:t>
          </a:r>
          <a:r>
            <a:rPr lang="en-GB" sz="1400" i="1" kern="1200">
              <a:solidFill>
                <a:schemeClr val="tx1"/>
              </a:solidFill>
              <a:latin typeface="Arial"/>
              <a:cs typeface="Arial"/>
            </a:rPr>
            <a:t>‘If sub-paragraph 14.2(d) or 14.4(c) applies and the licensee has agreed to prevent a Proposed Supplier Transfer at the Domestic Customer’s or Non Domestic Customer’s request, the licensee must keep evidence of that request and of the reasons for it for at least 12 months after the request is made.’</a:t>
          </a:r>
          <a:endParaRPr lang="en-US" sz="1400" i="1" kern="1200">
            <a:latin typeface="Arial"/>
            <a:cs typeface="Arial"/>
          </a:endParaRPr>
        </a:p>
      </dsp:txBody>
      <dsp:txXfrm>
        <a:off x="1387490" y="1488212"/>
        <a:ext cx="7756647" cy="1201905"/>
      </dsp:txXfrm>
    </dsp:sp>
    <dsp:sp modelId="{405464A4-10C2-4DE2-941E-8BCC92B0F1AE}">
      <dsp:nvSpPr>
        <dsp:cNvPr id="0" name=""/>
        <dsp:cNvSpPr/>
      </dsp:nvSpPr>
      <dsp:spPr>
        <a:xfrm>
          <a:off x="0" y="2972919"/>
          <a:ext cx="9217025" cy="1200731"/>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sp>
    <dsp:sp modelId="{21DFBFAE-E0FA-4299-A2FF-142139F9A48E}">
      <dsp:nvSpPr>
        <dsp:cNvPr id="0" name=""/>
        <dsp:cNvSpPr/>
      </dsp:nvSpPr>
      <dsp:spPr>
        <a:xfrm>
          <a:off x="363221" y="3243083"/>
          <a:ext cx="661048" cy="660402"/>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F85D8E-D948-4585-9375-E8419956AC48}">
      <dsp:nvSpPr>
        <dsp:cNvPr id="0" name=""/>
        <dsp:cNvSpPr/>
      </dsp:nvSpPr>
      <dsp:spPr>
        <a:xfrm>
          <a:off x="1387490" y="2972919"/>
          <a:ext cx="7756647" cy="1201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202" tIns="127202" rIns="127202" bIns="127202" numCol="1" spcCol="1270" anchor="ctr" anchorCtr="0">
          <a:noAutofit/>
        </a:bodyPr>
        <a:lstStyle/>
        <a:p>
          <a:pPr marL="0" lvl="0" indent="0" algn="l" defTabSz="622300" rtl="0">
            <a:lnSpc>
              <a:spcPct val="100000"/>
            </a:lnSpc>
            <a:spcBef>
              <a:spcPct val="0"/>
            </a:spcBef>
            <a:spcAft>
              <a:spcPct val="35000"/>
            </a:spcAft>
            <a:buNone/>
          </a:pPr>
          <a:r>
            <a:rPr lang="en-US" sz="1400" kern="1200">
              <a:latin typeface="Arial"/>
              <a:cs typeface="Arial"/>
            </a:rPr>
            <a:t>Please note that the Code Manager may request this evidenc</a:t>
          </a:r>
          <a:r>
            <a:rPr lang="en-US" sz="1400" kern="1200">
              <a:solidFill>
                <a:schemeClr val="tx1"/>
              </a:solidFill>
              <a:latin typeface="Arial"/>
              <a:cs typeface="Arial"/>
            </a:rPr>
            <a:t>e to validate the appropriateness of the Annulment.</a:t>
          </a:r>
          <a:endParaRPr lang="en-US" sz="1400" strike="sngStrike" kern="1200">
            <a:solidFill>
              <a:schemeClr val="tx1"/>
            </a:solidFill>
            <a:latin typeface="Arial"/>
            <a:cs typeface="Arial"/>
          </a:endParaRPr>
        </a:p>
      </dsp:txBody>
      <dsp:txXfrm>
        <a:off x="1387490" y="2972919"/>
        <a:ext cx="7756647" cy="12019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6843F-1F99-4448-BBCF-242345DDF5E7}">
      <dsp:nvSpPr>
        <dsp:cNvPr id="0" name=""/>
        <dsp:cNvSpPr/>
      </dsp:nvSpPr>
      <dsp:spPr>
        <a:xfrm>
          <a:off x="0" y="4110"/>
          <a:ext cx="9742487" cy="874780"/>
        </a:xfrm>
        <a:prstGeom prst="roundRect">
          <a:avLst>
            <a:gd name="adj" fmla="val 10000"/>
          </a:avLst>
        </a:prstGeom>
        <a:solidFill>
          <a:schemeClr val="accent3"/>
        </a:solidFill>
        <a:ln>
          <a:noFill/>
        </a:ln>
        <a:effectLst/>
      </dsp:spPr>
      <dsp:style>
        <a:lnRef idx="0">
          <a:scrgbClr r="0" g="0" b="0"/>
        </a:lnRef>
        <a:fillRef idx="1">
          <a:scrgbClr r="0" g="0" b="0"/>
        </a:fillRef>
        <a:effectRef idx="0">
          <a:scrgbClr r="0" g="0" b="0"/>
        </a:effectRef>
        <a:fontRef idx="minor"/>
      </dsp:style>
    </dsp:sp>
    <dsp:sp modelId="{130404BF-A276-4920-A48A-8F030D5A241E}">
      <dsp:nvSpPr>
        <dsp:cNvPr id="0" name=""/>
        <dsp:cNvSpPr/>
      </dsp:nvSpPr>
      <dsp:spPr>
        <a:xfrm>
          <a:off x="264621" y="200936"/>
          <a:ext cx="481599" cy="481129"/>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649D91-D292-4D99-A5E7-9400CF005E14}">
      <dsp:nvSpPr>
        <dsp:cNvPr id="0" name=""/>
        <dsp:cNvSpPr/>
      </dsp:nvSpPr>
      <dsp:spPr>
        <a:xfrm>
          <a:off x="1010841" y="4110"/>
          <a:ext cx="8685977" cy="956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260" tIns="101260" rIns="101260" bIns="101260" numCol="1" spcCol="1270" anchor="ctr" anchorCtr="0">
          <a:noAutofit/>
        </a:bodyPr>
        <a:lstStyle/>
        <a:p>
          <a:pPr marL="0" lvl="0" indent="0" algn="l" defTabSz="622300">
            <a:lnSpc>
              <a:spcPct val="100000"/>
            </a:lnSpc>
            <a:spcBef>
              <a:spcPct val="0"/>
            </a:spcBef>
            <a:spcAft>
              <a:spcPct val="35000"/>
            </a:spcAft>
            <a:buNone/>
          </a:pPr>
          <a:r>
            <a:rPr lang="en-GB" sz="1400" kern="1200">
              <a:solidFill>
                <a:srgbClr val="000000"/>
              </a:solidFill>
              <a:latin typeface="Arial"/>
              <a:cs typeface="Arial"/>
            </a:rPr>
            <a:t>REC Schedule 23, 6.1: </a:t>
          </a:r>
          <a:r>
            <a:rPr lang="en-GB" sz="1400" i="1" kern="1200">
              <a:solidFill>
                <a:srgbClr val="000000"/>
              </a:solidFill>
              <a:latin typeface="Arial"/>
              <a:cs typeface="Arial"/>
            </a:rPr>
            <a:t>‘A Losing Supplier may only raise an Objection where it is permitted to do so in accordance with its Energy Supply Licence</a:t>
          </a:r>
          <a:r>
            <a:rPr lang="en-GB" sz="1400" i="1" kern="1200">
              <a:latin typeface="Arial"/>
              <a:cs typeface="Arial"/>
            </a:rPr>
            <a:t>.’</a:t>
          </a:r>
          <a:endParaRPr lang="en-US" sz="1400" kern="1200">
            <a:latin typeface="Arial"/>
            <a:cs typeface="Arial"/>
          </a:endParaRPr>
        </a:p>
      </dsp:txBody>
      <dsp:txXfrm>
        <a:off x="1010841" y="4110"/>
        <a:ext cx="8685977" cy="956791"/>
      </dsp:txXfrm>
    </dsp:sp>
    <dsp:sp modelId="{4931FBC0-56C2-437A-91A2-88EFCC116538}">
      <dsp:nvSpPr>
        <dsp:cNvPr id="0" name=""/>
        <dsp:cNvSpPr/>
      </dsp:nvSpPr>
      <dsp:spPr>
        <a:xfrm>
          <a:off x="0" y="1200099"/>
          <a:ext cx="9742487" cy="87478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D2FDB2-0379-4AAF-913F-EC450BF52BBC}">
      <dsp:nvSpPr>
        <dsp:cNvPr id="0" name=""/>
        <dsp:cNvSpPr/>
      </dsp:nvSpPr>
      <dsp:spPr>
        <a:xfrm>
          <a:off x="264621" y="1396925"/>
          <a:ext cx="481599" cy="481129"/>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B271BC-8ADC-4C8F-A684-C7512BECD24F}">
      <dsp:nvSpPr>
        <dsp:cNvPr id="0" name=""/>
        <dsp:cNvSpPr/>
      </dsp:nvSpPr>
      <dsp:spPr>
        <a:xfrm>
          <a:off x="1010841" y="1161981"/>
          <a:ext cx="8685977" cy="956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260" tIns="101260" rIns="101260" bIns="101260" numCol="1" spcCol="1270" anchor="ctr" anchorCtr="0">
          <a:noAutofit/>
        </a:bodyPr>
        <a:lstStyle/>
        <a:p>
          <a:pPr marL="0" lvl="0" indent="0" algn="l" defTabSz="622300">
            <a:lnSpc>
              <a:spcPct val="100000"/>
            </a:lnSpc>
            <a:spcBef>
              <a:spcPct val="0"/>
            </a:spcBef>
            <a:spcAft>
              <a:spcPct val="35000"/>
            </a:spcAft>
            <a:buNone/>
          </a:pPr>
          <a:r>
            <a:rPr lang="en-GB" sz="1400" kern="1200">
              <a:latin typeface="Arial"/>
              <a:cs typeface="Arial"/>
            </a:rPr>
            <a:t>Standard Licence Conditions for Electricity and Gas Suppliers, Condition 14.2(a) allows the use of Objections where for a Non-Domestic Customer: </a:t>
          </a:r>
          <a:r>
            <a:rPr lang="en-GB" sz="1400" i="1" kern="1200">
              <a:latin typeface="Arial"/>
              <a:cs typeface="Arial"/>
            </a:rPr>
            <a:t>‘the licensee’s Contract with that customer for the supply of Electricity/Gas to the premises includes a term which allows the licensee to prevent the Proposed Supplier Transfer; and may be relied upon in the circumstances arising at that time’</a:t>
          </a:r>
        </a:p>
      </dsp:txBody>
      <dsp:txXfrm>
        <a:off x="1010841" y="1161981"/>
        <a:ext cx="8685977" cy="956791"/>
      </dsp:txXfrm>
    </dsp:sp>
    <dsp:sp modelId="{C89FD829-5D7F-4558-888E-4777624A23F7}">
      <dsp:nvSpPr>
        <dsp:cNvPr id="0" name=""/>
        <dsp:cNvSpPr/>
      </dsp:nvSpPr>
      <dsp:spPr>
        <a:xfrm>
          <a:off x="0" y="2396088"/>
          <a:ext cx="9742487" cy="87478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6EFD3C-31C8-4CBE-88A7-FCEBE7B61A77}">
      <dsp:nvSpPr>
        <dsp:cNvPr id="0" name=""/>
        <dsp:cNvSpPr/>
      </dsp:nvSpPr>
      <dsp:spPr>
        <a:xfrm>
          <a:off x="264621" y="2592914"/>
          <a:ext cx="481599" cy="481129"/>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E89107-38C7-41AB-9BF5-D6D3C69AD3F4}">
      <dsp:nvSpPr>
        <dsp:cNvPr id="0" name=""/>
        <dsp:cNvSpPr/>
      </dsp:nvSpPr>
      <dsp:spPr>
        <a:xfrm>
          <a:off x="1010841" y="2396088"/>
          <a:ext cx="8685977" cy="956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260" tIns="101260" rIns="101260" bIns="101260" numCol="1" spcCol="1270" anchor="ctr" anchorCtr="0">
          <a:noAutofit/>
        </a:bodyPr>
        <a:lstStyle/>
        <a:p>
          <a:pPr marL="0" lvl="0" indent="0" algn="l" defTabSz="622300" rtl="0">
            <a:lnSpc>
              <a:spcPct val="100000"/>
            </a:lnSpc>
            <a:spcBef>
              <a:spcPct val="0"/>
            </a:spcBef>
            <a:spcAft>
              <a:spcPct val="35000"/>
            </a:spcAft>
            <a:buNone/>
          </a:pPr>
          <a:r>
            <a:rPr lang="en-GB" sz="1400" kern="1200">
              <a:latin typeface="Arial"/>
              <a:cs typeface="Arial"/>
            </a:rPr>
            <a:t>Standard Licence Conditions for Electricity and Gas Suppliers, Condition 14.4 (a) allows the use of Objections where for a Domestic Customers: </a:t>
          </a:r>
          <a:r>
            <a:rPr lang="en-GB" sz="1400" i="1" kern="1200">
              <a:latin typeface="Arial"/>
              <a:cs typeface="Arial"/>
            </a:rPr>
            <a:t>‘subject to paragraphs 14.5 and 14.7, if at the time the request is made Outstanding Charges are due to the licensee from that Domestic Customer’</a:t>
          </a:r>
        </a:p>
      </dsp:txBody>
      <dsp:txXfrm>
        <a:off x="1010841" y="2396088"/>
        <a:ext cx="8685977" cy="956791"/>
      </dsp:txXfrm>
    </dsp:sp>
    <dsp:sp modelId="{405464A4-10C2-4DE2-941E-8BCC92B0F1AE}">
      <dsp:nvSpPr>
        <dsp:cNvPr id="0" name=""/>
        <dsp:cNvSpPr/>
      </dsp:nvSpPr>
      <dsp:spPr>
        <a:xfrm>
          <a:off x="0" y="3592077"/>
          <a:ext cx="9742487" cy="874780"/>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sp>
    <dsp:sp modelId="{21DFBFAE-E0FA-4299-A2FF-142139F9A48E}">
      <dsp:nvSpPr>
        <dsp:cNvPr id="0" name=""/>
        <dsp:cNvSpPr/>
      </dsp:nvSpPr>
      <dsp:spPr>
        <a:xfrm>
          <a:off x="264621" y="3788903"/>
          <a:ext cx="481599" cy="481129"/>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F85D8E-D948-4585-9375-E8419956AC48}">
      <dsp:nvSpPr>
        <dsp:cNvPr id="0" name=""/>
        <dsp:cNvSpPr/>
      </dsp:nvSpPr>
      <dsp:spPr>
        <a:xfrm>
          <a:off x="1010841" y="3563488"/>
          <a:ext cx="8685977" cy="956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260" tIns="101260" rIns="101260" bIns="101260" numCol="1" spcCol="1270" anchor="ctr" anchorCtr="0">
          <a:noAutofit/>
        </a:bodyPr>
        <a:lstStyle/>
        <a:p>
          <a:pPr marL="0" lvl="0" indent="0" algn="l" defTabSz="622300">
            <a:lnSpc>
              <a:spcPct val="100000"/>
            </a:lnSpc>
            <a:spcBef>
              <a:spcPct val="0"/>
            </a:spcBef>
            <a:spcAft>
              <a:spcPct val="35000"/>
            </a:spcAft>
            <a:buNone/>
          </a:pPr>
          <a:r>
            <a:rPr lang="en-GB" sz="1400" kern="1200" dirty="0">
              <a:latin typeface="Arial"/>
              <a:cs typeface="Arial"/>
            </a:rPr>
            <a:t>In summary: Objections can </a:t>
          </a:r>
          <a:r>
            <a:rPr lang="en-GB" sz="1400" b="1" u="sng" kern="1200" dirty="0">
              <a:latin typeface="Arial"/>
              <a:cs typeface="Arial"/>
            </a:rPr>
            <a:t>only</a:t>
          </a:r>
          <a:r>
            <a:rPr lang="en-GB" sz="1400" kern="1200" dirty="0">
              <a:latin typeface="Arial"/>
              <a:cs typeface="Arial"/>
            </a:rPr>
            <a:t> be used when:</a:t>
          </a:r>
        </a:p>
        <a:p>
          <a:pPr marL="0" lvl="0" indent="0" algn="l" defTabSz="622300">
            <a:lnSpc>
              <a:spcPct val="100000"/>
            </a:lnSpc>
            <a:spcBef>
              <a:spcPct val="0"/>
            </a:spcBef>
            <a:spcAft>
              <a:spcPct val="35000"/>
            </a:spcAft>
            <a:buNone/>
          </a:pPr>
          <a:r>
            <a:rPr lang="en-GB" sz="1200" kern="1200" dirty="0">
              <a:latin typeface="Arial"/>
              <a:cs typeface="Arial"/>
            </a:rPr>
            <a:t>the Losing Supplier has a contract with a customer, the terms of which allows them to object; or</a:t>
          </a:r>
        </a:p>
        <a:p>
          <a:pPr marL="0" lvl="0" indent="0" algn="l" defTabSz="622300">
            <a:lnSpc>
              <a:spcPct val="100000"/>
            </a:lnSpc>
            <a:spcBef>
              <a:spcPct val="0"/>
            </a:spcBef>
            <a:spcAft>
              <a:spcPct val="35000"/>
            </a:spcAft>
            <a:buNone/>
          </a:pPr>
          <a:r>
            <a:rPr lang="en-GB" sz="1200" kern="1200" dirty="0">
              <a:latin typeface="Arial"/>
              <a:cs typeface="Arial"/>
            </a:rPr>
            <a:t>the customer has outstanding charges that do not relate to a dispute or a failure of Losing Supplier to take appropriate action, and cannot be transferred to the Gaining Supplier under the Debt Assignment Protocol.</a:t>
          </a:r>
          <a:endParaRPr lang="en-US" sz="1200" kern="1200" dirty="0">
            <a:latin typeface="Arial"/>
            <a:cs typeface="Arial"/>
          </a:endParaRPr>
        </a:p>
      </dsp:txBody>
      <dsp:txXfrm>
        <a:off x="1010841" y="3563488"/>
        <a:ext cx="8685977" cy="9567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6843F-1F99-4448-BBCF-242345DDF5E7}">
      <dsp:nvSpPr>
        <dsp:cNvPr id="0" name=""/>
        <dsp:cNvSpPr/>
      </dsp:nvSpPr>
      <dsp:spPr>
        <a:xfrm>
          <a:off x="0" y="600634"/>
          <a:ext cx="9217025" cy="1331842"/>
        </a:xfrm>
        <a:prstGeom prst="roundRect">
          <a:avLst>
            <a:gd name="adj" fmla="val 10000"/>
          </a:avLst>
        </a:prstGeom>
        <a:solidFill>
          <a:schemeClr val="accent3"/>
        </a:solidFill>
        <a:ln>
          <a:noFill/>
        </a:ln>
        <a:effectLst/>
      </dsp:spPr>
      <dsp:style>
        <a:lnRef idx="0">
          <a:scrgbClr r="0" g="0" b="0"/>
        </a:lnRef>
        <a:fillRef idx="1">
          <a:scrgbClr r="0" g="0" b="0"/>
        </a:fillRef>
        <a:effectRef idx="0">
          <a:scrgbClr r="0" g="0" b="0"/>
        </a:effectRef>
        <a:fontRef idx="minor"/>
      </dsp:style>
    </dsp:sp>
    <dsp:sp modelId="{130404BF-A276-4920-A48A-8F030D5A241E}">
      <dsp:nvSpPr>
        <dsp:cNvPr id="0" name=""/>
        <dsp:cNvSpPr/>
      </dsp:nvSpPr>
      <dsp:spPr>
        <a:xfrm>
          <a:off x="402882" y="900299"/>
          <a:ext cx="732513" cy="732513"/>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649D91-D292-4D99-A5E7-9400CF005E14}">
      <dsp:nvSpPr>
        <dsp:cNvPr id="0" name=""/>
        <dsp:cNvSpPr/>
      </dsp:nvSpPr>
      <dsp:spPr>
        <a:xfrm>
          <a:off x="1538278" y="600634"/>
          <a:ext cx="7678746" cy="13318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53" tIns="140953" rIns="140953" bIns="140953" numCol="1" spcCol="1270" anchor="ctr" anchorCtr="0">
          <a:noAutofit/>
        </a:bodyPr>
        <a:lstStyle/>
        <a:p>
          <a:pPr marL="0" lvl="0" indent="0" algn="l" defTabSz="622300">
            <a:lnSpc>
              <a:spcPct val="100000"/>
            </a:lnSpc>
            <a:spcBef>
              <a:spcPct val="0"/>
            </a:spcBef>
            <a:spcAft>
              <a:spcPct val="35000"/>
            </a:spcAft>
            <a:buNone/>
          </a:pPr>
          <a:r>
            <a:rPr lang="en-GB" sz="1400" kern="1200">
              <a:solidFill>
                <a:srgbClr val="000000"/>
              </a:solidFill>
              <a:latin typeface="Arial"/>
              <a:cs typeface="Arial"/>
            </a:rPr>
            <a:t>REC Schedule 23, 6.3: </a:t>
          </a:r>
          <a:r>
            <a:rPr lang="en-GB" sz="1400" i="1" kern="1200">
              <a:solidFill>
                <a:srgbClr val="000000"/>
              </a:solidFill>
              <a:latin typeface="Arial"/>
              <a:cs typeface="Arial"/>
            </a:rPr>
            <a:t>‘Where a Losing Supplier raises an Objection to a Pending Registration which has been identified by the Gaining Supplier as relating to a Change of Occupier, the Losing Supplier shall keep (for at least 1 year) a record of the evidence relied upon by the Losing Supplier to justify that it has raised the Objection in accordance with its Energy Supply Licence</a:t>
          </a:r>
          <a:r>
            <a:rPr lang="en-GB" sz="1400" i="1" kern="1200">
              <a:latin typeface="Arial"/>
              <a:cs typeface="Arial"/>
            </a:rPr>
            <a:t>.’</a:t>
          </a:r>
          <a:endParaRPr lang="en-US" sz="1400" kern="1200">
            <a:latin typeface="Arial" panose="020B0604020202020204" pitchFamily="34" charset="0"/>
            <a:cs typeface="Arial" panose="020B0604020202020204" pitchFamily="34" charset="0"/>
          </a:endParaRPr>
        </a:p>
      </dsp:txBody>
      <dsp:txXfrm>
        <a:off x="1538278" y="600634"/>
        <a:ext cx="7678746" cy="1331842"/>
      </dsp:txXfrm>
    </dsp:sp>
    <dsp:sp modelId="{405464A4-10C2-4DE2-941E-8BCC92B0F1AE}">
      <dsp:nvSpPr>
        <dsp:cNvPr id="0" name=""/>
        <dsp:cNvSpPr/>
      </dsp:nvSpPr>
      <dsp:spPr>
        <a:xfrm>
          <a:off x="0" y="2245852"/>
          <a:ext cx="9217025" cy="1331842"/>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sp>
    <dsp:sp modelId="{21DFBFAE-E0FA-4299-A2FF-142139F9A48E}">
      <dsp:nvSpPr>
        <dsp:cNvPr id="0" name=""/>
        <dsp:cNvSpPr/>
      </dsp:nvSpPr>
      <dsp:spPr>
        <a:xfrm>
          <a:off x="402882" y="2545516"/>
          <a:ext cx="732513" cy="732513"/>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F85D8E-D948-4585-9375-E8419956AC48}">
      <dsp:nvSpPr>
        <dsp:cNvPr id="0" name=""/>
        <dsp:cNvSpPr/>
      </dsp:nvSpPr>
      <dsp:spPr>
        <a:xfrm>
          <a:off x="1538278" y="2245852"/>
          <a:ext cx="7678746" cy="13318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53" tIns="140953" rIns="140953" bIns="140953" numCol="1" spcCol="1270" anchor="ctr" anchorCtr="0">
          <a:noAutofit/>
        </a:bodyPr>
        <a:lstStyle/>
        <a:p>
          <a:pPr marL="0" lvl="0" indent="0" algn="l" defTabSz="622300" rtl="0">
            <a:lnSpc>
              <a:spcPct val="100000"/>
            </a:lnSpc>
            <a:spcBef>
              <a:spcPct val="0"/>
            </a:spcBef>
            <a:spcAft>
              <a:spcPct val="35000"/>
            </a:spcAft>
            <a:buNone/>
          </a:pPr>
          <a:r>
            <a:rPr lang="en-US" sz="1400" kern="1200">
              <a:latin typeface="Arial"/>
              <a:cs typeface="Arial"/>
            </a:rPr>
            <a:t>Please note that the Code Manager may request this eviden</a:t>
          </a:r>
          <a:r>
            <a:rPr lang="en-US" sz="1400" kern="1200">
              <a:solidFill>
                <a:schemeClr val="tx1"/>
              </a:solidFill>
              <a:latin typeface="Arial"/>
              <a:cs typeface="Arial"/>
            </a:rPr>
            <a:t>ce to validate the appropriateness of the Objection.</a:t>
          </a:r>
          <a:endParaRPr lang="en-US" sz="1400" strike="sngStrike" kern="1200">
            <a:solidFill>
              <a:schemeClr val="tx1"/>
            </a:solidFill>
            <a:latin typeface="Arial"/>
            <a:cs typeface="Arial"/>
          </a:endParaRPr>
        </a:p>
      </dsp:txBody>
      <dsp:txXfrm>
        <a:off x="1538278" y="2245852"/>
        <a:ext cx="7678746" cy="13318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A88B7F-939D-42DA-990E-7FE386E29CFA}">
      <dsp:nvSpPr>
        <dsp:cNvPr id="0" name=""/>
        <dsp:cNvSpPr/>
      </dsp:nvSpPr>
      <dsp:spPr>
        <a:xfrm rot="16200000">
          <a:off x="2331052" y="462976"/>
          <a:ext cx="395394" cy="3027987"/>
        </a:xfrm>
        <a:prstGeom prst="round2Same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1">
          <a:noAutofit/>
        </a:bodyPr>
        <a:lstStyle/>
        <a:p>
          <a:pPr marL="0" lvl="0" indent="0" algn="ctr" defTabSz="533400" rtl="0">
            <a:lnSpc>
              <a:spcPct val="90000"/>
            </a:lnSpc>
            <a:spcBef>
              <a:spcPct val="0"/>
            </a:spcBef>
            <a:spcAft>
              <a:spcPct val="35000"/>
            </a:spcAft>
            <a:buNone/>
          </a:pPr>
          <a:r>
            <a:rPr lang="en-GB" sz="1200" kern="1200">
              <a:latin typeface="Arial"/>
              <a:cs typeface="Arial"/>
            </a:rPr>
            <a:t>Aug 2023</a:t>
          </a:r>
        </a:p>
      </dsp:txBody>
      <dsp:txXfrm rot="5400000">
        <a:off x="1034058" y="1798574"/>
        <a:ext cx="3008685" cy="356790"/>
      </dsp:txXfrm>
    </dsp:sp>
    <dsp:sp modelId="{5B052155-9166-46D0-912A-86C42DB13520}">
      <dsp:nvSpPr>
        <dsp:cNvPr id="0" name=""/>
        <dsp:cNvSpPr/>
      </dsp:nvSpPr>
      <dsp:spPr>
        <a:xfrm>
          <a:off x="5426" y="0"/>
          <a:ext cx="5046645" cy="1383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91440" numCol="1" spcCol="1270" anchor="b" anchorCtr="1">
          <a:noAutofit/>
        </a:bodyPr>
        <a:lstStyle/>
        <a:p>
          <a:pPr marL="0" lvl="0" indent="0" algn="ctr" defTabSz="533400" rtl="0">
            <a:lnSpc>
              <a:spcPct val="90000"/>
            </a:lnSpc>
            <a:spcBef>
              <a:spcPct val="0"/>
            </a:spcBef>
            <a:spcAft>
              <a:spcPct val="35000"/>
            </a:spcAft>
            <a:buNone/>
          </a:pPr>
          <a:r>
            <a:rPr lang="en-GB" sz="1200" kern="1200">
              <a:latin typeface="Arial"/>
              <a:cs typeface="Arial"/>
            </a:rPr>
            <a:t>Raise CP1 (option A or B) to resolves today's governance</a:t>
          </a:r>
        </a:p>
        <a:p>
          <a:pPr marL="0" lvl="0" indent="0" algn="ctr" defTabSz="533400" rtl="0">
            <a:lnSpc>
              <a:spcPct val="90000"/>
            </a:lnSpc>
            <a:spcBef>
              <a:spcPct val="0"/>
            </a:spcBef>
            <a:spcAft>
              <a:spcPct val="35000"/>
            </a:spcAft>
            <a:buNone/>
          </a:pPr>
          <a:r>
            <a:rPr lang="en-GB" sz="1200" kern="1200">
              <a:latin typeface="Arial"/>
              <a:cs typeface="Arial"/>
            </a:rPr>
            <a:t>Raise CP2 for Introduction of open data classification</a:t>
          </a:r>
        </a:p>
      </dsp:txBody>
      <dsp:txXfrm>
        <a:off x="5426" y="0"/>
        <a:ext cx="5046645" cy="1383879"/>
      </dsp:txXfrm>
    </dsp:sp>
    <dsp:sp modelId="{33800889-5A73-4ECD-8FB8-ACE5FF071A7D}">
      <dsp:nvSpPr>
        <dsp:cNvPr id="0" name=""/>
        <dsp:cNvSpPr/>
      </dsp:nvSpPr>
      <dsp:spPr>
        <a:xfrm>
          <a:off x="2528749" y="1462957"/>
          <a:ext cx="0" cy="316315"/>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C821AA6-A278-48D1-9ADD-D531CA1064FD}">
      <dsp:nvSpPr>
        <dsp:cNvPr id="0" name=""/>
        <dsp:cNvSpPr/>
      </dsp:nvSpPr>
      <dsp:spPr>
        <a:xfrm>
          <a:off x="2489209" y="1383879"/>
          <a:ext cx="79078" cy="7907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5EC8B3-CE82-4028-BFA5-FB5CB8F0E106}">
      <dsp:nvSpPr>
        <dsp:cNvPr id="0" name=""/>
        <dsp:cNvSpPr/>
      </dsp:nvSpPr>
      <dsp:spPr>
        <a:xfrm>
          <a:off x="4042742" y="1779272"/>
          <a:ext cx="3027987" cy="395394"/>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1">
          <a:noAutofit/>
        </a:bodyPr>
        <a:lstStyle/>
        <a:p>
          <a:pPr marL="0" lvl="0" indent="0" algn="ctr" defTabSz="533400" rtl="0">
            <a:lnSpc>
              <a:spcPct val="90000"/>
            </a:lnSpc>
            <a:spcBef>
              <a:spcPct val="0"/>
            </a:spcBef>
            <a:spcAft>
              <a:spcPct val="35000"/>
            </a:spcAft>
            <a:buNone/>
          </a:pPr>
          <a:r>
            <a:rPr lang="en-GB" sz="1200" kern="1200">
              <a:latin typeface="Arial"/>
              <a:cs typeface="Arial"/>
            </a:rPr>
            <a:t>Nov 2023</a:t>
          </a:r>
        </a:p>
      </dsp:txBody>
      <dsp:txXfrm>
        <a:off x="4042742" y="1779272"/>
        <a:ext cx="3027987" cy="395394"/>
      </dsp:txXfrm>
    </dsp:sp>
    <dsp:sp modelId="{0411F2EE-4C07-4C94-9C28-19D8C54FD957}">
      <dsp:nvSpPr>
        <dsp:cNvPr id="0" name=""/>
        <dsp:cNvSpPr/>
      </dsp:nvSpPr>
      <dsp:spPr>
        <a:xfrm>
          <a:off x="3033413" y="2570060"/>
          <a:ext cx="5046645" cy="1383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1440" rIns="0" bIns="0" numCol="1" spcCol="1270" anchor="t" anchorCtr="1">
          <a:noAutofit/>
        </a:bodyPr>
        <a:lstStyle/>
        <a:p>
          <a:pPr marL="0" lvl="0" indent="0" algn="ctr" defTabSz="533400" rtl="0">
            <a:lnSpc>
              <a:spcPct val="90000"/>
            </a:lnSpc>
            <a:spcBef>
              <a:spcPct val="0"/>
            </a:spcBef>
            <a:spcAft>
              <a:spcPct val="35000"/>
            </a:spcAft>
            <a:buNone/>
          </a:pPr>
          <a:r>
            <a:rPr lang="en-GB" sz="1200" kern="1200">
              <a:latin typeface="Arial"/>
              <a:cs typeface="Arial"/>
            </a:rPr>
            <a:t>Implement CP1 (option A or B)</a:t>
          </a:r>
        </a:p>
      </dsp:txBody>
      <dsp:txXfrm>
        <a:off x="3033413" y="2570060"/>
        <a:ext cx="5046645" cy="1383879"/>
      </dsp:txXfrm>
    </dsp:sp>
    <dsp:sp modelId="{0BAA09D6-1B71-47C6-B12E-1B3989D55011}">
      <dsp:nvSpPr>
        <dsp:cNvPr id="0" name=""/>
        <dsp:cNvSpPr/>
      </dsp:nvSpPr>
      <dsp:spPr>
        <a:xfrm>
          <a:off x="5556736" y="2174667"/>
          <a:ext cx="0" cy="316315"/>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5EB25BD-1F30-48B5-9A5B-2B7D2A8FCD69}">
      <dsp:nvSpPr>
        <dsp:cNvPr id="0" name=""/>
        <dsp:cNvSpPr/>
      </dsp:nvSpPr>
      <dsp:spPr>
        <a:xfrm>
          <a:off x="5517197" y="2490982"/>
          <a:ext cx="79078" cy="7907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BA4533-E897-4D3F-B1EC-BD2FC3AC30EF}">
      <dsp:nvSpPr>
        <dsp:cNvPr id="0" name=""/>
        <dsp:cNvSpPr/>
      </dsp:nvSpPr>
      <dsp:spPr>
        <a:xfrm rot="5400000">
          <a:off x="8387026" y="462976"/>
          <a:ext cx="395394" cy="3027987"/>
        </a:xfrm>
        <a:prstGeom prst="round2Same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1">
          <a:noAutofit/>
        </a:bodyPr>
        <a:lstStyle/>
        <a:p>
          <a:pPr marL="0" lvl="0" indent="0" algn="ctr" defTabSz="533400" rtl="0">
            <a:lnSpc>
              <a:spcPct val="90000"/>
            </a:lnSpc>
            <a:spcBef>
              <a:spcPct val="0"/>
            </a:spcBef>
            <a:spcAft>
              <a:spcPct val="35000"/>
            </a:spcAft>
            <a:buNone/>
          </a:pPr>
          <a:r>
            <a:rPr lang="en-GB" sz="1200" kern="1200">
              <a:latin typeface="Arial"/>
              <a:cs typeface="Arial"/>
            </a:rPr>
            <a:t>Apr 2024</a:t>
          </a:r>
        </a:p>
      </dsp:txBody>
      <dsp:txXfrm rot="-5400000">
        <a:off x="7070730" y="1798574"/>
        <a:ext cx="3008685" cy="356790"/>
      </dsp:txXfrm>
    </dsp:sp>
    <dsp:sp modelId="{9B3BC1EE-BC3F-4364-A399-44CDCD172235}">
      <dsp:nvSpPr>
        <dsp:cNvPr id="0" name=""/>
        <dsp:cNvSpPr/>
      </dsp:nvSpPr>
      <dsp:spPr>
        <a:xfrm>
          <a:off x="6061401" y="0"/>
          <a:ext cx="5046645" cy="1383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91440" numCol="1" spcCol="1270" anchor="b" anchorCtr="1">
          <a:noAutofit/>
        </a:bodyPr>
        <a:lstStyle/>
        <a:p>
          <a:pPr marL="0" lvl="0" indent="0" algn="ctr" defTabSz="533400" rtl="0">
            <a:lnSpc>
              <a:spcPct val="90000"/>
            </a:lnSpc>
            <a:spcBef>
              <a:spcPct val="0"/>
            </a:spcBef>
            <a:spcAft>
              <a:spcPct val="35000"/>
            </a:spcAft>
            <a:buNone/>
          </a:pPr>
          <a:r>
            <a:rPr lang="en-GB" sz="1200" kern="1200">
              <a:latin typeface="Arial"/>
              <a:cs typeface="Arial"/>
            </a:rPr>
            <a:t>Implement CP2 introducing open data </a:t>
          </a:r>
          <a:r>
            <a:rPr lang="en-GB" sz="1200" kern="1200">
              <a:solidFill>
                <a:srgbClr val="000000"/>
              </a:solidFill>
              <a:latin typeface="Arial"/>
              <a:cs typeface="Arial"/>
            </a:rPr>
            <a:t>classifications </a:t>
          </a:r>
          <a:r>
            <a:rPr lang="en-GB" sz="1200" kern="1200">
              <a:solidFill>
                <a:srgbClr val="000000"/>
              </a:solidFill>
              <a:latin typeface="Arial"/>
              <a:cs typeface="Calibri"/>
            </a:rPr>
            <a:t>(i.e. Always Open, Conditionally Open, Personal, Prohibited)</a:t>
          </a:r>
          <a:r>
            <a:rPr lang="en-GB" sz="1200" kern="1200">
              <a:latin typeface="Arial"/>
              <a:cs typeface="Calibri"/>
            </a:rPr>
            <a:t> </a:t>
          </a:r>
          <a:r>
            <a:rPr lang="en-GB" sz="1200" kern="1200">
              <a:latin typeface="Arial"/>
              <a:cs typeface="Arial"/>
            </a:rPr>
            <a:t>of DAM data items in place of role based accessed </a:t>
          </a:r>
          <a:endParaRPr lang="en-GB" sz="1200" kern="1200">
            <a:solidFill>
              <a:srgbClr val="000000"/>
            </a:solidFill>
            <a:latin typeface="Arial"/>
            <a:cs typeface="Arial"/>
          </a:endParaRPr>
        </a:p>
      </dsp:txBody>
      <dsp:txXfrm>
        <a:off x="6061401" y="0"/>
        <a:ext cx="5046645" cy="1383879"/>
      </dsp:txXfrm>
    </dsp:sp>
    <dsp:sp modelId="{8EB74579-51FA-4C89-8D08-E8A6F73410D4}">
      <dsp:nvSpPr>
        <dsp:cNvPr id="0" name=""/>
        <dsp:cNvSpPr/>
      </dsp:nvSpPr>
      <dsp:spPr>
        <a:xfrm>
          <a:off x="8584723" y="1462957"/>
          <a:ext cx="0" cy="316315"/>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81D3DDD-2F5A-4E9F-9D37-16864D19AF52}">
      <dsp:nvSpPr>
        <dsp:cNvPr id="0" name=""/>
        <dsp:cNvSpPr/>
      </dsp:nvSpPr>
      <dsp:spPr>
        <a:xfrm>
          <a:off x="8545184" y="1383879"/>
          <a:ext cx="79078" cy="7907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11/08/2023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11/08/2023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gassaferegister.co.uk/"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6343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0731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6069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2789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9658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6129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8221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8573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OR DAM and Schedule 12 follow a bespoke process whereby case for change is set out, consulted upon and sent to PAB for approval. Process to stipulated as a process in Schedule 5 but it is streamlined. </a:t>
            </a:r>
          </a:p>
          <a:p>
            <a:endParaRPr lang="en-GB"/>
          </a:p>
        </p:txBody>
      </p:sp>
      <p:sp>
        <p:nvSpPr>
          <p:cNvPr id="4" name="Slide Number Placeholder 3"/>
          <p:cNvSpPr>
            <a:spLocks noGrp="1"/>
          </p:cNvSpPr>
          <p:nvPr>
            <p:ph type="sldNum" sz="quarter" idx="5"/>
          </p:nvPr>
        </p:nvSpPr>
        <p:spPr/>
        <p:txBody>
          <a:bodyPr/>
          <a:lstStyle/>
          <a:p>
            <a:fld id="{47CA2EBB-28E3-5B45-A172-DB71AA64F2E3}" type="slidenum">
              <a:rPr lang="en-GB" smtClean="0"/>
              <a:t>32</a:t>
            </a:fld>
            <a:endParaRPr lang="en-GB"/>
          </a:p>
        </p:txBody>
      </p:sp>
    </p:spTree>
    <p:extLst>
      <p:ext uri="{BB962C8B-B14F-4D97-AF65-F5344CB8AC3E}">
        <p14:creationId xmlns:p14="http://schemas.microsoft.com/office/powerpoint/2010/main" val="3866166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OR DAM and Schedule 12 follow a bespoke process whereby case for change is set out, consulted upon and sent to PAB for approval. Process to stipulated as a process in Schedule 5 but it is streamlined. </a:t>
            </a:r>
          </a:p>
          <a:p>
            <a:endParaRPr lang="en-GB"/>
          </a:p>
        </p:txBody>
      </p:sp>
      <p:sp>
        <p:nvSpPr>
          <p:cNvPr id="4" name="Slide Number Placeholder 3"/>
          <p:cNvSpPr>
            <a:spLocks noGrp="1"/>
          </p:cNvSpPr>
          <p:nvPr>
            <p:ph type="sldNum" sz="quarter" idx="5"/>
          </p:nvPr>
        </p:nvSpPr>
        <p:spPr/>
        <p:txBody>
          <a:bodyPr/>
          <a:lstStyle/>
          <a:p>
            <a:fld id="{47CA2EBB-28E3-5B45-A172-DB71AA64F2E3}" type="slidenum">
              <a:rPr lang="en-GB" smtClean="0"/>
              <a:t>33</a:t>
            </a:fld>
            <a:endParaRPr lang="en-GB"/>
          </a:p>
        </p:txBody>
      </p:sp>
    </p:spTree>
    <p:extLst>
      <p:ext uri="{BB962C8B-B14F-4D97-AF65-F5344CB8AC3E}">
        <p14:creationId xmlns:p14="http://schemas.microsoft.com/office/powerpoint/2010/main" val="4175351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panose="020B0604020202020204" pitchFamily="34" charset="0"/>
                <a:cs typeface="Arial" panose="020B0604020202020204" pitchFamily="34" charset="0"/>
              </a:rPr>
              <a:t>OR DAM and Schedule 12 follow a bespoke process whereby case for change is set out, consulted upon and sent to PAB for approval. Process to stipulated as a process in Schedule 5 but it is streamlined. </a:t>
            </a:r>
          </a:p>
          <a:p>
            <a:endParaRPr lang="en-GB"/>
          </a:p>
        </p:txBody>
      </p:sp>
      <p:sp>
        <p:nvSpPr>
          <p:cNvPr id="4" name="Slide Number Placeholder 3"/>
          <p:cNvSpPr>
            <a:spLocks noGrp="1"/>
          </p:cNvSpPr>
          <p:nvPr>
            <p:ph type="sldNum" sz="quarter" idx="5"/>
          </p:nvPr>
        </p:nvSpPr>
        <p:spPr/>
        <p:txBody>
          <a:bodyPr/>
          <a:lstStyle/>
          <a:p>
            <a:fld id="{47CA2EBB-28E3-5B45-A172-DB71AA64F2E3}" type="slidenum">
              <a:rPr lang="en-GB" smtClean="0"/>
              <a:t>34</a:t>
            </a:fld>
            <a:endParaRPr lang="en-GB"/>
          </a:p>
        </p:txBody>
      </p:sp>
    </p:spTree>
    <p:extLst>
      <p:ext uri="{BB962C8B-B14F-4D97-AF65-F5344CB8AC3E}">
        <p14:creationId xmlns:p14="http://schemas.microsoft.com/office/powerpoint/2010/main" val="232239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effectLst/>
                <a:latin typeface="Arial" panose="020B0604020202020204" pitchFamily="34" charset="0"/>
                <a:ea typeface="Calibri" panose="020F0502020204030204" pitchFamily="34" charset="0"/>
              </a:rPr>
              <a:t>Step 1:</a:t>
            </a:r>
            <a:r>
              <a:rPr lang="en-GB" sz="1200" dirty="0">
                <a:effectLst/>
                <a:latin typeface="Arial" panose="020B0604020202020204" pitchFamily="34" charset="0"/>
                <a:ea typeface="Calibri" panose="020F0502020204030204" pitchFamily="34" charset="0"/>
              </a:rPr>
              <a:t> </a:t>
            </a:r>
            <a:r>
              <a:rPr lang="en-GB" sz="1200" b="1" dirty="0">
                <a:effectLst/>
                <a:latin typeface="Arial" panose="020B0604020202020204" pitchFamily="34" charset="0"/>
                <a:ea typeface="Calibri" panose="020F0502020204030204" pitchFamily="34" charset="0"/>
              </a:rPr>
              <a:t>Disconnection of the internal pipework (outlet</a:t>
            </a:r>
            <a:r>
              <a:rPr lang="en-GB" sz="1200" dirty="0">
                <a:effectLst/>
                <a:latin typeface="Arial" panose="020B0604020202020204" pitchFamily="34" charset="0"/>
                <a:ea typeface="Calibri" panose="020F0502020204030204" pitchFamily="34" charset="0"/>
              </a:rPr>
              <a:t>). The customer must organise this via their Gas Safe engineer. </a:t>
            </a:r>
            <a:endParaRPr lang="en-GB" sz="1200" dirty="0">
              <a:effectLst/>
              <a:latin typeface="Calibri" panose="020F0502020204030204" pitchFamily="34" charset="0"/>
              <a:ea typeface="Calibri" panose="020F0502020204030204" pitchFamily="34" charset="0"/>
            </a:endParaRPr>
          </a:p>
          <a:p>
            <a:r>
              <a:rPr lang="en-GB" sz="1200" dirty="0">
                <a:effectLst/>
                <a:latin typeface="Arial" panose="020B0604020202020204" pitchFamily="34" charset="0"/>
                <a:ea typeface="Calibri" panose="020F0502020204030204" pitchFamily="34" charset="0"/>
              </a:rPr>
              <a:t>Always direct people to the </a:t>
            </a:r>
            <a:r>
              <a:rPr lang="en-GB" sz="1200" u="sng" dirty="0">
                <a:solidFill>
                  <a:srgbClr val="0000FF"/>
                </a:solidFill>
                <a:effectLst/>
                <a:latin typeface="Calibri" panose="020F0502020204030204" pitchFamily="34" charset="0"/>
                <a:ea typeface="Calibri" panose="020F0502020204030204" pitchFamily="34" charset="0"/>
                <a:hlinkClick r:id="rId3"/>
              </a:rPr>
              <a:t>Gas Safe Register - The Official List of Gas Safe Registered Businesses - Gas Safe Register has replaced CORGI registration. Don't cut corners, only use a Gas Safe registered engineer.</a:t>
            </a:r>
            <a:endParaRPr lang="en-GB" sz="1200" dirty="0">
              <a:effectLst/>
              <a:latin typeface="Calibri" panose="020F0502020204030204" pitchFamily="34" charset="0"/>
              <a:ea typeface="Calibri" panose="020F0502020204030204" pitchFamily="34" charset="0"/>
            </a:endParaRPr>
          </a:p>
          <a:p>
            <a:endParaRPr lang="en-GB" sz="1200" b="1" dirty="0">
              <a:effectLst/>
              <a:latin typeface="Arial" panose="020B0604020202020204" pitchFamily="34" charset="0"/>
              <a:ea typeface="Calibri" panose="020F0502020204030204" pitchFamily="34" charset="0"/>
            </a:endParaRPr>
          </a:p>
          <a:p>
            <a:r>
              <a:rPr lang="en-GB" sz="1200" b="1" dirty="0">
                <a:effectLst/>
                <a:latin typeface="Arial" panose="020B0604020202020204" pitchFamily="34" charset="0"/>
                <a:ea typeface="Calibri" panose="020F0502020204030204" pitchFamily="34" charset="0"/>
              </a:rPr>
              <a:t>Step 2</a:t>
            </a:r>
            <a:r>
              <a:rPr lang="en-GB" sz="1200" dirty="0">
                <a:effectLst/>
                <a:latin typeface="Arial" panose="020B0604020202020204" pitchFamily="34" charset="0"/>
                <a:ea typeface="Calibri" panose="020F0502020204030204" pitchFamily="34" charset="0"/>
              </a:rPr>
              <a:t>: </a:t>
            </a:r>
            <a:r>
              <a:rPr lang="en-GB" sz="1200" b="1" dirty="0">
                <a:effectLst/>
                <a:latin typeface="Arial" panose="020B0604020202020204" pitchFamily="34" charset="0"/>
                <a:ea typeface="Calibri" panose="020F0502020204030204" pitchFamily="34" charset="0"/>
              </a:rPr>
              <a:t>Meter disconnection &amp; removal.</a:t>
            </a:r>
            <a:r>
              <a:rPr lang="en-GB" sz="1200" dirty="0">
                <a:effectLst/>
                <a:latin typeface="Arial" panose="020B0604020202020204" pitchFamily="34" charset="0"/>
                <a:ea typeface="Calibri" panose="020F0502020204030204" pitchFamily="34" charset="0"/>
              </a:rPr>
              <a:t> The customer must organise the removal of the meter via their gas supplier. The meter </a:t>
            </a:r>
            <a:r>
              <a:rPr lang="en-GB" sz="1200" b="1" dirty="0">
                <a:effectLst/>
                <a:latin typeface="Arial" panose="020B0604020202020204" pitchFamily="34" charset="0"/>
                <a:ea typeface="Calibri" panose="020F0502020204030204" pitchFamily="34" charset="0"/>
              </a:rPr>
              <a:t>must</a:t>
            </a:r>
            <a:r>
              <a:rPr lang="en-GB" sz="1200" dirty="0">
                <a:effectLst/>
                <a:latin typeface="Arial" panose="020B0604020202020204" pitchFamily="34" charset="0"/>
                <a:ea typeface="Calibri" panose="020F0502020204030204" pitchFamily="34" charset="0"/>
              </a:rPr>
              <a:t> be removed prior to the disconnection of the service pipe. </a:t>
            </a:r>
            <a:endParaRPr lang="en-GB" sz="1200" dirty="0">
              <a:effectLst/>
              <a:latin typeface="Calibri" panose="020F0502020204030204" pitchFamily="34" charset="0"/>
              <a:ea typeface="Calibri" panose="020F0502020204030204" pitchFamily="34" charset="0"/>
            </a:endParaRPr>
          </a:p>
          <a:p>
            <a:r>
              <a:rPr lang="en-GB" sz="1200" dirty="0">
                <a:effectLst/>
                <a:latin typeface="Arial" panose="020B0604020202020204" pitchFamily="34" charset="0"/>
                <a:ea typeface="Calibri" panose="020F0502020204030204" pitchFamily="34" charset="0"/>
              </a:rPr>
              <a:t> </a:t>
            </a:r>
            <a:endParaRPr lang="en-GB" sz="1200" dirty="0">
              <a:effectLst/>
              <a:latin typeface="Calibri" panose="020F0502020204030204" pitchFamily="34" charset="0"/>
              <a:ea typeface="Calibri" panose="020F0502020204030204" pitchFamily="34" charset="0"/>
            </a:endParaRPr>
          </a:p>
          <a:p>
            <a:r>
              <a:rPr lang="en-GB" sz="1200" dirty="0">
                <a:effectLst/>
                <a:latin typeface="Arial" panose="020B0604020202020204" pitchFamily="34" charset="0"/>
                <a:ea typeface="Calibri" panose="020F0502020204030204" pitchFamily="34" charset="0"/>
              </a:rPr>
              <a:t>If the customer is not doing any works that affect the DNs pipework, then the customer can leave the service capped at the ECV. The Gas Safety (Installation &amp; Use) Regulations 1998 (paragraph 16(3)(b)) process will be triggered if a new meter is not fitted within 9 months from the meter removal. </a:t>
            </a:r>
            <a:endParaRPr lang="en-GB" sz="1200" dirty="0">
              <a:effectLst/>
              <a:latin typeface="Calibri" panose="020F0502020204030204" pitchFamily="34" charset="0"/>
              <a:ea typeface="Calibri" panose="020F0502020204030204" pitchFamily="34" charset="0"/>
            </a:endParaRPr>
          </a:p>
          <a:p>
            <a:r>
              <a:rPr lang="en-GB" sz="1200" dirty="0">
                <a:effectLst/>
                <a:latin typeface="Arial" panose="020B0604020202020204" pitchFamily="34" charset="0"/>
                <a:ea typeface="Calibri" panose="020F0502020204030204" pitchFamily="34" charset="0"/>
              </a:rPr>
              <a:t> </a:t>
            </a:r>
            <a:endParaRPr lang="en-GB" sz="1200" dirty="0">
              <a:effectLst/>
              <a:latin typeface="Calibri" panose="020F0502020204030204" pitchFamily="34" charset="0"/>
              <a:ea typeface="Calibri" panose="020F0502020204030204" pitchFamily="34" charset="0"/>
            </a:endParaRPr>
          </a:p>
          <a:p>
            <a:r>
              <a:rPr lang="en-GB" sz="1200" dirty="0">
                <a:effectLst/>
                <a:latin typeface="Arial" panose="020B0604020202020204" pitchFamily="34" charset="0"/>
                <a:ea typeface="Calibri" panose="020F0502020204030204" pitchFamily="34" charset="0"/>
              </a:rPr>
              <a:t>If the customer is doing works that affect the pipe, they must contact the DN (or GIRS accredited company) to organise a service disconnection.</a:t>
            </a:r>
            <a:endParaRPr lang="en-GB" sz="1200" dirty="0">
              <a:effectLst/>
              <a:latin typeface="Calibri" panose="020F0502020204030204" pitchFamily="34" charset="0"/>
              <a:ea typeface="Calibri" panose="020F0502020204030204" pitchFamily="34" charset="0"/>
            </a:endParaRPr>
          </a:p>
          <a:p>
            <a:r>
              <a:rPr lang="en-GB" sz="1200" dirty="0">
                <a:effectLst/>
                <a:latin typeface="Arial" panose="020B0604020202020204" pitchFamily="34" charset="0"/>
                <a:ea typeface="Calibri" panose="020F0502020204030204" pitchFamily="34" charset="0"/>
              </a:rPr>
              <a:t> </a:t>
            </a:r>
            <a:endParaRPr lang="en-GB" sz="1200" dirty="0">
              <a:effectLst/>
              <a:latin typeface="Calibri" panose="020F0502020204030204" pitchFamily="34" charset="0"/>
              <a:ea typeface="Calibri" panose="020F0502020204030204" pitchFamily="34" charset="0"/>
            </a:endParaRPr>
          </a:p>
          <a:p>
            <a:r>
              <a:rPr lang="en-GB" sz="1200" b="1" dirty="0">
                <a:effectLst/>
                <a:latin typeface="Arial" panose="020B0604020202020204" pitchFamily="34" charset="0"/>
                <a:ea typeface="Calibri" panose="020F0502020204030204" pitchFamily="34" charset="0"/>
              </a:rPr>
              <a:t>Step 3: Disconnection of the service. </a:t>
            </a:r>
            <a:r>
              <a:rPr lang="en-GB" sz="1200" dirty="0">
                <a:effectLst/>
                <a:latin typeface="Arial" panose="020B0604020202020204" pitchFamily="34" charset="0"/>
                <a:ea typeface="Calibri" panose="020F0502020204030204" pitchFamily="34" charset="0"/>
              </a:rPr>
              <a:t>These are chargeable works. The customer must apply for a quote. The meter must be removed before the service disconnection. </a:t>
            </a:r>
            <a:endParaRPr lang="en-GB" sz="1200" dirty="0">
              <a:effectLst/>
              <a:latin typeface="Calibri" panose="020F0502020204030204" pitchFamily="34" charset="0"/>
              <a:ea typeface="Calibri" panose="020F0502020204030204" pitchFamily="34" charset="0"/>
            </a:endParaRPr>
          </a:p>
          <a:p>
            <a:r>
              <a:rPr lang="en-GB" sz="1200" dirty="0">
                <a:effectLst/>
                <a:latin typeface="Arial" panose="020B0604020202020204" pitchFamily="34" charset="0"/>
                <a:ea typeface="Calibri" panose="020F0502020204030204" pitchFamily="34" charset="0"/>
              </a:rPr>
              <a:t> </a:t>
            </a:r>
            <a:endParaRPr lang="en-GB" sz="1200" dirty="0">
              <a:effectLst/>
              <a:latin typeface="Calibri" panose="020F0502020204030204" pitchFamily="34" charset="0"/>
              <a:ea typeface="Calibri" panose="020F0502020204030204" pitchFamily="34" charset="0"/>
            </a:endParaRPr>
          </a:p>
          <a:p>
            <a:r>
              <a:rPr lang="en-GB" sz="1200" b="1" dirty="0">
                <a:effectLst/>
                <a:latin typeface="Arial" panose="020B0604020202020204" pitchFamily="34" charset="0"/>
                <a:ea typeface="Calibri" panose="020F0502020204030204" pitchFamily="34" charset="0"/>
              </a:rPr>
              <a:t>Step 4:</a:t>
            </a:r>
            <a:r>
              <a:rPr lang="en-GB" sz="1200" dirty="0">
                <a:effectLst/>
                <a:latin typeface="Arial" panose="020B0604020202020204" pitchFamily="34" charset="0"/>
                <a:ea typeface="Calibri" panose="020F0502020204030204" pitchFamily="34" charset="0"/>
              </a:rPr>
              <a:t> </a:t>
            </a:r>
            <a:r>
              <a:rPr lang="en-GB" sz="1200" b="1" dirty="0">
                <a:effectLst/>
                <a:latin typeface="Arial" panose="020B0604020202020204" pitchFamily="34" charset="0"/>
                <a:ea typeface="Calibri" panose="020F0502020204030204" pitchFamily="34" charset="0"/>
              </a:rPr>
              <a:t>Xoserve records updated. </a:t>
            </a:r>
            <a:r>
              <a:rPr lang="en-GB" sz="1200" dirty="0">
                <a:effectLst/>
                <a:latin typeface="Arial" panose="020B0604020202020204" pitchFamily="34" charset="0"/>
                <a:ea typeface="Calibri" panose="020F0502020204030204" pitchFamily="34" charset="0"/>
              </a:rPr>
              <a:t>Shipper to update meter removal and DN to update the status of the MPRN to DE (Dead). </a:t>
            </a:r>
            <a:endParaRPr lang="en-GB" sz="1200" dirty="0">
              <a:effectLst/>
              <a:latin typeface="Calibri" panose="020F0502020204030204" pitchFamily="34" charset="0"/>
              <a:ea typeface="Calibri" panose="020F0502020204030204" pitchFamily="34" charset="0"/>
            </a:endParaRP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85190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3941520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284812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759650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063364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91847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968165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59729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1141778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0958316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33041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525933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82360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765556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130794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8124647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9006595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8415477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6332106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4501642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4776571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31571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11/08/2023</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8292121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157869494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42656033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61500960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4122113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40449055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29681063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dirty="0"/>
          </a:p>
        </p:txBody>
      </p:sp>
    </p:spTree>
    <p:extLst>
      <p:ext uri="{BB962C8B-B14F-4D97-AF65-F5344CB8AC3E}">
        <p14:creationId xmlns:p14="http://schemas.microsoft.com/office/powerpoint/2010/main" val="399513637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85434363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87612770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8464634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5568020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218374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7827997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89783899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42745334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13975406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dirty="0"/>
              <a:t>Caption</a:t>
            </a:r>
          </a:p>
        </p:txBody>
      </p:sp>
    </p:spTree>
    <p:extLst>
      <p:ext uri="{BB962C8B-B14F-4D97-AF65-F5344CB8AC3E}">
        <p14:creationId xmlns:p14="http://schemas.microsoft.com/office/powerpoint/2010/main" val="312116873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dirty="0"/>
              <a:t>Thanks for attending</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33831947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421595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image" Target="../media/image5.jpe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4.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1.xml"/><Relationship Id="rId7" Type="http://schemas.openxmlformats.org/officeDocument/2006/relationships/image" Target="../media/image5.jpeg"/><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theme" Target="../theme/theme5.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image" Target="../media/image2.png"/><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image" Target="../media/image1.png"/><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21" Type="http://schemas.openxmlformats.org/officeDocument/2006/relationships/theme" Target="../theme/theme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image" Target="../media/image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 Type="http://schemas.openxmlformats.org/officeDocument/2006/relationships/slideLayout" Target="../slideLayouts/slideLayout77.xml"/><Relationship Id="rId21" Type="http://schemas.openxmlformats.org/officeDocument/2006/relationships/theme" Target="../theme/theme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image" Target="../media/image2.png"/><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617215222"/>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72" r:id="rId3"/>
    <p:sldLayoutId id="2147483773" r:id="rId4"/>
    <p:sldLayoutId id="2147483774" r:id="rId5"/>
    <p:sldLayoutId id="2147483775" r:id="rId6"/>
    <p:sldLayoutId id="2147483777" r:id="rId7"/>
    <p:sldLayoutId id="2147483732" r:id="rId8"/>
    <p:sldLayoutId id="2147483733" r:id="rId9"/>
    <p:sldLayoutId id="2147483734" r:id="rId10"/>
    <p:sldLayoutId id="2147483735" r:id="rId11"/>
    <p:sldLayoutId id="2147483736" r:id="rId12"/>
    <p:sldLayoutId id="2147483770" r:id="rId13"/>
    <p:sldLayoutId id="2147483771" r:id="rId14"/>
    <p:sldLayoutId id="2147483739" r:id="rId15"/>
    <p:sldLayoutId id="2147483740" r:id="rId16"/>
    <p:sldLayoutId id="2147483741" r:id="rId17"/>
    <p:sldLayoutId id="2147483742" r:id="rId18"/>
    <p:sldLayoutId id="2147483743" r:id="rId19"/>
    <p:sldLayoutId id="2147483744" r:id="rId20"/>
    <p:sldLayoutId id="2147483745"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85401473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 id="2147483814" r:id="rId17"/>
    <p:sldLayoutId id="2147483815" r:id="rId18"/>
    <p:sldLayoutId id="2147483816" r:id="rId19"/>
    <p:sldLayoutId id="2147483817"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0.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90.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90.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9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0.xml"/></Relationships>
</file>

<file path=ppt/slides/_rels/slide24.xml.rels><?xml version="1.0" encoding="UTF-8" standalone="yes"?>
<Relationships xmlns="http://schemas.openxmlformats.org/package/2006/relationships"><Relationship Id="rId3" Type="http://schemas.openxmlformats.org/officeDocument/2006/relationships/hyperlink" Target="mailto:Lydia.Bentley@recmanager.co.uk" TargetMode="External"/><Relationship Id="rId2" Type="http://schemas.openxmlformats.org/officeDocument/2006/relationships/notesSlide" Target="../notesSlides/notesSlide8.xml"/><Relationship Id="rId1" Type="http://schemas.openxmlformats.org/officeDocument/2006/relationships/slideLayout" Target="../slideLayouts/slideLayout9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hyperlink" Target="https://www.retailenergycode.co.uk/fs/wp-content/uploads/2023/07/Final-Open-Data-Review-v.1.pdf" TargetMode="Externa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8.xml.rels><?xml version="1.0" encoding="UTF-8" standalone="yes"?>
<Relationships xmlns="http://schemas.openxmlformats.org/package/2006/relationships"><Relationship Id="rId2" Type="http://schemas.openxmlformats.org/officeDocument/2006/relationships/hyperlink" Target="https://recportal.co.uk/documents/20121/224177964/Schedule+12+-+Data+Access.pdf/a7776dfb-c5d5-3eb9-6263-f76518d94f64?t=1680276967443&amp;download=true" TargetMode="Externa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s://www.retailenergycode.co.uk/fs/wp-content/uploads/2023/07/Final-Open-Data-Review-v.1.pdf" TargetMode="External"/><Relationship Id="rId2" Type="http://schemas.openxmlformats.org/officeDocument/2006/relationships/hyperlink" Target="mailto:info@retailenergycode.co.uk" TargetMode="Externa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3" Type="http://schemas.openxmlformats.org/officeDocument/2006/relationships/hyperlink" Target="https://recportal.co.uk/group/guest/-/rec-services-procurement-clarification?p_l_back_url=%2Fsearch%3Fq%3Dr0058" TargetMode="External"/><Relationship Id="rId2" Type="http://schemas.openxmlformats.org/officeDocument/2006/relationships/image" Target="../media/image17.jpeg"/><Relationship Id="rId1" Type="http://schemas.openxmlformats.org/officeDocument/2006/relationships/slideLayout" Target="../slideLayouts/slideLayout12.xml"/><Relationship Id="rId5" Type="http://schemas.openxmlformats.org/officeDocument/2006/relationships/hyperlink" Target="https://recportal.co.uk/group/guest/-/clarifying-event-of-default-requirements?p_l_back_url=%2Fsearch%3Fp_l_back_url%3D%252Fsearch%253Fp_l_back_url%253D%25252Fsearch%25253Fp_l_back_url%25253D%2525252Fsearch%2525253Fp_l_back_url%2525253D%252525252Fsearch%252525253Fq%252525253Dr0058%25252526q%2525253Dr0076%252526q%25253Dr0100%2526q%253Dr0104%26q%3Dr0129" TargetMode="External"/><Relationship Id="rId4" Type="http://schemas.openxmlformats.org/officeDocument/2006/relationships/hyperlink" Target="https://recportal.co.uk/group/guest/-/clarifying-requirement-for-continuous-billing-following-an-erroneous-wwitch?p_l_back_url=%2Fsearch%3Fp_l_back_url%3D%252Fsearch%253Fp_l_back_url%253D%25252Fsearch%25253Fp_l_back_url%25253D%2525252Fsearch%2525253Fq%2525253Dr0058%252526q%25253Dr0076%2526q%253Dr0100%26q%3Dr0104"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2" Type="http://schemas.openxmlformats.org/officeDocument/2006/relationships/hyperlink" Target="mailto:enquiries@recmanager.co.uk" TargetMode="Externa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11 August 2023</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latin typeface="Roboto"/>
                <a:ea typeface="Roboto"/>
                <a:cs typeface="Roboto"/>
              </a:rPr>
              <a:t>1. Introduction and agreement of agenda</a:t>
            </a:r>
            <a:endParaRPr lang="en-GB"/>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dirty="0"/>
              <a:t>Paul Witton-Dauris</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Agenda For today</a:t>
            </a:r>
          </a:p>
        </p:txBody>
      </p:sp>
      <p:graphicFrame>
        <p:nvGraphicFramePr>
          <p:cNvPr id="5" name="Table 4">
            <a:extLst>
              <a:ext uri="{FF2B5EF4-FFF2-40B4-BE49-F238E27FC236}">
                <a16:creationId xmlns:a16="http://schemas.microsoft.com/office/drawing/2014/main" id="{FEE107EE-1A80-5715-901A-3C1641710161}"/>
              </a:ext>
            </a:extLst>
          </p:cNvPr>
          <p:cNvGraphicFramePr>
            <a:graphicFrameLocks noGrp="1"/>
          </p:cNvGraphicFramePr>
          <p:nvPr>
            <p:extLst>
              <p:ext uri="{D42A27DB-BD31-4B8C-83A1-F6EECF244321}">
                <p14:modId xmlns:p14="http://schemas.microsoft.com/office/powerpoint/2010/main" val="2802682000"/>
              </p:ext>
            </p:extLst>
          </p:nvPr>
        </p:nvGraphicFramePr>
        <p:xfrm>
          <a:off x="1169884" y="1627632"/>
          <a:ext cx="8621486" cy="4747010"/>
        </p:xfrm>
        <a:graphic>
          <a:graphicData uri="http://schemas.openxmlformats.org/drawingml/2006/table">
            <a:tbl>
              <a:tblPr firstRow="1" firstCol="1" lastRow="1" lastCol="1" bandRow="1" bandCol="1">
                <a:tableStyleId>{F5AB1C69-6EDB-4FF4-983F-18BD219EF322}</a:tableStyleId>
              </a:tblPr>
              <a:tblGrid>
                <a:gridCol w="635863">
                  <a:extLst>
                    <a:ext uri="{9D8B030D-6E8A-4147-A177-3AD203B41FA5}">
                      <a16:colId xmlns:a16="http://schemas.microsoft.com/office/drawing/2014/main" val="1289250085"/>
                    </a:ext>
                  </a:extLst>
                </a:gridCol>
                <a:gridCol w="3416915">
                  <a:extLst>
                    <a:ext uri="{9D8B030D-6E8A-4147-A177-3AD203B41FA5}">
                      <a16:colId xmlns:a16="http://schemas.microsoft.com/office/drawing/2014/main" val="4213061562"/>
                    </a:ext>
                  </a:extLst>
                </a:gridCol>
                <a:gridCol w="1123508">
                  <a:extLst>
                    <a:ext uri="{9D8B030D-6E8A-4147-A177-3AD203B41FA5}">
                      <a16:colId xmlns:a16="http://schemas.microsoft.com/office/drawing/2014/main" val="1938570123"/>
                    </a:ext>
                  </a:extLst>
                </a:gridCol>
                <a:gridCol w="3445200">
                  <a:extLst>
                    <a:ext uri="{9D8B030D-6E8A-4147-A177-3AD203B41FA5}">
                      <a16:colId xmlns:a16="http://schemas.microsoft.com/office/drawing/2014/main" val="210021093"/>
                    </a:ext>
                  </a:extLst>
                </a:gridCol>
              </a:tblGrid>
              <a:tr h="374506">
                <a:tc>
                  <a:txBody>
                    <a:bodyPr/>
                    <a:lstStyle/>
                    <a:p>
                      <a:pPr algn="ctr"/>
                      <a:r>
                        <a:rPr lang="en-GB" sz="1000" dirty="0">
                          <a:effectLst/>
                          <a:latin typeface="Arial" panose="020B0604020202020204" pitchFamily="34" charset="0"/>
                          <a:cs typeface="Arial" panose="020B0604020202020204" pitchFamily="34" charset="0"/>
                        </a:rPr>
                        <a:t>1</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Introductions and Agreement of Agenda</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10:00</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Chair</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extLst>
                  <a:ext uri="{0D108BD9-81ED-4DB2-BD59-A6C34878D82A}">
                    <a16:rowId xmlns:a16="http://schemas.microsoft.com/office/drawing/2014/main" val="1720458506"/>
                  </a:ext>
                </a:extLst>
              </a:tr>
              <a:tr h="374506">
                <a:tc>
                  <a:txBody>
                    <a:bodyPr/>
                    <a:lstStyle/>
                    <a:p>
                      <a:pPr algn="ctr"/>
                      <a:r>
                        <a:rPr lang="en-GB" sz="1000" dirty="0">
                          <a:effectLst/>
                          <a:latin typeface="Arial" panose="020B0604020202020204" pitchFamily="34" charset="0"/>
                          <a:cs typeface="Arial" panose="020B0604020202020204" pitchFamily="34" charset="0"/>
                        </a:rPr>
                        <a:t>2</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Data Cleanse Update</a:t>
                      </a:r>
                    </a:p>
                    <a:p>
                      <a:pPr marL="457200" algn="ct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10.05</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REC Performance Assurance Team</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extLst>
                  <a:ext uri="{0D108BD9-81ED-4DB2-BD59-A6C34878D82A}">
                    <a16:rowId xmlns:a16="http://schemas.microsoft.com/office/drawing/2014/main" val="1408335108"/>
                  </a:ext>
                </a:extLst>
              </a:tr>
              <a:tr h="617936">
                <a:tc>
                  <a:txBody>
                    <a:bodyPr/>
                    <a:lstStyle/>
                    <a:p>
                      <a:pPr algn="ctr"/>
                      <a:r>
                        <a:rPr lang="en-GB" sz="1000" dirty="0">
                          <a:effectLst/>
                          <a:latin typeface="Arial" panose="020B0604020202020204" pitchFamily="34" charset="0"/>
                          <a:cs typeface="Arial" panose="020B0604020202020204" pitchFamily="34" charset="0"/>
                        </a:rPr>
                        <a:t>3</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Data Cleanse issue DC10</a:t>
                      </a:r>
                    </a:p>
                    <a:p>
                      <a:pPr algn="ctr"/>
                      <a:r>
                        <a:rPr lang="en-GB" sz="1000" dirty="0">
                          <a:effectLst/>
                          <a:latin typeface="Arial" panose="020B0604020202020204" pitchFamily="34" charset="0"/>
                          <a:cs typeface="Arial" panose="020B0604020202020204" pitchFamily="34" charset="0"/>
                        </a:rPr>
                        <a:t>Request for additional guidance on Report AR3C</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lnSpc>
                          <a:spcPct val="107000"/>
                        </a:lnSpc>
                      </a:pPr>
                      <a:r>
                        <a:rPr lang="en-GB" sz="1000" dirty="0">
                          <a:effectLst/>
                          <a:latin typeface="Arial" panose="020B0604020202020204" pitchFamily="34" charset="0"/>
                          <a:cs typeface="Arial" panose="020B0604020202020204" pitchFamily="34" charset="0"/>
                        </a:rPr>
                        <a:t>10.20</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REC Performance Assurance Team</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extLst>
                  <a:ext uri="{0D108BD9-81ED-4DB2-BD59-A6C34878D82A}">
                    <a16:rowId xmlns:a16="http://schemas.microsoft.com/office/drawing/2014/main" val="4093452557"/>
                  </a:ext>
                </a:extLst>
              </a:tr>
              <a:tr h="411956">
                <a:tc>
                  <a:txBody>
                    <a:bodyPr/>
                    <a:lstStyle/>
                    <a:p>
                      <a:pPr algn="ctr"/>
                      <a:r>
                        <a:rPr lang="en-GB" sz="1000" dirty="0">
                          <a:effectLst/>
                          <a:latin typeface="Arial" panose="020B0604020202020204" pitchFamily="34" charset="0"/>
                          <a:cs typeface="Arial" panose="020B0604020202020204" pitchFamily="34" charset="0"/>
                        </a:rPr>
                        <a:t>4</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Guidance on REC Requirements for Annulments and Objections</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tc>
                  <a:txBody>
                    <a:bodyPr/>
                    <a:lstStyle/>
                    <a:p>
                      <a:pPr algn="ctr">
                        <a:lnSpc>
                          <a:spcPct val="107000"/>
                        </a:lnSpc>
                      </a:pPr>
                      <a:r>
                        <a:rPr lang="en-GB" sz="1000" dirty="0">
                          <a:effectLst/>
                          <a:latin typeface="Arial" panose="020B0604020202020204" pitchFamily="34" charset="0"/>
                          <a:cs typeface="Arial" panose="020B0604020202020204" pitchFamily="34" charset="0"/>
                        </a:rPr>
                        <a:t>10.35</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tc>
                  <a:txBody>
                    <a:bodyPr/>
                    <a:lstStyle/>
                    <a:p>
                      <a:pPr algn="ctr"/>
                      <a:r>
                        <a:rPr lang="en-GB" sz="1000" dirty="0">
                          <a:effectLst/>
                          <a:latin typeface="Arial" panose="020B0604020202020204" pitchFamily="34" charset="0"/>
                          <a:cs typeface="Arial" panose="020B0604020202020204" pitchFamily="34" charset="0"/>
                        </a:rPr>
                        <a:t>REC Performance Assurance Team</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extLst>
                  <a:ext uri="{0D108BD9-81ED-4DB2-BD59-A6C34878D82A}">
                    <a16:rowId xmlns:a16="http://schemas.microsoft.com/office/drawing/2014/main" val="1044504658"/>
                  </a:ext>
                </a:extLst>
              </a:tr>
              <a:tr h="205978">
                <a:tc>
                  <a:txBody>
                    <a:bodyPr/>
                    <a:lstStyle/>
                    <a:p>
                      <a:pPr algn="ctr"/>
                      <a:r>
                        <a:rPr lang="en-GB" sz="1000" dirty="0">
                          <a:effectLst/>
                          <a:latin typeface="Arial" panose="020B0604020202020204" pitchFamily="34" charset="0"/>
                          <a:cs typeface="Arial" panose="020B0604020202020204" pitchFamily="34" charset="0"/>
                        </a:rPr>
                        <a:t>5</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Update on P1 Switching incident</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tc>
                  <a:txBody>
                    <a:bodyPr/>
                    <a:lstStyle/>
                    <a:p>
                      <a:pPr algn="ctr">
                        <a:lnSpc>
                          <a:spcPct val="107000"/>
                        </a:lnSpc>
                      </a:pPr>
                      <a:r>
                        <a:rPr lang="en-GB" sz="1000" dirty="0">
                          <a:effectLst/>
                          <a:latin typeface="Arial" panose="020B0604020202020204" pitchFamily="34" charset="0"/>
                          <a:cs typeface="Arial" panose="020B0604020202020204" pitchFamily="34" charset="0"/>
                        </a:rPr>
                        <a:t>10.45</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tc>
                  <a:txBody>
                    <a:bodyPr/>
                    <a:lstStyle/>
                    <a:p>
                      <a:pPr algn="ctr"/>
                      <a:r>
                        <a:rPr lang="en-GB" sz="1000" dirty="0">
                          <a:effectLst/>
                          <a:latin typeface="Arial" panose="020B0604020202020204" pitchFamily="34" charset="0"/>
                          <a:cs typeface="Arial" panose="020B0604020202020204" pitchFamily="34" charset="0"/>
                        </a:rPr>
                        <a:t>REC Performance Assurance Team</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extLst>
                  <a:ext uri="{0D108BD9-81ED-4DB2-BD59-A6C34878D82A}">
                    <a16:rowId xmlns:a16="http://schemas.microsoft.com/office/drawing/2014/main" val="1837861392"/>
                  </a:ext>
                </a:extLst>
              </a:tr>
              <a:tr h="548996">
                <a:tc>
                  <a:txBody>
                    <a:bodyPr/>
                    <a:lstStyle/>
                    <a:p>
                      <a:pPr algn="ctr"/>
                      <a:r>
                        <a:rPr lang="en-GB" sz="1000" dirty="0">
                          <a:effectLst/>
                          <a:latin typeface="Arial" panose="020B0604020202020204" pitchFamily="34" charset="0"/>
                          <a:cs typeface="Arial" panose="020B0604020202020204" pitchFamily="34" charset="0"/>
                        </a:rPr>
                        <a:t>6</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Draft Information request on Customer Impact of DCC P1 issue (paper available on RIG meeting page)</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tc>
                  <a:txBody>
                    <a:bodyPr/>
                    <a:lstStyle/>
                    <a:p>
                      <a:pPr algn="ctr">
                        <a:lnSpc>
                          <a:spcPct val="107000"/>
                        </a:lnSpc>
                      </a:pPr>
                      <a:r>
                        <a:rPr lang="en-GB" sz="1000" dirty="0">
                          <a:effectLst/>
                          <a:latin typeface="Arial" panose="020B0604020202020204" pitchFamily="34" charset="0"/>
                          <a:cs typeface="Arial" panose="020B0604020202020204" pitchFamily="34" charset="0"/>
                        </a:rPr>
                        <a:t>11.00</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tc>
                  <a:txBody>
                    <a:bodyPr/>
                    <a:lstStyle/>
                    <a:p>
                      <a:pPr algn="ctr"/>
                      <a:r>
                        <a:rPr lang="en-GB" sz="1000" dirty="0">
                          <a:effectLst/>
                          <a:latin typeface="Arial" panose="020B0604020202020204" pitchFamily="34" charset="0"/>
                          <a:cs typeface="Arial" panose="020B0604020202020204" pitchFamily="34" charset="0"/>
                        </a:rPr>
                        <a:t>REC Performance Assurance Team</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extLst>
                  <a:ext uri="{0D108BD9-81ED-4DB2-BD59-A6C34878D82A}">
                    <a16:rowId xmlns:a16="http://schemas.microsoft.com/office/drawing/2014/main" val="2579902881"/>
                  </a:ext>
                </a:extLst>
              </a:tr>
              <a:tr h="561759">
                <a:tc>
                  <a:txBody>
                    <a:bodyPr/>
                    <a:lstStyle/>
                    <a:p>
                      <a:pPr algn="ctr"/>
                      <a:r>
                        <a:rPr lang="en-GB" sz="1000" dirty="0">
                          <a:effectLst/>
                          <a:latin typeface="Arial" panose="020B0604020202020204" pitchFamily="34" charset="0"/>
                          <a:ea typeface="Calibri" panose="020F0502020204030204" pitchFamily="34" charset="0"/>
                          <a:cs typeface="Arial" panose="020B0604020202020204" pitchFamily="34" charset="0"/>
                        </a:rPr>
                        <a:t>7</a:t>
                      </a: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REC Change Proposal R0094</a:t>
                      </a:r>
                    </a:p>
                    <a:p>
                      <a:pPr algn="ctr"/>
                      <a:r>
                        <a:rPr lang="en-GB" sz="1000" dirty="0">
                          <a:effectLst/>
                          <a:latin typeface="Arial" panose="020B0604020202020204" pitchFamily="34" charset="0"/>
                          <a:cs typeface="Arial" panose="020B0604020202020204" pitchFamily="34" charset="0"/>
                        </a:rPr>
                        <a:t>Clarify obligations on gas meter exchanges that occur close to COS</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tc>
                  <a:txBody>
                    <a:bodyPr/>
                    <a:lstStyle/>
                    <a:p>
                      <a:pPr algn="ctr"/>
                      <a:r>
                        <a:rPr lang="en-GB" sz="1000" dirty="0">
                          <a:effectLst/>
                          <a:latin typeface="Arial" panose="020B0604020202020204" pitchFamily="34" charset="0"/>
                          <a:cs typeface="Arial" panose="020B0604020202020204" pitchFamily="34" charset="0"/>
                        </a:rPr>
                        <a:t>11.30</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tc>
                  <a:txBody>
                    <a:bodyPr/>
                    <a:lstStyle/>
                    <a:p>
                      <a:pPr algn="ctr"/>
                      <a:r>
                        <a:rPr lang="en-GB" sz="1000" dirty="0">
                          <a:effectLst/>
                          <a:latin typeface="Arial" panose="020B0604020202020204" pitchFamily="34" charset="0"/>
                          <a:cs typeface="Arial" panose="020B0604020202020204" pitchFamily="34" charset="0"/>
                        </a:rPr>
                        <a:t>REC Change Analyst</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extLst>
                  <a:ext uri="{0D108BD9-81ED-4DB2-BD59-A6C34878D82A}">
                    <a16:rowId xmlns:a16="http://schemas.microsoft.com/office/drawing/2014/main" val="1407130155"/>
                  </a:ext>
                </a:extLst>
              </a:tr>
              <a:tr h="449478">
                <a:tc>
                  <a:txBody>
                    <a:bodyPr/>
                    <a:lstStyle/>
                    <a:p>
                      <a:pPr algn="ctr"/>
                      <a:r>
                        <a:rPr lang="en-GB" sz="1000" dirty="0">
                          <a:effectLst/>
                          <a:latin typeface="Arial" panose="020B0604020202020204" pitchFamily="34" charset="0"/>
                          <a:cs typeface="Arial" panose="020B0604020202020204" pitchFamily="34" charset="0"/>
                        </a:rPr>
                        <a:t>8</a:t>
                      </a: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REC Change</a:t>
                      </a:r>
                    </a:p>
                    <a:p>
                      <a:pPr algn="ctr"/>
                      <a:r>
                        <a:rPr lang="en-GB" sz="1000" dirty="0">
                          <a:effectLst/>
                          <a:latin typeface="Arial" panose="020B0604020202020204" pitchFamily="34" charset="0"/>
                          <a:cs typeface="Arial" panose="020B0604020202020204" pitchFamily="34" charset="0"/>
                        </a:rPr>
                        <a:t>Change to REC Access Governance</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tc>
                  <a:txBody>
                    <a:bodyPr/>
                    <a:lstStyle/>
                    <a:p>
                      <a:pPr algn="ctr"/>
                      <a:r>
                        <a:rPr lang="en-GB" sz="1000" dirty="0">
                          <a:effectLst/>
                          <a:latin typeface="Arial" panose="020B0604020202020204" pitchFamily="34" charset="0"/>
                          <a:cs typeface="Arial" panose="020B0604020202020204" pitchFamily="34" charset="0"/>
                        </a:rPr>
                        <a:t>11.45</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tc>
                  <a:txBody>
                    <a:bodyPr/>
                    <a:lstStyle/>
                    <a:p>
                      <a:pPr algn="ctr"/>
                      <a:r>
                        <a:rPr lang="en-GB" sz="1000" dirty="0">
                          <a:effectLst/>
                          <a:latin typeface="Arial" panose="020B0604020202020204" pitchFamily="34" charset="0"/>
                          <a:cs typeface="Arial" panose="020B0604020202020204" pitchFamily="34" charset="0"/>
                        </a:rPr>
                        <a:t>REC Change Analyst</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extLst>
                  <a:ext uri="{0D108BD9-81ED-4DB2-BD59-A6C34878D82A}">
                    <a16:rowId xmlns:a16="http://schemas.microsoft.com/office/drawing/2014/main" val="1710057391"/>
                  </a:ext>
                </a:extLst>
              </a:tr>
              <a:tr h="449478">
                <a:tc>
                  <a:txBody>
                    <a:bodyPr/>
                    <a:lstStyle/>
                    <a:p>
                      <a:pPr algn="ctr"/>
                      <a:r>
                        <a:rPr lang="en-GB" sz="1000" dirty="0">
                          <a:effectLst/>
                          <a:latin typeface="Arial" panose="020B0604020202020204" pitchFamily="34" charset="0"/>
                          <a:ea typeface="Calibri" panose="020F0502020204030204" pitchFamily="34" charset="0"/>
                          <a:cs typeface="Arial" panose="020B0604020202020204" pitchFamily="34" charset="0"/>
                        </a:rPr>
                        <a:t>9</a:t>
                      </a: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REC Issue Update – Issue 19</a:t>
                      </a:r>
                    </a:p>
                    <a:p>
                      <a:pPr algn="ctr"/>
                      <a:r>
                        <a:rPr lang="en-GB" sz="1000" dirty="0">
                          <a:effectLst/>
                          <a:latin typeface="Arial" panose="020B0604020202020204" pitchFamily="34" charset="0"/>
                          <a:cs typeface="Arial" panose="020B0604020202020204" pitchFamily="34" charset="0"/>
                        </a:rPr>
                        <a:t>Gas Disconnections process</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tc>
                  <a:txBody>
                    <a:bodyPr/>
                    <a:lstStyle/>
                    <a:p>
                      <a:pPr algn="ctr"/>
                      <a:r>
                        <a:rPr lang="en-GB" sz="1000" dirty="0">
                          <a:effectLst/>
                          <a:latin typeface="Arial" panose="020B0604020202020204" pitchFamily="34" charset="0"/>
                          <a:cs typeface="Arial" panose="020B0604020202020204" pitchFamily="34" charset="0"/>
                        </a:rPr>
                        <a:t>12.00</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tc>
                  <a:txBody>
                    <a:bodyPr/>
                    <a:lstStyle/>
                    <a:p>
                      <a:pPr algn="ctr"/>
                      <a:r>
                        <a:rPr lang="en-GB" sz="1000" dirty="0">
                          <a:effectLst/>
                          <a:latin typeface="Arial" panose="020B0604020202020204" pitchFamily="34" charset="0"/>
                          <a:cs typeface="Arial" panose="020B0604020202020204" pitchFamily="34" charset="0"/>
                        </a:rPr>
                        <a:t>Lead Analyst</a:t>
                      </a:r>
                    </a:p>
                  </a:txBody>
                  <a:tcPr marL="67484" marR="67484" marT="0" marB="0"/>
                </a:tc>
                <a:extLst>
                  <a:ext uri="{0D108BD9-81ED-4DB2-BD59-A6C34878D82A}">
                    <a16:rowId xmlns:a16="http://schemas.microsoft.com/office/drawing/2014/main" val="2209993730"/>
                  </a:ext>
                </a:extLst>
              </a:tr>
              <a:tr h="552782">
                <a:tc>
                  <a:txBody>
                    <a:bodyPr/>
                    <a:lstStyle/>
                    <a:p>
                      <a:pPr algn="ctr"/>
                      <a:r>
                        <a:rPr lang="en-GB" sz="1000" dirty="0">
                          <a:effectLst/>
                          <a:latin typeface="Arial" panose="020B0604020202020204" pitchFamily="34" charset="0"/>
                          <a:cs typeface="Arial" panose="020B0604020202020204" pitchFamily="34" charset="0"/>
                        </a:rPr>
                        <a:t>10</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lnSpc>
                          <a:spcPct val="107000"/>
                        </a:lnSpc>
                      </a:pPr>
                      <a:r>
                        <a:rPr lang="en-GB" sz="1000" dirty="0">
                          <a:effectLst/>
                          <a:latin typeface="Arial" panose="020B0604020202020204" pitchFamily="34" charset="0"/>
                          <a:cs typeface="Arial" panose="020B0604020202020204" pitchFamily="34" charset="0"/>
                        </a:rPr>
                        <a:t>REC Change Proposal Consolidation</a:t>
                      </a:r>
                    </a:p>
                    <a:p>
                      <a:pPr algn="ctr">
                        <a:lnSpc>
                          <a:spcPct val="107000"/>
                        </a:lnSpc>
                      </a:pPr>
                      <a:r>
                        <a:rPr lang="en-GB" sz="1000" dirty="0">
                          <a:effectLst/>
                          <a:latin typeface="Arial" panose="020B0604020202020204" pitchFamily="34" charset="0"/>
                          <a:cs typeface="Arial" panose="020B0604020202020204" pitchFamily="34" charset="0"/>
                        </a:rPr>
                        <a:t>- Legal Text changes</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tc>
                  <a:txBody>
                    <a:bodyPr/>
                    <a:lstStyle/>
                    <a:p>
                      <a:pPr algn="ctr"/>
                      <a:r>
                        <a:rPr lang="en-GB" sz="1000">
                          <a:effectLst/>
                          <a:latin typeface="Arial" panose="020B0604020202020204" pitchFamily="34" charset="0"/>
                          <a:cs typeface="Arial" panose="020B0604020202020204" pitchFamily="34" charset="0"/>
                        </a:rPr>
                        <a:t>12.15</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tc>
                  <a:txBody>
                    <a:bodyPr/>
                    <a:lstStyle/>
                    <a:p>
                      <a:pPr algn="ctr"/>
                      <a:r>
                        <a:rPr lang="en-GB" sz="1000" dirty="0">
                          <a:effectLst/>
                          <a:latin typeface="Arial" panose="020B0604020202020204" pitchFamily="34" charset="0"/>
                          <a:cs typeface="Arial" panose="020B0604020202020204" pitchFamily="34" charset="0"/>
                        </a:rPr>
                        <a:t>REC Change Team</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extLst>
                  <a:ext uri="{0D108BD9-81ED-4DB2-BD59-A6C34878D82A}">
                    <a16:rowId xmlns:a16="http://schemas.microsoft.com/office/drawing/2014/main" val="1326747680"/>
                  </a:ext>
                </a:extLst>
              </a:tr>
              <a:tr h="199635">
                <a:tc>
                  <a:txBody>
                    <a:bodyPr/>
                    <a:lstStyle/>
                    <a:p>
                      <a:pPr algn="ct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lnSpc>
                          <a:spcPct val="107000"/>
                        </a:lnSpc>
                      </a:pPr>
                      <a:r>
                        <a:rPr lang="en-GB" sz="1000" dirty="0">
                          <a:effectLst/>
                          <a:latin typeface="Arial" panose="020B0604020202020204" pitchFamily="34" charset="0"/>
                          <a:cs typeface="Arial" panose="020B0604020202020204" pitchFamily="34" charset="0"/>
                        </a:rPr>
                        <a:t>Close</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13.00</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Chair</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extLst>
                  <a:ext uri="{0D108BD9-81ED-4DB2-BD59-A6C34878D82A}">
                    <a16:rowId xmlns:a16="http://schemas.microsoft.com/office/drawing/2014/main" val="3274024640"/>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a:latin typeface="Roboto"/>
                <a:ea typeface="Roboto"/>
                <a:cs typeface="Roboto"/>
              </a:rPr>
              <a:t>2. Data cleanse update</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782947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dirty="0">
                <a:latin typeface="Roboto"/>
                <a:ea typeface="Roboto"/>
                <a:cs typeface="Roboto"/>
              </a:rPr>
              <a:t>3. Data cleanse issue DC10</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r>
              <a:rPr lang="en-GB" dirty="0">
                <a:latin typeface="Roboto"/>
                <a:ea typeface="Roboto"/>
                <a:cs typeface="Roboto"/>
              </a:rPr>
              <a:t>Request for additional guidance on report AR3C</a:t>
            </a: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704236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p:txBody>
          <a:bodyPr>
            <a:normAutofit fontScale="90000"/>
          </a:bodyPr>
          <a:lstStyle/>
          <a:p>
            <a:r>
              <a:rPr lang="en-GB" dirty="0"/>
              <a:t>Data Cleanse issue DC10 – Request for additional guidance on Report AR3C </a:t>
            </a: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endParaRPr kumimoji="0" lang="en-GB" u="none" strike="noStrike" kern="1200" cap="none" spc="0" normalizeH="0" baseline="0" noProof="0" dirty="0">
              <a:ln>
                <a:noFill/>
              </a:ln>
              <a:solidFill>
                <a:schemeClr val="accent3"/>
              </a:solidFill>
              <a:effectLst/>
              <a:uLnTx/>
              <a:uFillTx/>
              <a:latin typeface="Roboto"/>
              <a:ea typeface="Roboto"/>
              <a:cs typeface="Roboto"/>
            </a:endParaRPr>
          </a:p>
          <a:p>
            <a:pPr marL="0" marR="0" lvl="0" indent="0" algn="l" defTabSz="914400" rtl="0" eaLnBrk="1" fontAlgn="auto" latinLnBrk="0" hangingPunct="1">
              <a:lnSpc>
                <a:spcPct val="90000"/>
              </a:lnSpc>
              <a:spcBef>
                <a:spcPts val="1000"/>
              </a:spcBef>
              <a:spcAft>
                <a:spcPts val="0"/>
              </a:spcAft>
              <a:buClr>
                <a:srgbClr val="70ADA3"/>
              </a:buClr>
              <a:buSzTx/>
              <a:buNone/>
              <a:tabLst/>
              <a:defRPr/>
            </a:pPr>
            <a:endParaRPr lang="en-GB" dirty="0">
              <a:solidFill>
                <a:srgbClr val="000000"/>
              </a:solidFill>
              <a:latin typeface="Roboto"/>
              <a:ea typeface="Roboto"/>
              <a:cs typeface="Roboto"/>
            </a:endParaRPr>
          </a:p>
        </p:txBody>
      </p:sp>
      <p:sp>
        <p:nvSpPr>
          <p:cNvPr id="3" name="Content Placeholder 2">
            <a:extLst>
              <a:ext uri="{FF2B5EF4-FFF2-40B4-BE49-F238E27FC236}">
                <a16:creationId xmlns:a16="http://schemas.microsoft.com/office/drawing/2014/main" id="{5829D8C2-D3A0-BAEA-CEC7-AA8C667BAC0E}"/>
              </a:ext>
            </a:extLst>
          </p:cNvPr>
          <p:cNvSpPr txBox="1">
            <a:spLocks/>
          </p:cNvSpPr>
          <p:nvPr/>
        </p:nvSpPr>
        <p:spPr>
          <a:xfrm>
            <a:off x="1487488" y="1651192"/>
            <a:ext cx="8635568" cy="417833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400" strike="sngStrike" dirty="0">
              <a:solidFill>
                <a:srgbClr val="000000"/>
              </a:solidFill>
              <a:latin typeface="Arial"/>
              <a:ea typeface="Roboto"/>
              <a:cs typeface="Roboto"/>
            </a:endParaRPr>
          </a:p>
        </p:txBody>
      </p:sp>
      <p:sp>
        <p:nvSpPr>
          <p:cNvPr id="7" name="Content Placeholder 2">
            <a:extLst>
              <a:ext uri="{FF2B5EF4-FFF2-40B4-BE49-F238E27FC236}">
                <a16:creationId xmlns:a16="http://schemas.microsoft.com/office/drawing/2014/main" id="{BB323A77-8810-797E-71C5-00A795F59961}"/>
              </a:ext>
            </a:extLst>
          </p:cNvPr>
          <p:cNvSpPr txBox="1">
            <a:spLocks/>
          </p:cNvSpPr>
          <p:nvPr/>
        </p:nvSpPr>
        <p:spPr>
          <a:xfrm>
            <a:off x="838200" y="1478184"/>
            <a:ext cx="10515600"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t>Data Cleanse Report AR3C – Unrestricted Standard Settlement Configuration (SSC) / Active Relationship Flag</a:t>
            </a:r>
          </a:p>
          <a:p>
            <a:pPr marL="0" indent="0">
              <a:buNone/>
            </a:pPr>
            <a:r>
              <a:rPr lang="en-GB" b="1" dirty="0"/>
              <a:t>Description </a:t>
            </a:r>
          </a:p>
          <a:p>
            <a:r>
              <a:rPr lang="en-GB" dirty="0"/>
              <a:t>Two or more MPANs that have unrestricted SSC where the Relationship Flag has been made active and no MPAN in the relationship has an SSC outside of the unrestricted range.</a:t>
            </a:r>
          </a:p>
          <a:p>
            <a:pPr marL="0" indent="0">
              <a:buNone/>
            </a:pPr>
            <a:r>
              <a:rPr lang="en-GB" b="1" dirty="0"/>
              <a:t>Request</a:t>
            </a:r>
          </a:p>
          <a:p>
            <a:r>
              <a:rPr lang="en-GB" dirty="0"/>
              <a:t>Guidance requested for Data Cleanse Report AR3C, specifically:</a:t>
            </a:r>
          </a:p>
          <a:p>
            <a:pPr lvl="1">
              <a:buFont typeface="Courier New" panose="02070309020205020404" pitchFamily="49" charset="0"/>
              <a:buChar char="o"/>
            </a:pPr>
            <a:r>
              <a:rPr lang="en-GB" dirty="0">
                <a:latin typeface="Roboto"/>
                <a:ea typeface="Roboto"/>
                <a:cs typeface="Roboto"/>
              </a:rPr>
              <a:t>The related MPAN process and how the SSCs (related and unrelated) are determined.</a:t>
            </a:r>
          </a:p>
          <a:p>
            <a:pPr lvl="1">
              <a:buFont typeface="Courier New" panose="02070309020205020404" pitchFamily="49" charset="0"/>
              <a:buChar char="o"/>
            </a:pPr>
            <a:r>
              <a:rPr lang="en-GB" dirty="0"/>
              <a:t>Actions required to resolve the MPANs identified.</a:t>
            </a:r>
          </a:p>
          <a:p>
            <a:endParaRPr lang="en-GB" dirty="0"/>
          </a:p>
        </p:txBody>
      </p:sp>
    </p:spTree>
    <p:extLst>
      <p:ext uri="{BB962C8B-B14F-4D97-AF65-F5344CB8AC3E}">
        <p14:creationId xmlns:p14="http://schemas.microsoft.com/office/powerpoint/2010/main" val="253120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6966527" cy="1430877"/>
          </a:xfrm>
        </p:spPr>
        <p:txBody>
          <a:bodyPr>
            <a:normAutofit/>
          </a:bodyPr>
          <a:lstStyle/>
          <a:p>
            <a:r>
              <a:rPr lang="en-GB" sz="2400" dirty="0">
                <a:latin typeface="Arial"/>
                <a:ea typeface="Roboto"/>
                <a:cs typeface="Arial"/>
              </a:rPr>
              <a:t>4. Guidance on REC Requirements for Annulments and Objections</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latin typeface="Arial"/>
                <a:ea typeface="Roboto"/>
                <a:cs typeface="Arial"/>
              </a:rPr>
              <a:t>Amy Crowe-Lamont and Vaishnavi Sharma</a:t>
            </a:r>
            <a:endParaRPr lang="en-GB">
              <a:latin typeface="Arial"/>
              <a:cs typeface="Arial"/>
            </a:endParaRPr>
          </a:p>
        </p:txBody>
      </p:sp>
    </p:spTree>
    <p:extLst>
      <p:ext uri="{BB962C8B-B14F-4D97-AF65-F5344CB8AC3E}">
        <p14:creationId xmlns:p14="http://schemas.microsoft.com/office/powerpoint/2010/main" val="2115689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D2ACB-6AE8-50A7-2BC1-BCF0A65CB391}"/>
              </a:ext>
            </a:extLst>
          </p:cNvPr>
          <p:cNvSpPr>
            <a:spLocks noGrp="1"/>
          </p:cNvSpPr>
          <p:nvPr>
            <p:ph type="title"/>
          </p:nvPr>
        </p:nvSpPr>
        <p:spPr/>
        <p:txBody>
          <a:bodyPr>
            <a:normAutofit fontScale="90000"/>
          </a:bodyPr>
          <a:lstStyle/>
          <a:p>
            <a:r>
              <a:rPr lang="en-GB">
                <a:latin typeface="Arial"/>
                <a:ea typeface="Roboto"/>
                <a:cs typeface="Roboto"/>
              </a:rPr>
              <a:t>Performance Assurance Risk Monitoring</a:t>
            </a:r>
            <a:endParaRPr lang="en-GB">
              <a:latin typeface="Arial"/>
              <a:cs typeface="Arial"/>
            </a:endParaRPr>
          </a:p>
        </p:txBody>
      </p:sp>
      <p:sp>
        <p:nvSpPr>
          <p:cNvPr id="4" name="Content Placeholder 2">
            <a:extLst>
              <a:ext uri="{FF2B5EF4-FFF2-40B4-BE49-F238E27FC236}">
                <a16:creationId xmlns:a16="http://schemas.microsoft.com/office/drawing/2014/main" id="{3940A578-6F51-C2E3-322C-4A2AA67A55C9}"/>
              </a:ext>
            </a:extLst>
          </p:cNvPr>
          <p:cNvSpPr txBox="1">
            <a:spLocks/>
          </p:cNvSpPr>
          <p:nvPr/>
        </p:nvSpPr>
        <p:spPr>
          <a:xfrm>
            <a:off x="838200" y="1651191"/>
            <a:ext cx="9284856" cy="484168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Tx/>
              <a:buChar char="-"/>
            </a:pPr>
            <a:r>
              <a:rPr lang="en-GB" sz="1400" dirty="0">
                <a:solidFill>
                  <a:srgbClr val="000000"/>
                </a:solidFill>
                <a:latin typeface="Arial"/>
                <a:ea typeface="Roboto"/>
                <a:cs typeface="Roboto"/>
              </a:rPr>
              <a:t>REC Schedule 23 lists requirements for Suppliers in relation to the Annulments and Objections processes.</a:t>
            </a:r>
          </a:p>
          <a:p>
            <a:pPr marL="285750" indent="-285750">
              <a:buFontTx/>
              <a:buChar char="-"/>
            </a:pPr>
            <a:r>
              <a:rPr lang="en-GB" sz="1400" dirty="0">
                <a:solidFill>
                  <a:srgbClr val="000000"/>
                </a:solidFill>
                <a:latin typeface="Arial"/>
                <a:ea typeface="Roboto"/>
                <a:cs typeface="Roboto"/>
              </a:rPr>
              <a:t>The Code Manager monitors the rate of use of Annulments and Objections as a part of the Performance Assurance risk monitoring and reporting to the Performance Assurance Board (PAB). </a:t>
            </a:r>
            <a:endParaRPr lang="en-GB" sz="1400" dirty="0">
              <a:solidFill>
                <a:srgbClr val="000000"/>
              </a:solidFill>
              <a:latin typeface="Arial"/>
              <a:cs typeface="Arial"/>
            </a:endParaRPr>
          </a:p>
          <a:p>
            <a:pPr marL="285750" indent="-285750">
              <a:buFontTx/>
              <a:buChar char="-"/>
            </a:pPr>
            <a:r>
              <a:rPr lang="en-GB" sz="1400" dirty="0">
                <a:solidFill>
                  <a:srgbClr val="000000"/>
                </a:solidFill>
                <a:latin typeface="Arial"/>
                <a:ea typeface="Roboto"/>
                <a:cs typeface="Roboto"/>
              </a:rPr>
              <a:t>Earlier in the year, the Code Manager noted an increase in the volume of Objections despite the volume of switching remaining low. We also noted some Parties had high use of Annulments while they were not using Objections at all.</a:t>
            </a:r>
          </a:p>
          <a:p>
            <a:pPr marL="285750" indent="-285750">
              <a:buFontTx/>
              <a:buChar char="-"/>
            </a:pPr>
            <a:r>
              <a:rPr lang="en-GB" sz="1400" dirty="0">
                <a:solidFill>
                  <a:srgbClr val="000000"/>
                </a:solidFill>
                <a:latin typeface="Arial"/>
                <a:ea typeface="Roboto"/>
                <a:cs typeface="Arial"/>
              </a:rPr>
              <a:t>The Code Manager has also received allegations where some Parties may not be meeting their REC obligations for these processes.</a:t>
            </a:r>
          </a:p>
          <a:p>
            <a:pPr marL="285750" indent="-285750">
              <a:buFontTx/>
              <a:buChar char="-"/>
            </a:pPr>
            <a:r>
              <a:rPr lang="en-GB" sz="1400" dirty="0">
                <a:solidFill>
                  <a:srgbClr val="000000"/>
                </a:solidFill>
                <a:latin typeface="Arial"/>
                <a:ea typeface="Roboto"/>
                <a:cs typeface="Roboto"/>
              </a:rPr>
              <a:t>To understand the cause for the spike, and to ensure Objections and Annulments were being in line with the Code, the Code Manager issued Request for Clarification (RFC) </a:t>
            </a:r>
            <a:r>
              <a:rPr lang="en-GB" sz="1400" dirty="0" err="1">
                <a:solidFill>
                  <a:srgbClr val="000000"/>
                </a:solidFill>
                <a:latin typeface="Arial"/>
                <a:ea typeface="Roboto"/>
                <a:cs typeface="Roboto"/>
              </a:rPr>
              <a:t>PATs.</a:t>
            </a:r>
            <a:endParaRPr lang="en-GB" sz="1400" dirty="0">
              <a:solidFill>
                <a:srgbClr val="000000"/>
              </a:solidFill>
              <a:latin typeface="Arial"/>
              <a:ea typeface="Roboto"/>
              <a:cs typeface="Roboto"/>
            </a:endParaRPr>
          </a:p>
          <a:p>
            <a:pPr marL="285750" indent="-285750">
              <a:buFontTx/>
              <a:buChar char="-"/>
            </a:pPr>
            <a:r>
              <a:rPr lang="en-GB" sz="1400" dirty="0">
                <a:solidFill>
                  <a:srgbClr val="000000"/>
                </a:solidFill>
                <a:latin typeface="Arial"/>
                <a:ea typeface="Roboto"/>
                <a:cs typeface="Roboto"/>
              </a:rPr>
              <a:t>This made it clear that Parties did not consistently understand which process to use when.  To help Parties understand the Code we are providing guidance to clarify when to appropriately use Objections and Annulments within the Code and have also raised a Code change to make the Code much clearer .</a:t>
            </a:r>
          </a:p>
          <a:p>
            <a:pPr marL="285750" indent="-285750">
              <a:buFontTx/>
              <a:buChar char="-"/>
            </a:pPr>
            <a:r>
              <a:rPr lang="en-GB" sz="1400" dirty="0">
                <a:solidFill>
                  <a:srgbClr val="000000"/>
                </a:solidFill>
                <a:latin typeface="Arial"/>
                <a:ea typeface="Roboto"/>
                <a:cs typeface="Roboto"/>
              </a:rPr>
              <a:t>This has really validated our RFC approach – where we are open to understanding the underlying cause, and do not assume the issue is caused by the Party.</a:t>
            </a:r>
          </a:p>
          <a:p>
            <a:pPr marL="285750" indent="-285750">
              <a:buFontTx/>
              <a:buChar char="-"/>
            </a:pPr>
            <a:r>
              <a:rPr lang="en-GB" sz="1400" dirty="0">
                <a:solidFill>
                  <a:srgbClr val="000000"/>
                </a:solidFill>
                <a:latin typeface="Arial"/>
                <a:ea typeface="Roboto"/>
                <a:cs typeface="Roboto"/>
              </a:rPr>
              <a:t>We would like to test this guidance with RIG before circulating it to all Parties.</a:t>
            </a:r>
            <a:endParaRPr lang="en-GB" sz="1400" strike="sngStrike" dirty="0">
              <a:solidFill>
                <a:srgbClr val="000000"/>
              </a:solidFill>
              <a:latin typeface="Arial"/>
              <a:ea typeface="Roboto"/>
              <a:cs typeface="Roboto"/>
            </a:endParaRPr>
          </a:p>
        </p:txBody>
      </p:sp>
    </p:spTree>
    <p:extLst>
      <p:ext uri="{BB962C8B-B14F-4D97-AF65-F5344CB8AC3E}">
        <p14:creationId xmlns:p14="http://schemas.microsoft.com/office/powerpoint/2010/main" val="1227838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a:xfrm>
            <a:off x="838200" y="365125"/>
            <a:ext cx="9284855" cy="660111"/>
          </a:xfrm>
        </p:spPr>
        <p:txBody>
          <a:bodyPr anchor="ctr">
            <a:normAutofit/>
          </a:bodyPr>
          <a:lstStyle/>
          <a:p>
            <a:r>
              <a:rPr lang="en-GB">
                <a:latin typeface="Roboto"/>
                <a:ea typeface="Roboto"/>
                <a:cs typeface="Roboto"/>
              </a:rPr>
              <a:t>REC requirements for Annulments</a:t>
            </a:r>
            <a:endParaRPr lang="en-GB">
              <a:latin typeface="Arial" panose="020B0604020202020204" pitchFamily="34" charset="0"/>
              <a:cs typeface="Arial" panose="020B0604020202020204" pitchFamily="34" charset="0"/>
            </a:endParaRP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lang="en-GB" sz="1600" b="0" i="0" u="none" strike="noStrike" kern="1200" cap="none" spc="0" normalizeH="0" baseline="0" noProof="0">
              <a:ln>
                <a:noFill/>
              </a:ln>
              <a:solidFill>
                <a:srgbClr val="000000"/>
              </a:solidFill>
              <a:effectLst/>
              <a:uLnTx/>
              <a:uFillTx/>
              <a:latin typeface="Arial" panose="020B0604020202020204" pitchFamily="34" charset="0"/>
              <a:ea typeface="Roboto"/>
              <a:cs typeface="Arial" panose="020B0604020202020204" pitchFamily="34" charset="0"/>
            </a:endParaRPr>
          </a:p>
        </p:txBody>
      </p:sp>
      <p:graphicFrame>
        <p:nvGraphicFramePr>
          <p:cNvPr id="8" name="Content Placeholder 2">
            <a:extLst>
              <a:ext uri="{FF2B5EF4-FFF2-40B4-BE49-F238E27FC236}">
                <a16:creationId xmlns:a16="http://schemas.microsoft.com/office/drawing/2014/main" id="{216FB568-B2ED-8F0C-8A9A-FDDA450B1B81}"/>
              </a:ext>
            </a:extLst>
          </p:cNvPr>
          <p:cNvGraphicFramePr>
            <a:graphicFrameLocks noGrp="1"/>
          </p:cNvGraphicFramePr>
          <p:nvPr>
            <p:ph sz="quarter" idx="10"/>
            <p:extLst>
              <p:ext uri="{D42A27DB-BD31-4B8C-83A1-F6EECF244321}">
                <p14:modId xmlns:p14="http://schemas.microsoft.com/office/powerpoint/2010/main" val="3261595830"/>
              </p:ext>
            </p:extLst>
          </p:nvPr>
        </p:nvGraphicFramePr>
        <p:xfrm>
          <a:off x="906463" y="1939895"/>
          <a:ext cx="9217025" cy="4178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9C824FCB-4C00-E876-8474-8AA0718D1C38}"/>
              </a:ext>
            </a:extLst>
          </p:cNvPr>
          <p:cNvSpPr txBox="1"/>
          <p:nvPr/>
        </p:nvSpPr>
        <p:spPr>
          <a:xfrm>
            <a:off x="946151" y="1377696"/>
            <a:ext cx="9176904" cy="369332"/>
          </a:xfrm>
          <a:prstGeom prst="rect">
            <a:avLst/>
          </a:prstGeom>
          <a:noFill/>
        </p:spPr>
        <p:txBody>
          <a:bodyPr wrap="square" rtlCol="0">
            <a:spAutoFit/>
          </a:bodyPr>
          <a:lstStyle/>
          <a:p>
            <a:r>
              <a:rPr lang="en-GB" b="1">
                <a:latin typeface="Arial" panose="020B0604020202020204" pitchFamily="34" charset="0"/>
                <a:cs typeface="Arial" panose="020B0604020202020204" pitchFamily="34" charset="0"/>
              </a:rPr>
              <a:t>When is it appropriate to use Annulments?</a:t>
            </a:r>
          </a:p>
        </p:txBody>
      </p:sp>
    </p:spTree>
    <p:extLst>
      <p:ext uri="{BB962C8B-B14F-4D97-AF65-F5344CB8AC3E}">
        <p14:creationId xmlns:p14="http://schemas.microsoft.com/office/powerpoint/2010/main" val="1869731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a:xfrm>
            <a:off x="838200" y="365125"/>
            <a:ext cx="9284855" cy="660111"/>
          </a:xfrm>
        </p:spPr>
        <p:txBody>
          <a:bodyPr anchor="ctr">
            <a:normAutofit/>
          </a:bodyPr>
          <a:lstStyle/>
          <a:p>
            <a:r>
              <a:rPr lang="en-GB">
                <a:latin typeface="Roboto"/>
                <a:ea typeface="Roboto"/>
                <a:cs typeface="Roboto"/>
              </a:rPr>
              <a:t>REC requirements for Annulments</a:t>
            </a:r>
            <a:endParaRPr lang="en-GB">
              <a:latin typeface="Arial" panose="020B0604020202020204" pitchFamily="34" charset="0"/>
              <a:cs typeface="Arial" panose="020B0604020202020204" pitchFamily="34" charset="0"/>
            </a:endParaRP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lang="en-GB" sz="1600" b="0" i="0" u="none" strike="noStrike" kern="1200" cap="none" spc="0" normalizeH="0" baseline="0" noProof="0">
              <a:ln>
                <a:noFill/>
              </a:ln>
              <a:solidFill>
                <a:srgbClr val="000000"/>
              </a:solidFill>
              <a:effectLst/>
              <a:uLnTx/>
              <a:uFillTx/>
              <a:latin typeface="Arial" panose="020B0604020202020204" pitchFamily="34" charset="0"/>
              <a:ea typeface="Roboto"/>
              <a:cs typeface="Arial" panose="020B0604020202020204" pitchFamily="34" charset="0"/>
            </a:endParaRPr>
          </a:p>
        </p:txBody>
      </p:sp>
      <p:graphicFrame>
        <p:nvGraphicFramePr>
          <p:cNvPr id="8" name="Content Placeholder 2">
            <a:extLst>
              <a:ext uri="{FF2B5EF4-FFF2-40B4-BE49-F238E27FC236}">
                <a16:creationId xmlns:a16="http://schemas.microsoft.com/office/drawing/2014/main" id="{216FB568-B2ED-8F0C-8A9A-FDDA450B1B81}"/>
              </a:ext>
            </a:extLst>
          </p:cNvPr>
          <p:cNvGraphicFramePr>
            <a:graphicFrameLocks noGrp="1"/>
          </p:cNvGraphicFramePr>
          <p:nvPr>
            <p:ph sz="quarter" idx="10"/>
            <p:extLst>
              <p:ext uri="{D42A27DB-BD31-4B8C-83A1-F6EECF244321}">
                <p14:modId xmlns:p14="http://schemas.microsoft.com/office/powerpoint/2010/main" val="3091369951"/>
              </p:ext>
            </p:extLst>
          </p:nvPr>
        </p:nvGraphicFramePr>
        <p:xfrm>
          <a:off x="906463" y="1939895"/>
          <a:ext cx="9217025" cy="4178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9C824FCB-4C00-E876-8474-8AA0718D1C38}"/>
              </a:ext>
            </a:extLst>
          </p:cNvPr>
          <p:cNvSpPr txBox="1"/>
          <p:nvPr/>
        </p:nvSpPr>
        <p:spPr>
          <a:xfrm>
            <a:off x="946151" y="1377696"/>
            <a:ext cx="9176904" cy="369332"/>
          </a:xfrm>
          <a:prstGeom prst="rect">
            <a:avLst/>
          </a:prstGeom>
          <a:noFill/>
        </p:spPr>
        <p:txBody>
          <a:bodyPr wrap="square" rtlCol="0">
            <a:spAutoFit/>
          </a:bodyPr>
          <a:lstStyle/>
          <a:p>
            <a:r>
              <a:rPr lang="en-GB" b="1">
                <a:latin typeface="Arial" panose="020B0604020202020204" pitchFamily="34" charset="0"/>
                <a:cs typeface="Arial" panose="020B0604020202020204" pitchFamily="34" charset="0"/>
              </a:rPr>
              <a:t>Evidence retention requirements:</a:t>
            </a:r>
          </a:p>
        </p:txBody>
      </p:sp>
    </p:spTree>
    <p:extLst>
      <p:ext uri="{BB962C8B-B14F-4D97-AF65-F5344CB8AC3E}">
        <p14:creationId xmlns:p14="http://schemas.microsoft.com/office/powerpoint/2010/main" val="2115553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a:xfrm>
            <a:off x="838200" y="365125"/>
            <a:ext cx="9284855" cy="660111"/>
          </a:xfrm>
        </p:spPr>
        <p:txBody>
          <a:bodyPr anchor="ctr">
            <a:normAutofit/>
          </a:bodyPr>
          <a:lstStyle/>
          <a:p>
            <a:r>
              <a:rPr lang="en-GB">
                <a:latin typeface="Roboto"/>
                <a:ea typeface="Roboto"/>
                <a:cs typeface="Roboto"/>
              </a:rPr>
              <a:t>REC requirements for Objections</a:t>
            </a:r>
            <a:endParaRPr lang="en-GB"/>
          </a:p>
        </p:txBody>
      </p:sp>
      <p:graphicFrame>
        <p:nvGraphicFramePr>
          <p:cNvPr id="8" name="Content Placeholder 2">
            <a:extLst>
              <a:ext uri="{FF2B5EF4-FFF2-40B4-BE49-F238E27FC236}">
                <a16:creationId xmlns:a16="http://schemas.microsoft.com/office/drawing/2014/main" id="{216FB568-B2ED-8F0C-8A9A-FDDA450B1B81}"/>
              </a:ext>
            </a:extLst>
          </p:cNvPr>
          <p:cNvGraphicFramePr>
            <a:graphicFrameLocks noGrp="1"/>
          </p:cNvGraphicFramePr>
          <p:nvPr>
            <p:ph sz="quarter" idx="10"/>
            <p:extLst>
              <p:ext uri="{D42A27DB-BD31-4B8C-83A1-F6EECF244321}">
                <p14:modId xmlns:p14="http://schemas.microsoft.com/office/powerpoint/2010/main" val="1436102264"/>
              </p:ext>
            </p:extLst>
          </p:nvPr>
        </p:nvGraphicFramePr>
        <p:xfrm>
          <a:off x="906463" y="1939895"/>
          <a:ext cx="9742487" cy="45529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407CF055-A3DB-F170-EE93-397E8E7B413F}"/>
              </a:ext>
            </a:extLst>
          </p:cNvPr>
          <p:cNvSpPr txBox="1"/>
          <p:nvPr/>
        </p:nvSpPr>
        <p:spPr>
          <a:xfrm>
            <a:off x="946151" y="1377696"/>
            <a:ext cx="9176904" cy="369332"/>
          </a:xfrm>
          <a:prstGeom prst="rect">
            <a:avLst/>
          </a:prstGeom>
          <a:noFill/>
        </p:spPr>
        <p:txBody>
          <a:bodyPr wrap="square" rtlCol="0">
            <a:spAutoFit/>
          </a:bodyPr>
          <a:lstStyle/>
          <a:p>
            <a:r>
              <a:rPr lang="en-GB" b="1">
                <a:latin typeface="Arial" panose="020B0604020202020204" pitchFamily="34" charset="0"/>
                <a:cs typeface="Arial" panose="020B0604020202020204" pitchFamily="34" charset="0"/>
              </a:rPr>
              <a:t>When is it appropriate to use Objections?</a:t>
            </a:r>
          </a:p>
        </p:txBody>
      </p:sp>
    </p:spTree>
    <p:extLst>
      <p:ext uri="{BB962C8B-B14F-4D97-AF65-F5344CB8AC3E}">
        <p14:creationId xmlns:p14="http://schemas.microsoft.com/office/powerpoint/2010/main" val="3059931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a:xfrm>
            <a:off x="838200" y="365125"/>
            <a:ext cx="9284855" cy="660111"/>
          </a:xfrm>
        </p:spPr>
        <p:txBody>
          <a:bodyPr anchor="ctr">
            <a:normAutofit/>
          </a:bodyPr>
          <a:lstStyle/>
          <a:p>
            <a:r>
              <a:rPr lang="en-GB" dirty="0">
                <a:latin typeface="Roboto"/>
                <a:ea typeface="Roboto"/>
                <a:cs typeface="Roboto"/>
              </a:rPr>
              <a:t>REC requirements for Objections</a:t>
            </a:r>
            <a:endParaRPr lang="en-GB" dirty="0">
              <a:latin typeface="Arial" panose="020B0604020202020204" pitchFamily="34" charset="0"/>
              <a:cs typeface="Arial" panose="020B0604020202020204" pitchFamily="34" charset="0"/>
            </a:endParaRP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lang="en-GB" sz="1600" b="0" i="0" u="none" strike="noStrike" kern="1200" cap="none" spc="0" normalizeH="0" baseline="0" noProof="0">
              <a:ln>
                <a:noFill/>
              </a:ln>
              <a:solidFill>
                <a:srgbClr val="000000"/>
              </a:solidFill>
              <a:effectLst/>
              <a:uLnTx/>
              <a:uFillTx/>
              <a:latin typeface="Arial" panose="020B0604020202020204" pitchFamily="34" charset="0"/>
              <a:ea typeface="Roboto"/>
              <a:cs typeface="Arial" panose="020B0604020202020204" pitchFamily="34" charset="0"/>
            </a:endParaRPr>
          </a:p>
        </p:txBody>
      </p:sp>
      <p:graphicFrame>
        <p:nvGraphicFramePr>
          <p:cNvPr id="8" name="Content Placeholder 2">
            <a:extLst>
              <a:ext uri="{FF2B5EF4-FFF2-40B4-BE49-F238E27FC236}">
                <a16:creationId xmlns:a16="http://schemas.microsoft.com/office/drawing/2014/main" id="{216FB568-B2ED-8F0C-8A9A-FDDA450B1B81}"/>
              </a:ext>
            </a:extLst>
          </p:cNvPr>
          <p:cNvGraphicFramePr>
            <a:graphicFrameLocks noGrp="1"/>
          </p:cNvGraphicFramePr>
          <p:nvPr>
            <p:ph sz="quarter" idx="10"/>
            <p:extLst>
              <p:ext uri="{D42A27DB-BD31-4B8C-83A1-F6EECF244321}">
                <p14:modId xmlns:p14="http://schemas.microsoft.com/office/powerpoint/2010/main" val="676781324"/>
              </p:ext>
            </p:extLst>
          </p:nvPr>
        </p:nvGraphicFramePr>
        <p:xfrm>
          <a:off x="906463" y="1939895"/>
          <a:ext cx="9217025" cy="4178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9C824FCB-4C00-E876-8474-8AA0718D1C38}"/>
              </a:ext>
            </a:extLst>
          </p:cNvPr>
          <p:cNvSpPr txBox="1"/>
          <p:nvPr/>
        </p:nvSpPr>
        <p:spPr>
          <a:xfrm>
            <a:off x="946151" y="1377696"/>
            <a:ext cx="9176904" cy="369332"/>
          </a:xfrm>
          <a:prstGeom prst="rect">
            <a:avLst/>
          </a:prstGeom>
          <a:noFill/>
        </p:spPr>
        <p:txBody>
          <a:bodyPr wrap="square" rtlCol="0">
            <a:spAutoFit/>
          </a:bodyPr>
          <a:lstStyle/>
          <a:p>
            <a:r>
              <a:rPr lang="en-GB" b="1">
                <a:latin typeface="Arial" panose="020B0604020202020204" pitchFamily="34" charset="0"/>
                <a:cs typeface="Arial" panose="020B0604020202020204" pitchFamily="34" charset="0"/>
              </a:rPr>
              <a:t>Evidence retention requirements:</a:t>
            </a:r>
          </a:p>
        </p:txBody>
      </p:sp>
    </p:spTree>
    <p:extLst>
      <p:ext uri="{BB962C8B-B14F-4D97-AF65-F5344CB8AC3E}">
        <p14:creationId xmlns:p14="http://schemas.microsoft.com/office/powerpoint/2010/main" val="801376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latin typeface="Roboto"/>
                <a:ea typeface="Roboto"/>
                <a:cs typeface="Roboto"/>
              </a:rPr>
              <a:t>5. P1 switching incident update</a:t>
            </a:r>
            <a:endParaRPr lang="en-GB" dirty="0"/>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latin typeface="Roboto"/>
                <a:ea typeface="Roboto"/>
                <a:cs typeface="Roboto"/>
              </a:rPr>
              <a:t>Anton </a:t>
            </a:r>
            <a:r>
              <a:rPr lang="en-GB" err="1">
                <a:latin typeface="Roboto"/>
                <a:ea typeface="Roboto"/>
                <a:cs typeface="Roboto"/>
              </a:rPr>
              <a:t>moden</a:t>
            </a:r>
            <a:endParaRPr lang="en-GB" err="1"/>
          </a:p>
        </p:txBody>
      </p:sp>
    </p:spTree>
    <p:extLst>
      <p:ext uri="{BB962C8B-B14F-4D97-AF65-F5344CB8AC3E}">
        <p14:creationId xmlns:p14="http://schemas.microsoft.com/office/powerpoint/2010/main" val="551629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latin typeface="Roboto"/>
                <a:ea typeface="Roboto"/>
                <a:cs typeface="Roboto"/>
              </a:rPr>
              <a:t>6. Information request: Customer impact of DCC P1 Issue</a:t>
            </a:r>
            <a:endParaRPr lang="en-GB" dirty="0"/>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latin typeface="Roboto"/>
                <a:ea typeface="Roboto"/>
                <a:cs typeface="Roboto"/>
              </a:rPr>
              <a:t>Anton </a:t>
            </a:r>
            <a:r>
              <a:rPr lang="en-GB" err="1">
                <a:latin typeface="Roboto"/>
                <a:ea typeface="Roboto"/>
                <a:cs typeface="Roboto"/>
              </a:rPr>
              <a:t>moden</a:t>
            </a:r>
            <a:endParaRPr lang="en-GB" err="1"/>
          </a:p>
        </p:txBody>
      </p:sp>
    </p:spTree>
    <p:extLst>
      <p:ext uri="{BB962C8B-B14F-4D97-AF65-F5344CB8AC3E}">
        <p14:creationId xmlns:p14="http://schemas.microsoft.com/office/powerpoint/2010/main" val="3746519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ABD8A-F672-E859-9153-72F657B33DCA}"/>
              </a:ext>
            </a:extLst>
          </p:cNvPr>
          <p:cNvSpPr>
            <a:spLocks noGrp="1"/>
          </p:cNvSpPr>
          <p:nvPr>
            <p:ph type="title"/>
          </p:nvPr>
        </p:nvSpPr>
        <p:spPr/>
        <p:txBody>
          <a:bodyPr>
            <a:normAutofit fontScale="90000"/>
          </a:bodyPr>
          <a:lstStyle/>
          <a:p>
            <a:r>
              <a:rPr lang="en-GB" dirty="0"/>
              <a:t>Information request – customer impact</a:t>
            </a:r>
          </a:p>
        </p:txBody>
      </p:sp>
      <p:sp>
        <p:nvSpPr>
          <p:cNvPr id="3" name="Content Placeholder 2">
            <a:extLst>
              <a:ext uri="{FF2B5EF4-FFF2-40B4-BE49-F238E27FC236}">
                <a16:creationId xmlns:a16="http://schemas.microsoft.com/office/drawing/2014/main" id="{6CE9F75F-8498-F43E-E452-D30BD1F84AE8}"/>
              </a:ext>
            </a:extLst>
          </p:cNvPr>
          <p:cNvSpPr>
            <a:spLocks noGrp="1"/>
          </p:cNvSpPr>
          <p:nvPr>
            <p:ph sz="quarter" idx="10"/>
          </p:nvPr>
        </p:nvSpPr>
        <p:spPr/>
        <p:txBody>
          <a:bodyPr vert="horz" lIns="91440" tIns="45720" rIns="91440" bIns="45720" rtlCol="0" anchor="t">
            <a:normAutofit/>
          </a:bodyPr>
          <a:lstStyle/>
          <a:p>
            <a:pPr marL="457200" indent="-457200">
              <a:buFont typeface="+mj-lt"/>
              <a:buAutoNum type="arabicPeriod"/>
            </a:pPr>
            <a:r>
              <a:rPr lang="en-GB" sz="2400" dirty="0">
                <a:latin typeface="Arial" panose="020B0604020202020204" pitchFamily="34" charset="0"/>
                <a:cs typeface="Arial" panose="020B0604020202020204" pitchFamily="34" charset="0"/>
              </a:rPr>
              <a:t>Is an online survey an appropriate approach?</a:t>
            </a:r>
            <a:endParaRPr lang="en-US" sz="2400" dirty="0">
              <a:latin typeface="Arial" panose="020B0604020202020204" pitchFamily="34" charset="0"/>
              <a:cs typeface="Arial" panose="020B0604020202020204" pitchFamily="34" charset="0"/>
            </a:endParaRPr>
          </a:p>
          <a:p>
            <a:pPr marL="457200" indent="-457200">
              <a:buFont typeface="+mj-lt"/>
              <a:buAutoNum type="arabicPeriod"/>
            </a:pPr>
            <a:r>
              <a:rPr lang="en-GB" sz="2400" dirty="0">
                <a:effectLst/>
                <a:latin typeface="Arial" panose="020B0604020202020204" pitchFamily="34" charset="0"/>
                <a:ea typeface="Calibri" panose="020F0502020204030204" pitchFamily="34" charset="0"/>
                <a:cs typeface="Arial" panose="020B0604020202020204" pitchFamily="34" charset="0"/>
              </a:rPr>
              <a:t>Are there any questions that are unclear and could be improved?</a:t>
            </a:r>
          </a:p>
          <a:p>
            <a:pPr marL="457200" indent="-457200">
              <a:buFont typeface="+mj-lt"/>
              <a:buAutoNum type="arabicPeriod"/>
            </a:pPr>
            <a:r>
              <a:rPr lang="en-GB" sz="2400" dirty="0">
                <a:effectLst/>
                <a:latin typeface="Arial" panose="020B0604020202020204" pitchFamily="34" charset="0"/>
                <a:ea typeface="Calibri" panose="020F0502020204030204" pitchFamily="34" charset="0"/>
                <a:cs typeface="Arial" panose="020B0604020202020204" pitchFamily="34" charset="0"/>
              </a:rPr>
              <a:t>Are there any questions that we have missed?</a:t>
            </a:r>
          </a:p>
          <a:p>
            <a:pPr marL="457200" indent="-457200">
              <a:buFont typeface="+mj-lt"/>
              <a:buAutoNum type="arabicPeriod"/>
            </a:pPr>
            <a:r>
              <a:rPr lang="en-GB" sz="2400" dirty="0">
                <a:effectLst/>
                <a:latin typeface="Arial" panose="020B0604020202020204" pitchFamily="34" charset="0"/>
                <a:ea typeface="Calibri" panose="020F0502020204030204" pitchFamily="34" charset="0"/>
                <a:cs typeface="Arial" panose="020B0604020202020204" pitchFamily="34" charset="0"/>
              </a:rPr>
              <a:t>Are there any questions that would be challenging for you to respond?</a:t>
            </a:r>
          </a:p>
          <a:p>
            <a:pPr marL="457200" indent="-457200">
              <a:buFont typeface="+mj-lt"/>
              <a:buAutoNum type="arabicPeriod"/>
            </a:pPr>
            <a:r>
              <a:rPr lang="en-GB" sz="2400" dirty="0">
                <a:effectLst/>
                <a:latin typeface="Arial" panose="020B0604020202020204" pitchFamily="34" charset="0"/>
                <a:ea typeface="Calibri" panose="020F0502020204030204" pitchFamily="34" charset="0"/>
                <a:cs typeface="Arial" panose="020B0604020202020204" pitchFamily="34" charset="0"/>
              </a:rPr>
              <a:t>We plan for this request to be issued mid August 2023. Is this an appropriate timeframe?</a:t>
            </a:r>
          </a:p>
          <a:p>
            <a:pPr marL="457200" indent="-457200">
              <a:buFont typeface="+mj-lt"/>
              <a:buAutoNum type="arabicPeriod"/>
            </a:pPr>
            <a:r>
              <a:rPr lang="en-GB" sz="2400" dirty="0">
                <a:effectLst/>
                <a:latin typeface="Arial" panose="020B0604020202020204" pitchFamily="34" charset="0"/>
                <a:ea typeface="Calibri" panose="020F0502020204030204" pitchFamily="34" charset="0"/>
                <a:cs typeface="Arial" panose="020B0604020202020204" pitchFamily="34" charset="0"/>
              </a:rPr>
              <a:t>We plan on providing a two week timeframe for response.</a:t>
            </a:r>
            <a:r>
              <a:rPr lang="en-GB" sz="2400" dirty="0">
                <a:latin typeface="Arial" panose="020B0604020202020204" pitchFamily="34" charset="0"/>
                <a:ea typeface="Calibri" panose="020F0502020204030204" pitchFamily="34" charset="0"/>
                <a:cs typeface="Arial" panose="020B0604020202020204" pitchFamily="34" charset="0"/>
              </a:rPr>
              <a:t> </a:t>
            </a:r>
            <a:r>
              <a:rPr lang="en-GB" sz="2400" dirty="0">
                <a:effectLst/>
                <a:latin typeface="Arial" panose="020B0604020202020204" pitchFamily="34" charset="0"/>
                <a:ea typeface="Calibri" panose="020F0502020204030204" pitchFamily="34" charset="0"/>
                <a:cs typeface="Arial" panose="020B0604020202020204" pitchFamily="34" charset="0"/>
              </a:rPr>
              <a:t> Is this an appropriate timeframe?</a:t>
            </a:r>
          </a:p>
          <a:p>
            <a:pPr marL="342900" indent="-342900">
              <a:buFont typeface="+mj-lt"/>
              <a:buAutoNum type="arabicPeriod"/>
            </a:pP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28380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2250" y="2610325"/>
            <a:ext cx="7209485" cy="1325563"/>
          </a:xfrm>
        </p:spPr>
        <p:txBody>
          <a:bodyPr>
            <a:normAutofit fontScale="90000"/>
          </a:bodyPr>
          <a:lstStyle/>
          <a:p>
            <a:r>
              <a:rPr lang="en-GB" dirty="0">
                <a:latin typeface="Roboto"/>
                <a:ea typeface="Roboto"/>
                <a:cs typeface="Roboto"/>
              </a:rPr>
              <a:t>7. REC cp R0094</a:t>
            </a:r>
            <a:br>
              <a:rPr lang="en-GB" dirty="0">
                <a:latin typeface="Roboto"/>
                <a:ea typeface="Roboto"/>
                <a:cs typeface="Roboto"/>
              </a:rPr>
            </a:br>
            <a:r>
              <a:rPr lang="en-GB" dirty="0">
                <a:latin typeface="Roboto"/>
                <a:ea typeface="Roboto"/>
                <a:cs typeface="Roboto"/>
              </a:rPr>
              <a:t>Clarify obligations on gas meter exchanges that occur close to COS</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dirty="0"/>
              <a:t>REC change analyst – Lydia </a:t>
            </a:r>
            <a:r>
              <a:rPr lang="en-GB" dirty="0" err="1"/>
              <a:t>bentley</a:t>
            </a:r>
            <a:endParaRPr lang="en-GB" dirty="0"/>
          </a:p>
        </p:txBody>
      </p:sp>
    </p:spTree>
    <p:extLst>
      <p:ext uri="{BB962C8B-B14F-4D97-AF65-F5344CB8AC3E}">
        <p14:creationId xmlns:p14="http://schemas.microsoft.com/office/powerpoint/2010/main" val="2421218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OVERVIEW </a:t>
            </a:r>
          </a:p>
        </p:txBody>
      </p:sp>
      <p:sp>
        <p:nvSpPr>
          <p:cNvPr id="5" name="TextBox 4">
            <a:extLst>
              <a:ext uri="{FF2B5EF4-FFF2-40B4-BE49-F238E27FC236}">
                <a16:creationId xmlns:a16="http://schemas.microsoft.com/office/drawing/2014/main" id="{2762CB19-D862-0D55-D1D7-7D735641BBC1}"/>
              </a:ext>
            </a:extLst>
          </p:cNvPr>
          <p:cNvSpPr txBox="1"/>
          <p:nvPr/>
        </p:nvSpPr>
        <p:spPr>
          <a:xfrm>
            <a:off x="595901" y="1541124"/>
            <a:ext cx="10561834" cy="47089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Following a meter job, the Central Data Service Provider (CDSP) are updated with ONJOB and JOB Market Messages from the MEM and Shipper, respectively. It has been reported that the CDSP are not always sent updated meter details if a meter job occurs concurrent with a switch. </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20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br>
            <a:endParaRPr kumimoji="0" lang="en-GB" sz="20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As a result, the CDSP retains out of date meter information, and cannot make the new details available to the gaining supplier. This results in a poor Consumer experience as the gaining MEM &amp; Supplier do not have accurate meter information.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Whilst the obligation for the MEM and Supplier to communicate to CDSP persists beyond de-appointment during a switch, we have been told that </a:t>
            </a:r>
            <a:r>
              <a:rPr kumimoji="0" lang="en-GB" sz="20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this is not clear</a:t>
            </a:r>
            <a:r>
              <a:rPr kumimoji="0" lang="en-GB" sz="20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within Schedule 14 – Metering Operations. A mechanism should be identified to reinforce MEM/Supplier obligations. </a:t>
            </a:r>
          </a:p>
        </p:txBody>
      </p:sp>
    </p:spTree>
    <p:extLst>
      <p:ext uri="{BB962C8B-B14F-4D97-AF65-F5344CB8AC3E}">
        <p14:creationId xmlns:p14="http://schemas.microsoft.com/office/powerpoint/2010/main" val="3281635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Current mechanism</a:t>
            </a:r>
          </a:p>
        </p:txBody>
      </p:sp>
      <p:sp>
        <p:nvSpPr>
          <p:cNvPr id="5" name="TextBox 4">
            <a:extLst>
              <a:ext uri="{FF2B5EF4-FFF2-40B4-BE49-F238E27FC236}">
                <a16:creationId xmlns:a16="http://schemas.microsoft.com/office/drawing/2014/main" id="{2762CB19-D862-0D55-D1D7-7D735641BBC1}"/>
              </a:ext>
            </a:extLst>
          </p:cNvPr>
          <p:cNvSpPr txBox="1"/>
          <p:nvPr/>
        </p:nvSpPr>
        <p:spPr>
          <a:xfrm>
            <a:off x="595901" y="1541124"/>
            <a:ext cx="10561834" cy="31700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There are currently two mechanisms by which the CDSP receive updated information following a meter job.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sng"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sng" strike="noStrike" kern="1200" cap="none" spc="0" normalizeH="0" baseline="0" noProof="0" dirty="0">
                <a:ln>
                  <a:noFill/>
                </a:ln>
                <a:effectLst/>
                <a:uLnTx/>
                <a:uFillTx/>
                <a:latin typeface="Arial" panose="020B0604020202020204" pitchFamily="34" charset="0"/>
                <a:cs typeface="Arial" panose="020B0604020202020204" pitchFamily="34" charset="0"/>
              </a:rPr>
              <a:t>Pathway 1:</a:t>
            </a:r>
            <a:r>
              <a:rPr kumimoji="0" lang="en-GB"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 </a:t>
            </a:r>
            <a:br>
              <a:rPr kumimoji="0" lang="en-GB"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br>
            <a:endParaRPr kumimoji="0" lang="en-GB" sz="20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effectLst/>
                <a:uLnTx/>
                <a:uFillTx/>
                <a:latin typeface="Arial" panose="020B0604020202020204" pitchFamily="34" charset="0"/>
                <a:cs typeface="Arial" panose="020B0604020202020204" pitchFamily="34" charset="0"/>
              </a:rPr>
              <a:t>MEM &gt; CDSP (via ONJOB)</a:t>
            </a:r>
            <a:br>
              <a:rPr kumimoji="0" lang="en-GB" sz="2000" b="0" i="0" u="none" strike="noStrike" kern="1200" cap="none" spc="0" normalizeH="0" baseline="0" noProof="0" dirty="0">
                <a:ln>
                  <a:noFill/>
                </a:ln>
                <a:effectLst/>
                <a:uLnTx/>
                <a:uFillTx/>
                <a:latin typeface="Arial" panose="020B0604020202020204" pitchFamily="34" charset="0"/>
                <a:cs typeface="Arial" panose="020B0604020202020204" pitchFamily="34" charset="0"/>
              </a:rPr>
            </a:br>
            <a:endParaRPr kumimoji="0" lang="en-GB" sz="20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sng" strike="noStrike" kern="1200" cap="none" spc="0" normalizeH="0" baseline="0" noProof="0" dirty="0">
                <a:ln>
                  <a:noFill/>
                </a:ln>
                <a:effectLst/>
                <a:uLnTx/>
                <a:uFillTx/>
                <a:latin typeface="Arial" panose="020B0604020202020204" pitchFamily="34" charset="0"/>
                <a:cs typeface="Arial" panose="020B0604020202020204" pitchFamily="34" charset="0"/>
              </a:rPr>
              <a:t>Pathway 2: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sng"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effectLst/>
                <a:uLnTx/>
                <a:uFillTx/>
                <a:latin typeface="Arial" panose="020B0604020202020204" pitchFamily="34" charset="0"/>
                <a:cs typeface="Arial" panose="020B0604020202020204" pitchFamily="34" charset="0"/>
              </a:rPr>
              <a:t>MEM &gt; Supplier (Via ONJOB) &gt; Shipper (via ONJOB) &gt; CDSP (via JOB) </a:t>
            </a:r>
          </a:p>
        </p:txBody>
      </p:sp>
    </p:spTree>
    <p:extLst>
      <p:ext uri="{BB962C8B-B14F-4D97-AF65-F5344CB8AC3E}">
        <p14:creationId xmlns:p14="http://schemas.microsoft.com/office/powerpoint/2010/main" val="1332735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Current mechanism</a:t>
            </a:r>
          </a:p>
        </p:txBody>
      </p:sp>
      <p:pic>
        <p:nvPicPr>
          <p:cNvPr id="1026" name="Picture 2">
            <a:extLst>
              <a:ext uri="{FF2B5EF4-FFF2-40B4-BE49-F238E27FC236}">
                <a16:creationId xmlns:a16="http://schemas.microsoft.com/office/drawing/2014/main" id="{F24B948A-BDFE-1388-02FA-45BE5E1700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42565"/>
            <a:ext cx="12192000" cy="1858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449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concurrent switch </a:t>
            </a:r>
          </a:p>
        </p:txBody>
      </p:sp>
      <p:pic>
        <p:nvPicPr>
          <p:cNvPr id="4" name="Picture 3">
            <a:extLst>
              <a:ext uri="{FF2B5EF4-FFF2-40B4-BE49-F238E27FC236}">
                <a16:creationId xmlns:a16="http://schemas.microsoft.com/office/drawing/2014/main" id="{CE1BE313-19C1-BF48-8BC7-CC7F539F2D08}"/>
              </a:ext>
            </a:extLst>
          </p:cNvPr>
          <p:cNvPicPr>
            <a:picLocks noChangeAspect="1"/>
          </p:cNvPicPr>
          <p:nvPr/>
        </p:nvPicPr>
        <p:blipFill>
          <a:blip r:embed="rId3"/>
          <a:stretch>
            <a:fillRect/>
          </a:stretch>
        </p:blipFill>
        <p:spPr>
          <a:xfrm>
            <a:off x="974511" y="1346740"/>
            <a:ext cx="10435169" cy="4615709"/>
          </a:xfrm>
          <a:prstGeom prst="rect">
            <a:avLst/>
          </a:prstGeom>
        </p:spPr>
      </p:pic>
    </p:spTree>
    <p:extLst>
      <p:ext uri="{BB962C8B-B14F-4D97-AF65-F5344CB8AC3E}">
        <p14:creationId xmlns:p14="http://schemas.microsoft.com/office/powerpoint/2010/main" val="1021138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Core issue</a:t>
            </a:r>
          </a:p>
        </p:txBody>
      </p:sp>
      <p:sp>
        <p:nvSpPr>
          <p:cNvPr id="5" name="TextBox 4">
            <a:extLst>
              <a:ext uri="{FF2B5EF4-FFF2-40B4-BE49-F238E27FC236}">
                <a16:creationId xmlns:a16="http://schemas.microsoft.com/office/drawing/2014/main" id="{2762CB19-D862-0D55-D1D7-7D735641BBC1}"/>
              </a:ext>
            </a:extLst>
          </p:cNvPr>
          <p:cNvSpPr txBox="1"/>
          <p:nvPr/>
        </p:nvSpPr>
        <p:spPr>
          <a:xfrm>
            <a:off x="595901" y="1541124"/>
            <a:ext cx="10561834"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The issue occurs when the MEM conducts a meter job where the job date falls within the two day window following receipt of the De-Appointment message from the Losing Supplier. </a:t>
            </a:r>
            <a:br>
              <a:rPr kumimoji="0" lang="en-GB"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br>
            <a:endParaRPr kumimoji="0" lang="en-GB" sz="20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effectLst/>
                <a:uLnTx/>
                <a:uFillTx/>
                <a:latin typeface="Arial" panose="020B0604020202020204" pitchFamily="34" charset="0"/>
                <a:cs typeface="Arial" panose="020B0604020202020204" pitchFamily="34" charset="0"/>
              </a:rPr>
              <a:t>In this scenario, this problem can then occur in the following areas: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sng"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DE2C28C0-A25D-4161-F11C-211C780833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16325"/>
            <a:ext cx="12192000" cy="1858963"/>
          </a:xfrm>
          <a:prstGeom prst="rect">
            <a:avLst/>
          </a:prstGeom>
          <a:noFill/>
          <a:extLst>
            <a:ext uri="{909E8E84-426E-40DD-AFC4-6F175D3DCCD1}">
              <a14:hiddenFill xmlns:a14="http://schemas.microsoft.com/office/drawing/2010/main">
                <a:solidFill>
                  <a:srgbClr val="FFFFFF"/>
                </a:solidFill>
              </a14:hiddenFill>
            </a:ext>
          </a:extLst>
        </p:spPr>
      </p:pic>
      <p:sp>
        <p:nvSpPr>
          <p:cNvPr id="15" name="Oval 14">
            <a:extLst>
              <a:ext uri="{FF2B5EF4-FFF2-40B4-BE49-F238E27FC236}">
                <a16:creationId xmlns:a16="http://schemas.microsoft.com/office/drawing/2014/main" id="{728C4525-DDEB-447A-9292-2EA1E306F5EF}"/>
              </a:ext>
            </a:extLst>
          </p:cNvPr>
          <p:cNvSpPr/>
          <p:nvPr/>
        </p:nvSpPr>
        <p:spPr>
          <a:xfrm>
            <a:off x="1024003" y="3743179"/>
            <a:ext cx="1296031" cy="731519"/>
          </a:xfrm>
          <a:prstGeom prst="ellipse">
            <a:avLst/>
          </a:prstGeom>
          <a:solidFill>
            <a:srgbClr val="E71224">
              <a:alpha val="5000"/>
            </a:srgbClr>
          </a:solidFill>
          <a:ln w="18000">
            <a:solidFill>
              <a:srgbClr val="E71224"/>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E71224"/>
              </a:solidFill>
              <a:effectLst/>
              <a:uLnTx/>
              <a:uFillTx/>
              <a:latin typeface="Calibri" panose="020F0502020204030204"/>
              <a:ea typeface="+mn-ea"/>
              <a:cs typeface="+mn-cs"/>
            </a:endParaRPr>
          </a:p>
        </p:txBody>
      </p:sp>
      <p:sp>
        <p:nvSpPr>
          <p:cNvPr id="17" name="Овал 16">
            <a:extLst>
              <a:ext uri="{FF2B5EF4-FFF2-40B4-BE49-F238E27FC236}">
                <a16:creationId xmlns:a16="http://schemas.microsoft.com/office/drawing/2014/main" id="{CFFCD6A6-51B6-4F2C-B0C4-357DBB9DC9E1}"/>
              </a:ext>
            </a:extLst>
          </p:cNvPr>
          <p:cNvSpPr/>
          <p:nvPr/>
        </p:nvSpPr>
        <p:spPr>
          <a:xfrm>
            <a:off x="5178960" y="3670560"/>
            <a:ext cx="914400" cy="914400"/>
          </a:xfrm>
          <a:prstGeom prst="ellipse">
            <a:avLst/>
          </a:prstGeom>
          <a:solidFill>
            <a:srgbClr val="E71224">
              <a:alpha val="5000"/>
            </a:srgbClr>
          </a:solidFill>
          <a:ln w="18000">
            <a:solidFill>
              <a:srgbClr val="E71224"/>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E71224"/>
              </a:solidFill>
              <a:effectLst/>
              <a:uLnTx/>
              <a:uFillTx/>
              <a:latin typeface="Calibri" panose="020F0502020204030204"/>
              <a:ea typeface="+mn-ea"/>
              <a:cs typeface="+mn-cs"/>
            </a:endParaRPr>
          </a:p>
        </p:txBody>
      </p:sp>
      <p:sp>
        <p:nvSpPr>
          <p:cNvPr id="16" name="Овал 15">
            <a:extLst>
              <a:ext uri="{FF2B5EF4-FFF2-40B4-BE49-F238E27FC236}">
                <a16:creationId xmlns:a16="http://schemas.microsoft.com/office/drawing/2014/main" id="{6E041E0B-5F1E-41A1-A4F4-65A0BF334D92}"/>
              </a:ext>
            </a:extLst>
          </p:cNvPr>
          <p:cNvSpPr/>
          <p:nvPr/>
        </p:nvSpPr>
        <p:spPr>
          <a:xfrm>
            <a:off x="8058360" y="3650887"/>
            <a:ext cx="914400" cy="795287"/>
          </a:xfrm>
          <a:prstGeom prst="ellipse">
            <a:avLst/>
          </a:prstGeom>
          <a:solidFill>
            <a:srgbClr val="E71224">
              <a:alpha val="5000"/>
            </a:srgbClr>
          </a:solidFill>
          <a:ln w="18000">
            <a:solidFill>
              <a:srgbClr val="E71224"/>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E71224"/>
              </a:solidFill>
              <a:effectLst/>
              <a:uLnTx/>
              <a:uFillTx/>
              <a:latin typeface="Calibri" panose="020F0502020204030204"/>
              <a:ea typeface="+mn-ea"/>
              <a:cs typeface="+mn-cs"/>
            </a:endParaRPr>
          </a:p>
        </p:txBody>
      </p:sp>
      <p:sp>
        <p:nvSpPr>
          <p:cNvPr id="12" name="Ovaal 11">
            <a:extLst>
              <a:ext uri="{FF2B5EF4-FFF2-40B4-BE49-F238E27FC236}">
                <a16:creationId xmlns:a16="http://schemas.microsoft.com/office/drawing/2014/main" id="{8336FF0F-9A17-4686-90E8-0914A285D5E6}"/>
              </a:ext>
            </a:extLst>
          </p:cNvPr>
          <p:cNvSpPr/>
          <p:nvPr/>
        </p:nvSpPr>
        <p:spPr>
          <a:xfrm>
            <a:off x="308354" y="4820733"/>
            <a:ext cx="2011680" cy="731520"/>
          </a:xfrm>
          <a:prstGeom prst="ellipse">
            <a:avLst/>
          </a:prstGeom>
          <a:solidFill>
            <a:srgbClr val="E71224">
              <a:alpha val="5000"/>
            </a:srgbClr>
          </a:solidFill>
          <a:ln w="18000">
            <a:solidFill>
              <a:srgbClr val="E71224"/>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E71224"/>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61EE335-5909-58FC-0ABF-3697ADBE44D5}"/>
              </a:ext>
            </a:extLst>
          </p:cNvPr>
          <p:cNvSpPr txBox="1"/>
          <p:nvPr/>
        </p:nvSpPr>
        <p:spPr>
          <a:xfrm>
            <a:off x="5480627" y="3291376"/>
            <a:ext cx="3992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70ADA3"/>
                </a:solidFill>
                <a:effectLst/>
                <a:uLnTx/>
                <a:uFillTx/>
                <a:latin typeface="Calibri" panose="020F0502020204030204"/>
                <a:ea typeface="+mn-ea"/>
                <a:cs typeface="+mn-cs"/>
              </a:rPr>
              <a:t>3</a:t>
            </a:r>
          </a:p>
        </p:txBody>
      </p:sp>
      <p:sp>
        <p:nvSpPr>
          <p:cNvPr id="10" name="TextBox 9">
            <a:extLst>
              <a:ext uri="{FF2B5EF4-FFF2-40B4-BE49-F238E27FC236}">
                <a16:creationId xmlns:a16="http://schemas.microsoft.com/office/drawing/2014/main" id="{A1A277E1-A99B-0EA7-B19E-341C1E3B1090}"/>
              </a:ext>
            </a:extLst>
          </p:cNvPr>
          <p:cNvSpPr txBox="1"/>
          <p:nvPr/>
        </p:nvSpPr>
        <p:spPr>
          <a:xfrm>
            <a:off x="1560428" y="3397144"/>
            <a:ext cx="3992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70ADA3"/>
                </a:solidFill>
                <a:effectLst/>
                <a:uLnTx/>
                <a:uFillTx/>
                <a:latin typeface="Calibri" panose="020F0502020204030204"/>
                <a:ea typeface="+mn-ea"/>
                <a:cs typeface="+mn-cs"/>
              </a:rPr>
              <a:t>2</a:t>
            </a:r>
          </a:p>
        </p:txBody>
      </p:sp>
      <p:sp>
        <p:nvSpPr>
          <p:cNvPr id="11" name="TextBox 10">
            <a:extLst>
              <a:ext uri="{FF2B5EF4-FFF2-40B4-BE49-F238E27FC236}">
                <a16:creationId xmlns:a16="http://schemas.microsoft.com/office/drawing/2014/main" id="{32E62DDD-B2A0-AA69-2240-77D7EE6E93E7}"/>
              </a:ext>
            </a:extLst>
          </p:cNvPr>
          <p:cNvSpPr txBox="1"/>
          <p:nvPr/>
        </p:nvSpPr>
        <p:spPr>
          <a:xfrm>
            <a:off x="1161136" y="5552253"/>
            <a:ext cx="3992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70ADA3"/>
                </a:solidFill>
                <a:effectLst/>
                <a:uLnTx/>
                <a:uFillTx/>
                <a:latin typeface="Calibri" panose="020F0502020204030204"/>
                <a:ea typeface="+mn-ea"/>
                <a:cs typeface="+mn-cs"/>
              </a:rPr>
              <a:t>1</a:t>
            </a:r>
          </a:p>
        </p:txBody>
      </p:sp>
      <p:sp>
        <p:nvSpPr>
          <p:cNvPr id="13" name="TextBox 12">
            <a:extLst>
              <a:ext uri="{FF2B5EF4-FFF2-40B4-BE49-F238E27FC236}">
                <a16:creationId xmlns:a16="http://schemas.microsoft.com/office/drawing/2014/main" id="{CFAF2D93-B884-AADB-2E9A-E8592AA7D148}"/>
              </a:ext>
            </a:extLst>
          </p:cNvPr>
          <p:cNvSpPr txBox="1"/>
          <p:nvPr/>
        </p:nvSpPr>
        <p:spPr>
          <a:xfrm>
            <a:off x="8400719" y="3241675"/>
            <a:ext cx="3992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70ADA3"/>
                </a:solidFill>
                <a:effectLst/>
                <a:uLnTx/>
                <a:uFillTx/>
                <a:latin typeface="Calibri" panose="020F0502020204030204"/>
                <a:ea typeface="+mn-ea"/>
                <a:cs typeface="+mn-cs"/>
              </a:rPr>
              <a:t>4</a:t>
            </a:r>
          </a:p>
        </p:txBody>
      </p:sp>
    </p:spTree>
    <p:extLst>
      <p:ext uri="{BB962C8B-B14F-4D97-AF65-F5344CB8AC3E}">
        <p14:creationId xmlns:p14="http://schemas.microsoft.com/office/powerpoint/2010/main" val="2578645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proposed solution</a:t>
            </a:r>
          </a:p>
        </p:txBody>
      </p:sp>
      <p:sp>
        <p:nvSpPr>
          <p:cNvPr id="5" name="TextBox 4">
            <a:extLst>
              <a:ext uri="{FF2B5EF4-FFF2-40B4-BE49-F238E27FC236}">
                <a16:creationId xmlns:a16="http://schemas.microsoft.com/office/drawing/2014/main" id="{2762CB19-D862-0D55-D1D7-7D735641BBC1}"/>
              </a:ext>
            </a:extLst>
          </p:cNvPr>
          <p:cNvSpPr txBox="1"/>
          <p:nvPr/>
        </p:nvSpPr>
        <p:spPr>
          <a:xfrm>
            <a:off x="595901" y="1541124"/>
            <a:ext cx="10561834"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The proposer has suggested a potential solution in 2 parts:</a:t>
            </a:r>
            <a:br>
              <a:rPr kumimoji="0" lang="en-GB"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br>
            <a:endParaRPr kumimoji="0" lang="en-GB" sz="20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effectLst/>
                <a:uLnTx/>
                <a:uFillTx/>
                <a:latin typeface="Arial" panose="020B0604020202020204" pitchFamily="34" charset="0"/>
                <a:cs typeface="Arial" panose="020B0604020202020204" pitchFamily="34" charset="0"/>
              </a:rPr>
              <a:t>An amendment to the legal text of Schedule 14 – Metering Operations to re-affirm that the obligation on MEMs and Suppliers to send relevant market messages to the CDSP following a meter job persists beyond de-appointment.</a:t>
            </a:r>
            <a:br>
              <a:rPr kumimoji="0" lang="en-GB" sz="2000" b="0" i="0" u="none" strike="noStrike" kern="1200" cap="none" spc="0" normalizeH="0" baseline="0" noProof="0" dirty="0">
                <a:ln>
                  <a:noFill/>
                </a:ln>
                <a:effectLst/>
                <a:uLnTx/>
                <a:uFillTx/>
                <a:latin typeface="Arial" panose="020B0604020202020204" pitchFamily="34" charset="0"/>
                <a:cs typeface="Arial" panose="020B0604020202020204" pitchFamily="34" charset="0"/>
              </a:rPr>
            </a:br>
            <a:endParaRPr kumimoji="0" lang="en-GB" sz="20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effectLst/>
                <a:uLnTx/>
                <a:uFillTx/>
                <a:latin typeface="Arial" panose="020B0604020202020204" pitchFamily="34" charset="0"/>
                <a:cs typeface="Arial" panose="020B0604020202020204" pitchFamily="34" charset="0"/>
              </a:rPr>
              <a:t>Obligate the MEM/Supplier/Shipper to use CDR and UNR market message data to validate meter information upon change of supplier. </a:t>
            </a:r>
            <a:br>
              <a:rPr kumimoji="0" lang="en-GB" sz="2000" b="0" i="0" u="none" strike="noStrike" kern="1200" cap="none" spc="0" normalizeH="0" baseline="0" noProof="0" dirty="0">
                <a:ln>
                  <a:noFill/>
                </a:ln>
                <a:effectLst/>
                <a:uLnTx/>
                <a:uFillTx/>
                <a:latin typeface="Arial" panose="020B0604020202020204" pitchFamily="34" charset="0"/>
                <a:cs typeface="Arial" panose="020B0604020202020204" pitchFamily="34" charset="0"/>
              </a:rPr>
            </a:br>
            <a:br>
              <a:rPr kumimoji="0" lang="en-GB" sz="2000" b="0" i="0" u="none" strike="noStrike" kern="1200" cap="none" spc="0" normalizeH="0" baseline="0" noProof="0" dirty="0">
                <a:ln>
                  <a:noFill/>
                </a:ln>
                <a:effectLst/>
                <a:uLnTx/>
                <a:uFillTx/>
                <a:latin typeface="Arial" panose="020B0604020202020204" pitchFamily="34" charset="0"/>
                <a:cs typeface="Arial" panose="020B0604020202020204" pitchFamily="34" charset="0"/>
              </a:rPr>
            </a:br>
            <a:br>
              <a:rPr kumimoji="0" lang="en-GB" sz="2000" b="0" i="0" u="none" strike="noStrike" kern="1200" cap="none" spc="0" normalizeH="0" baseline="0" noProof="0" dirty="0">
                <a:ln>
                  <a:noFill/>
                </a:ln>
                <a:effectLst/>
                <a:uLnTx/>
                <a:uFillTx/>
                <a:latin typeface="Arial" panose="020B0604020202020204" pitchFamily="34" charset="0"/>
                <a:cs typeface="Arial" panose="020B0604020202020204" pitchFamily="34" charset="0"/>
              </a:rPr>
            </a:br>
            <a:endParaRPr kumimoji="0" lang="en-GB" sz="20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We’d been keen to hear the groups thoughts on this option. </a:t>
            </a:r>
            <a:endParaRPr kumimoji="0" lang="en-GB" sz="2000" b="1" i="0" u="sng"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0678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Questions for rig </a:t>
            </a:r>
          </a:p>
        </p:txBody>
      </p:sp>
      <p:sp>
        <p:nvSpPr>
          <p:cNvPr id="5" name="TextBox 4">
            <a:extLst>
              <a:ext uri="{FF2B5EF4-FFF2-40B4-BE49-F238E27FC236}">
                <a16:creationId xmlns:a16="http://schemas.microsoft.com/office/drawing/2014/main" id="{2762CB19-D862-0D55-D1D7-7D735641BBC1}"/>
              </a:ext>
            </a:extLst>
          </p:cNvPr>
          <p:cNvSpPr txBox="1"/>
          <p:nvPr/>
        </p:nvSpPr>
        <p:spPr>
          <a:xfrm>
            <a:off x="565421" y="1541124"/>
            <a:ext cx="10561834"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effectLst/>
                <a:uLnTx/>
                <a:uFillTx/>
                <a:latin typeface="Arial" panose="020B0604020202020204" pitchFamily="34" charset="0"/>
                <a:cs typeface="Arial" panose="020B0604020202020204" pitchFamily="34" charset="0"/>
              </a:rPr>
              <a:t>We would like to hear your take on this issue to understand the size and scale of the problem, and to open discussion about possible solutions: </a:t>
            </a:r>
            <a:br>
              <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rPr>
            </a:br>
            <a:endPar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rPr>
              <a:t>Gas Suppliers – Are you experiencing this issue ?</a:t>
            </a:r>
          </a:p>
          <a:p>
            <a:pPr marL="1371600" marR="0" lvl="2"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rPr>
              <a:t>If so, are you able to share any data about volumes ?</a:t>
            </a:r>
            <a:br>
              <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rPr>
            </a:br>
            <a:br>
              <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rPr>
            </a:br>
            <a:endPar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rPr>
              <a:t>If you are experiencing this issue, can you identify where it is occurring in the process map ? </a:t>
            </a:r>
          </a:p>
          <a:p>
            <a:pPr marL="1371600" marR="0" lvl="2"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rPr>
              <a:t>We have identified 4 areas where this problem can occur – Does your experience support this ?</a:t>
            </a:r>
          </a:p>
          <a:p>
            <a:pPr marL="914400" marR="0" lvl="2" indent="0" algn="l" defTabSz="914400" rtl="0" eaLnBrk="1" fontAlgn="auto" latinLnBrk="0" hangingPunct="1">
              <a:lnSpc>
                <a:spcPct val="100000"/>
              </a:lnSpc>
              <a:spcBef>
                <a:spcPts val="0"/>
              </a:spcBef>
              <a:spcAft>
                <a:spcPts val="0"/>
              </a:spcAft>
              <a:buClrTx/>
              <a:buSzTx/>
              <a:buFontTx/>
              <a:buNone/>
              <a:tabLst/>
              <a:defRPr/>
            </a:pPr>
            <a:br>
              <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rPr>
            </a:br>
            <a:endPar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rPr>
              <a:t>How would you like to see this issue addressed ? We welcome feedback on solution ideas.</a:t>
            </a:r>
          </a:p>
          <a:p>
            <a:pPr marL="1371600" marR="0" lvl="2"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rPr>
              <a:t>Do you have any alternative ideas on solution options, different to the one raised by the proposer ?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44595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R0094 – Further comments</a:t>
            </a:r>
          </a:p>
        </p:txBody>
      </p:sp>
      <p:sp>
        <p:nvSpPr>
          <p:cNvPr id="5" name="TextBox 4">
            <a:extLst>
              <a:ext uri="{FF2B5EF4-FFF2-40B4-BE49-F238E27FC236}">
                <a16:creationId xmlns:a16="http://schemas.microsoft.com/office/drawing/2014/main" id="{2762CB19-D862-0D55-D1D7-7D735641BBC1}"/>
              </a:ext>
            </a:extLst>
          </p:cNvPr>
          <p:cNvSpPr txBox="1"/>
          <p:nvPr/>
        </p:nvSpPr>
        <p:spPr>
          <a:xfrm>
            <a:off x="545101" y="2262484"/>
            <a:ext cx="10561834"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effectLst/>
                <a:uLnTx/>
                <a:uFillTx/>
                <a:latin typeface="Arial" panose="020B0604020202020204" pitchFamily="34" charset="0"/>
                <a:cs typeface="Arial" panose="020B0604020202020204" pitchFamily="34" charset="0"/>
              </a:rPr>
              <a:t>If you would like to contact me to discuss further, please reach me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effectLst/>
                <a:uLnTx/>
                <a:uFillTx/>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Lydia.Bentley@recmanager.co.uk</a:t>
            </a:r>
            <a:r>
              <a:rPr kumimoji="0" lang="en-GB" b="1" i="0" u="none" strike="noStrike" kern="1200" cap="none" spc="0" normalizeH="0" baseline="0" noProof="0" dirty="0">
                <a:ln>
                  <a:noFill/>
                </a:ln>
                <a:effectLst/>
                <a:uLnTx/>
                <a:uFillTx/>
                <a:latin typeface="Arial" panose="020B0604020202020204" pitchFamily="34" charset="0"/>
                <a:cs typeface="Arial" panose="020B0604020202020204" pitchFamily="34" charset="0"/>
              </a:rPr>
              <a:t>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9185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2250" y="2766218"/>
            <a:ext cx="7406894" cy="1325563"/>
          </a:xfrm>
        </p:spPr>
        <p:txBody>
          <a:bodyPr>
            <a:normAutofit/>
          </a:bodyPr>
          <a:lstStyle/>
          <a:p>
            <a:r>
              <a:rPr lang="en-GB" dirty="0">
                <a:latin typeface="Roboto"/>
                <a:ea typeface="Roboto"/>
                <a:cs typeface="Roboto"/>
              </a:rPr>
              <a:t>8. REC change </a:t>
            </a:r>
            <a:br>
              <a:rPr lang="en-GB" dirty="0">
                <a:latin typeface="Roboto"/>
                <a:ea typeface="Roboto"/>
                <a:cs typeface="Roboto"/>
              </a:rPr>
            </a:br>
            <a:r>
              <a:rPr lang="en-GB" dirty="0">
                <a:latin typeface="Roboto"/>
                <a:ea typeface="Roboto"/>
                <a:cs typeface="Roboto"/>
              </a:rPr>
              <a:t>Changes to REC access governance</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dirty="0"/>
              <a:t>REC change team</a:t>
            </a:r>
          </a:p>
        </p:txBody>
      </p:sp>
    </p:spTree>
    <p:extLst>
      <p:ext uri="{BB962C8B-B14F-4D97-AF65-F5344CB8AC3E}">
        <p14:creationId xmlns:p14="http://schemas.microsoft.com/office/powerpoint/2010/main" val="2187875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a:t>Background – Open Data Project</a:t>
            </a:r>
          </a:p>
        </p:txBody>
      </p:sp>
      <p:sp>
        <p:nvSpPr>
          <p:cNvPr id="15" name="TextBox 14">
            <a:extLst>
              <a:ext uri="{FF2B5EF4-FFF2-40B4-BE49-F238E27FC236}">
                <a16:creationId xmlns:a16="http://schemas.microsoft.com/office/drawing/2014/main" id="{C9A641B0-9461-57C6-450F-22124F20F6FB}"/>
              </a:ext>
            </a:extLst>
          </p:cNvPr>
          <p:cNvSpPr txBox="1"/>
          <p:nvPr/>
        </p:nvSpPr>
        <p:spPr>
          <a:xfrm>
            <a:off x="543464" y="1397479"/>
            <a:ext cx="10816513" cy="4201150"/>
          </a:xfrm>
          <a:prstGeom prst="rect">
            <a:avLst/>
          </a:prstGeom>
          <a:noFill/>
        </p:spPr>
        <p:txBody>
          <a:bodyPr wrap="square" lIns="91440" tIns="45720" rIns="91440" bIns="45720" rtlCol="0" anchor="t">
            <a:spAutoFit/>
          </a:bodyPr>
          <a:lstStyle/>
          <a:p>
            <a:r>
              <a:rPr lang="en-GB" sz="1200" dirty="0" err="1">
                <a:latin typeface="Segoe UI"/>
                <a:cs typeface="Segoe UI"/>
              </a:rPr>
              <a:t>R</a:t>
            </a:r>
            <a:r>
              <a:rPr lang="en-GB" sz="1200" dirty="0" err="1">
                <a:latin typeface="Arial"/>
                <a:cs typeface="Segoe UI"/>
              </a:rPr>
              <a:t>ECCo</a:t>
            </a:r>
            <a:r>
              <a:rPr lang="en-GB" sz="1200" dirty="0">
                <a:latin typeface="Arial"/>
                <a:cs typeface="Segoe UI"/>
              </a:rPr>
              <a:t> has identified an opportunity for consumers to benefit from improved product and service offerings with an Open First culture through the Open Data and Consumer Consent (ODCC) activities it has been undertaking, namely the creation of a Meta Data Catalogue and the classification of data items within the Data Access Matrices (DAM) of the REC. This work also fulfils future obligations expected to be placed on code bodies and energy retailers with regards to Ofgem Data Best Practice (DBP) standards. </a:t>
            </a:r>
            <a:r>
              <a:rPr lang="en-GB" sz="1200" dirty="0" err="1">
                <a:latin typeface="Arial"/>
                <a:cs typeface="Segoe UI"/>
              </a:rPr>
              <a:t>RECCo</a:t>
            </a:r>
            <a:r>
              <a:rPr lang="en-GB" sz="1200" dirty="0">
                <a:latin typeface="Arial"/>
                <a:cs typeface="Segoe UI"/>
              </a:rPr>
              <a:t> published its </a:t>
            </a:r>
            <a:r>
              <a:rPr lang="en-GB" sz="1200" b="1" dirty="0">
                <a:latin typeface="Arial"/>
                <a:cs typeface="Segoe UI"/>
                <a:hlinkClick r:id="rId2"/>
              </a:rPr>
              <a:t>Open Data Review</a:t>
            </a:r>
            <a:r>
              <a:rPr lang="en-GB" sz="1200" b="1" baseline="30000" dirty="0">
                <a:latin typeface="Arial"/>
                <a:cs typeface="Segoe UI"/>
                <a:hlinkClick r:id="rId2"/>
              </a:rPr>
              <a:t>1</a:t>
            </a:r>
            <a:r>
              <a:rPr lang="en-GB" sz="1200" dirty="0">
                <a:latin typeface="Arial"/>
                <a:cs typeface="Segoe UI"/>
              </a:rPr>
              <a:t> paper in July 2023 which provides further insight of the work undertaken to date.</a:t>
            </a:r>
            <a:endParaRPr lang="en-US" sz="1200" dirty="0">
              <a:latin typeface="Arial"/>
              <a:cs typeface="Calibri"/>
            </a:endParaRPr>
          </a:p>
          <a:p>
            <a:pPr marL="285750" indent="-285750">
              <a:buFont typeface="Arial,Sans-Serif"/>
              <a:buChar char="•"/>
            </a:pPr>
            <a:endParaRPr lang="en-GB" sz="1600" dirty="0">
              <a:latin typeface="Arial"/>
              <a:cs typeface="Arial"/>
            </a:endParaRPr>
          </a:p>
          <a:p>
            <a:r>
              <a:rPr lang="en-GB" sz="1200" dirty="0">
                <a:latin typeface="Arial"/>
                <a:cs typeface="Segoe UI"/>
              </a:rPr>
              <a:t>Alongside this ongoing Open Data activity, the Enquiry Services have been receiving a growing number of requests from users whose access use cases are valid, yet they are not listed in Schedule 12. Consequently, these users have to go through the formal change process to have their market role and access permissions included in Schedule 12 and the DAM. </a:t>
            </a:r>
            <a:r>
              <a:rPr lang="en-GB" sz="1200" dirty="0">
                <a:latin typeface="Arial"/>
                <a:cs typeface="Arial"/>
              </a:rPr>
              <a:t>An exceptions process has been developed (Process 4) in the interim. However, the use of this process is becoming increasingly common.  It is evident that the role-based framework imposes restrictions on data accessibility, and the existing roles are not adaptable enough to accommodate ongoing changes within the energy industry.</a:t>
            </a:r>
            <a:endParaRPr lang="en-US" sz="1200" dirty="0">
              <a:latin typeface="Arial"/>
              <a:cs typeface="Calibri"/>
            </a:endParaRPr>
          </a:p>
          <a:p>
            <a:endParaRPr lang="en-GB" sz="1200" dirty="0">
              <a:latin typeface="Arial"/>
              <a:cs typeface="Segoe UI"/>
            </a:endParaRPr>
          </a:p>
          <a:p>
            <a:r>
              <a:rPr lang="en-GB" sz="1200" dirty="0">
                <a:latin typeface="Arial"/>
                <a:cs typeface="Segoe UI"/>
              </a:rPr>
              <a:t>The portfolio of Change Proposals relating to this issue sits at approximately 17 which are at varying stages of the Change Process.</a:t>
            </a:r>
            <a:endParaRPr lang="en-US" sz="1200" dirty="0">
              <a:latin typeface="Arial"/>
              <a:cs typeface="Calibri"/>
            </a:endParaRPr>
          </a:p>
          <a:p>
            <a:endParaRPr lang="en-GB" sz="1200" dirty="0">
              <a:latin typeface="Arial"/>
              <a:cs typeface="Segoe UI"/>
            </a:endParaRPr>
          </a:p>
          <a:p>
            <a:r>
              <a:rPr lang="en-GB" sz="1200" dirty="0">
                <a:latin typeface="Arial"/>
                <a:cs typeface="Arial"/>
              </a:rPr>
              <a:t>As such, there are two CPs that are to be taken forward in support of moving to Open Data and resolving the current issues regarding user access requests:</a:t>
            </a:r>
            <a:endParaRPr lang="en-GB" dirty="0">
              <a:latin typeface="Arial"/>
              <a:cs typeface="Arial"/>
            </a:endParaRPr>
          </a:p>
          <a:p>
            <a:pPr marL="342900" indent="-342900">
              <a:buAutoNum type="arabicPeriod"/>
            </a:pPr>
            <a:r>
              <a:rPr lang="en-GB" sz="1200" dirty="0">
                <a:latin typeface="Arial"/>
                <a:cs typeface="Arial"/>
              </a:rPr>
              <a:t>CP 1 seeking to achieve a streamlined process to resolve today's governance issues; access for those with legitimate purpose but not listed in Schedule 12; and establishing some additional user categories to help to future proof user access.</a:t>
            </a:r>
            <a:endParaRPr lang="en-US" sz="1200" dirty="0">
              <a:latin typeface="Arial"/>
              <a:cs typeface="Arial"/>
            </a:endParaRPr>
          </a:p>
          <a:p>
            <a:pPr marL="342900" indent="-342900">
              <a:buAutoNum type="arabicPeriod"/>
            </a:pPr>
            <a:endParaRPr lang="en-GB" sz="1200" dirty="0">
              <a:latin typeface="Arial"/>
              <a:cs typeface="Arial"/>
            </a:endParaRPr>
          </a:p>
          <a:p>
            <a:pPr marL="342900" indent="-342900">
              <a:buAutoNum type="arabicPeriod"/>
            </a:pPr>
            <a:r>
              <a:rPr lang="en-GB" sz="1200" dirty="0">
                <a:latin typeface="Arial"/>
                <a:cs typeface="Arial"/>
              </a:rPr>
              <a:t>CP 2 will consult and work with industry during the CP process to enable classification-based access via the introduction of data classification into the REC (part of the REC Forward Work Plan), and to support industry with future obligations on industry from the Ofgem DBP standards.</a:t>
            </a:r>
            <a:endParaRPr lang="en-GB" dirty="0">
              <a:latin typeface="Arial"/>
              <a:cs typeface="Arial"/>
            </a:endParaRPr>
          </a:p>
          <a:p>
            <a:endParaRPr lang="en-GB" sz="1200" dirty="0">
              <a:latin typeface="Arial"/>
              <a:cs typeface="Arial"/>
            </a:endParaRPr>
          </a:p>
          <a:p>
            <a:r>
              <a:rPr lang="en-GB" sz="1100" b="1" baseline="30000" dirty="0">
                <a:latin typeface="Arial"/>
                <a:cs typeface="Arial"/>
              </a:rPr>
              <a:t>1</a:t>
            </a:r>
            <a:r>
              <a:rPr lang="en-GB" sz="1100" dirty="0">
                <a:latin typeface="Arial"/>
                <a:cs typeface="Arial"/>
              </a:rPr>
              <a:t> </a:t>
            </a:r>
            <a:r>
              <a:rPr lang="en-GB" sz="1100" dirty="0">
                <a:latin typeface="Arial"/>
                <a:cs typeface="Calibri"/>
                <a:hlinkClick r:id="rId2"/>
              </a:rPr>
              <a:t>https://www.retailenergycode.co.uk/fs/wp-content/uploads/2023/07/Final-Open-Data-Review-v.1.pdf</a:t>
            </a:r>
            <a:r>
              <a:rPr lang="en-GB" sz="1100" dirty="0">
                <a:latin typeface="Arial"/>
                <a:cs typeface="Calibri"/>
              </a:rPr>
              <a:t> </a:t>
            </a:r>
            <a:endParaRPr lang="en-GB" sz="700" dirty="0">
              <a:latin typeface="Arial"/>
              <a:cs typeface="Arial"/>
            </a:endParaRPr>
          </a:p>
        </p:txBody>
      </p:sp>
    </p:spTree>
    <p:extLst>
      <p:ext uri="{BB962C8B-B14F-4D97-AF65-F5344CB8AC3E}">
        <p14:creationId xmlns:p14="http://schemas.microsoft.com/office/powerpoint/2010/main" val="42259518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a:t>Open Data Change Roadmap</a:t>
            </a:r>
          </a:p>
        </p:txBody>
      </p:sp>
      <p:sp>
        <p:nvSpPr>
          <p:cNvPr id="15" name="TextBox 14">
            <a:extLst>
              <a:ext uri="{FF2B5EF4-FFF2-40B4-BE49-F238E27FC236}">
                <a16:creationId xmlns:a16="http://schemas.microsoft.com/office/drawing/2014/main" id="{C9A641B0-9461-57C6-450F-22124F20F6FB}"/>
              </a:ext>
            </a:extLst>
          </p:cNvPr>
          <p:cNvSpPr txBox="1"/>
          <p:nvPr/>
        </p:nvSpPr>
        <p:spPr>
          <a:xfrm>
            <a:off x="543464" y="1406660"/>
            <a:ext cx="10153291" cy="369332"/>
          </a:xfrm>
          <a:prstGeom prst="rect">
            <a:avLst/>
          </a:prstGeom>
          <a:noFill/>
        </p:spPr>
        <p:txBody>
          <a:bodyPr wrap="square" lIns="91440" tIns="45720" rIns="91440" bIns="45720" rtlCol="0" anchor="t">
            <a:spAutoFit/>
          </a:bodyPr>
          <a:lstStyle/>
          <a:p>
            <a:endParaRPr lang="en-GB">
              <a:latin typeface="Arial" panose="020B0604020202020204" pitchFamily="34" charset="0"/>
              <a:cs typeface="Arial" panose="020B0604020202020204" pitchFamily="34" charset="0"/>
            </a:endParaRPr>
          </a:p>
        </p:txBody>
      </p:sp>
      <p:graphicFrame>
        <p:nvGraphicFramePr>
          <p:cNvPr id="3" name="Diagram 3">
            <a:extLst>
              <a:ext uri="{FF2B5EF4-FFF2-40B4-BE49-F238E27FC236}">
                <a16:creationId xmlns:a16="http://schemas.microsoft.com/office/drawing/2014/main" id="{AA632254-C0A4-55F5-E681-16BD908BA882}"/>
              </a:ext>
            </a:extLst>
          </p:cNvPr>
          <p:cNvGraphicFramePr/>
          <p:nvPr/>
        </p:nvGraphicFramePr>
        <p:xfrm>
          <a:off x="539263" y="1589399"/>
          <a:ext cx="11113473" cy="39539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1" name="TextBox 30">
            <a:extLst>
              <a:ext uri="{FF2B5EF4-FFF2-40B4-BE49-F238E27FC236}">
                <a16:creationId xmlns:a16="http://schemas.microsoft.com/office/drawing/2014/main" id="{B0A7C3AF-99B7-DA75-EA6F-62E15A6655C1}"/>
              </a:ext>
            </a:extLst>
          </p:cNvPr>
          <p:cNvSpPr txBox="1"/>
          <p:nvPr/>
        </p:nvSpPr>
        <p:spPr>
          <a:xfrm>
            <a:off x="1077685" y="4757057"/>
            <a:ext cx="10439400" cy="1153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Tree>
    <p:extLst>
      <p:ext uri="{BB962C8B-B14F-4D97-AF65-F5344CB8AC3E}">
        <p14:creationId xmlns:p14="http://schemas.microsoft.com/office/powerpoint/2010/main" val="650260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a:t>Background – schedule 12 and dam</a:t>
            </a:r>
          </a:p>
        </p:txBody>
      </p:sp>
      <p:sp>
        <p:nvSpPr>
          <p:cNvPr id="4" name="TextBox 3">
            <a:extLst>
              <a:ext uri="{FF2B5EF4-FFF2-40B4-BE49-F238E27FC236}">
                <a16:creationId xmlns:a16="http://schemas.microsoft.com/office/drawing/2014/main" id="{EAE9A595-24B2-ED76-A2E8-778734371A05}"/>
              </a:ext>
            </a:extLst>
          </p:cNvPr>
          <p:cNvSpPr txBox="1"/>
          <p:nvPr/>
        </p:nvSpPr>
        <p:spPr>
          <a:xfrm>
            <a:off x="594360" y="1513840"/>
            <a:ext cx="9905999"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GB" dirty="0">
                <a:latin typeface="Arial"/>
                <a:cs typeface="Arial"/>
              </a:rPr>
              <a:t>Under the current Change Process, where a new user wants to access data, an amendment is required to </a:t>
            </a:r>
            <a:r>
              <a:rPr lang="en-GB" dirty="0">
                <a:latin typeface="Arial"/>
                <a:cs typeface="Arial"/>
                <a:hlinkClick r:id="rId2"/>
              </a:rPr>
              <a:t>Schedule 12 – Data Access</a:t>
            </a:r>
            <a:r>
              <a:rPr lang="en-GB" dirty="0">
                <a:latin typeface="Arial"/>
                <a:cs typeface="Arial"/>
              </a:rPr>
              <a:t> and the relevant Data Access Matrix via a Change Proposal.</a:t>
            </a:r>
            <a:endParaRPr lang="en-US" dirty="0"/>
          </a:p>
          <a:p>
            <a:pPr marL="285750" indent="-285750">
              <a:buFont typeface="Arial" panose="020B0604020202020204" pitchFamily="34" charset="0"/>
              <a:buChar char="•"/>
            </a:pPr>
            <a:r>
              <a:rPr lang="en-GB" dirty="0">
                <a:latin typeface="Arial"/>
                <a:cs typeface="Arial"/>
              </a:rPr>
              <a:t>When assessing the priority of this Change Proposal, these are normally determined to be a Low Priority change. </a:t>
            </a:r>
          </a:p>
          <a:p>
            <a:pPr marL="285750" indent="-285750">
              <a:buFont typeface="Arial" panose="020B0604020202020204" pitchFamily="34" charset="0"/>
              <a:buChar char="•"/>
            </a:pPr>
            <a:r>
              <a:rPr lang="en-GB" dirty="0">
                <a:latin typeface="Arial"/>
                <a:cs typeface="Arial"/>
              </a:rPr>
              <a:t>To ensure these types of requests can be processed more efficiently and user benefits realised more quickly, we wish to make changes to the current process.</a:t>
            </a:r>
            <a:endParaRPr lang="en-GB" dirty="0"/>
          </a:p>
          <a:p>
            <a:pPr marL="285750" indent="-285750">
              <a:buFont typeface="Arial" panose="020B0604020202020204" pitchFamily="34" charset="0"/>
              <a:buChar char="•"/>
            </a:pPr>
            <a:r>
              <a:rPr lang="en-GB" dirty="0">
                <a:latin typeface="Arial"/>
                <a:cs typeface="Arial"/>
              </a:rPr>
              <a:t>There are two options for how this can be taken forward, labelled as Option A and Option B.</a:t>
            </a:r>
            <a:endParaRPr lang="en-GB" dirty="0"/>
          </a:p>
          <a:p>
            <a:pPr algn="l"/>
            <a:endParaRPr lang="en-GB" dirty="0">
              <a:cs typeface="Calibri"/>
            </a:endParaRPr>
          </a:p>
        </p:txBody>
      </p:sp>
      <p:sp>
        <p:nvSpPr>
          <p:cNvPr id="5" name="Speech Bubble: Oval 84">
            <a:extLst>
              <a:ext uri="{FF2B5EF4-FFF2-40B4-BE49-F238E27FC236}">
                <a16:creationId xmlns:a16="http://schemas.microsoft.com/office/drawing/2014/main" id="{518A898B-4202-81DB-E7FF-A1183537367C}"/>
              </a:ext>
            </a:extLst>
          </p:cNvPr>
          <p:cNvSpPr/>
          <p:nvPr/>
        </p:nvSpPr>
        <p:spPr>
          <a:xfrm>
            <a:off x="747511" y="4351928"/>
            <a:ext cx="1816877" cy="1299010"/>
          </a:xfrm>
          <a:prstGeom prst="wedgeEllipseCallout">
            <a:avLst>
              <a:gd name="adj1" fmla="val -30383"/>
              <a:gd name="adj2" fmla="val 62694"/>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000">
                <a:solidFill>
                  <a:schemeClr val="tx2"/>
                </a:solidFill>
                <a:latin typeface="Outfit Light" pitchFamily="2" charset="0"/>
              </a:rPr>
              <a:t>Market roles are too narrow. Does not reflect market roles which could exist in 10 years time.</a:t>
            </a:r>
          </a:p>
        </p:txBody>
      </p:sp>
      <p:sp>
        <p:nvSpPr>
          <p:cNvPr id="6" name="Speech Bubble: Oval 85">
            <a:extLst>
              <a:ext uri="{FF2B5EF4-FFF2-40B4-BE49-F238E27FC236}">
                <a16:creationId xmlns:a16="http://schemas.microsoft.com/office/drawing/2014/main" id="{008186B8-34C2-569F-4753-DDFD9D03A578}"/>
              </a:ext>
            </a:extLst>
          </p:cNvPr>
          <p:cNvSpPr/>
          <p:nvPr/>
        </p:nvSpPr>
        <p:spPr>
          <a:xfrm>
            <a:off x="4661607" y="4756336"/>
            <a:ext cx="2710739" cy="987330"/>
          </a:xfrm>
          <a:prstGeom prst="wedgeEllipseCallout">
            <a:avLst>
              <a:gd name="adj1" fmla="val 51911"/>
              <a:gd name="adj2" fmla="val 55584"/>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000">
                <a:solidFill>
                  <a:schemeClr val="tx2"/>
                </a:solidFill>
                <a:latin typeface="Outfit Light" pitchFamily="2" charset="0"/>
              </a:rPr>
              <a:t>Users who use case for access is valid, but are not listed on Schedule 12, must request to be added via the formal change process = lengthy.</a:t>
            </a:r>
          </a:p>
        </p:txBody>
      </p:sp>
      <p:sp>
        <p:nvSpPr>
          <p:cNvPr id="7" name="Speech Bubble: Oval 86">
            <a:extLst>
              <a:ext uri="{FF2B5EF4-FFF2-40B4-BE49-F238E27FC236}">
                <a16:creationId xmlns:a16="http://schemas.microsoft.com/office/drawing/2014/main" id="{14E18E14-03B4-57BC-A711-16EC0805A51A}"/>
              </a:ext>
            </a:extLst>
          </p:cNvPr>
          <p:cNvSpPr/>
          <p:nvPr/>
        </p:nvSpPr>
        <p:spPr>
          <a:xfrm>
            <a:off x="9412092" y="4756336"/>
            <a:ext cx="1957656" cy="1045662"/>
          </a:xfrm>
          <a:prstGeom prst="wedgeEllipseCallout">
            <a:avLst>
              <a:gd name="adj1" fmla="val 30041"/>
              <a:gd name="adj2" fmla="val 75890"/>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r>
              <a:rPr lang="en-GB" sz="1000">
                <a:solidFill>
                  <a:schemeClr val="tx2"/>
                </a:solidFill>
                <a:latin typeface="Outfit Light" pitchFamily="2" charset="0"/>
              </a:rPr>
            </a:br>
            <a:r>
              <a:rPr lang="en-GB" sz="1000">
                <a:solidFill>
                  <a:schemeClr val="tx2"/>
                </a:solidFill>
                <a:latin typeface="Outfit Light" pitchFamily="2" charset="0"/>
              </a:rPr>
              <a:t>Doesn’t support the futureproofing of the energy industry.</a:t>
            </a:r>
          </a:p>
          <a:p>
            <a:pPr algn="ctr"/>
            <a:endParaRPr lang="en-GB" sz="1000">
              <a:solidFill>
                <a:schemeClr val="accent1"/>
              </a:solidFill>
            </a:endParaRPr>
          </a:p>
        </p:txBody>
      </p:sp>
      <p:sp>
        <p:nvSpPr>
          <p:cNvPr id="8" name="Speech Bubble: Oval 120">
            <a:extLst>
              <a:ext uri="{FF2B5EF4-FFF2-40B4-BE49-F238E27FC236}">
                <a16:creationId xmlns:a16="http://schemas.microsoft.com/office/drawing/2014/main" id="{43F2D797-0777-1CD8-9474-EF07F24FB0F1}"/>
              </a:ext>
            </a:extLst>
          </p:cNvPr>
          <p:cNvSpPr/>
          <p:nvPr/>
        </p:nvSpPr>
        <p:spPr>
          <a:xfrm>
            <a:off x="2968351" y="4289264"/>
            <a:ext cx="1289293" cy="934143"/>
          </a:xfrm>
          <a:prstGeom prst="wedgeEllipseCallout">
            <a:avLst>
              <a:gd name="adj1" fmla="val -72438"/>
              <a:gd name="adj2" fmla="val -56262"/>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000">
                <a:solidFill>
                  <a:schemeClr val="tx2"/>
                </a:solidFill>
                <a:latin typeface="Outfit Light" pitchFamily="2" charset="0"/>
              </a:rPr>
              <a:t>Exceptions to Market Roles becoming increasingly common.</a:t>
            </a:r>
          </a:p>
        </p:txBody>
      </p:sp>
      <p:sp>
        <p:nvSpPr>
          <p:cNvPr id="9" name="Speech Bubble: Oval 121">
            <a:extLst>
              <a:ext uri="{FF2B5EF4-FFF2-40B4-BE49-F238E27FC236}">
                <a16:creationId xmlns:a16="http://schemas.microsoft.com/office/drawing/2014/main" id="{B098CE30-F57F-2690-5A12-E2DEB4C80D22}"/>
              </a:ext>
            </a:extLst>
          </p:cNvPr>
          <p:cNvSpPr/>
          <p:nvPr/>
        </p:nvSpPr>
        <p:spPr>
          <a:xfrm>
            <a:off x="7645723" y="4158034"/>
            <a:ext cx="1551107" cy="934144"/>
          </a:xfrm>
          <a:prstGeom prst="wedgeEllipseCallout">
            <a:avLst>
              <a:gd name="adj1" fmla="val 72575"/>
              <a:gd name="adj2" fmla="val -48958"/>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000">
                <a:solidFill>
                  <a:schemeClr val="tx2"/>
                </a:solidFill>
                <a:latin typeface="Outfit Light" pitchFamily="2" charset="0"/>
              </a:rPr>
              <a:t>Role based framework places restrictions on the accessibility of data.</a:t>
            </a:r>
          </a:p>
        </p:txBody>
      </p:sp>
    </p:spTree>
    <p:extLst>
      <p:ext uri="{BB962C8B-B14F-4D97-AF65-F5344CB8AC3E}">
        <p14:creationId xmlns:p14="http://schemas.microsoft.com/office/powerpoint/2010/main" val="21592115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p:txBody>
          <a:bodyPr/>
          <a:lstStyle/>
          <a:p>
            <a:r>
              <a:rPr lang="en-GB" dirty="0"/>
              <a:t>Change Proposal 1 – a vs b</a:t>
            </a:r>
          </a:p>
        </p:txBody>
      </p:sp>
      <p:sp>
        <p:nvSpPr>
          <p:cNvPr id="10" name="TextBox 9">
            <a:extLst>
              <a:ext uri="{FF2B5EF4-FFF2-40B4-BE49-F238E27FC236}">
                <a16:creationId xmlns:a16="http://schemas.microsoft.com/office/drawing/2014/main" id="{73238926-CF54-B2DA-7330-B4C1D60093E3}"/>
              </a:ext>
            </a:extLst>
          </p:cNvPr>
          <p:cNvSpPr txBox="1"/>
          <p:nvPr/>
        </p:nvSpPr>
        <p:spPr>
          <a:xfrm>
            <a:off x="469470" y="1108974"/>
            <a:ext cx="4718266" cy="5632311"/>
          </a:xfrm>
          <a:prstGeom prst="rect">
            <a:avLst/>
          </a:prstGeom>
          <a:noFill/>
        </p:spPr>
        <p:txBody>
          <a:bodyPr wrap="square" lIns="91440" tIns="45720" rIns="91440" bIns="45720" rtlCol="0" anchor="t">
            <a:spAutoFit/>
          </a:bodyPr>
          <a:lstStyle/>
          <a:p>
            <a:r>
              <a:rPr lang="en-GB" b="1" dirty="0">
                <a:latin typeface="Arial"/>
                <a:cs typeface="Arial"/>
              </a:rPr>
              <a:t>Change Proposal 1A (preferred)</a:t>
            </a:r>
          </a:p>
          <a:p>
            <a:pPr marL="285750" indent="-285750">
              <a:buClr>
                <a:schemeClr val="accent3"/>
              </a:buClr>
              <a:buFont typeface="Arial" panose="020B0604020202020204" pitchFamily="34" charset="0"/>
              <a:buChar char="•"/>
            </a:pPr>
            <a:r>
              <a:rPr lang="en-GB" dirty="0">
                <a:latin typeface="Arial"/>
                <a:cs typeface="Arial"/>
              </a:rPr>
              <a:t>Remove the Enquiry Service User categories from Schedule 12 and place them within a newly created CAT 3 document.</a:t>
            </a:r>
          </a:p>
          <a:p>
            <a:pPr marL="285750" indent="-285750">
              <a:buClr>
                <a:schemeClr val="accent3"/>
              </a:buClr>
              <a:buFont typeface="Arial" panose="020B0604020202020204" pitchFamily="34" charset="0"/>
              <a:buChar char="•"/>
            </a:pPr>
            <a:r>
              <a:rPr lang="en-GB" dirty="0">
                <a:latin typeface="Arial"/>
                <a:cs typeface="Arial"/>
              </a:rPr>
              <a:t>Move the Gas and Electricity DAM from CAT 2 documents to CAT 3 documents.</a:t>
            </a:r>
          </a:p>
          <a:p>
            <a:r>
              <a:rPr lang="en-GB" u="sng" dirty="0">
                <a:solidFill>
                  <a:schemeClr val="accent3"/>
                </a:solidFill>
                <a:latin typeface="Arial"/>
                <a:cs typeface="Arial"/>
              </a:rPr>
              <a:t>Due diligence</a:t>
            </a:r>
            <a:endParaRPr lang="en-GB" dirty="0">
              <a:solidFill>
                <a:schemeClr val="accent3"/>
              </a:solidFill>
            </a:endParaRPr>
          </a:p>
          <a:p>
            <a:pPr marL="285750" indent="-285750">
              <a:buClr>
                <a:schemeClr val="accent3"/>
              </a:buClr>
              <a:buFont typeface="Arial" panose="020B0604020202020204" pitchFamily="34" charset="0"/>
              <a:buChar char="•"/>
            </a:pPr>
            <a:r>
              <a:rPr lang="en-GB" dirty="0">
                <a:latin typeface="Arial"/>
                <a:cs typeface="Arial"/>
              </a:rPr>
              <a:t>Both DAMs will be placed under the control of the </a:t>
            </a:r>
            <a:r>
              <a:rPr lang="en-GB" dirty="0" err="1">
                <a:latin typeface="Arial"/>
                <a:cs typeface="Arial"/>
              </a:rPr>
              <a:t>RECCo</a:t>
            </a:r>
            <a:r>
              <a:rPr lang="en-GB" dirty="0">
                <a:latin typeface="Arial"/>
                <a:cs typeface="Arial"/>
              </a:rPr>
              <a:t> Board with delegated authority to the REC PAB.</a:t>
            </a:r>
          </a:p>
          <a:p>
            <a:pPr marL="285750" indent="-285750">
              <a:buClr>
                <a:schemeClr val="accent3"/>
              </a:buClr>
              <a:buFont typeface="Arial" panose="020B0604020202020204" pitchFamily="34" charset="0"/>
              <a:buChar char="•"/>
            </a:pPr>
            <a:r>
              <a:rPr lang="en-GB" dirty="0">
                <a:latin typeface="Arial"/>
                <a:cs typeface="Arial"/>
              </a:rPr>
              <a:t>Alter the PAB Procedures to mandate PAB consults on any changes to the DAMs or the newly created CAT 3 document via the RIG or another expert group.</a:t>
            </a:r>
          </a:p>
          <a:p>
            <a:pPr marL="285750" indent="-285750">
              <a:buClr>
                <a:schemeClr val="accent3"/>
              </a:buClr>
              <a:buFont typeface="Arial" panose="020B0604020202020204" pitchFamily="34" charset="0"/>
              <a:buChar char="•"/>
            </a:pPr>
            <a:r>
              <a:rPr lang="en-GB" dirty="0">
                <a:latin typeface="Arial"/>
                <a:cs typeface="Arial"/>
              </a:rPr>
              <a:t>Circa 10 CPs would be given their access as soon as possible following the implementation Change Proposal 1A.</a:t>
            </a:r>
          </a:p>
          <a:p>
            <a:endParaRPr lang="en-GB"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6816C96B-5318-ED8C-2830-50C8F8B294DF}"/>
              </a:ext>
            </a:extLst>
          </p:cNvPr>
          <p:cNvSpPr txBox="1"/>
          <p:nvPr/>
        </p:nvSpPr>
        <p:spPr>
          <a:xfrm>
            <a:off x="5957048" y="1027694"/>
            <a:ext cx="5168365" cy="5078313"/>
          </a:xfrm>
          <a:prstGeom prst="rect">
            <a:avLst/>
          </a:prstGeom>
          <a:noFill/>
        </p:spPr>
        <p:txBody>
          <a:bodyPr wrap="square" lIns="91440" tIns="45720" rIns="91440" bIns="45720" rtlCol="0" anchor="t">
            <a:spAutoFit/>
          </a:bodyPr>
          <a:lstStyle/>
          <a:p>
            <a:r>
              <a:rPr lang="en-GB" b="1" dirty="0">
                <a:latin typeface="Arial"/>
                <a:cs typeface="Arial"/>
              </a:rPr>
              <a:t>Change Proposal 1B (alternate)</a:t>
            </a:r>
            <a:endParaRPr lang="en-GB" b="1" dirty="0">
              <a:latin typeface="Arial" panose="020B0604020202020204" pitchFamily="34" charset="0"/>
              <a:cs typeface="Arial" panose="020B0604020202020204" pitchFamily="34" charset="0"/>
            </a:endParaRPr>
          </a:p>
          <a:p>
            <a:pPr marL="285750" indent="-285750">
              <a:buClr>
                <a:schemeClr val="accent3"/>
              </a:buClr>
              <a:buFont typeface="Arial" panose="020B0604020202020204" pitchFamily="34" charset="0"/>
              <a:buChar char="•"/>
            </a:pPr>
            <a:r>
              <a:rPr lang="en-GB" dirty="0">
                <a:latin typeface="Arial"/>
                <a:cs typeface="Arial"/>
              </a:rPr>
              <a:t>List of User Categories and Purposes remains in Schedule 12</a:t>
            </a:r>
          </a:p>
          <a:p>
            <a:pPr marL="285750" indent="-285750">
              <a:buClr>
                <a:schemeClr val="accent3"/>
              </a:buClr>
              <a:buFont typeface="Arial" panose="020B0604020202020204" pitchFamily="34" charset="0"/>
              <a:buChar char="•"/>
            </a:pPr>
            <a:r>
              <a:rPr lang="en-GB" dirty="0">
                <a:latin typeface="Arial"/>
                <a:cs typeface="Arial"/>
              </a:rPr>
              <a:t>DAM remains as CAT 2 document</a:t>
            </a:r>
          </a:p>
          <a:p>
            <a:pPr marL="285750" indent="-285750">
              <a:buClr>
                <a:schemeClr val="accent3"/>
              </a:buClr>
              <a:buFont typeface="Arial" panose="020B0604020202020204" pitchFamily="34" charset="0"/>
              <a:buChar char="•"/>
            </a:pPr>
            <a:r>
              <a:rPr lang="en-GB" dirty="0">
                <a:latin typeface="Arial"/>
                <a:cs typeface="Arial"/>
              </a:rPr>
              <a:t>Introduce a revised Change Management governance Process in Schedule 5 to support changes to the DAM and Schedule 12.</a:t>
            </a:r>
          </a:p>
          <a:p>
            <a:pPr marL="285750" indent="-285750">
              <a:buClr>
                <a:schemeClr val="accent3"/>
              </a:buClr>
              <a:buFont typeface="Arial" panose="020B0604020202020204" pitchFamily="34" charset="0"/>
              <a:buChar char="•"/>
            </a:pPr>
            <a:r>
              <a:rPr lang="en-GB" dirty="0">
                <a:latin typeface="Arial"/>
                <a:cs typeface="Arial"/>
              </a:rPr>
              <a:t>DAM and Schedule 12 will be excluded from the traditional obligations set out in Schedule 5.</a:t>
            </a:r>
          </a:p>
          <a:p>
            <a:pPr marL="285750" indent="-285750">
              <a:buClr>
                <a:schemeClr val="accent3"/>
              </a:buClr>
              <a:buFont typeface="Arial" panose="020B0604020202020204" pitchFamily="34" charset="0"/>
              <a:buChar char="•"/>
            </a:pPr>
            <a:r>
              <a:rPr lang="en-GB" dirty="0">
                <a:latin typeface="Arial"/>
                <a:cs typeface="Arial"/>
              </a:rPr>
              <a:t>DAM and Schedule 12 under the control of </a:t>
            </a:r>
            <a:r>
              <a:rPr lang="en-GB" dirty="0" err="1">
                <a:latin typeface="Arial"/>
                <a:cs typeface="Arial"/>
              </a:rPr>
              <a:t>RECCo</a:t>
            </a:r>
            <a:r>
              <a:rPr lang="en-GB" dirty="0">
                <a:latin typeface="Arial"/>
                <a:cs typeface="Arial"/>
              </a:rPr>
              <a:t> Board with delegated authority to the REC PAB.</a:t>
            </a:r>
          </a:p>
          <a:p>
            <a:pPr marL="285750" indent="-285750">
              <a:buClr>
                <a:schemeClr val="accent3"/>
              </a:buClr>
              <a:buFont typeface="Arial" panose="020B0604020202020204" pitchFamily="34" charset="0"/>
              <a:buChar char="•"/>
            </a:pPr>
            <a:r>
              <a:rPr lang="en-GB" dirty="0">
                <a:latin typeface="Arial"/>
                <a:cs typeface="Arial"/>
              </a:rPr>
              <a:t>Known use cases/purposes for access will be used to test the changes introduced.</a:t>
            </a:r>
          </a:p>
          <a:p>
            <a:pPr marL="285750" indent="-285750">
              <a:buClr>
                <a:schemeClr val="accent3"/>
              </a:buClr>
              <a:buFont typeface="Arial" panose="020B0604020202020204" pitchFamily="34" charset="0"/>
              <a:buChar char="•"/>
            </a:pPr>
            <a:r>
              <a:rPr lang="en-GB" dirty="0">
                <a:latin typeface="Arial"/>
                <a:cs typeface="Arial"/>
              </a:rPr>
              <a:t>Circa 10 CPs would be given their access as soon as possible following the implementation Change Proposal 1B.</a:t>
            </a:r>
          </a:p>
        </p:txBody>
      </p:sp>
    </p:spTree>
    <p:extLst>
      <p:ext uri="{BB962C8B-B14F-4D97-AF65-F5344CB8AC3E}">
        <p14:creationId xmlns:p14="http://schemas.microsoft.com/office/powerpoint/2010/main" val="38798118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dirty="0">
                <a:latin typeface="Roboto"/>
                <a:ea typeface="Roboto"/>
                <a:cs typeface="Roboto"/>
              </a:rPr>
              <a:t>Change Proposal 1A</a:t>
            </a:r>
            <a:endParaRPr lang="en-GB" dirty="0"/>
          </a:p>
        </p:txBody>
      </p:sp>
      <p:sp>
        <p:nvSpPr>
          <p:cNvPr id="15" name="TextBox 14">
            <a:extLst>
              <a:ext uri="{FF2B5EF4-FFF2-40B4-BE49-F238E27FC236}">
                <a16:creationId xmlns:a16="http://schemas.microsoft.com/office/drawing/2014/main" id="{C9A641B0-9461-57C6-450F-22124F20F6FB}"/>
              </a:ext>
            </a:extLst>
          </p:cNvPr>
          <p:cNvSpPr txBox="1"/>
          <p:nvPr/>
        </p:nvSpPr>
        <p:spPr>
          <a:xfrm>
            <a:off x="543464" y="1397479"/>
            <a:ext cx="10153291" cy="3693319"/>
          </a:xfrm>
          <a:prstGeom prst="rect">
            <a:avLst/>
          </a:prstGeom>
          <a:noFill/>
        </p:spPr>
        <p:txBody>
          <a:bodyPr wrap="square" lIns="91440" tIns="45720" rIns="91440" bIns="45720" rtlCol="0" anchor="t">
            <a:spAutoFit/>
          </a:bodyPr>
          <a:lstStyle/>
          <a:p>
            <a:r>
              <a:rPr lang="en-GB" b="1" u="sng" dirty="0">
                <a:solidFill>
                  <a:srgbClr val="70ADA3"/>
                </a:solidFill>
                <a:latin typeface="Arial"/>
                <a:cs typeface="Arial"/>
              </a:rPr>
              <a:t>List of documents changed (red-lined Draft Legal Text provided in zip folder)</a:t>
            </a:r>
            <a:endParaRPr lang="en-US" dirty="0">
              <a:latin typeface="Arial"/>
              <a:cs typeface="Arial"/>
            </a:endParaRPr>
          </a:p>
          <a:p>
            <a:endParaRPr lang="en-GB" b="1" u="sng" dirty="0">
              <a:solidFill>
                <a:srgbClr val="70ADA3"/>
              </a:solidFill>
              <a:latin typeface="Arial"/>
              <a:cs typeface="Arial"/>
            </a:endParaRPr>
          </a:p>
          <a:p>
            <a:r>
              <a:rPr lang="en-GB" dirty="0">
                <a:latin typeface="Arial"/>
                <a:cs typeface="Arial"/>
              </a:rPr>
              <a:t>Schedule 12 – Data Access (Category 1)</a:t>
            </a:r>
          </a:p>
          <a:p>
            <a:endParaRPr lang="en-GB" dirty="0">
              <a:latin typeface="Arial"/>
              <a:cs typeface="Arial"/>
            </a:endParaRPr>
          </a:p>
          <a:p>
            <a:r>
              <a:rPr lang="en-GB" dirty="0">
                <a:latin typeface="Arial"/>
                <a:cs typeface="Arial"/>
              </a:rPr>
              <a:t>Data Access Matrices (no change, just moved from Category 2 to Category 3)</a:t>
            </a:r>
          </a:p>
          <a:p>
            <a:endParaRPr lang="en-GB" dirty="0">
              <a:latin typeface="Arial"/>
              <a:cs typeface="Arial"/>
            </a:endParaRPr>
          </a:p>
          <a:p>
            <a:r>
              <a:rPr lang="en-GB" dirty="0">
                <a:latin typeface="Arial"/>
                <a:cs typeface="Arial"/>
              </a:rPr>
              <a:t>Creation of Enquiry Service User Categories Document (Category 3)</a:t>
            </a:r>
          </a:p>
          <a:p>
            <a:endParaRPr lang="en-GB" dirty="0">
              <a:latin typeface="Arial"/>
              <a:cs typeface="Arial"/>
            </a:endParaRPr>
          </a:p>
          <a:p>
            <a:r>
              <a:rPr lang="en-GB" dirty="0">
                <a:latin typeface="Arial"/>
                <a:cs typeface="Arial"/>
              </a:rPr>
              <a:t>PAB Procedures (Category 3)</a:t>
            </a:r>
          </a:p>
          <a:p>
            <a:endParaRPr lang="en-GB" dirty="0">
              <a:latin typeface="Arial"/>
              <a:cs typeface="Arial"/>
            </a:endParaRPr>
          </a:p>
          <a:p>
            <a:r>
              <a:rPr lang="en-GB" dirty="0">
                <a:latin typeface="Arial"/>
                <a:cs typeface="Arial"/>
              </a:rPr>
              <a:t>REC Baseline Statement (Category 3)</a:t>
            </a:r>
          </a:p>
          <a:p>
            <a:endParaRPr lang="en-GB"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14825813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a:latin typeface="Roboto"/>
                <a:ea typeface="Roboto"/>
                <a:cs typeface="Roboto"/>
              </a:rPr>
              <a:t>Change Proposal 1B</a:t>
            </a:r>
            <a:endParaRPr lang="en-GB"/>
          </a:p>
        </p:txBody>
      </p:sp>
      <p:sp>
        <p:nvSpPr>
          <p:cNvPr id="15" name="TextBox 14">
            <a:extLst>
              <a:ext uri="{FF2B5EF4-FFF2-40B4-BE49-F238E27FC236}">
                <a16:creationId xmlns:a16="http://schemas.microsoft.com/office/drawing/2014/main" id="{C9A641B0-9461-57C6-450F-22124F20F6FB}"/>
              </a:ext>
            </a:extLst>
          </p:cNvPr>
          <p:cNvSpPr txBox="1"/>
          <p:nvPr/>
        </p:nvSpPr>
        <p:spPr>
          <a:xfrm>
            <a:off x="543464" y="1397479"/>
            <a:ext cx="10153291" cy="3416320"/>
          </a:xfrm>
          <a:prstGeom prst="rect">
            <a:avLst/>
          </a:prstGeom>
          <a:noFill/>
        </p:spPr>
        <p:txBody>
          <a:bodyPr wrap="square" lIns="91440" tIns="45720" rIns="91440" bIns="45720" rtlCol="0" anchor="t">
            <a:spAutoFit/>
          </a:bodyPr>
          <a:lstStyle/>
          <a:p>
            <a:r>
              <a:rPr lang="en-GB" b="1" u="sng" dirty="0">
                <a:solidFill>
                  <a:srgbClr val="70ADA3"/>
                </a:solidFill>
                <a:latin typeface="Arial"/>
                <a:cs typeface="Arial"/>
              </a:rPr>
              <a:t>List of documents changed</a:t>
            </a:r>
            <a:endParaRPr lang="en-US" dirty="0">
              <a:latin typeface="Arial"/>
              <a:cs typeface="Arial"/>
            </a:endParaRPr>
          </a:p>
          <a:p>
            <a:endParaRPr lang="en-GB" b="1" u="sng" dirty="0">
              <a:solidFill>
                <a:srgbClr val="70ADA3"/>
              </a:solidFill>
              <a:latin typeface="Arial"/>
              <a:cs typeface="Arial"/>
            </a:endParaRPr>
          </a:p>
          <a:p>
            <a:r>
              <a:rPr lang="en-GB" dirty="0">
                <a:latin typeface="Arial"/>
                <a:cs typeface="Arial"/>
              </a:rPr>
              <a:t>Schedule 12 – Data Access (Category 1) – governance changes from usual process for changes to new users and purpose. </a:t>
            </a:r>
          </a:p>
          <a:p>
            <a:endParaRPr lang="en-GB" dirty="0">
              <a:latin typeface="Arial"/>
              <a:cs typeface="Arial"/>
            </a:endParaRPr>
          </a:p>
          <a:p>
            <a:r>
              <a:rPr lang="en-GB" dirty="0">
                <a:latin typeface="Arial"/>
                <a:cs typeface="Arial"/>
              </a:rPr>
              <a:t>Schedule 5 – Change Management (Category 1)</a:t>
            </a:r>
          </a:p>
          <a:p>
            <a:endParaRPr lang="en-GB" dirty="0">
              <a:latin typeface="Arial"/>
              <a:cs typeface="Arial"/>
            </a:endParaRPr>
          </a:p>
          <a:p>
            <a:r>
              <a:rPr lang="en-GB" dirty="0">
                <a:latin typeface="Arial"/>
                <a:cs typeface="Arial"/>
              </a:rPr>
              <a:t>PAB Procedures (Category 3)</a:t>
            </a:r>
          </a:p>
          <a:p>
            <a:endParaRPr lang="en-GB" dirty="0">
              <a:latin typeface="Arial"/>
              <a:cs typeface="Arial"/>
            </a:endParaRPr>
          </a:p>
          <a:p>
            <a:r>
              <a:rPr lang="en-GB" dirty="0">
                <a:latin typeface="Arial"/>
                <a:cs typeface="Arial"/>
              </a:rPr>
              <a:t>REC Baseline Statement (Category 3)</a:t>
            </a:r>
          </a:p>
          <a:p>
            <a:endParaRPr lang="en-GB"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8111978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a:latin typeface="Roboto"/>
                <a:ea typeface="Roboto"/>
                <a:cs typeface="Roboto"/>
              </a:rPr>
              <a:t>Change Proposal 1B</a:t>
            </a:r>
            <a:endParaRPr lang="en-GB"/>
          </a:p>
        </p:txBody>
      </p:sp>
      <p:sp>
        <p:nvSpPr>
          <p:cNvPr id="15" name="TextBox 14">
            <a:extLst>
              <a:ext uri="{FF2B5EF4-FFF2-40B4-BE49-F238E27FC236}">
                <a16:creationId xmlns:a16="http://schemas.microsoft.com/office/drawing/2014/main" id="{C9A641B0-9461-57C6-450F-22124F20F6FB}"/>
              </a:ext>
            </a:extLst>
          </p:cNvPr>
          <p:cNvSpPr txBox="1"/>
          <p:nvPr/>
        </p:nvSpPr>
        <p:spPr>
          <a:xfrm>
            <a:off x="424115" y="1571252"/>
            <a:ext cx="9835453" cy="2185214"/>
          </a:xfrm>
          <a:prstGeom prst="rect">
            <a:avLst/>
          </a:prstGeom>
          <a:noFill/>
        </p:spPr>
        <p:txBody>
          <a:bodyPr wrap="square" lIns="91440" tIns="45720" rIns="91440" bIns="45720" rtlCol="0" anchor="t">
            <a:spAutoFit/>
          </a:bodyPr>
          <a:lstStyle/>
          <a:p>
            <a:pPr marL="285750" indent="-285750">
              <a:spcAft>
                <a:spcPts val="600"/>
              </a:spcAft>
              <a:buClr>
                <a:schemeClr val="accent3"/>
              </a:buClr>
              <a:buFont typeface="Arial" panose="020B0604020202020204" pitchFamily="34" charset="0"/>
              <a:buChar char="•"/>
            </a:pPr>
            <a:r>
              <a:rPr lang="en-GB" dirty="0">
                <a:latin typeface="Arial"/>
                <a:cs typeface="Arial"/>
              </a:rPr>
              <a:t>No changes to the Categorisation of Schedule 12 or the DAM</a:t>
            </a:r>
          </a:p>
          <a:p>
            <a:pPr marL="285750" indent="-285750">
              <a:spcAft>
                <a:spcPts val="600"/>
              </a:spcAft>
              <a:buClr>
                <a:schemeClr val="accent3"/>
              </a:buClr>
              <a:buFont typeface="Arial" panose="020B0604020202020204" pitchFamily="34" charset="0"/>
              <a:buChar char="•"/>
            </a:pPr>
            <a:r>
              <a:rPr lang="en-GB" dirty="0">
                <a:latin typeface="Arial"/>
                <a:cs typeface="Arial"/>
              </a:rPr>
              <a:t>PAB under delegated authority from the </a:t>
            </a:r>
            <a:r>
              <a:rPr lang="en-GB" dirty="0" err="1">
                <a:latin typeface="Arial"/>
                <a:cs typeface="Arial"/>
              </a:rPr>
              <a:t>RECCo</a:t>
            </a:r>
            <a:r>
              <a:rPr lang="en-GB" dirty="0">
                <a:latin typeface="Arial"/>
                <a:cs typeface="Arial"/>
              </a:rPr>
              <a:t> Board will decide on changes to the DAM and Schedule 12 Data Access Requests as part of a formally recognised but revised Change Management Process.</a:t>
            </a:r>
          </a:p>
          <a:p>
            <a:pPr marL="285750" indent="-285750">
              <a:spcAft>
                <a:spcPts val="600"/>
              </a:spcAft>
              <a:buClr>
                <a:schemeClr val="accent3"/>
              </a:buClr>
              <a:buFont typeface="Arial" panose="020B0604020202020204" pitchFamily="34" charset="0"/>
              <a:buChar char="•"/>
            </a:pPr>
            <a:r>
              <a:rPr lang="en-GB" dirty="0">
                <a:latin typeface="Arial"/>
                <a:cs typeface="Arial"/>
              </a:rPr>
              <a:t>Addition of a clause to Schedule 5 which stipulates changes to the DAM and Schedule 12 will follow a Data Access Request process. A process already exists for handling Meter Product Data updates (Paragraph 28 of Schedule 5).</a:t>
            </a:r>
          </a:p>
        </p:txBody>
      </p:sp>
    </p:spTree>
    <p:extLst>
      <p:ext uri="{BB962C8B-B14F-4D97-AF65-F5344CB8AC3E}">
        <p14:creationId xmlns:p14="http://schemas.microsoft.com/office/powerpoint/2010/main" val="41889028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a:xfrm>
            <a:off x="838200" y="365125"/>
            <a:ext cx="9284855" cy="660111"/>
          </a:xfrm>
        </p:spPr>
        <p:txBody>
          <a:bodyPr anchor="ctr">
            <a:normAutofit/>
          </a:bodyPr>
          <a:lstStyle/>
          <a:p>
            <a:r>
              <a:rPr lang="en-GB" dirty="0"/>
              <a:t>Proposed future process – 50WD</a:t>
            </a:r>
          </a:p>
        </p:txBody>
      </p:sp>
      <p:graphicFrame>
        <p:nvGraphicFramePr>
          <p:cNvPr id="12" name="Table 11">
            <a:extLst>
              <a:ext uri="{FF2B5EF4-FFF2-40B4-BE49-F238E27FC236}">
                <a16:creationId xmlns:a16="http://schemas.microsoft.com/office/drawing/2014/main" id="{7DF7363F-6E86-ABEE-DD44-F943BF59B610}"/>
              </a:ext>
            </a:extLst>
          </p:cNvPr>
          <p:cNvGraphicFramePr>
            <a:graphicFrameLocks noGrp="1"/>
          </p:cNvGraphicFramePr>
          <p:nvPr/>
        </p:nvGraphicFramePr>
        <p:xfrm>
          <a:off x="545592" y="1311562"/>
          <a:ext cx="10564367" cy="4696046"/>
        </p:xfrm>
        <a:graphic>
          <a:graphicData uri="http://schemas.openxmlformats.org/drawingml/2006/table">
            <a:tbl>
              <a:tblPr firstRow="1" firstCol="1" lastRow="1" lastCol="1" bandRow="1" bandCol="1">
                <a:tableStyleId>{F5AB1C69-6EDB-4FF4-983F-18BD219EF322}</a:tableStyleId>
              </a:tblPr>
              <a:tblGrid>
                <a:gridCol w="7117121">
                  <a:extLst>
                    <a:ext uri="{9D8B030D-6E8A-4147-A177-3AD203B41FA5}">
                      <a16:colId xmlns:a16="http://schemas.microsoft.com/office/drawing/2014/main" val="2246053774"/>
                    </a:ext>
                  </a:extLst>
                </a:gridCol>
                <a:gridCol w="1723623">
                  <a:extLst>
                    <a:ext uri="{9D8B030D-6E8A-4147-A177-3AD203B41FA5}">
                      <a16:colId xmlns:a16="http://schemas.microsoft.com/office/drawing/2014/main" val="1907153975"/>
                    </a:ext>
                  </a:extLst>
                </a:gridCol>
                <a:gridCol w="1723623">
                  <a:extLst>
                    <a:ext uri="{9D8B030D-6E8A-4147-A177-3AD203B41FA5}">
                      <a16:colId xmlns:a16="http://schemas.microsoft.com/office/drawing/2014/main" val="2136144665"/>
                    </a:ext>
                  </a:extLst>
                </a:gridCol>
              </a:tblGrid>
              <a:tr h="528329">
                <a:tc>
                  <a:txBody>
                    <a:bodyPr/>
                    <a:lstStyle/>
                    <a:p>
                      <a:pPr>
                        <a:lnSpc>
                          <a:spcPct val="115000"/>
                        </a:lnSpc>
                        <a:spcAft>
                          <a:spcPts val="800"/>
                        </a:spcAft>
                      </a:pPr>
                      <a:r>
                        <a:rPr lang="en-GB" sz="1600" cap="all">
                          <a:effectLst/>
                          <a:latin typeface="Arial" panose="020B0604020202020204" pitchFamily="34" charset="0"/>
                          <a:cs typeface="Arial" panose="020B0604020202020204" pitchFamily="34" charset="0"/>
                        </a:rPr>
                        <a:t>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tc>
                  <a:txBody>
                    <a:bodyPr/>
                    <a:lstStyle/>
                    <a:p>
                      <a:pPr algn="ctr">
                        <a:lnSpc>
                          <a:spcPct val="115000"/>
                        </a:lnSpc>
                        <a:spcAft>
                          <a:spcPts val="800"/>
                        </a:spcAft>
                      </a:pPr>
                      <a:r>
                        <a:rPr lang="en-GB" sz="1600">
                          <a:effectLst/>
                          <a:latin typeface="Arial" panose="020B0604020202020204" pitchFamily="34" charset="0"/>
                          <a:cs typeface="Arial" panose="020B0604020202020204" pitchFamily="34" charset="0"/>
                        </a:rPr>
                        <a:t>FROM</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tc>
                  <a:txBody>
                    <a:bodyPr/>
                    <a:lstStyle/>
                    <a:p>
                      <a:pPr algn="ctr">
                        <a:lnSpc>
                          <a:spcPct val="115000"/>
                        </a:lnSpc>
                        <a:spcAft>
                          <a:spcPts val="800"/>
                        </a:spcAft>
                      </a:pPr>
                      <a:r>
                        <a:rPr lang="en-GB" sz="1600">
                          <a:effectLst/>
                          <a:latin typeface="Arial" panose="020B0604020202020204" pitchFamily="34" charset="0"/>
                          <a:cs typeface="Arial" panose="020B0604020202020204" pitchFamily="34" charset="0"/>
                        </a:rPr>
                        <a:t>TO</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extLst>
                  <a:ext uri="{0D108BD9-81ED-4DB2-BD59-A6C34878D82A}">
                    <a16:rowId xmlns:a16="http://schemas.microsoft.com/office/drawing/2014/main" val="1773518819"/>
                  </a:ext>
                </a:extLst>
              </a:tr>
              <a:tr h="528329">
                <a:tc>
                  <a:txBody>
                    <a:bodyPr/>
                    <a:lstStyle/>
                    <a:p>
                      <a:pPr>
                        <a:lnSpc>
                          <a:spcPct val="115000"/>
                        </a:lnSpc>
                        <a:spcAft>
                          <a:spcPts val="800"/>
                        </a:spcAft>
                      </a:pPr>
                      <a:r>
                        <a:rPr lang="en-GB" sz="1600">
                          <a:effectLst/>
                          <a:latin typeface="Arial" panose="020B0604020202020204" pitchFamily="34" charset="0"/>
                          <a:cs typeface="Arial" panose="020B0604020202020204" pitchFamily="34" charset="0"/>
                        </a:rPr>
                        <a:t>INITIAL REVIEW OF ACCESS REQUEST (1WD)</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11/08/2023</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14/08/2023</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extLst>
                  <a:ext uri="{0D108BD9-81ED-4DB2-BD59-A6C34878D82A}">
                    <a16:rowId xmlns:a16="http://schemas.microsoft.com/office/drawing/2014/main" val="2768721838"/>
                  </a:ext>
                </a:extLst>
              </a:tr>
              <a:tr h="528329">
                <a:tc>
                  <a:txBody>
                    <a:bodyPr/>
                    <a:lstStyle/>
                    <a:p>
                      <a:pPr>
                        <a:lnSpc>
                          <a:spcPct val="115000"/>
                        </a:lnSpc>
                        <a:spcAft>
                          <a:spcPts val="800"/>
                        </a:spcAft>
                      </a:pPr>
                      <a:r>
                        <a:rPr lang="en-GB" sz="1600" dirty="0">
                          <a:effectLst/>
                          <a:latin typeface="Arial" panose="020B0604020202020204" pitchFamily="34" charset="0"/>
                          <a:cs typeface="Arial" panose="020B0604020202020204" pitchFamily="34" charset="0"/>
                        </a:rPr>
                        <a:t>ACCESS REQUEST REFINEMENT (10WD)</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14/08/2023</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29/08/2023</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extLst>
                  <a:ext uri="{0D108BD9-81ED-4DB2-BD59-A6C34878D82A}">
                    <a16:rowId xmlns:a16="http://schemas.microsoft.com/office/drawing/2014/main" val="3864072142"/>
                  </a:ext>
                </a:extLst>
              </a:tr>
              <a:tr h="528329">
                <a:tc>
                  <a:txBody>
                    <a:bodyPr/>
                    <a:lstStyle/>
                    <a:p>
                      <a:pPr>
                        <a:lnSpc>
                          <a:spcPct val="115000"/>
                        </a:lnSpc>
                        <a:spcAft>
                          <a:spcPts val="800"/>
                        </a:spcAft>
                      </a:pPr>
                      <a:r>
                        <a:rPr lang="en-GB" sz="1600" dirty="0">
                          <a:effectLst/>
                          <a:latin typeface="Arial" panose="020B0604020202020204" pitchFamily="34" charset="0"/>
                          <a:cs typeface="Arial" panose="020B0604020202020204" pitchFamily="34" charset="0"/>
                        </a:rPr>
                        <a:t>SERVICE PROVIDER IMPACT ASSESSMENT</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30/08/2023</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04/10/2023</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extLst>
                  <a:ext uri="{0D108BD9-81ED-4DB2-BD59-A6C34878D82A}">
                    <a16:rowId xmlns:a16="http://schemas.microsoft.com/office/drawing/2014/main" val="959022032"/>
                  </a:ext>
                </a:extLst>
              </a:tr>
              <a:tr h="997743">
                <a:tc>
                  <a:txBody>
                    <a:bodyPr/>
                    <a:lstStyle/>
                    <a:p>
                      <a:pPr>
                        <a:lnSpc>
                          <a:spcPct val="115000"/>
                        </a:lnSpc>
                        <a:spcAft>
                          <a:spcPts val="800"/>
                        </a:spcAft>
                      </a:pPr>
                      <a:r>
                        <a:rPr lang="en-GB" sz="1600" dirty="0">
                          <a:effectLst/>
                          <a:latin typeface="Arial" panose="020B0604020202020204" pitchFamily="34" charset="0"/>
                          <a:cs typeface="Arial" panose="020B0604020202020204" pitchFamily="34" charset="0"/>
                        </a:rPr>
                        <a:t>SEEK FEEDBACK FROM RIG (PAPER DAY AND MEETING) CONCURRENT PROCESS WITH SPIA</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01/09/2023</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tc>
                  <a:txBody>
                    <a:bodyPr/>
                    <a:lstStyle/>
                    <a:p>
                      <a:pPr algn="ctr">
                        <a:lnSpc>
                          <a:spcPct val="115000"/>
                        </a:lnSpc>
                        <a:spcAft>
                          <a:spcPts val="800"/>
                        </a:spcAft>
                      </a:pPr>
                      <a:r>
                        <a:rPr lang="en-GB" sz="1600" b="0" dirty="0">
                          <a:effectLst/>
                          <a:latin typeface="Arial" panose="020B0604020202020204" pitchFamily="34" charset="0"/>
                          <a:cs typeface="Arial" panose="020B0604020202020204" pitchFamily="34" charset="0"/>
                        </a:rPr>
                        <a:t>08/09/2023</a:t>
                      </a:r>
                      <a:endParaRPr lang="en-GB" sz="1600" b="0" dirty="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extLst>
                  <a:ext uri="{0D108BD9-81ED-4DB2-BD59-A6C34878D82A}">
                    <a16:rowId xmlns:a16="http://schemas.microsoft.com/office/drawing/2014/main" val="840945532"/>
                  </a:ext>
                </a:extLst>
              </a:tr>
              <a:tr h="528329">
                <a:tc>
                  <a:txBody>
                    <a:bodyPr/>
                    <a:lstStyle/>
                    <a:p>
                      <a:pPr>
                        <a:lnSpc>
                          <a:spcPct val="115000"/>
                        </a:lnSpc>
                        <a:spcAft>
                          <a:spcPts val="800"/>
                        </a:spcAft>
                      </a:pPr>
                      <a:r>
                        <a:rPr lang="en-GB" sz="1600" dirty="0">
                          <a:effectLst/>
                          <a:latin typeface="Arial" panose="020B0604020202020204" pitchFamily="34" charset="0"/>
                          <a:cs typeface="Arial" panose="020B0604020202020204" pitchFamily="34" charset="0"/>
                        </a:rPr>
                        <a:t>SEND SPIA AND RIG RECOMMENDATION TO PAB</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13/10/2023</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13/10/2023</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extLst>
                  <a:ext uri="{0D108BD9-81ED-4DB2-BD59-A6C34878D82A}">
                    <a16:rowId xmlns:a16="http://schemas.microsoft.com/office/drawing/2014/main" val="1046392120"/>
                  </a:ext>
                </a:extLst>
              </a:tr>
              <a:tr h="528329">
                <a:tc>
                  <a:txBody>
                    <a:bodyPr/>
                    <a:lstStyle/>
                    <a:p>
                      <a:pPr>
                        <a:lnSpc>
                          <a:spcPct val="115000"/>
                        </a:lnSpc>
                        <a:spcAft>
                          <a:spcPts val="800"/>
                        </a:spcAft>
                      </a:pPr>
                      <a:r>
                        <a:rPr lang="en-GB" sz="1600" dirty="0">
                          <a:effectLst/>
                          <a:latin typeface="Arial" panose="020B0604020202020204" pitchFamily="34" charset="0"/>
                          <a:cs typeface="Arial" panose="020B0604020202020204" pitchFamily="34" charset="0"/>
                        </a:rPr>
                        <a:t>CATEGORY 3 CHANGE RAISED NOTIFICATION</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tc>
                  <a:txBody>
                    <a:bodyPr/>
                    <a:lstStyle/>
                    <a:p>
                      <a:pPr algn="ctr">
                        <a:lnSpc>
                          <a:spcPct val="115000"/>
                        </a:lnSpc>
                        <a:spcAft>
                          <a:spcPts val="800"/>
                        </a:spcAft>
                      </a:pPr>
                      <a:r>
                        <a:rPr lang="en-GB" sz="1600" b="0" dirty="0">
                          <a:effectLst/>
                          <a:latin typeface="Arial" panose="020B0604020202020204" pitchFamily="34" charset="0"/>
                          <a:cs typeface="Arial" panose="020B0604020202020204" pitchFamily="34" charset="0"/>
                        </a:rPr>
                        <a:t>13/10/2023</a:t>
                      </a:r>
                      <a:endParaRPr lang="en-GB" sz="1600" b="0" dirty="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13/10/2023</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extLst>
                  <a:ext uri="{0D108BD9-81ED-4DB2-BD59-A6C34878D82A}">
                    <a16:rowId xmlns:a16="http://schemas.microsoft.com/office/drawing/2014/main" val="1476474592"/>
                  </a:ext>
                </a:extLst>
              </a:tr>
              <a:tr h="528329">
                <a:tc>
                  <a:txBody>
                    <a:bodyPr/>
                    <a:lstStyle/>
                    <a:p>
                      <a:pPr>
                        <a:lnSpc>
                          <a:spcPct val="115000"/>
                        </a:lnSpc>
                        <a:spcAft>
                          <a:spcPts val="800"/>
                        </a:spcAft>
                      </a:pPr>
                      <a:r>
                        <a:rPr lang="en-GB" sz="1600" dirty="0">
                          <a:effectLst/>
                          <a:latin typeface="Arial" panose="020B0604020202020204" pitchFamily="34" charset="0"/>
                          <a:cs typeface="Arial" panose="020B0604020202020204" pitchFamily="34" charset="0"/>
                        </a:rPr>
                        <a:t>CATEGORY 3 CHANGE IMPLEMENTED NOTIFICATION</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tc>
                  <a:txBody>
                    <a:bodyPr/>
                    <a:lstStyle/>
                    <a:p>
                      <a:pPr algn="ctr">
                        <a:lnSpc>
                          <a:spcPct val="115000"/>
                        </a:lnSpc>
                        <a:spcAft>
                          <a:spcPts val="800"/>
                        </a:spcAft>
                      </a:pPr>
                      <a:r>
                        <a:rPr lang="en-GB" sz="1600" b="0" dirty="0">
                          <a:solidFill>
                            <a:schemeClr val="tx1"/>
                          </a:solidFill>
                          <a:effectLst/>
                          <a:latin typeface="Arial" panose="020B0604020202020204" pitchFamily="34" charset="0"/>
                          <a:cs typeface="Arial" panose="020B0604020202020204" pitchFamily="34" charset="0"/>
                        </a:rPr>
                        <a:t>20/10/2023</a:t>
                      </a:r>
                      <a:endParaRPr lang="en-GB" sz="1600" b="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solidFill>
                      <a:schemeClr val="accent3">
                        <a:lumMod val="40000"/>
                        <a:lumOff val="60000"/>
                      </a:schemeClr>
                    </a:solidFill>
                  </a:tcPr>
                </a:tc>
                <a:tc>
                  <a:txBody>
                    <a:bodyPr/>
                    <a:lstStyle/>
                    <a:p>
                      <a:pPr algn="ctr">
                        <a:lnSpc>
                          <a:spcPct val="115000"/>
                        </a:lnSpc>
                        <a:spcAft>
                          <a:spcPts val="800"/>
                        </a:spcAft>
                      </a:pPr>
                      <a:r>
                        <a:rPr lang="en-GB" sz="1600" b="0" dirty="0">
                          <a:effectLst/>
                          <a:latin typeface="Arial" panose="020B0604020202020204" pitchFamily="34" charset="0"/>
                          <a:cs typeface="Arial" panose="020B0604020202020204" pitchFamily="34" charset="0"/>
                        </a:rPr>
                        <a:t>20/10/2023</a:t>
                      </a:r>
                      <a:endParaRPr lang="en-GB" sz="1600" b="0" dirty="0">
                        <a:effectLst/>
                        <a:latin typeface="Arial" panose="020B0604020202020204" pitchFamily="34" charset="0"/>
                        <a:ea typeface="Calibri" panose="020F0502020204030204" pitchFamily="34" charset="0"/>
                        <a:cs typeface="Arial" panose="020B0604020202020204" pitchFamily="34" charset="0"/>
                      </a:endParaRPr>
                    </a:p>
                  </a:txBody>
                  <a:tcPr marL="97207" marR="97207" marT="0" marB="0" anchor="ctr"/>
                </a:tc>
                <a:extLst>
                  <a:ext uri="{0D108BD9-81ED-4DB2-BD59-A6C34878D82A}">
                    <a16:rowId xmlns:a16="http://schemas.microsoft.com/office/drawing/2014/main" val="46607179"/>
                  </a:ext>
                </a:extLst>
              </a:tr>
            </a:tbl>
          </a:graphicData>
        </a:graphic>
      </p:graphicFrame>
    </p:spTree>
    <p:extLst>
      <p:ext uri="{BB962C8B-B14F-4D97-AF65-F5344CB8AC3E}">
        <p14:creationId xmlns:p14="http://schemas.microsoft.com/office/powerpoint/2010/main" val="25705255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a:xfrm>
            <a:off x="838200" y="365125"/>
            <a:ext cx="9284855" cy="660111"/>
          </a:xfrm>
        </p:spPr>
        <p:txBody>
          <a:bodyPr anchor="ctr">
            <a:normAutofit/>
          </a:bodyPr>
          <a:lstStyle/>
          <a:p>
            <a:r>
              <a:rPr lang="en-GB" dirty="0"/>
              <a:t>Current change process – 137 </a:t>
            </a:r>
            <a:r>
              <a:rPr lang="en-GB" dirty="0" err="1"/>
              <a:t>wdS</a:t>
            </a:r>
            <a:endParaRPr lang="en-GB" dirty="0"/>
          </a:p>
        </p:txBody>
      </p:sp>
      <p:graphicFrame>
        <p:nvGraphicFramePr>
          <p:cNvPr id="13" name="Table 12">
            <a:extLst>
              <a:ext uri="{FF2B5EF4-FFF2-40B4-BE49-F238E27FC236}">
                <a16:creationId xmlns:a16="http://schemas.microsoft.com/office/drawing/2014/main" id="{9AF32579-ADD7-2C5F-0CA5-AB8E1C970633}"/>
              </a:ext>
            </a:extLst>
          </p:cNvPr>
          <p:cNvGraphicFramePr>
            <a:graphicFrameLocks noGrp="1"/>
          </p:cNvGraphicFramePr>
          <p:nvPr/>
        </p:nvGraphicFramePr>
        <p:xfrm>
          <a:off x="624332" y="1247468"/>
          <a:ext cx="10238740" cy="5016176"/>
        </p:xfrm>
        <a:graphic>
          <a:graphicData uri="http://schemas.openxmlformats.org/drawingml/2006/table">
            <a:tbl>
              <a:tblPr firstRow="1" firstCol="1" lastRow="1" lastCol="1" bandRow="1" bandCol="1">
                <a:tableStyleId>{F5AB1C69-6EDB-4FF4-983F-18BD219EF322}</a:tableStyleId>
              </a:tblPr>
              <a:tblGrid>
                <a:gridCol w="6897750">
                  <a:extLst>
                    <a:ext uri="{9D8B030D-6E8A-4147-A177-3AD203B41FA5}">
                      <a16:colId xmlns:a16="http://schemas.microsoft.com/office/drawing/2014/main" val="1982547443"/>
                    </a:ext>
                  </a:extLst>
                </a:gridCol>
                <a:gridCol w="1670495">
                  <a:extLst>
                    <a:ext uri="{9D8B030D-6E8A-4147-A177-3AD203B41FA5}">
                      <a16:colId xmlns:a16="http://schemas.microsoft.com/office/drawing/2014/main" val="2313250144"/>
                    </a:ext>
                  </a:extLst>
                </a:gridCol>
                <a:gridCol w="1670495">
                  <a:extLst>
                    <a:ext uri="{9D8B030D-6E8A-4147-A177-3AD203B41FA5}">
                      <a16:colId xmlns:a16="http://schemas.microsoft.com/office/drawing/2014/main" val="3262390059"/>
                    </a:ext>
                  </a:extLst>
                </a:gridCol>
              </a:tblGrid>
              <a:tr h="456016">
                <a:tc>
                  <a:txBody>
                    <a:bodyPr/>
                    <a:lstStyle/>
                    <a:p>
                      <a:pPr>
                        <a:lnSpc>
                          <a:spcPct val="115000"/>
                        </a:lnSpc>
                        <a:spcAft>
                          <a:spcPts val="800"/>
                        </a:spcAft>
                      </a:pPr>
                      <a:r>
                        <a:rPr lang="en-GB" sz="1600" cap="all">
                          <a:effectLst/>
                          <a:latin typeface="Arial" panose="020B0604020202020204" pitchFamily="34" charset="0"/>
                          <a:cs typeface="Arial" panose="020B0604020202020204" pitchFamily="34" charset="0"/>
                        </a:rPr>
                        <a:t>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a:effectLst/>
                          <a:latin typeface="Arial" panose="020B0604020202020204" pitchFamily="34" charset="0"/>
                          <a:cs typeface="Arial" panose="020B0604020202020204" pitchFamily="34" charset="0"/>
                        </a:rPr>
                        <a:t>FROM</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a:effectLst/>
                          <a:latin typeface="Arial" panose="020B0604020202020204" pitchFamily="34" charset="0"/>
                          <a:cs typeface="Arial" panose="020B0604020202020204" pitchFamily="34" charset="0"/>
                        </a:rPr>
                        <a:t>TO</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54306134"/>
                  </a:ext>
                </a:extLst>
              </a:tr>
              <a:tr h="456016">
                <a:tc>
                  <a:txBody>
                    <a:bodyPr/>
                    <a:lstStyle/>
                    <a:p>
                      <a:pPr>
                        <a:lnSpc>
                          <a:spcPct val="115000"/>
                        </a:lnSpc>
                        <a:spcAft>
                          <a:spcPts val="800"/>
                        </a:spcAft>
                      </a:pPr>
                      <a:r>
                        <a:rPr lang="en-GB" sz="1600" dirty="0">
                          <a:effectLst/>
                          <a:latin typeface="Arial" panose="020B0604020202020204" pitchFamily="34" charset="0"/>
                          <a:cs typeface="Arial" panose="020B0604020202020204" pitchFamily="34" charset="0"/>
                        </a:rPr>
                        <a:t>IAR AND CPP PUBLISHED AND APPROVED</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b="0" dirty="0">
                          <a:effectLst/>
                          <a:latin typeface="Arial" panose="020B0604020202020204" pitchFamily="34" charset="0"/>
                          <a:cs typeface="Arial" panose="020B0604020202020204" pitchFamily="34" charset="0"/>
                        </a:rPr>
                        <a:t>25/08/2023 </a:t>
                      </a:r>
                      <a:endParaRPr lang="en-GB" sz="16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 05/09/2023</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837806413"/>
                  </a:ext>
                </a:extLst>
              </a:tr>
              <a:tr h="456016">
                <a:tc>
                  <a:txBody>
                    <a:bodyPr/>
                    <a:lstStyle/>
                    <a:p>
                      <a:pPr>
                        <a:lnSpc>
                          <a:spcPct val="115000"/>
                        </a:lnSpc>
                        <a:spcAft>
                          <a:spcPts val="800"/>
                        </a:spcAft>
                      </a:pPr>
                      <a:r>
                        <a:rPr lang="en-GB" sz="1600" dirty="0">
                          <a:effectLst/>
                          <a:latin typeface="Arial" panose="020B0604020202020204" pitchFamily="34" charset="0"/>
                          <a:cs typeface="Arial" panose="020B0604020202020204" pitchFamily="34" charset="0"/>
                        </a:rPr>
                        <a:t>SERVICE PROVIDER IMPACT ASSESSMENT </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b="0" dirty="0">
                          <a:effectLst/>
                          <a:latin typeface="Arial" panose="020B0604020202020204" pitchFamily="34" charset="0"/>
                          <a:cs typeface="Arial" panose="020B0604020202020204" pitchFamily="34" charset="0"/>
                        </a:rPr>
                        <a:t>08/09/2023</a:t>
                      </a:r>
                      <a:endParaRPr lang="en-GB" sz="16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10/10/2023 </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443609225"/>
                  </a:ext>
                </a:extLst>
              </a:tr>
              <a:tr h="456016">
                <a:tc>
                  <a:txBody>
                    <a:bodyPr/>
                    <a:lstStyle/>
                    <a:p>
                      <a:pPr>
                        <a:lnSpc>
                          <a:spcPct val="115000"/>
                        </a:lnSpc>
                        <a:spcAft>
                          <a:spcPts val="800"/>
                        </a:spcAft>
                      </a:pPr>
                      <a:r>
                        <a:rPr lang="en-GB" sz="1600">
                          <a:effectLst/>
                          <a:latin typeface="Arial" panose="020B0604020202020204" pitchFamily="34" charset="0"/>
                          <a:cs typeface="Arial" panose="020B0604020202020204" pitchFamily="34" charset="0"/>
                        </a:rPr>
                        <a:t>PARTY IMPACT ASSESSMENT</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b="0" dirty="0">
                          <a:effectLst/>
                          <a:latin typeface="Arial" panose="020B0604020202020204" pitchFamily="34" charset="0"/>
                          <a:cs typeface="Arial" panose="020B0604020202020204" pitchFamily="34" charset="0"/>
                        </a:rPr>
                        <a:t>13/10/2023</a:t>
                      </a:r>
                      <a:endParaRPr lang="en-GB" sz="16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03/11/2023 </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632386416"/>
                  </a:ext>
                </a:extLst>
              </a:tr>
              <a:tr h="456016">
                <a:tc>
                  <a:txBody>
                    <a:bodyPr/>
                    <a:lstStyle/>
                    <a:p>
                      <a:pPr>
                        <a:lnSpc>
                          <a:spcPct val="115000"/>
                        </a:lnSpc>
                        <a:spcAft>
                          <a:spcPts val="800"/>
                        </a:spcAft>
                      </a:pPr>
                      <a:r>
                        <a:rPr lang="en-GB" sz="1600">
                          <a:effectLst/>
                          <a:latin typeface="Arial" panose="020B0604020202020204" pitchFamily="34" charset="0"/>
                          <a:cs typeface="Arial" panose="020B0604020202020204" pitchFamily="34" charset="0"/>
                        </a:rPr>
                        <a:t>PRELIMINARY CHANGE REPORT ISSUED</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b="0" dirty="0">
                          <a:effectLst/>
                          <a:latin typeface="Arial" panose="020B0604020202020204" pitchFamily="34" charset="0"/>
                          <a:cs typeface="Arial" panose="020B0604020202020204" pitchFamily="34" charset="0"/>
                        </a:rPr>
                        <a:t>10/11/2023</a:t>
                      </a:r>
                      <a:endParaRPr lang="en-GB" sz="16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10/11/2023 </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927907927"/>
                  </a:ext>
                </a:extLst>
              </a:tr>
              <a:tr h="456016">
                <a:tc>
                  <a:txBody>
                    <a:bodyPr/>
                    <a:lstStyle/>
                    <a:p>
                      <a:pPr>
                        <a:lnSpc>
                          <a:spcPct val="115000"/>
                        </a:lnSpc>
                        <a:spcAft>
                          <a:spcPts val="800"/>
                        </a:spcAft>
                      </a:pPr>
                      <a:r>
                        <a:rPr lang="en-GB" sz="1600">
                          <a:effectLst/>
                          <a:latin typeface="Arial" panose="020B0604020202020204" pitchFamily="34" charset="0"/>
                          <a:cs typeface="Arial" panose="020B0604020202020204" pitchFamily="34" charset="0"/>
                        </a:rPr>
                        <a:t>RESPONSIBLE COMMITTEE REVIEW</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b="0" dirty="0">
                          <a:effectLst/>
                          <a:latin typeface="Arial" panose="020B0604020202020204" pitchFamily="34" charset="0"/>
                          <a:cs typeface="Arial" panose="020B0604020202020204" pitchFamily="34" charset="0"/>
                        </a:rPr>
                        <a:t>21/11/2023 </a:t>
                      </a:r>
                      <a:endParaRPr lang="en-GB" sz="16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21/11/2023 </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766087673"/>
                  </a:ext>
                </a:extLst>
              </a:tr>
              <a:tr h="456016">
                <a:tc>
                  <a:txBody>
                    <a:bodyPr/>
                    <a:lstStyle/>
                    <a:p>
                      <a:pPr>
                        <a:lnSpc>
                          <a:spcPct val="115000"/>
                        </a:lnSpc>
                        <a:spcAft>
                          <a:spcPts val="800"/>
                        </a:spcAft>
                      </a:pPr>
                      <a:r>
                        <a:rPr lang="en-GB" sz="1600">
                          <a:effectLst/>
                          <a:latin typeface="Arial" panose="020B0604020202020204" pitchFamily="34" charset="0"/>
                          <a:cs typeface="Arial" panose="020B0604020202020204" pitchFamily="34" charset="0"/>
                        </a:rPr>
                        <a:t>CONSULTATION </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24/11/2023 </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15/12/2023</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264831999"/>
                  </a:ext>
                </a:extLst>
              </a:tr>
              <a:tr h="456016">
                <a:tc>
                  <a:txBody>
                    <a:bodyPr/>
                    <a:lstStyle/>
                    <a:p>
                      <a:pPr>
                        <a:lnSpc>
                          <a:spcPct val="115000"/>
                        </a:lnSpc>
                        <a:spcAft>
                          <a:spcPts val="800"/>
                        </a:spcAft>
                      </a:pPr>
                      <a:r>
                        <a:rPr lang="en-GB" sz="1600">
                          <a:effectLst/>
                          <a:latin typeface="Arial" panose="020B0604020202020204" pitchFamily="34" charset="0"/>
                          <a:cs typeface="Arial" panose="020B0604020202020204" pitchFamily="34" charset="0"/>
                        </a:rPr>
                        <a:t>FINAL CHANGE REPORT ISSUED</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b="0" dirty="0">
                          <a:effectLst/>
                          <a:latin typeface="Arial" panose="020B0604020202020204" pitchFamily="34" charset="0"/>
                          <a:cs typeface="Arial" panose="020B0604020202020204" pitchFamily="34" charset="0"/>
                        </a:rPr>
                        <a:t> 29/12/2023</a:t>
                      </a:r>
                      <a:endParaRPr lang="en-GB" sz="16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b="0" dirty="0">
                          <a:effectLst/>
                          <a:latin typeface="Arial" panose="020B0604020202020204" pitchFamily="34" charset="0"/>
                          <a:cs typeface="Arial" panose="020B0604020202020204" pitchFamily="34" charset="0"/>
                        </a:rPr>
                        <a:t>29/12/2023 </a:t>
                      </a:r>
                      <a:endParaRPr lang="en-GB" sz="16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775083796"/>
                  </a:ext>
                </a:extLst>
              </a:tr>
              <a:tr h="456016">
                <a:tc>
                  <a:txBody>
                    <a:bodyPr/>
                    <a:lstStyle/>
                    <a:p>
                      <a:pPr>
                        <a:lnSpc>
                          <a:spcPct val="115000"/>
                        </a:lnSpc>
                        <a:spcAft>
                          <a:spcPts val="800"/>
                        </a:spcAft>
                      </a:pPr>
                      <a:r>
                        <a:rPr lang="en-GB" sz="1600">
                          <a:effectLst/>
                          <a:latin typeface="Arial" panose="020B0604020202020204" pitchFamily="34" charset="0"/>
                          <a:cs typeface="Arial" panose="020B0604020202020204" pitchFamily="34" charset="0"/>
                        </a:rPr>
                        <a:t>RESPONSIBLE COMMITTEE DECISION</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 09/01/2024</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09/01/2024 </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96918310"/>
                  </a:ext>
                </a:extLst>
              </a:tr>
              <a:tr h="456016">
                <a:tc>
                  <a:txBody>
                    <a:bodyPr/>
                    <a:lstStyle/>
                    <a:p>
                      <a:pPr>
                        <a:lnSpc>
                          <a:spcPct val="115000"/>
                        </a:lnSpc>
                        <a:spcAft>
                          <a:spcPts val="800"/>
                        </a:spcAft>
                      </a:pPr>
                      <a:r>
                        <a:rPr lang="en-GB" sz="1600">
                          <a:effectLst/>
                          <a:latin typeface="Arial" panose="020B0604020202020204" pitchFamily="34" charset="0"/>
                          <a:cs typeface="Arial" panose="020B0604020202020204" pitchFamily="34" charset="0"/>
                        </a:rPr>
                        <a:t>APPEAL WINDOW CLOSURE</a:t>
                      </a:r>
                      <a:endParaRPr lang="en-GB" sz="16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23/01/2024 </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b="0">
                          <a:effectLst/>
                          <a:latin typeface="Arial" panose="020B0604020202020204" pitchFamily="34" charset="0"/>
                          <a:cs typeface="Arial" panose="020B0604020202020204" pitchFamily="34" charset="0"/>
                        </a:rPr>
                        <a:t>23/01/2024</a:t>
                      </a:r>
                      <a:endParaRPr lang="en-GB" sz="16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72192930"/>
                  </a:ext>
                </a:extLst>
              </a:tr>
              <a:tr h="456016">
                <a:tc>
                  <a:txBody>
                    <a:bodyPr/>
                    <a:lstStyle/>
                    <a:p>
                      <a:pPr>
                        <a:lnSpc>
                          <a:spcPct val="115000"/>
                        </a:lnSpc>
                        <a:spcAft>
                          <a:spcPts val="800"/>
                        </a:spcAft>
                      </a:pPr>
                      <a:r>
                        <a:rPr lang="en-GB" sz="1600" dirty="0">
                          <a:effectLst/>
                          <a:latin typeface="Arial" panose="020B0604020202020204" pitchFamily="34" charset="0"/>
                          <a:cs typeface="Arial" panose="020B0604020202020204" pitchFamily="34" charset="0"/>
                        </a:rPr>
                        <a:t>TARGETED RELEASE</a:t>
                      </a:r>
                      <a:endParaRPr lang="en-GB" sz="1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pPr>
                      <a:r>
                        <a:rPr lang="en-GB" sz="1600" b="0" dirty="0">
                          <a:solidFill>
                            <a:sysClr val="windowText" lastClr="000000"/>
                          </a:solidFill>
                          <a:effectLst/>
                          <a:latin typeface="Arial" panose="020B0604020202020204" pitchFamily="34" charset="0"/>
                          <a:cs typeface="Arial" panose="020B0604020202020204" pitchFamily="34" charset="0"/>
                        </a:rPr>
                        <a:t>23/02/2024</a:t>
                      </a:r>
                      <a:endParaRPr lang="en-GB" sz="1600" b="0" dirty="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chemeClr val="accent3">
                        <a:lumMod val="40000"/>
                        <a:lumOff val="60000"/>
                      </a:schemeClr>
                    </a:solidFill>
                  </a:tcPr>
                </a:tc>
                <a:tc>
                  <a:txBody>
                    <a:bodyPr/>
                    <a:lstStyle/>
                    <a:p>
                      <a:pPr algn="ctr">
                        <a:lnSpc>
                          <a:spcPct val="115000"/>
                        </a:lnSpc>
                        <a:spcAft>
                          <a:spcPts val="800"/>
                        </a:spcAft>
                      </a:pPr>
                      <a:r>
                        <a:rPr lang="en-GB" sz="1600" b="0" dirty="0">
                          <a:effectLst/>
                          <a:latin typeface="Arial" panose="020B0604020202020204" pitchFamily="34" charset="0"/>
                          <a:cs typeface="Arial" panose="020B0604020202020204" pitchFamily="34" charset="0"/>
                        </a:rPr>
                        <a:t>23/02/2024</a:t>
                      </a:r>
                      <a:endParaRPr lang="en-GB" sz="16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81112597"/>
                  </a:ext>
                </a:extLst>
              </a:tr>
            </a:tbl>
          </a:graphicData>
        </a:graphic>
      </p:graphicFrame>
    </p:spTree>
    <p:extLst>
      <p:ext uri="{BB962C8B-B14F-4D97-AF65-F5344CB8AC3E}">
        <p14:creationId xmlns:p14="http://schemas.microsoft.com/office/powerpoint/2010/main" val="23697751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normAutofit fontScale="90000"/>
          </a:bodyPr>
          <a:lstStyle/>
          <a:p>
            <a:r>
              <a:rPr lang="en-GB" dirty="0"/>
              <a:t>Implementation timescales of governance cp</a:t>
            </a:r>
          </a:p>
        </p:txBody>
      </p:sp>
      <p:sp>
        <p:nvSpPr>
          <p:cNvPr id="15" name="TextBox 14">
            <a:extLst>
              <a:ext uri="{FF2B5EF4-FFF2-40B4-BE49-F238E27FC236}">
                <a16:creationId xmlns:a16="http://schemas.microsoft.com/office/drawing/2014/main" id="{C9A641B0-9461-57C6-450F-22124F20F6FB}"/>
              </a:ext>
            </a:extLst>
          </p:cNvPr>
          <p:cNvSpPr txBox="1"/>
          <p:nvPr/>
        </p:nvSpPr>
        <p:spPr>
          <a:xfrm>
            <a:off x="543464" y="1397479"/>
            <a:ext cx="10153291" cy="369332"/>
          </a:xfrm>
          <a:prstGeom prst="rect">
            <a:avLst/>
          </a:prstGeom>
          <a:noFill/>
        </p:spPr>
        <p:txBody>
          <a:bodyPr wrap="square" lIns="91440" tIns="45720" rIns="91440" bIns="45720" rtlCol="0" anchor="t">
            <a:spAutoFit/>
          </a:bodyPr>
          <a:lstStyle/>
          <a:p>
            <a:r>
              <a:rPr lang="en-GB" b="1">
                <a:latin typeface="Arial"/>
                <a:cs typeface="Arial"/>
              </a:rPr>
              <a:t>November 2023 Release</a:t>
            </a:r>
            <a:endParaRPr lang="en-US" b="1"/>
          </a:p>
        </p:txBody>
      </p:sp>
      <p:graphicFrame>
        <p:nvGraphicFramePr>
          <p:cNvPr id="4" name="Table 3">
            <a:extLst>
              <a:ext uri="{FF2B5EF4-FFF2-40B4-BE49-F238E27FC236}">
                <a16:creationId xmlns:a16="http://schemas.microsoft.com/office/drawing/2014/main" id="{D21378B1-7B09-9BE7-D3BF-EBD787923FCB}"/>
              </a:ext>
            </a:extLst>
          </p:cNvPr>
          <p:cNvGraphicFramePr>
            <a:graphicFrameLocks noGrp="1"/>
          </p:cNvGraphicFramePr>
          <p:nvPr/>
        </p:nvGraphicFramePr>
        <p:xfrm>
          <a:off x="517207" y="2084260"/>
          <a:ext cx="10750226" cy="3640233"/>
        </p:xfrm>
        <a:graphic>
          <a:graphicData uri="http://schemas.openxmlformats.org/drawingml/2006/table">
            <a:tbl>
              <a:tblPr firstRow="1" firstCol="1" lastRow="1" lastCol="1" bandRow="1" bandCol="1">
                <a:tableStyleId>{F5AB1C69-6EDB-4FF4-983F-18BD219EF322}</a:tableStyleId>
              </a:tblPr>
              <a:tblGrid>
                <a:gridCol w="7246626">
                  <a:extLst>
                    <a:ext uri="{9D8B030D-6E8A-4147-A177-3AD203B41FA5}">
                      <a16:colId xmlns:a16="http://schemas.microsoft.com/office/drawing/2014/main" val="3379228855"/>
                    </a:ext>
                  </a:extLst>
                </a:gridCol>
                <a:gridCol w="1751800">
                  <a:extLst>
                    <a:ext uri="{9D8B030D-6E8A-4147-A177-3AD203B41FA5}">
                      <a16:colId xmlns:a16="http://schemas.microsoft.com/office/drawing/2014/main" val="1648636096"/>
                    </a:ext>
                  </a:extLst>
                </a:gridCol>
                <a:gridCol w="1751800">
                  <a:extLst>
                    <a:ext uri="{9D8B030D-6E8A-4147-A177-3AD203B41FA5}">
                      <a16:colId xmlns:a16="http://schemas.microsoft.com/office/drawing/2014/main" val="1552394971"/>
                    </a:ext>
                  </a:extLst>
                </a:gridCol>
              </a:tblGrid>
              <a:tr h="468545">
                <a:tc>
                  <a:txBody>
                    <a:bodyPr/>
                    <a:lstStyle/>
                    <a:p>
                      <a:pPr>
                        <a:lnSpc>
                          <a:spcPct val="115000"/>
                        </a:lnSpc>
                      </a:pPr>
                      <a:endParaRPr lang="en-GB" sz="2800">
                        <a:effectLst/>
                        <a:latin typeface="Arial"/>
                      </a:endParaRPr>
                    </a:p>
                  </a:txBody>
                  <a:tcPr marL="68580" marR="68580" marT="0" marB="0" anchor="ctr"/>
                </a:tc>
                <a:tc>
                  <a:txBody>
                    <a:bodyPr/>
                    <a:lstStyle/>
                    <a:p>
                      <a:pPr algn="ctr">
                        <a:lnSpc>
                          <a:spcPct val="115000"/>
                        </a:lnSpc>
                      </a:pPr>
                      <a:r>
                        <a:rPr lang="en-GB" sz="1600" spc="150">
                          <a:effectLst/>
                          <a:latin typeface="Arial"/>
                        </a:rPr>
                        <a:t>FROM</a:t>
                      </a:r>
                      <a:endParaRPr lang="en-GB" sz="1600">
                        <a:effectLst/>
                        <a:latin typeface="Arial"/>
                      </a:endParaRPr>
                    </a:p>
                  </a:txBody>
                  <a:tcPr marL="68580" marR="68580" marT="0" marB="0" anchor="ctr"/>
                </a:tc>
                <a:tc>
                  <a:txBody>
                    <a:bodyPr/>
                    <a:lstStyle/>
                    <a:p>
                      <a:pPr algn="ctr">
                        <a:lnSpc>
                          <a:spcPct val="115000"/>
                        </a:lnSpc>
                      </a:pPr>
                      <a:r>
                        <a:rPr lang="en-GB" sz="1600" spc="150">
                          <a:effectLst/>
                          <a:latin typeface="Arial"/>
                        </a:rPr>
                        <a:t>TO</a:t>
                      </a:r>
                      <a:endParaRPr lang="en-GB" sz="1600">
                        <a:effectLst/>
                        <a:latin typeface="Arial"/>
                      </a:endParaRPr>
                    </a:p>
                  </a:txBody>
                  <a:tcPr marL="68580" marR="68580" marT="0" marB="0" anchor="ctr"/>
                </a:tc>
                <a:extLst>
                  <a:ext uri="{0D108BD9-81ED-4DB2-BD59-A6C34878D82A}">
                    <a16:rowId xmlns:a16="http://schemas.microsoft.com/office/drawing/2014/main" val="3871743734"/>
                  </a:ext>
                </a:extLst>
              </a:tr>
              <a:tr h="648754">
                <a:tc>
                  <a:txBody>
                    <a:bodyPr/>
                    <a:lstStyle/>
                    <a:p>
                      <a:pPr lvl="0">
                        <a:lnSpc>
                          <a:spcPct val="114999"/>
                        </a:lnSpc>
                        <a:buNone/>
                      </a:pPr>
                      <a:r>
                        <a:rPr lang="en-GB" sz="1600" spc="150">
                          <a:effectLst/>
                          <a:latin typeface="Arial"/>
                        </a:rPr>
                        <a:t>CHANGE PANEL APPROVAL OF INITIAL ASSESSMENT REPORT AND CHANGE PROPOSAL PLAN</a:t>
                      </a:r>
                    </a:p>
                  </a:txBody>
                  <a:tcPr marL="68580" marR="68580" marT="0" marB="0" anchor="ctr"/>
                </a:tc>
                <a:tc>
                  <a:txBody>
                    <a:bodyPr/>
                    <a:lstStyle/>
                    <a:p>
                      <a:pPr lvl="0" algn="ctr">
                        <a:lnSpc>
                          <a:spcPct val="114999"/>
                        </a:lnSpc>
                        <a:buNone/>
                      </a:pPr>
                      <a:r>
                        <a:rPr lang="en-GB" sz="1600" b="0">
                          <a:effectLst/>
                          <a:latin typeface="Arial"/>
                        </a:rPr>
                        <a:t>05/09/2023</a:t>
                      </a:r>
                    </a:p>
                  </a:txBody>
                  <a:tcPr marL="68580" marR="68580" marT="0" marB="0" anchor="ctr">
                    <a:solidFill>
                      <a:schemeClr val="accent3">
                        <a:lumMod val="40000"/>
                        <a:lumOff val="60000"/>
                      </a:schemeClr>
                    </a:solidFill>
                  </a:tcPr>
                </a:tc>
                <a:tc>
                  <a:txBody>
                    <a:bodyPr/>
                    <a:lstStyle/>
                    <a:p>
                      <a:pPr lvl="0" algn="ctr">
                        <a:lnSpc>
                          <a:spcPct val="114999"/>
                        </a:lnSpc>
                        <a:buNone/>
                      </a:pPr>
                      <a:r>
                        <a:rPr lang="en-GB" sz="1600" b="0">
                          <a:solidFill>
                            <a:schemeClr val="tx1"/>
                          </a:solidFill>
                          <a:effectLst/>
                          <a:latin typeface="Arial"/>
                        </a:rPr>
                        <a:t>05/09/2023</a:t>
                      </a:r>
                    </a:p>
                  </a:txBody>
                  <a:tcPr marL="68580" marR="68580" marT="0" marB="0" anchor="ctr">
                    <a:solidFill>
                      <a:schemeClr val="accent3">
                        <a:lumMod val="40000"/>
                        <a:lumOff val="60000"/>
                      </a:schemeClr>
                    </a:solidFill>
                  </a:tcPr>
                </a:tc>
                <a:extLst>
                  <a:ext uri="{0D108BD9-81ED-4DB2-BD59-A6C34878D82A}">
                    <a16:rowId xmlns:a16="http://schemas.microsoft.com/office/drawing/2014/main" val="1311519465"/>
                  </a:ext>
                </a:extLst>
              </a:tr>
              <a:tr h="648754">
                <a:tc>
                  <a:txBody>
                    <a:bodyPr/>
                    <a:lstStyle/>
                    <a:p>
                      <a:pPr>
                        <a:lnSpc>
                          <a:spcPct val="115000"/>
                        </a:lnSpc>
                      </a:pPr>
                      <a:r>
                        <a:rPr lang="en-GB" sz="1600" spc="150">
                          <a:effectLst/>
                          <a:latin typeface="Arial"/>
                        </a:rPr>
                        <a:t>PRELIMINARY CHANGE REPORT AND CONSULTATION ISSUED</a:t>
                      </a:r>
                      <a:endParaRPr lang="en-GB" sz="1600">
                        <a:effectLst/>
                        <a:latin typeface="Arial"/>
                      </a:endParaRPr>
                    </a:p>
                  </a:txBody>
                  <a:tcPr marL="68580" marR="68580" marT="0" marB="0" anchor="ctr"/>
                </a:tc>
                <a:tc>
                  <a:txBody>
                    <a:bodyPr/>
                    <a:lstStyle/>
                    <a:p>
                      <a:pPr algn="ctr">
                        <a:lnSpc>
                          <a:spcPct val="115000"/>
                        </a:lnSpc>
                      </a:pPr>
                      <a:r>
                        <a:rPr lang="en-GB" sz="1600" b="0">
                          <a:effectLst/>
                          <a:latin typeface="Arial"/>
                        </a:rPr>
                        <a:t>08/09/2023</a:t>
                      </a:r>
                    </a:p>
                  </a:txBody>
                  <a:tcPr marL="68580" marR="68580" marT="0" marB="0" anchor="ctr">
                    <a:solidFill>
                      <a:schemeClr val="accent3">
                        <a:lumMod val="40000"/>
                        <a:lumOff val="60000"/>
                      </a:schemeClr>
                    </a:solidFill>
                  </a:tcPr>
                </a:tc>
                <a:tc>
                  <a:txBody>
                    <a:bodyPr/>
                    <a:lstStyle/>
                    <a:p>
                      <a:pPr algn="ctr">
                        <a:lnSpc>
                          <a:spcPct val="115000"/>
                        </a:lnSpc>
                      </a:pPr>
                      <a:r>
                        <a:rPr lang="en-GB" sz="1600" b="0">
                          <a:solidFill>
                            <a:schemeClr val="tx1"/>
                          </a:solidFill>
                          <a:effectLst/>
                          <a:latin typeface="Arial"/>
                        </a:rPr>
                        <a:t>08/09/2023</a:t>
                      </a:r>
                    </a:p>
                  </a:txBody>
                  <a:tcPr marL="68580" marR="68580" marT="0" marB="0" anchor="ctr">
                    <a:solidFill>
                      <a:schemeClr val="accent3">
                        <a:lumMod val="40000"/>
                        <a:lumOff val="60000"/>
                      </a:schemeClr>
                    </a:solidFill>
                  </a:tcPr>
                </a:tc>
                <a:extLst>
                  <a:ext uri="{0D108BD9-81ED-4DB2-BD59-A6C34878D82A}">
                    <a16:rowId xmlns:a16="http://schemas.microsoft.com/office/drawing/2014/main" val="4176952522"/>
                  </a:ext>
                </a:extLst>
              </a:tr>
              <a:tr h="468545">
                <a:tc>
                  <a:txBody>
                    <a:bodyPr/>
                    <a:lstStyle/>
                    <a:p>
                      <a:pPr>
                        <a:lnSpc>
                          <a:spcPct val="115000"/>
                        </a:lnSpc>
                      </a:pPr>
                      <a:r>
                        <a:rPr lang="en-GB" sz="1600" spc="150">
                          <a:effectLst/>
                          <a:latin typeface="Arial"/>
                        </a:rPr>
                        <a:t>CONSULTATION </a:t>
                      </a:r>
                      <a:endParaRPr lang="en-GB" sz="1600">
                        <a:effectLst/>
                        <a:latin typeface="Arial"/>
                      </a:endParaRPr>
                    </a:p>
                  </a:txBody>
                  <a:tcPr marL="68580" marR="68580" marT="0" marB="0" anchor="ctr"/>
                </a:tc>
                <a:tc>
                  <a:txBody>
                    <a:bodyPr/>
                    <a:lstStyle/>
                    <a:p>
                      <a:pPr algn="ctr">
                        <a:lnSpc>
                          <a:spcPct val="115000"/>
                        </a:lnSpc>
                      </a:pPr>
                      <a:r>
                        <a:rPr lang="en-GB" sz="1600" b="0" dirty="0">
                          <a:effectLst/>
                          <a:latin typeface="Arial"/>
                        </a:rPr>
                        <a:t>08/09/2023</a:t>
                      </a:r>
                    </a:p>
                  </a:txBody>
                  <a:tcPr marL="68580" marR="68580" marT="0" marB="0" anchor="ctr">
                    <a:solidFill>
                      <a:schemeClr val="accent3">
                        <a:lumMod val="40000"/>
                        <a:lumOff val="60000"/>
                      </a:schemeClr>
                    </a:solidFill>
                  </a:tcPr>
                </a:tc>
                <a:tc>
                  <a:txBody>
                    <a:bodyPr/>
                    <a:lstStyle/>
                    <a:p>
                      <a:pPr algn="ctr">
                        <a:lnSpc>
                          <a:spcPct val="115000"/>
                        </a:lnSpc>
                      </a:pPr>
                      <a:r>
                        <a:rPr lang="en-GB" sz="1600" b="0">
                          <a:solidFill>
                            <a:schemeClr val="tx1"/>
                          </a:solidFill>
                          <a:effectLst/>
                          <a:latin typeface="Arial"/>
                        </a:rPr>
                        <a:t>22/09/2023</a:t>
                      </a:r>
                    </a:p>
                  </a:txBody>
                  <a:tcPr marL="68580" marR="68580" marT="0" marB="0" anchor="ctr">
                    <a:solidFill>
                      <a:schemeClr val="accent3">
                        <a:lumMod val="40000"/>
                        <a:lumOff val="60000"/>
                      </a:schemeClr>
                    </a:solidFill>
                  </a:tcPr>
                </a:tc>
                <a:extLst>
                  <a:ext uri="{0D108BD9-81ED-4DB2-BD59-A6C34878D82A}">
                    <a16:rowId xmlns:a16="http://schemas.microsoft.com/office/drawing/2014/main" val="2827229557"/>
                  </a:ext>
                </a:extLst>
              </a:tr>
              <a:tr h="468545">
                <a:tc>
                  <a:txBody>
                    <a:bodyPr/>
                    <a:lstStyle/>
                    <a:p>
                      <a:pPr>
                        <a:lnSpc>
                          <a:spcPct val="115000"/>
                        </a:lnSpc>
                      </a:pPr>
                      <a:r>
                        <a:rPr lang="en-GB" sz="1600" spc="150">
                          <a:effectLst/>
                          <a:latin typeface="Arial"/>
                        </a:rPr>
                        <a:t>FINAL CHANGE REPORT ISSUED</a:t>
                      </a:r>
                      <a:endParaRPr lang="en-GB" sz="1600">
                        <a:effectLst/>
                        <a:latin typeface="Arial"/>
                      </a:endParaRPr>
                    </a:p>
                  </a:txBody>
                  <a:tcPr marL="68580" marR="68580" marT="0" marB="0" anchor="ctr"/>
                </a:tc>
                <a:tc>
                  <a:txBody>
                    <a:bodyPr/>
                    <a:lstStyle/>
                    <a:p>
                      <a:pPr algn="ctr">
                        <a:lnSpc>
                          <a:spcPct val="115000"/>
                        </a:lnSpc>
                      </a:pPr>
                      <a:r>
                        <a:rPr lang="en-GB" sz="1600" b="0">
                          <a:effectLst/>
                          <a:latin typeface="Arial"/>
                        </a:rPr>
                        <a:t>06/10/2023</a:t>
                      </a:r>
                    </a:p>
                  </a:txBody>
                  <a:tcPr marL="68580" marR="68580" marT="0" marB="0" anchor="ctr">
                    <a:solidFill>
                      <a:schemeClr val="accent3">
                        <a:lumMod val="40000"/>
                        <a:lumOff val="60000"/>
                      </a:schemeClr>
                    </a:solidFill>
                  </a:tcPr>
                </a:tc>
                <a:tc>
                  <a:txBody>
                    <a:bodyPr/>
                    <a:lstStyle/>
                    <a:p>
                      <a:pPr algn="ctr">
                        <a:lnSpc>
                          <a:spcPct val="115000"/>
                        </a:lnSpc>
                      </a:pPr>
                      <a:r>
                        <a:rPr lang="en-GB" sz="1600" b="0">
                          <a:solidFill>
                            <a:schemeClr val="tx1"/>
                          </a:solidFill>
                          <a:effectLst/>
                          <a:latin typeface="Arial"/>
                        </a:rPr>
                        <a:t>06/10/2023</a:t>
                      </a:r>
                    </a:p>
                  </a:txBody>
                  <a:tcPr marL="68580" marR="68580" marT="0" marB="0" anchor="ctr">
                    <a:solidFill>
                      <a:schemeClr val="accent3">
                        <a:lumMod val="40000"/>
                        <a:lumOff val="60000"/>
                      </a:schemeClr>
                    </a:solidFill>
                  </a:tcPr>
                </a:tc>
                <a:extLst>
                  <a:ext uri="{0D108BD9-81ED-4DB2-BD59-A6C34878D82A}">
                    <a16:rowId xmlns:a16="http://schemas.microsoft.com/office/drawing/2014/main" val="3769555744"/>
                  </a:ext>
                </a:extLst>
              </a:tr>
              <a:tr h="468545">
                <a:tc>
                  <a:txBody>
                    <a:bodyPr/>
                    <a:lstStyle/>
                    <a:p>
                      <a:pPr>
                        <a:lnSpc>
                          <a:spcPct val="115000"/>
                        </a:lnSpc>
                      </a:pPr>
                      <a:r>
                        <a:rPr lang="en-GB" sz="1600" spc="150">
                          <a:effectLst/>
                          <a:latin typeface="Arial"/>
                        </a:rPr>
                        <a:t>RESPONSIBLE COMMITTEE DECISION</a:t>
                      </a:r>
                      <a:endParaRPr lang="en-GB" sz="1600">
                        <a:effectLst/>
                        <a:latin typeface="Arial"/>
                      </a:endParaRPr>
                    </a:p>
                  </a:txBody>
                  <a:tcPr marL="68580" marR="68580" marT="0" marB="0" anchor="ctr"/>
                </a:tc>
                <a:tc>
                  <a:txBody>
                    <a:bodyPr/>
                    <a:lstStyle/>
                    <a:p>
                      <a:pPr algn="ctr">
                        <a:lnSpc>
                          <a:spcPct val="115000"/>
                        </a:lnSpc>
                      </a:pPr>
                      <a:r>
                        <a:rPr lang="en-GB" sz="1600" b="0">
                          <a:effectLst/>
                          <a:latin typeface="Arial"/>
                        </a:rPr>
                        <a:t>17/10/2023</a:t>
                      </a:r>
                    </a:p>
                  </a:txBody>
                  <a:tcPr marL="68580" marR="68580" marT="0" marB="0" anchor="ctr">
                    <a:solidFill>
                      <a:schemeClr val="accent3">
                        <a:lumMod val="40000"/>
                        <a:lumOff val="60000"/>
                      </a:schemeClr>
                    </a:solidFill>
                  </a:tcPr>
                </a:tc>
                <a:tc>
                  <a:txBody>
                    <a:bodyPr/>
                    <a:lstStyle/>
                    <a:p>
                      <a:pPr algn="ctr">
                        <a:lnSpc>
                          <a:spcPct val="115000"/>
                        </a:lnSpc>
                      </a:pPr>
                      <a:r>
                        <a:rPr lang="en-GB" sz="1600" b="0">
                          <a:solidFill>
                            <a:schemeClr val="tx1"/>
                          </a:solidFill>
                          <a:effectLst/>
                          <a:latin typeface="Arial"/>
                        </a:rPr>
                        <a:t>17/10/2023</a:t>
                      </a:r>
                    </a:p>
                  </a:txBody>
                  <a:tcPr marL="68580" marR="68580" marT="0" marB="0" anchor="ctr">
                    <a:solidFill>
                      <a:schemeClr val="accent3">
                        <a:lumMod val="40000"/>
                        <a:lumOff val="60000"/>
                      </a:schemeClr>
                    </a:solidFill>
                  </a:tcPr>
                </a:tc>
                <a:extLst>
                  <a:ext uri="{0D108BD9-81ED-4DB2-BD59-A6C34878D82A}">
                    <a16:rowId xmlns:a16="http://schemas.microsoft.com/office/drawing/2014/main" val="253783418"/>
                  </a:ext>
                </a:extLst>
              </a:tr>
              <a:tr h="468545">
                <a:tc>
                  <a:txBody>
                    <a:bodyPr/>
                    <a:lstStyle/>
                    <a:p>
                      <a:pPr>
                        <a:lnSpc>
                          <a:spcPct val="115000"/>
                        </a:lnSpc>
                      </a:pPr>
                      <a:r>
                        <a:rPr lang="en-GB" sz="1600" spc="150">
                          <a:effectLst/>
                          <a:latin typeface="Arial"/>
                        </a:rPr>
                        <a:t>APPEAL WINDOW CLOSURE</a:t>
                      </a:r>
                      <a:endParaRPr lang="en-GB" sz="1600">
                        <a:effectLst/>
                        <a:latin typeface="Arial"/>
                      </a:endParaRPr>
                    </a:p>
                  </a:txBody>
                  <a:tcPr marL="68580" marR="68580" marT="0" marB="0" anchor="ctr"/>
                </a:tc>
                <a:tc>
                  <a:txBody>
                    <a:bodyPr/>
                    <a:lstStyle/>
                    <a:p>
                      <a:pPr algn="ctr">
                        <a:lnSpc>
                          <a:spcPct val="115000"/>
                        </a:lnSpc>
                      </a:pPr>
                      <a:r>
                        <a:rPr lang="en-GB" sz="1600" b="0">
                          <a:solidFill>
                            <a:schemeClr val="tx1"/>
                          </a:solidFill>
                          <a:effectLst/>
                          <a:latin typeface="Arial"/>
                        </a:rPr>
                        <a:t>31/10/2023</a:t>
                      </a:r>
                    </a:p>
                  </a:txBody>
                  <a:tcPr marL="68580" marR="68580" marT="0" marB="0" anchor="ctr">
                    <a:solidFill>
                      <a:schemeClr val="accent3">
                        <a:lumMod val="40000"/>
                        <a:lumOff val="60000"/>
                      </a:schemeClr>
                    </a:solidFill>
                  </a:tcPr>
                </a:tc>
                <a:tc>
                  <a:txBody>
                    <a:bodyPr/>
                    <a:lstStyle/>
                    <a:p>
                      <a:pPr algn="ctr">
                        <a:lnSpc>
                          <a:spcPct val="115000"/>
                        </a:lnSpc>
                      </a:pPr>
                      <a:r>
                        <a:rPr lang="en-GB" sz="1600" b="0" dirty="0">
                          <a:solidFill>
                            <a:schemeClr val="tx1"/>
                          </a:solidFill>
                          <a:effectLst/>
                          <a:latin typeface="Arial"/>
                        </a:rPr>
                        <a:t>31/10/2023</a:t>
                      </a:r>
                    </a:p>
                  </a:txBody>
                  <a:tcPr marL="68580" marR="68580" marT="0" marB="0" anchor="ctr">
                    <a:solidFill>
                      <a:schemeClr val="accent3">
                        <a:lumMod val="40000"/>
                        <a:lumOff val="60000"/>
                      </a:schemeClr>
                    </a:solidFill>
                  </a:tcPr>
                </a:tc>
                <a:extLst>
                  <a:ext uri="{0D108BD9-81ED-4DB2-BD59-A6C34878D82A}">
                    <a16:rowId xmlns:a16="http://schemas.microsoft.com/office/drawing/2014/main" val="4266527215"/>
                  </a:ext>
                </a:extLst>
              </a:tr>
            </a:tbl>
          </a:graphicData>
        </a:graphic>
      </p:graphicFrame>
    </p:spTree>
    <p:extLst>
      <p:ext uri="{BB962C8B-B14F-4D97-AF65-F5344CB8AC3E}">
        <p14:creationId xmlns:p14="http://schemas.microsoft.com/office/powerpoint/2010/main" val="38844508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Questions for stakeholders</a:t>
            </a:r>
          </a:p>
        </p:txBody>
      </p:sp>
      <p:sp>
        <p:nvSpPr>
          <p:cNvPr id="5" name="TextBox 4">
            <a:extLst>
              <a:ext uri="{FF2B5EF4-FFF2-40B4-BE49-F238E27FC236}">
                <a16:creationId xmlns:a16="http://schemas.microsoft.com/office/drawing/2014/main" id="{A9E602CC-DAC5-02BE-8333-FAD2D3DFFF3F}"/>
              </a:ext>
            </a:extLst>
          </p:cNvPr>
          <p:cNvSpPr txBox="1"/>
          <p:nvPr/>
        </p:nvSpPr>
        <p:spPr>
          <a:xfrm>
            <a:off x="396815" y="1440611"/>
            <a:ext cx="9284855" cy="1754326"/>
          </a:xfrm>
          <a:prstGeom prst="rect">
            <a:avLst/>
          </a:prstGeom>
          <a:noFill/>
        </p:spPr>
        <p:txBody>
          <a:bodyPr wrap="square" lIns="91440" tIns="45720" rIns="91440" bIns="45720" rtlCol="0" anchor="t">
            <a:spAutoFit/>
          </a:bodyPr>
          <a:lstStyle/>
          <a:p>
            <a:pPr marL="285750" indent="-285750">
              <a:buClr>
                <a:schemeClr val="accent3"/>
              </a:buClr>
              <a:buFont typeface="Arial"/>
              <a:buChar char="•"/>
            </a:pPr>
            <a:r>
              <a:rPr lang="en-GB" dirty="0">
                <a:latin typeface="Arial"/>
                <a:cs typeface="Arial"/>
              </a:rPr>
              <a:t>Do you have any questions on either solution?</a:t>
            </a:r>
            <a:endParaRPr lang="en-US" dirty="0"/>
          </a:p>
          <a:p>
            <a:pPr marL="285750" indent="-285750">
              <a:buFont typeface="Arial"/>
              <a:buChar char="•"/>
            </a:pPr>
            <a:endParaRPr lang="en-GB" dirty="0">
              <a:latin typeface="Arial"/>
              <a:cs typeface="Arial"/>
            </a:endParaRPr>
          </a:p>
          <a:p>
            <a:pPr marL="285750" indent="-285750">
              <a:buClr>
                <a:schemeClr val="accent3"/>
              </a:buClr>
              <a:buFont typeface="Arial"/>
              <a:buChar char="•"/>
            </a:pPr>
            <a:r>
              <a:rPr lang="en-GB" dirty="0">
                <a:latin typeface="Arial"/>
                <a:cs typeface="Arial"/>
              </a:rPr>
              <a:t>What are your perceived challenges with either approach?</a:t>
            </a:r>
            <a:endParaRPr lang="en-GB" dirty="0">
              <a:latin typeface="Arial" panose="020B0604020202020204" pitchFamily="34" charset="0"/>
              <a:cs typeface="Arial" panose="020B0604020202020204" pitchFamily="34" charset="0"/>
            </a:endParaRPr>
          </a:p>
          <a:p>
            <a:pPr marL="285750" indent="-285750">
              <a:buFont typeface="Arial"/>
              <a:buChar char="•"/>
            </a:pPr>
            <a:endParaRPr lang="en-GB" dirty="0">
              <a:latin typeface="Arial"/>
              <a:cs typeface="Arial"/>
            </a:endParaRPr>
          </a:p>
          <a:p>
            <a:pPr marL="285750" indent="-285750">
              <a:buClr>
                <a:schemeClr val="accent3"/>
              </a:buClr>
              <a:buFont typeface="Arial"/>
              <a:buChar char="•"/>
            </a:pPr>
            <a:r>
              <a:rPr lang="en-GB" dirty="0">
                <a:latin typeface="Arial"/>
                <a:cs typeface="Arial"/>
              </a:rPr>
              <a:t>Do you agree with </a:t>
            </a:r>
            <a:r>
              <a:rPr lang="en-GB">
                <a:latin typeface="Arial"/>
                <a:cs typeface="Arial"/>
              </a:rPr>
              <a:t>the preferred option of CP1A?</a:t>
            </a:r>
            <a:endParaRPr lang="en-GB" dirty="0">
              <a:latin typeface="Arial" panose="020B0604020202020204" pitchFamily="34" charset="0"/>
              <a:cs typeface="Arial" panose="020B0604020202020204" pitchFamily="34" charset="0"/>
            </a:endParaRPr>
          </a:p>
          <a:p>
            <a:endParaRPr lang="en-GB" dirty="0">
              <a:latin typeface="Arial"/>
              <a:cs typeface="Arial"/>
            </a:endParaRPr>
          </a:p>
        </p:txBody>
      </p:sp>
      <p:sp>
        <p:nvSpPr>
          <p:cNvPr id="3" name="TextBox 2">
            <a:extLst>
              <a:ext uri="{FF2B5EF4-FFF2-40B4-BE49-F238E27FC236}">
                <a16:creationId xmlns:a16="http://schemas.microsoft.com/office/drawing/2014/main" id="{CA1F7C8A-9833-817C-8BE3-261F331DF64D}"/>
              </a:ext>
            </a:extLst>
          </p:cNvPr>
          <p:cNvSpPr txBox="1"/>
          <p:nvPr/>
        </p:nvSpPr>
        <p:spPr>
          <a:xfrm>
            <a:off x="396814" y="4534514"/>
            <a:ext cx="11368878" cy="1277273"/>
          </a:xfrm>
          <a:prstGeom prst="rect">
            <a:avLst/>
          </a:prstGeom>
          <a:noFill/>
        </p:spPr>
        <p:txBody>
          <a:bodyPr wrap="square" lIns="91440" tIns="45720" rIns="91440" bIns="45720" rtlCol="0" anchor="t">
            <a:spAutoFit/>
          </a:bodyPr>
          <a:lstStyle/>
          <a:p>
            <a:r>
              <a:rPr lang="en-GB" sz="1600" dirty="0">
                <a:latin typeface="Arial" panose="020B0604020202020204" pitchFamily="34" charset="0"/>
                <a:cs typeface="Arial" panose="020B0604020202020204" pitchFamily="34" charset="0"/>
              </a:rPr>
              <a:t>Please note: the focus at this time is on CP1, any questions or requests for further information on CP2 or the Open Data Review please email </a:t>
            </a:r>
            <a:r>
              <a:rPr lang="en-GB" sz="1600" dirty="0">
                <a:latin typeface="Arial" panose="020B0604020202020204" pitchFamily="34" charset="0"/>
                <a:ea typeface="+mn-lt"/>
                <a:cs typeface="Arial" panose="020B0604020202020204" pitchFamily="34" charset="0"/>
                <a:hlinkClick r:id="rId2"/>
              </a:rPr>
              <a:t>info@retailenergycode.co.uk</a:t>
            </a:r>
            <a:r>
              <a:rPr lang="en-GB" sz="1600" dirty="0">
                <a:latin typeface="Arial" panose="020B0604020202020204" pitchFamily="34" charset="0"/>
                <a:ea typeface="+mn-lt"/>
                <a:cs typeface="Arial" panose="020B0604020202020204" pitchFamily="34" charset="0"/>
              </a:rPr>
              <a:t> and see the </a:t>
            </a:r>
            <a:r>
              <a:rPr lang="en-GB" sz="1600" b="1" dirty="0">
                <a:solidFill>
                  <a:srgbClr val="70ADA3"/>
                </a:solidFill>
                <a:latin typeface="Arial" panose="020B0604020202020204" pitchFamily="34" charset="0"/>
                <a:cs typeface="Arial" panose="020B0604020202020204" pitchFamily="34" charset="0"/>
              </a:rPr>
              <a:t>Open Data Review</a:t>
            </a:r>
            <a:r>
              <a:rPr lang="en-GB" sz="1600" b="1" baseline="30000" dirty="0">
                <a:solidFill>
                  <a:srgbClr val="70ADA3"/>
                </a:solidFill>
                <a:latin typeface="Arial" panose="020B0604020202020204" pitchFamily="34" charset="0"/>
                <a:cs typeface="Arial" panose="020B0604020202020204" pitchFamily="34" charset="0"/>
              </a:rPr>
              <a:t>1</a:t>
            </a:r>
            <a:r>
              <a:rPr lang="en-GB" sz="1600" b="1" dirty="0">
                <a:solidFill>
                  <a:srgbClr val="70ADA3"/>
                </a:solidFill>
                <a:latin typeface="Arial" panose="020B0604020202020204" pitchFamily="34" charset="0"/>
                <a:cs typeface="Arial" panose="020B0604020202020204" pitchFamily="34" charset="0"/>
              </a:rPr>
              <a:t>.</a:t>
            </a:r>
            <a:r>
              <a:rPr lang="en-GB" sz="1600" dirty="0">
                <a:latin typeface="Arial" panose="020B0604020202020204" pitchFamily="34" charset="0"/>
                <a:cs typeface="Arial" panose="020B0604020202020204" pitchFamily="34" charset="0"/>
              </a:rPr>
              <a:t> </a:t>
            </a:r>
          </a:p>
          <a:p>
            <a:endParaRPr lang="en-GB" sz="1200" b="1" baseline="30000" dirty="0">
              <a:latin typeface="Arial"/>
              <a:cs typeface="Arial"/>
            </a:endParaRPr>
          </a:p>
          <a:p>
            <a:pPr>
              <a:buFont typeface="Arial"/>
            </a:pPr>
            <a:endParaRPr lang="en-GB" sz="1200" b="1" baseline="30000" dirty="0">
              <a:latin typeface="Arial"/>
              <a:cs typeface="Arial"/>
            </a:endParaRPr>
          </a:p>
          <a:p>
            <a:pPr>
              <a:buFont typeface="Arial"/>
            </a:pPr>
            <a:r>
              <a:rPr lang="en-GB" sz="1200" b="1" baseline="30000" dirty="0">
                <a:latin typeface="Arial"/>
                <a:cs typeface="Arial"/>
              </a:rPr>
              <a:t>1</a:t>
            </a:r>
            <a:r>
              <a:rPr lang="en-GB" sz="1100" dirty="0">
                <a:latin typeface="Arial"/>
                <a:cs typeface="Arial"/>
              </a:rPr>
              <a:t> </a:t>
            </a:r>
            <a:r>
              <a:rPr lang="en-GB" sz="1100" dirty="0">
                <a:solidFill>
                  <a:srgbClr val="70ADA3"/>
                </a:solidFill>
                <a:latin typeface="Arial"/>
                <a:cs typeface="Arial"/>
                <a:hlinkClick r:id="rId3"/>
              </a:rPr>
              <a:t>https://www.retailenergycode.co.uk/fs/wp-content/uploads/2023/07/Final-Open-Data-Review-v.1.pdf</a:t>
            </a:r>
            <a:r>
              <a:rPr lang="en-GB" sz="1100" dirty="0">
                <a:latin typeface="Arial"/>
                <a:cs typeface="Arial"/>
              </a:rPr>
              <a:t> </a:t>
            </a:r>
            <a:endParaRPr lang="en-GB" sz="1200" dirty="0">
              <a:latin typeface="Arial"/>
              <a:cs typeface="Arial"/>
            </a:endParaRPr>
          </a:p>
          <a:p>
            <a:endParaRPr lang="en-GB" dirty="0">
              <a:latin typeface="Arial"/>
              <a:cs typeface="Arial"/>
            </a:endParaRPr>
          </a:p>
        </p:txBody>
      </p:sp>
    </p:spTree>
    <p:extLst>
      <p:ext uri="{BB962C8B-B14F-4D97-AF65-F5344CB8AC3E}">
        <p14:creationId xmlns:p14="http://schemas.microsoft.com/office/powerpoint/2010/main" val="3675551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2250" y="1878805"/>
            <a:ext cx="7209485" cy="1325563"/>
          </a:xfrm>
        </p:spPr>
        <p:txBody>
          <a:bodyPr>
            <a:normAutofit/>
          </a:bodyPr>
          <a:lstStyle/>
          <a:p>
            <a:r>
              <a:rPr lang="en-GB" dirty="0">
                <a:latin typeface="Roboto"/>
                <a:ea typeface="Roboto"/>
                <a:cs typeface="Roboto"/>
              </a:rPr>
              <a:t>9. REC issue 19</a:t>
            </a:r>
            <a:br>
              <a:rPr lang="en-GB" dirty="0">
                <a:latin typeface="Roboto"/>
                <a:ea typeface="Roboto"/>
                <a:cs typeface="Roboto"/>
              </a:rPr>
            </a:br>
            <a:r>
              <a:rPr lang="en-GB" dirty="0">
                <a:latin typeface="Roboto"/>
                <a:ea typeface="Roboto"/>
                <a:cs typeface="Roboto"/>
              </a:rPr>
              <a:t>gas disconnection process</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dirty="0"/>
              <a:t>Tom Stuart – Wales and west utilities</a:t>
            </a:r>
          </a:p>
        </p:txBody>
      </p:sp>
    </p:spTree>
    <p:extLst>
      <p:ext uri="{BB962C8B-B14F-4D97-AF65-F5344CB8AC3E}">
        <p14:creationId xmlns:p14="http://schemas.microsoft.com/office/powerpoint/2010/main" val="5367398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ABD8A-F672-E859-9153-72F657B33DCA}"/>
              </a:ext>
            </a:extLst>
          </p:cNvPr>
          <p:cNvSpPr>
            <a:spLocks noGrp="1"/>
          </p:cNvSpPr>
          <p:nvPr>
            <p:ph type="title"/>
          </p:nvPr>
        </p:nvSpPr>
        <p:spPr/>
        <p:txBody>
          <a:bodyPr>
            <a:normAutofit/>
          </a:bodyPr>
          <a:lstStyle/>
          <a:p>
            <a:r>
              <a:rPr lang="en-GB" dirty="0"/>
              <a:t>Gas supply disconnection</a:t>
            </a:r>
          </a:p>
        </p:txBody>
      </p:sp>
      <p:sp>
        <p:nvSpPr>
          <p:cNvPr id="3" name="Content Placeholder 2">
            <a:extLst>
              <a:ext uri="{FF2B5EF4-FFF2-40B4-BE49-F238E27FC236}">
                <a16:creationId xmlns:a16="http://schemas.microsoft.com/office/drawing/2014/main" id="{6CE9F75F-8498-F43E-E452-D30BD1F84AE8}"/>
              </a:ext>
            </a:extLst>
          </p:cNvPr>
          <p:cNvSpPr>
            <a:spLocks noGrp="1"/>
          </p:cNvSpPr>
          <p:nvPr>
            <p:ph sz="quarter" idx="10"/>
          </p:nvPr>
        </p:nvSpPr>
        <p:spPr>
          <a:xfrm>
            <a:off x="906463" y="1225296"/>
            <a:ext cx="9217025" cy="5193792"/>
          </a:xfrm>
        </p:spPr>
        <p:txBody>
          <a:bodyPr vert="horz" lIns="91440" tIns="45720" rIns="91440" bIns="45720" rtlCol="0" anchor="t">
            <a:noAutofit/>
          </a:bodyPr>
          <a:lstStyle/>
          <a:p>
            <a:pPr marL="0" indent="0">
              <a:lnSpc>
                <a:spcPct val="107000"/>
              </a:lnSpc>
              <a:spcAft>
                <a:spcPts val="800"/>
              </a:spcAft>
              <a:buNone/>
            </a:pPr>
            <a:r>
              <a:rPr lang="en-GB" sz="1400" b="1" kern="100" dirty="0">
                <a:effectLst/>
                <a:latin typeface="Arial" panose="020B0604020202020204" pitchFamily="34" charset="0"/>
                <a:ea typeface="Calibri" panose="020F0502020204030204" pitchFamily="34" charset="0"/>
                <a:cs typeface="Arial" panose="020B0604020202020204" pitchFamily="34" charset="0"/>
              </a:rPr>
              <a:t>Reasons that </a:t>
            </a:r>
            <a:r>
              <a:rPr lang="en-GB" sz="1400" b="1" kern="100" dirty="0">
                <a:latin typeface="Arial" panose="020B0604020202020204" pitchFamily="34" charset="0"/>
                <a:ea typeface="Calibri" panose="020F0502020204030204" pitchFamily="34" charset="0"/>
                <a:cs typeface="Arial" panose="020B0604020202020204" pitchFamily="34" charset="0"/>
              </a:rPr>
              <a:t>customers</a:t>
            </a:r>
            <a:r>
              <a:rPr lang="en-GB" sz="1400" b="1" kern="100" dirty="0">
                <a:effectLst/>
                <a:latin typeface="Arial" panose="020B0604020202020204" pitchFamily="34" charset="0"/>
                <a:ea typeface="Calibri" panose="020F0502020204030204" pitchFamily="34" charset="0"/>
                <a:cs typeface="Arial" panose="020B0604020202020204" pitchFamily="34" charset="0"/>
              </a:rPr>
              <a:t> want to stop using gas:</a:t>
            </a:r>
            <a:endParaRPr lang="en-GB" sz="1400" kern="1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en-GB" sz="1400" kern="100" dirty="0">
                <a:latin typeface="Arial" panose="020B0604020202020204" pitchFamily="34" charset="0"/>
                <a:ea typeface="Calibri" panose="020F0502020204030204" pitchFamily="34" charset="0"/>
                <a:cs typeface="Arial" panose="020B0604020202020204" pitchFamily="34" charset="0"/>
              </a:rPr>
              <a:t>M</a:t>
            </a:r>
            <a:r>
              <a:rPr lang="en-GB" sz="1400" kern="100" dirty="0">
                <a:effectLst/>
                <a:latin typeface="Arial" panose="020B0604020202020204" pitchFamily="34" charset="0"/>
                <a:ea typeface="Calibri" panose="020F0502020204030204" pitchFamily="34" charset="0"/>
                <a:cs typeface="Arial" panose="020B0604020202020204" pitchFamily="34" charset="0"/>
              </a:rPr>
              <a:t>ove to alternative method of heating </a:t>
            </a:r>
          </a:p>
          <a:p>
            <a:pPr marL="342900" lvl="0" indent="-342900">
              <a:lnSpc>
                <a:spcPct val="107000"/>
              </a:lnSpc>
              <a:spcAft>
                <a:spcPts val="800"/>
              </a:spcAft>
              <a:buFont typeface="Symbol" panose="05050102010706020507" pitchFamily="18" charset="2"/>
              <a:buChar char=""/>
            </a:pPr>
            <a:r>
              <a:rPr lang="en-GB" sz="1400" kern="100" dirty="0">
                <a:latin typeface="Arial" panose="020B0604020202020204" pitchFamily="34" charset="0"/>
                <a:ea typeface="Calibri" panose="020F0502020204030204" pitchFamily="34" charset="0"/>
                <a:cs typeface="Arial" panose="020B0604020202020204" pitchFamily="34" charset="0"/>
              </a:rPr>
              <a:t>Customer is carrying out</a:t>
            </a:r>
            <a:r>
              <a:rPr lang="en-GB" sz="1400" kern="100" dirty="0">
                <a:effectLst/>
                <a:latin typeface="Arial" panose="020B0604020202020204" pitchFamily="34" charset="0"/>
                <a:ea typeface="Calibri" panose="020F0502020204030204" pitchFamily="34" charset="0"/>
                <a:cs typeface="Arial" panose="020B0604020202020204" pitchFamily="34" charset="0"/>
              </a:rPr>
              <a:t> works that affect the DNs pipework e.g.  demolition, re-development, or extension</a:t>
            </a:r>
          </a:p>
          <a:p>
            <a:pPr marL="0" lvl="0" indent="0">
              <a:lnSpc>
                <a:spcPct val="107000"/>
              </a:lnSpc>
              <a:spcAft>
                <a:spcPts val="800"/>
              </a:spcAft>
              <a:buNone/>
            </a:pPr>
            <a:r>
              <a:rPr lang="en-GB" sz="1400" b="1" kern="100" dirty="0">
                <a:effectLst/>
                <a:latin typeface="Arial" panose="020B0604020202020204" pitchFamily="34" charset="0"/>
                <a:ea typeface="Calibri" panose="020F0502020204030204" pitchFamily="34" charset="0"/>
                <a:cs typeface="Arial" panose="020B0604020202020204" pitchFamily="34" charset="0"/>
              </a:rPr>
              <a:t>Customers are being referred to DNs to:</a:t>
            </a:r>
          </a:p>
          <a:p>
            <a:pPr marL="342900" lvl="0" indent="-342900">
              <a:lnSpc>
                <a:spcPct val="107000"/>
              </a:lnSpc>
              <a:buFont typeface="Symbol" panose="05050102010706020507" pitchFamily="18" charset="2"/>
              <a:buChar char=""/>
            </a:pPr>
            <a:r>
              <a:rPr lang="en-GB" sz="1400" kern="100" dirty="0">
                <a:effectLst/>
                <a:latin typeface="Arial" panose="020B0604020202020204" pitchFamily="34" charset="0"/>
                <a:ea typeface="Calibri" panose="020F0502020204030204" pitchFamily="34" charset="0"/>
                <a:cs typeface="Arial" panose="020B0604020202020204" pitchFamily="34" charset="0"/>
              </a:rPr>
              <a:t>‘Cap the supply prior to the meter being removed’</a:t>
            </a:r>
          </a:p>
          <a:p>
            <a:pPr marL="342900" lvl="0" indent="-342900">
              <a:lnSpc>
                <a:spcPct val="107000"/>
              </a:lnSpc>
              <a:spcAft>
                <a:spcPts val="800"/>
              </a:spcAft>
              <a:buFont typeface="Symbol" panose="05050102010706020507" pitchFamily="18" charset="2"/>
              <a:buChar char=""/>
            </a:pPr>
            <a:r>
              <a:rPr lang="en-GB" sz="1400" kern="100" dirty="0">
                <a:effectLst/>
                <a:latin typeface="Arial" panose="020B0604020202020204" pitchFamily="34" charset="0"/>
                <a:ea typeface="Calibri" panose="020F0502020204030204" pitchFamily="34" charset="0"/>
                <a:cs typeface="Arial" panose="020B0604020202020204" pitchFamily="34" charset="0"/>
              </a:rPr>
              <a:t>Disconnect the service prior to the meter removal</a:t>
            </a:r>
            <a:endParaRPr lang="en-GB" sz="1400" b="1" kern="100"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None/>
            </a:pPr>
            <a:r>
              <a:rPr lang="en-GB" sz="1400" b="1" kern="100" dirty="0">
                <a:effectLst/>
                <a:latin typeface="Arial" panose="020B0604020202020204" pitchFamily="34" charset="0"/>
                <a:ea typeface="Calibri" panose="020F0502020204030204" pitchFamily="34" charset="0"/>
                <a:cs typeface="Arial" panose="020B0604020202020204" pitchFamily="34" charset="0"/>
              </a:rPr>
              <a:t>Why is this a problem:</a:t>
            </a:r>
            <a:endParaRPr lang="en-GB" sz="1400" kern="100" dirty="0">
              <a:effectLst/>
              <a:latin typeface="Arial" panose="020B0604020202020204" pitchFamily="34" charset="0"/>
              <a:ea typeface="Calibri" panose="020F0502020204030204" pitchFamily="34" charset="0"/>
              <a:cs typeface="Arial" panose="020B0604020202020204" pitchFamily="34" charset="0"/>
            </a:endParaRPr>
          </a:p>
          <a:p>
            <a:pPr marL="342900" indent="-342900">
              <a:lnSpc>
                <a:spcPct val="107000"/>
              </a:lnSpc>
              <a:buFont typeface="Symbol" panose="05050102010706020507" pitchFamily="18" charset="2"/>
              <a:buChar char=""/>
            </a:pPr>
            <a:r>
              <a:rPr lang="en-GB" sz="1400" dirty="0">
                <a:latin typeface="Arial" panose="020B0604020202020204" pitchFamily="34" charset="0"/>
                <a:ea typeface="Calibri" panose="020F0502020204030204" pitchFamily="34" charset="0"/>
                <a:cs typeface="Arial" panose="020B0604020202020204" pitchFamily="34" charset="0"/>
              </a:rPr>
              <a:t>Customers p</a:t>
            </a:r>
            <a:r>
              <a:rPr lang="en-GB" sz="1400" dirty="0">
                <a:effectLst/>
                <a:latin typeface="Arial" panose="020B0604020202020204" pitchFamily="34" charset="0"/>
                <a:ea typeface="Calibri" panose="020F0502020204030204" pitchFamily="34" charset="0"/>
                <a:cs typeface="Arial" panose="020B0604020202020204" pitchFamily="34" charset="0"/>
              </a:rPr>
              <a:t>ay for a disconnection when it's not necessary (happy to leave capped or cut off under GSR)</a:t>
            </a:r>
          </a:p>
          <a:p>
            <a:pPr marL="342900" lvl="0" indent="-342900">
              <a:lnSpc>
                <a:spcPct val="107000"/>
              </a:lnSpc>
              <a:buFont typeface="Symbol" panose="05050102010706020507" pitchFamily="18" charset="2"/>
              <a:buChar char=""/>
            </a:pPr>
            <a:r>
              <a:rPr lang="en-GB" sz="1400" kern="100" dirty="0">
                <a:effectLst/>
                <a:latin typeface="Arial" panose="020B0604020202020204" pitchFamily="34" charset="0"/>
                <a:ea typeface="Calibri" panose="020F0502020204030204" pitchFamily="34" charset="0"/>
                <a:cs typeface="Arial" panose="020B0604020202020204" pitchFamily="34" charset="0"/>
              </a:rPr>
              <a:t>Miscommunication</a:t>
            </a:r>
          </a:p>
          <a:p>
            <a:pPr marL="342900" lvl="0" indent="-342900">
              <a:lnSpc>
                <a:spcPct val="107000"/>
              </a:lnSpc>
              <a:buFont typeface="Symbol" panose="05050102010706020507" pitchFamily="18" charset="2"/>
              <a:buChar char=""/>
            </a:pPr>
            <a:r>
              <a:rPr lang="en-GB" sz="1400" kern="100" dirty="0">
                <a:effectLst/>
                <a:latin typeface="Arial" panose="020B0604020202020204" pitchFamily="34" charset="0"/>
                <a:ea typeface="Calibri" panose="020F0502020204030204" pitchFamily="34" charset="0"/>
                <a:cs typeface="Arial" panose="020B0604020202020204" pitchFamily="34" charset="0"/>
              </a:rPr>
              <a:t>Frustration - customers find themselves in the middle of conflicting information by suppliers and networks</a:t>
            </a:r>
          </a:p>
          <a:p>
            <a:pPr marL="342900" lvl="0" indent="-342900">
              <a:lnSpc>
                <a:spcPct val="107000"/>
              </a:lnSpc>
              <a:spcAft>
                <a:spcPts val="800"/>
              </a:spcAft>
              <a:buFont typeface="Symbol" panose="05050102010706020507" pitchFamily="18" charset="2"/>
              <a:buChar char=""/>
            </a:pPr>
            <a:r>
              <a:rPr lang="en-GB" sz="1400" kern="100" dirty="0">
                <a:effectLst/>
                <a:latin typeface="Arial" panose="020B0604020202020204" pitchFamily="34" charset="0"/>
                <a:ea typeface="Calibri" panose="020F0502020204030204" pitchFamily="34" charset="0"/>
                <a:cs typeface="Arial" panose="020B0604020202020204" pitchFamily="34" charset="0"/>
              </a:rPr>
              <a:t>Complaints &amp; escalation to the ombudsman</a:t>
            </a:r>
          </a:p>
          <a:p>
            <a:pPr marL="342900" indent="-342900">
              <a:lnSpc>
                <a:spcPct val="107000"/>
              </a:lnSpc>
              <a:spcAft>
                <a:spcPts val="800"/>
              </a:spcAft>
              <a:buFont typeface="Symbol" panose="05050102010706020507" pitchFamily="18" charset="2"/>
              <a:buChar char=""/>
            </a:pPr>
            <a:r>
              <a:rPr lang="en-GB" sz="1400" dirty="0">
                <a:latin typeface="Arial" panose="020B0604020202020204" pitchFamily="34" charset="0"/>
                <a:cs typeface="Arial" panose="020B0604020202020204" pitchFamily="34" charset="0"/>
              </a:rPr>
              <a:t>Issue of incorrect data flowing through central systems </a:t>
            </a:r>
          </a:p>
          <a:p>
            <a:pPr marL="0" lvl="0" indent="0">
              <a:lnSpc>
                <a:spcPct val="107000"/>
              </a:lnSpc>
              <a:spcAft>
                <a:spcPts val="800"/>
              </a:spcAft>
              <a:buNone/>
            </a:pP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07000"/>
              </a:lnSpc>
              <a:spcAft>
                <a:spcPts val="800"/>
              </a:spcAft>
              <a:buNone/>
            </a:pP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93552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8CE70-AF33-4E0E-B28A-2108ECF39BE0}"/>
              </a:ext>
            </a:extLst>
          </p:cNvPr>
          <p:cNvSpPr>
            <a:spLocks noGrp="1"/>
          </p:cNvSpPr>
          <p:nvPr>
            <p:ph type="title"/>
          </p:nvPr>
        </p:nvSpPr>
        <p:spPr/>
        <p:txBody>
          <a:bodyPr>
            <a:normAutofit fontScale="90000"/>
          </a:bodyPr>
          <a:lstStyle/>
          <a:p>
            <a:r>
              <a:rPr lang="en-GB" dirty="0"/>
              <a:t>Customer journey to disconnect a gas supply</a:t>
            </a:r>
          </a:p>
        </p:txBody>
      </p:sp>
      <p:sp>
        <p:nvSpPr>
          <p:cNvPr id="3" name="Content Placeholder 2">
            <a:extLst>
              <a:ext uri="{FF2B5EF4-FFF2-40B4-BE49-F238E27FC236}">
                <a16:creationId xmlns:a16="http://schemas.microsoft.com/office/drawing/2014/main" id="{53306A6E-3E46-5853-8D99-D56F8B22158F}"/>
              </a:ext>
            </a:extLst>
          </p:cNvPr>
          <p:cNvSpPr>
            <a:spLocks noGrp="1"/>
          </p:cNvSpPr>
          <p:nvPr>
            <p:ph sz="quarter" idx="10"/>
          </p:nvPr>
        </p:nvSpPr>
        <p:spPr>
          <a:xfrm>
            <a:off x="906463" y="1435608"/>
            <a:ext cx="9217025" cy="4682617"/>
          </a:xfrm>
        </p:spPr>
        <p:txBody>
          <a:bodyPr>
            <a:noAutofit/>
          </a:bodyPr>
          <a:lstStyle/>
          <a:p>
            <a:pPr marL="0" indent="0">
              <a:buNone/>
            </a:pPr>
            <a:r>
              <a:rPr lang="en-GB" sz="1400" b="1" dirty="0">
                <a:effectLst/>
                <a:latin typeface="Arial" panose="020B0604020202020204" pitchFamily="34" charset="0"/>
                <a:ea typeface="Calibri" panose="020F0502020204030204" pitchFamily="34" charset="0"/>
                <a:cs typeface="Arial" panose="020B0604020202020204" pitchFamily="34" charset="0"/>
              </a:rPr>
              <a:t>Step 1:</a:t>
            </a:r>
            <a:r>
              <a:rPr lang="en-GB" sz="1400" dirty="0">
                <a:effectLst/>
                <a:latin typeface="Arial" panose="020B0604020202020204" pitchFamily="34" charset="0"/>
                <a:ea typeface="Calibri" panose="020F0502020204030204" pitchFamily="34" charset="0"/>
                <a:cs typeface="Arial" panose="020B0604020202020204" pitchFamily="34" charset="0"/>
              </a:rPr>
              <a:t> </a:t>
            </a:r>
            <a:r>
              <a:rPr lang="en-GB" sz="1400" b="1" dirty="0">
                <a:effectLst/>
                <a:latin typeface="Arial" panose="020B0604020202020204" pitchFamily="34" charset="0"/>
                <a:ea typeface="Calibri" panose="020F0502020204030204" pitchFamily="34" charset="0"/>
                <a:cs typeface="Arial" panose="020B0604020202020204" pitchFamily="34" charset="0"/>
              </a:rPr>
              <a:t>Disconnection of the internal pipework (outlet</a:t>
            </a:r>
            <a:r>
              <a:rPr lang="en-GB" sz="1400" dirty="0">
                <a:effectLst/>
                <a:latin typeface="Arial" panose="020B0604020202020204" pitchFamily="34" charset="0"/>
                <a:ea typeface="Calibri" panose="020F0502020204030204" pitchFamily="34" charset="0"/>
                <a:cs typeface="Arial" panose="020B0604020202020204" pitchFamily="34" charset="0"/>
              </a:rPr>
              <a:t>) The customer must organise this via their Gas Safe engineer </a:t>
            </a:r>
          </a:p>
          <a:p>
            <a:pPr marL="0" indent="0">
              <a:buNone/>
            </a:pP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en-GB" sz="1400" b="1" dirty="0">
                <a:effectLst/>
                <a:latin typeface="Arial" panose="020B0604020202020204" pitchFamily="34" charset="0"/>
                <a:ea typeface="Calibri" panose="020F0502020204030204" pitchFamily="34" charset="0"/>
                <a:cs typeface="Arial" panose="020B0604020202020204" pitchFamily="34" charset="0"/>
              </a:rPr>
              <a:t>Step 2</a:t>
            </a:r>
            <a:r>
              <a:rPr lang="en-GB" sz="1400" dirty="0">
                <a:effectLst/>
                <a:latin typeface="Arial" panose="020B0604020202020204" pitchFamily="34" charset="0"/>
                <a:ea typeface="Calibri" panose="020F0502020204030204" pitchFamily="34" charset="0"/>
                <a:cs typeface="Arial" panose="020B0604020202020204" pitchFamily="34" charset="0"/>
              </a:rPr>
              <a:t>: </a:t>
            </a:r>
            <a:r>
              <a:rPr lang="en-GB" sz="1400" b="1" dirty="0">
                <a:effectLst/>
                <a:latin typeface="Arial" panose="020B0604020202020204" pitchFamily="34" charset="0"/>
                <a:ea typeface="Calibri" panose="020F0502020204030204" pitchFamily="34" charset="0"/>
                <a:cs typeface="Arial" panose="020B0604020202020204" pitchFamily="34" charset="0"/>
              </a:rPr>
              <a:t>Meter disconnection &amp; removal.</a:t>
            </a:r>
            <a:r>
              <a:rPr lang="en-GB" sz="1400" dirty="0">
                <a:effectLst/>
                <a:latin typeface="Arial" panose="020B0604020202020204" pitchFamily="34" charset="0"/>
                <a:ea typeface="Calibri" panose="020F0502020204030204" pitchFamily="34" charset="0"/>
                <a:cs typeface="Arial" panose="020B0604020202020204" pitchFamily="34" charset="0"/>
              </a:rPr>
              <a:t> The customer should organise the removal of the meter via their gas supplier. The </a:t>
            </a:r>
            <a:r>
              <a:rPr lang="en-GB" sz="1400" dirty="0">
                <a:latin typeface="Arial" panose="020B0604020202020204" pitchFamily="34" charset="0"/>
                <a:cs typeface="Arial" panose="020B0604020202020204" pitchFamily="34" charset="0"/>
              </a:rPr>
              <a:t>meter must </a:t>
            </a:r>
            <a:r>
              <a:rPr lang="en-GB" sz="1400" dirty="0">
                <a:effectLst/>
                <a:latin typeface="Arial" panose="020B0604020202020204" pitchFamily="34" charset="0"/>
                <a:ea typeface="Calibri" panose="020F0502020204030204" pitchFamily="34" charset="0"/>
                <a:cs typeface="Arial" panose="020B0604020202020204" pitchFamily="34" charset="0"/>
              </a:rPr>
              <a:t>be removed prior to the disconnection of the service pipe</a:t>
            </a:r>
          </a:p>
          <a:p>
            <a:pPr marL="0" indent="0">
              <a:buNone/>
            </a:pPr>
            <a:endParaRPr lang="en-GB" sz="1400" dirty="0">
              <a:effectLst/>
              <a:latin typeface="Arial" panose="020B0604020202020204" pitchFamily="34" charset="0"/>
              <a:ea typeface="Calibri" panose="020F0502020204030204" pitchFamily="34" charset="0"/>
              <a:cs typeface="Arial" panose="020B0604020202020204" pitchFamily="34" charset="0"/>
            </a:endParaRPr>
          </a:p>
          <a:p>
            <a:r>
              <a:rPr lang="en-GB" sz="1400" dirty="0">
                <a:effectLst/>
                <a:latin typeface="Arial" panose="020B0604020202020204" pitchFamily="34" charset="0"/>
                <a:ea typeface="Calibri" panose="020F0502020204030204" pitchFamily="34" charset="0"/>
                <a:cs typeface="Arial" panose="020B0604020202020204" pitchFamily="34" charset="0"/>
              </a:rPr>
              <a:t>If the customer is not doing any works that affect the DNs pipework, then the customer can leave the service capped at the ECV. The Gas Safety (Installation &amp; Use) Regulations 1998 (paragraph 16(3)(b)) process will be triggered if a new meter is not fitted within 9 months from the meter removal </a:t>
            </a:r>
            <a:r>
              <a:rPr lang="en-GB" sz="1400" dirty="0">
                <a:latin typeface="Arial" panose="020B0604020202020204" pitchFamily="34" charset="0"/>
                <a:cs typeface="Arial" panose="020B0604020202020204" pitchFamily="34" charset="0"/>
              </a:rPr>
              <a:t>which may lead to the service disconnection at the main. </a:t>
            </a:r>
          </a:p>
          <a:p>
            <a:r>
              <a:rPr lang="en-GB" sz="1400" dirty="0">
                <a:effectLst/>
                <a:latin typeface="Arial" panose="020B0604020202020204" pitchFamily="34" charset="0"/>
                <a:ea typeface="Calibri" panose="020F0502020204030204" pitchFamily="34" charset="0"/>
                <a:cs typeface="Arial" panose="020B0604020202020204" pitchFamily="34" charset="0"/>
              </a:rPr>
              <a:t>If the customer is doing works that affect the pipe, they must contact the DN (or GIRS accredited company) to organise a service disconnection.</a:t>
            </a:r>
          </a:p>
          <a:p>
            <a:pPr marL="0" indent="0">
              <a:buNone/>
            </a:pP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en-GB" sz="1400" b="1" dirty="0">
                <a:effectLst/>
                <a:latin typeface="Arial" panose="020B0604020202020204" pitchFamily="34" charset="0"/>
                <a:ea typeface="Calibri" panose="020F0502020204030204" pitchFamily="34" charset="0"/>
                <a:cs typeface="Arial" panose="020B0604020202020204" pitchFamily="34" charset="0"/>
              </a:rPr>
              <a:t>Step 3: Disconnection of the service. </a:t>
            </a:r>
            <a:r>
              <a:rPr lang="en-GB" sz="1400" dirty="0">
                <a:effectLst/>
                <a:latin typeface="Arial" panose="020B0604020202020204" pitchFamily="34" charset="0"/>
                <a:ea typeface="Calibri" panose="020F0502020204030204" pitchFamily="34" charset="0"/>
                <a:cs typeface="Arial" panose="020B0604020202020204" pitchFamily="34" charset="0"/>
              </a:rPr>
              <a:t>These are chargeable works. The customer must apply for a quote. The meter must be removed before the service disconnection </a:t>
            </a:r>
          </a:p>
          <a:p>
            <a:pPr marL="0" indent="0">
              <a:buNone/>
            </a:pP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en-GB" sz="1400" b="1" dirty="0">
                <a:effectLst/>
                <a:latin typeface="Arial" panose="020B0604020202020204" pitchFamily="34" charset="0"/>
                <a:ea typeface="Calibri" panose="020F0502020204030204" pitchFamily="34" charset="0"/>
                <a:cs typeface="Arial" panose="020B0604020202020204" pitchFamily="34" charset="0"/>
              </a:rPr>
              <a:t>Step 4:</a:t>
            </a:r>
            <a:r>
              <a:rPr lang="en-GB" sz="1400" dirty="0">
                <a:effectLst/>
                <a:latin typeface="Arial" panose="020B0604020202020204" pitchFamily="34" charset="0"/>
                <a:ea typeface="Calibri" panose="020F0502020204030204" pitchFamily="34" charset="0"/>
                <a:cs typeface="Arial" panose="020B0604020202020204" pitchFamily="34" charset="0"/>
              </a:rPr>
              <a:t> </a:t>
            </a:r>
            <a:r>
              <a:rPr lang="en-GB" sz="1400" b="1" dirty="0">
                <a:effectLst/>
                <a:latin typeface="Arial" panose="020B0604020202020204" pitchFamily="34" charset="0"/>
                <a:ea typeface="Calibri" panose="020F0502020204030204" pitchFamily="34" charset="0"/>
                <a:cs typeface="Arial" panose="020B0604020202020204" pitchFamily="34" charset="0"/>
              </a:rPr>
              <a:t>Xoserve records updated. </a:t>
            </a:r>
            <a:r>
              <a:rPr lang="en-GB" sz="1400" dirty="0">
                <a:effectLst/>
                <a:latin typeface="Arial" panose="020B0604020202020204" pitchFamily="34" charset="0"/>
                <a:ea typeface="Calibri" panose="020F0502020204030204" pitchFamily="34" charset="0"/>
                <a:cs typeface="Arial" panose="020B0604020202020204" pitchFamily="34" charset="0"/>
              </a:rPr>
              <a:t>Shipper to update meter removal and DN to update the status of the MPRN to DE (Dead) </a:t>
            </a:r>
          </a:p>
          <a:p>
            <a:pPr marL="0" indent="0">
              <a:buNone/>
            </a:pPr>
            <a:endParaRPr lang="en-GB" sz="1400" dirty="0">
              <a:effectLst/>
              <a:latin typeface="Arial" panose="020B0604020202020204" pitchFamily="34" charset="0"/>
              <a:ea typeface="Calibri" panose="020F050202020403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47303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6EA65-AE3E-459B-DBB1-9B4AEF721D3D}"/>
              </a:ext>
            </a:extLst>
          </p:cNvPr>
          <p:cNvSpPr>
            <a:spLocks noGrp="1"/>
          </p:cNvSpPr>
          <p:nvPr>
            <p:ph type="title"/>
          </p:nvPr>
        </p:nvSpPr>
        <p:spPr/>
        <p:txBody>
          <a:bodyPr/>
          <a:lstStyle/>
          <a:p>
            <a:r>
              <a:rPr lang="en-GB" dirty="0"/>
              <a:t>Summary</a:t>
            </a:r>
          </a:p>
        </p:txBody>
      </p:sp>
      <p:sp>
        <p:nvSpPr>
          <p:cNvPr id="3" name="Content Placeholder 2">
            <a:extLst>
              <a:ext uri="{FF2B5EF4-FFF2-40B4-BE49-F238E27FC236}">
                <a16:creationId xmlns:a16="http://schemas.microsoft.com/office/drawing/2014/main" id="{B179CFCB-6612-FD50-BE12-47E7331C4123}"/>
              </a:ext>
            </a:extLst>
          </p:cNvPr>
          <p:cNvSpPr>
            <a:spLocks noGrp="1"/>
          </p:cNvSpPr>
          <p:nvPr>
            <p:ph sz="quarter" idx="10"/>
          </p:nvPr>
        </p:nvSpPr>
        <p:spPr/>
        <p:txBody>
          <a:bodyPr>
            <a:normAutofit/>
          </a:bodyPr>
          <a:lstStyle/>
          <a:p>
            <a:r>
              <a:rPr lang="en-GB" sz="2400" dirty="0">
                <a:latin typeface="Arial" panose="020B0604020202020204" pitchFamily="34" charset="0"/>
                <a:cs typeface="Arial" panose="020B0604020202020204" pitchFamily="34" charset="0"/>
              </a:rPr>
              <a:t>The customers internal pipework must be disconnected, and the meter disconnected and removed before a DN can disconnect the service pipe</a:t>
            </a:r>
          </a:p>
          <a:p>
            <a:r>
              <a:rPr lang="en-GB" sz="2400" dirty="0">
                <a:latin typeface="Arial" panose="020B0604020202020204" pitchFamily="34" charset="0"/>
                <a:cs typeface="Arial" panose="020B0604020202020204" pitchFamily="34" charset="0"/>
              </a:rPr>
              <a:t>Advising the customer correctly is key</a:t>
            </a:r>
          </a:p>
          <a:p>
            <a:r>
              <a:rPr lang="en-GB" sz="2400" dirty="0">
                <a:latin typeface="Arial" panose="020B0604020202020204" pitchFamily="34" charset="0"/>
                <a:cs typeface="Arial" panose="020B0604020202020204" pitchFamily="34" charset="0"/>
              </a:rPr>
              <a:t>A clear and consistent approach is needed - A training package is being developed with Xoserve to support this</a:t>
            </a:r>
          </a:p>
          <a:p>
            <a:endParaRPr lang="en-GB" sz="2400" dirty="0"/>
          </a:p>
        </p:txBody>
      </p:sp>
    </p:spTree>
    <p:extLst>
      <p:ext uri="{BB962C8B-B14F-4D97-AF65-F5344CB8AC3E}">
        <p14:creationId xmlns:p14="http://schemas.microsoft.com/office/powerpoint/2010/main" val="27709010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2250" y="2766218"/>
            <a:ext cx="7406894" cy="1325563"/>
          </a:xfrm>
        </p:spPr>
        <p:txBody>
          <a:bodyPr>
            <a:normAutofit/>
          </a:bodyPr>
          <a:lstStyle/>
          <a:p>
            <a:r>
              <a:rPr lang="en-GB" dirty="0">
                <a:latin typeface="Roboto"/>
                <a:ea typeface="Roboto"/>
                <a:cs typeface="Roboto"/>
              </a:rPr>
              <a:t>10. REC change proposal consolidation</a:t>
            </a:r>
            <a:br>
              <a:rPr lang="en-GB" dirty="0">
                <a:latin typeface="Roboto"/>
                <a:ea typeface="Roboto"/>
                <a:cs typeface="Roboto"/>
              </a:rPr>
            </a:br>
            <a:r>
              <a:rPr lang="en-GB" dirty="0">
                <a:latin typeface="Roboto"/>
                <a:ea typeface="Roboto"/>
                <a:cs typeface="Roboto"/>
              </a:rPr>
              <a:t>- R0058, R0104 and R0129</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dirty="0"/>
              <a:t>REC change team</a:t>
            </a:r>
          </a:p>
        </p:txBody>
      </p:sp>
    </p:spTree>
    <p:extLst>
      <p:ext uri="{BB962C8B-B14F-4D97-AF65-F5344CB8AC3E}">
        <p14:creationId xmlns:p14="http://schemas.microsoft.com/office/powerpoint/2010/main" val="3302349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lstStyle/>
          <a:p>
            <a:r>
              <a:rPr lang="en-GB" dirty="0"/>
              <a:t>BACKGROUND</a:t>
            </a:r>
          </a:p>
        </p:txBody>
      </p:sp>
      <p:pic>
        <p:nvPicPr>
          <p:cNvPr id="6" name="Picture Placeholder 5" descr="A picture containing sky, pylon, outdoor, bridge&#10;&#10;Description automatically generated">
            <a:extLst>
              <a:ext uri="{FF2B5EF4-FFF2-40B4-BE49-F238E27FC236}">
                <a16:creationId xmlns:a16="http://schemas.microsoft.com/office/drawing/2014/main" id="{3421B364-42D4-2E76-A2CB-D7BB0BF5254A}"/>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19188" r="19188"/>
          <a:stretch/>
        </p:blipFill>
        <p:spPr/>
      </p:pic>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p:txBody>
          <a:bodyPr/>
          <a:lstStyle/>
          <a:p>
            <a:pPr marL="0" indent="0">
              <a:lnSpc>
                <a:spcPct val="115000"/>
              </a:lnSpc>
              <a:spcBef>
                <a:spcPts val="600"/>
              </a:spcBef>
              <a:spcAft>
                <a:spcPts val="600"/>
              </a:spcAft>
              <a:buNone/>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This change seeks to efficiently address the issues raised under the following Change Proposals.</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fontAlgn="base">
              <a:lnSpc>
                <a:spcPct val="115000"/>
              </a:lnSpc>
              <a:spcBef>
                <a:spcPts val="600"/>
              </a:spcBef>
              <a:spcAft>
                <a:spcPts val="600"/>
              </a:spcAft>
              <a:buClr>
                <a:srgbClr val="70ADA3"/>
              </a:buClr>
              <a:buSzPts val="1100"/>
              <a:buFont typeface="Symbol" panose="05050102010706020507" pitchFamily="18" charset="2"/>
              <a:buChar char=""/>
            </a:pPr>
            <a:r>
              <a:rPr lang="en-GB" sz="180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hlinkClick r:id="rId3"/>
              </a:rPr>
              <a:t>R0058 – REC Services Procurement Clarification</a:t>
            </a:r>
            <a:endParaRPr lang="en-GB" sz="1800" u="none" strike="noStrike"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fontAlgn="base">
              <a:lnSpc>
                <a:spcPct val="115000"/>
              </a:lnSpc>
              <a:spcBef>
                <a:spcPts val="600"/>
              </a:spcBef>
              <a:spcAft>
                <a:spcPts val="600"/>
              </a:spcAft>
              <a:buClr>
                <a:srgbClr val="70ADA3"/>
              </a:buClr>
              <a:buSzPts val="1100"/>
              <a:buFont typeface="Symbol" panose="05050102010706020507" pitchFamily="18" charset="2"/>
              <a:buChar char=""/>
            </a:pPr>
            <a:r>
              <a:rPr lang="en-GB" sz="180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hlinkClick r:id="rId4"/>
              </a:rPr>
              <a:t>R0104 – Clarifying Requirement for Continuous Billing Following an Erroneous Switch</a:t>
            </a:r>
            <a:endParaRPr lang="en-GB" sz="1800" u="none" strike="noStrike"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342900" lvl="0" indent="-342900" fontAlgn="base">
              <a:lnSpc>
                <a:spcPct val="115000"/>
              </a:lnSpc>
              <a:spcBef>
                <a:spcPts val="600"/>
              </a:spcBef>
              <a:spcAft>
                <a:spcPts val="600"/>
              </a:spcAft>
              <a:buClr>
                <a:srgbClr val="70ADA3"/>
              </a:buClr>
              <a:buSzPts val="1100"/>
              <a:buFont typeface="Symbol" panose="05050102010706020507" pitchFamily="18" charset="2"/>
              <a:buChar char=""/>
            </a:pPr>
            <a:r>
              <a:rPr lang="en-GB" sz="1800" u="none" strike="noStrike"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hlinkClick r:id="rId5"/>
              </a:rPr>
              <a:t>R0129 – Clarifying Event of Default Requirements</a:t>
            </a:r>
            <a:endParaRPr lang="en-GB" sz="1800" u="none" strike="noStrike"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pPr marL="0" indent="0">
              <a:lnSpc>
                <a:spcPct val="115000"/>
              </a:lnSpc>
              <a:spcBef>
                <a:spcPts val="600"/>
              </a:spcBef>
              <a:spcAft>
                <a:spcPts val="600"/>
              </a:spcAft>
              <a:buNone/>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These Change Proposals have been identified by the Code Manager as requiring non-contentious, clarificatory and non-material alterations to the REC Legal Text only.</a:t>
            </a:r>
            <a:endParaRPr lang="en-GB" sz="18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1770556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fontScale="90000"/>
          </a:bodyPr>
          <a:lstStyle/>
          <a:p>
            <a:r>
              <a:rPr lang="en-GB" dirty="0"/>
              <a:t>R0058 - REC Services Procurement Clarification</a:t>
            </a:r>
          </a:p>
        </p:txBody>
      </p:sp>
      <p:sp>
        <p:nvSpPr>
          <p:cNvPr id="4" name="Text Placeholder 3">
            <a:extLst>
              <a:ext uri="{FF2B5EF4-FFF2-40B4-BE49-F238E27FC236}">
                <a16:creationId xmlns:a16="http://schemas.microsoft.com/office/drawing/2014/main" id="{98AE0953-0E80-765F-7600-7DB3CABC294D}"/>
              </a:ext>
            </a:extLst>
          </p:cNvPr>
          <p:cNvSpPr>
            <a:spLocks noGrp="1"/>
          </p:cNvSpPr>
          <p:nvPr>
            <p:ph type="body" sz="quarter" idx="11"/>
          </p:nvPr>
        </p:nvSpPr>
        <p:spPr>
          <a:xfrm>
            <a:off x="1227599" y="1675652"/>
            <a:ext cx="9529367" cy="5182348"/>
          </a:xfrm>
        </p:spPr>
        <p:txBody>
          <a:bodyPr/>
          <a:lstStyle/>
          <a:p>
            <a:pPr marL="0" indent="0">
              <a:lnSpc>
                <a:spcPct val="115000"/>
              </a:lnSpc>
              <a:spcBef>
                <a:spcPts val="600"/>
              </a:spcBef>
              <a:spcAft>
                <a:spcPts val="600"/>
              </a:spcAft>
              <a:buNone/>
            </a:pPr>
            <a:r>
              <a:rPr lang="en-GB" dirty="0">
                <a:solidFill>
                  <a:srgbClr val="000000"/>
                </a:solidFill>
                <a:latin typeface="Arial" panose="020B0604020202020204" pitchFamily="34" charset="0"/>
                <a:cs typeface="Times New Roman" panose="02020603050405020304" pitchFamily="18" charset="0"/>
              </a:rPr>
              <a:t>The Data Communications Company (DCC) highlighted that the current drafting within Clause 5.3 of the REC Main Body could impact both </a:t>
            </a:r>
            <a:r>
              <a:rPr lang="en-GB" dirty="0" err="1">
                <a:solidFill>
                  <a:srgbClr val="000000"/>
                </a:solidFill>
                <a:latin typeface="Arial" panose="020B0604020202020204" pitchFamily="34" charset="0"/>
                <a:cs typeface="Times New Roman" panose="02020603050405020304" pitchFamily="18" charset="0"/>
              </a:rPr>
              <a:t>RECCo</a:t>
            </a:r>
            <a:r>
              <a:rPr lang="en-GB" dirty="0">
                <a:solidFill>
                  <a:srgbClr val="000000"/>
                </a:solidFill>
                <a:latin typeface="Arial" panose="020B0604020202020204" pitchFamily="34" charset="0"/>
                <a:cs typeface="Times New Roman" panose="02020603050405020304" pitchFamily="18" charset="0"/>
              </a:rPr>
              <a:t> and the DCC’s ability to protect input VAT entitlements as a recipient of the Centralised Registration Service (CRS). The suggested amendment to Clause 5.3 would clarify that all provision of REC Services to the REC Service Users (including the Centralised Registration Service is procured by, and from, the CRS Provider) and are procured from the REC Service Providers by </a:t>
            </a:r>
            <a:r>
              <a:rPr lang="en-GB" dirty="0" err="1">
                <a:solidFill>
                  <a:srgbClr val="000000"/>
                </a:solidFill>
                <a:latin typeface="Arial" panose="020B0604020202020204" pitchFamily="34" charset="0"/>
                <a:cs typeface="Times New Roman" panose="02020603050405020304" pitchFamily="18" charset="0"/>
              </a:rPr>
              <a:t>RECCo</a:t>
            </a:r>
            <a:r>
              <a:rPr lang="en-GB" dirty="0">
                <a:solidFill>
                  <a:srgbClr val="000000"/>
                </a:solidFill>
                <a:latin typeface="Arial" panose="020B0604020202020204" pitchFamily="34" charset="0"/>
                <a:cs typeface="Times New Roman" panose="02020603050405020304" pitchFamily="18" charset="0"/>
              </a:rPr>
              <a:t>.</a:t>
            </a:r>
          </a:p>
          <a:p>
            <a:endParaRPr lang="en-GB" dirty="0">
              <a:solidFill>
                <a:srgbClr val="000000"/>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9583421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a:bodyPr>
          <a:lstStyle/>
          <a:p>
            <a:r>
              <a:rPr lang="en-GB" dirty="0"/>
              <a:t>R0058 –PROPOSED LEGAL TEXT</a:t>
            </a:r>
          </a:p>
        </p:txBody>
      </p:sp>
      <p:sp>
        <p:nvSpPr>
          <p:cNvPr id="4" name="Text Placeholder 3">
            <a:extLst>
              <a:ext uri="{FF2B5EF4-FFF2-40B4-BE49-F238E27FC236}">
                <a16:creationId xmlns:a16="http://schemas.microsoft.com/office/drawing/2014/main" id="{98AE0953-0E80-765F-7600-7DB3CABC294D}"/>
              </a:ext>
            </a:extLst>
          </p:cNvPr>
          <p:cNvSpPr>
            <a:spLocks noGrp="1"/>
          </p:cNvSpPr>
          <p:nvPr>
            <p:ph type="body" sz="quarter" idx="11"/>
          </p:nvPr>
        </p:nvSpPr>
        <p:spPr>
          <a:xfrm>
            <a:off x="451395" y="1310527"/>
            <a:ext cx="9529367" cy="5182348"/>
          </a:xfrm>
        </p:spPr>
        <p:txBody>
          <a:bodyPr/>
          <a:lstStyle/>
          <a:p>
            <a:pPr marL="0" indent="0">
              <a:buNone/>
            </a:pPr>
            <a:r>
              <a:rPr lang="en-GB" b="1" dirty="0">
                <a:solidFill>
                  <a:srgbClr val="000000"/>
                </a:solidFill>
                <a:latin typeface="Arial" panose="020B0604020202020204" pitchFamily="34" charset="0"/>
                <a:cs typeface="Times New Roman" panose="02020603050405020304" pitchFamily="18" charset="0"/>
              </a:rPr>
              <a:t>REC Main Body</a:t>
            </a:r>
            <a:endParaRPr lang="en-GB" dirty="0">
              <a:solidFill>
                <a:srgbClr val="000000"/>
              </a:solidFill>
              <a:latin typeface="Arial" panose="020B0604020202020204" pitchFamily="34" charset="0"/>
              <a:cs typeface="Times New Roman" panose="02020603050405020304" pitchFamily="18" charset="0"/>
            </a:endParaRPr>
          </a:p>
          <a:p>
            <a:endParaRPr lang="en-GB" dirty="0">
              <a:solidFill>
                <a:srgbClr val="000000"/>
              </a:solidFill>
              <a:latin typeface="Arial" panose="020B060402020202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4165B43C-A81D-AEA7-717E-4125FFC5A983}"/>
              </a:ext>
            </a:extLst>
          </p:cNvPr>
          <p:cNvPicPr>
            <a:picLocks noChangeAspect="1"/>
          </p:cNvPicPr>
          <p:nvPr/>
        </p:nvPicPr>
        <p:blipFill>
          <a:blip r:embed="rId2"/>
          <a:stretch>
            <a:fillRect/>
          </a:stretch>
        </p:blipFill>
        <p:spPr>
          <a:xfrm>
            <a:off x="1107933" y="1963476"/>
            <a:ext cx="9682970" cy="3797243"/>
          </a:xfrm>
          <a:prstGeom prst="rect">
            <a:avLst/>
          </a:prstGeom>
        </p:spPr>
      </p:pic>
    </p:spTree>
    <p:extLst>
      <p:ext uri="{BB962C8B-B14F-4D97-AF65-F5344CB8AC3E}">
        <p14:creationId xmlns:p14="http://schemas.microsoft.com/office/powerpoint/2010/main" val="31650890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a:xfrm>
            <a:off x="889958" y="468642"/>
            <a:ext cx="9284855" cy="660111"/>
          </a:xfrm>
        </p:spPr>
        <p:txBody>
          <a:bodyPr>
            <a:normAutofit fontScale="90000"/>
          </a:bodyPr>
          <a:lstStyle/>
          <a:p>
            <a:r>
              <a:rPr lang="en-GB" dirty="0"/>
              <a:t>R0104 – CLARIFYING REQUIREMENT FOR CONTINIOUS BILLING FOLLOWING AN ERRONEOUS SWITCH</a:t>
            </a:r>
          </a:p>
        </p:txBody>
      </p:sp>
      <p:sp>
        <p:nvSpPr>
          <p:cNvPr id="4" name="Text Placeholder 3">
            <a:extLst>
              <a:ext uri="{FF2B5EF4-FFF2-40B4-BE49-F238E27FC236}">
                <a16:creationId xmlns:a16="http://schemas.microsoft.com/office/drawing/2014/main" id="{98AE0953-0E80-765F-7600-7DB3CABC294D}"/>
              </a:ext>
            </a:extLst>
          </p:cNvPr>
          <p:cNvSpPr>
            <a:spLocks noGrp="1"/>
          </p:cNvSpPr>
          <p:nvPr>
            <p:ph type="body" sz="quarter" idx="11"/>
          </p:nvPr>
        </p:nvSpPr>
        <p:spPr>
          <a:xfrm>
            <a:off x="1084613" y="1923976"/>
            <a:ext cx="9379746" cy="3771241"/>
          </a:xfrm>
        </p:spPr>
        <p:txBody>
          <a:bodyPr/>
          <a:lstStyle/>
          <a:p>
            <a:pPr marL="0" indent="0">
              <a:buNone/>
            </a:pP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One of the required outcomes of an Erroneous Switch is that the Consumer is only billed once for the period of Erroneous Switch. R0104 seeks to make it explicitly clear within Schedule 30 - Resolution of Consumer Facing Switching and Billing Issues that in the case of an Erroneous Switch, the Supplier that erroneously gained the Supply, should not bill the Consumer. </a:t>
            </a:r>
            <a:endParaRPr lang="en-GB" sz="1800" dirty="0">
              <a:solidFill>
                <a:srgbClr val="000000"/>
              </a:solidFill>
              <a:effectLst/>
              <a:latin typeface="Roboto Slab" pitchFamily="2" charset="0"/>
              <a:ea typeface="Calibri" panose="020F0502020204030204" pitchFamily="34" charset="0"/>
              <a:cs typeface="Times New Roman" panose="02020603050405020304" pitchFamily="18" charset="0"/>
            </a:endParaRPr>
          </a:p>
          <a:p>
            <a:endParaRPr lang="en-GB" dirty="0">
              <a:solidFill>
                <a:srgbClr val="000000"/>
              </a:solidFill>
              <a:latin typeface="Arial" panose="020B0604020202020204" pitchFamily="34" charset="0"/>
              <a:cs typeface="Times New Roman" panose="02020603050405020304" pitchFamily="18" charset="0"/>
            </a:endParaRPr>
          </a:p>
          <a:p>
            <a:endParaRPr lang="en-GB" dirty="0">
              <a:solidFill>
                <a:srgbClr val="000000"/>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482737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a:bodyPr>
          <a:lstStyle/>
          <a:p>
            <a:r>
              <a:rPr lang="en-GB" dirty="0"/>
              <a:t>R0104 – Proposed legal text</a:t>
            </a:r>
          </a:p>
        </p:txBody>
      </p:sp>
      <p:sp>
        <p:nvSpPr>
          <p:cNvPr id="3" name="Text Placeholder 3">
            <a:extLst>
              <a:ext uri="{FF2B5EF4-FFF2-40B4-BE49-F238E27FC236}">
                <a16:creationId xmlns:a16="http://schemas.microsoft.com/office/drawing/2014/main" id="{A2E49DA1-4B2D-DA2D-8A64-FC702D36C19D}"/>
              </a:ext>
            </a:extLst>
          </p:cNvPr>
          <p:cNvSpPr txBox="1">
            <a:spLocks/>
          </p:cNvSpPr>
          <p:nvPr/>
        </p:nvSpPr>
        <p:spPr>
          <a:xfrm>
            <a:off x="352053" y="1284962"/>
            <a:ext cx="2106667" cy="42880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1"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Schedule 30 – </a:t>
            </a:r>
            <a:endParaRPr kumimoji="0" lang="en-GB" sz="1800" b="1" i="0" u="none" strike="noStrike" kern="1200" cap="none" spc="0" normalizeH="0" baseline="0" noProof="0" dirty="0">
              <a:ln>
                <a:noFill/>
              </a:ln>
              <a:solidFill>
                <a:srgbClr val="272833"/>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1" i="0" u="none" strike="noStrike" kern="1200" cap="none" spc="0" normalizeH="0" baseline="0" noProof="0" dirty="0">
                <a:ln>
                  <a:noFill/>
                </a:ln>
                <a:solidFill>
                  <a:srgbClr val="272833"/>
                </a:solidFill>
                <a:effectLst/>
                <a:uLnTx/>
                <a:uFillTx/>
                <a:latin typeface="Arial" panose="020B0604020202020204" pitchFamily="34" charset="0"/>
                <a:ea typeface="Roboto" panose="02000000000000000000" pitchFamily="2" charset="0"/>
                <a:cs typeface="Arial" panose="020B0604020202020204" pitchFamily="34" charset="0"/>
              </a:rPr>
              <a:t>Resolution of Consumer Facing Switching and Billing Issues</a:t>
            </a: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Times New Roman" panose="02020603050405020304" pitchFamily="18" charset="0"/>
              </a:rPr>
              <a:t> </a:t>
            </a:r>
          </a:p>
        </p:txBody>
      </p:sp>
      <p:pic>
        <p:nvPicPr>
          <p:cNvPr id="8" name="Picture 7">
            <a:extLst>
              <a:ext uri="{FF2B5EF4-FFF2-40B4-BE49-F238E27FC236}">
                <a16:creationId xmlns:a16="http://schemas.microsoft.com/office/drawing/2014/main" id="{E9468C90-3C17-4575-42DB-22EBFEBF28D2}"/>
              </a:ext>
            </a:extLst>
          </p:cNvPr>
          <p:cNvPicPr>
            <a:picLocks noChangeAspect="1"/>
          </p:cNvPicPr>
          <p:nvPr/>
        </p:nvPicPr>
        <p:blipFill>
          <a:blip r:embed="rId2"/>
          <a:stretch>
            <a:fillRect/>
          </a:stretch>
        </p:blipFill>
        <p:spPr>
          <a:xfrm>
            <a:off x="3524125" y="1100978"/>
            <a:ext cx="5911864" cy="5291196"/>
          </a:xfrm>
          <a:prstGeom prst="rect">
            <a:avLst/>
          </a:prstGeom>
        </p:spPr>
      </p:pic>
    </p:spTree>
    <p:extLst>
      <p:ext uri="{BB962C8B-B14F-4D97-AF65-F5344CB8AC3E}">
        <p14:creationId xmlns:p14="http://schemas.microsoft.com/office/powerpoint/2010/main" val="42681991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a:xfrm>
            <a:off x="958970" y="417444"/>
            <a:ext cx="9284855" cy="660111"/>
          </a:xfrm>
        </p:spPr>
        <p:txBody>
          <a:bodyPr>
            <a:normAutofit fontScale="90000"/>
          </a:bodyPr>
          <a:lstStyle/>
          <a:p>
            <a:r>
              <a:rPr lang="en-GB" dirty="0"/>
              <a:t>R0129 – Clarifying Event of Default Requirements</a:t>
            </a:r>
          </a:p>
        </p:txBody>
      </p:sp>
      <p:sp>
        <p:nvSpPr>
          <p:cNvPr id="4" name="Text Placeholder 3">
            <a:extLst>
              <a:ext uri="{FF2B5EF4-FFF2-40B4-BE49-F238E27FC236}">
                <a16:creationId xmlns:a16="http://schemas.microsoft.com/office/drawing/2014/main" id="{98AE0953-0E80-765F-7600-7DB3CABC294D}"/>
              </a:ext>
            </a:extLst>
          </p:cNvPr>
          <p:cNvSpPr>
            <a:spLocks noGrp="1"/>
          </p:cNvSpPr>
          <p:nvPr>
            <p:ph type="body" sz="quarter" idx="11"/>
          </p:nvPr>
        </p:nvSpPr>
        <p:spPr>
          <a:xfrm>
            <a:off x="1260419" y="1726259"/>
            <a:ext cx="9379746" cy="3771241"/>
          </a:xfrm>
        </p:spPr>
        <p:txBody>
          <a:bodyPr/>
          <a:lstStyle/>
          <a:p>
            <a:pPr marL="0" indent="0">
              <a:buNone/>
            </a:pP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Following several recent events of non-payment for services and REC defaults, it has been identified that the Event of Default provisions in the Code are unclear. This change seeks to add clarity to the REC Main Body in that persistent non-payment constitutes an Event of Default.</a:t>
            </a:r>
            <a:endParaRPr lang="en-GB" sz="1800" dirty="0">
              <a:solidFill>
                <a:srgbClr val="000000"/>
              </a:solidFill>
              <a:effectLst/>
              <a:latin typeface="Roboto Slab" pitchFamily="2" charset="0"/>
              <a:ea typeface="Calibri" panose="020F0502020204030204" pitchFamily="34" charset="0"/>
              <a:cs typeface="Times New Roman" panose="02020603050405020304" pitchFamily="18" charset="0"/>
            </a:endParaRPr>
          </a:p>
          <a:p>
            <a:endParaRPr lang="en-GB" dirty="0">
              <a:solidFill>
                <a:srgbClr val="000000"/>
              </a:solidFill>
              <a:latin typeface="Arial" panose="020B0604020202020204" pitchFamily="34" charset="0"/>
              <a:cs typeface="Times New Roman" panose="02020603050405020304" pitchFamily="18" charset="0"/>
            </a:endParaRPr>
          </a:p>
          <a:p>
            <a:endParaRPr lang="en-GB" dirty="0">
              <a:solidFill>
                <a:srgbClr val="000000"/>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2588242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a:xfrm>
            <a:off x="958970" y="417444"/>
            <a:ext cx="9284855" cy="660111"/>
          </a:xfrm>
        </p:spPr>
        <p:txBody>
          <a:bodyPr>
            <a:normAutofit/>
          </a:bodyPr>
          <a:lstStyle/>
          <a:p>
            <a:r>
              <a:rPr lang="en-GB" dirty="0"/>
              <a:t>R0129 – Proposed legal text</a:t>
            </a:r>
          </a:p>
        </p:txBody>
      </p:sp>
      <p:pic>
        <p:nvPicPr>
          <p:cNvPr id="9" name="Picture 8">
            <a:extLst>
              <a:ext uri="{FF2B5EF4-FFF2-40B4-BE49-F238E27FC236}">
                <a16:creationId xmlns:a16="http://schemas.microsoft.com/office/drawing/2014/main" id="{CD2CF520-AD55-8FC5-F490-24CD0A3B8344}"/>
              </a:ext>
            </a:extLst>
          </p:cNvPr>
          <p:cNvPicPr>
            <a:picLocks noChangeAspect="1"/>
          </p:cNvPicPr>
          <p:nvPr/>
        </p:nvPicPr>
        <p:blipFill>
          <a:blip r:embed="rId2"/>
          <a:stretch>
            <a:fillRect/>
          </a:stretch>
        </p:blipFill>
        <p:spPr>
          <a:xfrm>
            <a:off x="3139241" y="968613"/>
            <a:ext cx="5331898" cy="5650447"/>
          </a:xfrm>
          <a:prstGeom prst="rect">
            <a:avLst/>
          </a:prstGeom>
        </p:spPr>
      </p:pic>
    </p:spTree>
    <p:extLst>
      <p:ext uri="{BB962C8B-B14F-4D97-AF65-F5344CB8AC3E}">
        <p14:creationId xmlns:p14="http://schemas.microsoft.com/office/powerpoint/2010/main" val="12249906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a:xfrm>
            <a:off x="958970" y="417444"/>
            <a:ext cx="9284855" cy="660111"/>
          </a:xfrm>
        </p:spPr>
        <p:txBody>
          <a:bodyPr>
            <a:normAutofit/>
          </a:bodyPr>
          <a:lstStyle/>
          <a:p>
            <a:r>
              <a:rPr lang="en-GB" dirty="0"/>
              <a:t>R0129 – Proposed legal text</a:t>
            </a:r>
          </a:p>
        </p:txBody>
      </p:sp>
      <p:pic>
        <p:nvPicPr>
          <p:cNvPr id="11" name="Picture 10">
            <a:extLst>
              <a:ext uri="{FF2B5EF4-FFF2-40B4-BE49-F238E27FC236}">
                <a16:creationId xmlns:a16="http://schemas.microsoft.com/office/drawing/2014/main" id="{30942468-6EDC-8F24-7132-8350F7C04705}"/>
              </a:ext>
            </a:extLst>
          </p:cNvPr>
          <p:cNvPicPr>
            <a:picLocks noChangeAspect="1"/>
          </p:cNvPicPr>
          <p:nvPr/>
        </p:nvPicPr>
        <p:blipFill>
          <a:blip r:embed="rId2"/>
          <a:stretch>
            <a:fillRect/>
          </a:stretch>
        </p:blipFill>
        <p:spPr>
          <a:xfrm>
            <a:off x="2600784" y="1189699"/>
            <a:ext cx="6750249" cy="5100014"/>
          </a:xfrm>
          <a:prstGeom prst="rect">
            <a:avLst/>
          </a:prstGeom>
        </p:spPr>
      </p:pic>
    </p:spTree>
    <p:extLst>
      <p:ext uri="{BB962C8B-B14F-4D97-AF65-F5344CB8AC3E}">
        <p14:creationId xmlns:p14="http://schemas.microsoft.com/office/powerpoint/2010/main" val="3648783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6287764" y="2766218"/>
            <a:ext cx="1933292" cy="1325563"/>
          </a:xfrm>
        </p:spPr>
        <p:txBody>
          <a:bodyPr>
            <a:normAutofit/>
          </a:bodyPr>
          <a:lstStyle/>
          <a:p>
            <a:r>
              <a:rPr lang="en-GB" sz="3600" dirty="0" err="1">
                <a:cs typeface="Roboto" panose="02000000000000000000" pitchFamily="2" charset="0"/>
              </a:rPr>
              <a:t>aob</a:t>
            </a:r>
            <a:endParaRPr lang="en-GB" sz="3600" dirty="0">
              <a:cs typeface="Roboto" panose="02000000000000000000" pitchFamily="2" charset="0"/>
            </a:endParaRPr>
          </a:p>
        </p:txBody>
      </p:sp>
    </p:spTree>
    <p:extLst>
      <p:ext uri="{BB962C8B-B14F-4D97-AF65-F5344CB8AC3E}">
        <p14:creationId xmlns:p14="http://schemas.microsoft.com/office/powerpoint/2010/main" val="577164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FA4D8B6-05E0-78A0-3AEB-AA0E95207B31}"/>
              </a:ext>
            </a:extLst>
          </p:cNvPr>
          <p:cNvSpPr>
            <a:spLocks noGrp="1"/>
          </p:cNvSpPr>
          <p:nvPr>
            <p:ph type="title"/>
          </p:nvPr>
        </p:nvSpPr>
        <p:spPr/>
        <p:txBody>
          <a:bodyPr/>
          <a:lstStyle/>
          <a:p>
            <a:r>
              <a:rPr lang="en-GB" dirty="0"/>
              <a:t>SPECIAL RIG – 18 August 2023</a:t>
            </a:r>
          </a:p>
        </p:txBody>
      </p:sp>
      <p:sp>
        <p:nvSpPr>
          <p:cNvPr id="6" name="TextBox 5">
            <a:extLst>
              <a:ext uri="{FF2B5EF4-FFF2-40B4-BE49-F238E27FC236}">
                <a16:creationId xmlns:a16="http://schemas.microsoft.com/office/drawing/2014/main" id="{EABD6127-4FD7-44CE-0631-C507BCA29602}"/>
              </a:ext>
            </a:extLst>
          </p:cNvPr>
          <p:cNvSpPr txBox="1"/>
          <p:nvPr/>
        </p:nvSpPr>
        <p:spPr>
          <a:xfrm>
            <a:off x="1426465" y="2066544"/>
            <a:ext cx="9363456" cy="2308324"/>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As part of the REC Change Proposal Consolidation work,  a special RIG meeting will be held on Friday 18 August 2023.</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This is session will consider the consolidation of currently live CPs relating to changes to the SDEP system</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If you have not yet received an invitation to this event, or would like to add an additional attendee to the list, please contact </a:t>
            </a:r>
            <a:r>
              <a:rPr lang="en-GB" dirty="0">
                <a:latin typeface="Arial" panose="020B0604020202020204" pitchFamily="34" charset="0"/>
                <a:cs typeface="Arial" panose="020B0604020202020204" pitchFamily="34" charset="0"/>
                <a:hlinkClick r:id="rId2"/>
              </a:rPr>
              <a:t>enquiries@recmanager.co.uk</a:t>
            </a:r>
            <a:endParaRPr lang="en-GB" dirty="0">
              <a:solidFill>
                <a:srgbClr val="00B0F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06671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749041" y="2622346"/>
            <a:ext cx="7461504" cy="1977086"/>
          </a:xfrm>
        </p:spPr>
        <p:txBody>
          <a:bodyPr>
            <a:normAutofit fontScale="90000"/>
          </a:bodyPr>
          <a:lstStyle/>
          <a:p>
            <a:r>
              <a:rPr lang="en-GB" sz="2000" dirty="0">
                <a:latin typeface="Arial" panose="020B0604020202020204" pitchFamily="34" charset="0"/>
                <a:ea typeface="Roboto"/>
                <a:cs typeface="Arial" panose="020B0604020202020204" pitchFamily="34" charset="0"/>
              </a:rPr>
              <a:t>Next </a:t>
            </a:r>
            <a:r>
              <a:rPr lang="en-GB" sz="2000" dirty="0" err="1">
                <a:latin typeface="Arial" panose="020B0604020202020204" pitchFamily="34" charset="0"/>
                <a:ea typeface="Roboto"/>
                <a:cs typeface="Arial" panose="020B0604020202020204" pitchFamily="34" charset="0"/>
              </a:rPr>
              <a:t>meetingS</a:t>
            </a:r>
            <a:r>
              <a:rPr lang="en-GB" sz="2000" dirty="0">
                <a:latin typeface="Arial" panose="020B0604020202020204" pitchFamily="34" charset="0"/>
                <a:ea typeface="Roboto"/>
                <a:cs typeface="Arial" panose="020B0604020202020204" pitchFamily="34" charset="0"/>
              </a:rPr>
              <a:t>:</a:t>
            </a:r>
            <a:br>
              <a:rPr lang="en-GB" sz="2000" dirty="0">
                <a:latin typeface="Arial" panose="020B0604020202020204" pitchFamily="34" charset="0"/>
                <a:cs typeface="Arial" panose="020B0604020202020204" pitchFamily="34" charset="0"/>
              </a:rPr>
            </a:br>
            <a:br>
              <a:rPr lang="en-GB" dirty="0">
                <a:latin typeface="Arial" panose="020B0604020202020204" pitchFamily="34" charset="0"/>
                <a:cs typeface="Arial" panose="020B0604020202020204" pitchFamily="34" charset="0"/>
              </a:rPr>
            </a:br>
            <a:r>
              <a:rPr lang="en-GB" sz="2200" dirty="0">
                <a:latin typeface="Arial" panose="020B0604020202020204" pitchFamily="34" charset="0"/>
                <a:cs typeface="Arial" panose="020B0604020202020204" pitchFamily="34" charset="0"/>
              </a:rPr>
              <a:t>Special RIG:	 </a:t>
            </a:r>
            <a:r>
              <a:rPr lang="en-GB" sz="2200" dirty="0">
                <a:latin typeface="Arial" panose="020B0604020202020204" pitchFamily="34" charset="0"/>
                <a:ea typeface="Roboto"/>
                <a:cs typeface="Arial" panose="020B0604020202020204" pitchFamily="34" charset="0"/>
              </a:rPr>
              <a:t>18 August 2023</a:t>
            </a:r>
            <a:br>
              <a:rPr lang="en-GB" sz="2200" dirty="0">
                <a:latin typeface="Arial" panose="020B0604020202020204" pitchFamily="34" charset="0"/>
                <a:ea typeface="Roboto"/>
                <a:cs typeface="Arial" panose="020B0604020202020204" pitchFamily="34" charset="0"/>
              </a:rPr>
            </a:br>
            <a:r>
              <a:rPr lang="en-GB" sz="2200" dirty="0">
                <a:latin typeface="Arial" panose="020B0604020202020204" pitchFamily="34" charset="0"/>
                <a:ea typeface="Roboto"/>
                <a:cs typeface="Arial" panose="020B0604020202020204" pitchFamily="34" charset="0"/>
              </a:rPr>
              <a:t>Regular RIG:	 08 September 2023</a:t>
            </a:r>
            <a:br>
              <a:rPr lang="en-GB" dirty="0">
                <a:latin typeface="Arial" panose="020B0604020202020204" pitchFamily="34" charset="0"/>
                <a:cs typeface="Arial" panose="020B0604020202020204" pitchFamily="34" charset="0"/>
              </a:rPr>
            </a:br>
            <a:br>
              <a:rPr lang="en-GB" dirty="0">
                <a:latin typeface="Arial" panose="020B0604020202020204" pitchFamily="34" charset="0"/>
                <a:cs typeface="Arial" panose="020B0604020202020204" pitchFamily="34" charset="0"/>
              </a:rPr>
            </a:br>
            <a:r>
              <a:rPr lang="en-GB" dirty="0">
                <a:latin typeface="Arial" panose="020B0604020202020204" pitchFamily="34" charset="0"/>
                <a:ea typeface="Roboto"/>
                <a:cs typeface="Arial" panose="020B0604020202020204" pitchFamily="34" charset="0"/>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7.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8.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Code Manager Template" id="{2B200D23-CED6-497B-8722-F6DC915C62B8}" vid="{EC207632-8481-4220-B8A6-DA6C5D0D046E}"/>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6" ma:contentTypeDescription="Create a new document." ma:contentTypeScope="" ma:versionID="054da06208d2fae31879611ad289288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4db1b05883021a9433411da48fb1f87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2.xml><?xml version="1.0" encoding="utf-8"?>
<ds:datastoreItem xmlns:ds="http://schemas.openxmlformats.org/officeDocument/2006/customXml" ds:itemID="{227F3447-4B93-44BA-86EC-08F1999C5A12}">
  <ds:schemaRefs>
    <ds:schemaRef ds:uri="5eb01662-1b8e-47cb-8683-36f494b8385c"/>
    <ds:schemaRef ds:uri="http://schemas.microsoft.com/office/2006/documentManagement/types"/>
    <ds:schemaRef ds:uri="65e7efb7-4b5a-4a4a-bd0c-94ce4e8e30f2"/>
    <ds:schemaRef ds:uri="http://schemas.microsoft.com/office/2006/metadata/properties"/>
    <ds:schemaRef ds:uri="http://purl.org/dc/terms/"/>
    <ds:schemaRef ds:uri="http://schemas.microsoft.com/office/infopath/2007/PartnerControls"/>
    <ds:schemaRef ds:uri="http://www.w3.org/XML/1998/namespace"/>
    <ds:schemaRef ds:uri="http://purl.org/dc/elements/1.1/"/>
    <ds:schemaRef ds:uri="http://schemas.openxmlformats.org/package/2006/metadata/core-properties"/>
    <ds:schemaRef ds:uri="http://purl.org/dc/dcmitype/"/>
    <ds:schemaRef ds:uri="d5e8df70-7ba7-462a-92bc-0eb2af61e599"/>
    <ds:schemaRef ds:uri="33669984-af94-4b35-9f37-f4574e663bce"/>
  </ds:schemaRefs>
</ds:datastoreItem>
</file>

<file path=customXml/itemProps3.xml><?xml version="1.0" encoding="utf-8"?>
<ds:datastoreItem xmlns:ds="http://schemas.openxmlformats.org/officeDocument/2006/customXml" ds:itemID="{760B4BBA-9F58-495C-8CF7-811C120962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3213</TotalTime>
  <Words>4432</Words>
  <Application>Microsoft Office PowerPoint</Application>
  <PresentationFormat>Widescreen</PresentationFormat>
  <Paragraphs>417</Paragraphs>
  <Slides>52</Slides>
  <Notes>12</Notes>
  <HiddenSlides>0</HiddenSlides>
  <MMClips>0</MMClips>
  <ScaleCrop>false</ScaleCrop>
  <HeadingPairs>
    <vt:vector size="6" baseType="variant">
      <vt:variant>
        <vt:lpstr>Fonts Used</vt:lpstr>
      </vt:variant>
      <vt:variant>
        <vt:i4>10</vt:i4>
      </vt:variant>
      <vt:variant>
        <vt:lpstr>Theme</vt:lpstr>
      </vt:variant>
      <vt:variant>
        <vt:i4>8</vt:i4>
      </vt:variant>
      <vt:variant>
        <vt:lpstr>Slide Titles</vt:lpstr>
      </vt:variant>
      <vt:variant>
        <vt:i4>52</vt:i4>
      </vt:variant>
    </vt:vector>
  </HeadingPairs>
  <TitlesOfParts>
    <vt:vector size="70" baseType="lpstr">
      <vt:lpstr>Arial</vt:lpstr>
      <vt:lpstr>Arial,Sans-Serif</vt:lpstr>
      <vt:lpstr>Calibri</vt:lpstr>
      <vt:lpstr>Courier New</vt:lpstr>
      <vt:lpstr>Outfit Light</vt:lpstr>
      <vt:lpstr>Roboto</vt:lpstr>
      <vt:lpstr>Roboto Slab</vt:lpstr>
      <vt:lpstr>Segoe UI</vt:lpstr>
      <vt:lpstr>Symbol</vt:lpstr>
      <vt:lpstr>Wingdings</vt:lpstr>
      <vt:lpstr>REC Light Event Theme</vt:lpstr>
      <vt:lpstr>REC Alternative Event Theme</vt:lpstr>
      <vt:lpstr>1_REC Alternative Event Theme</vt:lpstr>
      <vt:lpstr>CONTENT SLIDE</vt:lpstr>
      <vt:lpstr>1_CONTENT SLIDE</vt:lpstr>
      <vt:lpstr>1_REC Light Event Theme</vt:lpstr>
      <vt:lpstr>Gemserv Content</vt:lpstr>
      <vt:lpstr>2_REC Light Event Theme</vt:lpstr>
      <vt:lpstr>REC Issues group</vt:lpstr>
      <vt:lpstr>1. Introduction and agreement of agenda</vt:lpstr>
      <vt:lpstr>Agenda For today</vt:lpstr>
      <vt:lpstr> 2. Data cleanse update    </vt:lpstr>
      <vt:lpstr> 3. Data cleanse issue DC10   Request for additional guidance on report AR3C </vt:lpstr>
      <vt:lpstr>Data Cleanse issue DC10 – Request for additional guidance on Report AR3C </vt:lpstr>
      <vt:lpstr>4. Guidance on REC Requirements for Annulments and Objections</vt:lpstr>
      <vt:lpstr>Performance Assurance Risk Monitoring</vt:lpstr>
      <vt:lpstr>REC requirements for Annulments</vt:lpstr>
      <vt:lpstr>REC requirements for Annulments</vt:lpstr>
      <vt:lpstr>REC requirements for Objections</vt:lpstr>
      <vt:lpstr>REC requirements for Objections</vt:lpstr>
      <vt:lpstr>5. P1 switching incident update</vt:lpstr>
      <vt:lpstr>6. Information request: Customer impact of DCC P1 Issue</vt:lpstr>
      <vt:lpstr>Information request – customer impact</vt:lpstr>
      <vt:lpstr>7. REC cp R0094 Clarify obligations on gas meter exchanges that occur close to COS</vt:lpstr>
      <vt:lpstr>R0094 – OVERVIEW </vt:lpstr>
      <vt:lpstr>R0094 – Current mechanism</vt:lpstr>
      <vt:lpstr>R0094 – Current mechanism</vt:lpstr>
      <vt:lpstr>R0094 – concurrent switch </vt:lpstr>
      <vt:lpstr>R0094 – Core issue</vt:lpstr>
      <vt:lpstr>R0094 – proposed solution</vt:lpstr>
      <vt:lpstr>R0094 – Questions for rig </vt:lpstr>
      <vt:lpstr>R0094 – Further comments</vt:lpstr>
      <vt:lpstr>8. REC change  Changes to REC access governance</vt:lpstr>
      <vt:lpstr>Background – Open Data Project</vt:lpstr>
      <vt:lpstr>Open Data Change Roadmap</vt:lpstr>
      <vt:lpstr>Background – schedule 12 and dam</vt:lpstr>
      <vt:lpstr>Change Proposal 1 – a vs b</vt:lpstr>
      <vt:lpstr>Change Proposal 1A</vt:lpstr>
      <vt:lpstr>Change Proposal 1B</vt:lpstr>
      <vt:lpstr>Change Proposal 1B</vt:lpstr>
      <vt:lpstr>Proposed future process – 50WD</vt:lpstr>
      <vt:lpstr>Current change process – 137 wdS</vt:lpstr>
      <vt:lpstr>Implementation timescales of governance cp</vt:lpstr>
      <vt:lpstr>Questions for stakeholders</vt:lpstr>
      <vt:lpstr>9. REC issue 19 gas disconnection process</vt:lpstr>
      <vt:lpstr>Gas supply disconnection</vt:lpstr>
      <vt:lpstr>Customer journey to disconnect a gas supply</vt:lpstr>
      <vt:lpstr>Summary</vt:lpstr>
      <vt:lpstr>10. REC change proposal consolidation - R0058, R0104 and R0129</vt:lpstr>
      <vt:lpstr>BACKGROUND</vt:lpstr>
      <vt:lpstr>R0058 - REC Services Procurement Clarification</vt:lpstr>
      <vt:lpstr>R0058 –PROPOSED LEGAL TEXT</vt:lpstr>
      <vt:lpstr>R0104 – CLARIFYING REQUIREMENT FOR CONTINIOUS BILLING FOLLOWING AN ERRONEOUS SWITCH</vt:lpstr>
      <vt:lpstr>R0104 – Proposed legal text</vt:lpstr>
      <vt:lpstr>R0129 – Clarifying Event of Default Requirements</vt:lpstr>
      <vt:lpstr>R0129 – Proposed legal text</vt:lpstr>
      <vt:lpstr>R0129 – Proposed legal text</vt:lpstr>
      <vt:lpstr>aob</vt:lpstr>
      <vt:lpstr>SPECIAL RIG – 18 August 2023</vt:lpstr>
      <vt:lpstr>Next meetingS:  Special RIG:  18 August 2023 Regular RIG:  08 September 2023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Paul Witton-Dauris</cp:lastModifiedBy>
  <cp:revision>12</cp:revision>
  <dcterms:created xsi:type="dcterms:W3CDTF">2022-06-08T15:31:29Z</dcterms:created>
  <dcterms:modified xsi:type="dcterms:W3CDTF">2023-08-11T07:47:52Z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