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notesMasterIdLst>
    <p:notesMasterId r:id="rId17"/>
  </p:notesMasterIdLst>
  <p:handoutMasterIdLst>
    <p:handoutMasterId r:id="rId18"/>
  </p:handoutMasterIdLst>
  <p:sldIdLst>
    <p:sldId id="256" r:id="rId6"/>
    <p:sldId id="286" r:id="rId7"/>
    <p:sldId id="317" r:id="rId8"/>
    <p:sldId id="321" r:id="rId9"/>
    <p:sldId id="277" r:id="rId10"/>
    <p:sldId id="278" r:id="rId11"/>
    <p:sldId id="279" r:id="rId12"/>
    <p:sldId id="322" r:id="rId13"/>
    <p:sldId id="291" r:id="rId14"/>
    <p:sldId id="292" r:id="rId15"/>
    <p:sldId id="257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B337BF-09C3-1242-A542-51618A71CD2B}" name="Elise Handy" initials="EH" userId="S::Elise.Handy@gemserv.com::163178e8-9f4d-4246-9a85-e133f426687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B1A7"/>
    <a:srgbClr val="CFE3E0"/>
    <a:srgbClr val="AFD1CB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b="0" i="0" u="sng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useful are the existing reports</a:t>
            </a:r>
            <a:r>
              <a:rPr lang="en-GB"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'Report Ratings'!$B$1</c:f>
              <c:strCache>
                <c:ptCount val="1"/>
                <c:pt idx="0">
                  <c:v>Extremely useful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83-40CD-8E06-2FB74D5B2BA5}"/>
            </c:ext>
          </c:extLst>
        </c:ser>
        <c:ser>
          <c:idx val="1"/>
          <c:order val="1"/>
          <c:tx>
            <c:strRef>
              <c:f>'Report Ratings'!$C$1</c:f>
              <c:strCache>
                <c:ptCount val="1"/>
                <c:pt idx="0">
                  <c:v>Very Useful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83-40CD-8E06-2FB74D5B2BA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83-40CD-8E06-2FB74D5B2BA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83-40CD-8E06-2FB74D5B2B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83-40CD-8E06-2FB74D5B2BA5}"/>
            </c:ext>
          </c:extLst>
        </c:ser>
        <c:ser>
          <c:idx val="2"/>
          <c:order val="2"/>
          <c:tx>
            <c:strRef>
              <c:f>'Report Ratings'!$D$1</c:f>
              <c:strCache>
                <c:ptCount val="1"/>
                <c:pt idx="0">
                  <c:v>Moderately useful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Ratings'!$D$2:$D$8</c:f>
              <c:numCache>
                <c:formatCode>General</c:formatCode>
                <c:ptCount val="7"/>
                <c:pt idx="0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83-40CD-8E06-2FB74D5B2BA5}"/>
            </c:ext>
          </c:extLst>
        </c:ser>
        <c:ser>
          <c:idx val="3"/>
          <c:order val="3"/>
          <c:tx>
            <c:strRef>
              <c:f>'Report Ratings'!$E$1</c:f>
              <c:strCache>
                <c:ptCount val="1"/>
                <c:pt idx="0">
                  <c:v>Slightly useful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3-40CD-8E06-2FB74D5B2BA5}"/>
            </c:ext>
          </c:extLst>
        </c:ser>
        <c:ser>
          <c:idx val="4"/>
          <c:order val="4"/>
          <c:tx>
            <c:strRef>
              <c:f>'Report Ratings'!$F$1</c:f>
              <c:strCache>
                <c:ptCount val="1"/>
                <c:pt idx="0">
                  <c:v>Not at all useful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Ratings'!$F$2:$F$8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83-40CD-8E06-2FB74D5B2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6718072"/>
        <c:axId val="1006718728"/>
      </c:barChart>
      <c:catAx>
        <c:axId val="1006718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7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6718728"/>
        <c:crosses val="autoZero"/>
        <c:auto val="1"/>
        <c:lblAlgn val="ctr"/>
        <c:lblOffset val="100"/>
        <c:noMultiLvlLbl val="0"/>
      </c:catAx>
      <c:valAx>
        <c:axId val="100671872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800">
                    <a:solidFill>
                      <a:schemeClr val="tx1"/>
                    </a:solidFill>
                  </a:rPr>
                  <a:t>Number of</a:t>
                </a:r>
                <a:r>
                  <a:rPr lang="en-GB" sz="800" baseline="0">
                    <a:solidFill>
                      <a:schemeClr val="tx1"/>
                    </a:solidFill>
                  </a:rPr>
                  <a:t> </a:t>
                </a:r>
                <a:r>
                  <a:rPr lang="en-GB" sz="800">
                    <a:solidFill>
                      <a:schemeClr val="tx1"/>
                    </a:solidFill>
                  </a:rPr>
                  <a:t>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00671807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7372077310108523E-2"/>
          <c:y val="0.89236001749781291"/>
          <c:w val="0.77535640695034991"/>
          <c:h val="6.1852833930697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200" u="sng"/>
              <a:t>What are the reports used for?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9E-4537-A2C7-D30559D38274}"/>
              </c:ext>
            </c:extLst>
          </c:dPt>
          <c:dPt>
            <c:idx val="1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9E-4537-A2C7-D30559D38274}"/>
              </c:ext>
            </c:extLst>
          </c:dPt>
          <c:dPt>
            <c:idx val="2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9E-4537-A2C7-D30559D38274}"/>
              </c:ext>
            </c:extLst>
          </c:dPt>
          <c:dPt>
            <c:idx val="3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9E-4537-A2C7-D30559D38274}"/>
              </c:ext>
            </c:extLst>
          </c:dPt>
          <c:dLbls>
            <c:dLbl>
              <c:idx val="0"/>
              <c:layout>
                <c:manualLayout>
                  <c:x val="8.3678148802150604E-2"/>
                  <c:y val="7.3902383799856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28732949047633"/>
                      <c:h val="0.270769600592084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89E-4537-A2C7-D30559D38274}"/>
                </c:ext>
              </c:extLst>
            </c:dLbl>
            <c:dLbl>
              <c:idx val="1"/>
              <c:layout>
                <c:manualLayout>
                  <c:x val="0.10417089113799594"/>
                  <c:y val="-5.07745678807930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000429215251445"/>
                      <c:h val="0.187856275790252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89E-4537-A2C7-D30559D38274}"/>
                </c:ext>
              </c:extLst>
            </c:dLbl>
            <c:dLbl>
              <c:idx val="2"/>
              <c:layout>
                <c:manualLayout>
                  <c:x val="-5.4646954319771825E-2"/>
                  <c:y val="4.96379764183454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49585979398744"/>
                      <c:h val="0.346775102512670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89E-4537-A2C7-D30559D3827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89E-4537-A2C7-D30559D38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'Report Uses'!$A$1:$A$4</c:f>
              <c:strCache>
                <c:ptCount val="4"/>
                <c:pt idx="0">
                  <c:v>Managing Open Cases</c:v>
                </c:pt>
                <c:pt idx="1">
                  <c:v>Assessing Team Performance</c:v>
                </c:pt>
                <c:pt idx="2">
                  <c:v>Identify Other Parties with Slow Performance</c:v>
                </c:pt>
                <c:pt idx="3">
                  <c:v>Other</c:v>
                </c:pt>
              </c:strCache>
            </c:strRef>
          </c:cat>
          <c:val>
            <c:numRef>
              <c:f>'Report Uses'!$B$1:$B$4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9E-4537-A2C7-D30559D38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date range</a:t>
            </a:r>
            <a:r>
              <a:rPr lang="en-GB" sz="1200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most useful?</a:t>
            </a:r>
            <a:endParaRPr lang="en-GB" sz="1200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6-4447-BEC7-60F0F757AD60}"/>
              </c:ext>
            </c:extLst>
          </c:dPt>
          <c:dPt>
            <c:idx val="1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6-4447-BEC7-60F0F757AD60}"/>
              </c:ext>
            </c:extLst>
          </c:dPt>
          <c:dPt>
            <c:idx val="2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6-4447-BEC7-60F0F757AD60}"/>
              </c:ext>
            </c:extLst>
          </c:dPt>
          <c:dPt>
            <c:idx val="3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6-4447-BEC7-60F0F757AD6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2B6-4447-BEC7-60F0F757AD60}"/>
                </c:ext>
              </c:extLst>
            </c:dLbl>
            <c:dLbl>
              <c:idx val="1"/>
              <c:layout>
                <c:manualLayout>
                  <c:x val="8.913977549024274E-2"/>
                  <c:y val="-2.7645488993409314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6-4447-BEC7-60F0F757AD6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B6-4447-BEC7-60F0F757AD6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B6-4447-BEC7-60F0F757AD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'Report Date Range'!$A$1:$A$4</c:f>
              <c:strCache>
                <c:ptCount val="4"/>
                <c:pt idx="0">
                  <c:v>1 month</c:v>
                </c:pt>
                <c:pt idx="1">
                  <c:v>Up to 3 months</c:v>
                </c:pt>
                <c:pt idx="2">
                  <c:v>Up to 6 months</c:v>
                </c:pt>
                <c:pt idx="3">
                  <c:v>1 year or more</c:v>
                </c:pt>
              </c:strCache>
            </c:strRef>
          </c:cat>
          <c:val>
            <c:numRef>
              <c:f>'Report Date Range'!$B$1:$B$4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B6-4447-BEC7-60F0F757A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DA537-5BE8-4223-B711-2E54AF05F588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B23FB-DCDF-4D93-853D-9A80CE7750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64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16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sdep-review-improvements-3-look-and-feel?p_l_back_url=%2Fsearch%3Fp_l_back_url%3D%252Fsearch%253Fq%253Dr0126%26q%3Dr0123" TargetMode="External"/><Relationship Id="rId7" Type="http://schemas.openxmlformats.org/officeDocument/2006/relationships/hyperlink" Target="https://recportal.co.uk/group/guest/-/dnos-notifying-suppliers-about-crossed-meters?p_l_back_url=%2Fsearch%3Fp_l_back_url%3D%252Fsearch%253Fp_l_back_url%253D%25252Fsearch%25253Fp_l_back_url%25253D%2525252Fsearch%2525253Fp_l_back_url%2525253D%252525252Fsearch%252525253Fq%252525253Dr0126%25252526q%2525253Dr0123%252526q%25253Dr0124%2526q%253Dr0006%26q%3Dr0076" TargetMode="External"/><Relationship Id="rId2" Type="http://schemas.openxmlformats.org/officeDocument/2006/relationships/hyperlink" Target="https://recportal.co.uk/group/guest/-/sdep-review-improvements-1-process-types-and-escalations?p_l_back_url=%2Fsearch%3Fp_l_back_url%3D%252Fsearch%253Fp_l_back_url%253D%25252Fsearch%25253Fp_l_back_url%25253D%2525252Fsearch%2525253Fq%2525253DR0124%252526q%25253Dr0126%2526q%253Dr0125%26q%3Dr012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ecportal.co.uk/group/guest/-/new-sdep-process-type?p_l_back_url=%2Fsearch%3Fp_l_back_url%3D%252Fsearch%253Fp_l_back_url%253D%25252Fsearch%25253Fp_l_back_url%25253D%2525252Fsearch%2525253Fq%2525253Dr0126%252526q%25253Dr0123%2526q%253Dr0124%26q%3Dr0006" TargetMode="External"/><Relationship Id="rId5" Type="http://schemas.openxmlformats.org/officeDocument/2006/relationships/hyperlink" Target="https://recportal.co.uk/group/guest/-/sdep-review-improvements-6-sdep-user-guide-and-obligations?p_l_back_url=%2Fsearch%3Fq%3Dr0126" TargetMode="External"/><Relationship Id="rId4" Type="http://schemas.openxmlformats.org/officeDocument/2006/relationships/hyperlink" Target="https://recportal.co.uk/group/guest/-/sdep-review-improvements-4-reporting?p_l_back_url=%2Fsearch%3Fp_l_back_url%3D%252Fsearch%253Fp_l_back_url%253D%25252Fsearch%25253Fq%25253Dr0126%2526q%253Dr0123%26q%3Dr012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8090744" cy="1939635"/>
          </a:xfrm>
        </p:spPr>
        <p:txBody>
          <a:bodyPr/>
          <a:lstStyle/>
          <a:p>
            <a:r>
              <a:rPr lang="en-GB"/>
              <a:t>REC Issues Group - SDEP 3</a:t>
            </a:r>
            <a:br>
              <a:rPr lang="en-GB"/>
            </a:br>
            <a:r>
              <a:rPr lang="en-GB"/>
              <a:t>Change Proposal R0122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24 November 2023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770D9B-815E-65CC-ADBD-481E930C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pic>
        <p:nvPicPr>
          <p:cNvPr id="6" name="Picture Placeholder 5" descr="A picture containing sky, pylon, outdoor, bridge&#10;&#10;Description automatically generated">
            <a:extLst>
              <a:ext uri="{FF2B5EF4-FFF2-40B4-BE49-F238E27FC236}">
                <a16:creationId xmlns:a16="http://schemas.microsoft.com/office/drawing/2014/main" id="{3421B364-42D4-2E76-A2CB-D7BB0BF525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r="19188"/>
          <a:stretch/>
        </p:blipFill>
        <p:spPr>
          <a:xfrm>
            <a:off x="546541" y="1476096"/>
            <a:ext cx="2230257" cy="506324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90EDC1-BC83-2672-E4B2-336D25E155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3614" y="1576552"/>
            <a:ext cx="8240109" cy="520262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SDEP Review recommendations were grouped into Change Proposals. *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Code Manager is working on converting recommendations into changes required to legal text and the SDEP.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R0121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workshop in August: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Follow-up RFI issued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Requirements with Service Provider to Impact Assess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Party IA to follow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R0122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workshop in October: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Statuses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Filters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Email notifications</a:t>
            </a:r>
          </a:p>
          <a:p>
            <a:pPr lvl="1"/>
            <a:r>
              <a:rPr lang="en-GB" b="1" dirty="0">
                <a:solidFill>
                  <a:srgbClr val="77B1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– focus of today</a:t>
            </a:r>
          </a:p>
          <a:p>
            <a:pPr lvl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 we move through the slides, we will ask questions to inform the initial drafting of the solution.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*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We are recommending to withdraw some of the original Change Proposals as the recommendations could be progressed via </a:t>
            </a:r>
            <a:r>
              <a:rPr lang="en-GB" sz="17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Cat 3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or </a:t>
            </a:r>
            <a:r>
              <a:rPr lang="en-GB" sz="17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system change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only.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89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 dirty="0"/>
              <a:t>D – dashboard and reporting</a:t>
            </a:r>
          </a:p>
        </p:txBody>
      </p:sp>
    </p:spTree>
    <p:extLst>
      <p:ext uri="{BB962C8B-B14F-4D97-AF65-F5344CB8AC3E}">
        <p14:creationId xmlns:p14="http://schemas.microsoft.com/office/powerpoint/2010/main" val="116381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1461-7D19-B8A7-5ACE-44BB4B67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Reporting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1F13D-3424-0C21-BBC3-37E01822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836738"/>
            <a:ext cx="9285288" cy="4460875"/>
          </a:xfrm>
        </p:spPr>
        <p:txBody>
          <a:bodyPr/>
          <a:lstStyle/>
          <a:p>
            <a:r>
              <a:rPr lang="en-GB" sz="2000"/>
              <a:t>Has been workshop on reporting previously and questionnaire</a:t>
            </a:r>
          </a:p>
          <a:p>
            <a:endParaRPr lang="en-GB" sz="2000"/>
          </a:p>
          <a:p>
            <a:r>
              <a:rPr lang="en-GB" sz="2000"/>
              <a:t>Currently a set of standard reports, that mostly return counts</a:t>
            </a:r>
          </a:p>
          <a:p>
            <a:endParaRPr lang="en-GB" sz="2000"/>
          </a:p>
          <a:p>
            <a:r>
              <a:rPr lang="en-GB" sz="2000"/>
              <a:t>Individual Communications can be exported to .CSV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82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SDEP reports survey 2022 – review of the existing function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3F4515-1F4C-F788-2030-1FBFA5078F62}"/>
              </a:ext>
            </a:extLst>
          </p:cNvPr>
          <p:cNvGrpSpPr/>
          <p:nvPr/>
        </p:nvGrpSpPr>
        <p:grpSpPr>
          <a:xfrm>
            <a:off x="349890" y="1296882"/>
            <a:ext cx="11477553" cy="5000414"/>
            <a:chOff x="392783" y="1938567"/>
            <a:chExt cx="11477553" cy="500041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53D717-0139-6636-67DF-1EEA2FA2D430}"/>
                </a:ext>
              </a:extLst>
            </p:cNvPr>
            <p:cNvSpPr/>
            <p:nvPr/>
          </p:nvSpPr>
          <p:spPr>
            <a:xfrm>
              <a:off x="881093" y="6278870"/>
              <a:ext cx="10208172" cy="660111"/>
            </a:xfrm>
            <a:prstGeom prst="rect">
              <a:avLst/>
            </a:prstGeom>
            <a:solidFill>
              <a:srgbClr val="4A8A3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The purpose of the survey was to understand which areas of the SDEP Reports function needed improving and what these improvements might look like for existing users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D4DC63D-137E-4D6D-9864-9FEDBB27137F}"/>
                </a:ext>
              </a:extLst>
            </p:cNvPr>
            <p:cNvGrpSpPr/>
            <p:nvPr/>
          </p:nvGrpSpPr>
          <p:grpSpPr>
            <a:xfrm>
              <a:off x="392783" y="2015949"/>
              <a:ext cx="3599749" cy="3612691"/>
              <a:chOff x="393131" y="2865118"/>
              <a:chExt cx="4514149" cy="258273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F50B72-39FF-9EBC-2B2A-AEB69F0BA40B}"/>
                  </a:ext>
                </a:extLst>
              </p:cNvPr>
              <p:cNvSpPr/>
              <p:nvPr/>
            </p:nvSpPr>
            <p:spPr>
              <a:xfrm>
                <a:off x="393131" y="2865118"/>
                <a:ext cx="4399593" cy="2582731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8" name="Chart 17">
                <a:extLst>
                  <a:ext uri="{FF2B5EF4-FFF2-40B4-BE49-F238E27FC236}">
                    <a16:creationId xmlns:a16="http://schemas.microsoft.com/office/drawing/2014/main" id="{7B847AD2-88AB-6393-51C9-B6CBED8252E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8002931"/>
                  </p:ext>
                </p:extLst>
              </p:nvPr>
            </p:nvGraphicFramePr>
            <p:xfrm>
              <a:off x="507687" y="2865120"/>
              <a:ext cx="4399593" cy="258273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29DDED-EEA6-A525-8BA4-FBAFB52B24B1}"/>
                </a:ext>
              </a:extLst>
            </p:cNvPr>
            <p:cNvGrpSpPr/>
            <p:nvPr/>
          </p:nvGrpSpPr>
          <p:grpSpPr>
            <a:xfrm>
              <a:off x="4355842" y="2015948"/>
              <a:ext cx="3508399" cy="4230246"/>
              <a:chOff x="4176744" y="2001518"/>
              <a:chExt cx="3508399" cy="366531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31696FE-33BB-3E13-E993-904226EDEDA3}"/>
                  </a:ext>
                </a:extLst>
              </p:cNvPr>
              <p:cNvSpPr/>
              <p:nvPr/>
            </p:nvSpPr>
            <p:spPr>
              <a:xfrm>
                <a:off x="4176744" y="2001518"/>
                <a:ext cx="3508399" cy="3142729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7A2C3E-84C3-85E1-B605-A73968595370}"/>
                  </a:ext>
                </a:extLst>
              </p:cNvPr>
              <p:cNvSpPr txBox="1"/>
              <p:nvPr/>
            </p:nvSpPr>
            <p:spPr>
              <a:xfrm>
                <a:off x="4393002" y="2034909"/>
                <a:ext cx="2648482" cy="2400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u="sng">
                    <a:latin typeface="Arial" panose="020B0604020202020204" pitchFamily="34" charset="0"/>
                    <a:cs typeface="Arial" panose="020B0604020202020204" pitchFamily="34" charset="0"/>
                  </a:rPr>
                  <a:t>How could the reports be improved?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14395-3500-3DD9-FF06-571166B3FD66}"/>
                  </a:ext>
                </a:extLst>
              </p:cNvPr>
              <p:cNvSpPr txBox="1"/>
              <p:nvPr/>
            </p:nvSpPr>
            <p:spPr>
              <a:xfrm>
                <a:off x="4393304" y="2453406"/>
                <a:ext cx="3291839" cy="3213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‘Reports need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more detail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help drive performance’ 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‘Would be useful to see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additional data items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 the reports’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‘Should be able to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exclude archived cases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‘Cases need to be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discoverable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within the portal’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‘Reports should show messages you have received and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 responded to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 </a:t>
                </a: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7DA94C2-DC8F-60C9-274A-EBAEBF0B1E15}"/>
                </a:ext>
              </a:extLst>
            </p:cNvPr>
            <p:cNvGrpSpPr/>
            <p:nvPr/>
          </p:nvGrpSpPr>
          <p:grpSpPr>
            <a:xfrm>
              <a:off x="8151922" y="1938567"/>
              <a:ext cx="3718414" cy="4201282"/>
              <a:chOff x="7762809" y="1947205"/>
              <a:chExt cx="3718414" cy="362463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6CE569-24C8-8BB3-80FA-C8D31FD58E06}"/>
                  </a:ext>
                </a:extLst>
              </p:cNvPr>
              <p:cNvSpPr/>
              <p:nvPr/>
            </p:nvSpPr>
            <p:spPr>
              <a:xfrm>
                <a:off x="7901703" y="2001518"/>
                <a:ext cx="3508399" cy="3129280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BB36FF35-D100-6FE8-B341-B79804D7AE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60915331"/>
                  </p:ext>
                </p:extLst>
              </p:nvPr>
            </p:nvGraphicFramePr>
            <p:xfrm>
              <a:off x="7762809" y="1947205"/>
              <a:ext cx="3718414" cy="172990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6A923A9D-16FE-82DB-88D2-7AB6E1467C3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9440170"/>
                  </p:ext>
                </p:extLst>
              </p:nvPr>
            </p:nvGraphicFramePr>
            <p:xfrm>
              <a:off x="7762809" y="3933450"/>
              <a:ext cx="3718413" cy="163839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467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Proposed Report types</a:t>
            </a:r>
          </a:p>
        </p:txBody>
      </p:sp>
      <p:pic>
        <p:nvPicPr>
          <p:cNvPr id="30" name="Graphic 29" descr="Open folder with solid fill">
            <a:extLst>
              <a:ext uri="{FF2B5EF4-FFF2-40B4-BE49-F238E27FC236}">
                <a16:creationId xmlns:a16="http://schemas.microsoft.com/office/drawing/2014/main" id="{EDA68DC7-5676-ED44-BBD9-B7F447893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061" y="4891876"/>
            <a:ext cx="800573" cy="800573"/>
          </a:xfrm>
          <a:prstGeom prst="rect">
            <a:avLst/>
          </a:prstGeom>
        </p:spPr>
      </p:pic>
      <p:pic>
        <p:nvPicPr>
          <p:cNvPr id="31" name="Graphic 30" descr="Filter with solid fill">
            <a:extLst>
              <a:ext uri="{FF2B5EF4-FFF2-40B4-BE49-F238E27FC236}">
                <a16:creationId xmlns:a16="http://schemas.microsoft.com/office/drawing/2014/main" id="{F01EE966-7999-A6AD-525C-E54CA5E03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4228" y="3163248"/>
            <a:ext cx="811197" cy="811197"/>
          </a:xfrm>
          <a:prstGeom prst="rect">
            <a:avLst/>
          </a:prstGeom>
        </p:spPr>
      </p:pic>
      <p:pic>
        <p:nvPicPr>
          <p:cNvPr id="32" name="Graphic 31" descr="Magnifying glass with solid fill">
            <a:extLst>
              <a:ext uri="{FF2B5EF4-FFF2-40B4-BE49-F238E27FC236}">
                <a16:creationId xmlns:a16="http://schemas.microsoft.com/office/drawing/2014/main" id="{F452E1C8-14A4-9114-D6AC-AB9136F96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4228" y="1536716"/>
            <a:ext cx="780094" cy="7800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264DCE9-E7F1-0681-6E23-944FDAD289D3}"/>
              </a:ext>
            </a:extLst>
          </p:cNvPr>
          <p:cNvSpPr txBox="1"/>
          <p:nvPr/>
        </p:nvSpPr>
        <p:spPr>
          <a:xfrm>
            <a:off x="1351901" y="232186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Raw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6A919B-1803-B2A2-1B9E-2595AC1B9CB2}"/>
              </a:ext>
            </a:extLst>
          </p:cNvPr>
          <p:cNvSpPr txBox="1"/>
          <p:nvPr/>
        </p:nvSpPr>
        <p:spPr>
          <a:xfrm>
            <a:off x="1224462" y="393150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Customised</a:t>
            </a:r>
            <a:endParaRPr lang="en-US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Reports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03A3D5-6BFD-3AB3-338C-D934C6C273A8}"/>
              </a:ext>
            </a:extLst>
          </p:cNvPr>
          <p:cNvSpPr txBox="1"/>
          <p:nvPr/>
        </p:nvSpPr>
        <p:spPr>
          <a:xfrm>
            <a:off x="571675" y="5692449"/>
            <a:ext cx="272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Standard Reports (current plus</a:t>
            </a:r>
          </a:p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additional)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04CBD9-F12D-B14C-0055-7FFE560D3651}"/>
              </a:ext>
            </a:extLst>
          </p:cNvPr>
          <p:cNvCxnSpPr>
            <a:cxnSpLocks/>
          </p:cNvCxnSpPr>
          <p:nvPr/>
        </p:nvCxnSpPr>
        <p:spPr>
          <a:xfrm>
            <a:off x="965200" y="3004424"/>
            <a:ext cx="98184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CA2C68-20F4-1E3E-C86F-78FBFAEFCC33}"/>
              </a:ext>
            </a:extLst>
          </p:cNvPr>
          <p:cNvCxnSpPr>
            <a:cxnSpLocks/>
          </p:cNvCxnSpPr>
          <p:nvPr/>
        </p:nvCxnSpPr>
        <p:spPr>
          <a:xfrm>
            <a:off x="965200" y="4830327"/>
            <a:ext cx="98184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A999CD-9256-2CBB-D5AB-4477247CC800}"/>
              </a:ext>
            </a:extLst>
          </p:cNvPr>
          <p:cNvSpPr txBox="1"/>
          <p:nvPr/>
        </p:nvSpPr>
        <p:spPr>
          <a:xfrm>
            <a:off x="3105648" y="1422691"/>
            <a:ext cx="79433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Using some basic parameters, such as date range, MPID, PT, status, user could extract all communications that fit the parameters in a single 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Attachments would </a:t>
            </a:r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be included – unlikely to provide any/all MPXNs.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Previous support, though customised reports could be more useful?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R0009 objectives could be partially achieved?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9999B-82C8-BA8F-C3BA-35A8667F9DED}"/>
              </a:ext>
            </a:extLst>
          </p:cNvPr>
          <p:cNvSpPr txBox="1"/>
          <p:nvPr/>
        </p:nvSpPr>
        <p:spPr>
          <a:xfrm>
            <a:off x="3105648" y="3328803"/>
            <a:ext cx="7943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User could have a few reports saved in the system that they can run with a simple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May have some adjustable parameters e.g. date ranges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Would be editable at any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1E805-B8A7-2191-5FA4-FCA39582A5C3}"/>
              </a:ext>
            </a:extLst>
          </p:cNvPr>
          <p:cNvSpPr txBox="1"/>
          <p:nvPr/>
        </p:nvSpPr>
        <p:spPr>
          <a:xfrm>
            <a:off x="3105648" y="5161158"/>
            <a:ext cx="7943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Currently a standard set of reports, with date range / user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Proposing three additional proposed (see next slide); may be possible to set some basic parameters each time they are run, as now, e.g.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May have additional data items e.g. statuses from other R0122 requirements</a:t>
            </a:r>
          </a:p>
        </p:txBody>
      </p:sp>
    </p:spTree>
    <p:extLst>
      <p:ext uri="{BB962C8B-B14F-4D97-AF65-F5344CB8AC3E}">
        <p14:creationId xmlns:p14="http://schemas.microsoft.com/office/powerpoint/2010/main" val="2309269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Additional standard reports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374C05-3E73-3159-BC6E-2BB045EB1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001916"/>
              </p:ext>
            </p:extLst>
          </p:nvPr>
        </p:nvGraphicFramePr>
        <p:xfrm>
          <a:off x="516810" y="1345080"/>
          <a:ext cx="3485322" cy="4535649"/>
        </p:xfrm>
        <a:graphic>
          <a:graphicData uri="http://schemas.openxmlformats.org/drawingml/2006/table">
            <a:tbl>
              <a:tblPr/>
              <a:tblGrid>
                <a:gridCol w="1659391">
                  <a:extLst>
                    <a:ext uri="{9D8B030D-6E8A-4147-A177-3AD203B41FA5}">
                      <a16:colId xmlns:a16="http://schemas.microsoft.com/office/drawing/2014/main" val="3172096028"/>
                    </a:ext>
                  </a:extLst>
                </a:gridCol>
                <a:gridCol w="1825931">
                  <a:extLst>
                    <a:ext uri="{9D8B030D-6E8A-4147-A177-3AD203B41FA5}">
                      <a16:colId xmlns:a16="http://schemas.microsoft.com/office/drawing/2014/main" val="2958223930"/>
                    </a:ext>
                  </a:extLst>
                </a:gridCol>
              </a:tblGrid>
              <a:tr h="2758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1 - High Level</a:t>
                      </a:r>
                    </a:p>
                  </a:txBody>
                  <a:tcPr marL="112499" marR="112499" marT="56249" marB="5624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5624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Username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15">
                  <a:txBody>
                    <a:bodyPr/>
                    <a:lstStyle/>
                    <a:p>
                      <a:pPr algn="l" fontAlgn="t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Quick view of escalation type and resolved status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Key info for managers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Provides an overall performance report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Key info for users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'user reports'</a:t>
                      </a:r>
                    </a:p>
                  </a:txBody>
                  <a:tcPr marL="112499" marR="112499" marT="56249" marB="56249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20907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Assigned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71812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415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95355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480229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54297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407021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5641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2827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5535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99411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115482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 Date (new data item)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3445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5929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71128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205B39-6024-588B-95C4-A2C5E3B92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122440"/>
              </p:ext>
            </p:extLst>
          </p:nvPr>
        </p:nvGraphicFramePr>
        <p:xfrm>
          <a:off x="4263437" y="1345080"/>
          <a:ext cx="3640901" cy="4535640"/>
        </p:xfrm>
        <a:graphic>
          <a:graphicData uri="http://schemas.openxmlformats.org/drawingml/2006/table">
            <a:tbl>
              <a:tblPr/>
              <a:tblGrid>
                <a:gridCol w="1909427">
                  <a:extLst>
                    <a:ext uri="{9D8B030D-6E8A-4147-A177-3AD203B41FA5}">
                      <a16:colId xmlns:a16="http://schemas.microsoft.com/office/drawing/2014/main" val="583302541"/>
                    </a:ext>
                  </a:extLst>
                </a:gridCol>
                <a:gridCol w="1731474">
                  <a:extLst>
                    <a:ext uri="{9D8B030D-6E8A-4147-A177-3AD203B41FA5}">
                      <a16:colId xmlns:a16="http://schemas.microsoft.com/office/drawing/2014/main" val="757962920"/>
                    </a:ext>
                  </a:extLst>
                </a:gridCol>
              </a:tblGrid>
              <a:tr h="27836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2 - Detailed Level</a:t>
                      </a:r>
                    </a:p>
                  </a:txBody>
                  <a:tcPr marL="1448" marR="1448" marT="1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9291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0">
                  <a:txBody>
                    <a:bodyPr/>
                    <a:lstStyle/>
                    <a:p>
                      <a:pPr marL="0" indent="0" algn="l" defTabSz="914400" rtl="0" eaLnBrk="1" fontAlgn="t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Detailed report on each process within SDEP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Shows, by person, what SDEP communications they have raised for each process type and what stage they are at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Shows all open cases raised by SDEP queue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Volume of outstanding case per MPID for each process type that has not been read or worked</a:t>
                      </a:r>
                      <a:b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</a:b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0074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46533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1717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7311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4514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763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812823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6807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5106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40848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6417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 Date (new data item)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34231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Last Updated By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21382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Subject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019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64463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Total Messages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21631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Received Messages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42277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826766"/>
                  </a:ext>
                </a:extLst>
              </a:tr>
              <a:tr h="39981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until response due (SLA if any)* (new data item)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9089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1813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5288B8-5B87-3DDB-3EC8-B95E50406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1934"/>
              </p:ext>
            </p:extLst>
          </p:nvPr>
        </p:nvGraphicFramePr>
        <p:xfrm>
          <a:off x="8096068" y="1345080"/>
          <a:ext cx="3599746" cy="4535634"/>
        </p:xfrm>
        <a:graphic>
          <a:graphicData uri="http://schemas.openxmlformats.org/drawingml/2006/table">
            <a:tbl>
              <a:tblPr/>
              <a:tblGrid>
                <a:gridCol w="1687987">
                  <a:extLst>
                    <a:ext uri="{9D8B030D-6E8A-4147-A177-3AD203B41FA5}">
                      <a16:colId xmlns:a16="http://schemas.microsoft.com/office/drawing/2014/main" val="574605527"/>
                    </a:ext>
                  </a:extLst>
                </a:gridCol>
                <a:gridCol w="1911759">
                  <a:extLst>
                    <a:ext uri="{9D8B030D-6E8A-4147-A177-3AD203B41FA5}">
                      <a16:colId xmlns:a16="http://schemas.microsoft.com/office/drawing/2014/main" val="2257840815"/>
                    </a:ext>
                  </a:extLst>
                </a:gridCol>
              </a:tblGrid>
              <a:tr h="2799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3 - Message Level</a:t>
                      </a:r>
                    </a:p>
                  </a:txBody>
                  <a:tcPr marL="1318" marR="1318" marT="1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40800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3">
                  <a:txBody>
                    <a:bodyPr/>
                    <a:lstStyle/>
                    <a:p>
                      <a:pPr algn="l" fontAlgn="t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Secure comms exceeding response times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'secure comms messages sent and received' report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'secure messages no response' report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'messages sent no response' report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047982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1315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4280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85837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1563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87454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 (new data item)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07489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73519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Last escalated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3354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7973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9198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6044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9380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Deleted_Date (new data item)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6482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Subject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8659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2256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From Date 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941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40178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4272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3341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92252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94333"/>
                  </a:ext>
                </a:extLst>
              </a:tr>
              <a:tr h="29557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Received Since Last Escalation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055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935A-9D8D-0C55-0E57-26F2DC6A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>
            <a:normAutofit/>
          </a:bodyPr>
          <a:lstStyle/>
          <a:p>
            <a:r>
              <a:rPr lang="en-GB"/>
              <a:t>Reporting – comments/questions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D510-E2B4-B3FF-E272-4D2387199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25601"/>
            <a:ext cx="9829800" cy="4662858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Permissions - As now, only users with relevant permissions will see the report tools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Raw data extracts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limitations e.g. on file size may be required.  Any comments on nature of limitations?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Attachments not included?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Customised reports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Limitations on number of reports?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Personal to individual users or Company Group?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Standard reports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Proposal to retain current set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Additional three – will they provide what is required?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7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877" y="3291841"/>
            <a:ext cx="5476774" cy="1146450"/>
          </a:xfrm>
        </p:spPr>
        <p:txBody>
          <a:bodyPr>
            <a:normAutofit/>
          </a:bodyPr>
          <a:lstStyle/>
          <a:p>
            <a:r>
              <a:rPr lang="en-GB" sz="360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014240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770D9B-815E-65CC-ADBD-481E930C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oboto"/>
                <a:ea typeface="Roboto"/>
                <a:cs typeface="Roboto"/>
              </a:rPr>
              <a:t>NEXT STEPS</a:t>
            </a:r>
            <a:endParaRPr lang="en-GB">
              <a:cs typeface="Roboto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90EDC1-BC83-2672-E4B2-336D25E155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68931"/>
            <a:ext cx="10717247" cy="48239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2"/>
              </a:rPr>
              <a:t>R0122</a:t>
            </a:r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to be refined based on feedback and Service Provider Impact Assessment to be triggered.</a:t>
            </a:r>
          </a:p>
          <a:p>
            <a:endParaRPr lang="en-GB" b="1" dirty="0">
              <a:latin typeface="Arial" panose="020B0604020202020204" pitchFamily="34" charset="0"/>
              <a:ea typeface="Roboto"/>
              <a:cs typeface="Arial" panose="020B0604020202020204" pitchFamily="34" charset="0"/>
              <a:hlinkClick r:id="rId2"/>
            </a:endParaRPr>
          </a:p>
          <a:p>
            <a:r>
              <a:rPr lang="en-GB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2"/>
              </a:rPr>
              <a:t>R0121</a:t>
            </a:r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Service Provider Impact Assessment to conclude December 2023/Jan 2024.  Party Impact Assessments to follow.</a:t>
            </a:r>
          </a:p>
          <a:p>
            <a:pPr marL="0" indent="0">
              <a:buNone/>
            </a:pPr>
            <a:endParaRPr lang="en-GB" b="1" u="sng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u="sng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3"/>
              </a:rPr>
              <a:t>R0123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– included in R0122</a:t>
            </a:r>
            <a:endParaRPr lang="en-GB" sz="1800" b="1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4"/>
              </a:rPr>
              <a:t>R0124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– included in R0122</a:t>
            </a:r>
            <a:endParaRPr lang="en-GB" sz="1800" b="1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5"/>
              </a:rPr>
              <a:t>R0126</a:t>
            </a:r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 Service Provider Impact Assessment to be triggered to address user guides and training outcomes from SDEP Review. [Cat 3 only]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6"/>
              </a:rPr>
              <a:t>R0006</a:t>
            </a:r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</a:t>
            </a:r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 if incorporated into R0121 (drafted into requirements)</a:t>
            </a:r>
            <a:endParaRPr lang="en-GB" sz="1800" dirty="0">
              <a:highlight>
                <a:srgbClr val="FFFF00"/>
              </a:highlight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7"/>
              </a:rPr>
              <a:t>R0076 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</a:t>
            </a:r>
            <a:r>
              <a:rPr lang="en-GB" sz="1800" b="1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 if incorporated into R0121 (drafted into requirements)</a:t>
            </a:r>
            <a:endParaRPr lang="en-GB" sz="1800" dirty="0">
              <a:highlight>
                <a:srgbClr val="FFFF00"/>
              </a:highlight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endParaRPr lang="en-GB" sz="1800" b="1" dirty="0"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/>
            </a:endParaRPr>
          </a:p>
          <a:p>
            <a:endParaRPr lang="en-GB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32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Thanks for attending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65A6E-0373-5FE6-E55C-FA9DA7989A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Contact us: enquiries@recmanager.co.uk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7af6dba-f870-40c6-a7fb-5991d73382cc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6" ma:contentTypeDescription="Create a new document." ma:contentTypeScope="" ma:versionID="054da06208d2fae31879611ad289288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4db1b05883021a9433411da48fb1f879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F23E7E-AA60-4B7A-B10A-C7D91B8F8853}"/>
</file>

<file path=customXml/itemProps2.xml><?xml version="1.0" encoding="utf-8"?>
<ds:datastoreItem xmlns:ds="http://schemas.openxmlformats.org/officeDocument/2006/customXml" ds:itemID="{227F3447-4B93-44BA-86EC-08F1999C5A12}">
  <ds:schemaRefs>
    <ds:schemaRef ds:uri="http://schemas.microsoft.com/office/2006/metadata/properties"/>
    <ds:schemaRef ds:uri="4d4c56e4-7acb-4520-996b-f46ea1002255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http://www.w3.org/XML/1998/namespace"/>
    <ds:schemaRef ds:uri="2cad1648-976c-4623-a0e8-9726b3f96fa8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30</TotalTime>
  <Words>999</Words>
  <Application>Microsoft Office PowerPoint</Application>
  <PresentationFormat>Widescreen</PresentationFormat>
  <Paragraphs>190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Roboto</vt:lpstr>
      <vt:lpstr>REC Light Event Theme</vt:lpstr>
      <vt:lpstr>REC Alternative Event Theme</vt:lpstr>
      <vt:lpstr>REC Issues Group - SDEP 3 Change Proposal R0122</vt:lpstr>
      <vt:lpstr>introduction</vt:lpstr>
      <vt:lpstr>D – dashboard and reporting</vt:lpstr>
      <vt:lpstr>Reporting introduction</vt:lpstr>
      <vt:lpstr>SDEP reports survey 2022 – review of the existing function</vt:lpstr>
      <vt:lpstr>Proposed Report types</vt:lpstr>
      <vt:lpstr>Additional standard reports</vt:lpstr>
      <vt:lpstr>Reporting – comments/questions</vt:lpstr>
      <vt:lpstr>NEXT STEPS</vt:lpstr>
      <vt:lpstr>NEXT STEPS</vt:lpstr>
      <vt:lpstr>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Brown, Beth</dc:creator>
  <cp:lastModifiedBy>Elise Handy</cp:lastModifiedBy>
  <cp:revision>4</cp:revision>
  <dcterms:created xsi:type="dcterms:W3CDTF">2023-08-03T15:44:30Z</dcterms:created>
  <dcterms:modified xsi:type="dcterms:W3CDTF">2023-11-16T16:33:10Z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0x0101002F229F11D0E73842972382210F5AABF2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2023-08-11T12:46:40Z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9e36e488-6892-4e93-9db2-6f29212d79b7</vt:lpwstr>
  </property>
  <property fmtid="{D5CDD505-2E9C-101B-9397-08002B2CF9AE}" pid="10" name="MSIP_Label_2d7f055f-5347-41d4-8cbe-c035e83f4f3c_ContentBits">
    <vt:lpwstr>0</vt:lpwstr>
  </property>
</Properties>
</file>