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862" r:id="rId11"/>
  </p:sldMasterIdLst>
  <p:notesMasterIdLst>
    <p:notesMasterId r:id="rId30"/>
  </p:notesMasterIdLst>
  <p:handoutMasterIdLst>
    <p:handoutMasterId r:id="rId31"/>
  </p:handoutMasterIdLst>
  <p:sldIdLst>
    <p:sldId id="256" r:id="rId12"/>
    <p:sldId id="269" r:id="rId13"/>
    <p:sldId id="263" r:id="rId14"/>
    <p:sldId id="2147377262" r:id="rId15"/>
    <p:sldId id="2147377263" r:id="rId16"/>
    <p:sldId id="2147377309" r:id="rId17"/>
    <p:sldId id="2147377264" r:id="rId18"/>
    <p:sldId id="2147377311" r:id="rId19"/>
    <p:sldId id="414" r:id="rId20"/>
    <p:sldId id="415" r:id="rId21"/>
    <p:sldId id="2147377250" r:id="rId22"/>
    <p:sldId id="2147377312" r:id="rId23"/>
    <p:sldId id="264" r:id="rId24"/>
    <p:sldId id="270" r:id="rId25"/>
    <p:sldId id="266" r:id="rId26"/>
    <p:sldId id="2147377313" r:id="rId27"/>
    <p:sldId id="2147377314" r:id="rId28"/>
    <p:sldId id="25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DF3958-57AB-4878-9FC0-CF0B77576ABE}" v="1" dt="2023-11-30T15:20:07.35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0DDF3958-57AB-4878-9FC0-CF0B77576ABE}"/>
    <pc:docChg chg="custSel addSld delSld modSld">
      <pc:chgData name="James Rees" userId="6a49c294-0318-4273-b1fc-4011d6bf9f90" providerId="ADAL" clId="{0DDF3958-57AB-4878-9FC0-CF0B77576ABE}" dt="2023-12-05T09:55:49.290" v="258" actId="20577"/>
      <pc:docMkLst>
        <pc:docMk/>
      </pc:docMkLst>
      <pc:sldChg chg="modSp mod">
        <pc:chgData name="James Rees" userId="6a49c294-0318-4273-b1fc-4011d6bf9f90" providerId="ADAL" clId="{0DDF3958-57AB-4878-9FC0-CF0B77576ABE}" dt="2023-12-05T09:55:33.789" v="255" actId="20577"/>
        <pc:sldMkLst>
          <pc:docMk/>
          <pc:sldMk cId="1116783212" sldId="263"/>
        </pc:sldMkLst>
        <pc:graphicFrameChg chg="modGraphic">
          <ac:chgData name="James Rees" userId="6a49c294-0318-4273-b1fc-4011d6bf9f90" providerId="ADAL" clId="{0DDF3958-57AB-4878-9FC0-CF0B77576ABE}" dt="2023-12-05T09:55:33.789" v="255" actId="20577"/>
          <ac:graphicFrameMkLst>
            <pc:docMk/>
            <pc:sldMk cId="1116783212" sldId="263"/>
            <ac:graphicFrameMk id="3" creationId="{ADE9F281-2DB4-898F-0D79-1AE200709F3A}"/>
          </ac:graphicFrameMkLst>
        </pc:graphicFrameChg>
      </pc:sldChg>
      <pc:sldChg chg="modSp del mod">
        <pc:chgData name="James Rees" userId="6a49c294-0318-4273-b1fc-4011d6bf9f90" providerId="ADAL" clId="{0DDF3958-57AB-4878-9FC0-CF0B77576ABE}" dt="2023-12-05T09:55:45.339" v="256" actId="2696"/>
        <pc:sldMkLst>
          <pc:docMk/>
          <pc:sldMk cId="341196646" sldId="2147377269"/>
        </pc:sldMkLst>
        <pc:spChg chg="mod">
          <ac:chgData name="James Rees" userId="6a49c294-0318-4273-b1fc-4011d6bf9f90" providerId="ADAL" clId="{0DDF3958-57AB-4878-9FC0-CF0B77576ABE}" dt="2023-12-01T10:23:11.061" v="208" actId="20577"/>
          <ac:spMkLst>
            <pc:docMk/>
            <pc:sldMk cId="341196646" sldId="2147377269"/>
            <ac:spMk id="2" creationId="{4310DABB-9296-FDB0-E562-D1B45488F158}"/>
          </ac:spMkLst>
        </pc:spChg>
        <pc:spChg chg="mod">
          <ac:chgData name="James Rees" userId="6a49c294-0318-4273-b1fc-4011d6bf9f90" providerId="ADAL" clId="{0DDF3958-57AB-4878-9FC0-CF0B77576ABE}" dt="2023-12-01T10:23:16.650" v="226" actId="20577"/>
          <ac:spMkLst>
            <pc:docMk/>
            <pc:sldMk cId="341196646" sldId="2147377269"/>
            <ac:spMk id="3" creationId="{153C8D1C-9736-081E-4D60-57FAF1DD1D92}"/>
          </ac:spMkLst>
        </pc:spChg>
      </pc:sldChg>
      <pc:sldChg chg="modSp add mod">
        <pc:chgData name="James Rees" userId="6a49c294-0318-4273-b1fc-4011d6bf9f90" providerId="ADAL" clId="{0DDF3958-57AB-4878-9FC0-CF0B77576ABE}" dt="2023-12-05T09:55:49.290" v="258" actId="20577"/>
        <pc:sldMkLst>
          <pc:docMk/>
          <pc:sldMk cId="1639679387" sldId="2147377314"/>
        </pc:sldMkLst>
        <pc:spChg chg="mod">
          <ac:chgData name="James Rees" userId="6a49c294-0318-4273-b1fc-4011d6bf9f90" providerId="ADAL" clId="{0DDF3958-57AB-4878-9FC0-CF0B77576ABE}" dt="2023-12-05T09:55:49.290" v="258" actId="20577"/>
          <ac:spMkLst>
            <pc:docMk/>
            <pc:sldMk cId="1639679387" sldId="2147377314"/>
            <ac:spMk id="2" creationId="{4310DABB-9296-FDB0-E562-D1B45488F158}"/>
          </ac:spMkLst>
        </pc:spChg>
        <pc:spChg chg="mod">
          <ac:chgData name="James Rees" userId="6a49c294-0318-4273-b1fc-4011d6bf9f90" providerId="ADAL" clId="{0DDF3958-57AB-4878-9FC0-CF0B77576ABE}" dt="2023-12-01T10:23:32.538" v="236" actId="20577"/>
          <ac:spMkLst>
            <pc:docMk/>
            <pc:sldMk cId="1639679387" sldId="2147377314"/>
            <ac:spMk id="3" creationId="{153C8D1C-9736-081E-4D60-57FAF1DD1D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05/12/2023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05/12/2023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349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631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43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73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9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2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73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05/12/2023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8612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5990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458322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5744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502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02929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9578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211976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47085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496328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8856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4656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0012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8076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45435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53420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14099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01696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443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237655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980041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9878601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6946981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9150565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7357260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6372758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9275454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38284366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3440076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7233937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249529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70939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279951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354893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0991031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40738545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5359442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238144986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562028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57048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image" Target="../media/image2.png"/><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25908800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261906060"/>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1.xml"/></Relationships>
</file>

<file path=ppt/slides/_rels/slide16.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8.xml"/><Relationship Id="rId1" Type="http://schemas.openxmlformats.org/officeDocument/2006/relationships/slideLayout" Target="../slideLayouts/slideLayout9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08 </a:t>
            </a:r>
            <a:r>
              <a:rPr lang="en-GB" dirty="0" err="1">
                <a:latin typeface="Roboto"/>
                <a:ea typeface="Roboto"/>
                <a:cs typeface="Roboto"/>
              </a:rPr>
              <a:t>december</a:t>
            </a:r>
            <a:r>
              <a:rPr lang="en-GB" dirty="0">
                <a:latin typeface="Roboto"/>
                <a:ea typeface="Roboto"/>
                <a:cs typeface="Roboto"/>
              </a:rPr>
              <a:t>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Introduction and agreement of agenda</a:t>
            </a:r>
            <a:endParaRPr lang="en-GB" sz="2400" dirty="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710050570"/>
              </p:ext>
            </p:extLst>
          </p:nvPr>
        </p:nvGraphicFramePr>
        <p:xfrm>
          <a:off x="1039690" y="1025236"/>
          <a:ext cx="8881873" cy="3536908"/>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Introductions and Agreement of Agenda</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10:00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Chair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10:05 </a:t>
                      </a:r>
                      <a:endParaRPr lang="en-GB" sz="1000" b="0" i="0" cap="none" spc="0" dirty="0">
                        <a:solidFill>
                          <a:schemeClr val="tx1"/>
                        </a:solidFill>
                        <a:effectLst/>
                        <a:latin typeface="+mn-lt"/>
                      </a:endParaRPr>
                    </a:p>
                  </a:txBody>
                  <a:tcPr marL="22680" marR="11861" marT="6480" marB="48600"/>
                </a:tc>
                <a:tc>
                  <a:txBody>
                    <a:bodyPr/>
                    <a:lstStyle/>
                    <a:p>
                      <a:pPr fontAlgn="ctr"/>
                      <a:r>
                        <a:rPr lang="en-GB" sz="1000" cap="none" spc="0" dirty="0">
                          <a:solidFill>
                            <a:schemeClr val="tx1"/>
                          </a:solidFill>
                          <a:effectLst/>
                        </a:rPr>
                        <a:t>REC Performance Assurance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2a</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r>
                        <a:rPr lang="en-GB" sz="1000" b="0" cap="none" spc="0" dirty="0">
                          <a:solidFill>
                            <a:schemeClr val="tx1"/>
                          </a:solidFill>
                          <a:effectLst/>
                        </a:rPr>
                        <a:t>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000" b="1" cap="none" spc="0" dirty="0">
                          <a:solidFill>
                            <a:schemeClr val="tx1"/>
                          </a:solidFill>
                          <a:effectLst/>
                        </a:rPr>
                        <a:t>Data Cleanse Reporting</a:t>
                      </a:r>
                      <a:r>
                        <a:rPr lang="en-GB" sz="1000" b="0" cap="none" spc="0" dirty="0">
                          <a:solidFill>
                            <a:schemeClr val="tx1"/>
                          </a:solidFill>
                          <a:effectLst/>
                        </a:rPr>
                        <a:t>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10.15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Performance Assurance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47189">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Cadence of Issuing Performance Assurance Techniques</a:t>
                      </a:r>
                    </a:p>
                  </a:txBody>
                  <a:tcPr marL="22680" marR="11861" marT="6480" marB="48600"/>
                </a:tc>
                <a:tc>
                  <a:txBody>
                    <a:bodyPr/>
                    <a:lstStyle/>
                    <a:p>
                      <a:pPr algn="ctr" rtl="0" fontAlgn="base"/>
                      <a:r>
                        <a:rPr lang="en-GB" sz="1000" b="0" i="0" cap="none" spc="0" dirty="0">
                          <a:solidFill>
                            <a:schemeClr val="tx1"/>
                          </a:solidFill>
                          <a:effectLst/>
                          <a:latin typeface="+mn-lt"/>
                        </a:rPr>
                        <a:t>10:30</a:t>
                      </a:r>
                    </a:p>
                  </a:txBody>
                  <a:tcPr marL="22680" marR="11861" marT="6480" marB="48600"/>
                </a:tc>
                <a:tc>
                  <a:txBody>
                    <a:bodyPr/>
                    <a:lstStyle/>
                    <a:p>
                      <a:pPr algn="l" rtl="0" fontAlgn="base"/>
                      <a:r>
                        <a:rPr lang="en-GB" sz="1000" b="0" i="0" cap="none" spc="0" dirty="0">
                          <a:solidFill>
                            <a:schemeClr val="tx1"/>
                          </a:solidFill>
                          <a:effectLst/>
                          <a:latin typeface="+mn-lt"/>
                        </a:rPr>
                        <a:t>REC Performance Assurance Team</a:t>
                      </a:r>
                    </a:p>
                  </a:txBody>
                  <a:tcPr marL="22680" marR="11861" marT="6480" marB="48600"/>
                </a:tc>
                <a:extLst>
                  <a:ext uri="{0D108BD9-81ED-4DB2-BD59-A6C34878D82A}">
                    <a16:rowId xmlns:a16="http://schemas.microsoft.com/office/drawing/2014/main" val="1905737428"/>
                  </a:ext>
                </a:extLst>
              </a:tr>
              <a:tr h="511106">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4</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R0037 – Prepayment Credit Balance &amp; Debt Transfer Process</a:t>
                      </a:r>
                      <a:endParaRPr lang="en-GB" sz="1000" b="0" i="0" cap="none" spc="0" dirty="0">
                        <a:solidFill>
                          <a:schemeClr val="tx1"/>
                        </a:solidFill>
                        <a:effectLst/>
                        <a:latin typeface="+mn-lt"/>
                      </a:endParaRPr>
                    </a:p>
                  </a:txBody>
                  <a:tcPr marL="22680" marR="11861" marT="6480" marB="4860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cap="none" spc="0" dirty="0">
                        <a:solidFill>
                          <a:schemeClr val="tx1"/>
                        </a:solidFill>
                        <a:effectLs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cap="none" spc="0" dirty="0">
                          <a:solidFill>
                            <a:schemeClr val="tx1"/>
                          </a:solidFill>
                          <a:effectLst/>
                        </a:rPr>
                        <a:t>10.40</a:t>
                      </a:r>
                      <a:endParaRPr lang="en-GB" sz="1000" b="0" i="0" cap="none" spc="0" dirty="0">
                        <a:solidFill>
                          <a:schemeClr val="tx1"/>
                        </a:solidFill>
                        <a:effectLst/>
                        <a:latin typeface="+mn-lt"/>
                      </a:endParaRPr>
                    </a:p>
                    <a:p>
                      <a:pPr fontAlgn="ct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REC Change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045428501"/>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5</a:t>
                      </a:r>
                    </a:p>
                  </a:txBody>
                  <a:tcPr marL="22680" marR="11861" marT="6480" marB="48600"/>
                </a:tc>
                <a:tc>
                  <a:txBody>
                    <a:bodyPr/>
                    <a:lstStyle/>
                    <a:p>
                      <a:pPr fontAlgn="ctr"/>
                      <a:r>
                        <a:rPr lang="en-GB" sz="1000" b="1" cap="none" spc="0" dirty="0">
                          <a:solidFill>
                            <a:schemeClr val="tx1"/>
                          </a:solidFill>
                          <a:effectLst/>
                        </a:rPr>
                        <a:t>R0142 – Amendment to Multiplication Factor Enumerations to Support Hydrogen Trials</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11:10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Change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6</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AOB</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i="0" cap="none" spc="0" dirty="0">
                          <a:solidFill>
                            <a:schemeClr val="tx1"/>
                          </a:solidFill>
                          <a:effectLst/>
                          <a:latin typeface="+mn-lt"/>
                        </a:rPr>
                        <a:t>11:40</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Change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081973692"/>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7</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Close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12:00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Chair</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2a. Data cleanse reporting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3. Cadence of issuing performance assurance techniques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319252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10988" y="2456762"/>
            <a:ext cx="7089767" cy="1867338"/>
          </a:xfrm>
        </p:spPr>
        <p:txBody>
          <a:bodyPr>
            <a:normAutofit fontScale="90000"/>
          </a:bodyPr>
          <a:lstStyle/>
          <a:p>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4. R0037 – Prepayment Credit Balance &amp; Debt transfer process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4225681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480131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R0037 Prepayment Credit Balance and Debt Transfer Processes – current status is with Code Manager relooking at solution development post legal review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Our proposed solution is that additional data items are added into the Gains/Losses CSS flows where the Gaining Supplier confirms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They have a smart Prepayment contract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There has not been a COT (no change required, current data item)</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 Consumer has consented to the credit / debt transfer</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Where all 3 conditions are met, the Losing Supplier does NOT reset the meter to Credit Mode allowing the credit / debt to transfer to the Gaining Supplier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When the transfer reading is received, this is then used for the Suppliers to invoice as required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This solution is only proposed for DCC enrolled smart meters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92299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F62C7-309F-85BE-5675-2FA3CB6128F7}"/>
              </a:ext>
            </a:extLst>
          </p:cNvPr>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endParaRPr lang="en-GB" dirty="0"/>
          </a:p>
        </p:txBody>
      </p:sp>
      <p:pic>
        <p:nvPicPr>
          <p:cNvPr id="6" name="Picture 5">
            <a:extLst>
              <a:ext uri="{FF2B5EF4-FFF2-40B4-BE49-F238E27FC236}">
                <a16:creationId xmlns:a16="http://schemas.microsoft.com/office/drawing/2014/main" id="{7C0783E2-8C68-AB7C-1B0A-59C6619697EF}"/>
              </a:ext>
            </a:extLst>
          </p:cNvPr>
          <p:cNvPicPr>
            <a:picLocks noChangeAspect="1"/>
          </p:cNvPicPr>
          <p:nvPr/>
        </p:nvPicPr>
        <p:blipFill rotWithShape="1">
          <a:blip r:embed="rId3"/>
          <a:srcRect b="8156"/>
          <a:stretch/>
        </p:blipFill>
        <p:spPr>
          <a:xfrm>
            <a:off x="1031133" y="1025236"/>
            <a:ext cx="9166055" cy="5811818"/>
          </a:xfrm>
          <a:prstGeom prst="rect">
            <a:avLst/>
          </a:prstGeom>
        </p:spPr>
      </p:pic>
    </p:spTree>
    <p:extLst>
      <p:ext uri="{BB962C8B-B14F-4D97-AF65-F5344CB8AC3E}">
        <p14:creationId xmlns:p14="http://schemas.microsoft.com/office/powerpoint/2010/main" val="97524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4CB3-2F82-DDC9-B048-7612C1896A73}"/>
              </a:ext>
            </a:extLst>
          </p:cNvPr>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endParaRPr lang="en-GB" dirty="0"/>
          </a:p>
        </p:txBody>
      </p:sp>
      <p:sp>
        <p:nvSpPr>
          <p:cNvPr id="5" name="TextBox 4">
            <a:extLst>
              <a:ext uri="{FF2B5EF4-FFF2-40B4-BE49-F238E27FC236}">
                <a16:creationId xmlns:a16="http://schemas.microsoft.com/office/drawing/2014/main" id="{4D45F4B2-473E-0BE6-C7E3-BF42B4F6F717}"/>
              </a:ext>
            </a:extLst>
          </p:cNvPr>
          <p:cNvSpPr txBox="1"/>
          <p:nvPr/>
        </p:nvSpPr>
        <p:spPr>
          <a:xfrm>
            <a:off x="838200" y="1643556"/>
            <a:ext cx="10901739"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Questions for RIG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major concerns with this suggested solution or any alternatives?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these 2 new data items sufficient or is there any other information Suppliers feel would need to be confirmed?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suggestions on what the credit / debt levels should be capped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preferences regarding invoicing on either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MPxN</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level or a monthly aggregated level?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How could an escalations process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Does there need to be a separate process for when a COT becomes known after the COS to return the credit / debt to the Losing Supplier?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suggestions on how this process could be treated during a SOLR?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179158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Autofit/>
          </a:bodyPr>
          <a:lstStyle/>
          <a:p>
            <a:r>
              <a:rPr lang="en-GB" sz="2400" dirty="0">
                <a:latin typeface="Roboto"/>
                <a:ea typeface="Roboto"/>
                <a:cs typeface="Roboto"/>
              </a:rPr>
              <a:t>5. r0142 – Amendment to multiplication factor enumerations to support hydrogen trials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OVERVIEW </a:t>
            </a:r>
          </a:p>
        </p:txBody>
      </p:sp>
      <p:sp>
        <p:nvSpPr>
          <p:cNvPr id="3" name="TextBox 2">
            <a:extLst>
              <a:ext uri="{FF2B5EF4-FFF2-40B4-BE49-F238E27FC236}">
                <a16:creationId xmlns:a16="http://schemas.microsoft.com/office/drawing/2014/main" id="{29A7DAD6-17C1-0DA9-1C62-275CDF79C3A2}"/>
              </a:ext>
            </a:extLst>
          </p:cNvPr>
          <p:cNvSpPr txBox="1"/>
          <p:nvPr/>
        </p:nvSpPr>
        <p:spPr>
          <a:xfrm>
            <a:off x="595901" y="1541124"/>
            <a:ext cx="10561834" cy="532453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The H100 hydrogen gas trial involves the supply of hydrogen gas to households in place of natural gas. The quantity of gas supplies needs to be billed in a way that consumers are not charged more than they would have been for the same amount of natural gas. To calculate this, we need to use hydrogen’s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calorific value.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Changes to calorific values are technically challenging and are expected to result in substantial consequential changes.</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A simplified temporary approach has been put forward for the trial. The proposed solution is to modify the multiplication factor by an amount that will result in a corrected kWh figure for hydrogen, based on what it would have been if it had been calculated with the correct calorific value.</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To facilitate the trial, a multiplication factor enumeration value must be established within the Data Specification that can replicate hydrogen’s calorific value, therefore allowing accurate billing.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63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Proposed solution</a:t>
            </a:r>
          </a:p>
        </p:txBody>
      </p:sp>
      <p:pic>
        <p:nvPicPr>
          <p:cNvPr id="4" name="Picture 3">
            <a:extLst>
              <a:ext uri="{FF2B5EF4-FFF2-40B4-BE49-F238E27FC236}">
                <a16:creationId xmlns:a16="http://schemas.microsoft.com/office/drawing/2014/main" id="{D62324E5-E7B8-BEF2-BB41-B1ADB5D9EA70}"/>
              </a:ext>
            </a:extLst>
          </p:cNvPr>
          <p:cNvPicPr>
            <a:picLocks noChangeAspect="1"/>
          </p:cNvPicPr>
          <p:nvPr/>
        </p:nvPicPr>
        <p:blipFill>
          <a:blip r:embed="rId3"/>
          <a:stretch>
            <a:fillRect/>
          </a:stretch>
        </p:blipFill>
        <p:spPr>
          <a:xfrm>
            <a:off x="440261" y="2609635"/>
            <a:ext cx="8353280" cy="3629545"/>
          </a:xfrm>
          <a:prstGeom prst="rect">
            <a:avLst/>
          </a:prstGeom>
        </p:spPr>
      </p:pic>
      <p:sp>
        <p:nvSpPr>
          <p:cNvPr id="6" name="TextBox 5">
            <a:extLst>
              <a:ext uri="{FF2B5EF4-FFF2-40B4-BE49-F238E27FC236}">
                <a16:creationId xmlns:a16="http://schemas.microsoft.com/office/drawing/2014/main" id="{6C86198E-DB81-6ED9-4592-2417D3746314}"/>
              </a:ext>
            </a:extLst>
          </p:cNvPr>
          <p:cNvSpPr txBox="1"/>
          <p:nvPr/>
        </p:nvSpPr>
        <p:spPr>
          <a:xfrm>
            <a:off x="584486" y="1510302"/>
            <a:ext cx="1074791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The Code Manager proposes to introduce a new enumeration value for the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DI40145 – Multiplication Factor </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Data Item. This will take the total number of enumerations from 4 to 5. The new value will take the same logical and decimal lengths, and the same format as existing values. </a:t>
            </a:r>
            <a:endParaRPr kumimoji="0" lang="en-GB" sz="2000" b="0" i="0" u="sng"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2735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proposed solution</a:t>
            </a:r>
          </a:p>
        </p:txBody>
      </p:sp>
      <p:sp>
        <p:nvSpPr>
          <p:cNvPr id="5" name="TextBox 4">
            <a:extLst>
              <a:ext uri="{FF2B5EF4-FFF2-40B4-BE49-F238E27FC236}">
                <a16:creationId xmlns:a16="http://schemas.microsoft.com/office/drawing/2014/main" id="{2762CB19-D862-0D55-D1D7-7D735641BBC1}"/>
              </a:ext>
            </a:extLst>
          </p:cNvPr>
          <p:cNvSpPr txBox="1"/>
          <p:nvPr/>
        </p:nvSpPr>
        <p:spPr>
          <a:xfrm>
            <a:off x="584486" y="1510302"/>
            <a:ext cx="1056183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The following Market Messages contain the DI40145 – Multiplication Factor Data Item: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  </a:t>
            </a:r>
            <a:endPar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62E3D91A-A45D-AC7E-C659-E8F819F0EC65}"/>
              </a:ext>
            </a:extLst>
          </p:cNvPr>
          <p:cNvGraphicFramePr>
            <a:graphicFrameLocks noGrp="1"/>
          </p:cNvGraphicFramePr>
          <p:nvPr/>
        </p:nvGraphicFramePr>
        <p:xfrm>
          <a:off x="1034265" y="2372715"/>
          <a:ext cx="9507020" cy="3302000"/>
        </p:xfrm>
        <a:graphic>
          <a:graphicData uri="http://schemas.openxmlformats.org/drawingml/2006/table">
            <a:tbl>
              <a:tblPr firstRow="1" bandRow="1">
                <a:tableStyleId>{F5AB1C69-6EDB-4FF4-983F-18BD219EF322}</a:tableStyleId>
              </a:tblPr>
              <a:tblGrid>
                <a:gridCol w="2251241">
                  <a:extLst>
                    <a:ext uri="{9D8B030D-6E8A-4147-A177-3AD203B41FA5}">
                      <a16:colId xmlns:a16="http://schemas.microsoft.com/office/drawing/2014/main" val="2250499043"/>
                    </a:ext>
                  </a:extLst>
                </a:gridCol>
                <a:gridCol w="4086772">
                  <a:extLst>
                    <a:ext uri="{9D8B030D-6E8A-4147-A177-3AD203B41FA5}">
                      <a16:colId xmlns:a16="http://schemas.microsoft.com/office/drawing/2014/main" val="379878696"/>
                    </a:ext>
                  </a:extLst>
                </a:gridCol>
                <a:gridCol w="3169007">
                  <a:extLst>
                    <a:ext uri="{9D8B030D-6E8A-4147-A177-3AD203B41FA5}">
                      <a16:colId xmlns:a16="http://schemas.microsoft.com/office/drawing/2014/main" val="1950975700"/>
                    </a:ext>
                  </a:extLst>
                </a:gridCol>
              </a:tblGrid>
              <a:tr h="370840">
                <a:tc>
                  <a:txBody>
                    <a:bodyPr/>
                    <a:lstStyle/>
                    <a:p>
                      <a:r>
                        <a:rPr lang="en-GB" dirty="0"/>
                        <a:t>Market Message</a:t>
                      </a:r>
                    </a:p>
                  </a:txBody>
                  <a:tcPr/>
                </a:tc>
                <a:tc>
                  <a:txBody>
                    <a:bodyPr/>
                    <a:lstStyle/>
                    <a:p>
                      <a:r>
                        <a:rPr lang="en-GB" dirty="0"/>
                        <a:t>Name </a:t>
                      </a:r>
                    </a:p>
                  </a:txBody>
                  <a:tcPr/>
                </a:tc>
                <a:tc>
                  <a:txBody>
                    <a:bodyPr/>
                    <a:lstStyle/>
                    <a:p>
                      <a:r>
                        <a:rPr lang="en-GB" dirty="0"/>
                        <a:t>Users</a:t>
                      </a:r>
                    </a:p>
                  </a:txBody>
                  <a:tcPr/>
                </a:tc>
                <a:extLst>
                  <a:ext uri="{0D108BD9-81ED-4DB2-BD59-A6C34878D82A}">
                    <a16:rowId xmlns:a16="http://schemas.microsoft.com/office/drawing/2014/main" val="2526292538"/>
                  </a:ext>
                </a:extLst>
              </a:tr>
              <a:tr h="370840">
                <a:tc>
                  <a:txBody>
                    <a:bodyPr/>
                    <a:lstStyle/>
                    <a:p>
                      <a:r>
                        <a:rPr lang="en-GB" dirty="0"/>
                        <a:t>MM40008</a:t>
                      </a:r>
                    </a:p>
                  </a:txBody>
                  <a:tcPr/>
                </a:tc>
                <a:tc>
                  <a:txBody>
                    <a:bodyPr/>
                    <a:lstStyle/>
                    <a:p>
                      <a:r>
                        <a:rPr lang="en-GB" dirty="0"/>
                        <a:t>ORJOB – Meter Job Request</a:t>
                      </a:r>
                    </a:p>
                  </a:txBody>
                  <a:tcPr/>
                </a:tc>
                <a:tc>
                  <a:txBody>
                    <a:bodyPr/>
                    <a:lstStyle/>
                    <a:p>
                      <a:r>
                        <a:rPr lang="en-GB" dirty="0"/>
                        <a:t>Suppliers, MEMs</a:t>
                      </a:r>
                    </a:p>
                  </a:txBody>
                  <a:tcPr/>
                </a:tc>
                <a:extLst>
                  <a:ext uri="{0D108BD9-81ED-4DB2-BD59-A6C34878D82A}">
                    <a16:rowId xmlns:a16="http://schemas.microsoft.com/office/drawing/2014/main" val="295397143"/>
                  </a:ext>
                </a:extLst>
              </a:tr>
              <a:tr h="370840">
                <a:tc>
                  <a:txBody>
                    <a:bodyPr/>
                    <a:lstStyle/>
                    <a:p>
                      <a:r>
                        <a:rPr lang="en-GB" dirty="0"/>
                        <a:t>MM40009</a:t>
                      </a:r>
                    </a:p>
                  </a:txBody>
                  <a:tcPr/>
                </a:tc>
                <a:tc>
                  <a:txBody>
                    <a:bodyPr/>
                    <a:lstStyle/>
                    <a:p>
                      <a:r>
                        <a:rPr lang="en-GB" dirty="0"/>
                        <a:t>ONJOB – Meter Job Notification</a:t>
                      </a:r>
                    </a:p>
                  </a:txBody>
                  <a:tcPr/>
                </a:tc>
                <a:tc>
                  <a:txBody>
                    <a:bodyPr/>
                    <a:lstStyle/>
                    <a:p>
                      <a:r>
                        <a:rPr lang="en-GB" dirty="0"/>
                        <a:t>Suppliers, MEMs, Shippers, CDSP</a:t>
                      </a:r>
                    </a:p>
                  </a:txBody>
                  <a:tcPr/>
                </a:tc>
                <a:extLst>
                  <a:ext uri="{0D108BD9-81ED-4DB2-BD59-A6C34878D82A}">
                    <a16:rowId xmlns:a16="http://schemas.microsoft.com/office/drawing/2014/main" val="3154713083"/>
                  </a:ext>
                </a:extLst>
              </a:tr>
              <a:tr h="370840">
                <a:tc>
                  <a:txBody>
                    <a:bodyPr/>
                    <a:lstStyle/>
                    <a:p>
                      <a:r>
                        <a:rPr lang="en-GB" dirty="0"/>
                        <a:t>MM40013</a:t>
                      </a:r>
                    </a:p>
                  </a:txBody>
                  <a:tcPr/>
                </a:tc>
                <a:tc>
                  <a:txBody>
                    <a:bodyPr/>
                    <a:lstStyle/>
                    <a:p>
                      <a:r>
                        <a:rPr lang="en-GB" dirty="0"/>
                        <a:t>ONAGE – MAM Appointment/De-Appointment</a:t>
                      </a:r>
                    </a:p>
                  </a:txBody>
                  <a:tcPr/>
                </a:tc>
                <a:tc>
                  <a:txBody>
                    <a:bodyPr/>
                    <a:lstStyle/>
                    <a:p>
                      <a:r>
                        <a:rPr lang="en-GB" dirty="0"/>
                        <a:t>Suppliers, MEMs</a:t>
                      </a:r>
                    </a:p>
                  </a:txBody>
                  <a:tcPr/>
                </a:tc>
                <a:extLst>
                  <a:ext uri="{0D108BD9-81ED-4DB2-BD59-A6C34878D82A}">
                    <a16:rowId xmlns:a16="http://schemas.microsoft.com/office/drawing/2014/main" val="2494898553"/>
                  </a:ext>
                </a:extLst>
              </a:tr>
              <a:tr h="370840">
                <a:tc>
                  <a:txBody>
                    <a:bodyPr/>
                    <a:lstStyle/>
                    <a:p>
                      <a:r>
                        <a:rPr lang="en-GB" dirty="0"/>
                        <a:t>MM40014</a:t>
                      </a:r>
                    </a:p>
                  </a:txBody>
                  <a:tcPr/>
                </a:tc>
                <a:tc>
                  <a:txBody>
                    <a:bodyPr/>
                    <a:lstStyle/>
                    <a:p>
                      <a:r>
                        <a:rPr lang="en-GB" dirty="0"/>
                        <a:t>ONUPD – Notification of Metering Asset Details Update</a:t>
                      </a:r>
                    </a:p>
                  </a:txBody>
                  <a:tcPr/>
                </a:tc>
                <a:tc>
                  <a:txBody>
                    <a:bodyPr/>
                    <a:lstStyle/>
                    <a:p>
                      <a:r>
                        <a:rPr lang="en-GB" dirty="0"/>
                        <a:t>Suppliers, MEMs, Shippers, MAPs, CDSP</a:t>
                      </a:r>
                    </a:p>
                  </a:txBody>
                  <a:tcPr/>
                </a:tc>
                <a:extLst>
                  <a:ext uri="{0D108BD9-81ED-4DB2-BD59-A6C34878D82A}">
                    <a16:rowId xmlns:a16="http://schemas.microsoft.com/office/drawing/2014/main" val="3813943534"/>
                  </a:ext>
                </a:extLst>
              </a:tr>
              <a:tr h="370840">
                <a:tc>
                  <a:txBody>
                    <a:bodyPr/>
                    <a:lstStyle/>
                    <a:p>
                      <a:r>
                        <a:rPr lang="en-GB" dirty="0"/>
                        <a:t>MM40033</a:t>
                      </a:r>
                    </a:p>
                  </a:txBody>
                  <a:tcPr/>
                </a:tc>
                <a:tc>
                  <a:txBody>
                    <a:bodyPr/>
                    <a:lstStyle/>
                    <a:p>
                      <a:r>
                        <a:rPr lang="en-GB" dirty="0"/>
                        <a:t>ONDET – Transfer of Metering Asset Details</a:t>
                      </a:r>
                    </a:p>
                  </a:txBody>
                  <a:tcPr/>
                </a:tc>
                <a:tc>
                  <a:txBody>
                    <a:bodyPr/>
                    <a:lstStyle/>
                    <a:p>
                      <a:r>
                        <a:rPr lang="en-GB" dirty="0"/>
                        <a:t>MEMs</a:t>
                      </a:r>
                    </a:p>
                  </a:txBody>
                  <a:tcPr/>
                </a:tc>
                <a:extLst>
                  <a:ext uri="{0D108BD9-81ED-4DB2-BD59-A6C34878D82A}">
                    <a16:rowId xmlns:a16="http://schemas.microsoft.com/office/drawing/2014/main" val="3411143233"/>
                  </a:ext>
                </a:extLst>
              </a:tr>
            </a:tbl>
          </a:graphicData>
        </a:graphic>
      </p:graphicFrame>
    </p:spTree>
    <p:extLst>
      <p:ext uri="{BB962C8B-B14F-4D97-AF65-F5344CB8AC3E}">
        <p14:creationId xmlns:p14="http://schemas.microsoft.com/office/powerpoint/2010/main" val="1370678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Questions for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The Code Manager has taken the decision to proceed to Party Impact Assessment without the final calculated value for the new Multiplication Factor enumeration. We took this decision on the following basis:</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We anticipate that most REC Parties’ impacts will stem from the addition of a new enumeration, rather than the actual value itself.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i.e. Billing systems may be set up to accommodate 4 values, and the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impact</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 comes from the action of introducing room for a 5</a:t>
            </a:r>
            <a:r>
              <a:rPr kumimoji="0" lang="en-GB" sz="2000" b="0" i="0" u="none" strike="noStrike" kern="1200" cap="none" spc="0" normalizeH="0" baseline="30000" noProof="0" dirty="0">
                <a:ln>
                  <a:noFill/>
                </a:ln>
                <a:solidFill>
                  <a:srgbClr val="70ADA3"/>
                </a:solidFill>
                <a:effectLst/>
                <a:uLnTx/>
                <a:uFillTx/>
                <a:latin typeface="Calibri" panose="020F0502020204030204"/>
                <a:ea typeface="+mn-ea"/>
                <a:cs typeface="+mn-cs"/>
              </a:rPr>
              <a:t>th</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 not from the exact value itself.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The final calculated value will be available (following Ofgem approval) by the new year. Therefore, we will be able to go to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Consultation</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 with the final value. We expect that having access to the value at consultation stage will make up for not having it at Party Impact Assessment.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rPr>
              <a:t>Do you agree with our assessment ? We welcome your thoughts and feedback.  </a:t>
            </a:r>
            <a:endParaRPr kumimoji="0" lang="en-GB" sz="2000" b="0" i="0" u="sng"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459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If you would like to contact me to discuss further, please reach me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hlinkClick r:id="rId3"/>
              </a:rPr>
              <a:t>Lydia.Bentley@recmanager.co.uk</a:t>
            </a: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185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6.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1639679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12 January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565B60C0-532F-4D6B-A50C-B7ABE645E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e8df70-7ba7-462a-92bc-0eb2af61e599"/>
    <ds:schemaRef ds:uri="33669984-af94-4b35-9f37-f4574e663b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177</TotalTime>
  <Words>989</Words>
  <Application>Microsoft Office PowerPoint</Application>
  <PresentationFormat>Widescreen</PresentationFormat>
  <Paragraphs>170</Paragraphs>
  <Slides>18</Slides>
  <Notes>8</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18</vt:i4>
      </vt:variant>
    </vt:vector>
  </HeadingPairs>
  <TitlesOfParts>
    <vt:vector size="32" baseType="lpstr">
      <vt:lpstr>Arial</vt:lpstr>
      <vt:lpstr>Calibri</vt:lpstr>
      <vt:lpstr>Roboto</vt:lpstr>
      <vt:lpstr>Roboto Slab</vt:lpstr>
      <vt:lpstr>Segoe UI</vt:lpstr>
      <vt:lpstr>Wingdings</vt:lpstr>
      <vt:lpstr>REC Light Event Theme</vt:lpstr>
      <vt:lpstr>REC Alternative Event Theme</vt:lpstr>
      <vt:lpstr>1_REC Alternative Event Theme</vt:lpstr>
      <vt:lpstr>CONTENT SLIDE</vt:lpstr>
      <vt:lpstr>1_CONTENT SLIDE</vt:lpstr>
      <vt:lpstr>Gemserv Content</vt:lpstr>
      <vt:lpstr>1_REC Light Event Theme</vt:lpstr>
      <vt:lpstr>2_REC Light Event Theme</vt:lpstr>
      <vt:lpstr>REC ISSues group</vt:lpstr>
      <vt:lpstr>1. Introduction and agreement of agenda</vt:lpstr>
      <vt:lpstr>Agenda For today</vt:lpstr>
      <vt:lpstr> 2. Data cleanse update    </vt:lpstr>
      <vt:lpstr> 2a. Data cleanse reporting    </vt:lpstr>
      <vt:lpstr>   3. Cadence of issuing performance assurance techniques </vt:lpstr>
      <vt:lpstr>  4. R0037 – Prepayment Credit Balance &amp; Debt transfer process   </vt:lpstr>
      <vt:lpstr>R0037 Prepayment Credit Balance &amp; Debt Transfer Processes</vt:lpstr>
      <vt:lpstr>R0037 Prepayment Credit Balance &amp; Debt Transfer Processes</vt:lpstr>
      <vt:lpstr>R0037 Prepayment Credit Balance &amp; Debt Transfer Processes</vt:lpstr>
      <vt:lpstr>5. r0142 – Amendment to multiplication factor enumerations to support hydrogen trials</vt:lpstr>
      <vt:lpstr>R0142 – OVERVIEW </vt:lpstr>
      <vt:lpstr>R0142 – Proposed solution</vt:lpstr>
      <vt:lpstr>R0094 – proposed solution</vt:lpstr>
      <vt:lpstr>R0142 – Questions for rig </vt:lpstr>
      <vt:lpstr>R0142 – Further comments</vt:lpstr>
      <vt:lpstr>6. AOB</vt:lpstr>
      <vt:lpstr>Next meeting:  12 January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7</cp:revision>
  <dcterms:created xsi:type="dcterms:W3CDTF">2022-06-08T15:31:29Z</dcterms:created>
  <dcterms:modified xsi:type="dcterms:W3CDTF">2023-12-05T09:55:54Z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