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Lst>
  <p:handoutMasterIdLst>
    <p:handoutMasterId r:id="rId34"/>
  </p:handoutMasterIdLst>
  <p:sldIdLst>
    <p:sldId id="256" r:id="rId6"/>
    <p:sldId id="263" r:id="rId7"/>
    <p:sldId id="286" r:id="rId8"/>
    <p:sldId id="269" r:id="rId9"/>
    <p:sldId id="273" r:id="rId10"/>
    <p:sldId id="266" r:id="rId11"/>
    <p:sldId id="270" r:id="rId12"/>
    <p:sldId id="272" r:id="rId13"/>
    <p:sldId id="271" r:id="rId14"/>
    <p:sldId id="290" r:id="rId15"/>
    <p:sldId id="287" r:id="rId16"/>
    <p:sldId id="274" r:id="rId17"/>
    <p:sldId id="288" r:id="rId18"/>
    <p:sldId id="275" r:id="rId19"/>
    <p:sldId id="277" r:id="rId20"/>
    <p:sldId id="278" r:id="rId21"/>
    <p:sldId id="279" r:id="rId22"/>
    <p:sldId id="280" r:id="rId23"/>
    <p:sldId id="281" r:id="rId24"/>
    <p:sldId id="282" r:id="rId25"/>
    <p:sldId id="284" r:id="rId26"/>
    <p:sldId id="261" r:id="rId27"/>
    <p:sldId id="293" r:id="rId28"/>
    <p:sldId id="294" r:id="rId29"/>
    <p:sldId id="289" r:id="rId30"/>
    <p:sldId id="291" r:id="rId31"/>
    <p:sldId id="292" r:id="rId32"/>
    <p:sldId id="257" r:id="rId33"/>
  </p:sldIdLst>
  <p:sldSz cx="12192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B1A7"/>
    <a:srgbClr val="CFE3E0"/>
    <a:srgbClr val="AFD1CB"/>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7FAA4C-3D34-4BA7-9D6F-F2AEBEA92FB9}" v="20" dt="2023-08-17T14:44:37.862"/>
    <p1510:client id="{97003EB0-C824-4C29-A1F0-D30D3B6EF735}" v="115" vWet="117" dt="2023-08-17T10:07:40.821"/>
    <p1510:client id="{AA09BB46-A5E7-409B-B5DA-5D26C8ABEF5E}" v="3" dt="2023-08-17T10:07:36.925"/>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18/08/2023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72162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367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hyperlink" Target="https://recportal.co.uk/group/guest/-/sdep-review-improvements-4-reporting?p_l_back_url=%2Fsearch%3Fq%3DR0124" TargetMode="External"/><Relationship Id="rId2" Type="http://schemas.openxmlformats.org/officeDocument/2006/relationships/hyperlink" Target="https://recportal.co.uk/group/guest/-/sdep-review-improvements-3-look-and-feel" TargetMode="External"/><Relationship Id="rId1" Type="http://schemas.openxmlformats.org/officeDocument/2006/relationships/slideLayout" Target="../slideLayouts/slideLayout13.xml"/><Relationship Id="rId4" Type="http://schemas.openxmlformats.org/officeDocument/2006/relationships/hyperlink" Target="https://recportal.co.uk/group/guest/-/sdep-review-improvements-6-sdep-user-guide-and-obligations?p_l_back_url=%2Fsearch%3Fq%3DR0126"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recportal.co.uk/group/guest/-/sdep-review-improvements-5-multilateral-erroneous-switches?p_l_back_url=%2Fsearch%3Fp_l_back_url%3D%252Fsearch%253Fp_l_back_url%253D%25252Fsearch%25253Fq%25253DR0124%2526q%253Dr0126%26q%3Dr0125" TargetMode="External"/><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hyperlink" Target="https://recportal.co.uk/group/guest/-/introduction-of-sdep-and-ees-user-maintenance-api-ecoes-change-?p_l_back_url=%2Fsearch%3Fq%3DR0009" TargetMode="External"/><Relationship Id="rId3" Type="http://schemas.openxmlformats.org/officeDocument/2006/relationships/hyperlink" Target="https://recportal.co.uk/group/guest/-/sdep-review-improvements-4-reporting?p_l_back_url=%2Fsearch%3Fq%3Dr0124" TargetMode="External"/><Relationship Id="rId7" Type="http://schemas.openxmlformats.org/officeDocument/2006/relationships/hyperlink" Target="https://recportal.co.uk/group/guest/-/sdep-review-improvements-2-usability?p_l_back_url=%2Fsearch%3Fq%3Dr0122" TargetMode="External"/><Relationship Id="rId2" Type="http://schemas.openxmlformats.org/officeDocument/2006/relationships/hyperlink" Target="https://recportal.co.uk/group/guest/-/sdep-review-improvements-3-look-and-feel?p_l_back_url=%2Fsearch%3Fq%3Dr0123" TargetMode="External"/><Relationship Id="rId1" Type="http://schemas.openxmlformats.org/officeDocument/2006/relationships/slideLayout" Target="../slideLayouts/slideLayout12.xml"/><Relationship Id="rId6" Type="http://schemas.openxmlformats.org/officeDocument/2006/relationships/hyperlink" Target="https://recportal.co.uk/group/guest/-/sdep-review-improvements-1-process-types-and-escalations?p_l_back_url=%2Fsearch%3Fq%3Dr0121" TargetMode="External"/><Relationship Id="rId5" Type="http://schemas.openxmlformats.org/officeDocument/2006/relationships/hyperlink" Target="https://recportal.co.uk/group/guest/-/sdep-review-improvements-5-multilateral-erroneous-switches?p_l_back_url=%2Fsearch%3Fq%3Dr0125" TargetMode="External"/><Relationship Id="rId4" Type="http://schemas.openxmlformats.org/officeDocument/2006/relationships/hyperlink" Target="https://recportal.co.uk/group/guest/-/sdep-review-improvements-6-sdep-user-guide-and-obligations?p_l_back_url=%2Fsearch%3Fq%3Dr0126" TargetMode="External"/><Relationship Id="rId9" Type="http://schemas.openxmlformats.org/officeDocument/2006/relationships/hyperlink" Target="https://recportal.co.uk/group/guest/change-register"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8" Type="http://schemas.openxmlformats.org/officeDocument/2006/relationships/hyperlink" Target="https://recportal.co.uk/group/guest/-/sdep-review-improvements-2-usability?p_l_back_url=%2Fsearch%3Fp_l_back_url%3D%252Fsearch%253Fp_l_back_url%253D%25252Fsearch%25253Fp_l_back_url%25253D%2525252Fsearch%2525253Fp_l_back_url%2525253D%252525252Fsearch%252525253Fp_l_back_url%252525253D%25252525252Fsearch%25252525253Fq%25252525253Dr0126%2525252526q%252525253Dr0123%25252526q%2525253Dr0124%252526q%25253Dr0006%2526q%253Dr0076%26q%3Dr0122" TargetMode="External"/><Relationship Id="rId3" Type="http://schemas.openxmlformats.org/officeDocument/2006/relationships/hyperlink" Target="https://recportal.co.uk/group/guest/-/sdep-review-improvements-3-look-and-feel?p_l_back_url=%2Fsearch%3Fp_l_back_url%3D%252Fsearch%253Fq%253Dr0126%26q%3Dr0123" TargetMode="External"/><Relationship Id="rId7" Type="http://schemas.openxmlformats.org/officeDocument/2006/relationships/hyperlink" Target="https://recportal.co.uk/group/guest/-/dnos-notifying-suppliers-about-crossed-meters?p_l_back_url=%2Fsearch%3Fp_l_back_url%3D%252Fsearch%253Fp_l_back_url%253D%25252Fsearch%25253Fp_l_back_url%25253D%2525252Fsearch%2525253Fp_l_back_url%2525253D%252525252Fsearch%252525253Fq%252525253Dr0126%25252526q%2525253Dr0123%252526q%25253Dr0124%2526q%253Dr0006%26q%3Dr0076" TargetMode="External"/><Relationship Id="rId2" Type="http://schemas.openxmlformats.org/officeDocument/2006/relationships/hyperlink" Target="https://recportal.co.uk/group/guest/-/sdep-review-improvements-1-process-types-and-escalations?p_l_back_url=%2Fsearch%3Fp_l_back_url%3D%252Fsearch%253Fp_l_back_url%253D%25252Fsearch%25253Fp_l_back_url%25253D%2525252Fsearch%2525253Fq%2525253DR0124%252526q%25253Dr0126%2526q%253Dr0125%26q%3Dr0121" TargetMode="External"/><Relationship Id="rId1" Type="http://schemas.openxmlformats.org/officeDocument/2006/relationships/slideLayout" Target="../slideLayouts/slideLayout12.xml"/><Relationship Id="rId6" Type="http://schemas.openxmlformats.org/officeDocument/2006/relationships/hyperlink" Target="https://recportal.co.uk/group/guest/-/new-sdep-process-type?p_l_back_url=%2Fsearch%3Fp_l_back_url%3D%252Fsearch%253Fp_l_back_url%253D%25252Fsearch%25253Fp_l_back_url%25253D%2525252Fsearch%2525253Fq%2525253Dr0126%252526q%25253Dr0123%2526q%253Dr0124%26q%3Dr0006" TargetMode="External"/><Relationship Id="rId5" Type="http://schemas.openxmlformats.org/officeDocument/2006/relationships/hyperlink" Target="https://recportal.co.uk/group/guest/-/sdep-review-improvements-6-sdep-user-guide-and-obligations?p_l_back_url=%2Fsearch%3Fq%3Dr0126" TargetMode="External"/><Relationship Id="rId4" Type="http://schemas.openxmlformats.org/officeDocument/2006/relationships/hyperlink" Target="https://recportal.co.uk/group/guest/-/sdep-review-improvements-4-reporting?p_l_back_url=%2Fsearch%3Fp_l_back_url%3D%252Fsearch%253Fp_l_back_url%253D%25252Fsearch%25253Fq%25253Dr0126%2526q%253Dr0123%26q%3Dr0124"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a:xfrm>
            <a:off x="517228" y="2955632"/>
            <a:ext cx="6653593" cy="1939635"/>
          </a:xfrm>
        </p:spPr>
        <p:txBody>
          <a:bodyPr/>
          <a:lstStyle/>
          <a:p>
            <a:r>
              <a:rPr lang="en-GB"/>
              <a:t>REC Issues Group</a:t>
            </a:r>
            <a:br>
              <a:rPr lang="en-GB"/>
            </a:br>
            <a:r>
              <a:rPr lang="en-GB"/>
              <a:t> - SDEP Change Proposals</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t>18 August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5" name="Table 4">
            <a:extLst>
              <a:ext uri="{FF2B5EF4-FFF2-40B4-BE49-F238E27FC236}">
                <a16:creationId xmlns:a16="http://schemas.microsoft.com/office/drawing/2014/main" id="{FEE107EE-1A80-5715-901A-3C1641710161}"/>
              </a:ext>
            </a:extLst>
          </p:cNvPr>
          <p:cNvGraphicFramePr>
            <a:graphicFrameLocks noGrp="1"/>
          </p:cNvGraphicFramePr>
          <p:nvPr/>
        </p:nvGraphicFramePr>
        <p:xfrm>
          <a:off x="1169884" y="2110711"/>
          <a:ext cx="8621486" cy="2184517"/>
        </p:xfrm>
        <a:graphic>
          <a:graphicData uri="http://schemas.openxmlformats.org/drawingml/2006/table">
            <a:tbl>
              <a:tblPr firstRow="1" firstCol="1" lastRow="1" lastCol="1" bandRow="1" bandCol="1">
                <a:tableStyleId>{F5AB1C69-6EDB-4FF4-983F-18BD219EF322}</a:tableStyleId>
              </a:tblPr>
              <a:tblGrid>
                <a:gridCol w="635863">
                  <a:extLst>
                    <a:ext uri="{9D8B030D-6E8A-4147-A177-3AD203B41FA5}">
                      <a16:colId xmlns:a16="http://schemas.microsoft.com/office/drawing/2014/main" val="1289250085"/>
                    </a:ext>
                  </a:extLst>
                </a:gridCol>
                <a:gridCol w="3416915">
                  <a:extLst>
                    <a:ext uri="{9D8B030D-6E8A-4147-A177-3AD203B41FA5}">
                      <a16:colId xmlns:a16="http://schemas.microsoft.com/office/drawing/2014/main" val="4213061562"/>
                    </a:ext>
                  </a:extLst>
                </a:gridCol>
                <a:gridCol w="1123508">
                  <a:extLst>
                    <a:ext uri="{9D8B030D-6E8A-4147-A177-3AD203B41FA5}">
                      <a16:colId xmlns:a16="http://schemas.microsoft.com/office/drawing/2014/main" val="1938570123"/>
                    </a:ext>
                  </a:extLst>
                </a:gridCol>
                <a:gridCol w="3445200">
                  <a:extLst>
                    <a:ext uri="{9D8B030D-6E8A-4147-A177-3AD203B41FA5}">
                      <a16:colId xmlns:a16="http://schemas.microsoft.com/office/drawing/2014/main" val="210021093"/>
                    </a:ext>
                  </a:extLst>
                </a:gridCol>
              </a:tblGrid>
              <a:tr h="374506">
                <a:tc>
                  <a:txBody>
                    <a:bodyPr/>
                    <a:lstStyle/>
                    <a:p>
                      <a:pPr algn="ctr"/>
                      <a:r>
                        <a:rPr lang="en-GB" sz="1000" dirty="0">
                          <a:effectLst/>
                          <a:latin typeface="Arial" panose="020B0604020202020204" pitchFamily="34" charset="0"/>
                          <a:cs typeface="Arial" panose="020B0604020202020204" pitchFamily="34" charset="0"/>
                        </a:rPr>
                        <a:t>1</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Introductions and Agreement of Agenda</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10:00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Chair</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1720458506"/>
                  </a:ext>
                </a:extLst>
              </a:tr>
              <a:tr h="374506">
                <a:tc>
                  <a:txBody>
                    <a:bodyPr/>
                    <a:lstStyle/>
                    <a:p>
                      <a:pPr algn="ctr"/>
                      <a:r>
                        <a:rPr lang="en-GB" sz="1000" dirty="0">
                          <a:effectLst/>
                          <a:latin typeface="Arial" panose="020B0604020202020204" pitchFamily="34" charset="0"/>
                          <a:cs typeface="Arial" panose="020B0604020202020204" pitchFamily="34" charset="0"/>
                        </a:rPr>
                        <a:t>2</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marL="0" algn="ctr" defTabSz="914400" rtl="0" eaLnBrk="1" latinLnBrk="0" hangingPunct="1"/>
                      <a:r>
                        <a:rPr lang="en-GB" sz="1000" kern="1200" dirty="0">
                          <a:solidFill>
                            <a:schemeClr val="dk1"/>
                          </a:solidFill>
                          <a:effectLst/>
                          <a:latin typeface="Arial" panose="020B0604020202020204" pitchFamily="34" charset="0"/>
                          <a:ea typeface="+mn-ea"/>
                          <a:cs typeface="Arial" panose="020B0604020202020204" pitchFamily="34" charset="0"/>
                        </a:rPr>
                        <a:t>SDEP Review Background</a:t>
                      </a:r>
                    </a:p>
                  </a:txBody>
                  <a:tcPr marL="68580" marR="68580" marT="0" marB="0" anchor="ctr"/>
                </a:tc>
                <a:tc>
                  <a:txBody>
                    <a:bodyPr/>
                    <a:lstStyle/>
                    <a:p>
                      <a:pPr algn="ctr"/>
                      <a:r>
                        <a:rPr lang="en-GB" sz="1000" dirty="0">
                          <a:effectLst/>
                          <a:latin typeface="Arial" panose="020B0604020202020204" pitchFamily="34" charset="0"/>
                          <a:cs typeface="Arial" panose="020B0604020202020204" pitchFamily="34" charset="0"/>
                        </a:rPr>
                        <a:t>10.05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REC Change Team</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1408335108"/>
                  </a:ext>
                </a:extLst>
              </a:tr>
              <a:tr h="617936">
                <a:tc>
                  <a:txBody>
                    <a:bodyPr/>
                    <a:lstStyle/>
                    <a:p>
                      <a:pPr algn="ctr"/>
                      <a:r>
                        <a:rPr lang="en-GB" sz="1000" dirty="0">
                          <a:effectLst/>
                          <a:latin typeface="Arial" panose="020B0604020202020204" pitchFamily="34" charset="0"/>
                          <a:cs typeface="Arial" panose="020B0604020202020204" pitchFamily="34" charset="0"/>
                        </a:rPr>
                        <a:t>3</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marL="0" algn="ctr" defTabSz="914400" rtl="0" eaLnBrk="1" latinLnBrk="0" hangingPunct="1"/>
                      <a:r>
                        <a:rPr lang="en-GB" sz="1000" kern="1200" dirty="0">
                          <a:solidFill>
                            <a:schemeClr val="dk1"/>
                          </a:solidFill>
                          <a:effectLst/>
                          <a:latin typeface="Arial" panose="020B0604020202020204" pitchFamily="34" charset="0"/>
                          <a:ea typeface="+mn-ea"/>
                          <a:cs typeface="Arial" panose="020B0604020202020204" pitchFamily="34" charset="0"/>
                        </a:rPr>
                        <a:t>R0121 – SDEP usage and Process Types</a:t>
                      </a:r>
                    </a:p>
                  </a:txBody>
                  <a:tcPr marL="68580" marR="68580" marT="0" marB="0" anchor="ctr"/>
                </a:tc>
                <a:tc>
                  <a:txBody>
                    <a:bodyPr/>
                    <a:lstStyle/>
                    <a:p>
                      <a:pPr algn="ctr">
                        <a:lnSpc>
                          <a:spcPct val="107000"/>
                        </a:lnSpc>
                      </a:pPr>
                      <a:r>
                        <a:rPr lang="en-GB" sz="1000" dirty="0">
                          <a:effectLst/>
                          <a:latin typeface="Arial" panose="020B0604020202020204" pitchFamily="34" charset="0"/>
                          <a:cs typeface="Arial" panose="020B0604020202020204" pitchFamily="34" charset="0"/>
                        </a:rPr>
                        <a:t>10.15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REC Technical Lead</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4093452557"/>
                  </a:ext>
                </a:extLst>
              </a:tr>
              <a:tr h="411956">
                <a:tc>
                  <a:txBody>
                    <a:bodyPr/>
                    <a:lstStyle/>
                    <a:p>
                      <a:pPr algn="ctr"/>
                      <a:r>
                        <a:rPr lang="en-GB" sz="1000" dirty="0">
                          <a:effectLst/>
                          <a:latin typeface="Arial" panose="020B0604020202020204" pitchFamily="34" charset="0"/>
                          <a:cs typeface="Arial" panose="020B0604020202020204" pitchFamily="34" charset="0"/>
                        </a:rPr>
                        <a:t>4</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marL="0" algn="ctr" defTabSz="914400" rtl="0" eaLnBrk="1" latinLnBrk="0" hangingPunct="1"/>
                      <a:r>
                        <a:rPr lang="en-GB" sz="1000" kern="1200" dirty="0">
                          <a:solidFill>
                            <a:schemeClr val="dk1"/>
                          </a:solidFill>
                          <a:effectLst/>
                          <a:latin typeface="Arial" panose="020B0604020202020204" pitchFamily="34" charset="0"/>
                          <a:ea typeface="+mn-ea"/>
                          <a:cs typeface="Arial" panose="020B0604020202020204" pitchFamily="34" charset="0"/>
                        </a:rPr>
                        <a:t>Progression of SDEP Change Proposals</a:t>
                      </a:r>
                    </a:p>
                  </a:txBody>
                  <a:tcPr marL="68580" marR="68580" marT="0" marB="0" anchor="ctr"/>
                </a:tc>
                <a:tc>
                  <a:txBody>
                    <a:bodyPr/>
                    <a:lstStyle/>
                    <a:p>
                      <a:pPr algn="ctr">
                        <a:lnSpc>
                          <a:spcPct val="107000"/>
                        </a:lnSpc>
                      </a:pPr>
                      <a:r>
                        <a:rPr lang="en-GB" sz="1000" dirty="0">
                          <a:effectLst/>
                          <a:latin typeface="Arial" panose="020B0604020202020204" pitchFamily="34" charset="0"/>
                          <a:cs typeface="Arial" panose="020B0604020202020204" pitchFamily="34" charset="0"/>
                        </a:rPr>
                        <a:t>11.30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REC Change Team</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extLst>
                  <a:ext uri="{0D108BD9-81ED-4DB2-BD59-A6C34878D82A}">
                    <a16:rowId xmlns:a16="http://schemas.microsoft.com/office/drawing/2014/main" val="1044504658"/>
                  </a:ext>
                </a:extLst>
              </a:tr>
              <a:tr h="205978">
                <a:tc>
                  <a:txBody>
                    <a:bodyPr/>
                    <a:lstStyle/>
                    <a:p>
                      <a:pPr algn="ctr"/>
                      <a:r>
                        <a:rPr lang="en-GB" sz="1000" dirty="0">
                          <a:effectLst/>
                          <a:latin typeface="Arial" panose="020B0604020202020204" pitchFamily="34" charset="0"/>
                          <a:cs typeface="Arial" panose="020B0604020202020204" pitchFamily="34" charset="0"/>
                        </a:rPr>
                        <a:t>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marL="0" algn="ctr" defTabSz="914400" rtl="0" eaLnBrk="1" latinLnBrk="0" hangingPunct="1"/>
                      <a:r>
                        <a:rPr lang="en-GB" sz="1000" kern="1200" dirty="0">
                          <a:solidFill>
                            <a:schemeClr val="dk1"/>
                          </a:solidFill>
                          <a:effectLst/>
                          <a:latin typeface="Arial" panose="020B0604020202020204" pitchFamily="34" charset="0"/>
                          <a:ea typeface="+mn-ea"/>
                          <a:cs typeface="Arial" panose="020B0604020202020204" pitchFamily="34" charset="0"/>
                        </a:rPr>
                        <a:t>Any Other Business</a:t>
                      </a:r>
                    </a:p>
                  </a:txBody>
                  <a:tcPr marL="68580" marR="68580" marT="0" marB="0" anchor="ctr"/>
                </a:tc>
                <a:tc>
                  <a:txBody>
                    <a:bodyPr/>
                    <a:lstStyle/>
                    <a:p>
                      <a:pPr algn="ctr">
                        <a:lnSpc>
                          <a:spcPct val="107000"/>
                        </a:lnSpc>
                      </a:pPr>
                      <a:r>
                        <a:rPr lang="en-GB" sz="1000" dirty="0">
                          <a:effectLst/>
                          <a:latin typeface="Arial" panose="020B0604020202020204" pitchFamily="34" charset="0"/>
                          <a:cs typeface="Arial" panose="020B0604020202020204" pitchFamily="34" charset="0"/>
                        </a:rPr>
                        <a:t>12.00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Chair</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extLst>
                  <a:ext uri="{0D108BD9-81ED-4DB2-BD59-A6C34878D82A}">
                    <a16:rowId xmlns:a16="http://schemas.microsoft.com/office/drawing/2014/main" val="1837861392"/>
                  </a:ext>
                </a:extLst>
              </a:tr>
              <a:tr h="199635">
                <a:tc>
                  <a:txBody>
                    <a:bodyPr/>
                    <a:lstStyle/>
                    <a:p>
                      <a:pPr algn="ct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lnSpc>
                          <a:spcPct val="107000"/>
                        </a:lnSpc>
                      </a:pPr>
                      <a:r>
                        <a:rPr lang="en-GB" sz="1000" dirty="0">
                          <a:effectLst/>
                          <a:latin typeface="Arial" panose="020B0604020202020204" pitchFamily="34" charset="0"/>
                          <a:cs typeface="Arial" panose="020B0604020202020204" pitchFamily="34" charset="0"/>
                        </a:rPr>
                        <a:t>Close</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12.10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Chair</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3274024640"/>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a:t>introduction</a:t>
            </a:r>
          </a:p>
        </p:txBody>
      </p:sp>
      <p:pic>
        <p:nvPicPr>
          <p:cNvPr id="6" name="Picture Placeholder 5" descr="A picture containing sky, pylon, outdoor, bridge&#10;&#10;Description automatically generated">
            <a:extLst>
              <a:ext uri="{FF2B5EF4-FFF2-40B4-BE49-F238E27FC236}">
                <a16:creationId xmlns:a16="http://schemas.microsoft.com/office/drawing/2014/main" id="{3421B364-42D4-2E76-A2CB-D7BB0BF5254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9188" r="19188"/>
          <a:stretch/>
        </p:blipFill>
        <p:spPr/>
      </p:pic>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3358497" y="1836738"/>
            <a:ext cx="7210042" cy="4460875"/>
          </a:xfrm>
        </p:spPr>
        <p:txBody>
          <a:bodyPr vert="horz" lIns="91440" tIns="45720" rIns="91440" bIns="45720" rtlCol="0" anchor="t">
            <a:normAutofit fontScale="92500" lnSpcReduction="10000"/>
          </a:bodyPr>
          <a:lstStyle/>
          <a:p>
            <a:r>
              <a:rPr lang="en-GB">
                <a:latin typeface="Arial" panose="020B0604020202020204" pitchFamily="34" charset="0"/>
                <a:cs typeface="Arial" panose="020B0604020202020204" pitchFamily="34" charset="0"/>
              </a:rPr>
              <a:t>The SDEP Review recommendations were grouped into Change Proposals.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The Code Manager is working on converting recommendations into changes required to legal text.</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Two areas in focus first:</a:t>
            </a:r>
          </a:p>
          <a:p>
            <a:pPr lvl="1"/>
            <a:r>
              <a:rPr lang="en-GB">
                <a:latin typeface="Arial" panose="020B0604020202020204" pitchFamily="34" charset="0"/>
                <a:cs typeface="Arial" panose="020B0604020202020204" pitchFamily="34" charset="0"/>
              </a:rPr>
              <a:t>Principles around use of SDEP</a:t>
            </a:r>
          </a:p>
          <a:p>
            <a:pPr lvl="1"/>
            <a:r>
              <a:rPr lang="en-GB">
                <a:latin typeface="Arial" panose="020B0604020202020204" pitchFamily="34" charset="0"/>
                <a:cs typeface="Arial" panose="020B0604020202020204" pitchFamily="34" charset="0"/>
              </a:rPr>
              <a:t>Obligations for / usage of specific Process Types.</a:t>
            </a:r>
          </a:p>
          <a:p>
            <a:pPr lvl="1"/>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As we move through the slides, we will ask questions to inform the initial drafting of the solution.</a:t>
            </a:r>
          </a:p>
          <a:p>
            <a:pPr marL="0" indent="0">
              <a:buNone/>
            </a:pPr>
            <a:endParaRPr lang="en-GB">
              <a:latin typeface="Arial" panose="020B0604020202020204" pitchFamily="34" charset="0"/>
              <a:ea typeface="Roboto"/>
              <a:cs typeface="Arial" panose="020B0604020202020204" pitchFamily="34" charset="0"/>
            </a:endParaRPr>
          </a:p>
          <a:p>
            <a:pPr marL="0" indent="0" algn="ctr">
              <a:buNone/>
            </a:pPr>
            <a:r>
              <a:rPr lang="en-GB" sz="1700" b="1">
                <a:latin typeface="Arial" panose="020B0604020202020204" pitchFamily="34" charset="0"/>
                <a:ea typeface="Roboto"/>
                <a:cs typeface="Arial" panose="020B0604020202020204" pitchFamily="34" charset="0"/>
              </a:rPr>
              <a:t>*</a:t>
            </a:r>
            <a:r>
              <a:rPr lang="en-GB" sz="1700">
                <a:latin typeface="Arial" panose="020B0604020202020204" pitchFamily="34" charset="0"/>
                <a:ea typeface="Roboto"/>
                <a:cs typeface="Arial" panose="020B0604020202020204" pitchFamily="34" charset="0"/>
              </a:rPr>
              <a:t> We are recommending to withdraw some of the original Change Proposals as the recommendations could be progressed via </a:t>
            </a:r>
            <a:r>
              <a:rPr lang="en-GB" sz="1700" u="sng">
                <a:latin typeface="Arial" panose="020B0604020202020204" pitchFamily="34" charset="0"/>
                <a:ea typeface="Roboto"/>
                <a:cs typeface="Arial" panose="020B0604020202020204" pitchFamily="34" charset="0"/>
              </a:rPr>
              <a:t>Cat 3</a:t>
            </a:r>
            <a:r>
              <a:rPr lang="en-GB" sz="1700">
                <a:latin typeface="Arial" panose="020B0604020202020204" pitchFamily="34" charset="0"/>
                <a:ea typeface="Roboto"/>
                <a:cs typeface="Arial" panose="020B0604020202020204" pitchFamily="34" charset="0"/>
              </a:rPr>
              <a:t> or </a:t>
            </a:r>
            <a:r>
              <a:rPr lang="en-GB" sz="1700" u="sng">
                <a:latin typeface="Arial" panose="020B0604020202020204" pitchFamily="34" charset="0"/>
                <a:ea typeface="Roboto"/>
                <a:cs typeface="Arial" panose="020B0604020202020204" pitchFamily="34" charset="0"/>
              </a:rPr>
              <a:t>system change</a:t>
            </a:r>
            <a:r>
              <a:rPr lang="en-GB" sz="1700">
                <a:latin typeface="Arial" panose="020B0604020202020204" pitchFamily="34" charset="0"/>
                <a:ea typeface="Roboto"/>
                <a:cs typeface="Arial" panose="020B0604020202020204" pitchFamily="34" charset="0"/>
              </a:rPr>
              <a:t> only.</a:t>
            </a:r>
            <a:endParaRPr lang="en-GB" sz="1700">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893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t>R0121 – SDEP Usage and Process types</a:t>
            </a:r>
          </a:p>
        </p:txBody>
      </p:sp>
      <p:sp>
        <p:nvSpPr>
          <p:cNvPr id="5" name="Text Placeholder 4">
            <a:extLst>
              <a:ext uri="{FF2B5EF4-FFF2-40B4-BE49-F238E27FC236}">
                <a16:creationId xmlns:a16="http://schemas.microsoft.com/office/drawing/2014/main" id="{6C70ECF5-4FB0-3D92-280B-6F5F2CCE61CC}"/>
              </a:ext>
            </a:extLst>
          </p:cNvPr>
          <p:cNvSpPr>
            <a:spLocks noGrp="1"/>
          </p:cNvSpPr>
          <p:nvPr>
            <p:ph type="body" sz="quarter" idx="10"/>
          </p:nvPr>
        </p:nvSpPr>
        <p:spPr/>
        <p:txBody>
          <a:bodyPr/>
          <a:lstStyle/>
          <a:p>
            <a:r>
              <a:rPr lang="en-GB"/>
              <a:t>Technical lead</a:t>
            </a:r>
          </a:p>
        </p:txBody>
      </p:sp>
    </p:spTree>
    <p:extLst>
      <p:ext uri="{BB962C8B-B14F-4D97-AF65-F5344CB8AC3E}">
        <p14:creationId xmlns:p14="http://schemas.microsoft.com/office/powerpoint/2010/main" val="2386782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DD775-3347-1AF0-4D64-7490FAC46DF0}"/>
              </a:ext>
            </a:extLst>
          </p:cNvPr>
          <p:cNvSpPr>
            <a:spLocks noGrp="1"/>
          </p:cNvSpPr>
          <p:nvPr>
            <p:ph type="title"/>
          </p:nvPr>
        </p:nvSpPr>
        <p:spPr/>
        <p:txBody>
          <a:bodyPr/>
          <a:lstStyle/>
          <a:p>
            <a:r>
              <a:rPr lang="en-GB"/>
              <a:t>Secure data exchange systems</a:t>
            </a:r>
          </a:p>
        </p:txBody>
      </p:sp>
      <p:sp>
        <p:nvSpPr>
          <p:cNvPr id="5" name="Rectangle 4">
            <a:extLst>
              <a:ext uri="{FF2B5EF4-FFF2-40B4-BE49-F238E27FC236}">
                <a16:creationId xmlns:a16="http://schemas.microsoft.com/office/drawing/2014/main" id="{69676FD9-C7B4-DAF8-6CC3-BCCA28CE1EF4}"/>
              </a:ext>
            </a:extLst>
          </p:cNvPr>
          <p:cNvSpPr/>
          <p:nvPr/>
        </p:nvSpPr>
        <p:spPr>
          <a:xfrm>
            <a:off x="1809549" y="1318661"/>
            <a:ext cx="8313506" cy="5091764"/>
          </a:xfrm>
          <a:prstGeom prst="rect">
            <a:avLst/>
          </a:prstGeom>
          <a:solidFill>
            <a:srgbClr val="AFD1CB"/>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400">
              <a:solidFill>
                <a:schemeClr val="tx1">
                  <a:lumMod val="65000"/>
                  <a:lumOff val="35000"/>
                </a:schemeClr>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83A9AA1A-A417-41AE-C699-CF526EAF677E}"/>
              </a:ext>
            </a:extLst>
          </p:cNvPr>
          <p:cNvSpPr/>
          <p:nvPr/>
        </p:nvSpPr>
        <p:spPr>
          <a:xfrm>
            <a:off x="6628597" y="2492946"/>
            <a:ext cx="2165684" cy="10876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atin typeface="Arial" panose="020B0604020202020204" pitchFamily="34" charset="0"/>
                <a:cs typeface="Arial" panose="020B0604020202020204" pitchFamily="34" charset="0"/>
              </a:rPr>
              <a:t>Secure Data Exchange Portal (SDEP)</a:t>
            </a:r>
          </a:p>
          <a:p>
            <a:pPr algn="ctr"/>
            <a:r>
              <a:rPr lang="en-GB" sz="1200">
                <a:latin typeface="Arial" panose="020B0604020202020204" pitchFamily="34" charset="0"/>
                <a:cs typeface="Arial" panose="020B0604020202020204" pitchFamily="34" charset="0"/>
              </a:rPr>
              <a:t>(Suppliers and DNOs only)</a:t>
            </a:r>
            <a:endParaRPr lang="en-GB" sz="160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A7C320DF-FC36-FC04-ADDE-68445440BDEE}"/>
              </a:ext>
            </a:extLst>
          </p:cNvPr>
          <p:cNvSpPr/>
          <p:nvPr/>
        </p:nvSpPr>
        <p:spPr>
          <a:xfrm>
            <a:off x="6635014" y="3715354"/>
            <a:ext cx="2159267" cy="1287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atin typeface="Arial" panose="020B0604020202020204" pitchFamily="34" charset="0"/>
                <a:cs typeface="Arial" panose="020B0604020202020204" pitchFamily="34" charset="0"/>
              </a:rPr>
              <a:t>Crossed Meter Resolution Portal </a:t>
            </a:r>
            <a:r>
              <a:rPr lang="en-GB" sz="1200">
                <a:latin typeface="Arial" panose="020B0604020202020204" pitchFamily="34" charset="0"/>
                <a:cs typeface="Arial" panose="020B0604020202020204" pitchFamily="34" charset="0"/>
              </a:rPr>
              <a:t>(electricity Suppliers &amp; MEMs only)</a:t>
            </a:r>
            <a:endParaRPr lang="en-GB">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D208C13-6B50-B2CD-9C7C-23B10BC7D130}"/>
              </a:ext>
            </a:extLst>
          </p:cNvPr>
          <p:cNvSpPr/>
          <p:nvPr/>
        </p:nvSpPr>
        <p:spPr>
          <a:xfrm>
            <a:off x="6628597" y="5137487"/>
            <a:ext cx="2159267" cy="955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atin typeface="Arial" panose="020B0604020202020204" pitchFamily="34" charset="0"/>
                <a:cs typeface="Arial" panose="020B0604020202020204" pitchFamily="34" charset="0"/>
              </a:rPr>
              <a:t>New Metering Point Requests</a:t>
            </a:r>
          </a:p>
        </p:txBody>
      </p:sp>
      <p:sp>
        <p:nvSpPr>
          <p:cNvPr id="9" name="TextBox 8">
            <a:extLst>
              <a:ext uri="{FF2B5EF4-FFF2-40B4-BE49-F238E27FC236}">
                <a16:creationId xmlns:a16="http://schemas.microsoft.com/office/drawing/2014/main" id="{030BF433-7725-9ED7-2357-B39A02FEBC80}"/>
              </a:ext>
            </a:extLst>
          </p:cNvPr>
          <p:cNvSpPr txBox="1"/>
          <p:nvPr/>
        </p:nvSpPr>
        <p:spPr>
          <a:xfrm>
            <a:off x="2069432" y="3493972"/>
            <a:ext cx="3378467" cy="646331"/>
          </a:xfrm>
          <a:prstGeom prst="rect">
            <a:avLst/>
          </a:prstGeom>
          <a:noFill/>
        </p:spPr>
        <p:txBody>
          <a:bodyPr wrap="square" rtlCol="0">
            <a:spAutoFit/>
          </a:bodyPr>
          <a:lstStyle/>
          <a:p>
            <a:r>
              <a:rPr lang="en-GB" sz="3600">
                <a:solidFill>
                  <a:schemeClr val="tx1">
                    <a:lumMod val="65000"/>
                    <a:lumOff val="35000"/>
                  </a:schemeClr>
                </a:solidFill>
                <a:latin typeface="Arial" panose="020B0604020202020204" pitchFamily="34" charset="0"/>
                <a:cs typeface="Arial" panose="020B0604020202020204" pitchFamily="34" charset="0"/>
              </a:rPr>
              <a:t>EES (ECOES)</a:t>
            </a:r>
          </a:p>
        </p:txBody>
      </p:sp>
      <p:sp>
        <p:nvSpPr>
          <p:cNvPr id="10" name="TextBox 9">
            <a:extLst>
              <a:ext uri="{FF2B5EF4-FFF2-40B4-BE49-F238E27FC236}">
                <a16:creationId xmlns:a16="http://schemas.microsoft.com/office/drawing/2014/main" id="{24D3C243-2E6B-0446-D277-FA0A36B64EF8}"/>
              </a:ext>
            </a:extLst>
          </p:cNvPr>
          <p:cNvSpPr txBox="1"/>
          <p:nvPr/>
        </p:nvSpPr>
        <p:spPr>
          <a:xfrm>
            <a:off x="6420050" y="1615613"/>
            <a:ext cx="2598821" cy="646331"/>
          </a:xfrm>
          <a:prstGeom prst="rect">
            <a:avLst/>
          </a:prstGeom>
          <a:noFill/>
        </p:spPr>
        <p:txBody>
          <a:bodyPr wrap="square" rtlCol="0">
            <a:spAutoFit/>
          </a:bodyPr>
          <a:lstStyle/>
          <a:p>
            <a:pPr algn="ctr"/>
            <a:r>
              <a:rPr lang="en-GB">
                <a:solidFill>
                  <a:schemeClr val="accent1">
                    <a:lumMod val="75000"/>
                  </a:schemeClr>
                </a:solidFill>
                <a:latin typeface="Arial" panose="020B0604020202020204" pitchFamily="34" charset="0"/>
                <a:cs typeface="Arial" panose="020B0604020202020204" pitchFamily="34" charset="0"/>
              </a:rPr>
              <a:t>Secure Data Exchange Service</a:t>
            </a:r>
          </a:p>
        </p:txBody>
      </p:sp>
      <p:sp>
        <p:nvSpPr>
          <p:cNvPr id="11" name="Rectangle 10">
            <a:extLst>
              <a:ext uri="{FF2B5EF4-FFF2-40B4-BE49-F238E27FC236}">
                <a16:creationId xmlns:a16="http://schemas.microsoft.com/office/drawing/2014/main" id="{9B547B4B-2328-1F6C-AF26-96A9686F004C}"/>
              </a:ext>
            </a:extLst>
          </p:cNvPr>
          <p:cNvSpPr/>
          <p:nvPr/>
        </p:nvSpPr>
        <p:spPr>
          <a:xfrm>
            <a:off x="6169794" y="1482291"/>
            <a:ext cx="3051208" cy="4774130"/>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86574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a:t>Introduction to R0121</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838200" y="1827583"/>
            <a:ext cx="9990221" cy="4460875"/>
          </a:xfrm>
        </p:spPr>
        <p:txBody>
          <a:bodyPr>
            <a:normAutofit/>
          </a:bodyPr>
          <a:lstStyle/>
          <a:p>
            <a:r>
              <a:rPr lang="en-GB" sz="2000">
                <a:latin typeface="Arial" panose="020B0604020202020204" pitchFamily="34" charset="0"/>
                <a:cs typeface="Arial" panose="020B0604020202020204" pitchFamily="34" charset="0"/>
              </a:rPr>
              <a:t>This CP seeks to allow users to better identify appropriate workflow and to manage escalations more efficiently, through:</a:t>
            </a:r>
          </a:p>
          <a:p>
            <a:endParaRPr lang="en-GB" sz="2000"/>
          </a:p>
          <a:p>
            <a:pPr lvl="1"/>
            <a:r>
              <a:rPr lang="en-GB" sz="1800">
                <a:latin typeface="Arial" panose="020B0604020202020204" pitchFamily="34" charset="0"/>
                <a:cs typeface="Arial" panose="020B0604020202020204" pitchFamily="34" charset="0"/>
              </a:rPr>
              <a:t>New Process Types for specific queries</a:t>
            </a:r>
          </a:p>
          <a:p>
            <a:pPr lvl="1"/>
            <a:endParaRPr lang="en-GB" sz="1800">
              <a:latin typeface="Arial" panose="020B0604020202020204" pitchFamily="34" charset="0"/>
              <a:cs typeface="Arial" panose="020B0604020202020204" pitchFamily="34" charset="0"/>
            </a:endParaRPr>
          </a:p>
          <a:p>
            <a:pPr lvl="1"/>
            <a:r>
              <a:rPr lang="en-GB" sz="1800">
                <a:latin typeface="Arial" panose="020B0604020202020204" pitchFamily="34" charset="0"/>
                <a:cs typeface="Arial" panose="020B0604020202020204" pitchFamily="34" charset="0"/>
              </a:rPr>
              <a:t>Changes to how escalation messages are managed</a:t>
            </a:r>
          </a:p>
          <a:p>
            <a:pPr lvl="1"/>
            <a:endParaRPr lang="en-GB" sz="1800">
              <a:latin typeface="Arial" panose="020B0604020202020204" pitchFamily="34" charset="0"/>
              <a:cs typeface="Arial" panose="020B0604020202020204" pitchFamily="34" charset="0"/>
            </a:endParaRPr>
          </a:p>
          <a:p>
            <a:pPr lvl="1"/>
            <a:r>
              <a:rPr lang="en-GB" sz="1800">
                <a:latin typeface="Arial" panose="020B0604020202020204" pitchFamily="34" charset="0"/>
                <a:cs typeface="Arial" panose="020B0604020202020204" pitchFamily="34" charset="0"/>
              </a:rPr>
              <a:t>Enhanced guidance and information about using SDEP.</a:t>
            </a:r>
          </a:p>
        </p:txBody>
      </p:sp>
    </p:spTree>
    <p:extLst>
      <p:ext uri="{BB962C8B-B14F-4D97-AF65-F5344CB8AC3E}">
        <p14:creationId xmlns:p14="http://schemas.microsoft.com/office/powerpoint/2010/main" val="238654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E9F3E-D63E-38EE-1C40-538974BEF775}"/>
              </a:ext>
            </a:extLst>
          </p:cNvPr>
          <p:cNvSpPr>
            <a:spLocks noGrp="1"/>
          </p:cNvSpPr>
          <p:nvPr>
            <p:ph type="title"/>
          </p:nvPr>
        </p:nvSpPr>
        <p:spPr/>
        <p:txBody>
          <a:bodyPr/>
          <a:lstStyle/>
          <a:p>
            <a:r>
              <a:rPr lang="en-GB"/>
              <a:t>SDEP usage overview</a:t>
            </a:r>
          </a:p>
        </p:txBody>
      </p:sp>
      <p:sp>
        <p:nvSpPr>
          <p:cNvPr id="4" name="Text Placeholder 3">
            <a:extLst>
              <a:ext uri="{FF2B5EF4-FFF2-40B4-BE49-F238E27FC236}">
                <a16:creationId xmlns:a16="http://schemas.microsoft.com/office/drawing/2014/main" id="{4F1B97B8-65A8-C94B-5C98-4254F2FC03DC}"/>
              </a:ext>
            </a:extLst>
          </p:cNvPr>
          <p:cNvSpPr>
            <a:spLocks noGrp="1"/>
          </p:cNvSpPr>
          <p:nvPr>
            <p:ph type="body" sz="quarter" idx="11"/>
          </p:nvPr>
        </p:nvSpPr>
        <p:spPr>
          <a:xfrm>
            <a:off x="838200" y="1182692"/>
            <a:ext cx="6764991" cy="434354"/>
          </a:xfrm>
        </p:spPr>
        <p:txBody>
          <a:bodyPr/>
          <a:lstStyle/>
          <a:p>
            <a:pPr marL="0" indent="0">
              <a:buNone/>
            </a:pPr>
            <a:r>
              <a:rPr lang="en-GB">
                <a:latin typeface="Arial" panose="020B0604020202020204" pitchFamily="34" charset="0"/>
                <a:cs typeface="Arial" panose="020B0604020202020204" pitchFamily="34" charset="0"/>
              </a:rPr>
              <a:t>Three purposes:</a:t>
            </a:r>
          </a:p>
        </p:txBody>
      </p:sp>
      <p:graphicFrame>
        <p:nvGraphicFramePr>
          <p:cNvPr id="5" name="Table 5">
            <a:extLst>
              <a:ext uri="{FF2B5EF4-FFF2-40B4-BE49-F238E27FC236}">
                <a16:creationId xmlns:a16="http://schemas.microsoft.com/office/drawing/2014/main" id="{E1D839F1-2C46-7D59-029B-4300D1DC84FA}"/>
              </a:ext>
            </a:extLst>
          </p:cNvPr>
          <p:cNvGraphicFramePr>
            <a:graphicFrameLocks noGrp="1"/>
          </p:cNvGraphicFramePr>
          <p:nvPr>
            <p:extLst>
              <p:ext uri="{D42A27DB-BD31-4B8C-83A1-F6EECF244321}">
                <p14:modId xmlns:p14="http://schemas.microsoft.com/office/powerpoint/2010/main" val="2998736987"/>
              </p:ext>
            </p:extLst>
          </p:nvPr>
        </p:nvGraphicFramePr>
        <p:xfrm>
          <a:off x="838200" y="1774502"/>
          <a:ext cx="10365339" cy="1310640"/>
        </p:xfrm>
        <a:graphic>
          <a:graphicData uri="http://schemas.openxmlformats.org/drawingml/2006/table">
            <a:tbl>
              <a:tblPr firstRow="1" bandRow="1">
                <a:tableStyleId>{F5AB1C69-6EDB-4FF4-983F-18BD219EF322}</a:tableStyleId>
              </a:tblPr>
              <a:tblGrid>
                <a:gridCol w="2588394">
                  <a:extLst>
                    <a:ext uri="{9D8B030D-6E8A-4147-A177-3AD203B41FA5}">
                      <a16:colId xmlns:a16="http://schemas.microsoft.com/office/drawing/2014/main" val="2032278079"/>
                    </a:ext>
                  </a:extLst>
                </a:gridCol>
                <a:gridCol w="7776945">
                  <a:extLst>
                    <a:ext uri="{9D8B030D-6E8A-4147-A177-3AD203B41FA5}">
                      <a16:colId xmlns:a16="http://schemas.microsoft.com/office/drawing/2014/main" val="106683571"/>
                    </a:ext>
                  </a:extLst>
                </a:gridCol>
              </a:tblGrid>
              <a:tr h="370840">
                <a:tc>
                  <a:txBody>
                    <a:bodyPr/>
                    <a:lstStyle/>
                    <a:p>
                      <a:pPr algn="ctr"/>
                      <a:r>
                        <a:rPr lang="en-GB" sz="1600" b="0">
                          <a:solidFill>
                            <a:schemeClr val="tx1"/>
                          </a:solidFill>
                          <a:latin typeface="Arial" panose="020B0604020202020204" pitchFamily="34" charset="0"/>
                          <a:cs typeface="Arial" panose="020B0604020202020204" pitchFamily="34" charset="0"/>
                        </a:rPr>
                        <a:t>Escalation</a:t>
                      </a:r>
                    </a:p>
                  </a:txBody>
                  <a:tcPr anchor="ctr">
                    <a:solidFill>
                      <a:srgbClr val="CFE3E0"/>
                    </a:solidFill>
                  </a:tcPr>
                </a:tc>
                <a:tc>
                  <a:txBody>
                    <a:bodyPr/>
                    <a:lstStyle/>
                    <a:p>
                      <a:r>
                        <a:rPr lang="en-GB" sz="1600" b="0">
                          <a:solidFill>
                            <a:schemeClr val="tx1"/>
                          </a:solidFill>
                          <a:latin typeface="Arial" panose="020B0604020202020204" pitchFamily="34" charset="0"/>
                          <a:cs typeface="Arial" panose="020B0604020202020204" pitchFamily="34" charset="0"/>
                        </a:rPr>
                        <a:t>If an SLA is missed.</a:t>
                      </a:r>
                    </a:p>
                    <a:p>
                      <a:r>
                        <a:rPr lang="en-GB" sz="1600" b="0">
                          <a:solidFill>
                            <a:schemeClr val="tx1"/>
                          </a:solidFill>
                          <a:latin typeface="Arial" panose="020B0604020202020204" pitchFamily="34" charset="0"/>
                          <a:cs typeface="Arial" panose="020B0604020202020204" pitchFamily="34" charset="0"/>
                        </a:rPr>
                        <a:t>If a prescribed response is unsatisfactory.</a:t>
                      </a:r>
                    </a:p>
                    <a:p>
                      <a:r>
                        <a:rPr lang="en-GB" sz="1600" b="0">
                          <a:solidFill>
                            <a:schemeClr val="tx1"/>
                          </a:solidFill>
                          <a:latin typeface="Arial" panose="020B0604020202020204" pitchFamily="34" charset="0"/>
                          <a:cs typeface="Arial" panose="020B0604020202020204" pitchFamily="34" charset="0"/>
                        </a:rPr>
                        <a:t>CFSB processes only.</a:t>
                      </a:r>
                    </a:p>
                    <a:p>
                      <a:r>
                        <a:rPr lang="en-GB" sz="1600" b="0">
                          <a:solidFill>
                            <a:schemeClr val="tx1"/>
                          </a:solidFill>
                          <a:latin typeface="Arial" panose="020B0604020202020204" pitchFamily="34" charset="0"/>
                          <a:cs typeface="Arial" panose="020B0604020202020204" pitchFamily="34" charset="0"/>
                        </a:rPr>
                        <a:t>Provision covered in CFSB section 3.</a:t>
                      </a:r>
                    </a:p>
                    <a:p>
                      <a:r>
                        <a:rPr lang="en-GB" sz="1600" b="0">
                          <a:solidFill>
                            <a:schemeClr val="tx1"/>
                          </a:solidFill>
                          <a:latin typeface="Arial" panose="020B0604020202020204" pitchFamily="34" charset="0"/>
                          <a:cs typeface="Arial" panose="020B0604020202020204" pitchFamily="34" charset="0"/>
                        </a:rPr>
                        <a:t>Not all CFSB processes have a dedicated Escalation PT, even if there is an SLA.</a:t>
                      </a:r>
                    </a:p>
                  </a:txBody>
                  <a:tcPr anchor="ctr">
                    <a:solidFill>
                      <a:srgbClr val="CFE3E0"/>
                    </a:solidFill>
                  </a:tcPr>
                </a:tc>
                <a:extLst>
                  <a:ext uri="{0D108BD9-81ED-4DB2-BD59-A6C34878D82A}">
                    <a16:rowId xmlns:a16="http://schemas.microsoft.com/office/drawing/2014/main" val="2919310925"/>
                  </a:ext>
                </a:extLst>
              </a:tr>
            </a:tbl>
          </a:graphicData>
        </a:graphic>
      </p:graphicFrame>
      <p:graphicFrame>
        <p:nvGraphicFramePr>
          <p:cNvPr id="6" name="Table 5">
            <a:extLst>
              <a:ext uri="{FF2B5EF4-FFF2-40B4-BE49-F238E27FC236}">
                <a16:creationId xmlns:a16="http://schemas.microsoft.com/office/drawing/2014/main" id="{89674306-8935-50AA-A86F-2E3AF01477BB}"/>
              </a:ext>
            </a:extLst>
          </p:cNvPr>
          <p:cNvGraphicFramePr>
            <a:graphicFrameLocks noGrp="1"/>
          </p:cNvGraphicFramePr>
          <p:nvPr>
            <p:extLst>
              <p:ext uri="{D42A27DB-BD31-4B8C-83A1-F6EECF244321}">
                <p14:modId xmlns:p14="http://schemas.microsoft.com/office/powerpoint/2010/main" val="2803231385"/>
              </p:ext>
            </p:extLst>
          </p:nvPr>
        </p:nvGraphicFramePr>
        <p:xfrm>
          <a:off x="838198" y="3436463"/>
          <a:ext cx="10365339" cy="1554480"/>
        </p:xfrm>
        <a:graphic>
          <a:graphicData uri="http://schemas.openxmlformats.org/drawingml/2006/table">
            <a:tbl>
              <a:tblPr firstRow="1" bandRow="1">
                <a:tableStyleId>{F5AB1C69-6EDB-4FF4-983F-18BD219EF322}</a:tableStyleId>
              </a:tblPr>
              <a:tblGrid>
                <a:gridCol w="2598021">
                  <a:extLst>
                    <a:ext uri="{9D8B030D-6E8A-4147-A177-3AD203B41FA5}">
                      <a16:colId xmlns:a16="http://schemas.microsoft.com/office/drawing/2014/main" val="2032278079"/>
                    </a:ext>
                  </a:extLst>
                </a:gridCol>
                <a:gridCol w="7767318">
                  <a:extLst>
                    <a:ext uri="{9D8B030D-6E8A-4147-A177-3AD203B41FA5}">
                      <a16:colId xmlns:a16="http://schemas.microsoft.com/office/drawing/2014/main" val="106683571"/>
                    </a:ext>
                  </a:extLst>
                </a:gridCol>
              </a:tblGrid>
              <a:tr h="370840">
                <a:tc>
                  <a:txBody>
                    <a:bodyPr/>
                    <a:lstStyle/>
                    <a:p>
                      <a:pPr algn="ctr"/>
                      <a:r>
                        <a:rPr lang="en-GB" sz="1600" b="0">
                          <a:solidFill>
                            <a:schemeClr val="tx1"/>
                          </a:solidFill>
                          <a:latin typeface="Arial" panose="020B0604020202020204" pitchFamily="34" charset="0"/>
                          <a:cs typeface="Arial" panose="020B0604020202020204" pitchFamily="34" charset="0"/>
                        </a:rPr>
                        <a:t>General Query</a:t>
                      </a:r>
                    </a:p>
                  </a:txBody>
                  <a:tcPr anchor="ctr">
                    <a:solidFill>
                      <a:srgbClr val="AFD1CB"/>
                    </a:solidFill>
                  </a:tcPr>
                </a:tc>
                <a:tc>
                  <a:txBody>
                    <a:bodyPr/>
                    <a:lstStyle/>
                    <a:p>
                      <a:r>
                        <a:rPr lang="en-GB" sz="1600" b="0">
                          <a:solidFill>
                            <a:schemeClr val="tx1"/>
                          </a:solidFill>
                          <a:latin typeface="Arial" panose="020B0604020202020204" pitchFamily="34" charset="0"/>
                          <a:cs typeface="Arial" panose="020B0604020202020204" pitchFamily="34" charset="0"/>
                        </a:rPr>
                        <a:t>For Suppliers and DNOs to raise queries / exchange information on specific scenarios where customer personal data needs to be sent, and there isn’t another method provided.</a:t>
                      </a:r>
                    </a:p>
                    <a:p>
                      <a:r>
                        <a:rPr lang="en-GB" sz="1600" b="0">
                          <a:solidFill>
                            <a:schemeClr val="tx1"/>
                          </a:solidFill>
                          <a:latin typeface="Arial" panose="020B0604020202020204" pitchFamily="34" charset="0"/>
                          <a:cs typeface="Arial" panose="020B0604020202020204" pitchFamily="34" charset="0"/>
                        </a:rPr>
                        <a:t>Also Contract Manager general queries.</a:t>
                      </a:r>
                    </a:p>
                    <a:p>
                      <a:r>
                        <a:rPr lang="en-GB" sz="1600" b="0">
                          <a:solidFill>
                            <a:schemeClr val="tx1"/>
                          </a:solidFill>
                          <a:latin typeface="Arial" panose="020B0604020202020204" pitchFamily="34" charset="0"/>
                          <a:cs typeface="Arial" panose="020B0604020202020204" pitchFamily="34" charset="0"/>
                        </a:rPr>
                        <a:t>Provision covered in Secure Data Exchange (REC-wide) and CFSB (CFSB-specific) Schedules.</a:t>
                      </a:r>
                    </a:p>
                  </a:txBody>
                  <a:tcPr anchor="ctr">
                    <a:solidFill>
                      <a:srgbClr val="AFD1CB"/>
                    </a:solidFill>
                  </a:tcPr>
                </a:tc>
                <a:extLst>
                  <a:ext uri="{0D108BD9-81ED-4DB2-BD59-A6C34878D82A}">
                    <a16:rowId xmlns:a16="http://schemas.microsoft.com/office/drawing/2014/main" val="2919310925"/>
                  </a:ext>
                </a:extLst>
              </a:tr>
            </a:tbl>
          </a:graphicData>
        </a:graphic>
      </p:graphicFrame>
      <p:graphicFrame>
        <p:nvGraphicFramePr>
          <p:cNvPr id="7" name="Table 5">
            <a:extLst>
              <a:ext uri="{FF2B5EF4-FFF2-40B4-BE49-F238E27FC236}">
                <a16:creationId xmlns:a16="http://schemas.microsoft.com/office/drawing/2014/main" id="{CD4989FA-F26B-D93A-4C53-A945A4B0A296}"/>
              </a:ext>
            </a:extLst>
          </p:cNvPr>
          <p:cNvGraphicFramePr>
            <a:graphicFrameLocks noGrp="1"/>
          </p:cNvGraphicFramePr>
          <p:nvPr>
            <p:extLst>
              <p:ext uri="{D42A27DB-BD31-4B8C-83A1-F6EECF244321}">
                <p14:modId xmlns:p14="http://schemas.microsoft.com/office/powerpoint/2010/main" val="3988909569"/>
              </p:ext>
            </p:extLst>
          </p:nvPr>
        </p:nvGraphicFramePr>
        <p:xfrm>
          <a:off x="838198" y="5372744"/>
          <a:ext cx="10365339" cy="579120"/>
        </p:xfrm>
        <a:graphic>
          <a:graphicData uri="http://schemas.openxmlformats.org/drawingml/2006/table">
            <a:tbl>
              <a:tblPr firstRow="1" bandRow="1">
                <a:tableStyleId>{F5AB1C69-6EDB-4FF4-983F-18BD219EF322}</a:tableStyleId>
              </a:tblPr>
              <a:tblGrid>
                <a:gridCol w="2607646">
                  <a:extLst>
                    <a:ext uri="{9D8B030D-6E8A-4147-A177-3AD203B41FA5}">
                      <a16:colId xmlns:a16="http://schemas.microsoft.com/office/drawing/2014/main" val="2032278079"/>
                    </a:ext>
                  </a:extLst>
                </a:gridCol>
                <a:gridCol w="7757693">
                  <a:extLst>
                    <a:ext uri="{9D8B030D-6E8A-4147-A177-3AD203B41FA5}">
                      <a16:colId xmlns:a16="http://schemas.microsoft.com/office/drawing/2014/main" val="106683571"/>
                    </a:ext>
                  </a:extLst>
                </a:gridCol>
              </a:tblGrid>
              <a:tr h="370840">
                <a:tc>
                  <a:txBody>
                    <a:bodyPr/>
                    <a:lstStyle/>
                    <a:p>
                      <a:pPr algn="ctr"/>
                      <a:r>
                        <a:rPr lang="en-GB" sz="1600" b="0">
                          <a:solidFill>
                            <a:schemeClr val="tx1"/>
                          </a:solidFill>
                          <a:latin typeface="Arial" panose="020B0604020202020204" pitchFamily="34" charset="0"/>
                          <a:cs typeface="Arial" panose="020B0604020202020204" pitchFamily="34" charset="0"/>
                        </a:rPr>
                        <a:t>Exchange of specific information</a:t>
                      </a:r>
                    </a:p>
                  </a:txBody>
                  <a:tcPr anchor="ctr">
                    <a:solidFill>
                      <a:srgbClr val="77B1A7"/>
                    </a:solidFill>
                  </a:tcPr>
                </a:tc>
                <a:tc>
                  <a:txBody>
                    <a:bodyPr/>
                    <a:lstStyle/>
                    <a:p>
                      <a:r>
                        <a:rPr lang="en-GB" sz="1600" b="0">
                          <a:solidFill>
                            <a:schemeClr val="tx1"/>
                          </a:solidFill>
                          <a:latin typeface="Arial" panose="020B0604020202020204" pitchFamily="34" charset="0"/>
                          <a:cs typeface="Arial" panose="020B0604020202020204" pitchFamily="34" charset="0"/>
                        </a:rPr>
                        <a:t>In some circumstances, Parties are directed to a specific Process Type to exchange specific information </a:t>
                      </a:r>
                      <a:r>
                        <a:rPr lang="en-GB" sz="1600" b="0" i="1">
                          <a:solidFill>
                            <a:schemeClr val="tx1"/>
                          </a:solidFill>
                          <a:latin typeface="Arial" panose="020B0604020202020204" pitchFamily="34" charset="0"/>
                          <a:cs typeface="Arial" panose="020B0604020202020204" pitchFamily="34" charset="0"/>
                        </a:rPr>
                        <a:t>e.g. Misdirected Payments claim form</a:t>
                      </a:r>
                      <a:r>
                        <a:rPr lang="en-GB" sz="1600" b="0">
                          <a:solidFill>
                            <a:schemeClr val="tx1"/>
                          </a:solidFill>
                          <a:latin typeface="Arial" panose="020B0604020202020204" pitchFamily="34" charset="0"/>
                          <a:cs typeface="Arial" panose="020B0604020202020204" pitchFamily="34" charset="0"/>
                        </a:rPr>
                        <a:t>.</a:t>
                      </a:r>
                    </a:p>
                  </a:txBody>
                  <a:tcPr anchor="ctr">
                    <a:solidFill>
                      <a:srgbClr val="77B1A7"/>
                    </a:solidFill>
                  </a:tcPr>
                </a:tc>
                <a:extLst>
                  <a:ext uri="{0D108BD9-81ED-4DB2-BD59-A6C34878D82A}">
                    <a16:rowId xmlns:a16="http://schemas.microsoft.com/office/drawing/2014/main" val="2919310925"/>
                  </a:ext>
                </a:extLst>
              </a:tr>
            </a:tbl>
          </a:graphicData>
        </a:graphic>
      </p:graphicFrame>
    </p:spTree>
    <p:extLst>
      <p:ext uri="{BB962C8B-B14F-4D97-AF65-F5344CB8AC3E}">
        <p14:creationId xmlns:p14="http://schemas.microsoft.com/office/powerpoint/2010/main" val="3732815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6654-5F35-81BB-2104-11E1CF47C76D}"/>
              </a:ext>
            </a:extLst>
          </p:cNvPr>
          <p:cNvSpPr>
            <a:spLocks noGrp="1"/>
          </p:cNvSpPr>
          <p:nvPr>
            <p:ph type="title"/>
          </p:nvPr>
        </p:nvSpPr>
        <p:spPr/>
        <p:txBody>
          <a:bodyPr/>
          <a:lstStyle/>
          <a:p>
            <a:r>
              <a:rPr lang="en-GB"/>
              <a:t>SDEP usage – documentation</a:t>
            </a:r>
          </a:p>
        </p:txBody>
      </p:sp>
      <p:graphicFrame>
        <p:nvGraphicFramePr>
          <p:cNvPr id="7" name="Table 7">
            <a:extLst>
              <a:ext uri="{FF2B5EF4-FFF2-40B4-BE49-F238E27FC236}">
                <a16:creationId xmlns:a16="http://schemas.microsoft.com/office/drawing/2014/main" id="{A14568BF-A352-640A-2C68-40F71F46B307}"/>
              </a:ext>
            </a:extLst>
          </p:cNvPr>
          <p:cNvGraphicFramePr>
            <a:graphicFrameLocks noGrp="1"/>
          </p:cNvGraphicFramePr>
          <p:nvPr>
            <p:extLst>
              <p:ext uri="{D42A27DB-BD31-4B8C-83A1-F6EECF244321}">
                <p14:modId xmlns:p14="http://schemas.microsoft.com/office/powerpoint/2010/main" val="1857730633"/>
              </p:ext>
            </p:extLst>
          </p:nvPr>
        </p:nvGraphicFramePr>
        <p:xfrm>
          <a:off x="798897" y="1258687"/>
          <a:ext cx="10039152" cy="4973320"/>
        </p:xfrm>
        <a:graphic>
          <a:graphicData uri="http://schemas.openxmlformats.org/drawingml/2006/table">
            <a:tbl>
              <a:tblPr firstRow="1" bandRow="1">
                <a:tableStyleId>{F5AB1C69-6EDB-4FF4-983F-18BD219EF322}</a:tableStyleId>
              </a:tblPr>
              <a:tblGrid>
                <a:gridCol w="3291840">
                  <a:extLst>
                    <a:ext uri="{9D8B030D-6E8A-4147-A177-3AD203B41FA5}">
                      <a16:colId xmlns:a16="http://schemas.microsoft.com/office/drawing/2014/main" val="3448431758"/>
                    </a:ext>
                  </a:extLst>
                </a:gridCol>
                <a:gridCol w="1784748">
                  <a:extLst>
                    <a:ext uri="{9D8B030D-6E8A-4147-A177-3AD203B41FA5}">
                      <a16:colId xmlns:a16="http://schemas.microsoft.com/office/drawing/2014/main" val="1400675257"/>
                    </a:ext>
                  </a:extLst>
                </a:gridCol>
                <a:gridCol w="4962564">
                  <a:extLst>
                    <a:ext uri="{9D8B030D-6E8A-4147-A177-3AD203B41FA5}">
                      <a16:colId xmlns:a16="http://schemas.microsoft.com/office/drawing/2014/main" val="2326133730"/>
                    </a:ext>
                  </a:extLst>
                </a:gridCol>
              </a:tblGrid>
              <a:tr h="370840">
                <a:tc>
                  <a:txBody>
                    <a:bodyPr/>
                    <a:lstStyle/>
                    <a:p>
                      <a:r>
                        <a:rPr lang="en-GB" sz="1600">
                          <a:latin typeface="Arial" panose="020B0604020202020204" pitchFamily="34" charset="0"/>
                          <a:cs typeface="Arial" panose="020B0604020202020204" pitchFamily="34" charset="0"/>
                        </a:rPr>
                        <a:t>Document</a:t>
                      </a:r>
                    </a:p>
                  </a:txBody>
                  <a:tcPr/>
                </a:tc>
                <a:tc>
                  <a:txBody>
                    <a:bodyPr/>
                    <a:lstStyle/>
                    <a:p>
                      <a:r>
                        <a:rPr lang="en-GB" sz="1600">
                          <a:latin typeface="Arial" panose="020B0604020202020204" pitchFamily="34" charset="0"/>
                          <a:cs typeface="Arial" panose="020B0604020202020204" pitchFamily="34" charset="0"/>
                        </a:rPr>
                        <a:t>Type</a:t>
                      </a:r>
                    </a:p>
                  </a:txBody>
                  <a:tcPr/>
                </a:tc>
                <a:tc>
                  <a:txBody>
                    <a:bodyPr/>
                    <a:lstStyle/>
                    <a:p>
                      <a:r>
                        <a:rPr lang="en-GB" sz="1600">
                          <a:latin typeface="Arial" panose="020B0604020202020204" pitchFamily="34" charset="0"/>
                          <a:cs typeface="Arial" panose="020B0604020202020204" pitchFamily="34" charset="0"/>
                        </a:rPr>
                        <a:t>Contents/Purpose</a:t>
                      </a:r>
                    </a:p>
                  </a:txBody>
                  <a:tcPr/>
                </a:tc>
                <a:extLst>
                  <a:ext uri="{0D108BD9-81ED-4DB2-BD59-A6C34878D82A}">
                    <a16:rowId xmlns:a16="http://schemas.microsoft.com/office/drawing/2014/main" val="1965301872"/>
                  </a:ext>
                </a:extLst>
              </a:tr>
              <a:tr h="370840">
                <a:tc>
                  <a:txBody>
                    <a:bodyPr/>
                    <a:lstStyle/>
                    <a:p>
                      <a:r>
                        <a:rPr lang="en-GB" sz="1400" b="1">
                          <a:latin typeface="Arial" panose="020B0604020202020204" pitchFamily="34" charset="0"/>
                          <a:cs typeface="Arial" panose="020B0604020202020204" pitchFamily="34" charset="0"/>
                        </a:rPr>
                        <a:t>Secure Data Exchange Schedule 17</a:t>
                      </a:r>
                    </a:p>
                  </a:txBody>
                  <a:tcPr/>
                </a:tc>
                <a:tc>
                  <a:txBody>
                    <a:bodyPr/>
                    <a:lstStyle/>
                    <a:p>
                      <a:r>
                        <a:rPr lang="en-GB" sz="1400">
                          <a:latin typeface="Arial" panose="020B0604020202020204" pitchFamily="34" charset="0"/>
                          <a:cs typeface="Arial" panose="020B0604020202020204" pitchFamily="34" charset="0"/>
                        </a:rPr>
                        <a:t>REC Schedule</a:t>
                      </a:r>
                    </a:p>
                  </a:txBody>
                  <a:tcPr/>
                </a:tc>
                <a:tc>
                  <a:txBody>
                    <a:bodyPr/>
                    <a:lstStyle/>
                    <a:p>
                      <a:r>
                        <a:rPr lang="en-GB" sz="1400">
                          <a:latin typeface="Arial" panose="020B0604020202020204" pitchFamily="34" charset="0"/>
                          <a:cs typeface="Arial" panose="020B0604020202020204" pitchFamily="34" charset="0"/>
                        </a:rPr>
                        <a:t>Sets out the rules and operational requirements for Parties to become / remain users of the SDES.</a:t>
                      </a:r>
                    </a:p>
                  </a:txBody>
                  <a:tcPr/>
                </a:tc>
                <a:extLst>
                  <a:ext uri="{0D108BD9-81ED-4DB2-BD59-A6C34878D82A}">
                    <a16:rowId xmlns:a16="http://schemas.microsoft.com/office/drawing/2014/main" val="3488342009"/>
                  </a:ext>
                </a:extLst>
              </a:tr>
              <a:tr h="370840">
                <a:tc>
                  <a:txBody>
                    <a:bodyPr/>
                    <a:lstStyle/>
                    <a:p>
                      <a:r>
                        <a:rPr lang="en-GB" sz="1400" b="1">
                          <a:latin typeface="Arial" panose="020B0604020202020204" pitchFamily="34" charset="0"/>
                          <a:cs typeface="Arial" panose="020B0604020202020204" pitchFamily="34" charset="0"/>
                        </a:rPr>
                        <a:t>Secure Data Exchange Service Definition</a:t>
                      </a:r>
                    </a:p>
                  </a:txBody>
                  <a:tcPr/>
                </a:tc>
                <a:tc>
                  <a:txBody>
                    <a:bodyPr/>
                    <a:lstStyle/>
                    <a:p>
                      <a:r>
                        <a:rPr lang="en-GB" sz="1400">
                          <a:latin typeface="Arial" panose="020B0604020202020204" pitchFamily="34" charset="0"/>
                          <a:cs typeface="Arial" panose="020B0604020202020204" pitchFamily="34" charset="0"/>
                        </a:rPr>
                        <a:t>Service Specification</a:t>
                      </a:r>
                    </a:p>
                  </a:txBody>
                  <a:tcPr/>
                </a:tc>
                <a:tc>
                  <a:txBody>
                    <a:bodyPr/>
                    <a:lstStyle/>
                    <a:p>
                      <a:r>
                        <a:rPr lang="en-GB" sz="1400">
                          <a:latin typeface="Arial" panose="020B0604020202020204" pitchFamily="34" charset="0"/>
                          <a:cs typeface="Arial" panose="020B0604020202020204" pitchFamily="34" charset="0"/>
                        </a:rPr>
                        <a:t>Sets out system requirements and functionality for the three SDES modules.</a:t>
                      </a:r>
                    </a:p>
                  </a:txBody>
                  <a:tcPr/>
                </a:tc>
                <a:extLst>
                  <a:ext uri="{0D108BD9-81ED-4DB2-BD59-A6C34878D82A}">
                    <a16:rowId xmlns:a16="http://schemas.microsoft.com/office/drawing/2014/main" val="46520289"/>
                  </a:ext>
                </a:extLst>
              </a:tr>
              <a:tr h="370840">
                <a:tc>
                  <a:txBody>
                    <a:bodyPr/>
                    <a:lstStyle/>
                    <a:p>
                      <a:r>
                        <a:rPr lang="en-GB" sz="1400" b="1">
                          <a:latin typeface="Arial" panose="020B0604020202020204" pitchFamily="34" charset="0"/>
                          <a:cs typeface="Arial" panose="020B0604020202020204" pitchFamily="34" charset="0"/>
                        </a:rPr>
                        <a:t>SDEP User Guide</a:t>
                      </a:r>
                    </a:p>
                  </a:txBody>
                  <a:tcPr/>
                </a:tc>
                <a:tc>
                  <a:txBody>
                    <a:bodyPr/>
                    <a:lstStyle/>
                    <a:p>
                      <a:r>
                        <a:rPr lang="en-GB" sz="1400">
                          <a:latin typeface="Arial" panose="020B0604020202020204" pitchFamily="34" charset="0"/>
                          <a:cs typeface="Arial" panose="020B0604020202020204" pitchFamily="34" charset="0"/>
                        </a:rPr>
                        <a:t>Category 3</a:t>
                      </a:r>
                    </a:p>
                  </a:txBody>
                  <a:tcPr/>
                </a:tc>
                <a:tc>
                  <a:txBody>
                    <a:bodyPr/>
                    <a:lstStyle/>
                    <a:p>
                      <a:r>
                        <a:rPr lang="en-GB" sz="1400">
                          <a:latin typeface="Arial" panose="020B0604020202020204" pitchFamily="34" charset="0"/>
                          <a:cs typeface="Arial" panose="020B0604020202020204" pitchFamily="34" charset="0"/>
                        </a:rPr>
                        <a:t>Describes how to use the system functionality, and lists all the Process Types with some supporting information e.g. what a Contract Manager query is.</a:t>
                      </a:r>
                    </a:p>
                    <a:p>
                      <a:r>
                        <a:rPr lang="en-GB" sz="1400" i="1">
                          <a:latin typeface="Arial" panose="020B0604020202020204" pitchFamily="34" charset="0"/>
                          <a:cs typeface="Arial" panose="020B0604020202020204" pitchFamily="34" charset="0"/>
                        </a:rPr>
                        <a:t>[NB – EES User Guide covers the Crossed Meters Portal.]</a:t>
                      </a:r>
                    </a:p>
                  </a:txBody>
                  <a:tcPr/>
                </a:tc>
                <a:extLst>
                  <a:ext uri="{0D108BD9-81ED-4DB2-BD59-A6C34878D82A}">
                    <a16:rowId xmlns:a16="http://schemas.microsoft.com/office/drawing/2014/main" val="3935392345"/>
                  </a:ext>
                </a:extLst>
              </a:tr>
              <a:tr h="370840">
                <a:tc>
                  <a:txBody>
                    <a:bodyPr/>
                    <a:lstStyle/>
                    <a:p>
                      <a:r>
                        <a:rPr lang="en-GB" sz="1400" b="1">
                          <a:latin typeface="Arial" panose="020B0604020202020204" pitchFamily="34" charset="0"/>
                          <a:cs typeface="Arial" panose="020B0604020202020204" pitchFamily="34" charset="0"/>
                        </a:rPr>
                        <a:t>Schedule 30 Resolution of Consumer Facing Switching and Billing Issues (CFSB)</a:t>
                      </a:r>
                    </a:p>
                  </a:txBody>
                  <a:tcPr/>
                </a:tc>
                <a:tc>
                  <a:txBody>
                    <a:bodyPr/>
                    <a:lstStyle/>
                    <a:p>
                      <a:r>
                        <a:rPr lang="en-GB" sz="1400">
                          <a:latin typeface="Arial" panose="020B0604020202020204" pitchFamily="34" charset="0"/>
                          <a:cs typeface="Arial" panose="020B0604020202020204" pitchFamily="34" charset="0"/>
                        </a:rPr>
                        <a:t>REC Schedule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rPr>
                        <a:t>Contains multiple processes during which SDEP can/should be used to exchange information with other parties (General Query level).</a:t>
                      </a:r>
                    </a:p>
                    <a:p>
                      <a:r>
                        <a:rPr lang="en-GB" sz="1400">
                          <a:latin typeface="Arial" panose="020B0604020202020204" pitchFamily="34" charset="0"/>
                          <a:cs typeface="Arial" panose="020B0604020202020204" pitchFamily="34" charset="0"/>
                        </a:rPr>
                        <a:t>Sets out provisions for raising and progressing Escalations within SDEP.</a:t>
                      </a:r>
                    </a:p>
                  </a:txBody>
                  <a:tcPr/>
                </a:tc>
                <a:extLst>
                  <a:ext uri="{0D108BD9-81ED-4DB2-BD59-A6C34878D82A}">
                    <a16:rowId xmlns:a16="http://schemas.microsoft.com/office/drawing/2014/main" val="3085856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latin typeface="Arial" panose="020B0604020202020204" pitchFamily="34" charset="0"/>
                          <a:cs typeface="Arial" panose="020B0604020202020204" pitchFamily="34" charset="0"/>
                        </a:rPr>
                        <a:t>Schedule 11 Prepayment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latin typeface="Arial" panose="020B0604020202020204" pitchFamily="34" charset="0"/>
                          <a:cs typeface="Arial" panose="020B0604020202020204" pitchFamily="34" charset="0"/>
                        </a:rPr>
                        <a:t>Schedule 27 RMP Lifecycle Schedule 28 Related Metering Points </a:t>
                      </a:r>
                    </a:p>
                    <a:p>
                      <a:r>
                        <a:rPr lang="en-GB" sz="1400" b="1">
                          <a:latin typeface="Arial" panose="020B0604020202020204" pitchFamily="34" charset="0"/>
                          <a:cs typeface="Arial" panose="020B0604020202020204" pitchFamily="34" charset="0"/>
                        </a:rPr>
                        <a:t>Schedule 29 Address Management</a:t>
                      </a:r>
                    </a:p>
                  </a:txBody>
                  <a:tcPr/>
                </a:tc>
                <a:tc>
                  <a:txBody>
                    <a:bodyPr/>
                    <a:lstStyle/>
                    <a:p>
                      <a:r>
                        <a:rPr lang="en-GB" sz="1400">
                          <a:latin typeface="Arial" panose="020B0604020202020204" pitchFamily="34" charset="0"/>
                          <a:cs typeface="Arial" panose="020B0604020202020204" pitchFamily="34" charset="0"/>
                        </a:rPr>
                        <a:t>REC Schedule</a:t>
                      </a:r>
                    </a:p>
                  </a:txBody>
                  <a:tcPr/>
                </a:tc>
                <a:tc>
                  <a:txBody>
                    <a:bodyPr/>
                    <a:lstStyle/>
                    <a:p>
                      <a:r>
                        <a:rPr lang="en-GB" sz="1400">
                          <a:latin typeface="Arial" panose="020B0604020202020204" pitchFamily="34" charset="0"/>
                          <a:cs typeface="Arial" panose="020B0604020202020204" pitchFamily="34" charset="0"/>
                        </a:rPr>
                        <a:t>Schedules that contain processes during which SDEP can/should be used to exchange information with other parties (General Query level only).</a:t>
                      </a:r>
                    </a:p>
                  </a:txBody>
                  <a:tcPr/>
                </a:tc>
                <a:extLst>
                  <a:ext uri="{0D108BD9-81ED-4DB2-BD59-A6C34878D82A}">
                    <a16:rowId xmlns:a16="http://schemas.microsoft.com/office/drawing/2014/main" val="81506699"/>
                  </a:ext>
                </a:extLst>
              </a:tr>
              <a:tr h="370840">
                <a:tc>
                  <a:txBody>
                    <a:bodyPr/>
                    <a:lstStyle/>
                    <a:p>
                      <a:r>
                        <a:rPr lang="en-GB" sz="1400" b="1">
                          <a:latin typeface="Arial" panose="020B0604020202020204" pitchFamily="34" charset="0"/>
                          <a:cs typeface="Arial" panose="020B0604020202020204" pitchFamily="34" charset="0"/>
                        </a:rPr>
                        <a:t>Data Specification</a:t>
                      </a:r>
                    </a:p>
                  </a:txBody>
                  <a:tcPr/>
                </a:tc>
                <a:tc>
                  <a:txBody>
                    <a:bodyPr/>
                    <a:lstStyle/>
                    <a:p>
                      <a:r>
                        <a:rPr lang="en-GB" sz="1400">
                          <a:latin typeface="Arial" panose="020B0604020202020204" pitchFamily="34" charset="0"/>
                          <a:cs typeface="Arial" panose="020B0604020202020204" pitchFamily="34" charset="0"/>
                        </a:rPr>
                        <a:t>Data Specification</a:t>
                      </a:r>
                    </a:p>
                  </a:txBody>
                  <a:tcPr/>
                </a:tc>
                <a:tc>
                  <a:txBody>
                    <a:bodyPr/>
                    <a:lstStyle/>
                    <a:p>
                      <a:r>
                        <a:rPr lang="en-GB" sz="1400">
                          <a:latin typeface="Arial" panose="020B0604020202020204" pitchFamily="34" charset="0"/>
                          <a:cs typeface="Arial" panose="020B0604020202020204" pitchFamily="34" charset="0"/>
                        </a:rPr>
                        <a:t>Presents all Process Types as Market Messages with Data Items listed and other supporting information.</a:t>
                      </a:r>
                    </a:p>
                  </a:txBody>
                  <a:tcPr/>
                </a:tc>
                <a:extLst>
                  <a:ext uri="{0D108BD9-81ED-4DB2-BD59-A6C34878D82A}">
                    <a16:rowId xmlns:a16="http://schemas.microsoft.com/office/drawing/2014/main" val="669068171"/>
                  </a:ext>
                </a:extLst>
              </a:tr>
            </a:tbl>
          </a:graphicData>
        </a:graphic>
      </p:graphicFrame>
    </p:spTree>
    <p:extLst>
      <p:ext uri="{BB962C8B-B14F-4D97-AF65-F5344CB8AC3E}">
        <p14:creationId xmlns:p14="http://schemas.microsoft.com/office/powerpoint/2010/main" val="3196548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6654-5F35-81BB-2104-11E1CF47C76D}"/>
              </a:ext>
            </a:extLst>
          </p:cNvPr>
          <p:cNvSpPr>
            <a:spLocks noGrp="1"/>
          </p:cNvSpPr>
          <p:nvPr>
            <p:ph type="title"/>
          </p:nvPr>
        </p:nvSpPr>
        <p:spPr/>
        <p:txBody>
          <a:bodyPr/>
          <a:lstStyle/>
          <a:p>
            <a:r>
              <a:rPr lang="en-GB"/>
              <a:t>SDEP usage – change proposed</a:t>
            </a:r>
          </a:p>
        </p:txBody>
      </p:sp>
      <p:sp>
        <p:nvSpPr>
          <p:cNvPr id="4" name="Text Placeholder 3">
            <a:extLst>
              <a:ext uri="{FF2B5EF4-FFF2-40B4-BE49-F238E27FC236}">
                <a16:creationId xmlns:a16="http://schemas.microsoft.com/office/drawing/2014/main" id="{144D7635-4203-5556-A7C0-8EB86DD7755D}"/>
              </a:ext>
            </a:extLst>
          </p:cNvPr>
          <p:cNvSpPr>
            <a:spLocks noGrp="1"/>
          </p:cNvSpPr>
          <p:nvPr>
            <p:ph type="body" sz="quarter" idx="11"/>
          </p:nvPr>
        </p:nvSpPr>
        <p:spPr>
          <a:xfrm>
            <a:off x="838200" y="1827583"/>
            <a:ext cx="9691838" cy="4460875"/>
          </a:xfrm>
        </p:spPr>
        <p:txBody>
          <a:bodyPr/>
          <a:lstStyle/>
          <a:p>
            <a:r>
              <a:rPr lang="en-GB">
                <a:latin typeface="Arial" panose="020B0604020202020204" pitchFamily="34" charset="0"/>
                <a:cs typeface="Arial" panose="020B0604020202020204" pitchFamily="34" charset="0"/>
              </a:rPr>
              <a:t>Not currently proposing to change the underlying principles.</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Proposal to make it more explicit in REC documentation when and how Process Types should be used:</a:t>
            </a:r>
          </a:p>
          <a:p>
            <a:pPr lvl="1">
              <a:lnSpc>
                <a:spcPct val="150000"/>
              </a:lnSpc>
            </a:pPr>
            <a:r>
              <a:rPr lang="en-GB">
                <a:latin typeface="Arial" panose="020B0604020202020204" pitchFamily="34" charset="0"/>
                <a:cs typeface="Arial" panose="020B0604020202020204" pitchFamily="34" charset="0"/>
              </a:rPr>
              <a:t>Confirm which PTs can be used for which scenarios (if there is a dedicated one)</a:t>
            </a:r>
          </a:p>
          <a:p>
            <a:pPr lvl="1">
              <a:lnSpc>
                <a:spcPct val="150000"/>
              </a:lnSpc>
            </a:pPr>
            <a:r>
              <a:rPr lang="en-GB">
                <a:latin typeface="Arial" panose="020B0604020202020204" pitchFamily="34" charset="0"/>
                <a:cs typeface="Arial" panose="020B0604020202020204" pitchFamily="34" charset="0"/>
              </a:rPr>
              <a:t>Reference general queries and Contract Manager queries for clarity</a:t>
            </a:r>
          </a:p>
          <a:p>
            <a:pPr lvl="1">
              <a:lnSpc>
                <a:spcPct val="150000"/>
              </a:lnSpc>
            </a:pPr>
            <a:r>
              <a:rPr lang="en-GB">
                <a:latin typeface="Arial" panose="020B0604020202020204" pitchFamily="34" charset="0"/>
                <a:cs typeface="Arial" panose="020B0604020202020204" pitchFamily="34" charset="0"/>
              </a:rPr>
              <a:t>Consistency of terminology</a:t>
            </a:r>
          </a:p>
          <a:p>
            <a:pPr lvl="1">
              <a:lnSpc>
                <a:spcPct val="150000"/>
              </a:lnSpc>
            </a:pPr>
            <a:r>
              <a:rPr lang="en-GB">
                <a:latin typeface="Arial" panose="020B0604020202020204" pitchFamily="34" charset="0"/>
                <a:cs typeface="Arial" panose="020B0604020202020204" pitchFamily="34" charset="0"/>
              </a:rPr>
              <a:t>Additional information in the Data Spec against the Market Messages for clarity.</a:t>
            </a:r>
          </a:p>
          <a:p>
            <a:pPr lvl="1"/>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941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C46AA-B65F-CA53-4946-0C6CFEFEA0E5}"/>
              </a:ext>
            </a:extLst>
          </p:cNvPr>
          <p:cNvSpPr>
            <a:spLocks noGrp="1"/>
          </p:cNvSpPr>
          <p:nvPr>
            <p:ph type="title"/>
          </p:nvPr>
        </p:nvSpPr>
        <p:spPr>
          <a:xfrm>
            <a:off x="2612736" y="2766218"/>
            <a:ext cx="6966527" cy="1325563"/>
          </a:xfrm>
        </p:spPr>
        <p:txBody>
          <a:bodyPr anchor="ctr"/>
          <a:lstStyle/>
          <a:p>
            <a:pPr algn="ctr"/>
            <a:r>
              <a:rPr lang="en-GB"/>
              <a:t>SDEP USAGE - Questions</a:t>
            </a:r>
          </a:p>
        </p:txBody>
      </p:sp>
    </p:spTree>
    <p:extLst>
      <p:ext uri="{BB962C8B-B14F-4D97-AF65-F5344CB8AC3E}">
        <p14:creationId xmlns:p14="http://schemas.microsoft.com/office/powerpoint/2010/main" val="690995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6654-5F35-81BB-2104-11E1CF47C76D}"/>
              </a:ext>
            </a:extLst>
          </p:cNvPr>
          <p:cNvSpPr>
            <a:spLocks noGrp="1"/>
          </p:cNvSpPr>
          <p:nvPr>
            <p:ph type="title"/>
          </p:nvPr>
        </p:nvSpPr>
        <p:spPr/>
        <p:txBody>
          <a:bodyPr/>
          <a:lstStyle/>
          <a:p>
            <a:r>
              <a:rPr lang="en-GB"/>
              <a:t>SDEP usage – Question 1 documentation</a:t>
            </a:r>
          </a:p>
        </p:txBody>
      </p:sp>
      <p:sp>
        <p:nvSpPr>
          <p:cNvPr id="4" name="Text Placeholder 3">
            <a:extLst>
              <a:ext uri="{FF2B5EF4-FFF2-40B4-BE49-F238E27FC236}">
                <a16:creationId xmlns:a16="http://schemas.microsoft.com/office/drawing/2014/main" id="{144D7635-4203-5556-A7C0-8EB86DD7755D}"/>
              </a:ext>
            </a:extLst>
          </p:cNvPr>
          <p:cNvSpPr>
            <a:spLocks noGrp="1"/>
          </p:cNvSpPr>
          <p:nvPr>
            <p:ph type="body" sz="quarter" idx="11"/>
          </p:nvPr>
        </p:nvSpPr>
        <p:spPr>
          <a:xfrm>
            <a:off x="838200" y="1827583"/>
            <a:ext cx="9691838" cy="4460875"/>
          </a:xfrm>
        </p:spPr>
        <p:txBody>
          <a:bodyPr/>
          <a:lstStyle/>
          <a:p>
            <a:r>
              <a:rPr lang="en-GB">
                <a:latin typeface="Arial" panose="020B0604020202020204" pitchFamily="34" charset="0"/>
                <a:cs typeface="Arial" panose="020B0604020202020204" pitchFamily="34" charset="0"/>
              </a:rPr>
              <a:t>Where to hold additional detail?</a:t>
            </a:r>
          </a:p>
          <a:p>
            <a:pPr lvl="1"/>
            <a:endParaRPr lang="en-GB">
              <a:latin typeface="Arial" panose="020B0604020202020204" pitchFamily="34" charset="0"/>
              <a:cs typeface="Arial" panose="020B0604020202020204" pitchFamily="34" charset="0"/>
            </a:endParaRPr>
          </a:p>
          <a:p>
            <a:pPr lvl="1"/>
            <a:r>
              <a:rPr lang="en-GB">
                <a:latin typeface="Arial" panose="020B0604020202020204" pitchFamily="34" charset="0"/>
                <a:cs typeface="Arial" panose="020B0604020202020204" pitchFamily="34" charset="0"/>
              </a:rPr>
              <a:t>In the Schedule; </a:t>
            </a:r>
            <a:r>
              <a:rPr lang="en-GB" i="1">
                <a:latin typeface="Arial" panose="020B0604020202020204" pitchFamily="34" charset="0"/>
                <a:cs typeface="Arial" panose="020B0604020202020204" pitchFamily="34" charset="0"/>
              </a:rPr>
              <a:t>and/or </a:t>
            </a:r>
          </a:p>
          <a:p>
            <a:pPr lvl="1"/>
            <a:r>
              <a:rPr lang="en-GB">
                <a:latin typeface="Arial" panose="020B0604020202020204" pitchFamily="34" charset="0"/>
                <a:cs typeface="Arial" panose="020B0604020202020204" pitchFamily="34" charset="0"/>
              </a:rPr>
              <a:t>In the current User Guide; </a:t>
            </a:r>
            <a:r>
              <a:rPr lang="en-GB" i="1">
                <a:latin typeface="Arial" panose="020B0604020202020204" pitchFamily="34" charset="0"/>
                <a:cs typeface="Arial" panose="020B0604020202020204" pitchFamily="34" charset="0"/>
              </a:rPr>
              <a:t>and/or</a:t>
            </a:r>
          </a:p>
          <a:p>
            <a:pPr lvl="1"/>
            <a:r>
              <a:rPr lang="en-GB">
                <a:latin typeface="Arial" panose="020B0604020202020204" pitchFamily="34" charset="0"/>
                <a:cs typeface="Arial" panose="020B0604020202020204" pitchFamily="34" charset="0"/>
              </a:rPr>
              <a:t>In a new User Guide – separate from the functional system usage (</a:t>
            </a:r>
            <a:r>
              <a:rPr lang="en-GB" err="1">
                <a:latin typeface="Arial" panose="020B0604020202020204" pitchFamily="34" charset="0"/>
                <a:cs typeface="Arial" panose="020B0604020202020204" pitchFamily="34" charset="0"/>
              </a:rPr>
              <a:t>nb</a:t>
            </a:r>
            <a:r>
              <a:rPr lang="en-GB">
                <a:latin typeface="Arial" panose="020B0604020202020204" pitchFamily="34" charset="0"/>
                <a:cs typeface="Arial" panose="020B0604020202020204" pitchFamily="34" charset="0"/>
              </a:rPr>
              <a:t> already have REC Wiki)</a:t>
            </a:r>
          </a:p>
          <a:p>
            <a:pPr lvl="1"/>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Considerations:</a:t>
            </a:r>
          </a:p>
          <a:p>
            <a:pPr lvl="1"/>
            <a:r>
              <a:rPr lang="en-GB">
                <a:latin typeface="Arial" panose="020B0604020202020204" pitchFamily="34" charset="0"/>
                <a:cs typeface="Arial" panose="020B0604020202020204" pitchFamily="34" charset="0"/>
              </a:rPr>
              <a:t>Different purposes: obligation principles / guidance on use / technical system information</a:t>
            </a:r>
          </a:p>
          <a:p>
            <a:pPr lvl="1"/>
            <a:r>
              <a:rPr lang="en-GB">
                <a:latin typeface="Arial" panose="020B0604020202020204" pitchFamily="34" charset="0"/>
                <a:cs typeface="Arial" panose="020B0604020202020204" pitchFamily="34" charset="0"/>
              </a:rPr>
              <a:t>Multiple locations</a:t>
            </a:r>
          </a:p>
          <a:p>
            <a:pPr lvl="1"/>
            <a:r>
              <a:rPr lang="en-GB">
                <a:latin typeface="Arial" panose="020B0604020202020204" pitchFamily="34" charset="0"/>
                <a:cs typeface="Arial" panose="020B0604020202020204" pitchFamily="34" charset="0"/>
              </a:rPr>
              <a:t>Ease of update.</a:t>
            </a:r>
          </a:p>
          <a:p>
            <a:pPr lvl="1"/>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Any preference of locations?</a:t>
            </a:r>
          </a:p>
        </p:txBody>
      </p:sp>
    </p:spTree>
    <p:extLst>
      <p:ext uri="{BB962C8B-B14F-4D97-AF65-F5344CB8AC3E}">
        <p14:creationId xmlns:p14="http://schemas.microsoft.com/office/powerpoint/2010/main" val="1621772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4D9AC-9073-D1F8-1E35-68F865B25E6E}"/>
              </a:ext>
            </a:extLst>
          </p:cNvPr>
          <p:cNvSpPr>
            <a:spLocks noGrp="1"/>
          </p:cNvSpPr>
          <p:nvPr>
            <p:ph type="title"/>
          </p:nvPr>
        </p:nvSpPr>
        <p:spPr/>
        <p:txBody>
          <a:bodyPr>
            <a:normAutofit/>
          </a:bodyPr>
          <a:lstStyle/>
          <a:p>
            <a:r>
              <a:rPr lang="en-GB"/>
              <a:t>SDEP Usage - Question 2 GQ / Escalation</a:t>
            </a:r>
          </a:p>
        </p:txBody>
      </p:sp>
      <p:sp>
        <p:nvSpPr>
          <p:cNvPr id="4" name="Text Placeholder 3">
            <a:extLst>
              <a:ext uri="{FF2B5EF4-FFF2-40B4-BE49-F238E27FC236}">
                <a16:creationId xmlns:a16="http://schemas.microsoft.com/office/drawing/2014/main" id="{0246C01D-688B-73D8-7A89-C5BC8F0073B2}"/>
              </a:ext>
            </a:extLst>
          </p:cNvPr>
          <p:cNvSpPr>
            <a:spLocks noGrp="1"/>
          </p:cNvSpPr>
          <p:nvPr>
            <p:ph type="body" sz="quarter" idx="11"/>
          </p:nvPr>
        </p:nvSpPr>
        <p:spPr>
          <a:xfrm>
            <a:off x="513382" y="1357162"/>
            <a:ext cx="7724239" cy="5135713"/>
          </a:xfrm>
        </p:spPr>
        <p:txBody>
          <a:bodyPr>
            <a:normAutofit fontScale="92500" lnSpcReduction="10000"/>
          </a:bodyPr>
          <a:lstStyle/>
          <a:p>
            <a:r>
              <a:rPr lang="en-GB">
                <a:latin typeface="Arial" panose="020B0604020202020204" pitchFamily="34" charset="0"/>
                <a:cs typeface="Arial" panose="020B0604020202020204" pitchFamily="34" charset="0"/>
              </a:rPr>
              <a:t>Strongly supported request from main SDEP Review for General Queries and Escalations to be combined, where both levels exist for the same topic.</a:t>
            </a:r>
          </a:p>
          <a:p>
            <a:r>
              <a:rPr lang="en-GB">
                <a:latin typeface="Arial" panose="020B0604020202020204" pitchFamily="34" charset="0"/>
                <a:cs typeface="Arial" panose="020B0604020202020204" pitchFamily="34" charset="0"/>
              </a:rPr>
              <a:t>User could escalate from GQ, to the first level (Operational Contact) and then onto second level (Contract Manager) in the same SDEP communication – if Escalation available.</a:t>
            </a:r>
          </a:p>
          <a:p>
            <a:r>
              <a:rPr lang="en-GB">
                <a:latin typeface="Arial" panose="020B0604020202020204" pitchFamily="34" charset="0"/>
                <a:cs typeface="Arial" panose="020B0604020202020204" pitchFamily="34" charset="0"/>
              </a:rPr>
              <a:t>Suggests that reason for an Escalation follows on from / is strongly connected to the original General Query – </a:t>
            </a:r>
            <a:r>
              <a:rPr lang="en-GB" b="1">
                <a:solidFill>
                  <a:srgbClr val="77B1A7"/>
                </a:solidFill>
                <a:latin typeface="Arial" panose="020B0604020202020204" pitchFamily="34" charset="0"/>
                <a:cs typeface="Arial" panose="020B0604020202020204" pitchFamily="34" charset="0"/>
              </a:rPr>
              <a:t>is that often the case?</a:t>
            </a:r>
          </a:p>
          <a:p>
            <a:r>
              <a:rPr lang="en-GB">
                <a:latin typeface="Arial" panose="020B0604020202020204" pitchFamily="34" charset="0"/>
                <a:cs typeface="Arial" panose="020B0604020202020204" pitchFamily="34" charset="0"/>
              </a:rPr>
              <a:t>SDEP communications can contain hundreds of </a:t>
            </a:r>
            <a:r>
              <a:rPr lang="en-GB" err="1">
                <a:latin typeface="Arial" panose="020B0604020202020204" pitchFamily="34" charset="0"/>
                <a:cs typeface="Arial" panose="020B0604020202020204" pitchFamily="34" charset="0"/>
              </a:rPr>
              <a:t>MPxNs</a:t>
            </a:r>
            <a:r>
              <a:rPr lang="en-GB">
                <a:latin typeface="Arial" panose="020B0604020202020204" pitchFamily="34" charset="0"/>
                <a:cs typeface="Arial" panose="020B0604020202020204" pitchFamily="34" charset="0"/>
              </a:rPr>
              <a:t> – would need to identify which were being escalated for which reason.</a:t>
            </a:r>
          </a:p>
          <a:p>
            <a:r>
              <a:rPr lang="en-GB">
                <a:latin typeface="Arial" panose="020B0604020202020204" pitchFamily="34" charset="0"/>
                <a:cs typeface="Arial" panose="020B0604020202020204" pitchFamily="34" charset="0"/>
              </a:rPr>
              <a:t>Escalation communications contain additional data items – </a:t>
            </a:r>
            <a:r>
              <a:rPr lang="en-GB" err="1">
                <a:latin typeface="Arial" panose="020B0604020202020204" pitchFamily="34" charset="0"/>
                <a:cs typeface="Arial" panose="020B0604020202020204" pitchFamily="34" charset="0"/>
              </a:rPr>
              <a:t>MPxN</a:t>
            </a:r>
            <a:r>
              <a:rPr lang="en-GB">
                <a:latin typeface="Arial" panose="020B0604020202020204" pitchFamily="34" charset="0"/>
                <a:cs typeface="Arial" panose="020B0604020202020204" pitchFamily="34" charset="0"/>
              </a:rPr>
              <a:t> mandatory / others optional.</a:t>
            </a:r>
          </a:p>
          <a:p>
            <a:endParaRPr lang="en-GB">
              <a:latin typeface="Arial" panose="020B0604020202020204" pitchFamily="34" charset="0"/>
              <a:cs typeface="Arial" panose="020B0604020202020204" pitchFamily="34" charset="0"/>
            </a:endParaRPr>
          </a:p>
          <a:p>
            <a:pPr marL="0" indent="0">
              <a:buNone/>
            </a:pPr>
            <a:r>
              <a:rPr lang="en-GB" u="sng">
                <a:latin typeface="Arial" panose="020B0604020202020204" pitchFamily="34" charset="0"/>
                <a:cs typeface="Arial" panose="020B0604020202020204" pitchFamily="34" charset="0"/>
              </a:rPr>
              <a:t>For example</a:t>
            </a:r>
            <a:r>
              <a:rPr lang="en-GB">
                <a:latin typeface="Arial" panose="020B0604020202020204" pitchFamily="34" charset="0"/>
                <a:cs typeface="Arial" panose="020B0604020202020204" pitchFamily="34" charset="0"/>
              </a:rPr>
              <a:t>: CFSB 9.11 – Resolving Switch Meter Readings (Disputed Reads)</a:t>
            </a:r>
          </a:p>
          <a:p>
            <a:pPr lvl="1"/>
            <a:r>
              <a:rPr lang="en-GB">
                <a:latin typeface="Arial" panose="020B0604020202020204" pitchFamily="34" charset="0"/>
                <a:cs typeface="Arial" panose="020B0604020202020204" pitchFamily="34" charset="0"/>
              </a:rPr>
              <a:t>Five points in the interface table where either Supplier is due to respond to the other</a:t>
            </a:r>
          </a:p>
          <a:p>
            <a:pPr lvl="1"/>
            <a:r>
              <a:rPr lang="en-GB" u="sng">
                <a:latin typeface="Arial" panose="020B0604020202020204" pitchFamily="34" charset="0"/>
                <a:cs typeface="Arial" panose="020B0604020202020204" pitchFamily="34" charset="0"/>
              </a:rPr>
              <a:t>Escalation</a:t>
            </a:r>
            <a:r>
              <a:rPr lang="en-GB">
                <a:latin typeface="Arial" panose="020B0604020202020204" pitchFamily="34" charset="0"/>
                <a:cs typeface="Arial" panose="020B0604020202020204" pitchFamily="34" charset="0"/>
              </a:rPr>
              <a:t> should happen if response is </a:t>
            </a:r>
            <a:r>
              <a:rPr lang="en-GB" b="1">
                <a:latin typeface="Arial" panose="020B0604020202020204" pitchFamily="34" charset="0"/>
                <a:cs typeface="Arial" panose="020B0604020202020204" pitchFamily="34" charset="0"/>
              </a:rPr>
              <a:t>not received</a:t>
            </a:r>
            <a:r>
              <a:rPr lang="en-GB">
                <a:latin typeface="Arial" panose="020B0604020202020204" pitchFamily="34" charset="0"/>
                <a:cs typeface="Arial" panose="020B0604020202020204" pitchFamily="34" charset="0"/>
              </a:rPr>
              <a:t> (including by phone) within the SLA or is </a:t>
            </a:r>
            <a:r>
              <a:rPr lang="en-GB" b="1">
                <a:latin typeface="Arial" panose="020B0604020202020204" pitchFamily="34" charset="0"/>
                <a:cs typeface="Arial" panose="020B0604020202020204" pitchFamily="34" charset="0"/>
              </a:rPr>
              <a:t>not satisfactory</a:t>
            </a:r>
          </a:p>
          <a:p>
            <a:pPr lvl="1"/>
            <a:r>
              <a:rPr lang="en-GB" u="sng">
                <a:latin typeface="Arial" panose="020B0604020202020204" pitchFamily="34" charset="0"/>
                <a:cs typeface="Arial" panose="020B0604020202020204" pitchFamily="34" charset="0"/>
              </a:rPr>
              <a:t>General Query</a:t>
            </a:r>
            <a:r>
              <a:rPr lang="en-GB">
                <a:latin typeface="Arial" panose="020B0604020202020204" pitchFamily="34" charset="0"/>
                <a:cs typeface="Arial" panose="020B0604020202020204" pitchFamily="34" charset="0"/>
              </a:rPr>
              <a:t> would be raised for e.g. Read format (length, registers, number of dials) doesn’t align with what is expected.</a:t>
            </a:r>
          </a:p>
        </p:txBody>
      </p:sp>
      <p:sp>
        <p:nvSpPr>
          <p:cNvPr id="5" name="TextBox 4">
            <a:extLst>
              <a:ext uri="{FF2B5EF4-FFF2-40B4-BE49-F238E27FC236}">
                <a16:creationId xmlns:a16="http://schemas.microsoft.com/office/drawing/2014/main" id="{CFA1E912-B922-40A0-78D8-6DA4CC17C88B}"/>
              </a:ext>
            </a:extLst>
          </p:cNvPr>
          <p:cNvSpPr txBox="1"/>
          <p:nvPr/>
        </p:nvSpPr>
        <p:spPr>
          <a:xfrm>
            <a:off x="9124752" y="1549669"/>
            <a:ext cx="2685447" cy="338554"/>
          </a:xfrm>
          <a:prstGeom prst="rect">
            <a:avLst/>
          </a:prstGeom>
          <a:noFill/>
          <a:ln>
            <a:solidFill>
              <a:schemeClr val="bg1">
                <a:lumMod val="50000"/>
              </a:schemeClr>
            </a:solidFill>
          </a:ln>
        </p:spPr>
        <p:txBody>
          <a:bodyPr wrap="square" rtlCol="0">
            <a:spAutoFit/>
          </a:bodyPr>
          <a:lstStyle/>
          <a:p>
            <a:pPr algn="ctr"/>
            <a:r>
              <a:rPr lang="en-GB" sz="1600">
                <a:latin typeface="Arial" panose="020B0604020202020204" pitchFamily="34" charset="0"/>
                <a:cs typeface="Arial" panose="020B0604020202020204" pitchFamily="34" charset="0"/>
              </a:rPr>
              <a:t>Topic A General Query PT</a:t>
            </a:r>
          </a:p>
        </p:txBody>
      </p:sp>
      <p:sp>
        <p:nvSpPr>
          <p:cNvPr id="6" name="TextBox 5">
            <a:extLst>
              <a:ext uri="{FF2B5EF4-FFF2-40B4-BE49-F238E27FC236}">
                <a16:creationId xmlns:a16="http://schemas.microsoft.com/office/drawing/2014/main" id="{75E8F574-9FB9-F545-0D92-3934EB4C1385}"/>
              </a:ext>
            </a:extLst>
          </p:cNvPr>
          <p:cNvSpPr txBox="1"/>
          <p:nvPr/>
        </p:nvSpPr>
        <p:spPr>
          <a:xfrm>
            <a:off x="9124752" y="2058204"/>
            <a:ext cx="2685447" cy="1077218"/>
          </a:xfrm>
          <a:prstGeom prst="rect">
            <a:avLst/>
          </a:prstGeom>
          <a:noFill/>
          <a:ln>
            <a:solidFill>
              <a:schemeClr val="bg1">
                <a:lumMod val="50000"/>
              </a:schemeClr>
            </a:solidFill>
          </a:ln>
        </p:spPr>
        <p:txBody>
          <a:bodyPr wrap="square" rtlCol="0">
            <a:spAutoFit/>
          </a:bodyPr>
          <a:lstStyle/>
          <a:p>
            <a:pPr algn="ctr"/>
            <a:r>
              <a:rPr lang="en-GB" sz="1600">
                <a:latin typeface="Arial" panose="020B0604020202020204" pitchFamily="34" charset="0"/>
                <a:cs typeface="Arial" panose="020B0604020202020204" pitchFamily="34" charset="0"/>
              </a:rPr>
              <a:t>Topic A Escalation PT</a:t>
            </a:r>
          </a:p>
          <a:p>
            <a:pPr algn="ctr"/>
            <a:endParaRPr lang="en-GB" sz="1600">
              <a:latin typeface="Arial" panose="020B0604020202020204" pitchFamily="34" charset="0"/>
              <a:cs typeface="Arial" panose="020B0604020202020204" pitchFamily="34" charset="0"/>
            </a:endParaRPr>
          </a:p>
          <a:p>
            <a:pPr algn="ctr"/>
            <a:endParaRPr lang="en-GB" sz="1600">
              <a:latin typeface="Arial" panose="020B0604020202020204" pitchFamily="34" charset="0"/>
              <a:cs typeface="Arial" panose="020B0604020202020204" pitchFamily="34" charset="0"/>
            </a:endParaRPr>
          </a:p>
          <a:p>
            <a:pPr algn="ctr"/>
            <a:endParaRPr lang="en-GB" sz="160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00E4BA9-5CFF-FBAE-5542-DDB3DDFF0A42}"/>
              </a:ext>
            </a:extLst>
          </p:cNvPr>
          <p:cNvSpPr txBox="1"/>
          <p:nvPr/>
        </p:nvSpPr>
        <p:spPr>
          <a:xfrm>
            <a:off x="9124751" y="3859731"/>
            <a:ext cx="2685447" cy="1754326"/>
          </a:xfrm>
          <a:prstGeom prst="rect">
            <a:avLst/>
          </a:prstGeom>
          <a:noFill/>
          <a:ln>
            <a:solidFill>
              <a:schemeClr val="bg1">
                <a:lumMod val="50000"/>
              </a:schemeClr>
            </a:solidFill>
          </a:ln>
        </p:spPr>
        <p:txBody>
          <a:bodyPr wrap="square" rtlCol="0">
            <a:spAutoFit/>
          </a:bodyPr>
          <a:lstStyle/>
          <a:p>
            <a:pPr algn="ctr"/>
            <a:r>
              <a:rPr lang="en-GB" sz="1600">
                <a:latin typeface="Arial" panose="020B0604020202020204" pitchFamily="34" charset="0"/>
                <a:cs typeface="Arial" panose="020B0604020202020204" pitchFamily="34" charset="0"/>
              </a:rPr>
              <a:t>Topic A PT</a:t>
            </a:r>
          </a:p>
          <a:p>
            <a:pPr algn="ctr"/>
            <a:endParaRPr lang="en-GB">
              <a:latin typeface="Arial" panose="020B0604020202020204" pitchFamily="34" charset="0"/>
              <a:cs typeface="Arial" panose="020B0604020202020204" pitchFamily="34" charset="0"/>
            </a:endParaRPr>
          </a:p>
          <a:p>
            <a:pPr algn="ctr"/>
            <a:endParaRPr lang="en-GB">
              <a:latin typeface="Arial" panose="020B0604020202020204" pitchFamily="34" charset="0"/>
              <a:cs typeface="Arial" panose="020B0604020202020204" pitchFamily="34" charset="0"/>
            </a:endParaRPr>
          </a:p>
          <a:p>
            <a:pPr algn="ctr"/>
            <a:endParaRPr lang="en-GB">
              <a:latin typeface="Arial" panose="020B0604020202020204" pitchFamily="34" charset="0"/>
              <a:cs typeface="Arial" panose="020B0604020202020204" pitchFamily="34" charset="0"/>
            </a:endParaRPr>
          </a:p>
          <a:p>
            <a:pPr algn="ctr"/>
            <a:endParaRPr lang="en-GB">
              <a:latin typeface="Arial" panose="020B0604020202020204" pitchFamily="34" charset="0"/>
              <a:cs typeface="Arial" panose="020B0604020202020204" pitchFamily="34" charset="0"/>
            </a:endParaRPr>
          </a:p>
          <a:p>
            <a:pPr algn="ctr"/>
            <a:endParaRPr lang="en-GB">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7400C837-E31B-501D-AD06-A68CA9F9A478}"/>
              </a:ext>
            </a:extLst>
          </p:cNvPr>
          <p:cNvSpPr txBox="1"/>
          <p:nvPr/>
        </p:nvSpPr>
        <p:spPr>
          <a:xfrm>
            <a:off x="9683016" y="4488129"/>
            <a:ext cx="1424539" cy="261610"/>
          </a:xfrm>
          <a:prstGeom prst="rect">
            <a:avLst/>
          </a:prstGeom>
          <a:noFill/>
        </p:spPr>
        <p:txBody>
          <a:bodyPr wrap="square" rtlCol="0">
            <a:spAutoFit/>
          </a:bodyPr>
          <a:lstStyle/>
          <a:p>
            <a:r>
              <a:rPr lang="en-GB" sz="1100">
                <a:latin typeface="Arial" panose="020B0604020202020204" pitchFamily="34" charset="0"/>
                <a:cs typeface="Arial" panose="020B0604020202020204" pitchFamily="34" charset="0"/>
              </a:rPr>
              <a:t>General Query level</a:t>
            </a:r>
          </a:p>
        </p:txBody>
      </p:sp>
      <p:sp>
        <p:nvSpPr>
          <p:cNvPr id="9" name="TextBox 8">
            <a:extLst>
              <a:ext uri="{FF2B5EF4-FFF2-40B4-BE49-F238E27FC236}">
                <a16:creationId xmlns:a16="http://schemas.microsoft.com/office/drawing/2014/main" id="{A8F737EE-9D08-8302-AC10-79731D6251F2}"/>
              </a:ext>
            </a:extLst>
          </p:cNvPr>
          <p:cNvSpPr txBox="1"/>
          <p:nvPr/>
        </p:nvSpPr>
        <p:spPr>
          <a:xfrm>
            <a:off x="10026803" y="4845213"/>
            <a:ext cx="1424539" cy="261610"/>
          </a:xfrm>
          <a:prstGeom prst="rect">
            <a:avLst/>
          </a:prstGeom>
          <a:noFill/>
        </p:spPr>
        <p:txBody>
          <a:bodyPr wrap="square" rtlCol="0">
            <a:spAutoFit/>
          </a:bodyPr>
          <a:lstStyle/>
          <a:p>
            <a:r>
              <a:rPr lang="en-GB" sz="1100">
                <a:latin typeface="Arial" panose="020B0604020202020204" pitchFamily="34" charset="0"/>
                <a:cs typeface="Arial" panose="020B0604020202020204" pitchFamily="34" charset="0"/>
              </a:rPr>
              <a:t>Escalation level 1</a:t>
            </a:r>
          </a:p>
        </p:txBody>
      </p:sp>
      <p:sp>
        <p:nvSpPr>
          <p:cNvPr id="10" name="TextBox 9">
            <a:extLst>
              <a:ext uri="{FF2B5EF4-FFF2-40B4-BE49-F238E27FC236}">
                <a16:creationId xmlns:a16="http://schemas.microsoft.com/office/drawing/2014/main" id="{556C2AFC-5304-FE3D-F55A-543DFA0BA346}"/>
              </a:ext>
            </a:extLst>
          </p:cNvPr>
          <p:cNvSpPr txBox="1"/>
          <p:nvPr/>
        </p:nvSpPr>
        <p:spPr>
          <a:xfrm>
            <a:off x="10299032" y="5195423"/>
            <a:ext cx="1424539" cy="261610"/>
          </a:xfrm>
          <a:prstGeom prst="rect">
            <a:avLst/>
          </a:prstGeom>
          <a:noFill/>
        </p:spPr>
        <p:txBody>
          <a:bodyPr wrap="square" rtlCol="0">
            <a:spAutoFit/>
          </a:bodyPr>
          <a:lstStyle/>
          <a:p>
            <a:r>
              <a:rPr lang="en-GB" sz="1100">
                <a:latin typeface="Arial" panose="020B0604020202020204" pitchFamily="34" charset="0"/>
                <a:cs typeface="Arial" panose="020B0604020202020204" pitchFamily="34" charset="0"/>
              </a:rPr>
              <a:t>Escalation level 2</a:t>
            </a:r>
          </a:p>
        </p:txBody>
      </p:sp>
      <p:sp>
        <p:nvSpPr>
          <p:cNvPr id="11" name="TextBox 10">
            <a:extLst>
              <a:ext uri="{FF2B5EF4-FFF2-40B4-BE49-F238E27FC236}">
                <a16:creationId xmlns:a16="http://schemas.microsoft.com/office/drawing/2014/main" id="{9E3F1954-ACC3-D0FD-BAF2-44EEDD79DC04}"/>
              </a:ext>
            </a:extLst>
          </p:cNvPr>
          <p:cNvSpPr txBox="1"/>
          <p:nvPr/>
        </p:nvSpPr>
        <p:spPr>
          <a:xfrm>
            <a:off x="10118558" y="2576274"/>
            <a:ext cx="1424539" cy="261610"/>
          </a:xfrm>
          <a:prstGeom prst="rect">
            <a:avLst/>
          </a:prstGeom>
          <a:noFill/>
        </p:spPr>
        <p:txBody>
          <a:bodyPr wrap="square" rtlCol="0">
            <a:spAutoFit/>
          </a:bodyPr>
          <a:lstStyle/>
          <a:p>
            <a:r>
              <a:rPr lang="en-GB" sz="1100">
                <a:latin typeface="Arial" panose="020B0604020202020204" pitchFamily="34" charset="0"/>
                <a:cs typeface="Arial" panose="020B0604020202020204" pitchFamily="34" charset="0"/>
              </a:rPr>
              <a:t>Escalation level 1</a:t>
            </a:r>
          </a:p>
        </p:txBody>
      </p:sp>
      <p:sp>
        <p:nvSpPr>
          <p:cNvPr id="12" name="TextBox 11">
            <a:extLst>
              <a:ext uri="{FF2B5EF4-FFF2-40B4-BE49-F238E27FC236}">
                <a16:creationId xmlns:a16="http://schemas.microsoft.com/office/drawing/2014/main" id="{D9CBE824-F564-2D83-FFBD-002A5D5697A5}"/>
              </a:ext>
            </a:extLst>
          </p:cNvPr>
          <p:cNvSpPr txBox="1"/>
          <p:nvPr/>
        </p:nvSpPr>
        <p:spPr>
          <a:xfrm>
            <a:off x="10380043" y="2897609"/>
            <a:ext cx="1424539" cy="261610"/>
          </a:xfrm>
          <a:prstGeom prst="rect">
            <a:avLst/>
          </a:prstGeom>
          <a:noFill/>
        </p:spPr>
        <p:txBody>
          <a:bodyPr wrap="square" rtlCol="0">
            <a:spAutoFit/>
          </a:bodyPr>
          <a:lstStyle/>
          <a:p>
            <a:r>
              <a:rPr lang="en-GB" sz="1100">
                <a:latin typeface="Arial" panose="020B0604020202020204" pitchFamily="34" charset="0"/>
                <a:cs typeface="Arial" panose="020B0604020202020204" pitchFamily="34" charset="0"/>
              </a:rPr>
              <a:t>Escalation level 2</a:t>
            </a:r>
          </a:p>
        </p:txBody>
      </p:sp>
      <p:sp>
        <p:nvSpPr>
          <p:cNvPr id="13" name="Arrow: Bent 12">
            <a:extLst>
              <a:ext uri="{FF2B5EF4-FFF2-40B4-BE49-F238E27FC236}">
                <a16:creationId xmlns:a16="http://schemas.microsoft.com/office/drawing/2014/main" id="{E7BC9BCD-0416-0948-D0FF-22B5213F81BA}"/>
              </a:ext>
            </a:extLst>
          </p:cNvPr>
          <p:cNvSpPr/>
          <p:nvPr/>
        </p:nvSpPr>
        <p:spPr>
          <a:xfrm flipV="1">
            <a:off x="10219362" y="2904483"/>
            <a:ext cx="197839" cy="222428"/>
          </a:xfrm>
          <a:prstGeom prst="bentArrow">
            <a:avLst/>
          </a:prstGeom>
          <a:solidFill>
            <a:srgbClr val="77B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Arrow: Bent 13">
            <a:extLst>
              <a:ext uri="{FF2B5EF4-FFF2-40B4-BE49-F238E27FC236}">
                <a16:creationId xmlns:a16="http://schemas.microsoft.com/office/drawing/2014/main" id="{AD725265-09C8-50B1-8888-D0D3076117C1}"/>
              </a:ext>
            </a:extLst>
          </p:cNvPr>
          <p:cNvSpPr/>
          <p:nvPr/>
        </p:nvSpPr>
        <p:spPr>
          <a:xfrm flipV="1">
            <a:off x="9828964" y="4788622"/>
            <a:ext cx="197839" cy="222428"/>
          </a:xfrm>
          <a:prstGeom prst="bentArrow">
            <a:avLst/>
          </a:prstGeom>
          <a:solidFill>
            <a:srgbClr val="77B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Arrow: Bent 14">
            <a:extLst>
              <a:ext uri="{FF2B5EF4-FFF2-40B4-BE49-F238E27FC236}">
                <a16:creationId xmlns:a16="http://schemas.microsoft.com/office/drawing/2014/main" id="{916D251F-A726-5488-55CD-81EAC5E3DF88}"/>
              </a:ext>
            </a:extLst>
          </p:cNvPr>
          <p:cNvSpPr/>
          <p:nvPr/>
        </p:nvSpPr>
        <p:spPr>
          <a:xfrm flipV="1">
            <a:off x="10124454" y="5143898"/>
            <a:ext cx="197839" cy="222428"/>
          </a:xfrm>
          <a:prstGeom prst="bentArrow">
            <a:avLst/>
          </a:prstGeom>
          <a:solidFill>
            <a:srgbClr val="77B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Box 15">
            <a:extLst>
              <a:ext uri="{FF2B5EF4-FFF2-40B4-BE49-F238E27FC236}">
                <a16:creationId xmlns:a16="http://schemas.microsoft.com/office/drawing/2014/main" id="{8C5A6B16-8F28-4161-3EDD-88DA72689E14}"/>
              </a:ext>
            </a:extLst>
          </p:cNvPr>
          <p:cNvSpPr txBox="1"/>
          <p:nvPr/>
        </p:nvSpPr>
        <p:spPr>
          <a:xfrm rot="16200000">
            <a:off x="7975635" y="2215296"/>
            <a:ext cx="1714916" cy="371557"/>
          </a:xfrm>
          <a:prstGeom prst="rect">
            <a:avLst/>
          </a:prstGeom>
          <a:solidFill>
            <a:schemeClr val="accent2">
              <a:lumMod val="60000"/>
              <a:lumOff val="40000"/>
            </a:schemeClr>
          </a:solidFill>
          <a:ln>
            <a:noFill/>
          </a:ln>
        </p:spPr>
        <p:txBody>
          <a:bodyPr wrap="square" rtlCol="0">
            <a:spAutoFit/>
          </a:bodyPr>
          <a:lstStyle/>
          <a:p>
            <a:pPr algn="ctr"/>
            <a:r>
              <a:rPr lang="en-GB">
                <a:latin typeface="Arial" panose="020B0604020202020204" pitchFamily="34" charset="0"/>
                <a:cs typeface="Arial" panose="020B0604020202020204" pitchFamily="34" charset="0"/>
              </a:rPr>
              <a:t>NOW</a:t>
            </a:r>
          </a:p>
        </p:txBody>
      </p:sp>
      <p:sp>
        <p:nvSpPr>
          <p:cNvPr id="17" name="TextBox 16">
            <a:extLst>
              <a:ext uri="{FF2B5EF4-FFF2-40B4-BE49-F238E27FC236}">
                <a16:creationId xmlns:a16="http://schemas.microsoft.com/office/drawing/2014/main" id="{4DCC35F4-1DCB-9178-7315-71E1F2256F10}"/>
              </a:ext>
            </a:extLst>
          </p:cNvPr>
          <p:cNvSpPr txBox="1"/>
          <p:nvPr/>
        </p:nvSpPr>
        <p:spPr>
          <a:xfrm rot="16200000">
            <a:off x="7955931" y="4551114"/>
            <a:ext cx="1754326" cy="371559"/>
          </a:xfrm>
          <a:prstGeom prst="rect">
            <a:avLst/>
          </a:prstGeom>
          <a:solidFill>
            <a:schemeClr val="accent2">
              <a:lumMod val="60000"/>
              <a:lumOff val="40000"/>
            </a:schemeClr>
          </a:solidFill>
          <a:ln>
            <a:noFill/>
          </a:ln>
        </p:spPr>
        <p:txBody>
          <a:bodyPr wrap="square" rtlCol="0">
            <a:spAutoFit/>
          </a:bodyPr>
          <a:lstStyle/>
          <a:p>
            <a:pPr algn="ctr"/>
            <a:r>
              <a:rPr lang="en-GB">
                <a:latin typeface="Arial" panose="020B0604020202020204" pitchFamily="34" charset="0"/>
                <a:cs typeface="Arial" panose="020B0604020202020204" pitchFamily="34" charset="0"/>
              </a:rPr>
              <a:t>PROPOSED</a:t>
            </a:r>
          </a:p>
        </p:txBody>
      </p:sp>
      <p:cxnSp>
        <p:nvCxnSpPr>
          <p:cNvPr id="19" name="Straight Connector 18">
            <a:extLst>
              <a:ext uri="{FF2B5EF4-FFF2-40B4-BE49-F238E27FC236}">
                <a16:creationId xmlns:a16="http://schemas.microsoft.com/office/drawing/2014/main" id="{7D63806A-C327-006D-7DBC-2E7BB533B347}"/>
              </a:ext>
            </a:extLst>
          </p:cNvPr>
          <p:cNvCxnSpPr/>
          <p:nvPr/>
        </p:nvCxnSpPr>
        <p:spPr>
          <a:xfrm>
            <a:off x="8647314" y="3551722"/>
            <a:ext cx="3157268"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333447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6654-5F35-81BB-2104-11E1CF47C76D}"/>
              </a:ext>
            </a:extLst>
          </p:cNvPr>
          <p:cNvSpPr>
            <a:spLocks noGrp="1"/>
          </p:cNvSpPr>
          <p:nvPr>
            <p:ph type="title"/>
          </p:nvPr>
        </p:nvSpPr>
        <p:spPr/>
        <p:txBody>
          <a:bodyPr/>
          <a:lstStyle/>
          <a:p>
            <a:r>
              <a:rPr lang="en-GB"/>
              <a:t>SDEP usage – Question 3 data retention</a:t>
            </a:r>
          </a:p>
        </p:txBody>
      </p:sp>
      <p:sp>
        <p:nvSpPr>
          <p:cNvPr id="4" name="Text Placeholder 3">
            <a:extLst>
              <a:ext uri="{FF2B5EF4-FFF2-40B4-BE49-F238E27FC236}">
                <a16:creationId xmlns:a16="http://schemas.microsoft.com/office/drawing/2014/main" id="{144D7635-4203-5556-A7C0-8EB86DD7755D}"/>
              </a:ext>
            </a:extLst>
          </p:cNvPr>
          <p:cNvSpPr>
            <a:spLocks noGrp="1"/>
          </p:cNvSpPr>
          <p:nvPr>
            <p:ph type="body" sz="quarter" idx="11"/>
          </p:nvPr>
        </p:nvSpPr>
        <p:spPr>
          <a:xfrm>
            <a:off x="838200" y="1827583"/>
            <a:ext cx="9691838" cy="4460875"/>
          </a:xfrm>
        </p:spPr>
        <p:txBody>
          <a:bodyPr/>
          <a:lstStyle/>
          <a:p>
            <a:r>
              <a:rPr lang="en-GB">
                <a:latin typeface="Arial" panose="020B0604020202020204" pitchFamily="34" charset="0"/>
                <a:cs typeface="Arial" panose="020B0604020202020204" pitchFamily="34" charset="0"/>
              </a:rPr>
              <a:t>CFSB Schedule 3.5:</a:t>
            </a:r>
          </a:p>
          <a:p>
            <a:pPr lvl="1"/>
            <a:r>
              <a:rPr lang="en-GB">
                <a:latin typeface="Arial" panose="020B0604020202020204" pitchFamily="34" charset="0"/>
                <a:cs typeface="Arial" panose="020B0604020202020204" pitchFamily="34" charset="0"/>
              </a:rPr>
              <a:t>Each Energy Supplier shall ensure that they keep evidence for at least 12 months for any decisions that they make in respect to the resolution of problems under this REC Schedule.</a:t>
            </a:r>
          </a:p>
          <a:p>
            <a:pPr lvl="1"/>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Deleted SDEP communications lose attachments.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Does this cause any issues to meet your obligation on data retention? </a:t>
            </a:r>
          </a:p>
          <a:p>
            <a:r>
              <a:rPr lang="en-GB">
                <a:latin typeface="Arial" panose="020B0604020202020204" pitchFamily="34" charset="0"/>
                <a:cs typeface="Arial" panose="020B0604020202020204" pitchFamily="34" charset="0"/>
              </a:rPr>
              <a:t>Do you download/back-up attachments?</a:t>
            </a: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1079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195891-6010-7E31-1BE6-14F1FEC359E5}"/>
              </a:ext>
            </a:extLst>
          </p:cNvPr>
          <p:cNvSpPr>
            <a:spLocks noGrp="1"/>
          </p:cNvSpPr>
          <p:nvPr>
            <p:ph type="title"/>
          </p:nvPr>
        </p:nvSpPr>
        <p:spPr>
          <a:xfrm>
            <a:off x="2612736" y="2766218"/>
            <a:ext cx="6966527" cy="1325563"/>
          </a:xfrm>
        </p:spPr>
        <p:txBody>
          <a:bodyPr anchor="ctr"/>
          <a:lstStyle/>
          <a:p>
            <a:pPr algn="ctr"/>
            <a:r>
              <a:rPr lang="en-GB"/>
              <a:t>New Process types</a:t>
            </a:r>
          </a:p>
        </p:txBody>
      </p:sp>
    </p:spTree>
    <p:extLst>
      <p:ext uri="{BB962C8B-B14F-4D97-AF65-F5344CB8AC3E}">
        <p14:creationId xmlns:p14="http://schemas.microsoft.com/office/powerpoint/2010/main" val="3688507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a:t>Additional process types (1)</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3641829048"/>
              </p:ext>
            </p:extLst>
          </p:nvPr>
        </p:nvGraphicFramePr>
        <p:xfrm>
          <a:off x="838199" y="1638945"/>
          <a:ext cx="10923873" cy="3002280"/>
        </p:xfrm>
        <a:graphic>
          <a:graphicData uri="http://schemas.openxmlformats.org/drawingml/2006/table">
            <a:tbl>
              <a:tblPr firstRow="1" bandRow="1">
                <a:tableStyleId>{F5AB1C69-6EDB-4FF4-983F-18BD219EF322}</a:tableStyleId>
              </a:tblPr>
              <a:tblGrid>
                <a:gridCol w="1108846">
                  <a:extLst>
                    <a:ext uri="{9D8B030D-6E8A-4147-A177-3AD203B41FA5}">
                      <a16:colId xmlns:a16="http://schemas.microsoft.com/office/drawing/2014/main" val="1699377571"/>
                    </a:ext>
                  </a:extLst>
                </a:gridCol>
                <a:gridCol w="1121113">
                  <a:extLst>
                    <a:ext uri="{9D8B030D-6E8A-4147-A177-3AD203B41FA5}">
                      <a16:colId xmlns:a16="http://schemas.microsoft.com/office/drawing/2014/main" val="2859073937"/>
                    </a:ext>
                  </a:extLst>
                </a:gridCol>
                <a:gridCol w="8693914">
                  <a:extLst>
                    <a:ext uri="{9D8B030D-6E8A-4147-A177-3AD203B41FA5}">
                      <a16:colId xmlns:a16="http://schemas.microsoft.com/office/drawing/2014/main" val="1111305947"/>
                    </a:ext>
                  </a:extLst>
                </a:gridCol>
              </a:tblGrid>
              <a:tr h="370840">
                <a:tc>
                  <a:txBody>
                    <a:bodyPr/>
                    <a:lstStyle/>
                    <a:p>
                      <a:r>
                        <a:rPr lang="en-GB" sz="1400"/>
                        <a:t>I15</a:t>
                      </a:r>
                    </a:p>
                  </a:txBody>
                  <a:tcPr/>
                </a:tc>
                <a:tc gridSpan="2">
                  <a:txBody>
                    <a:bodyPr/>
                    <a:lstStyle/>
                    <a:p>
                      <a:r>
                        <a:rPr lang="en-GB" sz="1400">
                          <a:latin typeface="Arial" panose="020B0604020202020204" pitchFamily="34" charset="0"/>
                          <a:cs typeface="Arial" panose="020B0604020202020204" pitchFamily="34" charset="0"/>
                        </a:rPr>
                        <a:t>Additional Process Type – Missing Read</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distinguish between missing and disputed read cases (by having default PT headings that clearly state missing or disputed), so that cases can be assigned to the appropriate team easily and progressed to resolution more efficiently.</a:t>
                      </a:r>
                      <a:r>
                        <a:rPr lang="en-GB" sz="1400">
                          <a:solidFill>
                            <a:schemeClr val="tx1">
                              <a:lumMod val="65000"/>
                              <a:lumOff val="35000"/>
                            </a:schemeClr>
                          </a:solidFill>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a:solidFill>
                          <a:schemeClr val="tx1">
                            <a:lumMod val="65000"/>
                            <a:lumOff val="35000"/>
                          </a:schemeClr>
                        </a:solidFill>
                        <a:latin typeface="Arial" panose="020B0604020202020204" pitchFamily="34" charset="0"/>
                        <a:cs typeface="Arial" panose="020B0604020202020204" pitchFamily="34" charset="0"/>
                      </a:endParaRP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Available for use at any time customer data to be exchanged in relation to a missing read</a:t>
                      </a:r>
                    </a:p>
                  </a:txBody>
                  <a:tcPr/>
                </a:tc>
                <a:extLst>
                  <a:ext uri="{0D108BD9-81ED-4DB2-BD59-A6C34878D82A}">
                    <a16:rowId xmlns:a16="http://schemas.microsoft.com/office/drawing/2014/main" val="1552027337"/>
                  </a:ext>
                </a:extLst>
              </a:tr>
              <a:tr h="370840">
                <a:tc gridSpan="2">
                  <a:txBody>
                    <a:bodyPr/>
                    <a:lstStyle/>
                    <a:p>
                      <a:pPr algn="ctr"/>
                      <a:r>
                        <a:rPr lang="en-GB" sz="1400" b="1">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n/a obligations on Suppliers sending reads to other Suppliers are not in the REC</a:t>
                      </a:r>
                      <a:endParaRPr lang="en-GB" sz="1400" i="1">
                        <a:highlight>
                          <a:srgbClr val="FFFF00"/>
                        </a:highligh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algn="l"/>
                      <a:r>
                        <a:rPr lang="en-GB" sz="1400" i="1">
                          <a:latin typeface="Arial" panose="020B0604020202020204" pitchFamily="34" charset="0"/>
                          <a:cs typeface="Arial" panose="020B0604020202020204" pitchFamily="34" charset="0"/>
                        </a:rPr>
                        <a:t>Currently no dedicated PT for missing reads.</a:t>
                      </a:r>
                    </a:p>
                    <a:p>
                      <a:pPr algn="l"/>
                      <a:endParaRPr lang="en-GB" sz="1400" i="1">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a:latin typeface="Arial" panose="020B0604020202020204" pitchFamily="34" charset="0"/>
                          <a:cs typeface="Arial" panose="020B0604020202020204" pitchFamily="34" charset="0"/>
                        </a:rPr>
                        <a:t>What is currently triggering missing reads?  Which processes / scenarios?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a:latin typeface="Arial" panose="020B0604020202020204" pitchFamily="34" charset="0"/>
                          <a:cs typeface="Arial" panose="020B0604020202020204" pitchFamily="34" charset="0"/>
                        </a:rPr>
                        <a:t>What proportion of disputed read PT comms are actually missing reads?</a:t>
                      </a:r>
                    </a:p>
                    <a:p>
                      <a:pPr algn="l"/>
                      <a:endParaRPr lang="en-GB" sz="140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396110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a:t>Additional process types (2)</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1255853799"/>
              </p:ext>
            </p:extLst>
          </p:nvPr>
        </p:nvGraphicFramePr>
        <p:xfrm>
          <a:off x="809324" y="1216769"/>
          <a:ext cx="11029750" cy="543052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400">
                          <a:latin typeface="Arial" panose="020B0604020202020204" pitchFamily="34" charset="0"/>
                          <a:cs typeface="Arial" panose="020B0604020202020204" pitchFamily="34" charset="0"/>
                        </a:rPr>
                        <a:t>I59</a:t>
                      </a:r>
                    </a:p>
                  </a:txBody>
                  <a:tcPr/>
                </a:tc>
                <a:tc gridSpan="2">
                  <a:txBody>
                    <a:bodyPr/>
                    <a:lstStyle/>
                    <a:p>
                      <a:r>
                        <a:rPr lang="en-GB" sz="1400">
                          <a:latin typeface="Arial" panose="020B0604020202020204" pitchFamily="34" charset="0"/>
                          <a:cs typeface="Arial" panose="020B0604020202020204" pitchFamily="34" charset="0"/>
                        </a:rPr>
                        <a:t>Additional Process Type - Multiple Supplier Report</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distinguish between mis-directed payments and multiple Supplier reports (by having default PT headings that clearly state MSR or MDP), so that cases can be assigned to the appropriate team easily and progressed to resolution more efficiently.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a:latin typeface="Arial" panose="020B0604020202020204" pitchFamily="34" charset="0"/>
                        <a:cs typeface="Arial" panose="020B0604020202020204" pitchFamily="34" charset="0"/>
                      </a:endParaRP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Available for use at any time customer data to be exchanged in relation to a Multiple Supplier Report (one interaction step specified in interface table)</a:t>
                      </a:r>
                    </a:p>
                  </a:txBody>
                  <a:tcPr/>
                </a:tc>
                <a:extLst>
                  <a:ext uri="{0D108BD9-81ED-4DB2-BD59-A6C34878D82A}">
                    <a16:rowId xmlns:a16="http://schemas.microsoft.com/office/drawing/2014/main" val="1552027337"/>
                  </a:ext>
                </a:extLst>
              </a:tr>
              <a:tr h="370840">
                <a:tc gridSpan="2">
                  <a:txBody>
                    <a:bodyPr/>
                    <a:lstStyle/>
                    <a:p>
                      <a:pPr algn="ctr"/>
                      <a:r>
                        <a:rPr lang="en-GB" sz="1400" b="1">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n/a – process not in CFSB Schedule (unless that requirement should be expanded outside of the CFSB – no reason other process are of less importance to be complied with)</a:t>
                      </a:r>
                      <a:endParaRPr lang="en-GB" sz="140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Misdirected Payments covered in Schedule 30 CFSB section F.  Misdirected Payments General Query / Escalation - PT0053 / PT0054 / PT0023 / PT0038</a:t>
                      </a:r>
                    </a:p>
                    <a:p>
                      <a:pPr algn="l"/>
                      <a:endParaRPr lang="en-GB" sz="1400" i="1">
                        <a:latin typeface="Arial" panose="020B0604020202020204" pitchFamily="34" charset="0"/>
                        <a:cs typeface="Arial" panose="020B0604020202020204" pitchFamily="34" charset="0"/>
                      </a:endParaRPr>
                    </a:p>
                    <a:p>
                      <a:pPr algn="l"/>
                      <a:r>
                        <a:rPr lang="en-GB" sz="1400" i="1">
                          <a:latin typeface="Arial" panose="020B0604020202020204" pitchFamily="34" charset="0"/>
                          <a:cs typeface="Arial" panose="020B0604020202020204" pitchFamily="34" charset="0"/>
                        </a:rPr>
                        <a:t>Multiple Supplier Reports - Supplier to Supplier documented interaction covered in Schedule 11 Prepayment 9.6.7:</a:t>
                      </a:r>
                    </a:p>
                    <a:p>
                      <a:pPr algn="ctr"/>
                      <a:endParaRPr lang="en-GB" sz="1400" i="1">
                        <a:latin typeface="Arial" panose="020B0604020202020204" pitchFamily="34" charset="0"/>
                        <a:cs typeface="Arial" panose="020B0604020202020204" pitchFamily="34" charset="0"/>
                      </a:endParaRPr>
                    </a:p>
                    <a:p>
                      <a:pPr algn="ctr"/>
                      <a:endParaRPr lang="en-GB" sz="1400" i="1">
                        <a:latin typeface="Arial" panose="020B0604020202020204" pitchFamily="34" charset="0"/>
                        <a:cs typeface="Arial" panose="020B0604020202020204" pitchFamily="34" charset="0"/>
                      </a:endParaRPr>
                    </a:p>
                    <a:p>
                      <a:pPr algn="ctr"/>
                      <a:endParaRPr lang="en-GB" sz="1400" i="1">
                        <a:latin typeface="Arial" panose="020B0604020202020204" pitchFamily="34" charset="0"/>
                        <a:cs typeface="Arial" panose="020B0604020202020204" pitchFamily="34" charset="0"/>
                      </a:endParaRPr>
                    </a:p>
                    <a:p>
                      <a:pPr algn="ctr"/>
                      <a:endParaRPr lang="en-GB" sz="1400" i="1">
                        <a:latin typeface="Arial" panose="020B0604020202020204" pitchFamily="34" charset="0"/>
                        <a:cs typeface="Arial" panose="020B0604020202020204" pitchFamily="34" charset="0"/>
                      </a:endParaRPr>
                    </a:p>
                    <a:p>
                      <a:pPr algn="ctr"/>
                      <a:endParaRPr lang="en-GB" sz="1400" i="1">
                        <a:latin typeface="Arial" panose="020B0604020202020204" pitchFamily="34" charset="0"/>
                        <a:cs typeface="Arial" panose="020B0604020202020204" pitchFamily="34" charset="0"/>
                      </a:endParaRPr>
                    </a:p>
                    <a:p>
                      <a:pPr algn="ctr"/>
                      <a:endParaRPr lang="en-GB" sz="1400" i="1">
                        <a:highlight>
                          <a:srgbClr val="FFFF00"/>
                        </a:highligh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400" i="1">
                          <a:latin typeface="Arial" panose="020B0604020202020204" pitchFamily="34" charset="0"/>
                          <a:cs typeface="Arial" panose="020B0604020202020204" pitchFamily="34" charset="0"/>
                        </a:rPr>
                        <a:t>How often do parties raise queries on MSRs?</a:t>
                      </a:r>
                    </a:p>
                    <a:p>
                      <a:pPr marL="285750" indent="-285750" algn="l">
                        <a:buFont typeface="Arial" panose="020B0604020202020204" pitchFamily="34" charset="0"/>
                        <a:buChar char="•"/>
                      </a:pPr>
                      <a:r>
                        <a:rPr lang="en-GB" sz="1400" i="1">
                          <a:latin typeface="Arial" panose="020B0604020202020204" pitchFamily="34" charset="0"/>
                          <a:cs typeface="Arial" panose="020B0604020202020204" pitchFamily="34" charset="0"/>
                        </a:rPr>
                        <a:t>How are queries raised now – telephone? Contract Manager GQ? Misdirected Payment PTs?</a:t>
                      </a:r>
                    </a:p>
                    <a:p>
                      <a:pPr marL="285750" indent="-285750" algn="l">
                        <a:buFont typeface="Arial" panose="020B0604020202020204" pitchFamily="34" charset="0"/>
                        <a:buChar char="•"/>
                      </a:pPr>
                      <a:r>
                        <a:rPr lang="en-GB" sz="1400" i="1">
                          <a:latin typeface="Arial" panose="020B0604020202020204" pitchFamily="34" charset="0"/>
                          <a:cs typeface="Arial" panose="020B0604020202020204" pitchFamily="34" charset="0"/>
                        </a:rPr>
                        <a:t>Would a new General Query suffice?</a:t>
                      </a:r>
                    </a:p>
                  </a:txBody>
                  <a:tcPr/>
                </a:tc>
                <a:extLst>
                  <a:ext uri="{0D108BD9-81ED-4DB2-BD59-A6C34878D82A}">
                    <a16:rowId xmlns:a16="http://schemas.microsoft.com/office/drawing/2014/main" val="288914448"/>
                  </a:ext>
                </a:extLst>
              </a:tr>
            </a:tbl>
          </a:graphicData>
        </a:graphic>
      </p:graphicFrame>
      <p:pic>
        <p:nvPicPr>
          <p:cNvPr id="3" name="Picture 2">
            <a:extLst>
              <a:ext uri="{FF2B5EF4-FFF2-40B4-BE49-F238E27FC236}">
                <a16:creationId xmlns:a16="http://schemas.microsoft.com/office/drawing/2014/main" id="{0613AC7F-64E6-1F66-CD89-874DD9764F71}"/>
              </a:ext>
            </a:extLst>
          </p:cNvPr>
          <p:cNvPicPr>
            <a:picLocks noChangeAspect="1"/>
          </p:cNvPicPr>
          <p:nvPr/>
        </p:nvPicPr>
        <p:blipFill>
          <a:blip r:embed="rId2"/>
          <a:stretch>
            <a:fillRect/>
          </a:stretch>
        </p:blipFill>
        <p:spPr>
          <a:xfrm>
            <a:off x="3180346" y="4511819"/>
            <a:ext cx="8658728" cy="1036306"/>
          </a:xfrm>
          <a:prstGeom prst="rect">
            <a:avLst/>
          </a:prstGeom>
          <a:ln>
            <a:solidFill>
              <a:schemeClr val="bg1">
                <a:lumMod val="50000"/>
              </a:schemeClr>
            </a:solidFill>
          </a:ln>
        </p:spPr>
      </p:pic>
    </p:spTree>
    <p:extLst>
      <p:ext uri="{BB962C8B-B14F-4D97-AF65-F5344CB8AC3E}">
        <p14:creationId xmlns:p14="http://schemas.microsoft.com/office/powerpoint/2010/main" val="302032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a:t>Additional process types (3)</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2139086029"/>
              </p:ext>
            </p:extLst>
          </p:nvPr>
        </p:nvGraphicFramePr>
        <p:xfrm>
          <a:off x="809324" y="1216769"/>
          <a:ext cx="11029750" cy="485648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400">
                          <a:latin typeface="Arial" panose="020B0604020202020204" pitchFamily="34" charset="0"/>
                          <a:cs typeface="Arial" panose="020B0604020202020204" pitchFamily="34" charset="0"/>
                        </a:rPr>
                        <a:t>I60</a:t>
                      </a:r>
                    </a:p>
                  </a:txBody>
                  <a:tcPr/>
                </a:tc>
                <a:tc gridSpan="2">
                  <a:txBody>
                    <a:bodyPr/>
                    <a:lstStyle/>
                    <a:p>
                      <a:r>
                        <a:rPr lang="en-GB" sz="1400">
                          <a:latin typeface="Arial" panose="020B0604020202020204" pitchFamily="34" charset="0"/>
                          <a:cs typeface="Arial" panose="020B0604020202020204" pitchFamily="34" charset="0"/>
                        </a:rPr>
                        <a:t>Additional escalation Process Type - Address Management</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escalate communications related to Address Management General Query (Elec) (PT0030), so that instances that are not resolved through the general query are flagged to senior staff/contract managers to avoid impact on customers from incorrect address data.</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0" i="0" u="none" strike="noStrike">
                        <a:solidFill>
                          <a:schemeClr val="tx1">
                            <a:lumMod val="65000"/>
                            <a:lumOff val="35000"/>
                          </a:schemeClr>
                        </a:solidFill>
                        <a:effectLst/>
                        <a:latin typeface="Arial" panose="020B0604020202020204" pitchFamily="34" charset="0"/>
                        <a:cs typeface="Arial" panose="020B0604020202020204" pitchFamily="34" charset="0"/>
                      </a:endParaRP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n/a – PT0030 already exists</a:t>
                      </a:r>
                    </a:p>
                  </a:txBody>
                  <a:tcPr/>
                </a:tc>
                <a:extLst>
                  <a:ext uri="{0D108BD9-81ED-4DB2-BD59-A6C34878D82A}">
                    <a16:rowId xmlns:a16="http://schemas.microsoft.com/office/drawing/2014/main" val="1552027337"/>
                  </a:ext>
                </a:extLst>
              </a:tr>
              <a:tr h="370840">
                <a:tc gridSpan="2">
                  <a:txBody>
                    <a:bodyPr/>
                    <a:lstStyle/>
                    <a:p>
                      <a:pPr algn="ctr"/>
                      <a:r>
                        <a:rPr lang="en-GB" sz="1400" b="1">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Proposed to introduce an escalation level PT.  Obligations not in CFSB – therefore escalation not currently provided for.</a:t>
                      </a:r>
                      <a:endParaRPr lang="en-GB" sz="140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Approx. 12,000 PT0030 communications had been sent in first two years of the SDEP.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Three scenario variants – Supplier-Supplier / DNO-Supplier / Supplier-DNO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Address Management Schedule 6.8 explicitly cites Supplier to DNO SDEP usage for additional D0381 info.</a:t>
                      </a:r>
                    </a:p>
                    <a:p>
                      <a:pPr algn="l"/>
                      <a:r>
                        <a:rPr lang="en-GB" sz="1400" i="1">
                          <a:latin typeface="Arial" panose="020B0604020202020204" pitchFamily="34" charset="0"/>
                          <a:cs typeface="Arial" panose="020B0604020202020204" pitchFamily="34" charset="0"/>
                        </a:rPr>
                        <a:t>Address Management Schedule 6.9 explicitly cites Supplier to Supplier SDEP usage for MPL Address updates.</a:t>
                      </a:r>
                    </a:p>
                    <a:p>
                      <a:pPr algn="l"/>
                      <a:endParaRPr lang="en-GB" sz="1400" i="1">
                        <a:highlight>
                          <a:srgbClr val="FFFF00"/>
                        </a:highligh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400" i="1">
                          <a:latin typeface="Arial" panose="020B0604020202020204" pitchFamily="34" charset="0"/>
                          <a:cs typeface="Arial" panose="020B0604020202020204" pitchFamily="34" charset="0"/>
                        </a:rPr>
                        <a:t>What queries tend to be sent on the PT0030?</a:t>
                      </a:r>
                    </a:p>
                    <a:p>
                      <a:pPr marL="285750" indent="-285750" algn="l">
                        <a:buFont typeface="Arial" panose="020B0604020202020204" pitchFamily="34" charset="0"/>
                        <a:buChar char="•"/>
                      </a:pPr>
                      <a:r>
                        <a:rPr lang="en-GB" sz="1400" i="1">
                          <a:latin typeface="Arial" panose="020B0604020202020204" pitchFamily="34" charset="0"/>
                          <a:cs typeface="Arial" panose="020B0604020202020204" pitchFamily="34" charset="0"/>
                        </a:rPr>
                        <a:t>Why aren’t PT0030 General Queries being responded to in reasonable timescales or at all?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a:latin typeface="Arial" panose="020B0604020202020204" pitchFamily="34" charset="0"/>
                          <a:cs typeface="Arial" panose="020B0604020202020204" pitchFamily="34" charset="0"/>
                        </a:rPr>
                        <a:t>Escalation required for Supplier to Supplier comms and Supplier/DNO comms?</a:t>
                      </a:r>
                    </a:p>
                    <a:p>
                      <a:pPr marL="285750" indent="-285750" algn="l">
                        <a:buFont typeface="Arial" panose="020B0604020202020204" pitchFamily="34" charset="0"/>
                        <a:buChar char="•"/>
                      </a:pPr>
                      <a:r>
                        <a:rPr lang="en-GB" sz="1400" i="1">
                          <a:latin typeface="Arial" panose="020B0604020202020204" pitchFamily="34" charset="0"/>
                          <a:cs typeface="Arial" panose="020B0604020202020204" pitchFamily="34" charset="0"/>
                        </a:rPr>
                        <a:t>What would the escalation be based on? </a:t>
                      </a:r>
                    </a:p>
                    <a:p>
                      <a:pPr marL="285750" indent="-285750" algn="l">
                        <a:buFont typeface="Arial" panose="020B0604020202020204" pitchFamily="34" charset="0"/>
                        <a:buChar char="•"/>
                      </a:pPr>
                      <a:r>
                        <a:rPr lang="en-GB" sz="1400" i="1">
                          <a:latin typeface="Arial" panose="020B0604020202020204" pitchFamily="34" charset="0"/>
                          <a:cs typeface="Arial" panose="020B0604020202020204" pitchFamily="34" charset="0"/>
                        </a:rPr>
                        <a:t>Users have flagged that high volumes of these calls could be an issue at times, how can that be managed?  Mainly comes from queries under data cleanse exercises (electricity)?</a:t>
                      </a:r>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3890500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a:t>Additional process types (4)</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3795131684"/>
              </p:ext>
            </p:extLst>
          </p:nvPr>
        </p:nvGraphicFramePr>
        <p:xfrm>
          <a:off x="809324" y="1216769"/>
          <a:ext cx="11029750" cy="421640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400">
                          <a:latin typeface="Arial" panose="020B0604020202020204" pitchFamily="34" charset="0"/>
                          <a:cs typeface="Arial" panose="020B0604020202020204" pitchFamily="34" charset="0"/>
                        </a:rPr>
                        <a:t>I61</a:t>
                      </a:r>
                    </a:p>
                  </a:txBody>
                  <a:tcPr/>
                </a:tc>
                <a:tc gridSpan="2">
                  <a:txBody>
                    <a:bodyPr/>
                    <a:lstStyle/>
                    <a:p>
                      <a:r>
                        <a:rPr lang="en-GB" sz="1400">
                          <a:latin typeface="Arial" panose="020B0604020202020204" pitchFamily="34" charset="0"/>
                          <a:cs typeface="Arial" panose="020B0604020202020204" pitchFamily="34" charset="0"/>
                        </a:rPr>
                        <a:t>Additional Process Type - Theft</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exchange information securely about instances of suspected theft, so that consumer data is protected and queries are tracked</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0" i="0" u="none" strike="noStrike">
                        <a:solidFill>
                          <a:schemeClr val="tx1">
                            <a:lumMod val="65000"/>
                            <a:lumOff val="35000"/>
                          </a:schemeClr>
                        </a:solidFill>
                        <a:effectLst/>
                        <a:latin typeface="Arial" panose="020B0604020202020204" pitchFamily="34" charset="0"/>
                        <a:cs typeface="Arial" panose="020B0604020202020204" pitchFamily="34" charset="0"/>
                      </a:endParaRP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Proposed – General Query level PT for any exchange of information between Suppliers and DNOs e.g. to liaise on appointments, communicate during a switch</a:t>
                      </a:r>
                    </a:p>
                  </a:txBody>
                  <a:tcPr/>
                </a:tc>
                <a:extLst>
                  <a:ext uri="{0D108BD9-81ED-4DB2-BD59-A6C34878D82A}">
                    <a16:rowId xmlns:a16="http://schemas.microsoft.com/office/drawing/2014/main" val="1552027337"/>
                  </a:ext>
                </a:extLst>
              </a:tr>
              <a:tr h="370840">
                <a:tc gridSpan="2">
                  <a:txBody>
                    <a:bodyPr/>
                    <a:lstStyle/>
                    <a:p>
                      <a:pPr algn="ctr"/>
                      <a:r>
                        <a:rPr lang="en-GB" sz="1400" b="1">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Not currently proposed</a:t>
                      </a:r>
                      <a:endParaRPr lang="en-GB" sz="140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Schedule 8 specifies various interactions between DNOs and Suppliers.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DNO to Supplier theft interaction usually by phone/email. D0237 and D0238 don't support attachments or additional info. Also, inconsistency of use.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Supplier has the obligation for theft investigation but may outsource. DNO has responsibility if there is no Supplier (theft in conveyance).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Suppliers may want to exchange data on theft during Switch (Switch can't be stopped for suspected theft).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i="1">
                        <a:highlight>
                          <a:srgbClr val="FFFF00"/>
                        </a:highligh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400" i="1">
                          <a:latin typeface="Arial" panose="020B0604020202020204" pitchFamily="34" charset="0"/>
                          <a:cs typeface="Arial" panose="020B0604020202020204" pitchFamily="34" charset="0"/>
                        </a:rPr>
                        <a:t>Views on current methods of exchange of information re instances of theft?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a:latin typeface="Arial" panose="020B0604020202020204" pitchFamily="34" charset="0"/>
                          <a:cs typeface="Arial" panose="020B0604020202020204" pitchFamily="34" charset="0"/>
                        </a:rPr>
                        <a:t>Views on whether a PT in SDEP would assist engagement and issue resolution?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a:latin typeface="Arial" panose="020B0604020202020204" pitchFamily="34" charset="0"/>
                          <a:cs typeface="Arial" panose="020B0604020202020204" pitchFamily="34" charset="0"/>
                        </a:rPr>
                        <a:t>Useful to have a gas equivalent (only domestic gas Suppliers are SDEP users)?</a:t>
                      </a:r>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961547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a:t>Additional process types (5)</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79483120"/>
              </p:ext>
            </p:extLst>
          </p:nvPr>
        </p:nvGraphicFramePr>
        <p:xfrm>
          <a:off x="809324" y="1216769"/>
          <a:ext cx="11029750" cy="397256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400">
                          <a:latin typeface="Arial" panose="020B0604020202020204" pitchFamily="34" charset="0"/>
                          <a:cs typeface="Arial" panose="020B0604020202020204" pitchFamily="34" charset="0"/>
                        </a:rPr>
                        <a:t>I62</a:t>
                      </a:r>
                    </a:p>
                  </a:txBody>
                  <a:tcPr/>
                </a:tc>
                <a:tc gridSpan="2">
                  <a:txBody>
                    <a:bodyPr/>
                    <a:lstStyle/>
                    <a:p>
                      <a:r>
                        <a:rPr lang="en-GB" sz="1400">
                          <a:latin typeface="Arial" panose="020B0604020202020204" pitchFamily="34" charset="0"/>
                          <a:cs typeface="Arial" panose="020B0604020202020204" pitchFamily="34" charset="0"/>
                        </a:rPr>
                        <a:t>Additional Process Type – Crossed Meters (DNO)</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exchange information securely about instances of potential crossed meters, so that consumer data is protected and queries are tracked centrally to help ensure resolution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0" i="0" u="none" strike="noStrike">
                        <a:solidFill>
                          <a:schemeClr val="tx1">
                            <a:lumMod val="65000"/>
                            <a:lumOff val="35000"/>
                          </a:schemeClr>
                        </a:solidFill>
                        <a:effectLst/>
                        <a:latin typeface="Arial" panose="020B0604020202020204" pitchFamily="34" charset="0"/>
                        <a:cs typeface="Arial" panose="020B0604020202020204" pitchFamily="34" charset="0"/>
                      </a:endParaRP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Proposed – General Query level PT for DNOs to report potential crossed meters and Suppliers to provide an update on investigation / resolution</a:t>
                      </a:r>
                    </a:p>
                  </a:txBody>
                  <a:tcPr/>
                </a:tc>
                <a:extLst>
                  <a:ext uri="{0D108BD9-81ED-4DB2-BD59-A6C34878D82A}">
                    <a16:rowId xmlns:a16="http://schemas.microsoft.com/office/drawing/2014/main" val="1552027337"/>
                  </a:ext>
                </a:extLst>
              </a:tr>
              <a:tr h="370840">
                <a:tc gridSpan="2">
                  <a:txBody>
                    <a:bodyPr/>
                    <a:lstStyle/>
                    <a:p>
                      <a:pPr algn="ctr"/>
                      <a:r>
                        <a:rPr lang="en-GB" sz="1400" b="1">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Not currently proposed</a:t>
                      </a:r>
                      <a:endParaRPr lang="en-GB" sz="140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CP R0076 – DNOs notifying Suppliers about Crossed Meters: seeks to introduce a way for DNOs to raise a crossed meter issue with Suppliers, in a way that directly feeds into the Supplier’s list of crossed meter issues. The Supplier will be required to feed back progress to the DNO.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[NB – if this PT did proceed it could facilitate removal of R0076]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DNOs do not have access to the Crossed Meters Resolution Portal.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i="1">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400" i="1">
                          <a:latin typeface="Arial" panose="020B0604020202020204" pitchFamily="34" charset="0"/>
                          <a:cs typeface="Arial" panose="020B0604020202020204" pitchFamily="34" charset="0"/>
                        </a:rPr>
                        <a:t>Views on current methods of exchange of information with DNO on crossed meters?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a:latin typeface="Arial" panose="020B0604020202020204" pitchFamily="34" charset="0"/>
                          <a:cs typeface="Arial" panose="020B0604020202020204" pitchFamily="34" charset="0"/>
                        </a:rPr>
                        <a:t>Views on whether a PT in SDEP would cause duplication of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2392884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a:t>Additional process types (6)</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3205569192"/>
              </p:ext>
            </p:extLst>
          </p:nvPr>
        </p:nvGraphicFramePr>
        <p:xfrm>
          <a:off x="809324" y="1216769"/>
          <a:ext cx="11029750" cy="425196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400">
                          <a:latin typeface="Arial" panose="020B0604020202020204" pitchFamily="34" charset="0"/>
                          <a:cs typeface="Arial" panose="020B0604020202020204" pitchFamily="34" charset="0"/>
                        </a:rPr>
                        <a:t>I63</a:t>
                      </a:r>
                    </a:p>
                  </a:txBody>
                  <a:tcPr/>
                </a:tc>
                <a:tc gridSpan="2">
                  <a:txBody>
                    <a:bodyPr/>
                    <a:lstStyle/>
                    <a:p>
                      <a:r>
                        <a:rPr lang="en-GB" sz="1400">
                          <a:latin typeface="Arial" panose="020B0604020202020204" pitchFamily="34" charset="0"/>
                          <a:cs typeface="Arial" panose="020B0604020202020204" pitchFamily="34" charset="0"/>
                        </a:rPr>
                        <a:t>Additional Process Type – Missing MTDs</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exchange information securely about instances of missing MTDs on a Switch/concurrent Change of MEM, so that consumer data is protected and queries are tracked centrally to help ensure resolution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0" i="0" u="none" strike="noStrike">
                        <a:solidFill>
                          <a:schemeClr val="tx1">
                            <a:lumMod val="65000"/>
                            <a:lumOff val="35000"/>
                          </a:schemeClr>
                        </a:solidFill>
                        <a:effectLst/>
                        <a:latin typeface="Arial" panose="020B0604020202020204" pitchFamily="34" charset="0"/>
                        <a:cs typeface="Arial" panose="020B0604020202020204" pitchFamily="34" charset="0"/>
                      </a:endParaRP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Proposed – General Query level PT for Suppliers to communicate about MTDs not provided after a switch</a:t>
                      </a:r>
                    </a:p>
                  </a:txBody>
                  <a:tcPr/>
                </a:tc>
                <a:extLst>
                  <a:ext uri="{0D108BD9-81ED-4DB2-BD59-A6C34878D82A}">
                    <a16:rowId xmlns:a16="http://schemas.microsoft.com/office/drawing/2014/main" val="1552027337"/>
                  </a:ext>
                </a:extLst>
              </a:tr>
              <a:tr h="370840">
                <a:tc gridSpan="2">
                  <a:txBody>
                    <a:bodyPr/>
                    <a:lstStyle/>
                    <a:p>
                      <a:pPr algn="ctr"/>
                      <a:r>
                        <a:rPr lang="en-GB" sz="1400" b="1">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a:latin typeface="Arial" panose="020B0604020202020204" pitchFamily="34" charset="0"/>
                          <a:cs typeface="Arial" panose="020B0604020202020204" pitchFamily="34" charset="0"/>
                        </a:rPr>
                        <a:t>Not currently proposed (though there are SLAs related to exchange of MTDs between MEMs in Schedule 14)</a:t>
                      </a:r>
                      <a:endParaRPr lang="en-GB" sz="140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Came from R0006 – solution development involved MEMs; original proposer wants to keep solution to Supplier only.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Gaining Supplier raises a query with Losing Supplier if valid, complete Meter Technical Details not received by Gaining MEM within the timescales defined in Schedule 14.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Not a scenario covered in CFSB, so an Escalation PT would not currently be provided for.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i="1">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a:latin typeface="Arial" panose="020B0604020202020204" pitchFamily="34" charset="0"/>
                          <a:cs typeface="Arial" panose="020B0604020202020204" pitchFamily="34" charset="0"/>
                        </a:rPr>
                        <a:t>The MHHS drafting of Schedule 14 proposes that the Losing MEM reports any inability to send on MTDs to the Losing Supplier.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i="1">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400" i="1">
                          <a:latin typeface="Arial" panose="020B0604020202020204" pitchFamily="34" charset="0"/>
                          <a:cs typeface="Arial" panose="020B0604020202020204" pitchFamily="34" charset="0"/>
                        </a:rPr>
                        <a:t>Views on a Supplier-only solution to missing MTDs?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2682013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a:t>Additional process types (7)</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1356601376"/>
              </p:ext>
            </p:extLst>
          </p:nvPr>
        </p:nvGraphicFramePr>
        <p:xfrm>
          <a:off x="809324" y="1216769"/>
          <a:ext cx="11029750" cy="354584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400">
                          <a:latin typeface="Arial"/>
                        </a:rPr>
                        <a:t>I65</a:t>
                      </a:r>
                    </a:p>
                  </a:txBody>
                  <a:tcPr/>
                </a:tc>
                <a:tc gridSpan="2">
                  <a:txBody>
                    <a:bodyPr/>
                    <a:lstStyle/>
                    <a:p>
                      <a:r>
                        <a:rPr lang="en-GB" sz="1400">
                          <a:latin typeface="Arial"/>
                        </a:rPr>
                        <a:t>Additional Process Type – Smart Metering Communications Issues</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a:solidFill>
                            <a:schemeClr val="tx1">
                              <a:lumMod val="65000"/>
                              <a:lumOff val="35000"/>
                            </a:schemeClr>
                          </a:solidFill>
                          <a:effectLst/>
                          <a:latin typeface="Arial"/>
                        </a:rPr>
                        <a:t>As an SDEP User, I want to be able to exchange information securely about instances of issues with Smart Metering communications, so that actual readings can be obtained promptly and queries are tracked centrally to help ensure resolution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0" i="0" u="none" strike="noStrike">
                        <a:solidFill>
                          <a:schemeClr val="tx1">
                            <a:lumMod val="65000"/>
                            <a:lumOff val="35000"/>
                          </a:schemeClr>
                        </a:solidFill>
                        <a:effectLst/>
                        <a:latin typeface="Arial"/>
                      </a:endParaRP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a:latin typeface="Arial"/>
                        </a:rPr>
                        <a:t>General Query PT</a:t>
                      </a:r>
                    </a:p>
                  </a:txBody>
                  <a:tcPr/>
                </a:tc>
                <a:tc hMerge="1">
                  <a:txBody>
                    <a:bodyPr/>
                    <a:lstStyle/>
                    <a:p>
                      <a:endParaRPr lang="en-GB"/>
                    </a:p>
                  </a:txBody>
                  <a:tcPr/>
                </a:tc>
                <a:tc>
                  <a:txBody>
                    <a:bodyPr/>
                    <a:lstStyle/>
                    <a:p>
                      <a:pPr algn="ctr"/>
                      <a:r>
                        <a:rPr lang="en-GB" sz="1400">
                          <a:latin typeface="Arial"/>
                        </a:rPr>
                        <a:t>Proposed – General Query level PT for Suppliers to communicate about issues related to Smart Metering comms</a:t>
                      </a:r>
                    </a:p>
                  </a:txBody>
                  <a:tcPr/>
                </a:tc>
                <a:extLst>
                  <a:ext uri="{0D108BD9-81ED-4DB2-BD59-A6C34878D82A}">
                    <a16:rowId xmlns:a16="http://schemas.microsoft.com/office/drawing/2014/main" val="1552027337"/>
                  </a:ext>
                </a:extLst>
              </a:tr>
              <a:tr h="370840">
                <a:tc gridSpan="2">
                  <a:txBody>
                    <a:bodyPr/>
                    <a:lstStyle/>
                    <a:p>
                      <a:pPr algn="ctr"/>
                      <a:r>
                        <a:rPr lang="en-GB" sz="1400" b="1">
                          <a:latin typeface="Arial"/>
                        </a:rPr>
                        <a:t>Escalation PT</a:t>
                      </a:r>
                    </a:p>
                  </a:txBody>
                  <a:tcPr/>
                </a:tc>
                <a:tc hMerge="1">
                  <a:txBody>
                    <a:bodyPr/>
                    <a:lstStyle/>
                    <a:p>
                      <a:endParaRPr lang="en-GB"/>
                    </a:p>
                  </a:txBody>
                  <a:tcPr/>
                </a:tc>
                <a:tc>
                  <a:txBody>
                    <a:bodyPr/>
                    <a:lstStyle/>
                    <a:p>
                      <a:pPr algn="ctr"/>
                      <a:r>
                        <a:rPr lang="en-GB" sz="1400">
                          <a:latin typeface="Arial"/>
                        </a:rPr>
                        <a:t>Not currently proposed</a:t>
                      </a:r>
                      <a:endParaRPr lang="en-GB" sz="1400" i="1">
                        <a:latin typeface="Arial"/>
                      </a:endParaRPr>
                    </a:p>
                  </a:txBody>
                  <a:tcPr/>
                </a:tc>
                <a:extLst>
                  <a:ext uri="{0D108BD9-81ED-4DB2-BD59-A6C34878D82A}">
                    <a16:rowId xmlns:a16="http://schemas.microsoft.com/office/drawing/2014/main" val="2875206431"/>
                  </a:ext>
                </a:extLst>
              </a:tr>
              <a:tr h="370840">
                <a:tc gridSpan="2">
                  <a:txBody>
                    <a:bodyPr/>
                    <a:lstStyle/>
                    <a:p>
                      <a:pPr algn="ctr"/>
                      <a:r>
                        <a:rPr lang="en-GB" sz="1400" b="1">
                          <a:latin typeface="Arial"/>
                        </a:rPr>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a:latin typeface="Arial"/>
                        </a:rPr>
                        <a:t>Came from a Service Desk call – If two Suppliers are responsible for a site, e.g. for import/export metering, and there are issues with the smart metering communications, it would be useful to have a formal route for managing issues and queries.</a:t>
                      </a:r>
                    </a:p>
                    <a:p>
                      <a:pPr marL="0" marR="0" lvl="0" indent="0" algn="l" rtl="0" eaLnBrk="1" fontAlgn="auto" latinLnBrk="0" hangingPunct="1">
                        <a:lnSpc>
                          <a:spcPct val="100000"/>
                        </a:lnSpc>
                        <a:spcBef>
                          <a:spcPts val="0"/>
                        </a:spcBef>
                        <a:spcAft>
                          <a:spcPts val="0"/>
                        </a:spcAft>
                        <a:buClrTx/>
                        <a:buSzTx/>
                        <a:buFontTx/>
                        <a:buNone/>
                      </a:pPr>
                      <a:r>
                        <a:rPr lang="en-GB" sz="1200" i="1">
                          <a:latin typeface="Arial"/>
                        </a:rPr>
                        <a:t>Such scenarios not currently explicitly covered in CFSB, Metering Operations or Registration Services Schedules.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a:latin typeface="Arial"/>
                      </a:endParaRPr>
                    </a:p>
                    <a:p>
                      <a:pPr marL="285750" indent="-285750" algn="l">
                        <a:buFont typeface="Arial" panose="020B0604020202020204" pitchFamily="34" charset="0"/>
                        <a:buChar char="•"/>
                      </a:pPr>
                      <a:r>
                        <a:rPr lang="en-GB" sz="1200" i="1">
                          <a:latin typeface="Arial"/>
                        </a:rPr>
                        <a:t>Are such instances raised via the DCC (under the SEC)?</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200" i="1">
                          <a:latin typeface="Arial"/>
                        </a:rPr>
                        <a:t>If using SDEP, would Contract Manager General Queries be used now?  Is a dedicated PT useful?</a:t>
                      </a:r>
                    </a:p>
                    <a:p>
                      <a:pPr marL="285750" indent="-285750" algn="l">
                        <a:buFont typeface="Arial" panose="020B0604020202020204" pitchFamily="34" charset="0"/>
                        <a:buChar char="•"/>
                      </a:pPr>
                      <a:r>
                        <a:rPr lang="en-GB" sz="1200" i="1">
                          <a:latin typeface="Arial"/>
                        </a:rPr>
                        <a:t>How frequently do these scenarios occur – could increase in future?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i="1">
                        <a:latin typeface="Arial"/>
                      </a:endParaRPr>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4285240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600877" y="3291841"/>
            <a:ext cx="5476774" cy="1146450"/>
          </a:xfrm>
        </p:spPr>
        <p:txBody>
          <a:bodyPr>
            <a:normAutofit/>
          </a:bodyPr>
          <a:lstStyle/>
          <a:p>
            <a:r>
              <a:rPr lang="en-GB" sz="3600"/>
              <a:t>Progression of change proposals</a:t>
            </a:r>
          </a:p>
        </p:txBody>
      </p:sp>
    </p:spTree>
    <p:extLst>
      <p:ext uri="{BB962C8B-B14F-4D97-AF65-F5344CB8AC3E}">
        <p14:creationId xmlns:p14="http://schemas.microsoft.com/office/powerpoint/2010/main" val="57716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a:xfrm>
            <a:off x="838200" y="365125"/>
            <a:ext cx="9284855" cy="660111"/>
          </a:xfrm>
        </p:spPr>
        <p:txBody>
          <a:bodyPr anchor="ctr">
            <a:normAutofit/>
          </a:bodyPr>
          <a:lstStyle/>
          <a:p>
            <a:r>
              <a:rPr lang="en-GB"/>
              <a:t>CPs proposed for withdrawal</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838200" y="1827583"/>
            <a:ext cx="9165336" cy="4460875"/>
          </a:xfrm>
        </p:spPr>
        <p:txBody>
          <a:bodyPr vert="horz" lIns="91440" tIns="45720" rIns="91440" bIns="45720" rtlCol="0">
            <a:normAutofit/>
          </a:bodyPr>
          <a:lstStyle/>
          <a:p>
            <a:r>
              <a:rPr lang="en-GB" sz="1700">
                <a:latin typeface="Arial" panose="020B0604020202020204" pitchFamily="34" charset="0"/>
                <a:cs typeface="Arial" panose="020B0604020202020204" pitchFamily="34" charset="0"/>
                <a:hlinkClick r:id="rId2"/>
              </a:rPr>
              <a:t>R00123 – Look and Feel </a:t>
            </a:r>
            <a:r>
              <a:rPr lang="en-GB" sz="1700">
                <a:latin typeface="Arial" panose="020B0604020202020204" pitchFamily="34" charset="0"/>
                <a:cs typeface="Arial" panose="020B0604020202020204" pitchFamily="34" charset="0"/>
              </a:rPr>
              <a:t>was raised to address some look and feel changes to the service. We believe these can be progressed with the Service Provider and implemented as soon as they are ready as they only impact category 3 documents.</a:t>
            </a:r>
          </a:p>
          <a:p>
            <a:r>
              <a:rPr lang="en-GB" sz="1700">
                <a:latin typeface="Arial" panose="020B0604020202020204" pitchFamily="34" charset="0"/>
                <a:cs typeface="Arial" panose="020B0604020202020204" pitchFamily="34" charset="0"/>
                <a:hlinkClick r:id="rId3"/>
              </a:rPr>
              <a:t>R00124 - Reporting </a:t>
            </a:r>
            <a:r>
              <a:rPr lang="en-GB" sz="1700">
                <a:latin typeface="Arial" panose="020B0604020202020204" pitchFamily="34" charset="0"/>
                <a:cs typeface="Arial" panose="020B0604020202020204" pitchFamily="34" charset="0"/>
              </a:rPr>
              <a:t>was raised to address improvements to reporting. We believe these can be progressed with the Service Provider and implemented as soon as they are ready as they mostly impact category 3 documents. There is one requirement which will need to be moved within one of the other CPs. </a:t>
            </a:r>
          </a:p>
          <a:p>
            <a:r>
              <a:rPr lang="en-GB" sz="1700">
                <a:latin typeface="Arial" panose="020B0604020202020204" pitchFamily="34" charset="0"/>
                <a:cs typeface="Arial" panose="020B0604020202020204" pitchFamily="34" charset="0"/>
                <a:hlinkClick r:id="rId4"/>
              </a:rPr>
              <a:t>R00126 – SDEP User Guide and Obligations </a:t>
            </a:r>
            <a:r>
              <a:rPr lang="en-GB" sz="1700">
                <a:latin typeface="Arial" panose="020B0604020202020204" pitchFamily="34" charset="0"/>
                <a:cs typeface="Arial" panose="020B0604020202020204" pitchFamily="34" charset="0"/>
              </a:rPr>
              <a:t>was raised to address improvements to user guide and training. These we believe can be progressed with the service provider and implemented as soon as they are ready where they mostly impact category 3 documents. There is one requirement that does not so we will move that into one of the other CPs.</a:t>
            </a:r>
          </a:p>
          <a:p>
            <a:endParaRPr lang="en-GB" sz="1700">
              <a:latin typeface="Arial" panose="020B0604020202020204" pitchFamily="34" charset="0"/>
              <a:cs typeface="Arial" panose="020B0604020202020204" pitchFamily="34" charset="0"/>
            </a:endParaRPr>
          </a:p>
          <a:p>
            <a:endParaRPr lang="en-GB" sz="17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6191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a:latin typeface="Roboto"/>
                <a:ea typeface="Roboto"/>
                <a:cs typeface="Roboto"/>
              </a:rPr>
              <a:t>CPs proposed for withdrawal</a:t>
            </a:r>
            <a:endParaRPr lang="en-GB">
              <a:cs typeface="Roboto"/>
            </a:endParaRPr>
          </a:p>
        </p:txBody>
      </p:sp>
      <p:pic>
        <p:nvPicPr>
          <p:cNvPr id="6" name="Picture Placeholder 5" descr="A picture containing sky, pylon, outdoor, bridge&#10;&#10;Description automatically generated">
            <a:extLst>
              <a:ext uri="{FF2B5EF4-FFF2-40B4-BE49-F238E27FC236}">
                <a16:creationId xmlns:a16="http://schemas.microsoft.com/office/drawing/2014/main" id="{3421B364-42D4-2E76-A2CB-D7BB0BF5254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9188" r="19188"/>
          <a:stretch/>
        </p:blipFill>
        <p:spPr/>
      </p:pic>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p:txBody>
          <a:bodyPr vert="horz" lIns="91440" tIns="45720" rIns="91440" bIns="45720" rtlCol="0" anchor="t">
            <a:normAutofit/>
          </a:bodyPr>
          <a:lstStyle/>
          <a:p>
            <a:r>
              <a:rPr lang="en-GB">
                <a:latin typeface="Arial" panose="020B0604020202020204" pitchFamily="34" charset="0"/>
                <a:ea typeface="Roboto"/>
                <a:cs typeface="Arial" panose="020B0604020202020204" pitchFamily="34" charset="0"/>
                <a:hlinkClick r:id="rId3"/>
              </a:rPr>
              <a:t>R00125 - Multilateral Erroneous Switches. </a:t>
            </a:r>
            <a:r>
              <a:rPr lang="en-GB">
                <a:latin typeface="Arial" panose="020B0604020202020204" pitchFamily="34" charset="0"/>
                <a:ea typeface="Roboto"/>
                <a:cs typeface="Arial" panose="020B0604020202020204" pitchFamily="34" charset="0"/>
              </a:rPr>
              <a:t>There were two views on whether this was needed now or was a nice to have. With the re- procurement of the service coming in the next 18 months this may be a candidate for waiting until that time, subject to the effort, cost and urgency.</a:t>
            </a:r>
          </a:p>
          <a:p>
            <a:endParaRPr lang="en-GB">
              <a:latin typeface="Arial" panose="020B0604020202020204" pitchFamily="34" charset="0"/>
              <a:ea typeface="Roboto"/>
              <a:cs typeface="Arial" panose="020B0604020202020204" pitchFamily="34" charset="0"/>
            </a:endParaRPr>
          </a:p>
          <a:p>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1988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a:latin typeface="Roboto"/>
                <a:ea typeface="Roboto"/>
                <a:cs typeface="Roboto"/>
              </a:rPr>
              <a:t>CPs proposed for withdrawal</a:t>
            </a:r>
            <a:endParaRPr lang="en-GB">
              <a:cs typeface="Roboto"/>
            </a:endParaRP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827053" y="1278472"/>
            <a:ext cx="8384325" cy="4823944"/>
          </a:xfrm>
        </p:spPr>
        <p:txBody>
          <a:bodyPr vert="horz" lIns="91440" tIns="45720" rIns="91440" bIns="45720" rtlCol="0" anchor="t">
            <a:normAutofit fontScale="92500" lnSpcReduction="10000"/>
          </a:bodyPr>
          <a:lstStyle/>
          <a:p>
            <a:r>
              <a:rPr lang="en-GB">
                <a:latin typeface="Arial" panose="020B0604020202020204" pitchFamily="34" charset="0"/>
                <a:ea typeface="Roboto"/>
                <a:cs typeface="Arial" panose="020B0604020202020204" pitchFamily="34" charset="0"/>
              </a:rPr>
              <a:t>Cat 3 changes only - Can be progressed with the service provider and implemented as soon as they are ready (any requirements affecting Cat 1 or 2 documents will move into one of the other CPs):</a:t>
            </a:r>
            <a:endParaRPr lang="en-GB">
              <a:latin typeface="Arial" panose="020B0604020202020204" pitchFamily="34" charset="0"/>
              <a:cs typeface="Arial" panose="020B0604020202020204" pitchFamily="34" charset="0"/>
            </a:endParaRPr>
          </a:p>
          <a:p>
            <a:pPr lvl="1"/>
            <a:r>
              <a:rPr lang="en-GB" sz="1800" b="1">
                <a:latin typeface="Arial" panose="020B0604020202020204" pitchFamily="34" charset="0"/>
                <a:ea typeface="Roboto"/>
                <a:cs typeface="Arial" panose="020B0604020202020204" pitchFamily="34" charset="0"/>
                <a:hlinkClick r:id="rId2"/>
              </a:rPr>
              <a:t>R0123</a:t>
            </a:r>
            <a:r>
              <a:rPr lang="en-GB" sz="1800">
                <a:latin typeface="Arial" panose="020B0604020202020204" pitchFamily="34" charset="0"/>
                <a:ea typeface="Roboto"/>
                <a:cs typeface="Arial" panose="020B0604020202020204" pitchFamily="34" charset="0"/>
              </a:rPr>
              <a:t> - raised to address </a:t>
            </a:r>
            <a:r>
              <a:rPr lang="en-GB" sz="1800" u="sng">
                <a:latin typeface="Arial" panose="020B0604020202020204" pitchFamily="34" charset="0"/>
                <a:ea typeface="Roboto"/>
                <a:cs typeface="Arial" panose="020B0604020202020204" pitchFamily="34" charset="0"/>
              </a:rPr>
              <a:t>look and feel changes</a:t>
            </a:r>
            <a:endParaRPr lang="en-GB" sz="1800">
              <a:latin typeface="Arial" panose="020B0604020202020204" pitchFamily="34" charset="0"/>
              <a:ea typeface="Roboto"/>
              <a:cs typeface="Arial" panose="020B0604020202020204" pitchFamily="34" charset="0"/>
            </a:endParaRPr>
          </a:p>
          <a:p>
            <a:pPr lvl="1"/>
            <a:r>
              <a:rPr lang="en-GB" sz="1800" b="1">
                <a:latin typeface="Arial" panose="020B0604020202020204" pitchFamily="34" charset="0"/>
                <a:ea typeface="Roboto"/>
                <a:cs typeface="Arial" panose="020B0604020202020204" pitchFamily="34" charset="0"/>
                <a:hlinkClick r:id="rId3"/>
              </a:rPr>
              <a:t>R0124</a:t>
            </a:r>
            <a:r>
              <a:rPr lang="en-GB" sz="1800">
                <a:latin typeface="Arial" panose="020B0604020202020204" pitchFamily="34" charset="0"/>
                <a:ea typeface="Roboto"/>
                <a:cs typeface="Arial" panose="020B0604020202020204" pitchFamily="34" charset="0"/>
              </a:rPr>
              <a:t> - raised to address </a:t>
            </a:r>
            <a:r>
              <a:rPr lang="en-GB" sz="1800" u="sng">
                <a:latin typeface="Arial" panose="020B0604020202020204" pitchFamily="34" charset="0"/>
                <a:ea typeface="Roboto"/>
                <a:cs typeface="Arial" panose="020B0604020202020204" pitchFamily="34" charset="0"/>
              </a:rPr>
              <a:t>improvements to reporting</a:t>
            </a:r>
            <a:endParaRPr lang="en-GB" sz="1800">
              <a:latin typeface="Arial" panose="020B0604020202020204" pitchFamily="34" charset="0"/>
              <a:ea typeface="Roboto"/>
              <a:cs typeface="Arial" panose="020B0604020202020204" pitchFamily="34" charset="0"/>
            </a:endParaRPr>
          </a:p>
          <a:p>
            <a:pPr lvl="1"/>
            <a:r>
              <a:rPr lang="en-GB" sz="1800" b="1">
                <a:latin typeface="Arial" panose="020B0604020202020204" pitchFamily="34" charset="0"/>
                <a:ea typeface="Roboto"/>
                <a:cs typeface="Arial" panose="020B0604020202020204" pitchFamily="34" charset="0"/>
                <a:hlinkClick r:id="rId4"/>
              </a:rPr>
              <a:t>R0126</a:t>
            </a:r>
            <a:r>
              <a:rPr lang="en-GB" sz="1800" b="1">
                <a:latin typeface="Arial" panose="020B0604020202020204" pitchFamily="34" charset="0"/>
                <a:ea typeface="Roboto"/>
                <a:cs typeface="Arial" panose="020B0604020202020204" pitchFamily="34" charset="0"/>
              </a:rPr>
              <a:t> </a:t>
            </a:r>
            <a:r>
              <a:rPr lang="en-GB" sz="1800">
                <a:latin typeface="Arial" panose="020B0604020202020204" pitchFamily="34" charset="0"/>
                <a:ea typeface="Roboto"/>
                <a:cs typeface="Arial" panose="020B0604020202020204" pitchFamily="34" charset="0"/>
              </a:rPr>
              <a:t>- raised to address </a:t>
            </a:r>
            <a:r>
              <a:rPr lang="en-GB" sz="1800" u="sng">
                <a:latin typeface="Arial" panose="020B0604020202020204" pitchFamily="34" charset="0"/>
                <a:ea typeface="Roboto"/>
                <a:cs typeface="Arial" panose="020B0604020202020204" pitchFamily="34" charset="0"/>
              </a:rPr>
              <a:t>improvements to user guide and training</a:t>
            </a:r>
            <a:endParaRPr lang="en-GB" sz="1800">
              <a:latin typeface="Arial" panose="020B0604020202020204" pitchFamily="34" charset="0"/>
              <a:ea typeface="Roboto"/>
              <a:cs typeface="Arial" panose="020B0604020202020204" pitchFamily="34" charset="0"/>
            </a:endParaRPr>
          </a:p>
          <a:p>
            <a:endParaRPr lang="en-GB">
              <a:latin typeface="Arial" panose="020B0604020202020204" pitchFamily="34" charset="0"/>
              <a:cs typeface="Arial" panose="020B0604020202020204" pitchFamily="34" charset="0"/>
            </a:endParaRPr>
          </a:p>
          <a:p>
            <a:r>
              <a:rPr lang="en-GB" b="1">
                <a:latin typeface="Arial" panose="020B0604020202020204" pitchFamily="34" charset="0"/>
                <a:ea typeface="Roboto"/>
                <a:cs typeface="Arial" panose="020B0604020202020204" pitchFamily="34" charset="0"/>
                <a:hlinkClick r:id="rId5"/>
              </a:rPr>
              <a:t>R0125</a:t>
            </a:r>
            <a:r>
              <a:rPr lang="en-GB" b="1">
                <a:latin typeface="Arial" panose="020B0604020202020204" pitchFamily="34" charset="0"/>
                <a:ea typeface="Roboto"/>
                <a:cs typeface="Arial" panose="020B0604020202020204" pitchFamily="34" charset="0"/>
              </a:rPr>
              <a:t> </a:t>
            </a:r>
            <a:r>
              <a:rPr lang="en-GB">
                <a:latin typeface="Arial" panose="020B0604020202020204" pitchFamily="34" charset="0"/>
                <a:ea typeface="Roboto"/>
                <a:cs typeface="Arial" panose="020B0604020202020204" pitchFamily="34" charset="0"/>
              </a:rPr>
              <a:t>-  raised to implement a solution for </a:t>
            </a:r>
            <a:r>
              <a:rPr lang="en-GB" u="sng">
                <a:latin typeface="Arial" panose="020B0604020202020204" pitchFamily="34" charset="0"/>
                <a:ea typeface="Roboto"/>
                <a:cs typeface="Arial" panose="020B0604020202020204" pitchFamily="34" charset="0"/>
              </a:rPr>
              <a:t>multilateral erroneous switches</a:t>
            </a:r>
            <a:r>
              <a:rPr lang="en-GB">
                <a:latin typeface="Arial" panose="020B0604020202020204" pitchFamily="34" charset="0"/>
                <a:ea typeface="Roboto"/>
                <a:cs typeface="Arial" panose="020B0604020202020204" pitchFamily="34" charset="0"/>
              </a:rPr>
              <a:t>. </a:t>
            </a:r>
          </a:p>
          <a:p>
            <a:r>
              <a:rPr lang="en-GB">
                <a:latin typeface="Arial" panose="020B0604020202020204" pitchFamily="34" charset="0"/>
                <a:ea typeface="Roboto"/>
                <a:cs typeface="Arial" panose="020B0604020202020204" pitchFamily="34" charset="0"/>
              </a:rPr>
              <a:t>There were two views on whether this was needed now or was a nice to have. </a:t>
            </a:r>
          </a:p>
          <a:p>
            <a:r>
              <a:rPr lang="en-GB">
                <a:latin typeface="Arial" panose="020B0604020202020204" pitchFamily="34" charset="0"/>
                <a:ea typeface="Roboto"/>
                <a:cs typeface="Arial" panose="020B0604020202020204" pitchFamily="34" charset="0"/>
              </a:rPr>
              <a:t>With the re-procurement of the service coming in the next 18 months this may be a candidate for waiting until that time, subject to the effort, cost and urgency.</a:t>
            </a:r>
          </a:p>
          <a:p>
            <a:endParaRPr lang="en-GB">
              <a:latin typeface="Arial" panose="020B0604020202020204" pitchFamily="34" charset="0"/>
              <a:ea typeface="Roboto"/>
              <a:cs typeface="Arial" panose="020B0604020202020204" pitchFamily="34" charset="0"/>
            </a:endParaRPr>
          </a:p>
          <a:p>
            <a:endParaRPr lang="en-GB">
              <a:latin typeface="Arial" panose="020B0604020202020204" pitchFamily="34" charset="0"/>
              <a:ea typeface="Roboto"/>
              <a:cs typeface="Arial" panose="020B0604020202020204" pitchFamily="34" charset="0"/>
            </a:endParaRPr>
          </a:p>
          <a:p>
            <a:r>
              <a:rPr lang="en-GB" b="1">
                <a:latin typeface="Arial" panose="020B0604020202020204" pitchFamily="34" charset="0"/>
                <a:ea typeface="Roboto"/>
                <a:cs typeface="Arial" panose="020B0604020202020204" pitchFamily="34" charset="0"/>
              </a:rPr>
              <a:t>Remaining CPs</a:t>
            </a:r>
            <a:r>
              <a:rPr lang="en-GB">
                <a:latin typeface="Arial" panose="020B0604020202020204" pitchFamily="34" charset="0"/>
                <a:ea typeface="Roboto"/>
                <a:cs typeface="Arial" panose="020B0604020202020204" pitchFamily="34" charset="0"/>
              </a:rPr>
              <a:t>:</a:t>
            </a:r>
          </a:p>
          <a:p>
            <a:pPr lvl="1"/>
            <a:r>
              <a:rPr lang="en-GB" b="1">
                <a:latin typeface="Arial" panose="020B0604020202020204" pitchFamily="34" charset="0"/>
                <a:ea typeface="Roboto"/>
                <a:cs typeface="Arial" panose="020B0604020202020204" pitchFamily="34" charset="0"/>
                <a:hlinkClick r:id="rId6"/>
              </a:rPr>
              <a:t>R0121</a:t>
            </a:r>
            <a:r>
              <a:rPr lang="en-GB">
                <a:latin typeface="Arial" panose="020B0604020202020204" pitchFamily="34" charset="0"/>
                <a:ea typeface="Roboto"/>
                <a:cs typeface="Arial" panose="020B0604020202020204" pitchFamily="34" charset="0"/>
              </a:rPr>
              <a:t> – Process Types and escalations</a:t>
            </a:r>
          </a:p>
          <a:p>
            <a:pPr lvl="1"/>
            <a:r>
              <a:rPr lang="en-GB" b="1">
                <a:latin typeface="Arial" panose="020B0604020202020204" pitchFamily="34" charset="0"/>
                <a:ea typeface="Roboto"/>
                <a:cs typeface="Arial" panose="020B0604020202020204" pitchFamily="34" charset="0"/>
                <a:hlinkClick r:id="rId7"/>
              </a:rPr>
              <a:t>R0122</a:t>
            </a:r>
            <a:r>
              <a:rPr lang="en-GB">
                <a:latin typeface="Arial" panose="020B0604020202020204" pitchFamily="34" charset="0"/>
                <a:ea typeface="Roboto"/>
                <a:cs typeface="Arial" panose="020B0604020202020204" pitchFamily="34" charset="0"/>
              </a:rPr>
              <a:t> – Usability</a:t>
            </a:r>
          </a:p>
          <a:p>
            <a:pPr lvl="1"/>
            <a:r>
              <a:rPr lang="en-GB" b="1">
                <a:latin typeface="Arial" panose="020B0604020202020204" pitchFamily="34" charset="0"/>
                <a:ea typeface="Roboto"/>
                <a:cs typeface="Arial" panose="020B0604020202020204" pitchFamily="34" charset="0"/>
                <a:hlinkClick r:id="rId8"/>
              </a:rPr>
              <a:t>R0009</a:t>
            </a:r>
            <a:r>
              <a:rPr lang="en-GB">
                <a:latin typeface="Arial" panose="020B0604020202020204" pitchFamily="34" charset="0"/>
                <a:ea typeface="Roboto"/>
                <a:cs typeface="Arial" panose="020B0604020202020204" pitchFamily="34" charset="0"/>
              </a:rPr>
              <a:t> – SDEP (and EES) API *</a:t>
            </a:r>
          </a:p>
        </p:txBody>
      </p:sp>
      <p:sp>
        <p:nvSpPr>
          <p:cNvPr id="4" name="TextBox 3">
            <a:extLst>
              <a:ext uri="{FF2B5EF4-FFF2-40B4-BE49-F238E27FC236}">
                <a16:creationId xmlns:a16="http://schemas.microsoft.com/office/drawing/2014/main" id="{1452E0E2-F60D-5525-2C0C-2057625EEAA8}"/>
              </a:ext>
            </a:extLst>
          </p:cNvPr>
          <p:cNvSpPr txBox="1"/>
          <p:nvPr/>
        </p:nvSpPr>
        <p:spPr>
          <a:xfrm>
            <a:off x="9827394" y="2569946"/>
            <a:ext cx="2002054" cy="923330"/>
          </a:xfrm>
          <a:prstGeom prst="rect">
            <a:avLst/>
          </a:prstGeom>
          <a:noFill/>
        </p:spPr>
        <p:txBody>
          <a:bodyPr wrap="square" rtlCol="0">
            <a:spAutoFit/>
          </a:bodyPr>
          <a:lstStyle/>
          <a:p>
            <a:pPr algn="ctr"/>
            <a:r>
              <a:rPr lang="en-GB">
                <a:latin typeface="Arial" panose="020B0604020202020204" pitchFamily="34" charset="0"/>
                <a:cs typeface="Arial" panose="020B0604020202020204" pitchFamily="34" charset="0"/>
              </a:rPr>
              <a:t>Access all CPs on the </a:t>
            </a:r>
          </a:p>
          <a:p>
            <a:pPr algn="ctr"/>
            <a:r>
              <a:rPr lang="en-GB">
                <a:latin typeface="Arial" panose="020B0604020202020204" pitchFamily="34" charset="0"/>
                <a:cs typeface="Arial" panose="020B0604020202020204" pitchFamily="34" charset="0"/>
                <a:hlinkClick r:id="rId9"/>
              </a:rPr>
              <a:t>Change Register</a:t>
            </a:r>
            <a:endParaRPr lang="en-GB" sz="2400">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44DD236C-B771-FD95-AECD-C93205732EEC}"/>
              </a:ext>
            </a:extLst>
          </p:cNvPr>
          <p:cNvSpPr/>
          <p:nvPr/>
        </p:nvSpPr>
        <p:spPr>
          <a:xfrm>
            <a:off x="10558914" y="1982804"/>
            <a:ext cx="654518" cy="587142"/>
          </a:xfrm>
          <a:prstGeom prst="ellipse">
            <a:avLst/>
          </a:prstGeom>
          <a:solidFill>
            <a:srgbClr val="77B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err="1">
                <a:latin typeface="Baskerville Old Face" panose="02020602080505020303" pitchFamily="18" charset="0"/>
              </a:rPr>
              <a:t>i</a:t>
            </a:r>
            <a:endParaRPr lang="en-GB" sz="1100">
              <a:latin typeface="Baskerville Old Face" panose="02020602080505020303" pitchFamily="18" charset="0"/>
            </a:endParaRPr>
          </a:p>
        </p:txBody>
      </p:sp>
      <p:sp>
        <p:nvSpPr>
          <p:cNvPr id="2" name="TextBox 1">
            <a:extLst>
              <a:ext uri="{FF2B5EF4-FFF2-40B4-BE49-F238E27FC236}">
                <a16:creationId xmlns:a16="http://schemas.microsoft.com/office/drawing/2014/main" id="{0BC9F314-BB96-A3BF-F709-ADB76C29FB37}"/>
              </a:ext>
            </a:extLst>
          </p:cNvPr>
          <p:cNvSpPr txBox="1"/>
          <p:nvPr/>
        </p:nvSpPr>
        <p:spPr>
          <a:xfrm>
            <a:off x="6323245" y="5323324"/>
            <a:ext cx="3397718" cy="1169551"/>
          </a:xfrm>
          <a:prstGeom prst="rect">
            <a:avLst/>
          </a:prstGeom>
          <a:noFill/>
        </p:spPr>
        <p:txBody>
          <a:bodyPr wrap="square" rtlCol="0">
            <a:spAutoFit/>
          </a:bodyPr>
          <a:lstStyle/>
          <a:p>
            <a:pPr algn="ctr"/>
            <a:r>
              <a:rPr lang="en-GB" sz="1400">
                <a:latin typeface="Arial" panose="020B0604020202020204" pitchFamily="34" charset="0"/>
                <a:cs typeface="Arial" panose="020B0604020202020204" pitchFamily="34" charset="0"/>
              </a:rPr>
              <a:t>* R0009 was rejected and is with Authority for decision on appeal.</a:t>
            </a:r>
          </a:p>
          <a:p>
            <a:pPr algn="ctr"/>
            <a:r>
              <a:rPr lang="en-GB" sz="1400">
                <a:latin typeface="Arial" panose="020B0604020202020204" pitchFamily="34" charset="0"/>
                <a:cs typeface="Arial" panose="020B0604020202020204" pitchFamily="34" charset="0"/>
              </a:rPr>
              <a:t>Enhanced reporting (R0124) could provide some of the functionality of R0009.</a:t>
            </a:r>
          </a:p>
        </p:txBody>
      </p:sp>
      <p:sp>
        <p:nvSpPr>
          <p:cNvPr id="3" name="Oval 2">
            <a:extLst>
              <a:ext uri="{FF2B5EF4-FFF2-40B4-BE49-F238E27FC236}">
                <a16:creationId xmlns:a16="http://schemas.microsoft.com/office/drawing/2014/main" id="{E4B944C4-BB93-FD3C-2356-FE443597B283}"/>
              </a:ext>
            </a:extLst>
          </p:cNvPr>
          <p:cNvSpPr/>
          <p:nvPr/>
        </p:nvSpPr>
        <p:spPr>
          <a:xfrm>
            <a:off x="7688428" y="4736182"/>
            <a:ext cx="654518" cy="587142"/>
          </a:xfrm>
          <a:prstGeom prst="ellipse">
            <a:avLst/>
          </a:prstGeom>
          <a:solidFill>
            <a:srgbClr val="77B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err="1">
                <a:latin typeface="Baskerville Old Face" panose="02020602080505020303" pitchFamily="18" charset="0"/>
              </a:rPr>
              <a:t>i</a:t>
            </a:r>
            <a:endParaRPr lang="en-GB" sz="1100">
              <a:latin typeface="Baskerville Old Face" panose="02020602080505020303" pitchFamily="18" charset="0"/>
            </a:endParaRPr>
          </a:p>
        </p:txBody>
      </p:sp>
    </p:spTree>
    <p:extLst>
      <p:ext uri="{BB962C8B-B14F-4D97-AF65-F5344CB8AC3E}">
        <p14:creationId xmlns:p14="http://schemas.microsoft.com/office/powerpoint/2010/main" val="1277702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600877" y="3291841"/>
            <a:ext cx="5476774" cy="1146450"/>
          </a:xfrm>
        </p:spPr>
        <p:txBody>
          <a:bodyPr>
            <a:normAutofit/>
          </a:bodyPr>
          <a:lstStyle/>
          <a:p>
            <a:r>
              <a:rPr lang="en-GB" sz="3600"/>
              <a:t>NEXT STEPS</a:t>
            </a:r>
          </a:p>
        </p:txBody>
      </p:sp>
    </p:spTree>
    <p:extLst>
      <p:ext uri="{BB962C8B-B14F-4D97-AF65-F5344CB8AC3E}">
        <p14:creationId xmlns:p14="http://schemas.microsoft.com/office/powerpoint/2010/main" val="3014240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a:latin typeface="Roboto"/>
                <a:ea typeface="Roboto"/>
                <a:cs typeface="Roboto"/>
              </a:rPr>
              <a:t>NEXT STEPS</a:t>
            </a:r>
            <a:endParaRPr lang="en-GB">
              <a:cs typeface="Roboto"/>
            </a:endParaRP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827053" y="1278472"/>
            <a:ext cx="9962867" cy="4823944"/>
          </a:xfrm>
        </p:spPr>
        <p:txBody>
          <a:bodyPr vert="horz" lIns="91440" tIns="45720" rIns="91440" bIns="45720" rtlCol="0" anchor="t">
            <a:normAutofit/>
          </a:bodyPr>
          <a:lstStyle/>
          <a:p>
            <a:r>
              <a:rPr lang="en-GB" b="1">
                <a:latin typeface="Arial" panose="020B0604020202020204" pitchFamily="34" charset="0"/>
                <a:ea typeface="Roboto"/>
                <a:cs typeface="Arial" panose="020B0604020202020204" pitchFamily="34" charset="0"/>
                <a:hlinkClick r:id="rId2"/>
              </a:rPr>
              <a:t>R0121</a:t>
            </a:r>
            <a:r>
              <a:rPr lang="en-GB">
                <a:latin typeface="Arial" panose="020B0604020202020204" pitchFamily="34" charset="0"/>
                <a:ea typeface="Roboto"/>
                <a:cs typeface="Arial" panose="020B0604020202020204" pitchFamily="34" charset="0"/>
              </a:rPr>
              <a:t> to be refined based on feedback and for Service Provider Impact Assessments to be triggered.</a:t>
            </a:r>
          </a:p>
          <a:p>
            <a:endParaRPr lang="en-GB">
              <a:latin typeface="Arial" panose="020B0604020202020204" pitchFamily="34" charset="0"/>
              <a:ea typeface="Roboto"/>
              <a:cs typeface="Arial" panose="020B0604020202020204" pitchFamily="34" charset="0"/>
            </a:endParaRPr>
          </a:p>
          <a:p>
            <a:pPr marL="0" indent="0">
              <a:buNone/>
            </a:pPr>
            <a:r>
              <a:rPr lang="en-GB" b="1" u="sng">
                <a:latin typeface="Arial" panose="020B0604020202020204" pitchFamily="34" charset="0"/>
                <a:ea typeface="Roboto"/>
                <a:cs typeface="Arial" panose="020B0604020202020204" pitchFamily="34" charset="0"/>
              </a:rPr>
              <a:t>Withdrawn</a:t>
            </a:r>
          </a:p>
          <a:p>
            <a:pPr lvl="1"/>
            <a:r>
              <a:rPr lang="en-GB" sz="1800" b="1">
                <a:latin typeface="Arial" panose="020B0604020202020204" pitchFamily="34" charset="0"/>
                <a:ea typeface="Roboto"/>
                <a:cs typeface="Arial" panose="020B0604020202020204" pitchFamily="34" charset="0"/>
                <a:hlinkClick r:id="rId3"/>
              </a:rPr>
              <a:t>R0123</a:t>
            </a:r>
            <a:r>
              <a:rPr lang="en-GB" sz="1800">
                <a:latin typeface="Arial" panose="020B0604020202020204" pitchFamily="34" charset="0"/>
                <a:ea typeface="Roboto"/>
                <a:cs typeface="Arial" panose="020B0604020202020204" pitchFamily="34" charset="0"/>
              </a:rPr>
              <a:t> – Service Provider Impact Assessment to be triggered to address look and feel outcomes from SDEP Review.</a:t>
            </a:r>
            <a:endParaRPr lang="en-GB" sz="1800" b="1">
              <a:latin typeface="Arial" panose="020B0604020202020204" pitchFamily="34" charset="0"/>
              <a:ea typeface="Roboto"/>
              <a:cs typeface="Arial" panose="020B0604020202020204" pitchFamily="34" charset="0"/>
            </a:endParaRPr>
          </a:p>
          <a:p>
            <a:pPr lvl="1"/>
            <a:r>
              <a:rPr lang="en-GB" sz="1800" b="1">
                <a:latin typeface="Arial" panose="020B0604020202020204" pitchFamily="34" charset="0"/>
                <a:ea typeface="Roboto"/>
                <a:cs typeface="Arial" panose="020B0604020202020204" pitchFamily="34" charset="0"/>
                <a:hlinkClick r:id="rId4"/>
              </a:rPr>
              <a:t>R0124</a:t>
            </a:r>
            <a:r>
              <a:rPr lang="en-GB" sz="1800">
                <a:latin typeface="Arial" panose="020B0604020202020204" pitchFamily="34" charset="0"/>
                <a:ea typeface="Roboto"/>
                <a:cs typeface="Arial" panose="020B0604020202020204" pitchFamily="34" charset="0"/>
              </a:rPr>
              <a:t> – Service Provider Impact Assessment to be triggered to address reporting outcomes from SDEP Review.</a:t>
            </a:r>
            <a:endParaRPr lang="en-GB" sz="1800" b="1">
              <a:latin typeface="Arial" panose="020B0604020202020204" pitchFamily="34" charset="0"/>
              <a:ea typeface="Roboto"/>
              <a:cs typeface="Arial" panose="020B0604020202020204" pitchFamily="34" charset="0"/>
            </a:endParaRPr>
          </a:p>
          <a:p>
            <a:pPr lvl="1"/>
            <a:r>
              <a:rPr lang="en-GB" sz="1800" b="1">
                <a:latin typeface="Arial" panose="020B0604020202020204" pitchFamily="34" charset="0"/>
                <a:ea typeface="Roboto"/>
                <a:cs typeface="Arial" panose="020B0604020202020204" pitchFamily="34" charset="0"/>
                <a:hlinkClick r:id="rId5"/>
              </a:rPr>
              <a:t>R0126</a:t>
            </a:r>
            <a:r>
              <a:rPr lang="en-GB" sz="1800" b="1">
                <a:latin typeface="Arial" panose="020B0604020202020204" pitchFamily="34" charset="0"/>
                <a:ea typeface="Roboto"/>
                <a:cs typeface="Arial" panose="020B0604020202020204" pitchFamily="34" charset="0"/>
              </a:rPr>
              <a:t> </a:t>
            </a:r>
            <a:r>
              <a:rPr lang="en-GB" sz="1800">
                <a:latin typeface="Arial" panose="020B0604020202020204" pitchFamily="34" charset="0"/>
                <a:ea typeface="Roboto"/>
                <a:cs typeface="Arial" panose="020B0604020202020204" pitchFamily="34" charset="0"/>
              </a:rPr>
              <a:t>– Service Provider Impact Assessment to be triggered to address user guides and training outcomes from SDEP Review.</a:t>
            </a:r>
          </a:p>
          <a:p>
            <a:pPr lvl="1"/>
            <a:r>
              <a:rPr lang="en-GB" sz="1800" b="1">
                <a:latin typeface="Arial" panose="020B0604020202020204" pitchFamily="34" charset="0"/>
                <a:ea typeface="Roboto"/>
                <a:cs typeface="Arial" panose="020B0604020202020204" pitchFamily="34" charset="0"/>
                <a:hlinkClick r:id="rId6"/>
              </a:rPr>
              <a:t>R0006</a:t>
            </a:r>
            <a:r>
              <a:rPr lang="en-GB" sz="1800" b="1">
                <a:latin typeface="Arial" panose="020B0604020202020204" pitchFamily="34" charset="0"/>
                <a:ea typeface="Roboto"/>
                <a:cs typeface="Arial" panose="020B0604020202020204" pitchFamily="34" charset="0"/>
              </a:rPr>
              <a:t> </a:t>
            </a:r>
            <a:r>
              <a:rPr lang="en-GB" sz="1800">
                <a:latin typeface="Arial" panose="020B0604020202020204" pitchFamily="34" charset="0"/>
                <a:ea typeface="Roboto"/>
                <a:cs typeface="Arial" panose="020B0604020202020204" pitchFamily="34" charset="0"/>
              </a:rPr>
              <a:t>–</a:t>
            </a:r>
            <a:r>
              <a:rPr lang="en-GB" sz="1800" b="1">
                <a:latin typeface="Arial" panose="020B0604020202020204" pitchFamily="34" charset="0"/>
                <a:ea typeface="Roboto"/>
                <a:cs typeface="Arial" panose="020B0604020202020204" pitchFamily="34" charset="0"/>
              </a:rPr>
              <a:t> </a:t>
            </a:r>
            <a:r>
              <a:rPr lang="en-GB" sz="1800">
                <a:latin typeface="Arial" panose="020B0604020202020204" pitchFamily="34" charset="0"/>
                <a:ea typeface="Roboto"/>
                <a:cs typeface="Arial" panose="020B0604020202020204" pitchFamily="34" charset="0"/>
              </a:rPr>
              <a:t>To be withdrawn if incorporated into R0121</a:t>
            </a:r>
            <a:endParaRPr lang="en-GB" sz="1800">
              <a:latin typeface="Arial" panose="020B0604020202020204" pitchFamily="34" charset="0"/>
              <a:ea typeface="Roboto"/>
              <a:cs typeface="Arial" panose="020B0604020202020204" pitchFamily="34" charset="0"/>
              <a:hlinkClick r:id="rId5">
                <a:extLst>
                  <a:ext uri="{A12FA001-AC4F-418D-AE19-62706E023703}">
                    <ahyp:hlinkClr xmlns:ahyp="http://schemas.microsoft.com/office/drawing/2018/hyperlinkcolor" val="tx"/>
                  </a:ext>
                </a:extLst>
              </a:hlinkClick>
            </a:endParaRPr>
          </a:p>
          <a:p>
            <a:pPr lvl="1"/>
            <a:r>
              <a:rPr lang="en-GB" sz="1800" b="1">
                <a:latin typeface="Arial" panose="020B0604020202020204" pitchFamily="34" charset="0"/>
                <a:ea typeface="Roboto"/>
                <a:cs typeface="Arial" panose="020B0604020202020204" pitchFamily="34" charset="0"/>
                <a:hlinkClick r:id="rId7"/>
              </a:rPr>
              <a:t>R0076 </a:t>
            </a:r>
            <a:r>
              <a:rPr lang="en-GB" sz="1800">
                <a:latin typeface="Arial" panose="020B0604020202020204" pitchFamily="34" charset="0"/>
                <a:ea typeface="Roboto"/>
                <a:cs typeface="Arial" panose="020B0604020202020204" pitchFamily="34" charset="0"/>
              </a:rPr>
              <a:t>–</a:t>
            </a:r>
            <a:r>
              <a:rPr lang="en-GB" sz="1800" b="1">
                <a:latin typeface="Arial" panose="020B0604020202020204" pitchFamily="34" charset="0"/>
                <a:ea typeface="Roboto"/>
                <a:cs typeface="Arial" panose="020B0604020202020204" pitchFamily="34" charset="0"/>
              </a:rPr>
              <a:t> </a:t>
            </a:r>
            <a:r>
              <a:rPr lang="en-GB" sz="1800">
                <a:latin typeface="Arial" panose="020B0604020202020204" pitchFamily="34" charset="0"/>
                <a:ea typeface="Roboto"/>
                <a:cs typeface="Arial" panose="020B0604020202020204" pitchFamily="34" charset="0"/>
              </a:rPr>
              <a:t>To be withdrawn if incorporated into R0121</a:t>
            </a:r>
            <a:endParaRPr lang="en-GB" sz="1800">
              <a:latin typeface="Arial" panose="020B0604020202020204" pitchFamily="34" charset="0"/>
              <a:ea typeface="Roboto"/>
              <a:cs typeface="Arial" panose="020B0604020202020204" pitchFamily="34" charset="0"/>
              <a:hlinkClick r:id="rId5">
                <a:extLst>
                  <a:ext uri="{A12FA001-AC4F-418D-AE19-62706E023703}">
                    <ahyp:hlinkClr xmlns:ahyp="http://schemas.microsoft.com/office/drawing/2018/hyperlinkcolor" val="tx"/>
                  </a:ext>
                </a:extLst>
              </a:hlinkClick>
            </a:endParaRPr>
          </a:p>
          <a:p>
            <a:pPr lvl="1"/>
            <a:endParaRPr lang="en-GB" sz="1800" b="1">
              <a:latin typeface="Arial" panose="020B0604020202020204" pitchFamily="34" charset="0"/>
              <a:ea typeface="Roboto"/>
              <a:cs typeface="Arial" panose="020B0604020202020204" pitchFamily="34" charset="0"/>
              <a:hlinkClick r:id="rId5"/>
            </a:endParaRPr>
          </a:p>
          <a:p>
            <a:r>
              <a:rPr lang="en-GB" b="1">
                <a:latin typeface="Arial" panose="020B0604020202020204" pitchFamily="34" charset="0"/>
                <a:ea typeface="Roboto"/>
                <a:cs typeface="Arial" panose="020B0604020202020204" pitchFamily="34" charset="0"/>
                <a:hlinkClick r:id="rId8"/>
              </a:rPr>
              <a:t>R0122 – Useability </a:t>
            </a:r>
            <a:r>
              <a:rPr lang="en-GB">
                <a:latin typeface="Arial" panose="020B0604020202020204" pitchFamily="34" charset="0"/>
                <a:ea typeface="Roboto"/>
                <a:cs typeface="Arial" panose="020B0604020202020204" pitchFamily="34" charset="0"/>
              </a:rPr>
              <a:t>To be reviewed and solution brought to RIG if required. Any requirements from R0124 and R0126 that could not be addressed through the Category 3 process will be incorporated.</a:t>
            </a:r>
          </a:p>
          <a:p>
            <a:endParaRPr lang="en-GB">
              <a:latin typeface="Arial" panose="020B0604020202020204" pitchFamily="34" charset="0"/>
              <a:ea typeface="Roboto"/>
              <a:cs typeface="Arial" panose="020B0604020202020204" pitchFamily="34" charset="0"/>
            </a:endParaRPr>
          </a:p>
        </p:txBody>
      </p:sp>
    </p:spTree>
    <p:extLst>
      <p:ext uri="{BB962C8B-B14F-4D97-AF65-F5344CB8AC3E}">
        <p14:creationId xmlns:p14="http://schemas.microsoft.com/office/powerpoint/2010/main" val="4166732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a:t>Thanks for attending</a:t>
            </a:r>
          </a:p>
        </p:txBody>
      </p:sp>
      <p:sp>
        <p:nvSpPr>
          <p:cNvPr id="3" name="Subtitle 2">
            <a:extLst>
              <a:ext uri="{FF2B5EF4-FFF2-40B4-BE49-F238E27FC236}">
                <a16:creationId xmlns:a16="http://schemas.microsoft.com/office/drawing/2014/main" id="{25E65A6E-0373-5FE6-E55C-FA9DA7989A14}"/>
              </a:ext>
            </a:extLst>
          </p:cNvPr>
          <p:cNvSpPr>
            <a:spLocks noGrp="1"/>
          </p:cNvSpPr>
          <p:nvPr>
            <p:ph type="subTitle" idx="1"/>
          </p:nvPr>
        </p:nvSpPr>
        <p:spPr/>
        <p:txBody>
          <a:bodyPr/>
          <a:lstStyle/>
          <a:p>
            <a:r>
              <a:rPr lang="en-GB"/>
              <a:t>Contact us: enquiries@recmanager.co.uk</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7af6dba-f870-40c6-a7fb-5991d73382cc"/>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2cad1648-976c-4623-a0e8-9726b3f96fa8"/>
    <ds:schemaRef ds:uri="4d4c56e4-7acb-4520-996b-f46ea100225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82408B6-0BF1-418B-95D5-B624292920DB}"/>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2953</Words>
  <Application>Microsoft Office PowerPoint</Application>
  <PresentationFormat>Widescreen</PresentationFormat>
  <Paragraphs>310</Paragraphs>
  <Slides>28</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Arial</vt:lpstr>
      <vt:lpstr>Baskerville Old Face</vt:lpstr>
      <vt:lpstr>Calibri</vt:lpstr>
      <vt:lpstr>Roboto</vt:lpstr>
      <vt:lpstr>REC Light Event Theme</vt:lpstr>
      <vt:lpstr>REC Alternative Event Theme</vt:lpstr>
      <vt:lpstr>REC Issues Group  - SDEP Change Proposals</vt:lpstr>
      <vt:lpstr>Agenda For today</vt:lpstr>
      <vt:lpstr>introduction</vt:lpstr>
      <vt:lpstr>R0121 – SDEP Usage and Process types</vt:lpstr>
      <vt:lpstr>Secure data exchange systems</vt:lpstr>
      <vt:lpstr>Introduction to R0121</vt:lpstr>
      <vt:lpstr>SDEP usage overview</vt:lpstr>
      <vt:lpstr>SDEP usage – documentation</vt:lpstr>
      <vt:lpstr>SDEP usage – change proposed</vt:lpstr>
      <vt:lpstr>SDEP USAGE - Questions</vt:lpstr>
      <vt:lpstr>SDEP usage – Question 1 documentation</vt:lpstr>
      <vt:lpstr>SDEP Usage - Question 2 GQ / Escalation</vt:lpstr>
      <vt:lpstr>SDEP usage – Question 3 data retention</vt:lpstr>
      <vt:lpstr>New Process types</vt:lpstr>
      <vt:lpstr>Additional process types (1)</vt:lpstr>
      <vt:lpstr>Additional process types (2)</vt:lpstr>
      <vt:lpstr>Additional process types (3)</vt:lpstr>
      <vt:lpstr>Additional process types (4)</vt:lpstr>
      <vt:lpstr>Additional process types (5)</vt:lpstr>
      <vt:lpstr>Additional process types (6)</vt:lpstr>
      <vt:lpstr>Additional process types (7)</vt:lpstr>
      <vt:lpstr>Progression of change proposals</vt:lpstr>
      <vt:lpstr>CPs proposed for withdrawal</vt:lpstr>
      <vt:lpstr>CPs proposed for withdrawal</vt:lpstr>
      <vt:lpstr>CPs proposed for withdrawal</vt:lpstr>
      <vt:lpstr>NEXT STEPS</vt:lpstr>
      <vt:lpstr>NEXT STEPS</vt:lpstr>
      <vt:lpstr>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Brown, Beth</dc:creator>
  <cp:lastModifiedBy>Paul Witton-Dauris</cp:lastModifiedBy>
  <cp:revision>2</cp:revision>
  <dcterms:created xsi:type="dcterms:W3CDTF">2023-08-03T15:44:30Z</dcterms:created>
  <dcterms:modified xsi:type="dcterms:W3CDTF">2023-08-18T16:07:01Z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0x0101002F229F11D0E73842972382210F5AABF2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2023-08-11T12:46:40Z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9e36e488-6892-4e93-9db2-6f29212d79b7</vt:lpwstr>
  </property>
  <property fmtid="{D5CDD505-2E9C-101B-9397-08002B2CF9AE}" pid="10" name="MSIP_Label_2d7f055f-5347-41d4-8cbe-c035e83f4f3c_ContentBits">
    <vt:lpwstr>0</vt:lpwstr>
  </property>
</Properties>
</file>