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6" r:id="rId5"/>
  </p:sldMasterIdLst>
  <p:notesMasterIdLst>
    <p:notesMasterId r:id="rId44"/>
  </p:notesMasterIdLst>
  <p:handoutMasterIdLst>
    <p:handoutMasterId r:id="rId45"/>
  </p:handoutMasterIdLst>
  <p:sldIdLst>
    <p:sldId id="256" r:id="rId6"/>
    <p:sldId id="286" r:id="rId7"/>
    <p:sldId id="269" r:id="rId8"/>
    <p:sldId id="266" r:id="rId9"/>
    <p:sldId id="290" r:id="rId10"/>
    <p:sldId id="300" r:id="rId11"/>
    <p:sldId id="298" r:id="rId12"/>
    <p:sldId id="299" r:id="rId13"/>
    <p:sldId id="296" r:id="rId14"/>
    <p:sldId id="297" r:id="rId15"/>
    <p:sldId id="301" r:id="rId16"/>
    <p:sldId id="302" r:id="rId17"/>
    <p:sldId id="303" r:id="rId18"/>
    <p:sldId id="305" r:id="rId19"/>
    <p:sldId id="309" r:id="rId20"/>
    <p:sldId id="306" r:id="rId21"/>
    <p:sldId id="310" r:id="rId22"/>
    <p:sldId id="307" r:id="rId23"/>
    <p:sldId id="308" r:id="rId24"/>
    <p:sldId id="312" r:id="rId25"/>
    <p:sldId id="313" r:id="rId26"/>
    <p:sldId id="314" r:id="rId27"/>
    <p:sldId id="304" r:id="rId28"/>
    <p:sldId id="315" r:id="rId29"/>
    <p:sldId id="316" r:id="rId30"/>
    <p:sldId id="273" r:id="rId31"/>
    <p:sldId id="317" r:id="rId32"/>
    <p:sldId id="318" r:id="rId33"/>
    <p:sldId id="323" r:id="rId34"/>
    <p:sldId id="324" r:id="rId35"/>
    <p:sldId id="321" r:id="rId36"/>
    <p:sldId id="277" r:id="rId37"/>
    <p:sldId id="278" r:id="rId38"/>
    <p:sldId id="279" r:id="rId39"/>
    <p:sldId id="322" r:id="rId40"/>
    <p:sldId id="291" r:id="rId41"/>
    <p:sldId id="292" r:id="rId42"/>
    <p:sldId id="257" r:id="rId43"/>
  </p:sldIdLst>
  <p:sldSz cx="12192000" cy="6858000"/>
  <p:notesSz cx="6858000" cy="9144000"/>
  <p:custDataLst>
    <p:tags r:id="rId4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AB337BF-09C3-1242-A542-51618A71CD2B}" name="Elise Handy" initials="EH" userId="S::Elise.Handy@gemserv.com::163178e8-9f4d-4246-9a85-e133f426687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B1A7"/>
    <a:srgbClr val="CFE3E0"/>
    <a:srgbClr val="AFD1CB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fohn\AppData\Roaming\Microsoft\Excel\SDEP%2520Report%2520and%2520Additional%2520Follow%2520Up%2520Questions(1-11)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b="0" i="0" u="sng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useful are the existing reports</a:t>
            </a:r>
            <a:r>
              <a:rPr lang="en-GB" sz="1400" b="0" i="0" u="sng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'Report Ratings'!$B$1</c:f>
              <c:strCache>
                <c:ptCount val="1"/>
                <c:pt idx="0">
                  <c:v>Extremely useful</c:v>
                </c:pt>
              </c:strCache>
            </c:strRef>
          </c:tx>
          <c:spPr>
            <a:solidFill>
              <a:schemeClr val="accent6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83-40CD-8E06-2FB74D5B2BA5}"/>
            </c:ext>
          </c:extLst>
        </c:ser>
        <c:ser>
          <c:idx val="1"/>
          <c:order val="1"/>
          <c:tx>
            <c:strRef>
              <c:f>'Report Ratings'!$C$1</c:f>
              <c:strCache>
                <c:ptCount val="1"/>
                <c:pt idx="0">
                  <c:v>Very Useful</c:v>
                </c:pt>
              </c:strCache>
            </c:strRef>
          </c:tx>
          <c:spPr>
            <a:solidFill>
              <a:schemeClr val="accent6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583-40CD-8E06-2FB74D5B2BA5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583-40CD-8E06-2FB74D5B2BA5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83-40CD-8E06-2FB74D5B2B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Ratings'!$C$2:$C$8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83-40CD-8E06-2FB74D5B2BA5}"/>
            </c:ext>
          </c:extLst>
        </c:ser>
        <c:ser>
          <c:idx val="2"/>
          <c:order val="2"/>
          <c:tx>
            <c:strRef>
              <c:f>'Report Ratings'!$D$1</c:f>
              <c:strCache>
                <c:ptCount val="1"/>
                <c:pt idx="0">
                  <c:v>Moderately useful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Ratings'!$D$2:$D$8</c:f>
              <c:numCache>
                <c:formatCode>General</c:formatCode>
                <c:ptCount val="7"/>
                <c:pt idx="0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83-40CD-8E06-2FB74D5B2BA5}"/>
            </c:ext>
          </c:extLst>
        </c:ser>
        <c:ser>
          <c:idx val="3"/>
          <c:order val="3"/>
          <c:tx>
            <c:strRef>
              <c:f>'Report Ratings'!$E$1</c:f>
              <c:strCache>
                <c:ptCount val="1"/>
                <c:pt idx="0">
                  <c:v>Slightly useful</c:v>
                </c:pt>
              </c:strCache>
            </c:strRef>
          </c:tx>
          <c:spPr>
            <a:solidFill>
              <a:schemeClr val="accent6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Ratings'!$E$2:$E$8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83-40CD-8E06-2FB74D5B2BA5}"/>
            </c:ext>
          </c:extLst>
        </c:ser>
        <c:ser>
          <c:idx val="4"/>
          <c:order val="4"/>
          <c:tx>
            <c:strRef>
              <c:f>'Report Ratings'!$F$1</c:f>
              <c:strCache>
                <c:ptCount val="1"/>
                <c:pt idx="0">
                  <c:v>Not at all useful</c:v>
                </c:pt>
              </c:strCache>
            </c:strRef>
          </c:tx>
          <c:spPr>
            <a:solidFill>
              <a:schemeClr val="accent6">
                <a:tint val="54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'Report Ratings'!$A$2:$A$8</c:f>
              <c:strCache>
                <c:ptCount val="7"/>
                <c:pt idx="0">
                  <c:v>Messages Sent and Received by the User</c:v>
                </c:pt>
                <c:pt idx="1">
                  <c:v>Messages Received and Responded To</c:v>
                </c:pt>
                <c:pt idx="2">
                  <c:v>Exceeding Response Times</c:v>
                </c:pt>
                <c:pt idx="3">
                  <c:v>Messages Sent No Response</c:v>
                </c:pt>
                <c:pt idx="4">
                  <c:v>Initiated Messages Detailed</c:v>
                </c:pt>
                <c:pt idx="5">
                  <c:v>User Process Types</c:v>
                </c:pt>
                <c:pt idx="6">
                  <c:v>Company User Process Types</c:v>
                </c:pt>
              </c:strCache>
            </c:strRef>
          </c:cat>
          <c:val>
            <c:numRef>
              <c:f>'Report Ratings'!$F$2:$F$8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83-40CD-8E06-2FB74D5B2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06718072"/>
        <c:axId val="1006718728"/>
      </c:barChart>
      <c:catAx>
        <c:axId val="1006718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lang="en-US" sz="700" b="0" i="0" u="none" strike="noStrike" kern="1200" spc="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6718728"/>
        <c:crosses val="autoZero"/>
        <c:auto val="1"/>
        <c:lblAlgn val="ctr"/>
        <c:lblOffset val="100"/>
        <c:noMultiLvlLbl val="0"/>
      </c:catAx>
      <c:valAx>
        <c:axId val="1006718728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800">
                    <a:solidFill>
                      <a:schemeClr val="tx1"/>
                    </a:solidFill>
                  </a:rPr>
                  <a:t>Number of</a:t>
                </a:r>
                <a:r>
                  <a:rPr lang="en-GB" sz="800" baseline="0">
                    <a:solidFill>
                      <a:schemeClr val="tx1"/>
                    </a:solidFill>
                  </a:rPr>
                  <a:t> </a:t>
                </a:r>
                <a:r>
                  <a:rPr lang="en-GB" sz="800">
                    <a:solidFill>
                      <a:schemeClr val="tx1"/>
                    </a:solidFill>
                  </a:rPr>
                  <a:t>Respondents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100671807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7372077310108523E-2"/>
          <c:y val="0.89236001749781291"/>
          <c:w val="0.77535640695034991"/>
          <c:h val="6.18528339306974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lang="en-US" sz="8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sng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1200" u="sng"/>
              <a:t>What are the reports used for?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sng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89E-4537-A2C7-D30559D38274}"/>
              </c:ext>
            </c:extLst>
          </c:dPt>
          <c:dPt>
            <c:idx val="1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89E-4537-A2C7-D30559D38274}"/>
              </c:ext>
            </c:extLst>
          </c:dPt>
          <c:dPt>
            <c:idx val="2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89E-4537-A2C7-D30559D38274}"/>
              </c:ext>
            </c:extLst>
          </c:dPt>
          <c:dPt>
            <c:idx val="3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89E-4537-A2C7-D30559D38274}"/>
              </c:ext>
            </c:extLst>
          </c:dPt>
          <c:dLbls>
            <c:dLbl>
              <c:idx val="0"/>
              <c:layout>
                <c:manualLayout>
                  <c:x val="8.3678148802150604E-2"/>
                  <c:y val="7.3902383799856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28732949047633"/>
                      <c:h val="0.270769600592084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89E-4537-A2C7-D30559D38274}"/>
                </c:ext>
              </c:extLst>
            </c:dLbl>
            <c:dLbl>
              <c:idx val="1"/>
              <c:layout>
                <c:manualLayout>
                  <c:x val="0.10417089113799594"/>
                  <c:y val="-5.07745678807930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000429215251445"/>
                      <c:h val="0.187856275790252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89E-4537-A2C7-D30559D38274}"/>
                </c:ext>
              </c:extLst>
            </c:dLbl>
            <c:dLbl>
              <c:idx val="2"/>
              <c:layout>
                <c:manualLayout>
                  <c:x val="-5.4646954319771825E-2"/>
                  <c:y val="4.96379764183454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49585979398744"/>
                      <c:h val="0.346775102512670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89E-4537-A2C7-D30559D3827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89E-4537-A2C7-D30559D38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'Report Uses'!$A$1:$A$4</c:f>
              <c:strCache>
                <c:ptCount val="4"/>
                <c:pt idx="0">
                  <c:v>Managing Open Cases</c:v>
                </c:pt>
                <c:pt idx="1">
                  <c:v>Assessing Team Performance</c:v>
                </c:pt>
                <c:pt idx="2">
                  <c:v>Identify Other Parties with Slow Performance</c:v>
                </c:pt>
                <c:pt idx="3">
                  <c:v>Other</c:v>
                </c:pt>
              </c:strCache>
            </c:strRef>
          </c:cat>
          <c:val>
            <c:numRef>
              <c:f>'Report Uses'!$B$1:$B$4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9E-4537-A2C7-D30559D382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200" u="sng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date range</a:t>
            </a:r>
            <a:r>
              <a:rPr lang="en-GB" sz="1200" u="sng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most useful?</a:t>
            </a:r>
            <a:endParaRPr lang="en-GB" sz="1200" u="sng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2B6-4447-BEC7-60F0F757AD60}"/>
              </c:ext>
            </c:extLst>
          </c:dPt>
          <c:dPt>
            <c:idx val="1"/>
            <c:bubble3D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2B6-4447-BEC7-60F0F757AD60}"/>
              </c:ext>
            </c:extLst>
          </c:dPt>
          <c:dPt>
            <c:idx val="2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2B6-4447-BEC7-60F0F757AD60}"/>
              </c:ext>
            </c:extLst>
          </c:dPt>
          <c:dPt>
            <c:idx val="3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2B6-4447-BEC7-60F0F757AD6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2B6-4447-BEC7-60F0F757AD60}"/>
                </c:ext>
              </c:extLst>
            </c:dLbl>
            <c:dLbl>
              <c:idx val="1"/>
              <c:layout>
                <c:manualLayout>
                  <c:x val="8.913977549024274E-2"/>
                  <c:y val="-2.7645488993409314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6-4447-BEC7-60F0F757AD6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B6-4447-BEC7-60F0F757AD6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B6-4447-BEC7-60F0F757AD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'Report Date Range'!$A$1:$A$4</c:f>
              <c:strCache>
                <c:ptCount val="4"/>
                <c:pt idx="0">
                  <c:v>1 month</c:v>
                </c:pt>
                <c:pt idx="1">
                  <c:v>Up to 3 months</c:v>
                </c:pt>
                <c:pt idx="2">
                  <c:v>Up to 6 months</c:v>
                </c:pt>
                <c:pt idx="3">
                  <c:v>1 year or more</c:v>
                </c:pt>
              </c:strCache>
            </c:strRef>
          </c:cat>
          <c:val>
            <c:numRef>
              <c:f>'Report Date Range'!$B$1:$B$4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2B6-4447-BEC7-60F0F757A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24/10/2023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DA537-5BE8-4223-B711-2E54AF05F588}" type="datetimeFigureOut">
              <a:rPr lang="en-GB" smtClean="0"/>
              <a:t>24/10/2023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0B23FB-DCDF-4D93-853D-9A80CE7750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641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B23FB-DCDF-4D93-853D-9A80CE77502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8798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B23FB-DCDF-4D93-853D-9A80CE77502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35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B23FB-DCDF-4D93-853D-9A80CE77502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92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B23FB-DCDF-4D93-853D-9A80CE77502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48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0B23FB-DCDF-4D93-853D-9A80CE77502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09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162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0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ecportal.co.uk/group/guest/-/sdep-review-improvements-3-look-and-feel?p_l_back_url=%2Fsearch%3Fp_l_back_url%3D%252Fsearch%253Fq%253Dr0126%26q%3Dr0123" TargetMode="External"/><Relationship Id="rId7" Type="http://schemas.openxmlformats.org/officeDocument/2006/relationships/hyperlink" Target="https://recportal.co.uk/group/guest/-/dnos-notifying-suppliers-about-crossed-meters?p_l_back_url=%2Fsearch%3Fp_l_back_url%3D%252Fsearch%253Fp_l_back_url%253D%25252Fsearch%25253Fp_l_back_url%25253D%2525252Fsearch%2525253Fp_l_back_url%2525253D%252525252Fsearch%252525253Fq%252525253Dr0126%25252526q%2525253Dr0123%252526q%25253Dr0124%2526q%253Dr0006%26q%3Dr0076" TargetMode="External"/><Relationship Id="rId2" Type="http://schemas.openxmlformats.org/officeDocument/2006/relationships/hyperlink" Target="https://recportal.co.uk/group/guest/-/sdep-review-improvements-1-process-types-and-escalations?p_l_back_url=%2Fsearch%3Fp_l_back_url%3D%252Fsearch%253Fp_l_back_url%253D%25252Fsearch%25253Fp_l_back_url%25253D%2525252Fsearch%2525253Fq%2525253DR0124%252526q%25253Dr0126%2526q%253Dr0125%26q%3Dr0121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recportal.co.uk/group/guest/-/new-sdep-process-type?p_l_back_url=%2Fsearch%3Fp_l_back_url%3D%252Fsearch%253Fp_l_back_url%253D%25252Fsearch%25253Fp_l_back_url%25253D%2525252Fsearch%2525253Fq%2525253Dr0126%252526q%25253Dr0123%2526q%253Dr0124%26q%3Dr0006" TargetMode="External"/><Relationship Id="rId5" Type="http://schemas.openxmlformats.org/officeDocument/2006/relationships/hyperlink" Target="https://recportal.co.uk/group/guest/-/sdep-review-improvements-6-sdep-user-guide-and-obligations?p_l_back_url=%2Fsearch%3Fq%3Dr0126" TargetMode="External"/><Relationship Id="rId4" Type="http://schemas.openxmlformats.org/officeDocument/2006/relationships/hyperlink" Target="https://recportal.co.uk/group/guest/-/sdep-review-improvements-4-reporting?p_l_back_url=%2Fsearch%3Fp_l_back_url%3D%252Fsearch%253Fp_l_back_url%253D%25252Fsearch%25253Fq%25253Dr0126%2526q%253Dr0123%26q%3Dr0124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8090744" cy="1939635"/>
          </a:xfrm>
        </p:spPr>
        <p:txBody>
          <a:bodyPr/>
          <a:lstStyle/>
          <a:p>
            <a:r>
              <a:rPr lang="en-GB"/>
              <a:t>REC Issues Group - SDEP II</a:t>
            </a:r>
            <a:br>
              <a:rPr lang="en-GB"/>
            </a:br>
            <a:r>
              <a:rPr lang="en-GB"/>
              <a:t>Change Proposal R0122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20 October 2023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770D9B-815E-65CC-ADBD-481E930C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</a:t>
            </a:r>
          </a:p>
        </p:txBody>
      </p:sp>
      <p:pic>
        <p:nvPicPr>
          <p:cNvPr id="6" name="Picture Placeholder 5" descr="A picture containing sky, pylon, outdoor, bridge&#10;&#10;Description automatically generated">
            <a:extLst>
              <a:ext uri="{FF2B5EF4-FFF2-40B4-BE49-F238E27FC236}">
                <a16:creationId xmlns:a16="http://schemas.microsoft.com/office/drawing/2014/main" id="{3421B364-42D4-2E76-A2CB-D7BB0BF5254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8" r="19188"/>
          <a:stretch/>
        </p:blipFill>
        <p:spPr>
          <a:xfrm>
            <a:off x="546541" y="1476096"/>
            <a:ext cx="2230257" cy="5063248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90EDC1-BC83-2672-E4B2-336D25E155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63614" y="1576552"/>
            <a:ext cx="8240109" cy="520262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The SDEP Review recommendations were grouped into Change Proposals. *</a:t>
            </a: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The Code Manager is working on converting recommendations into changes required to legal text and the SDEP.</a:t>
            </a: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R0121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workshop in August: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Follow-up RFI issued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Requirements with Service Provider to Impact Assess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Party IA to follow</a:t>
            </a: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Second set of enhancements in focus in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R0122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Statuses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Filters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Email notifications</a:t>
            </a:r>
          </a:p>
          <a:p>
            <a:pPr lvl="1"/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</a:p>
          <a:p>
            <a:pPr lvl="1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As we move through the slides, we will ask questions to inform the initial drafting of the solution.</a:t>
            </a:r>
          </a:p>
          <a:p>
            <a:pPr marL="0" indent="0">
              <a:buNone/>
            </a:pPr>
            <a:endParaRPr lang="en-GB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7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*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We are recommending to withdraw some of the original Change Proposals as the recommendations could be progressed via </a:t>
            </a:r>
            <a:r>
              <a:rPr lang="en-GB" sz="1700" u="sng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Cat 3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or </a:t>
            </a:r>
            <a:r>
              <a:rPr lang="en-GB" sz="1700" u="sng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system change</a:t>
            </a:r>
            <a:r>
              <a:rPr lang="en-GB" sz="1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only.</a:t>
            </a:r>
            <a:endParaRPr lang="en-GB" sz="17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89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R0122 – contents and requirements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70ECF5-4FB0-3D92-280B-6F5F2CCE61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Technical lead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972-69DF-524B-24B8-031A4A37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to R0122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71C73-0A60-6476-20A8-E8139ACE90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9990221" cy="4460875"/>
          </a:xfrm>
        </p:spPr>
        <p:txBody>
          <a:bodyPr>
            <a:normAutofit/>
          </a:bodyPr>
          <a:lstStyle/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This CP seeks to allow users to better manage queries in SDEP through:</a:t>
            </a:r>
          </a:p>
          <a:p>
            <a:endParaRPr lang="en-GB" sz="2000"/>
          </a:p>
          <a:p>
            <a:pPr marL="800100" lvl="1" indent="-342900">
              <a:buFont typeface="+mj-lt"/>
              <a:buAutoNum type="alphaUcPeriod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status options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for open Communications</a:t>
            </a:r>
          </a:p>
          <a:p>
            <a:pPr marL="800100" lvl="1" indent="-342900">
              <a:buFont typeface="+mj-lt"/>
              <a:buAutoNum type="alphaUcPeriod"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Additional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filters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to improve visibility of Communications to work on</a:t>
            </a:r>
          </a:p>
          <a:p>
            <a:pPr marL="800100" lvl="1" indent="-342900">
              <a:buFont typeface="+mj-lt"/>
              <a:buAutoNum type="alphaUcPeriod"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Enhanced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email notifications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to provide a more useful alert for action required</a:t>
            </a:r>
          </a:p>
          <a:p>
            <a:pPr marL="800100" lvl="1" indent="-342900">
              <a:buFont typeface="+mj-lt"/>
              <a:buAutoNum type="alphaUcPeriod"/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+mj-lt"/>
              <a:buAutoNum type="alphaUcPeriod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Enhanced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to allow improved management of full Communication set</a:t>
            </a:r>
          </a:p>
        </p:txBody>
      </p:sp>
    </p:spTree>
    <p:extLst>
      <p:ext uri="{BB962C8B-B14F-4D97-AF65-F5344CB8AC3E}">
        <p14:creationId xmlns:p14="http://schemas.microsoft.com/office/powerpoint/2010/main" val="23865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A - Status options</a:t>
            </a:r>
          </a:p>
        </p:txBody>
      </p:sp>
    </p:spTree>
    <p:extLst>
      <p:ext uri="{BB962C8B-B14F-4D97-AF65-F5344CB8AC3E}">
        <p14:creationId xmlns:p14="http://schemas.microsoft.com/office/powerpoint/2010/main" val="69099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EFBFE49-9456-2ECA-B989-35165DA032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930146"/>
              </p:ext>
            </p:extLst>
          </p:nvPr>
        </p:nvGraphicFramePr>
        <p:xfrm>
          <a:off x="276859" y="1285507"/>
          <a:ext cx="11455401" cy="5318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11300">
                  <a:extLst>
                    <a:ext uri="{9D8B030D-6E8A-4147-A177-3AD203B41FA5}">
                      <a16:colId xmlns:a16="http://schemas.microsoft.com/office/drawing/2014/main" val="2825390044"/>
                    </a:ext>
                  </a:extLst>
                </a:gridCol>
                <a:gridCol w="980441">
                  <a:extLst>
                    <a:ext uri="{9D8B030D-6E8A-4147-A177-3AD203B41FA5}">
                      <a16:colId xmlns:a16="http://schemas.microsoft.com/office/drawing/2014/main" val="1337577176"/>
                    </a:ext>
                  </a:extLst>
                </a:gridCol>
                <a:gridCol w="3223259">
                  <a:extLst>
                    <a:ext uri="{9D8B030D-6E8A-4147-A177-3AD203B41FA5}">
                      <a16:colId xmlns:a16="http://schemas.microsoft.com/office/drawing/2014/main" val="1466999509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384857266"/>
                    </a:ext>
                  </a:extLst>
                </a:gridCol>
                <a:gridCol w="1282700">
                  <a:extLst>
                    <a:ext uri="{9D8B030D-6E8A-4147-A177-3AD203B41FA5}">
                      <a16:colId xmlns:a16="http://schemas.microsoft.com/office/drawing/2014/main" val="266644690"/>
                    </a:ext>
                  </a:extLst>
                </a:gridCol>
                <a:gridCol w="1425546">
                  <a:extLst>
                    <a:ext uri="{9D8B030D-6E8A-4147-A177-3AD203B41FA5}">
                      <a16:colId xmlns:a16="http://schemas.microsoft.com/office/drawing/2014/main" val="1599545090"/>
                    </a:ext>
                  </a:extLst>
                </a:gridCol>
                <a:gridCol w="1470055">
                  <a:extLst>
                    <a:ext uri="{9D8B030D-6E8A-4147-A177-3AD203B41FA5}">
                      <a16:colId xmlns:a16="http://schemas.microsoft.com/office/drawing/2014/main" val="231920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/ Existing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Visible 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Mandatory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/ automated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Standalone?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8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 / </a:t>
                      </a:r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 be </a:t>
                      </a:r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returned to unread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&amp; </a:t>
                      </a:r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– or 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8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communication and/or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– or unread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86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 being worked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No? – or Response 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0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Message sent in SDEP, reply or next action expected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No? – or In progress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2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believes/agrees query fully resolved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(and automated?)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175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 party believes query unresolved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7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Query resolved or lapsed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 &amp; automated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– or deleted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474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Existing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Query resolved or redundant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Automated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archived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3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 Code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Query detail submitted to Code Manager via Portal 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 party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38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Party believes invalid PT used (only scenario?)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916609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A1202624-50CD-41D6-2CF5-EBDF757BD43E}"/>
              </a:ext>
            </a:extLst>
          </p:cNvPr>
          <p:cNvSpPr txBox="1">
            <a:spLocks/>
          </p:cNvSpPr>
          <p:nvPr/>
        </p:nvSpPr>
        <p:spPr>
          <a:xfrm>
            <a:off x="864476" y="185468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spc="300" baseline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/>
              <a:t>I02/I05 – proposed statuses</a:t>
            </a:r>
          </a:p>
        </p:txBody>
      </p:sp>
    </p:spTree>
    <p:extLst>
      <p:ext uri="{BB962C8B-B14F-4D97-AF65-F5344CB8AC3E}">
        <p14:creationId xmlns:p14="http://schemas.microsoft.com/office/powerpoint/2010/main" val="134845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972-69DF-524B-24B8-031A4A370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751" y="501761"/>
            <a:ext cx="9284855" cy="356770"/>
          </a:xfrm>
        </p:spPr>
        <p:txBody>
          <a:bodyPr>
            <a:normAutofit fontScale="90000"/>
          </a:bodyPr>
          <a:lstStyle/>
          <a:p>
            <a:r>
              <a:rPr lang="en-GB"/>
              <a:t>I02 - ‘solved’ / ‘unsolved’ statuses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71C73-0A60-6476-20A8-E8139ACE90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2322" y="1797270"/>
            <a:ext cx="10952748" cy="3731171"/>
          </a:xfrm>
        </p:spPr>
        <p:txBody>
          <a:bodyPr>
            <a:noAutofit/>
          </a:bodyPr>
          <a:lstStyle/>
          <a:p>
            <a:r>
              <a:rPr lang="en-GB" u="sng">
                <a:latin typeface="Arial" panose="020B0604020202020204" pitchFamily="34" charset="0"/>
                <a:cs typeface="Arial" panose="020B0604020202020204" pitchFamily="34" charset="0"/>
              </a:rPr>
              <a:t>Purpose and usage</a:t>
            </a:r>
          </a:p>
          <a:p>
            <a:endParaRPr lang="en-GB" u="sng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Users want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proactive way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to show they believe a call is fully rectified, other than being manually or automatically sent to archive;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positive acknowledgement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of resolution</a:t>
            </a:r>
          </a:p>
          <a:p>
            <a:pPr lvl="1">
              <a:lnSpc>
                <a:spcPct val="150000"/>
              </a:lnSpc>
            </a:pPr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Cases should not move between solved / unsolved repeatedly if parties disagree whether resolved. Parties should explain their position clearly with evidence and seek to find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mutually satisfactory rectification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or report instances of material REC non-compliance to the Code Manager</a:t>
            </a:r>
          </a:p>
          <a:p>
            <a:pPr lvl="2">
              <a:lnSpc>
                <a:spcPct val="150000"/>
              </a:lnSpc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Is the intent sufficient?</a:t>
            </a:r>
          </a:p>
        </p:txBody>
      </p:sp>
    </p:spTree>
    <p:extLst>
      <p:ext uri="{BB962C8B-B14F-4D97-AF65-F5344CB8AC3E}">
        <p14:creationId xmlns:p14="http://schemas.microsoft.com/office/powerpoint/2010/main" val="813796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C40AC512-A270-9A1B-5041-5E1CED693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939904"/>
              </p:ext>
            </p:extLst>
          </p:nvPr>
        </p:nvGraphicFramePr>
        <p:xfrm>
          <a:off x="378372" y="1314561"/>
          <a:ext cx="11435256" cy="5334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870028">
                  <a:extLst>
                    <a:ext uri="{9D8B030D-6E8A-4147-A177-3AD203B41FA5}">
                      <a16:colId xmlns:a16="http://schemas.microsoft.com/office/drawing/2014/main" val="1112926534"/>
                    </a:ext>
                  </a:extLst>
                </a:gridCol>
                <a:gridCol w="5565228">
                  <a:extLst>
                    <a:ext uri="{9D8B030D-6E8A-4147-A177-3AD203B41FA5}">
                      <a16:colId xmlns:a16="http://schemas.microsoft.com/office/drawing/2014/main" val="3012557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 /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8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Either party could assign communication as ‘Solved’.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Applicable to all PTs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 to application status is null? Or ‘Unsolved’ until Solved?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to be able to undo?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77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Both parties see status in List view, by filter and within query</a:t>
                      </a:r>
                    </a:p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party would receive email notification on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party can also select ‘Solved’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status changes are recorded in audit trail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 process as now?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6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party can select ‘Unsolved’ – communication marked as ‘Unsolved’ for both, status visible and email notification 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Normal escalation rules (if any) apply; parties should try to resolve; audit trail shows status changes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04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party takes no action – communication lapses to archived as now (or shorter timescales?)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Previous suggestion for status assignment to be mandatory – how to achieve without a backlog of cases building up?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Alert/report to trigger response as archive date approaches?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 assigned as Solved when archives?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4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Fully ‘Solved’ communications aren’t reactivated from spurious action e.g. being opened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can filter out ‘Solved’ comms, is that sufficient without amending current archiving approach?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335741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BB86B1F5-F951-9BEC-F9E1-0FA51F0B7E22}"/>
              </a:ext>
            </a:extLst>
          </p:cNvPr>
          <p:cNvSpPr txBox="1">
            <a:spLocks/>
          </p:cNvSpPr>
          <p:nvPr/>
        </p:nvSpPr>
        <p:spPr>
          <a:xfrm>
            <a:off x="890751" y="501761"/>
            <a:ext cx="9284855" cy="3567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all" spc="300" baseline="0">
                <a:solidFill>
                  <a:schemeClr val="accent3"/>
                </a:solidFill>
                <a:latin typeface="Roboto" panose="02000000000000000000" pitchFamily="2" charset="0"/>
                <a:ea typeface="Roboto" panose="02000000000000000000" pitchFamily="2" charset="0"/>
                <a:cs typeface="+mj-cs"/>
              </a:defRPr>
            </a:lvl1pPr>
          </a:lstStyle>
          <a:p>
            <a:r>
              <a:rPr lang="en-GB"/>
              <a:t>I02 - ‘solved’ / ‘unsolved’ statuses</a:t>
            </a:r>
          </a:p>
        </p:txBody>
      </p:sp>
    </p:spTree>
    <p:extLst>
      <p:ext uri="{BB962C8B-B14F-4D97-AF65-F5344CB8AC3E}">
        <p14:creationId xmlns:p14="http://schemas.microsoft.com/office/powerpoint/2010/main" val="212994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Progression by status – (un)read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273777"/>
              </p:ext>
            </p:extLst>
          </p:nvPr>
        </p:nvGraphicFramePr>
        <p:xfrm>
          <a:off x="549710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29514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A53B74B-B686-B393-7403-752D772C9FD8}"/>
              </a:ext>
            </a:extLst>
          </p:cNvPr>
          <p:cNvSpPr/>
          <p:nvPr/>
        </p:nvSpPr>
        <p:spPr>
          <a:xfrm>
            <a:off x="3753586" y="138851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105753" y="1820121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AF8899-4A7F-B52F-0F0C-F601D25D1878}"/>
              </a:ext>
            </a:extLst>
          </p:cNvPr>
          <p:cNvSpPr/>
          <p:nvPr/>
        </p:nvSpPr>
        <p:spPr>
          <a:xfrm>
            <a:off x="3110297" y="1301889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AF743-F011-96F9-F6AB-4EAD439D89D4}"/>
              </a:ext>
            </a:extLst>
          </p:cNvPr>
          <p:cNvSpPr/>
          <p:nvPr/>
        </p:nvSpPr>
        <p:spPr>
          <a:xfrm>
            <a:off x="3753585" y="2443213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6733407" y="579890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370DE1-337F-94BB-F104-EF5304B30A3F}"/>
              </a:ext>
            </a:extLst>
          </p:cNvPr>
          <p:cNvSpPr/>
          <p:nvPr/>
        </p:nvSpPr>
        <p:spPr>
          <a:xfrm>
            <a:off x="7506098" y="642068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5B0AEE-3170-9332-CD78-A0B5DF197263}"/>
              </a:ext>
            </a:extLst>
          </p:cNvPr>
          <p:cNvSpPr/>
          <p:nvPr/>
        </p:nvSpPr>
        <p:spPr>
          <a:xfrm>
            <a:off x="4327357" y="301029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1DAEB33-2431-F398-33A8-BDDAEA63178B}"/>
              </a:ext>
            </a:extLst>
          </p:cNvPr>
          <p:cNvSpPr/>
          <p:nvPr/>
        </p:nvSpPr>
        <p:spPr>
          <a:xfrm>
            <a:off x="5042303" y="356599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1120E-0A86-63C0-D5AC-C4D643BD4AB7}"/>
              </a:ext>
            </a:extLst>
          </p:cNvPr>
          <p:cNvSpPr/>
          <p:nvPr/>
        </p:nvSpPr>
        <p:spPr>
          <a:xfrm>
            <a:off x="5863388" y="4734342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stCxn id="13" idx="6"/>
          </p:cNvCxnSpPr>
          <p:nvPr/>
        </p:nvCxnSpPr>
        <p:spPr>
          <a:xfrm>
            <a:off x="3433012" y="1978938"/>
            <a:ext cx="412282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69AC9E6-9218-1AE7-3DCA-D9A57F9DB1F8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7555832" y="1973179"/>
            <a:ext cx="32081" cy="444750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BDDBD92-882B-78DB-3999-F074FA74AE1B}"/>
              </a:ext>
            </a:extLst>
          </p:cNvPr>
          <p:cNvCxnSpPr>
            <a:cxnSpLocks/>
            <a:endCxn id="11" idx="4"/>
          </p:cNvCxnSpPr>
          <p:nvPr/>
        </p:nvCxnSpPr>
        <p:spPr>
          <a:xfrm flipV="1">
            <a:off x="3834600" y="1532895"/>
            <a:ext cx="801" cy="47108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AE1C24-1798-69CA-F981-E2403F52DFDE}"/>
              </a:ext>
            </a:extLst>
          </p:cNvPr>
          <p:cNvCxnSpPr>
            <a:cxnSpLocks/>
            <a:endCxn id="15" idx="0"/>
          </p:cNvCxnSpPr>
          <p:nvPr/>
        </p:nvCxnSpPr>
        <p:spPr>
          <a:xfrm>
            <a:off x="3835399" y="2003976"/>
            <a:ext cx="1" cy="43923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9B5331E-ABBF-8205-BA28-221D11308BD1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402491" y="1978938"/>
            <a:ext cx="6681" cy="103135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47C0AB-AA60-457B-4BD7-01546AB18A11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5124118" y="1982956"/>
            <a:ext cx="8557" cy="1583039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199F5B-05EF-AFB7-A81D-0FE4D255ED39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5920345" y="1986966"/>
            <a:ext cx="24858" cy="274737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</p:cNvCxnSpPr>
          <p:nvPr/>
        </p:nvCxnSpPr>
        <p:spPr>
          <a:xfrm>
            <a:off x="6815222" y="1986966"/>
            <a:ext cx="0" cy="3823484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1631048-0E0F-6CFE-0F68-17DD33466FB5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3269383" y="1619523"/>
            <a:ext cx="4543" cy="20059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01E0DA6-1D30-4093-31FE-71ECA844B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3239" y="1504015"/>
            <a:ext cx="3759656" cy="48127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Communication 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Unread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when new / new message.</a:t>
            </a:r>
          </a:p>
          <a:p>
            <a:pPr marL="0" indent="0">
              <a:buNone/>
            </a:pPr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, communication may be next: 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Manually returned to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Unread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action has not yet been taken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In Progress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being worked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Response Sent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message sent to the other party that needs a reply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 or lapses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Escalated to Code Manager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the (initiating) party has submitted it via the process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Flagged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the (associated) party believes the Process Type is wrong or it is otherwise invalid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33A930E-F8D6-3DF6-C15B-A7A8B891836B}"/>
              </a:ext>
            </a:extLst>
          </p:cNvPr>
          <p:cNvCxnSpPr/>
          <p:nvPr/>
        </p:nvCxnSpPr>
        <p:spPr>
          <a:xfrm>
            <a:off x="8618483" y="2008655"/>
            <a:ext cx="249095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0C6EDB2-486F-DB87-669A-573CD2D39422}"/>
              </a:ext>
            </a:extLst>
          </p:cNvPr>
          <p:cNvSpPr/>
          <p:nvPr/>
        </p:nvSpPr>
        <p:spPr>
          <a:xfrm>
            <a:off x="8453816" y="6242018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922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Progression by status – ‘in progress’ and ‘response sent’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423873"/>
              </p:ext>
            </p:extLst>
          </p:nvPr>
        </p:nvGraphicFramePr>
        <p:xfrm>
          <a:off x="583664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29895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137835" y="2376225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AF8899-4A7F-B52F-0F0C-F601D25D1878}"/>
              </a:ext>
            </a:extLst>
          </p:cNvPr>
          <p:cNvSpPr/>
          <p:nvPr/>
        </p:nvSpPr>
        <p:spPr>
          <a:xfrm>
            <a:off x="5860450" y="2943076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AF743-F011-96F9-F6AB-4EAD439D89D4}"/>
              </a:ext>
            </a:extLst>
          </p:cNvPr>
          <p:cNvSpPr/>
          <p:nvPr/>
        </p:nvSpPr>
        <p:spPr>
          <a:xfrm>
            <a:off x="3625516" y="2988839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6993293" y="3575463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5B0AEE-3170-9332-CD78-A0B5DF197263}"/>
              </a:ext>
            </a:extLst>
          </p:cNvPr>
          <p:cNvSpPr/>
          <p:nvPr/>
        </p:nvSpPr>
        <p:spPr>
          <a:xfrm>
            <a:off x="4073357" y="355892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1DAEB33-2431-F398-33A8-BDDAEA63178B}"/>
              </a:ext>
            </a:extLst>
          </p:cNvPr>
          <p:cNvSpPr/>
          <p:nvPr/>
        </p:nvSpPr>
        <p:spPr>
          <a:xfrm>
            <a:off x="4590053" y="4674668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1120E-0A86-63C0-D5AC-C4D643BD4AB7}"/>
              </a:ext>
            </a:extLst>
          </p:cNvPr>
          <p:cNvSpPr/>
          <p:nvPr/>
        </p:nvSpPr>
        <p:spPr>
          <a:xfrm>
            <a:off x="6508279" y="1384747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cxnSpLocks/>
            <a:stCxn id="13" idx="6"/>
          </p:cNvCxnSpPr>
          <p:nvPr/>
        </p:nvCxnSpPr>
        <p:spPr>
          <a:xfrm flipV="1">
            <a:off x="3465094" y="2527574"/>
            <a:ext cx="2108338" cy="7468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AE1C24-1798-69CA-F981-E2403F52DFDE}"/>
              </a:ext>
            </a:extLst>
          </p:cNvPr>
          <p:cNvCxnSpPr>
            <a:cxnSpLocks/>
          </p:cNvCxnSpPr>
          <p:nvPr/>
        </p:nvCxnSpPr>
        <p:spPr>
          <a:xfrm>
            <a:off x="3707330" y="2535042"/>
            <a:ext cx="1069" cy="457243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9B5331E-ABBF-8205-BA28-221D11308BD1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4148491" y="2527574"/>
            <a:ext cx="6681" cy="103135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47C0AB-AA60-457B-4BD7-01546AB18A11}"/>
              </a:ext>
            </a:extLst>
          </p:cNvPr>
          <p:cNvCxnSpPr>
            <a:cxnSpLocks/>
          </p:cNvCxnSpPr>
          <p:nvPr/>
        </p:nvCxnSpPr>
        <p:spPr>
          <a:xfrm>
            <a:off x="4671335" y="2527574"/>
            <a:ext cx="0" cy="2147094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  <a:endCxn id="20" idx="4"/>
          </p:cNvCxnSpPr>
          <p:nvPr/>
        </p:nvCxnSpPr>
        <p:spPr>
          <a:xfrm flipV="1">
            <a:off x="6590094" y="1529126"/>
            <a:ext cx="0" cy="156533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C36D85-E567-C696-AE77-9F716751250B}"/>
              </a:ext>
            </a:extLst>
          </p:cNvPr>
          <p:cNvCxnSpPr>
            <a:cxnSpLocks/>
          </p:cNvCxnSpPr>
          <p:nvPr/>
        </p:nvCxnSpPr>
        <p:spPr>
          <a:xfrm>
            <a:off x="6096000" y="3094456"/>
            <a:ext cx="1516248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22B616C-0791-C2C8-C2E6-77B4365EB863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7075108" y="3094456"/>
            <a:ext cx="0" cy="48100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B2DC396D-2872-0A9C-8F46-EA94B6FF1BDC}"/>
              </a:ext>
            </a:extLst>
          </p:cNvPr>
          <p:cNvSpPr txBox="1">
            <a:spLocks/>
          </p:cNvSpPr>
          <p:nvPr/>
        </p:nvSpPr>
        <p:spPr>
          <a:xfrm>
            <a:off x="8213568" y="1299882"/>
            <a:ext cx="3705370" cy="4993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In Progress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, communication may be next: </a:t>
            </a:r>
          </a:p>
          <a:p>
            <a:pPr marL="342900" indent="-342900">
              <a:buAutoNum type="alphaLcParenR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Response Sent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message sent to the other party that needs a reply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</a:t>
            </a:r>
          </a:p>
          <a:p>
            <a:pPr marL="342900" indent="-342900">
              <a:buAutoNum type="alphaLcParenR"/>
            </a:pP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 or lapses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Escalated to Code Manager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if the (initiating) party has submitted it via the process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Flagged as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the (associated) party believes the Process Type is invalid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Response Sent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, communication may be next: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Returned to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Unread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if the other party replies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 or lapses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4BAD593-447B-3632-36A4-A3DB97BBC071}"/>
              </a:ext>
            </a:extLst>
          </p:cNvPr>
          <p:cNvSpPr/>
          <p:nvPr/>
        </p:nvSpPr>
        <p:spPr>
          <a:xfrm>
            <a:off x="7534574" y="4697762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CF582A6-BAC2-1D71-0761-1B4E0C9D6FA4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7616389" y="3094456"/>
            <a:ext cx="0" cy="160330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29D28C10-72F5-A3FC-043F-6CA719E9FE5A}"/>
              </a:ext>
            </a:extLst>
          </p:cNvPr>
          <p:cNvSpPr/>
          <p:nvPr/>
        </p:nvSpPr>
        <p:spPr>
          <a:xfrm>
            <a:off x="5520755" y="642068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81E7597-A8BC-BEC1-E0BF-F6046491324B}"/>
              </a:ext>
            </a:extLst>
          </p:cNvPr>
          <p:cNvCxnSpPr>
            <a:cxnSpLocks/>
            <a:endCxn id="43" idx="0"/>
          </p:cNvCxnSpPr>
          <p:nvPr/>
        </p:nvCxnSpPr>
        <p:spPr>
          <a:xfrm>
            <a:off x="5573432" y="2527574"/>
            <a:ext cx="29138" cy="389311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ouble Bracket 2">
            <a:extLst>
              <a:ext uri="{FF2B5EF4-FFF2-40B4-BE49-F238E27FC236}">
                <a16:creationId xmlns:a16="http://schemas.microsoft.com/office/drawing/2014/main" id="{C133EDBB-03B4-A214-E8BD-4C93D65F0846}"/>
              </a:ext>
            </a:extLst>
          </p:cNvPr>
          <p:cNvSpPr/>
          <p:nvPr/>
        </p:nvSpPr>
        <p:spPr>
          <a:xfrm>
            <a:off x="8481645" y="6293354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457C333-D29D-8AF6-0043-7CDF11D687BD}"/>
              </a:ext>
            </a:extLst>
          </p:cNvPr>
          <p:cNvSpPr/>
          <p:nvPr/>
        </p:nvSpPr>
        <p:spPr>
          <a:xfrm>
            <a:off x="5033367" y="581965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2F8E4E-B8F0-34F2-2687-DB3B1D668C94}"/>
              </a:ext>
            </a:extLst>
          </p:cNvPr>
          <p:cNvCxnSpPr>
            <a:cxnSpLocks/>
          </p:cNvCxnSpPr>
          <p:nvPr/>
        </p:nvCxnSpPr>
        <p:spPr>
          <a:xfrm>
            <a:off x="5114649" y="2527574"/>
            <a:ext cx="0" cy="329208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277D46-A91F-E303-EAF0-2027EF53CFE6}"/>
              </a:ext>
            </a:extLst>
          </p:cNvPr>
          <p:cNvCxnSpPr/>
          <p:nvPr/>
        </p:nvCxnSpPr>
        <p:spPr>
          <a:xfrm>
            <a:off x="8850822" y="4383555"/>
            <a:ext cx="249095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948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Progression by status – ‘solved’ and ‘unsolved’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193582"/>
              </p:ext>
            </p:extLst>
          </p:nvPr>
        </p:nvGraphicFramePr>
        <p:xfrm>
          <a:off x="583664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30403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391835" y="3481125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2AF8899-4A7F-B52F-0F0C-F601D25D1878}"/>
              </a:ext>
            </a:extLst>
          </p:cNvPr>
          <p:cNvSpPr/>
          <p:nvPr/>
        </p:nvSpPr>
        <p:spPr>
          <a:xfrm>
            <a:off x="5695350" y="4009876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AF743-F011-96F9-F6AB-4EAD439D89D4}"/>
              </a:ext>
            </a:extLst>
          </p:cNvPr>
          <p:cNvSpPr/>
          <p:nvPr/>
        </p:nvSpPr>
        <p:spPr>
          <a:xfrm>
            <a:off x="4006516" y="4093739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7171093" y="5823363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5B0AEE-3170-9332-CD78-A0B5DF197263}"/>
              </a:ext>
            </a:extLst>
          </p:cNvPr>
          <p:cNvSpPr/>
          <p:nvPr/>
        </p:nvSpPr>
        <p:spPr>
          <a:xfrm>
            <a:off x="4530557" y="466382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1120E-0A86-63C0-D5AC-C4D643BD4AB7}"/>
              </a:ext>
            </a:extLst>
          </p:cNvPr>
          <p:cNvSpPr/>
          <p:nvPr/>
        </p:nvSpPr>
        <p:spPr>
          <a:xfrm>
            <a:off x="6279679" y="1333947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cxnSpLocks/>
            <a:stCxn id="13" idx="6"/>
            <a:endCxn id="29" idx="2"/>
          </p:cNvCxnSpPr>
          <p:nvPr/>
        </p:nvCxnSpPr>
        <p:spPr>
          <a:xfrm flipV="1">
            <a:off x="3719094" y="3632529"/>
            <a:ext cx="820822" cy="7413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AE1C24-1798-69CA-F981-E2403F52DFDE}"/>
              </a:ext>
            </a:extLst>
          </p:cNvPr>
          <p:cNvCxnSpPr>
            <a:cxnSpLocks/>
          </p:cNvCxnSpPr>
          <p:nvPr/>
        </p:nvCxnSpPr>
        <p:spPr>
          <a:xfrm>
            <a:off x="4088330" y="3639942"/>
            <a:ext cx="1069" cy="457243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9B5331E-ABBF-8205-BA28-221D11308BD1}"/>
              </a:ext>
            </a:extLst>
          </p:cNvPr>
          <p:cNvCxnSpPr>
            <a:cxnSpLocks/>
            <a:stCxn id="29" idx="4"/>
            <a:endCxn id="18" idx="0"/>
          </p:cNvCxnSpPr>
          <p:nvPr/>
        </p:nvCxnSpPr>
        <p:spPr>
          <a:xfrm flipH="1">
            <a:off x="4612372" y="3704718"/>
            <a:ext cx="9359" cy="95910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</p:cNvCxnSpPr>
          <p:nvPr/>
        </p:nvCxnSpPr>
        <p:spPr>
          <a:xfrm flipV="1">
            <a:off x="6361494" y="1491026"/>
            <a:ext cx="0" cy="2666499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C36D85-E567-C696-AE77-9F716751250B}"/>
              </a:ext>
            </a:extLst>
          </p:cNvPr>
          <p:cNvCxnSpPr>
            <a:cxnSpLocks/>
          </p:cNvCxnSpPr>
          <p:nvPr/>
        </p:nvCxnSpPr>
        <p:spPr>
          <a:xfrm flipV="1">
            <a:off x="5930900" y="4157525"/>
            <a:ext cx="1859148" cy="37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22B616C-0791-C2C8-C2E6-77B4365EB863}"/>
              </a:ext>
            </a:extLst>
          </p:cNvPr>
          <p:cNvCxnSpPr>
            <a:cxnSpLocks/>
          </p:cNvCxnSpPr>
          <p:nvPr/>
        </p:nvCxnSpPr>
        <p:spPr>
          <a:xfrm>
            <a:off x="7252908" y="4157525"/>
            <a:ext cx="0" cy="167853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B2DC396D-2872-0A9C-8F46-EA94B6FF1BDC}"/>
              </a:ext>
            </a:extLst>
          </p:cNvPr>
          <p:cNvSpPr txBox="1">
            <a:spLocks/>
          </p:cNvSpPr>
          <p:nvPr/>
        </p:nvSpPr>
        <p:spPr>
          <a:xfrm>
            <a:off x="8213568" y="1299882"/>
            <a:ext cx="3705370" cy="49934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, communication may be next: </a:t>
            </a:r>
          </a:p>
          <a:p>
            <a:pPr marL="342900" indent="-342900">
              <a:buAutoNum type="alphaLcParenR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Agreed as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by other party</a:t>
            </a:r>
          </a:p>
          <a:p>
            <a:pPr marL="342900" indent="-342900">
              <a:buAutoNum type="alphaLcParenR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Unsolved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other party does not believe issue resolved</a:t>
            </a:r>
          </a:p>
          <a:p>
            <a:pPr marL="342900" indent="-342900">
              <a:buAutoNum type="alphaLcParenR"/>
            </a:pP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 or lapses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Unsolved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, communication may be next: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Returned to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Unread 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if the other party replies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communication lapses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b="1">
                <a:latin typeface="Arial" panose="020B0604020202020204" pitchFamily="34" charset="0"/>
                <a:cs typeface="Arial" panose="020B0604020202020204" pitchFamily="34" charset="0"/>
              </a:rPr>
              <a:t>Escalated to Code Manager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if the (initiating) party has submitted it via the process</a:t>
            </a:r>
          </a:p>
          <a:p>
            <a:pPr marL="342900" indent="-342900">
              <a:buFont typeface="Arial" panose="020B0604020202020204" pitchFamily="34" charset="0"/>
              <a:buAutoNum type="alphaLcParenR"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Flagged as </a:t>
            </a:r>
            <a:r>
              <a:rPr lang="en-GB" sz="18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 if the (associated) party believes the Process Type is invalid?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4BAD593-447B-3632-36A4-A3DB97BBC071}"/>
              </a:ext>
            </a:extLst>
          </p:cNvPr>
          <p:cNvSpPr/>
          <p:nvPr/>
        </p:nvSpPr>
        <p:spPr>
          <a:xfrm>
            <a:off x="7712374" y="6412262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CF582A6-BAC2-1D71-0761-1B4E0C9D6FA4}"/>
              </a:ext>
            </a:extLst>
          </p:cNvPr>
          <p:cNvCxnSpPr>
            <a:cxnSpLocks/>
          </p:cNvCxnSpPr>
          <p:nvPr/>
        </p:nvCxnSpPr>
        <p:spPr>
          <a:xfrm>
            <a:off x="7790048" y="4157525"/>
            <a:ext cx="4141" cy="226743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ouble Bracket 2">
            <a:extLst>
              <a:ext uri="{FF2B5EF4-FFF2-40B4-BE49-F238E27FC236}">
                <a16:creationId xmlns:a16="http://schemas.microsoft.com/office/drawing/2014/main" id="{C133EDBB-03B4-A214-E8BD-4C93D65F0846}"/>
              </a:ext>
            </a:extLst>
          </p:cNvPr>
          <p:cNvSpPr/>
          <p:nvPr/>
        </p:nvSpPr>
        <p:spPr>
          <a:xfrm>
            <a:off x="8481645" y="6293354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1CF633A-C601-3E4A-21E8-ABFB05CAC842}"/>
              </a:ext>
            </a:extLst>
          </p:cNvPr>
          <p:cNvSpPr/>
          <p:nvPr/>
        </p:nvSpPr>
        <p:spPr>
          <a:xfrm>
            <a:off x="4539916" y="3560339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5E8E744-548B-DBF6-6C22-2E8F02D56C71}"/>
              </a:ext>
            </a:extLst>
          </p:cNvPr>
          <p:cNvSpPr/>
          <p:nvPr/>
        </p:nvSpPr>
        <p:spPr>
          <a:xfrm>
            <a:off x="6675925" y="4655477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B2802E4-0B62-F313-3BDA-FB24CBA3F3AE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6757740" y="4157525"/>
            <a:ext cx="0" cy="497952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6F5C194-5DDF-8F6D-83BE-336B41E9DF27}"/>
              </a:ext>
            </a:extLst>
          </p:cNvPr>
          <p:cNvCxnSpPr/>
          <p:nvPr/>
        </p:nvCxnSpPr>
        <p:spPr>
          <a:xfrm>
            <a:off x="8745483" y="3189755"/>
            <a:ext cx="2490951" cy="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53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Progression by status – archived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118557"/>
              </p:ext>
            </p:extLst>
          </p:nvPr>
        </p:nvGraphicFramePr>
        <p:xfrm>
          <a:off x="549710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30149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A53B74B-B686-B393-7403-752D772C9FD8}"/>
              </a:ext>
            </a:extLst>
          </p:cNvPr>
          <p:cNvSpPr/>
          <p:nvPr/>
        </p:nvSpPr>
        <p:spPr>
          <a:xfrm>
            <a:off x="3613886" y="138851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105753" y="4584332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AF743-F011-96F9-F6AB-4EAD439D89D4}"/>
              </a:ext>
            </a:extLst>
          </p:cNvPr>
          <p:cNvSpPr/>
          <p:nvPr/>
        </p:nvSpPr>
        <p:spPr>
          <a:xfrm>
            <a:off x="4718785" y="2443213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6936607" y="579890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370DE1-337F-94BB-F104-EF5304B30A3F}"/>
              </a:ext>
            </a:extLst>
          </p:cNvPr>
          <p:cNvSpPr/>
          <p:nvPr/>
        </p:nvSpPr>
        <p:spPr>
          <a:xfrm>
            <a:off x="7506098" y="642068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5B0AEE-3170-9332-CD78-A0B5DF197263}"/>
              </a:ext>
            </a:extLst>
          </p:cNvPr>
          <p:cNvSpPr/>
          <p:nvPr/>
        </p:nvSpPr>
        <p:spPr>
          <a:xfrm>
            <a:off x="5305257" y="301029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1DAEB33-2431-F398-33A8-BDDAEA63178B}"/>
              </a:ext>
            </a:extLst>
          </p:cNvPr>
          <p:cNvSpPr/>
          <p:nvPr/>
        </p:nvSpPr>
        <p:spPr>
          <a:xfrm>
            <a:off x="5893203" y="356599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A11120E-0A86-63C0-D5AC-C4D643BD4AB7}"/>
              </a:ext>
            </a:extLst>
          </p:cNvPr>
          <p:cNvSpPr/>
          <p:nvPr/>
        </p:nvSpPr>
        <p:spPr>
          <a:xfrm>
            <a:off x="6422188" y="5228329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stCxn id="13" idx="6"/>
          </p:cNvCxnSpPr>
          <p:nvPr/>
        </p:nvCxnSpPr>
        <p:spPr>
          <a:xfrm>
            <a:off x="3433012" y="4743149"/>
            <a:ext cx="412282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AE1C24-1798-69CA-F981-E2403F52DFDE}"/>
              </a:ext>
            </a:extLst>
          </p:cNvPr>
          <p:cNvCxnSpPr>
            <a:cxnSpLocks/>
          </p:cNvCxnSpPr>
          <p:nvPr/>
        </p:nvCxnSpPr>
        <p:spPr>
          <a:xfrm flipV="1">
            <a:off x="4800600" y="2587592"/>
            <a:ext cx="0" cy="214675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9B5331E-ABBF-8205-BA28-221D11308BD1}"/>
              </a:ext>
            </a:extLst>
          </p:cNvPr>
          <p:cNvCxnSpPr>
            <a:cxnSpLocks/>
          </p:cNvCxnSpPr>
          <p:nvPr/>
        </p:nvCxnSpPr>
        <p:spPr>
          <a:xfrm flipV="1">
            <a:off x="5387072" y="3154669"/>
            <a:ext cx="0" cy="158848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47C0AB-AA60-457B-4BD7-01546AB18A11}"/>
              </a:ext>
            </a:extLst>
          </p:cNvPr>
          <p:cNvCxnSpPr>
            <a:cxnSpLocks/>
          </p:cNvCxnSpPr>
          <p:nvPr/>
        </p:nvCxnSpPr>
        <p:spPr>
          <a:xfrm flipV="1">
            <a:off x="5975018" y="3710374"/>
            <a:ext cx="0" cy="102396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B199F5B-05EF-AFB7-A81D-0FE4D255ED39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6504003" y="4734342"/>
            <a:ext cx="0" cy="49398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</p:cNvCxnSpPr>
          <p:nvPr/>
        </p:nvCxnSpPr>
        <p:spPr>
          <a:xfrm>
            <a:off x="7018422" y="4734342"/>
            <a:ext cx="0" cy="107610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01E0DA6-1D30-4093-31FE-71ECA844B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3239" y="1388516"/>
            <a:ext cx="3759656" cy="4928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, communication may be next: 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Unread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new message received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(unarchived) if accessed by either party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In Progress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either decides more work required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Response Sent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new message sent to the other party that needs a reply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previously wasn’t and either party now considers all actions necessary have been taken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Deleted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automatically after 30 days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Escalated to Code Manager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the (initiating) party has submitted it via the process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Flagged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the (associated) party believes the Process Type is wrong or it is otherwise invalid</a:t>
            </a:r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0C6EDB2-486F-DB87-669A-573CD2D39422}"/>
              </a:ext>
            </a:extLst>
          </p:cNvPr>
          <p:cNvSpPr/>
          <p:nvPr/>
        </p:nvSpPr>
        <p:spPr>
          <a:xfrm>
            <a:off x="8453816" y="6242018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FBD69C0-A177-85A3-D871-553D296B056F}"/>
              </a:ext>
            </a:extLst>
          </p:cNvPr>
          <p:cNvCxnSpPr>
            <a:cxnSpLocks/>
          </p:cNvCxnSpPr>
          <p:nvPr/>
        </p:nvCxnSpPr>
        <p:spPr>
          <a:xfrm>
            <a:off x="7576852" y="4734342"/>
            <a:ext cx="0" cy="1686343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665B4283-A454-13C0-F545-57858094B786}"/>
              </a:ext>
            </a:extLst>
          </p:cNvPr>
          <p:cNvSpPr/>
          <p:nvPr/>
        </p:nvSpPr>
        <p:spPr>
          <a:xfrm>
            <a:off x="4147286" y="192191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26FD82B-E843-57EF-EAD7-3D7DAA08AF76}"/>
              </a:ext>
            </a:extLst>
          </p:cNvPr>
          <p:cNvCxnSpPr>
            <a:cxnSpLocks/>
          </p:cNvCxnSpPr>
          <p:nvPr/>
        </p:nvCxnSpPr>
        <p:spPr>
          <a:xfrm flipV="1">
            <a:off x="4223486" y="2066295"/>
            <a:ext cx="0" cy="2676854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17DA80-BBB5-3CA5-C4D5-A68DFD605B8C}"/>
              </a:ext>
            </a:extLst>
          </p:cNvPr>
          <p:cNvCxnSpPr>
            <a:cxnSpLocks/>
          </p:cNvCxnSpPr>
          <p:nvPr/>
        </p:nvCxnSpPr>
        <p:spPr>
          <a:xfrm flipV="1">
            <a:off x="3701315" y="1532895"/>
            <a:ext cx="0" cy="320144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810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Progression by status – Escalated to code manager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342674"/>
              </p:ext>
            </p:extLst>
          </p:nvPr>
        </p:nvGraphicFramePr>
        <p:xfrm>
          <a:off x="549710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29768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A53B74B-B686-B393-7403-752D772C9FD8}"/>
              </a:ext>
            </a:extLst>
          </p:cNvPr>
          <p:cNvSpPr/>
          <p:nvPr/>
        </p:nvSpPr>
        <p:spPr>
          <a:xfrm>
            <a:off x="3613886" y="136311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105753" y="5701932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71AF743-F011-96F9-F6AB-4EAD439D89D4}"/>
              </a:ext>
            </a:extLst>
          </p:cNvPr>
          <p:cNvSpPr/>
          <p:nvPr/>
        </p:nvSpPr>
        <p:spPr>
          <a:xfrm>
            <a:off x="4718785" y="2417813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6454007" y="468130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6370DE1-337F-94BB-F104-EF5304B30A3F}"/>
              </a:ext>
            </a:extLst>
          </p:cNvPr>
          <p:cNvSpPr/>
          <p:nvPr/>
        </p:nvSpPr>
        <p:spPr>
          <a:xfrm>
            <a:off x="7023498" y="639528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E5B0AEE-3170-9332-CD78-A0B5DF197263}"/>
              </a:ext>
            </a:extLst>
          </p:cNvPr>
          <p:cNvSpPr/>
          <p:nvPr/>
        </p:nvSpPr>
        <p:spPr>
          <a:xfrm>
            <a:off x="5305257" y="298489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1DAEB33-2431-F398-33A8-BDDAEA63178B}"/>
              </a:ext>
            </a:extLst>
          </p:cNvPr>
          <p:cNvSpPr/>
          <p:nvPr/>
        </p:nvSpPr>
        <p:spPr>
          <a:xfrm>
            <a:off x="5893203" y="3540595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3433012" y="5860749"/>
            <a:ext cx="366124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FAE1C24-1798-69CA-F981-E2403F52DFDE}"/>
              </a:ext>
            </a:extLst>
          </p:cNvPr>
          <p:cNvCxnSpPr>
            <a:cxnSpLocks/>
          </p:cNvCxnSpPr>
          <p:nvPr/>
        </p:nvCxnSpPr>
        <p:spPr>
          <a:xfrm flipV="1">
            <a:off x="4800600" y="2562192"/>
            <a:ext cx="0" cy="329855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9B5331E-ABBF-8205-BA28-221D11308BD1}"/>
              </a:ext>
            </a:extLst>
          </p:cNvPr>
          <p:cNvCxnSpPr>
            <a:cxnSpLocks/>
          </p:cNvCxnSpPr>
          <p:nvPr/>
        </p:nvCxnSpPr>
        <p:spPr>
          <a:xfrm flipV="1">
            <a:off x="5387072" y="3129269"/>
            <a:ext cx="0" cy="273148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447C0AB-AA60-457B-4BD7-01546AB18A11}"/>
              </a:ext>
            </a:extLst>
          </p:cNvPr>
          <p:cNvCxnSpPr>
            <a:cxnSpLocks/>
          </p:cNvCxnSpPr>
          <p:nvPr/>
        </p:nvCxnSpPr>
        <p:spPr>
          <a:xfrm flipV="1">
            <a:off x="5975018" y="3684974"/>
            <a:ext cx="0" cy="2175775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</p:cNvCxnSpPr>
          <p:nvPr/>
        </p:nvCxnSpPr>
        <p:spPr>
          <a:xfrm flipV="1">
            <a:off x="6541436" y="4825679"/>
            <a:ext cx="0" cy="103507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01E0DA6-1D30-4093-31FE-71ECA844B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3239" y="1507495"/>
            <a:ext cx="3759656" cy="4809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Escalated to Code Manager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, an internal status only, communication may be next: 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Unread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new message received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Remain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(neutral) until archives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In Progress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party decides more work required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Response Sent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new message sent to the other party that needs a reply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Marked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previously wasn’t and either party now considers all actions necessary have been taken</a:t>
            </a:r>
          </a:p>
          <a:p>
            <a:pPr marL="342900" indent="-342900">
              <a:buAutoNum type="alphaLcParenR"/>
            </a:pP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all actions considered necessary have been taken or lapses</a:t>
            </a:r>
          </a:p>
          <a:p>
            <a:pPr marL="342900" indent="-342900">
              <a:buAutoNum type="alphaLcParenR"/>
            </a:pP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Flagged as </a:t>
            </a:r>
            <a:r>
              <a:rPr lang="en-GB" sz="14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 if the (associated) party believes the Process Type is wrong or it is otherwise invalid</a:t>
            </a:r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0C6EDB2-486F-DB87-669A-573CD2D39422}"/>
              </a:ext>
            </a:extLst>
          </p:cNvPr>
          <p:cNvSpPr/>
          <p:nvPr/>
        </p:nvSpPr>
        <p:spPr>
          <a:xfrm>
            <a:off x="8453816" y="6242018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FBD69C0-A177-85A3-D871-553D296B056F}"/>
              </a:ext>
            </a:extLst>
          </p:cNvPr>
          <p:cNvCxnSpPr>
            <a:cxnSpLocks/>
          </p:cNvCxnSpPr>
          <p:nvPr/>
        </p:nvCxnSpPr>
        <p:spPr>
          <a:xfrm>
            <a:off x="7094252" y="5860749"/>
            <a:ext cx="0" cy="53453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665B4283-A454-13C0-F545-57858094B786}"/>
              </a:ext>
            </a:extLst>
          </p:cNvPr>
          <p:cNvSpPr/>
          <p:nvPr/>
        </p:nvSpPr>
        <p:spPr>
          <a:xfrm>
            <a:off x="4147286" y="1896516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526FD82B-E843-57EF-EAD7-3D7DAA08AF76}"/>
              </a:ext>
            </a:extLst>
          </p:cNvPr>
          <p:cNvCxnSpPr>
            <a:cxnSpLocks/>
          </p:cNvCxnSpPr>
          <p:nvPr/>
        </p:nvCxnSpPr>
        <p:spPr>
          <a:xfrm flipV="1">
            <a:off x="4223486" y="2040895"/>
            <a:ext cx="0" cy="3819854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17DA80-BBB5-3CA5-C4D5-A68DFD605B8C}"/>
              </a:ext>
            </a:extLst>
          </p:cNvPr>
          <p:cNvCxnSpPr>
            <a:cxnSpLocks/>
          </p:cNvCxnSpPr>
          <p:nvPr/>
        </p:nvCxnSpPr>
        <p:spPr>
          <a:xfrm flipV="1">
            <a:off x="3701315" y="1507495"/>
            <a:ext cx="0" cy="4353254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657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6928-8D2C-CB06-0AD3-34FCBCE40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Progression by status – raised incorrectly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97595AD-754F-0AC4-E312-E211F080A5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928732"/>
              </p:ext>
            </p:extLst>
          </p:nvPr>
        </p:nvGraphicFramePr>
        <p:xfrm>
          <a:off x="549710" y="1155031"/>
          <a:ext cx="7487385" cy="555153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7487385">
                  <a:extLst>
                    <a:ext uri="{9D8B030D-6E8A-4147-A177-3AD203B41FA5}">
                      <a16:colId xmlns:a16="http://schemas.microsoft.com/office/drawing/2014/main" val="659528951"/>
                    </a:ext>
                  </a:extLst>
                </a:gridCol>
              </a:tblGrid>
              <a:tr h="55249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239831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9247264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PROGRESS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2933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RESPONSE SENT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8793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65950333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UNSOLVED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27929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ARCHIVED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5402518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450569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ESCALATED TO</a:t>
                      </a:r>
                    </a:p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 MANAGER 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9382677"/>
                  </a:ext>
                </a:extLst>
              </a:tr>
              <a:tr h="552490">
                <a:tc>
                  <a:txBody>
                    <a:bodyPr/>
                    <a:lstStyle/>
                    <a:p>
                      <a:r>
                        <a:rPr lang="en-GB" sz="16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RAISED INCORRECTLY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9828067"/>
                  </a:ext>
                </a:extLst>
              </a:tr>
            </a:tbl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EF7A5F-0144-D8BC-1D67-9F877F57544E}"/>
              </a:ext>
            </a:extLst>
          </p:cNvPr>
          <p:cNvCxnSpPr>
            <a:cxnSpLocks/>
          </p:cNvCxnSpPr>
          <p:nvPr/>
        </p:nvCxnSpPr>
        <p:spPr>
          <a:xfrm>
            <a:off x="3053080" y="1155031"/>
            <a:ext cx="0" cy="5612490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9A53B74B-B686-B393-7403-752D772C9FD8}"/>
              </a:ext>
            </a:extLst>
          </p:cNvPr>
          <p:cNvSpPr/>
          <p:nvPr/>
        </p:nvSpPr>
        <p:spPr>
          <a:xfrm>
            <a:off x="4121886" y="1373627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C85FE4-2B4E-C1A9-4E5A-8C08E388655A}"/>
              </a:ext>
            </a:extLst>
          </p:cNvPr>
          <p:cNvSpPr/>
          <p:nvPr/>
        </p:nvSpPr>
        <p:spPr>
          <a:xfrm>
            <a:off x="3372453" y="6311532"/>
            <a:ext cx="327259" cy="31763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96319DD-07C4-7F98-3B61-0B1394C2587F}"/>
              </a:ext>
            </a:extLst>
          </p:cNvPr>
          <p:cNvSpPr/>
          <p:nvPr/>
        </p:nvSpPr>
        <p:spPr>
          <a:xfrm>
            <a:off x="4828407" y="466860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057872-7A0A-5E68-68ED-74923FDEE16D}"/>
              </a:ext>
            </a:extLst>
          </p:cNvPr>
          <p:cNvCxnSpPr>
            <a:cxnSpLocks/>
            <a:stCxn id="13" idx="6"/>
          </p:cNvCxnSpPr>
          <p:nvPr/>
        </p:nvCxnSpPr>
        <p:spPr>
          <a:xfrm>
            <a:off x="3699712" y="6470349"/>
            <a:ext cx="1985210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D2484E8-09F8-6A60-C703-801391B71F37}"/>
              </a:ext>
            </a:extLst>
          </p:cNvPr>
          <p:cNvCxnSpPr>
            <a:cxnSpLocks/>
          </p:cNvCxnSpPr>
          <p:nvPr/>
        </p:nvCxnSpPr>
        <p:spPr>
          <a:xfrm flipV="1">
            <a:off x="4915836" y="4812979"/>
            <a:ext cx="0" cy="165737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401E0DA6-1D30-4093-31FE-71ECA844B4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43239" y="1507495"/>
            <a:ext cx="3759656" cy="4809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, communication may move to most other statuses but most likely to move to: </a:t>
            </a:r>
          </a:p>
          <a:p>
            <a:pPr marL="342900" indent="-342900">
              <a:buAutoNum type="alphaLcParenR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Unread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 if new message received to agree incorrect or provide more information</a:t>
            </a:r>
          </a:p>
          <a:p>
            <a:pPr marL="342900" indent="-342900">
              <a:buAutoNum type="alphaLcParenR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Archived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 as no further action necessary</a:t>
            </a:r>
          </a:p>
          <a:p>
            <a:pPr marL="342900" indent="-342900">
              <a:buAutoNum type="alphaLcParenR"/>
            </a:pP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Escalated to Code Manager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if material issue</a:t>
            </a:r>
            <a:endParaRPr lang="en-GB" sz="16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Double Bracket 7">
            <a:extLst>
              <a:ext uri="{FF2B5EF4-FFF2-40B4-BE49-F238E27FC236}">
                <a16:creationId xmlns:a16="http://schemas.microsoft.com/office/drawing/2014/main" id="{A0C6EDB2-486F-DB87-669A-573CD2D39422}"/>
              </a:ext>
            </a:extLst>
          </p:cNvPr>
          <p:cNvSpPr/>
          <p:nvPr/>
        </p:nvSpPr>
        <p:spPr>
          <a:xfrm>
            <a:off x="8453816" y="6242018"/>
            <a:ext cx="2228194" cy="525503"/>
          </a:xfrm>
          <a:prstGeom prst="bracketPair">
            <a:avLst/>
          </a:prstGeom>
          <a:ln w="19050">
            <a:solidFill>
              <a:srgbClr val="77B1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* Visible to individual party only, not both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617DA80-BBB5-3CA5-C4D5-A68DFD605B8C}"/>
              </a:ext>
            </a:extLst>
          </p:cNvPr>
          <p:cNvCxnSpPr>
            <a:cxnSpLocks/>
            <a:endCxn id="11" idx="4"/>
          </p:cNvCxnSpPr>
          <p:nvPr/>
        </p:nvCxnSpPr>
        <p:spPr>
          <a:xfrm flipH="1" flipV="1">
            <a:off x="4203701" y="1518006"/>
            <a:ext cx="5614" cy="4952343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0C943CC3-BBCE-C160-7799-95FBCAA7ED74}"/>
              </a:ext>
            </a:extLst>
          </p:cNvPr>
          <p:cNvSpPr/>
          <p:nvPr/>
        </p:nvSpPr>
        <p:spPr>
          <a:xfrm>
            <a:off x="5603107" y="5837000"/>
            <a:ext cx="163629" cy="144379"/>
          </a:xfrm>
          <a:prstGeom prst="ellipse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FC876DE-A29D-D83C-AB40-D73581DF7232}"/>
              </a:ext>
            </a:extLst>
          </p:cNvPr>
          <p:cNvCxnSpPr>
            <a:cxnSpLocks/>
            <a:endCxn id="9" idx="4"/>
          </p:cNvCxnSpPr>
          <p:nvPr/>
        </p:nvCxnSpPr>
        <p:spPr>
          <a:xfrm flipV="1">
            <a:off x="5684922" y="5981379"/>
            <a:ext cx="0" cy="48897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953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935A-9D8D-0C55-0E57-26F2DC6A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>
            <a:normAutofit fontScale="90000"/>
          </a:bodyPr>
          <a:lstStyle/>
          <a:p>
            <a:r>
              <a:rPr lang="en-GB"/>
              <a:t>Statuses</a:t>
            </a:r>
            <a:br>
              <a:rPr lang="en-GB"/>
            </a:br>
            <a:r>
              <a:rPr lang="en-GB"/>
              <a:t> – summary and comments/questions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D510-E2B4-B3FF-E272-4D2387199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9966434" cy="4460875"/>
          </a:xfrm>
        </p:spPr>
        <p:txBody>
          <a:bodyPr>
            <a:normAutofit/>
          </a:bodyPr>
          <a:lstStyle/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No other status would stop something being archived, manually or automatically – even ‘Unsolved’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Note there are tags – does anyone use them?  Could be used for some of the statuses such as In Progress, Response sent, Escalated to Code Manager</a:t>
            </a:r>
          </a:p>
          <a:p>
            <a:endParaRPr lang="en-GB" sz="2000"/>
          </a:p>
          <a:p>
            <a:r>
              <a:rPr lang="en-GB" sz="2000"/>
              <a:t>Do we need to consider some limitation on flipping between solved/unsolved?</a:t>
            </a:r>
          </a:p>
          <a:p>
            <a:endParaRPr lang="en-GB" sz="2000"/>
          </a:p>
          <a:p>
            <a:r>
              <a:rPr lang="en-GB" sz="2000"/>
              <a:t>Email notifications required only for Solved / Unsolved and Raised Incorrectly?</a:t>
            </a:r>
          </a:p>
        </p:txBody>
      </p:sp>
    </p:spTree>
    <p:extLst>
      <p:ext uri="{BB962C8B-B14F-4D97-AF65-F5344CB8AC3E}">
        <p14:creationId xmlns:p14="http://schemas.microsoft.com/office/powerpoint/2010/main" val="4021830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B – filters and information displays</a:t>
            </a:r>
          </a:p>
        </p:txBody>
      </p:sp>
    </p:spTree>
    <p:extLst>
      <p:ext uri="{BB962C8B-B14F-4D97-AF65-F5344CB8AC3E}">
        <p14:creationId xmlns:p14="http://schemas.microsoft.com/office/powerpoint/2010/main" val="447371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3F73-9692-DDFA-DE90-FB24FE57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SDEP Filters - overview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663166-5362-3E89-1D40-977E89F066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DFAC0-87D9-E196-0A63-322FCD8505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69794" y="1836738"/>
            <a:ext cx="7572906" cy="4460875"/>
          </a:xfrm>
        </p:spPr>
        <p:txBody>
          <a:bodyPr>
            <a:normAutofit fontScale="92500" lnSpcReduction="10000"/>
          </a:bodyPr>
          <a:lstStyle/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From communications list view, user can filter by pre-determined attributes 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Proposal to add to the list of filters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Proposal to amend the way filters operate (I48 – Enhanced query):</a:t>
            </a:r>
          </a:p>
          <a:p>
            <a:pPr lvl="1"/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Ability to clear individual filters and all filters when using search function – currently navigating away from the page will reset all filters</a:t>
            </a:r>
          </a:p>
          <a:p>
            <a:pPr lvl="1"/>
            <a:endParaRPr lang="en-GB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Consistency in how the filters work; users requested consideration of drop-down filters based on available content (e.g. like Excel)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Filterable items and dashboard (see I50) design should be considered together to ensure alignment.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382E0E-A68C-F25A-A451-12808D31A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04"/>
          <a:stretch/>
        </p:blipFill>
        <p:spPr>
          <a:xfrm>
            <a:off x="561470" y="1200896"/>
            <a:ext cx="2809121" cy="5403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2849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972-69DF-524B-24B8-031A4A37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Additional Filters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8B124FF-A617-7D7E-40E5-F861F11C4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08698"/>
              </p:ext>
            </p:extLst>
          </p:nvPr>
        </p:nvGraphicFramePr>
        <p:xfrm>
          <a:off x="378372" y="1405779"/>
          <a:ext cx="11435256" cy="5242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01328">
                  <a:extLst>
                    <a:ext uri="{9D8B030D-6E8A-4147-A177-3AD203B41FA5}">
                      <a16:colId xmlns:a16="http://schemas.microsoft.com/office/drawing/2014/main" val="2346686071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1112926534"/>
                    </a:ext>
                  </a:extLst>
                </a:gridCol>
                <a:gridCol w="4739728">
                  <a:extLst>
                    <a:ext uri="{9D8B030D-6E8A-4147-A177-3AD203B41FA5}">
                      <a16:colId xmlns:a16="http://schemas.microsoft.com/office/drawing/2014/main" val="3012557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Requirement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Notes / Questions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88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I03 – Filter for unread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filter on the Secure Communications screen for 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77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I58 – Filter by MPID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filter on Secure Communications screen for MPIDs within the User’s Company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circumstances would be useful?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viewed as a priority change at the second workshop – sufficient benefits?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I04 – Filter for </a:t>
                      </a:r>
                      <a:r>
                        <a:rPr lang="en-GB" sz="16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escalatable</a:t>
                      </a:r>
                      <a:endParaRPr lang="en-GB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 of comms at/passed the Escalation response 5WD SLA, so that: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Initiating party can check if response received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Associated party can check what responses required as priority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records the 5WD SLA for Escalation PTs. </a:t>
                      </a:r>
                    </a:p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no response (i.e. REC process not completed satisfactorily) initiating party can escalate to contract manager or to the Code Manager.</a:t>
                      </a:r>
                    </a:p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 there is a report that provides this information - Secure Communications Messages Sent No Response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56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Ixx</a:t>
                      </a: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Filter by Escalation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Additional filter by operational contact / contract manager escalation level for Escalation 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Suggested as part of other filter option discussion</a:t>
                      </a:r>
                    </a:p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Currently visible by bell colour and tab.</a:t>
                      </a:r>
                    </a:p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Sufficient benefits?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6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Iyy</a:t>
                      </a:r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Filter by new statuses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Solved / Unsolved, In Progress, Response Sent, Escalated to Code Manager, Raised incorrectly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 some/all of these need filters?</a:t>
                      </a:r>
                    </a:p>
                    <a:p>
                      <a:r>
                        <a:rPr lang="en-GB" sz="16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How would Solved/Unsolved filter work across both parties?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338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547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0D93D-9353-0F87-0C87-0F704395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Information display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3D26E-BAA4-3584-871A-B5720A7EA1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25600"/>
            <a:ext cx="10833100" cy="48672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I33 - View of time left to respond - screen </a:t>
            </a:r>
          </a:p>
          <a:p>
            <a:pPr lvl="1"/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Display on Secure Communications list view, the time left to respond to cases, so that cases are dealt with within the required timescale.</a:t>
            </a:r>
          </a:p>
          <a:p>
            <a:pPr lvl="1"/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Escalation PTs have a related 5WD SLA, which is stored in the system</a:t>
            </a:r>
            <a:endParaRPr lang="en-GB" sz="1800" b="0" i="0" u="none" strike="noStrike">
              <a:solidFill>
                <a:srgbClr val="000000"/>
              </a:solidFill>
              <a:effectLst/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>
                <a:solidFill>
                  <a:srgbClr val="000000"/>
                </a:solidFill>
                <a:latin typeface="Arial"/>
                <a:ea typeface="Roboto"/>
                <a:cs typeface="Arial"/>
              </a:rPr>
              <a:t>Proposed that </a:t>
            </a:r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a "time remaining until escalation" counter is displayed e.g. countdown in days/hours.</a:t>
            </a:r>
            <a:r>
              <a:rPr lang="en-GB" sz="1800">
                <a:solidFill>
                  <a:srgbClr val="000000"/>
                </a:solidFill>
                <a:latin typeface="Arial"/>
                <a:ea typeface="Roboto"/>
                <a:cs typeface="Arial"/>
              </a:rPr>
              <a:t>  </a:t>
            </a:r>
            <a:endParaRPr lang="en-GB" sz="18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There may be a similar feature in the Crossed Meters Portal?</a:t>
            </a:r>
          </a:p>
          <a:p>
            <a:pPr lvl="1"/>
            <a:r>
              <a:rPr lang="en-GB" sz="18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Overlap with </a:t>
            </a:r>
          </a:p>
          <a:p>
            <a:pPr lvl="2"/>
            <a:r>
              <a:rPr lang="en-GB" sz="16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I04 - filter on what is available for escalation (i.e. over the SLA)</a:t>
            </a:r>
          </a:p>
          <a:p>
            <a:pPr lvl="2"/>
            <a:r>
              <a:rPr lang="en-GB" sz="1600" b="0" i="0" u="none" strike="noStrike" err="1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Ixx</a:t>
            </a:r>
            <a:r>
              <a:rPr lang="en-GB" sz="1600" b="0" i="0" u="none" strike="noStrike">
                <a:solidFill>
                  <a:srgbClr val="000000"/>
                </a:solidFill>
                <a:effectLst/>
                <a:latin typeface="Arial"/>
                <a:ea typeface="Roboto"/>
                <a:cs typeface="Arial"/>
              </a:rPr>
              <a:t> – Filter by escalation level. </a:t>
            </a:r>
            <a:endParaRPr lang="en-GB" sz="1600">
              <a:solidFill>
                <a:srgbClr val="000000"/>
              </a:solidFill>
              <a:latin typeface="Arial"/>
              <a:ea typeface="Roboto"/>
              <a:cs typeface="Arial"/>
            </a:endParaRPr>
          </a:p>
          <a:p>
            <a:endParaRPr lang="en-GB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I38 – Sort by age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Allows communications in the Secure Communications list view to be sorted by:</a:t>
            </a:r>
          </a:p>
          <a:p>
            <a:pPr lvl="2"/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date response received</a:t>
            </a:r>
          </a:p>
          <a:p>
            <a:pPr lvl="2"/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date first raised</a:t>
            </a:r>
          </a:p>
        </p:txBody>
      </p:sp>
    </p:spTree>
    <p:extLst>
      <p:ext uri="{BB962C8B-B14F-4D97-AF65-F5344CB8AC3E}">
        <p14:creationId xmlns:p14="http://schemas.microsoft.com/office/powerpoint/2010/main" val="484859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935A-9D8D-0C55-0E57-26F2DC6A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>
            <a:normAutofit fontScale="90000"/>
          </a:bodyPr>
          <a:lstStyle/>
          <a:p>
            <a:r>
              <a:rPr lang="en-GB"/>
              <a:t>Filters and views</a:t>
            </a:r>
            <a:br>
              <a:rPr lang="en-GB"/>
            </a:br>
            <a:r>
              <a:rPr lang="en-GB"/>
              <a:t> – summary and comments/questions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D510-E2B4-B3FF-E272-4D2387199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10579100" cy="4460875"/>
          </a:xfrm>
        </p:spPr>
        <p:txBody>
          <a:bodyPr/>
          <a:lstStyle/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Further comment on how filters work generally?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Existing filters – are they all useful?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Which are the priority ones of the new proposed filters – unread / MPID / </a:t>
            </a:r>
            <a:r>
              <a:rPr lang="en-GB" sz="2000" err="1">
                <a:latin typeface="Arial" panose="020B0604020202020204" pitchFamily="34" charset="0"/>
                <a:cs typeface="Arial" panose="020B0604020202020204" pitchFamily="34" charset="0"/>
              </a:rPr>
              <a:t>escalatable</a:t>
            </a:r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 / escalation level / new statuses?</a:t>
            </a:r>
          </a:p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523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readability</a:t>
            </a:r>
          </a:p>
        </p:txBody>
      </p:sp>
    </p:spTree>
    <p:extLst>
      <p:ext uri="{BB962C8B-B14F-4D97-AF65-F5344CB8AC3E}">
        <p14:creationId xmlns:p14="http://schemas.microsoft.com/office/powerpoint/2010/main" val="1023093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4343B-3F08-74C7-751F-058E237BC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I30 Readability of fields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E973B-C2A1-8086-812F-EEB3E4EB6D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9470457" cy="4460875"/>
          </a:xfrm>
        </p:spPr>
        <p:txBody>
          <a:bodyPr>
            <a:normAutofit/>
          </a:bodyPr>
          <a:lstStyle/>
          <a:p>
            <a:r>
              <a:rPr lang="en-GB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 have reasonable readability (e.g. not overly truncated with all spacing removed)</a:t>
            </a:r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Relates primarily to the message field - can formatting like line breaks be retained.</a:t>
            </a:r>
          </a:p>
          <a:p>
            <a:endParaRPr lang="en-GB" sz="20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Any other fields?</a:t>
            </a:r>
            <a:br>
              <a:rPr lang="en-GB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616764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 err="1"/>
              <a:t>Mpid</a:t>
            </a:r>
            <a:r>
              <a:rPr lang="en-GB"/>
              <a:t> selection for new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146520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64036-49ED-CBBE-FCA8-DC2310056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I16 - Selecting MPID over Company Group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9B2141-B2B0-BC29-F07B-45A1189C7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9980596" cy="4460875"/>
          </a:xfrm>
        </p:spPr>
        <p:txBody>
          <a:bodyPr>
            <a:normAutofit fontScale="92500"/>
          </a:bodyPr>
          <a:lstStyle/>
          <a:p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When selecting Associated Party when raising new SDEP </a:t>
            </a:r>
            <a:r>
              <a:rPr lang="en-GB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communication, the s</a:t>
            </a:r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ystem requires Company Group selected before MPID</a:t>
            </a:r>
          </a:p>
          <a:p>
            <a:r>
              <a:rPr lang="en-GB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Users more likely to know the MPID from the business process that has triggered the query</a:t>
            </a:r>
            <a:endParaRPr lang="en-GB" sz="24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User experience will be quicker and easier if MPID is the primary recipient identifier</a:t>
            </a:r>
            <a:endParaRPr lang="en-GB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Note - same MPID can be used by a Supplier and a DNO, so the selection would have to distinguish e.g. </a:t>
            </a:r>
            <a:r>
              <a:rPr lang="en-GB" sz="2400" b="0" i="0" u="none" strike="noStrike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LOND DNO</a:t>
            </a:r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2400" b="0" i="0" u="none" strike="noStrike">
                <a:solidFill>
                  <a:schemeClr val="accent3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LOND Supplier</a:t>
            </a:r>
          </a:p>
          <a:p>
            <a:endParaRPr lang="en-GB" sz="24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How would users like to see Company Group – if at all?</a:t>
            </a:r>
            <a:br>
              <a:rPr lang="en-GB" sz="20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990088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C - Email notifications</a:t>
            </a:r>
          </a:p>
        </p:txBody>
      </p:sp>
    </p:spTree>
    <p:extLst>
      <p:ext uri="{BB962C8B-B14F-4D97-AF65-F5344CB8AC3E}">
        <p14:creationId xmlns:p14="http://schemas.microsoft.com/office/powerpoint/2010/main" val="22367698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27972-69DF-524B-24B8-031A4A37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I05(b) &amp; I56 – email notifications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71C73-0A60-6476-20A8-E8139ACE90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790700"/>
            <a:ext cx="9460832" cy="4381500"/>
          </a:xfrm>
        </p:spPr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I05(b) – Enhanced notification emails</a:t>
            </a:r>
          </a:p>
          <a:p>
            <a:pPr lvl="1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SDEP case number and Process Type (PT) reference to be included in emails</a:t>
            </a:r>
          </a:p>
          <a:p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I56 – Notification of status change</a:t>
            </a:r>
          </a:p>
          <a:p>
            <a:pPr lvl="1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Notification emails to be sent where new statuses change</a:t>
            </a:r>
          </a:p>
          <a:p>
            <a:pPr lvl="1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Relevant statuses:</a:t>
            </a:r>
          </a:p>
          <a:p>
            <a:pPr lvl="2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Solved</a:t>
            </a:r>
          </a:p>
          <a:p>
            <a:pPr lvl="2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Unsolved</a:t>
            </a:r>
          </a:p>
          <a:p>
            <a:pPr lvl="2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Raised Incorrectly</a:t>
            </a:r>
          </a:p>
          <a:p>
            <a:pPr lvl="1"/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Assume notification only sent to ‘other’ party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701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D – dashboard and reporting</a:t>
            </a:r>
          </a:p>
        </p:txBody>
      </p:sp>
    </p:spTree>
    <p:extLst>
      <p:ext uri="{BB962C8B-B14F-4D97-AF65-F5344CB8AC3E}">
        <p14:creationId xmlns:p14="http://schemas.microsoft.com/office/powerpoint/2010/main" val="1163813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ardrop 5">
            <a:extLst>
              <a:ext uri="{FF2B5EF4-FFF2-40B4-BE49-F238E27FC236}">
                <a16:creationId xmlns:a16="http://schemas.microsoft.com/office/drawing/2014/main" id="{61B52963-881A-6F20-A385-E7A22494BAC6}"/>
              </a:ext>
            </a:extLst>
          </p:cNvPr>
          <p:cNvSpPr/>
          <p:nvPr/>
        </p:nvSpPr>
        <p:spPr>
          <a:xfrm rot="10800000">
            <a:off x="10123053" y="3459904"/>
            <a:ext cx="1580573" cy="969795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04B90-EFC9-DF08-8174-B8426C94C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469901"/>
            <a:ext cx="9284855" cy="586798"/>
          </a:xfrm>
        </p:spPr>
        <p:txBody>
          <a:bodyPr>
            <a:normAutofit/>
          </a:bodyPr>
          <a:lstStyle/>
          <a:p>
            <a:r>
              <a:rPr lang="en-GB"/>
              <a:t>I50 View of summary info / dashboard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A30DC-E860-C9E7-8D57-72B2A3F2B2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25600"/>
            <a:ext cx="10541000" cy="2578100"/>
          </a:xfrm>
        </p:spPr>
        <p:txBody>
          <a:bodyPr>
            <a:normAutofit/>
          </a:bodyPr>
          <a:lstStyle/>
          <a:p>
            <a:r>
              <a:rPr lang="en-GB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SDEP Users requested a summary of information available to easily view, to better support prioritising and planning workload.</a:t>
            </a:r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dashboard would be an additional section or banner providing </a:t>
            </a:r>
            <a:r>
              <a:rPr lang="en-GB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real-time</a:t>
            </a:r>
            <a:r>
              <a:rPr lang="en-GB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key information about the </a:t>
            </a:r>
            <a:r>
              <a:rPr lang="en-GB" b="1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number, type and status</a:t>
            </a:r>
            <a:r>
              <a:rPr lang="en-GB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of communications, so that users (in particular, managers) could view if work items were building up.</a:t>
            </a:r>
          </a:p>
          <a:p>
            <a:pPr marL="0" indent="0" algn="r">
              <a:buNone/>
            </a:pPr>
            <a:endParaRPr lang="en-GB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buNone/>
            </a:pPr>
            <a:r>
              <a:rPr lang="en-GB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DED24-B608-C058-5790-5D3A9B1D1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52419"/>
            <a:ext cx="9982979" cy="1487589"/>
          </a:xfrm>
          <a:prstGeom prst="rect">
            <a:avLst/>
          </a:prstGeom>
        </p:spPr>
      </p:pic>
      <p:pic>
        <p:nvPicPr>
          <p:cNvPr id="1026" name="Picture 4">
            <a:extLst>
              <a:ext uri="{FF2B5EF4-FFF2-40B4-BE49-F238E27FC236}">
                <a16:creationId xmlns:a16="http://schemas.microsoft.com/office/drawing/2014/main" id="{90651901-35A3-06BA-CC78-E53895B55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495" y="4998600"/>
            <a:ext cx="9982980" cy="161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F767D39-AE7C-09BB-6FDF-EEC8AF7D0E07}"/>
              </a:ext>
            </a:extLst>
          </p:cNvPr>
          <p:cNvSpPr/>
          <p:nvPr/>
        </p:nvSpPr>
        <p:spPr>
          <a:xfrm>
            <a:off x="11595101" y="5044492"/>
            <a:ext cx="422274" cy="3911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4181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ED14D-3A01-2ACD-7987-E9FB9F9F9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Dashboard 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679FF4-E79C-229F-2EF2-55FDADF9FA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9486900" cy="4460875"/>
          </a:xfrm>
        </p:spPr>
        <p:txBody>
          <a:bodyPr>
            <a:normAutofit/>
          </a:bodyPr>
          <a:lstStyle/>
          <a:p>
            <a:r>
              <a:rPr lang="en-GB" sz="2000"/>
              <a:t>Which data items should appear on the dashboard?</a:t>
            </a:r>
          </a:p>
          <a:p>
            <a:endParaRPr lang="en-GB" sz="2000"/>
          </a:p>
          <a:p>
            <a:r>
              <a:rPr lang="en-GB" sz="2000"/>
              <a:t>At what level should be information be taken – User or Company Group?</a:t>
            </a:r>
          </a:p>
          <a:p>
            <a:endParaRPr lang="en-GB" sz="2000"/>
          </a:p>
          <a:p>
            <a:r>
              <a:rPr lang="en-GB" sz="2000"/>
              <a:t>Should all users see the dashboard or only those with certain permissions?</a:t>
            </a:r>
          </a:p>
          <a:p>
            <a:endParaRPr lang="en-GB" sz="2000"/>
          </a:p>
          <a:p>
            <a:r>
              <a:rPr lang="en-GB" sz="2000"/>
              <a:t>Which screen(s) should the dashboard be visible on?  Only Communications List view, or also when individual Communication is opened?</a:t>
            </a:r>
          </a:p>
        </p:txBody>
      </p:sp>
    </p:spTree>
    <p:extLst>
      <p:ext uri="{BB962C8B-B14F-4D97-AF65-F5344CB8AC3E}">
        <p14:creationId xmlns:p14="http://schemas.microsoft.com/office/powerpoint/2010/main" val="3994196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C46AA-B65F-CA53-4946-0C6CFEFE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736" y="2766218"/>
            <a:ext cx="6966527" cy="1325563"/>
          </a:xfrm>
        </p:spPr>
        <p:txBody>
          <a:bodyPr anchor="ctr"/>
          <a:lstStyle/>
          <a:p>
            <a:pPr algn="ctr"/>
            <a:r>
              <a:rPr lang="en-GB"/>
              <a:t>Reporting</a:t>
            </a:r>
          </a:p>
        </p:txBody>
      </p:sp>
    </p:spTree>
    <p:extLst>
      <p:ext uri="{BB962C8B-B14F-4D97-AF65-F5344CB8AC3E}">
        <p14:creationId xmlns:p14="http://schemas.microsoft.com/office/powerpoint/2010/main" val="2403251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1461-7D19-B8A7-5ACE-44BB4B673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Reporting 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1F13D-3424-0C21-BBC3-37E01822B8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836738"/>
            <a:ext cx="9285288" cy="4460875"/>
          </a:xfrm>
        </p:spPr>
        <p:txBody>
          <a:bodyPr/>
          <a:lstStyle/>
          <a:p>
            <a:r>
              <a:rPr lang="en-GB" sz="2000"/>
              <a:t>Has been workshop on reporting previously and questionnaire</a:t>
            </a:r>
          </a:p>
          <a:p>
            <a:endParaRPr lang="en-GB" sz="2000"/>
          </a:p>
          <a:p>
            <a:r>
              <a:rPr lang="en-GB" sz="2000"/>
              <a:t>Currently a set of standard reports, that mostly return counts</a:t>
            </a:r>
          </a:p>
          <a:p>
            <a:endParaRPr lang="en-GB" sz="2000"/>
          </a:p>
          <a:p>
            <a:r>
              <a:rPr lang="en-GB" sz="2000"/>
              <a:t>Individual Communications can be exported to .CSV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823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SDEP reports survey 2022 – review of the existing function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3F4515-1F4C-F788-2030-1FBFA5078F62}"/>
              </a:ext>
            </a:extLst>
          </p:cNvPr>
          <p:cNvGrpSpPr/>
          <p:nvPr/>
        </p:nvGrpSpPr>
        <p:grpSpPr>
          <a:xfrm>
            <a:off x="349890" y="1296882"/>
            <a:ext cx="11477553" cy="5000414"/>
            <a:chOff x="392783" y="1938567"/>
            <a:chExt cx="11477553" cy="500041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D53D717-0139-6636-67DF-1EEA2FA2D430}"/>
                </a:ext>
              </a:extLst>
            </p:cNvPr>
            <p:cNvSpPr/>
            <p:nvPr/>
          </p:nvSpPr>
          <p:spPr>
            <a:xfrm>
              <a:off x="881093" y="6278870"/>
              <a:ext cx="10208172" cy="660111"/>
            </a:xfrm>
            <a:prstGeom prst="rect">
              <a:avLst/>
            </a:prstGeom>
            <a:solidFill>
              <a:srgbClr val="4A8A3F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latin typeface="Arial" panose="020B0604020202020204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The purpose of the survey was to understand which areas of the SDEP Reports function needed improving and what these improvements might look like for existing users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D4DC63D-137E-4D6D-9864-9FEDBB27137F}"/>
                </a:ext>
              </a:extLst>
            </p:cNvPr>
            <p:cNvGrpSpPr/>
            <p:nvPr/>
          </p:nvGrpSpPr>
          <p:grpSpPr>
            <a:xfrm>
              <a:off x="392783" y="2015949"/>
              <a:ext cx="3599749" cy="3612691"/>
              <a:chOff x="393131" y="2865118"/>
              <a:chExt cx="4514149" cy="258273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3F50B72-39FF-9EBC-2B2A-AEB69F0BA40B}"/>
                  </a:ext>
                </a:extLst>
              </p:cNvPr>
              <p:cNvSpPr/>
              <p:nvPr/>
            </p:nvSpPr>
            <p:spPr>
              <a:xfrm>
                <a:off x="393131" y="2865118"/>
                <a:ext cx="4399593" cy="2582731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8" name="Chart 17">
                <a:extLst>
                  <a:ext uri="{FF2B5EF4-FFF2-40B4-BE49-F238E27FC236}">
                    <a16:creationId xmlns:a16="http://schemas.microsoft.com/office/drawing/2014/main" id="{7B847AD2-88AB-6393-51C9-B6CBED8252E2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68002931"/>
                  </p:ext>
                </p:extLst>
              </p:nvPr>
            </p:nvGraphicFramePr>
            <p:xfrm>
              <a:off x="507687" y="2865120"/>
              <a:ext cx="4399593" cy="258273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29DDED-EEA6-A525-8BA4-FBAFB52B24B1}"/>
                </a:ext>
              </a:extLst>
            </p:cNvPr>
            <p:cNvGrpSpPr/>
            <p:nvPr/>
          </p:nvGrpSpPr>
          <p:grpSpPr>
            <a:xfrm>
              <a:off x="4355842" y="2015948"/>
              <a:ext cx="3508399" cy="4230246"/>
              <a:chOff x="4176744" y="2001518"/>
              <a:chExt cx="3508399" cy="3665313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31696FE-33BB-3E13-E993-904226EDEDA3}"/>
                  </a:ext>
                </a:extLst>
              </p:cNvPr>
              <p:cNvSpPr/>
              <p:nvPr/>
            </p:nvSpPr>
            <p:spPr>
              <a:xfrm>
                <a:off x="4176744" y="2001518"/>
                <a:ext cx="3508399" cy="3142729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A7A2C3E-84C3-85E1-B605-A73968595370}"/>
                  </a:ext>
                </a:extLst>
              </p:cNvPr>
              <p:cNvSpPr txBox="1"/>
              <p:nvPr/>
            </p:nvSpPr>
            <p:spPr>
              <a:xfrm>
                <a:off x="4393002" y="2034909"/>
                <a:ext cx="2648482" cy="2400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u="sng">
                    <a:latin typeface="Arial" panose="020B0604020202020204" pitchFamily="34" charset="0"/>
                    <a:cs typeface="Arial" panose="020B0604020202020204" pitchFamily="34" charset="0"/>
                  </a:rPr>
                  <a:t>How could the reports be improved?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014395-3500-3DD9-FF06-571166B3FD66}"/>
                  </a:ext>
                </a:extLst>
              </p:cNvPr>
              <p:cNvSpPr txBox="1"/>
              <p:nvPr/>
            </p:nvSpPr>
            <p:spPr>
              <a:xfrm>
                <a:off x="4393304" y="2453406"/>
                <a:ext cx="3291839" cy="3213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‘Reports need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more detail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to help drive performance’ 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‘Would be useful to see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additional data items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in the reports’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‘Should be able to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exclude archived cases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‘Cases need to be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discoverable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within the portal’</a:t>
                </a:r>
              </a:p>
              <a:p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endPara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71450" indent="-171450">
                  <a:buBlip>
                    <a:blip r:embed="rId3">
                      <a:extLs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</a:buBlip>
                </a:pP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‘Reports should show messages you have received and </a:t>
                </a:r>
                <a:r>
                  <a:rPr lang="en-US" sz="1100"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not responded to</a:t>
                </a:r>
                <a:r>
                  <a:rPr lang="en-US" sz="11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 </a:t>
                </a: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endParaRPr lang="en-US" sz="1200">
                  <a:solidFill>
                    <a:schemeClr val="tx1"/>
                  </a:solidFill>
                </a:endParaRPr>
              </a:p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7DA94C2-DC8F-60C9-274A-EBAEBF0B1E15}"/>
                </a:ext>
              </a:extLst>
            </p:cNvPr>
            <p:cNvGrpSpPr/>
            <p:nvPr/>
          </p:nvGrpSpPr>
          <p:grpSpPr>
            <a:xfrm>
              <a:off x="8151922" y="1938567"/>
              <a:ext cx="3718414" cy="4201282"/>
              <a:chOff x="7762809" y="1947205"/>
              <a:chExt cx="3718414" cy="3624636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E46CE569-24C8-8BB3-80FA-C8D31FD58E06}"/>
                  </a:ext>
                </a:extLst>
              </p:cNvPr>
              <p:cNvSpPr/>
              <p:nvPr/>
            </p:nvSpPr>
            <p:spPr>
              <a:xfrm>
                <a:off x="7901703" y="2001518"/>
                <a:ext cx="3508399" cy="3129280"/>
              </a:xfrm>
              <a:prstGeom prst="rect">
                <a:avLst/>
              </a:prstGeom>
              <a:solidFill>
                <a:srgbClr val="F5F8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2" name="Chart 11">
                <a:extLst>
                  <a:ext uri="{FF2B5EF4-FFF2-40B4-BE49-F238E27FC236}">
                    <a16:creationId xmlns:a16="http://schemas.microsoft.com/office/drawing/2014/main" id="{BB36FF35-D100-6FE8-B341-B79804D7AE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60915331"/>
                  </p:ext>
                </p:extLst>
              </p:nvPr>
            </p:nvGraphicFramePr>
            <p:xfrm>
              <a:off x="7762809" y="1947205"/>
              <a:ext cx="3718414" cy="172990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6A923A9D-16FE-82DB-88D2-7AB6E1467C3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29440170"/>
                  </p:ext>
                </p:extLst>
              </p:nvPr>
            </p:nvGraphicFramePr>
            <p:xfrm>
              <a:off x="7762809" y="3933450"/>
              <a:ext cx="3718413" cy="163839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4677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Proposed Report types</a:t>
            </a:r>
          </a:p>
        </p:txBody>
      </p:sp>
      <p:pic>
        <p:nvPicPr>
          <p:cNvPr id="30" name="Graphic 29" descr="Open folder with solid fill">
            <a:extLst>
              <a:ext uri="{FF2B5EF4-FFF2-40B4-BE49-F238E27FC236}">
                <a16:creationId xmlns:a16="http://schemas.microsoft.com/office/drawing/2014/main" id="{EDA68DC7-5676-ED44-BBD9-B7F4478939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2061" y="4891876"/>
            <a:ext cx="800573" cy="800573"/>
          </a:xfrm>
          <a:prstGeom prst="rect">
            <a:avLst/>
          </a:prstGeom>
        </p:spPr>
      </p:pic>
      <p:pic>
        <p:nvPicPr>
          <p:cNvPr id="31" name="Graphic 30" descr="Filter with solid fill">
            <a:extLst>
              <a:ext uri="{FF2B5EF4-FFF2-40B4-BE49-F238E27FC236}">
                <a16:creationId xmlns:a16="http://schemas.microsoft.com/office/drawing/2014/main" id="{F01EE966-7999-A6AD-525C-E54CA5E03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14228" y="3163248"/>
            <a:ext cx="811197" cy="811197"/>
          </a:xfrm>
          <a:prstGeom prst="rect">
            <a:avLst/>
          </a:prstGeom>
        </p:spPr>
      </p:pic>
      <p:pic>
        <p:nvPicPr>
          <p:cNvPr id="32" name="Graphic 31" descr="Magnifying glass with solid fill">
            <a:extLst>
              <a:ext uri="{FF2B5EF4-FFF2-40B4-BE49-F238E27FC236}">
                <a16:creationId xmlns:a16="http://schemas.microsoft.com/office/drawing/2014/main" id="{F452E1C8-14A4-9114-D6AC-AB9136F96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4228" y="1536716"/>
            <a:ext cx="780094" cy="780094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264DCE9-E7F1-0681-6E23-944FDAD289D3}"/>
              </a:ext>
            </a:extLst>
          </p:cNvPr>
          <p:cNvSpPr txBox="1"/>
          <p:nvPr/>
        </p:nvSpPr>
        <p:spPr>
          <a:xfrm>
            <a:off x="1351901" y="2321860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Raw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A6A919B-1803-B2A2-1B9E-2595AC1B9CB2}"/>
              </a:ext>
            </a:extLst>
          </p:cNvPr>
          <p:cNvSpPr txBox="1"/>
          <p:nvPr/>
        </p:nvSpPr>
        <p:spPr>
          <a:xfrm>
            <a:off x="1224462" y="3931509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err="1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Customised</a:t>
            </a:r>
            <a:endParaRPr lang="en-US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Reports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703A3D5-6BFD-3AB3-338C-D934C6C273A8}"/>
              </a:ext>
            </a:extLst>
          </p:cNvPr>
          <p:cNvSpPr txBox="1"/>
          <p:nvPr/>
        </p:nvSpPr>
        <p:spPr>
          <a:xfrm>
            <a:off x="571675" y="5692449"/>
            <a:ext cx="272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Standard Reports (current plus</a:t>
            </a:r>
          </a:p>
          <a:p>
            <a:pPr algn="ctr"/>
            <a:r>
              <a:rPr lang="en-US"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additional)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C04CBD9-F12D-B14C-0055-7FFE560D3651}"/>
              </a:ext>
            </a:extLst>
          </p:cNvPr>
          <p:cNvCxnSpPr>
            <a:cxnSpLocks/>
          </p:cNvCxnSpPr>
          <p:nvPr/>
        </p:nvCxnSpPr>
        <p:spPr>
          <a:xfrm>
            <a:off x="965200" y="3004424"/>
            <a:ext cx="98184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CA2C68-20F4-1E3E-C86F-78FBFAEFCC33}"/>
              </a:ext>
            </a:extLst>
          </p:cNvPr>
          <p:cNvCxnSpPr>
            <a:cxnSpLocks/>
          </p:cNvCxnSpPr>
          <p:nvPr/>
        </p:nvCxnSpPr>
        <p:spPr>
          <a:xfrm>
            <a:off x="965200" y="4830327"/>
            <a:ext cx="98184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0A999CD-9256-2CBB-D5AB-4477247CC800}"/>
              </a:ext>
            </a:extLst>
          </p:cNvPr>
          <p:cNvSpPr txBox="1"/>
          <p:nvPr/>
        </p:nvSpPr>
        <p:spPr>
          <a:xfrm>
            <a:off x="3105648" y="1422691"/>
            <a:ext cx="79433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Using some basic parameters, such as date range, MPID, PT, status the user could extract all communications that fit the parameters in a single action.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Attachments would not be included – unlikely to provide any/all MPXNs.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Previous support, though customised reports could be more useful.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R0009 objectives could be partially achieved?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49999B-82C8-BA8F-C3BA-35A8667F9DED}"/>
              </a:ext>
            </a:extLst>
          </p:cNvPr>
          <p:cNvSpPr txBox="1"/>
          <p:nvPr/>
        </p:nvSpPr>
        <p:spPr>
          <a:xfrm>
            <a:off x="3105648" y="3328803"/>
            <a:ext cx="7943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User could have a few reports saved in the system that they can run with a simple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May have some adjustable parameters e.g. date ranges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Would be editable at any 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D1E805-B8A7-2191-5FA4-FCA39582A5C3}"/>
              </a:ext>
            </a:extLst>
          </p:cNvPr>
          <p:cNvSpPr txBox="1"/>
          <p:nvPr/>
        </p:nvSpPr>
        <p:spPr>
          <a:xfrm>
            <a:off x="3105648" y="5161158"/>
            <a:ext cx="7943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Currently a standard set of reports, with date range / user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Proposing three additional proposed (see next slide); may be possible to set some basic parameters each time they are run, as now, e.g.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May have additional data items e.g. statuses from other R0122 requirements</a:t>
            </a:r>
          </a:p>
        </p:txBody>
      </p:sp>
    </p:spTree>
    <p:extLst>
      <p:ext uri="{BB962C8B-B14F-4D97-AF65-F5344CB8AC3E}">
        <p14:creationId xmlns:p14="http://schemas.microsoft.com/office/powerpoint/2010/main" val="23092697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75DC1-6B4C-3339-E767-8879678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Additional standard reports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6374C05-3E73-3159-BC6E-2BB045EB1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001916"/>
              </p:ext>
            </p:extLst>
          </p:nvPr>
        </p:nvGraphicFramePr>
        <p:xfrm>
          <a:off x="516810" y="1345080"/>
          <a:ext cx="3485322" cy="4535649"/>
        </p:xfrm>
        <a:graphic>
          <a:graphicData uri="http://schemas.openxmlformats.org/drawingml/2006/table">
            <a:tbl>
              <a:tblPr/>
              <a:tblGrid>
                <a:gridCol w="1659391">
                  <a:extLst>
                    <a:ext uri="{9D8B030D-6E8A-4147-A177-3AD203B41FA5}">
                      <a16:colId xmlns:a16="http://schemas.microsoft.com/office/drawing/2014/main" val="3172096028"/>
                    </a:ext>
                  </a:extLst>
                </a:gridCol>
                <a:gridCol w="1825931">
                  <a:extLst>
                    <a:ext uri="{9D8B030D-6E8A-4147-A177-3AD203B41FA5}">
                      <a16:colId xmlns:a16="http://schemas.microsoft.com/office/drawing/2014/main" val="2958223930"/>
                    </a:ext>
                  </a:extLst>
                </a:gridCol>
              </a:tblGrid>
              <a:tr h="275859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1 - High Level</a:t>
                      </a:r>
                    </a:p>
                  </a:txBody>
                  <a:tcPr marL="112499" marR="112499" marT="56249" marB="56249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5624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Username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rowSpan="15">
                  <a:txBody>
                    <a:bodyPr/>
                    <a:lstStyle/>
                    <a:p>
                      <a:pPr algn="l" fontAlgn="t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Quick view of escalation type and resolved status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Key info for managers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Provides an overall performance report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Key info for users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'user reports'</a:t>
                      </a:r>
                    </a:p>
                  </a:txBody>
                  <a:tcPr marL="112499" marR="112499" marT="56249" marB="56249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20907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Assigned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71812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3415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395355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480229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54297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407021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5641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2827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5535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399411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115482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 Date (new data item)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234453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659296"/>
                  </a:ext>
                </a:extLst>
              </a:tr>
              <a:tr h="28398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2434" marR="2434" marT="243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71128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E205B39-6024-588B-95C4-A2C5E3B927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122440"/>
              </p:ext>
            </p:extLst>
          </p:nvPr>
        </p:nvGraphicFramePr>
        <p:xfrm>
          <a:off x="4263437" y="1345080"/>
          <a:ext cx="3640901" cy="4535640"/>
        </p:xfrm>
        <a:graphic>
          <a:graphicData uri="http://schemas.openxmlformats.org/drawingml/2006/table">
            <a:tbl>
              <a:tblPr/>
              <a:tblGrid>
                <a:gridCol w="1909427">
                  <a:extLst>
                    <a:ext uri="{9D8B030D-6E8A-4147-A177-3AD203B41FA5}">
                      <a16:colId xmlns:a16="http://schemas.microsoft.com/office/drawing/2014/main" val="583302541"/>
                    </a:ext>
                  </a:extLst>
                </a:gridCol>
                <a:gridCol w="1731474">
                  <a:extLst>
                    <a:ext uri="{9D8B030D-6E8A-4147-A177-3AD203B41FA5}">
                      <a16:colId xmlns:a16="http://schemas.microsoft.com/office/drawing/2014/main" val="757962920"/>
                    </a:ext>
                  </a:extLst>
                </a:gridCol>
              </a:tblGrid>
              <a:tr h="27836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2 - Detailed Level</a:t>
                      </a:r>
                    </a:p>
                  </a:txBody>
                  <a:tcPr marL="1448" marR="1448" marT="1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89291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rowSpan="20">
                  <a:txBody>
                    <a:bodyPr/>
                    <a:lstStyle/>
                    <a:p>
                      <a:pPr marL="0" indent="0" algn="l" defTabSz="914400" rtl="0" eaLnBrk="1" fontAlgn="t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Detailed report on each process within SDEP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Shows, by person, what SDEP communications they have raised for each process type and what stage they are at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Shows all open cases raised by SDEP queue</a:t>
                      </a: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 kern="12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defTabSz="914400" rtl="0" eaLnBrk="1" fontAlgn="t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Volume of outstanding case per MPID for each process type that has not been read or worked</a:t>
                      </a:r>
                      <a:b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</a:b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0074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46533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1717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7311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4514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763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812823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6807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5106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40848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964175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 Date (new data item)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34231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Last Updated By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121382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Subject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0192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64463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Total Messages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21631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Received Messages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422774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Date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826766"/>
                  </a:ext>
                </a:extLst>
              </a:tr>
              <a:tr h="39981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until response due (SLA if any)* (new data item)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990896"/>
                  </a:ext>
                </a:extLst>
              </a:tr>
              <a:tr h="203024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1448" marR="1448" marT="14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1813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65288B8-5B87-3DDB-3EC8-B95E50406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81934"/>
              </p:ext>
            </p:extLst>
          </p:nvPr>
        </p:nvGraphicFramePr>
        <p:xfrm>
          <a:off x="8096068" y="1345080"/>
          <a:ext cx="3599746" cy="4535634"/>
        </p:xfrm>
        <a:graphic>
          <a:graphicData uri="http://schemas.openxmlformats.org/drawingml/2006/table">
            <a:tbl>
              <a:tblPr/>
              <a:tblGrid>
                <a:gridCol w="1687987">
                  <a:extLst>
                    <a:ext uri="{9D8B030D-6E8A-4147-A177-3AD203B41FA5}">
                      <a16:colId xmlns:a16="http://schemas.microsoft.com/office/drawing/2014/main" val="574605527"/>
                    </a:ext>
                  </a:extLst>
                </a:gridCol>
                <a:gridCol w="1911759">
                  <a:extLst>
                    <a:ext uri="{9D8B030D-6E8A-4147-A177-3AD203B41FA5}">
                      <a16:colId xmlns:a16="http://schemas.microsoft.com/office/drawing/2014/main" val="2257840815"/>
                    </a:ext>
                  </a:extLst>
                </a:gridCol>
              </a:tblGrid>
              <a:tr h="2799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Report 3 - Message Level</a:t>
                      </a:r>
                    </a:p>
                  </a:txBody>
                  <a:tcPr marL="1318" marR="1318" marT="13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40800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23">
                  <a:txBody>
                    <a:bodyPr/>
                    <a:lstStyle/>
                    <a:p>
                      <a:pPr algn="l" fontAlgn="t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Would provide for suggested reports: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Secure comms exceeding response times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'secure comms messages sent and received' report 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'secure messages no response' report</a:t>
                      </a: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endParaRPr lang="en-GB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Roboto" panose="02000000000000000000" pitchFamily="2" charset="0"/>
                        <a:cs typeface="Arial" panose="020B0604020202020204" pitchFamily="34" charset="0"/>
                      </a:endParaRPr>
                    </a:p>
                    <a:p>
                      <a:pPr marL="171450" indent="-171450" algn="l" fontAlgn="t">
                        <a:buFont typeface="Arial" panose="020B0604020202020204" pitchFamily="34" charset="0"/>
                        <a:buChar char="•"/>
                      </a:pPr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Builds upon 'messages sent no response' report</a:t>
                      </a:r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047982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61315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34280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Recipient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85837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Reference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1563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Process Type Name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187454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Status (new data item)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07489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Escalation Level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735195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Last escalated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33354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Reference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27973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Communication Created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9198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Owner User Name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26044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Archived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9380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Deleted_Date (new data item)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46482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Subject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786591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MPAN or MPRN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2256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From Date 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39418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MPID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40178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42723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Initiator System Role Code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033419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date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692252"/>
                  </a:ext>
                </a:extLst>
              </a:tr>
              <a:tr h="180003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Days Over Response Time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494333"/>
                  </a:ext>
                </a:extLst>
              </a:tr>
              <a:tr h="295576">
                <a:tc>
                  <a:txBody>
                    <a:bodyPr/>
                    <a:lstStyle/>
                    <a:p>
                      <a:pPr algn="l" fontAlgn="b"/>
                      <a:r>
                        <a:rPr lang="en-GB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Response Received Since Last Escalation</a:t>
                      </a:r>
                    </a:p>
                  </a:txBody>
                  <a:tcPr marL="1318" marR="1318" marT="13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0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80559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935A-9D8D-0C55-0E57-26F2DC6AB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>
            <a:normAutofit/>
          </a:bodyPr>
          <a:lstStyle/>
          <a:p>
            <a:r>
              <a:rPr lang="en-GB"/>
              <a:t>Reporting – comments/questions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5D510-E2B4-B3FF-E272-4D2387199D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25601"/>
            <a:ext cx="9829800" cy="4662858"/>
          </a:xfrm>
        </p:spPr>
        <p:txBody>
          <a:bodyPr>
            <a:normAutofit/>
          </a:bodyPr>
          <a:lstStyle/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Permissions - As now, only users with relevant permissions will see the report tools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Raw data extracts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limitations e.g. on file size may be required.  Any comments on nature of limitations?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Customised reports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Limitations on number of reports?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Personal to individual users or Company Group?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>
                <a:latin typeface="Arial" panose="020B0604020202020204" pitchFamily="34" charset="0"/>
                <a:cs typeface="Arial" panose="020B0604020202020204" pitchFamily="34" charset="0"/>
              </a:rPr>
              <a:t>Standard reports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Proposal to retain current set</a:t>
            </a:r>
          </a:p>
          <a:p>
            <a:pPr lvl="1"/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Additional three – will they provide what is required?</a:t>
            </a:r>
          </a:p>
          <a:p>
            <a:endParaRPr lang="en-GB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73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877" y="3291841"/>
            <a:ext cx="5476774" cy="1146450"/>
          </a:xfrm>
        </p:spPr>
        <p:txBody>
          <a:bodyPr>
            <a:normAutofit/>
          </a:bodyPr>
          <a:lstStyle/>
          <a:p>
            <a:r>
              <a:rPr lang="en-GB" sz="3600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014240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770D9B-815E-65CC-ADBD-481E930C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Roboto"/>
                <a:ea typeface="Roboto"/>
                <a:cs typeface="Roboto"/>
              </a:rPr>
              <a:t>NEXT STEPS</a:t>
            </a:r>
            <a:endParaRPr lang="en-GB">
              <a:cs typeface="Roboto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90EDC1-BC83-2672-E4B2-336D25E155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68931"/>
            <a:ext cx="10717247" cy="48239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2"/>
              </a:rPr>
              <a:t>R0122</a:t>
            </a:r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to be refined based on feedback and Service Provider Impact Assessment to be triggered.</a:t>
            </a:r>
          </a:p>
          <a:p>
            <a:endParaRPr lang="en-GB" b="1">
              <a:latin typeface="Arial" panose="020B0604020202020204" pitchFamily="34" charset="0"/>
              <a:ea typeface="Roboto"/>
              <a:cs typeface="Arial" panose="020B0604020202020204" pitchFamily="34" charset="0"/>
              <a:hlinkClick r:id="rId2"/>
            </a:endParaRPr>
          </a:p>
          <a:p>
            <a:r>
              <a:rPr lang="en-GB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2"/>
              </a:rPr>
              <a:t>R0121</a:t>
            </a:r>
            <a:r>
              <a:rPr lang="en-GB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Service Provider Impact Assessment to conclude mid-December 2023.  Party Impact Assessments to follow.</a:t>
            </a:r>
          </a:p>
          <a:p>
            <a:pPr marL="0" indent="0">
              <a:buNone/>
            </a:pPr>
            <a:endParaRPr lang="en-GB" b="1" u="sng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b="1" u="sng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</a:t>
            </a:r>
          </a:p>
          <a:p>
            <a:pPr lvl="1"/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3"/>
              </a:rPr>
              <a:t>R0123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– included in R0122</a:t>
            </a:r>
            <a:endParaRPr lang="en-GB" sz="1800" b="1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lvl="1"/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4"/>
              </a:rPr>
              <a:t>R0124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– included in R0122</a:t>
            </a:r>
            <a:endParaRPr lang="en-GB" sz="1800" b="1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lvl="1"/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5"/>
              </a:rPr>
              <a:t>R0126</a:t>
            </a:r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 Service Provider Impact Assessment to be triggered to address user guides and training outcomes from SDEP Review. [Cat 3 only]</a:t>
            </a:r>
          </a:p>
          <a:p>
            <a:pPr lvl="1"/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6"/>
              </a:rPr>
              <a:t>R0006</a:t>
            </a:r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</a:t>
            </a:r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 if incorporated into R0121 (drafted into requirements)</a:t>
            </a:r>
            <a:endParaRPr lang="en-GB" sz="1800">
              <a:highlight>
                <a:srgbClr val="FFFF00"/>
              </a:highlight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  <a:hlinkClick r:id="rId7"/>
              </a:rPr>
              <a:t>R0076 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–</a:t>
            </a:r>
            <a:r>
              <a:rPr lang="en-GB" sz="1800" b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 </a:t>
            </a:r>
            <a:r>
              <a:rPr lang="en-GB" sz="18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To be withdrawn if incorporated into R0121 (drafted into requirements)</a:t>
            </a:r>
            <a:endParaRPr lang="en-GB" sz="1800">
              <a:highlight>
                <a:srgbClr val="FFFF00"/>
              </a:highlight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/>
            <a:endParaRPr lang="en-GB" sz="1800" b="1">
              <a:latin typeface="Arial" panose="020B0604020202020204" pitchFamily="34" charset="0"/>
              <a:ea typeface="Roboto"/>
              <a:cs typeface="Arial" panose="020B0604020202020204" pitchFamily="34" charset="0"/>
              <a:hlinkClick r:id="rId5"/>
            </a:endParaRPr>
          </a:p>
          <a:p>
            <a:endParaRPr lang="en-GB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7329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Thanks for attending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E65A6E-0373-5FE6-E55C-FA9DA7989A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Contact us: enquiries@recmanager.co.uk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c7af6dba-f870-40c6-a7fb-5991d73382cc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6" ma:contentTypeDescription="Create a new document." ma:contentTypeScope="" ma:versionID="054da06208d2fae31879611ad289288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4db1b05883021a9433411da48fb1f879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Props1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B3FF76D-49AC-46F5-8E28-4044A51CE572}"/>
</file>

<file path=customXml/itemProps3.xml><?xml version="1.0" encoding="utf-8"?>
<ds:datastoreItem xmlns:ds="http://schemas.openxmlformats.org/officeDocument/2006/customXml" ds:itemID="{227F3447-4B93-44BA-86EC-08F1999C5A1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d4c56e4-7acb-4520-996b-f46ea1002255"/>
    <ds:schemaRef ds:uri="2cad1648-976c-4623-a0e8-9726b3f96fa8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0</TotalTime>
  <Words>3299</Words>
  <Application>Microsoft Office PowerPoint</Application>
  <PresentationFormat>Widescreen</PresentationFormat>
  <Paragraphs>541</Paragraphs>
  <Slides>38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Calibri</vt:lpstr>
      <vt:lpstr>Roboto</vt:lpstr>
      <vt:lpstr>REC Light Event Theme</vt:lpstr>
      <vt:lpstr>REC Alternative Event Theme</vt:lpstr>
      <vt:lpstr>REC Issues Group - SDEP II Change Proposal R0122</vt:lpstr>
      <vt:lpstr>introduction</vt:lpstr>
      <vt:lpstr>R0122 – contents and requirements</vt:lpstr>
      <vt:lpstr>Introduction to R0122</vt:lpstr>
      <vt:lpstr>A - Status options</vt:lpstr>
      <vt:lpstr>PowerPoint Presentation</vt:lpstr>
      <vt:lpstr>I02 - ‘solved’ / ‘unsolved’ statuses</vt:lpstr>
      <vt:lpstr>PowerPoint Presentation</vt:lpstr>
      <vt:lpstr>Progression by status – (un)read</vt:lpstr>
      <vt:lpstr>Progression by status – ‘in progress’ and ‘response sent’</vt:lpstr>
      <vt:lpstr>Progression by status – ‘solved’ and ‘unsolved’</vt:lpstr>
      <vt:lpstr>Progression by status – archived</vt:lpstr>
      <vt:lpstr>Progression by status – Escalated to code manager</vt:lpstr>
      <vt:lpstr>Progression by status – raised incorrectly</vt:lpstr>
      <vt:lpstr>Statuses  – summary and comments/questions</vt:lpstr>
      <vt:lpstr>B – filters and information displays</vt:lpstr>
      <vt:lpstr>SDEP Filters - overview</vt:lpstr>
      <vt:lpstr>Additional Filters</vt:lpstr>
      <vt:lpstr>Information display</vt:lpstr>
      <vt:lpstr>Filters and views  – summary and comments/questions</vt:lpstr>
      <vt:lpstr>readability</vt:lpstr>
      <vt:lpstr>I30 Readability of fields</vt:lpstr>
      <vt:lpstr>Mpid selection for new communication</vt:lpstr>
      <vt:lpstr>I16 - Selecting MPID over Company Group</vt:lpstr>
      <vt:lpstr>C - Email notifications</vt:lpstr>
      <vt:lpstr>I05(b) &amp; I56 – email notifications</vt:lpstr>
      <vt:lpstr>D – dashboard and reporting</vt:lpstr>
      <vt:lpstr>I50 View of summary info / dashboard</vt:lpstr>
      <vt:lpstr>Dashboard questions</vt:lpstr>
      <vt:lpstr>Reporting</vt:lpstr>
      <vt:lpstr>Reporting introduction</vt:lpstr>
      <vt:lpstr>SDEP reports survey 2022 – review of the existing function</vt:lpstr>
      <vt:lpstr>Proposed Report types</vt:lpstr>
      <vt:lpstr>Additional standard reports</vt:lpstr>
      <vt:lpstr>Reporting – comments/questions</vt:lpstr>
      <vt:lpstr>NEXT STEPS</vt:lpstr>
      <vt:lpstr>NEXT STEPS</vt:lpstr>
      <vt:lpstr>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Brown, Beth</dc:creator>
  <cp:lastModifiedBy>Brown, Beth</cp:lastModifiedBy>
  <cp:revision>2</cp:revision>
  <dcterms:created xsi:type="dcterms:W3CDTF">2023-08-03T15:44:30Z</dcterms:created>
  <dcterms:modified xsi:type="dcterms:W3CDTF">2023-10-24T16:36:26Z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0x0101002F229F11D0E73842972382210F5AABF2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2023-08-11T12:46:40Z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9e36e488-6892-4e93-9db2-6f29212d79b7</vt:lpwstr>
  </property>
  <property fmtid="{D5CDD505-2E9C-101B-9397-08002B2CF9AE}" pid="10" name="MSIP_Label_2d7f055f-5347-41d4-8cbe-c035e83f4f3c_ContentBits">
    <vt:lpwstr>0</vt:lpwstr>
  </property>
</Properties>
</file>