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handoutMasterIdLst>
    <p:handoutMasterId r:id="rId30"/>
  </p:handoutMasterIdLst>
  <p:sldIdLst>
    <p:sldId id="256" r:id="rId6"/>
    <p:sldId id="286" r:id="rId7"/>
    <p:sldId id="269" r:id="rId8"/>
    <p:sldId id="266" r:id="rId9"/>
    <p:sldId id="290" r:id="rId10"/>
    <p:sldId id="271" r:id="rId11"/>
    <p:sldId id="272" r:id="rId12"/>
    <p:sldId id="296" r:id="rId13"/>
    <p:sldId id="295" r:id="rId14"/>
    <p:sldId id="297" r:id="rId15"/>
    <p:sldId id="303" r:id="rId16"/>
    <p:sldId id="305" r:id="rId17"/>
    <p:sldId id="302" r:id="rId18"/>
    <p:sldId id="304" r:id="rId19"/>
    <p:sldId id="301" r:id="rId20"/>
    <p:sldId id="306" r:id="rId21"/>
    <p:sldId id="273" r:id="rId22"/>
    <p:sldId id="300" r:id="rId23"/>
    <p:sldId id="298" r:id="rId24"/>
    <p:sldId id="307" r:id="rId25"/>
    <p:sldId id="277" r:id="rId26"/>
    <p:sldId id="278" r:id="rId27"/>
    <p:sldId id="279" r:id="rId28"/>
    <p:sldId id="257" r:id="rId29"/>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B1A7"/>
    <a:srgbClr val="CFE3E0"/>
    <a:srgbClr val="AFD1CB"/>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ifohn\AppData\Roaming\Microsoft\Excel\SDEP%2520Report%2520and%2520Additional%2520Follow%2520Up%2520Questions(1-11)%20(version%201).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ifohn\AppData\Roaming\Microsoft\Excel\SDEP%2520Report%2520and%2520Additional%2520Follow%2520Up%2520Questions(1-11)%20(version%201).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ifohn\AppData\Roaming\Microsoft\Excel\SDEP%2520Report%2520and%2520Additional%2520Follow%2520Up%2520Questions(1-11)%20(version%201).xlsb"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200" b="0" i="0" u="sng" strike="noStrike" kern="1200" spc="0" baseline="0">
                <a:solidFill>
                  <a:schemeClr val="tx1"/>
                </a:solidFill>
                <a:latin typeface="+mn-lt"/>
                <a:ea typeface="+mn-ea"/>
                <a:cs typeface="+mn-cs"/>
              </a:rPr>
              <a:t>How useful are the existing reports?</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'Report Ratings'!$B$1</c:f>
              <c:strCache>
                <c:ptCount val="1"/>
                <c:pt idx="0">
                  <c:v>Extremely useful</c:v>
                </c:pt>
              </c:strCache>
            </c:strRef>
          </c:tx>
          <c:spPr>
            <a:solidFill>
              <a:schemeClr val="accent6">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 Ratings'!$A$2:$A$8</c:f>
              <c:strCache>
                <c:ptCount val="7"/>
                <c:pt idx="0">
                  <c:v>Messages Sent and Received by the User</c:v>
                </c:pt>
                <c:pt idx="1">
                  <c:v>Messages Received and Responded To</c:v>
                </c:pt>
                <c:pt idx="2">
                  <c:v>Exceeding Response Times</c:v>
                </c:pt>
                <c:pt idx="3">
                  <c:v>Messages Sent No Response</c:v>
                </c:pt>
                <c:pt idx="4">
                  <c:v>Initiated Messages Detailed</c:v>
                </c:pt>
                <c:pt idx="5">
                  <c:v>User Process Types</c:v>
                </c:pt>
                <c:pt idx="6">
                  <c:v>Company User Process Types</c:v>
                </c:pt>
              </c:strCache>
            </c:strRef>
          </c:cat>
          <c:val>
            <c:numRef>
              <c:f>'Report Ratings'!$B$2:$B$8</c:f>
              <c:numCache>
                <c:formatCode>General</c:formatCode>
                <c:ptCount val="7"/>
                <c:pt idx="0">
                  <c:v>2</c:v>
                </c:pt>
                <c:pt idx="1">
                  <c:v>3</c:v>
                </c:pt>
                <c:pt idx="2">
                  <c:v>2</c:v>
                </c:pt>
                <c:pt idx="3">
                  <c:v>3</c:v>
                </c:pt>
                <c:pt idx="4">
                  <c:v>1</c:v>
                </c:pt>
                <c:pt idx="5">
                  <c:v>2</c:v>
                </c:pt>
                <c:pt idx="6">
                  <c:v>2</c:v>
                </c:pt>
              </c:numCache>
            </c:numRef>
          </c:val>
          <c:extLst>
            <c:ext xmlns:c16="http://schemas.microsoft.com/office/drawing/2014/chart" uri="{C3380CC4-5D6E-409C-BE32-E72D297353CC}">
              <c16:uniqueId val="{00000000-9583-40CD-8E06-2FB74D5B2BA5}"/>
            </c:ext>
          </c:extLst>
        </c:ser>
        <c:ser>
          <c:idx val="1"/>
          <c:order val="1"/>
          <c:tx>
            <c:strRef>
              <c:f>'Report Ratings'!$C$1</c:f>
              <c:strCache>
                <c:ptCount val="1"/>
                <c:pt idx="0">
                  <c:v>Very Useful</c:v>
                </c:pt>
              </c:strCache>
            </c:strRef>
          </c:tx>
          <c:spPr>
            <a:solidFill>
              <a:schemeClr val="accent6">
                <a:shade val="76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9583-40CD-8E06-2FB74D5B2BA5}"/>
                </c:ext>
              </c:extLst>
            </c:dLbl>
            <c:dLbl>
              <c:idx val="5"/>
              <c:delete val="1"/>
              <c:extLst>
                <c:ext xmlns:c15="http://schemas.microsoft.com/office/drawing/2012/chart" uri="{CE6537A1-D6FC-4f65-9D91-7224C49458BB}"/>
                <c:ext xmlns:c16="http://schemas.microsoft.com/office/drawing/2014/chart" uri="{C3380CC4-5D6E-409C-BE32-E72D297353CC}">
                  <c16:uniqueId val="{00000002-9583-40CD-8E06-2FB74D5B2BA5}"/>
                </c:ext>
              </c:extLst>
            </c:dLbl>
            <c:dLbl>
              <c:idx val="6"/>
              <c:delete val="1"/>
              <c:extLst>
                <c:ext xmlns:c15="http://schemas.microsoft.com/office/drawing/2012/chart" uri="{CE6537A1-D6FC-4f65-9D91-7224C49458BB}"/>
                <c:ext xmlns:c16="http://schemas.microsoft.com/office/drawing/2014/chart" uri="{C3380CC4-5D6E-409C-BE32-E72D297353CC}">
                  <c16:uniqueId val="{00000003-9583-40CD-8E06-2FB74D5B2BA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 Ratings'!$A$2:$A$8</c:f>
              <c:strCache>
                <c:ptCount val="7"/>
                <c:pt idx="0">
                  <c:v>Messages Sent and Received by the User</c:v>
                </c:pt>
                <c:pt idx="1">
                  <c:v>Messages Received and Responded To</c:v>
                </c:pt>
                <c:pt idx="2">
                  <c:v>Exceeding Response Times</c:v>
                </c:pt>
                <c:pt idx="3">
                  <c:v>Messages Sent No Response</c:v>
                </c:pt>
                <c:pt idx="4">
                  <c:v>Initiated Messages Detailed</c:v>
                </c:pt>
                <c:pt idx="5">
                  <c:v>User Process Types</c:v>
                </c:pt>
                <c:pt idx="6">
                  <c:v>Company User Process Types</c:v>
                </c:pt>
              </c:strCache>
            </c:strRef>
          </c:cat>
          <c:val>
            <c:numRef>
              <c:f>'Report Ratings'!$C$2:$C$8</c:f>
              <c:numCache>
                <c:formatCode>General</c:formatCode>
                <c:ptCount val="7"/>
                <c:pt idx="0">
                  <c:v>0</c:v>
                </c:pt>
                <c:pt idx="1">
                  <c:v>1</c:v>
                </c:pt>
                <c:pt idx="2">
                  <c:v>3</c:v>
                </c:pt>
                <c:pt idx="3">
                  <c:v>2</c:v>
                </c:pt>
                <c:pt idx="4">
                  <c:v>1</c:v>
                </c:pt>
                <c:pt idx="5">
                  <c:v>0</c:v>
                </c:pt>
                <c:pt idx="6">
                  <c:v>0</c:v>
                </c:pt>
              </c:numCache>
            </c:numRef>
          </c:val>
          <c:extLst>
            <c:ext xmlns:c16="http://schemas.microsoft.com/office/drawing/2014/chart" uri="{C3380CC4-5D6E-409C-BE32-E72D297353CC}">
              <c16:uniqueId val="{00000004-9583-40CD-8E06-2FB74D5B2BA5}"/>
            </c:ext>
          </c:extLst>
        </c:ser>
        <c:ser>
          <c:idx val="2"/>
          <c:order val="2"/>
          <c:tx>
            <c:strRef>
              <c:f>'Report Ratings'!$D$1</c:f>
              <c:strCache>
                <c:ptCount val="1"/>
                <c:pt idx="0">
                  <c:v>Moderately useful</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 Ratings'!$A$2:$A$8</c:f>
              <c:strCache>
                <c:ptCount val="7"/>
                <c:pt idx="0">
                  <c:v>Messages Sent and Received by the User</c:v>
                </c:pt>
                <c:pt idx="1">
                  <c:v>Messages Received and Responded To</c:v>
                </c:pt>
                <c:pt idx="2">
                  <c:v>Exceeding Response Times</c:v>
                </c:pt>
                <c:pt idx="3">
                  <c:v>Messages Sent No Response</c:v>
                </c:pt>
                <c:pt idx="4">
                  <c:v>Initiated Messages Detailed</c:v>
                </c:pt>
                <c:pt idx="5">
                  <c:v>User Process Types</c:v>
                </c:pt>
                <c:pt idx="6">
                  <c:v>Company User Process Types</c:v>
                </c:pt>
              </c:strCache>
            </c:strRef>
          </c:cat>
          <c:val>
            <c:numRef>
              <c:f>'Report Ratings'!$D$2:$D$8</c:f>
              <c:numCache>
                <c:formatCode>General</c:formatCode>
                <c:ptCount val="7"/>
                <c:pt idx="0">
                  <c:v>2</c:v>
                </c:pt>
                <c:pt idx="2">
                  <c:v>1</c:v>
                </c:pt>
                <c:pt idx="3">
                  <c:v>1</c:v>
                </c:pt>
                <c:pt idx="4">
                  <c:v>3</c:v>
                </c:pt>
                <c:pt idx="5">
                  <c:v>3</c:v>
                </c:pt>
                <c:pt idx="6">
                  <c:v>3</c:v>
                </c:pt>
              </c:numCache>
            </c:numRef>
          </c:val>
          <c:extLst>
            <c:ext xmlns:c16="http://schemas.microsoft.com/office/drawing/2014/chart" uri="{C3380CC4-5D6E-409C-BE32-E72D297353CC}">
              <c16:uniqueId val="{00000005-9583-40CD-8E06-2FB74D5B2BA5}"/>
            </c:ext>
          </c:extLst>
        </c:ser>
        <c:ser>
          <c:idx val="3"/>
          <c:order val="3"/>
          <c:tx>
            <c:strRef>
              <c:f>'Report Ratings'!$E$1</c:f>
              <c:strCache>
                <c:ptCount val="1"/>
                <c:pt idx="0">
                  <c:v>Slightly useful</c:v>
                </c:pt>
              </c:strCache>
            </c:strRef>
          </c:tx>
          <c:spPr>
            <a:solidFill>
              <a:schemeClr val="accent6">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 Ratings'!$A$2:$A$8</c:f>
              <c:strCache>
                <c:ptCount val="7"/>
                <c:pt idx="0">
                  <c:v>Messages Sent and Received by the User</c:v>
                </c:pt>
                <c:pt idx="1">
                  <c:v>Messages Received and Responded To</c:v>
                </c:pt>
                <c:pt idx="2">
                  <c:v>Exceeding Response Times</c:v>
                </c:pt>
                <c:pt idx="3">
                  <c:v>Messages Sent No Response</c:v>
                </c:pt>
                <c:pt idx="4">
                  <c:v>Initiated Messages Detailed</c:v>
                </c:pt>
                <c:pt idx="5">
                  <c:v>User Process Types</c:v>
                </c:pt>
                <c:pt idx="6">
                  <c:v>Company User Process Types</c:v>
                </c:pt>
              </c:strCache>
            </c:strRef>
          </c:cat>
          <c:val>
            <c:numRef>
              <c:f>'Report Ratings'!$E$2:$E$8</c:f>
              <c:numCache>
                <c:formatCode>General</c:formatCode>
                <c:ptCount val="7"/>
                <c:pt idx="0">
                  <c:v>3</c:v>
                </c:pt>
                <c:pt idx="1">
                  <c:v>3</c:v>
                </c:pt>
                <c:pt idx="2">
                  <c:v>2</c:v>
                </c:pt>
                <c:pt idx="3">
                  <c:v>2</c:v>
                </c:pt>
                <c:pt idx="4">
                  <c:v>2</c:v>
                </c:pt>
                <c:pt idx="5">
                  <c:v>3</c:v>
                </c:pt>
                <c:pt idx="6">
                  <c:v>3</c:v>
                </c:pt>
              </c:numCache>
            </c:numRef>
          </c:val>
          <c:extLst>
            <c:ext xmlns:c16="http://schemas.microsoft.com/office/drawing/2014/chart" uri="{C3380CC4-5D6E-409C-BE32-E72D297353CC}">
              <c16:uniqueId val="{00000006-9583-40CD-8E06-2FB74D5B2BA5}"/>
            </c:ext>
          </c:extLst>
        </c:ser>
        <c:ser>
          <c:idx val="4"/>
          <c:order val="4"/>
          <c:tx>
            <c:strRef>
              <c:f>'Report Ratings'!$F$1</c:f>
              <c:strCache>
                <c:ptCount val="1"/>
                <c:pt idx="0">
                  <c:v>Not at all useful</c:v>
                </c:pt>
              </c:strCache>
            </c:strRef>
          </c:tx>
          <c:spPr>
            <a:solidFill>
              <a:schemeClr val="accent6">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 Ratings'!$A$2:$A$8</c:f>
              <c:strCache>
                <c:ptCount val="7"/>
                <c:pt idx="0">
                  <c:v>Messages Sent and Received by the User</c:v>
                </c:pt>
                <c:pt idx="1">
                  <c:v>Messages Received and Responded To</c:v>
                </c:pt>
                <c:pt idx="2">
                  <c:v>Exceeding Response Times</c:v>
                </c:pt>
                <c:pt idx="3">
                  <c:v>Messages Sent No Response</c:v>
                </c:pt>
                <c:pt idx="4">
                  <c:v>Initiated Messages Detailed</c:v>
                </c:pt>
                <c:pt idx="5">
                  <c:v>User Process Types</c:v>
                </c:pt>
                <c:pt idx="6">
                  <c:v>Company User Process Types</c:v>
                </c:pt>
              </c:strCache>
            </c:strRef>
          </c:cat>
          <c:val>
            <c:numRef>
              <c:f>'Report Ratings'!$F$2:$F$8</c:f>
              <c:numCache>
                <c:formatCode>General</c:formatCode>
                <c:ptCount val="7"/>
                <c:pt idx="0">
                  <c:v>4</c:v>
                </c:pt>
                <c:pt idx="1">
                  <c:v>4</c:v>
                </c:pt>
                <c:pt idx="2">
                  <c:v>3</c:v>
                </c:pt>
                <c:pt idx="3">
                  <c:v>3</c:v>
                </c:pt>
                <c:pt idx="4">
                  <c:v>4</c:v>
                </c:pt>
                <c:pt idx="5">
                  <c:v>3</c:v>
                </c:pt>
                <c:pt idx="6">
                  <c:v>3</c:v>
                </c:pt>
              </c:numCache>
            </c:numRef>
          </c:val>
          <c:extLst>
            <c:ext xmlns:c16="http://schemas.microsoft.com/office/drawing/2014/chart" uri="{C3380CC4-5D6E-409C-BE32-E72D297353CC}">
              <c16:uniqueId val="{00000007-9583-40CD-8E06-2FB74D5B2BA5}"/>
            </c:ext>
          </c:extLst>
        </c:ser>
        <c:dLbls>
          <c:showLegendKey val="0"/>
          <c:showVal val="0"/>
          <c:showCatName val="0"/>
          <c:showSerName val="0"/>
          <c:showPercent val="0"/>
          <c:showBubbleSize val="0"/>
        </c:dLbls>
        <c:gapWidth val="150"/>
        <c:overlap val="100"/>
        <c:axId val="1006718072"/>
        <c:axId val="1006718728"/>
      </c:barChart>
      <c:catAx>
        <c:axId val="1006718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rtl="0">
              <a:defRPr lang="en-US" sz="800" b="0" i="0" u="none" strike="noStrike" kern="1200" spc="0" baseline="0">
                <a:solidFill>
                  <a:schemeClr val="tx1"/>
                </a:solidFill>
                <a:latin typeface="+mn-lt"/>
                <a:ea typeface="+mn-ea"/>
                <a:cs typeface="+mn-cs"/>
              </a:defRPr>
            </a:pPr>
            <a:endParaRPr lang="en-US"/>
          </a:p>
        </c:txPr>
        <c:crossAx val="1006718728"/>
        <c:crosses val="autoZero"/>
        <c:auto val="1"/>
        <c:lblAlgn val="ctr"/>
        <c:lblOffset val="100"/>
        <c:noMultiLvlLbl val="0"/>
      </c:catAx>
      <c:valAx>
        <c:axId val="1006718728"/>
        <c:scaling>
          <c:orientation val="minMax"/>
        </c:scaling>
        <c:delete val="1"/>
        <c:axPos val="b"/>
        <c:title>
          <c:tx>
            <c:rich>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r>
                  <a:rPr lang="en-GB" sz="800">
                    <a:solidFill>
                      <a:schemeClr val="tx1"/>
                    </a:solidFill>
                  </a:rPr>
                  <a:t>Number of</a:t>
                </a:r>
                <a:r>
                  <a:rPr lang="en-GB" sz="800" baseline="0">
                    <a:solidFill>
                      <a:schemeClr val="tx1"/>
                    </a:solidFill>
                  </a:rPr>
                  <a:t> </a:t>
                </a:r>
                <a:r>
                  <a:rPr lang="en-GB" sz="800">
                    <a:solidFill>
                      <a:schemeClr val="tx1"/>
                    </a:solidFill>
                  </a:rPr>
                  <a:t>Respondents</a:t>
                </a:r>
              </a:p>
            </c:rich>
          </c:tx>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crossAx val="1006718072"/>
        <c:crosses val="autoZero"/>
        <c:crossBetween val="between"/>
      </c:valAx>
      <c:spPr>
        <a:noFill/>
        <a:ln w="25400">
          <a:noFill/>
        </a:ln>
        <a:effectLst/>
      </c:spPr>
    </c:plotArea>
    <c:legend>
      <c:legendPos val="b"/>
      <c:layout>
        <c:manualLayout>
          <c:xMode val="edge"/>
          <c:yMode val="edge"/>
          <c:x val="5.7372077310108523E-2"/>
          <c:y val="0.89236001749781291"/>
          <c:w val="0.77535640695034991"/>
          <c:h val="6.1852833930697473E-2"/>
        </c:manualLayout>
      </c:layout>
      <c:overlay val="0"/>
      <c:spPr>
        <a:noFill/>
        <a:ln>
          <a:noFill/>
        </a:ln>
        <a:effectLst/>
      </c:spPr>
      <c:txPr>
        <a:bodyPr rot="0" spcFirstLastPara="1" vertOverflow="ellipsis" vert="horz" wrap="square" anchor="ctr" anchorCtr="1"/>
        <a:lstStyle/>
        <a:p>
          <a:pPr algn="ctr" rtl="0">
            <a:defRPr lang="en-US" sz="800" b="0" i="0" u="none" strike="noStrike" kern="1200" spc="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200" u="sng">
                <a:solidFill>
                  <a:schemeClr val="tx1"/>
                </a:solidFill>
              </a:rPr>
              <a:t>What are the reports</a:t>
            </a:r>
            <a:r>
              <a:rPr lang="en-GB" sz="1200" u="sng" baseline="0">
                <a:solidFill>
                  <a:schemeClr val="tx1"/>
                </a:solidFill>
              </a:rPr>
              <a:t> used for?</a:t>
            </a:r>
            <a:endParaRPr lang="en-GB" sz="1200" u="sng">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6">
                  <a:tint val="58000"/>
                </a:schemeClr>
              </a:solidFill>
              <a:ln w="19050">
                <a:solidFill>
                  <a:schemeClr val="lt1"/>
                </a:solidFill>
              </a:ln>
              <a:effectLst/>
            </c:spPr>
            <c:extLst>
              <c:ext xmlns:c16="http://schemas.microsoft.com/office/drawing/2014/chart" uri="{C3380CC4-5D6E-409C-BE32-E72D297353CC}">
                <c16:uniqueId val="{00000001-589E-4537-A2C7-D30559D38274}"/>
              </c:ext>
            </c:extLst>
          </c:dPt>
          <c:dPt>
            <c:idx val="1"/>
            <c:bubble3D val="0"/>
            <c:spPr>
              <a:solidFill>
                <a:schemeClr val="accent6">
                  <a:tint val="86000"/>
                </a:schemeClr>
              </a:solidFill>
              <a:ln w="19050">
                <a:solidFill>
                  <a:schemeClr val="lt1"/>
                </a:solidFill>
              </a:ln>
              <a:effectLst/>
            </c:spPr>
            <c:extLst>
              <c:ext xmlns:c16="http://schemas.microsoft.com/office/drawing/2014/chart" uri="{C3380CC4-5D6E-409C-BE32-E72D297353CC}">
                <c16:uniqueId val="{00000003-589E-4537-A2C7-D30559D38274}"/>
              </c:ext>
            </c:extLst>
          </c:dPt>
          <c:dPt>
            <c:idx val="2"/>
            <c:bubble3D val="0"/>
            <c:spPr>
              <a:solidFill>
                <a:schemeClr val="accent6">
                  <a:shade val="86000"/>
                </a:schemeClr>
              </a:solidFill>
              <a:ln w="19050">
                <a:solidFill>
                  <a:schemeClr val="lt1"/>
                </a:solidFill>
              </a:ln>
              <a:effectLst/>
            </c:spPr>
            <c:extLst>
              <c:ext xmlns:c16="http://schemas.microsoft.com/office/drawing/2014/chart" uri="{C3380CC4-5D6E-409C-BE32-E72D297353CC}">
                <c16:uniqueId val="{00000005-589E-4537-A2C7-D30559D38274}"/>
              </c:ext>
            </c:extLst>
          </c:dPt>
          <c:dPt>
            <c:idx val="3"/>
            <c:bubble3D val="0"/>
            <c:spPr>
              <a:solidFill>
                <a:schemeClr val="accent6">
                  <a:shade val="58000"/>
                </a:schemeClr>
              </a:solidFill>
              <a:ln w="19050">
                <a:solidFill>
                  <a:schemeClr val="lt1"/>
                </a:solidFill>
              </a:ln>
              <a:effectLst/>
            </c:spPr>
            <c:extLst>
              <c:ext xmlns:c16="http://schemas.microsoft.com/office/drawing/2014/chart" uri="{C3380CC4-5D6E-409C-BE32-E72D297353CC}">
                <c16:uniqueId val="{00000007-589E-4537-A2C7-D30559D38274}"/>
              </c:ext>
            </c:extLst>
          </c:dPt>
          <c:dLbls>
            <c:dLbl>
              <c:idx val="1"/>
              <c:spPr>
                <a:noFill/>
                <a:ln>
                  <a:noFill/>
                </a:ln>
                <a:effectLst/>
              </c:spPr>
              <c:txPr>
                <a:bodyPr rot="0" spcFirstLastPara="1" vertOverflow="ellipsis" vert="horz" wrap="square" lIns="38100" tIns="19050" rIns="38100" bIns="19050" anchor="ctr" anchorCtr="1">
                  <a:no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8732777752125042"/>
                      <c:h val="0.13718613128613191"/>
                    </c:manualLayout>
                  </c15:layout>
                </c:ext>
                <c:ext xmlns:c16="http://schemas.microsoft.com/office/drawing/2014/chart" uri="{C3380CC4-5D6E-409C-BE32-E72D297353CC}">
                  <c16:uniqueId val="{00000003-589E-4537-A2C7-D30559D3827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'Report Uses'!$A$1:$A$4</c:f>
              <c:strCache>
                <c:ptCount val="4"/>
                <c:pt idx="0">
                  <c:v>Managing Open Cases</c:v>
                </c:pt>
                <c:pt idx="1">
                  <c:v>Assessing Team Performance</c:v>
                </c:pt>
                <c:pt idx="2">
                  <c:v>Identify Other Parties with Slow Performance</c:v>
                </c:pt>
                <c:pt idx="3">
                  <c:v>Other</c:v>
                </c:pt>
              </c:strCache>
            </c:strRef>
          </c:cat>
          <c:val>
            <c:numRef>
              <c:f>'Report Uses'!$B$1:$B$4</c:f>
              <c:numCache>
                <c:formatCode>General</c:formatCode>
                <c:ptCount val="4"/>
                <c:pt idx="0">
                  <c:v>9</c:v>
                </c:pt>
                <c:pt idx="1">
                  <c:v>7</c:v>
                </c:pt>
                <c:pt idx="2">
                  <c:v>9</c:v>
                </c:pt>
                <c:pt idx="3">
                  <c:v>2</c:v>
                </c:pt>
              </c:numCache>
            </c:numRef>
          </c:val>
          <c:extLst>
            <c:ext xmlns:c16="http://schemas.microsoft.com/office/drawing/2014/chart" uri="{C3380CC4-5D6E-409C-BE32-E72D297353CC}">
              <c16:uniqueId val="{00000008-589E-4537-A2C7-D30559D3827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200" u="sng">
                <a:solidFill>
                  <a:schemeClr val="tx1"/>
                </a:solidFill>
              </a:rPr>
              <a:t>Which date range</a:t>
            </a:r>
            <a:r>
              <a:rPr lang="en-GB" sz="1200" u="sng" baseline="0">
                <a:solidFill>
                  <a:schemeClr val="tx1"/>
                </a:solidFill>
              </a:rPr>
              <a:t> is most useful?</a:t>
            </a:r>
            <a:endParaRPr lang="en-GB" sz="1200" u="sng">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6">
                  <a:tint val="58000"/>
                </a:schemeClr>
              </a:solidFill>
              <a:ln w="19050">
                <a:solidFill>
                  <a:schemeClr val="lt1"/>
                </a:solidFill>
              </a:ln>
              <a:effectLst/>
            </c:spPr>
            <c:extLst>
              <c:ext xmlns:c16="http://schemas.microsoft.com/office/drawing/2014/chart" uri="{C3380CC4-5D6E-409C-BE32-E72D297353CC}">
                <c16:uniqueId val="{00000001-12B6-4447-BEC7-60F0F757AD60}"/>
              </c:ext>
            </c:extLst>
          </c:dPt>
          <c:dPt>
            <c:idx val="1"/>
            <c:bubble3D val="0"/>
            <c:spPr>
              <a:solidFill>
                <a:schemeClr val="accent6">
                  <a:tint val="86000"/>
                </a:schemeClr>
              </a:solidFill>
              <a:ln w="19050">
                <a:solidFill>
                  <a:schemeClr val="lt1"/>
                </a:solidFill>
              </a:ln>
              <a:effectLst/>
            </c:spPr>
            <c:extLst>
              <c:ext xmlns:c16="http://schemas.microsoft.com/office/drawing/2014/chart" uri="{C3380CC4-5D6E-409C-BE32-E72D297353CC}">
                <c16:uniqueId val="{00000003-12B6-4447-BEC7-60F0F757AD60}"/>
              </c:ext>
            </c:extLst>
          </c:dPt>
          <c:dPt>
            <c:idx val="2"/>
            <c:bubble3D val="0"/>
            <c:spPr>
              <a:solidFill>
                <a:schemeClr val="accent6">
                  <a:shade val="86000"/>
                </a:schemeClr>
              </a:solidFill>
              <a:ln w="19050">
                <a:solidFill>
                  <a:schemeClr val="lt1"/>
                </a:solidFill>
              </a:ln>
              <a:effectLst/>
            </c:spPr>
            <c:extLst>
              <c:ext xmlns:c16="http://schemas.microsoft.com/office/drawing/2014/chart" uri="{C3380CC4-5D6E-409C-BE32-E72D297353CC}">
                <c16:uniqueId val="{00000005-12B6-4447-BEC7-60F0F757AD60}"/>
              </c:ext>
            </c:extLst>
          </c:dPt>
          <c:dPt>
            <c:idx val="3"/>
            <c:bubble3D val="0"/>
            <c:spPr>
              <a:solidFill>
                <a:schemeClr val="accent6">
                  <a:shade val="58000"/>
                </a:schemeClr>
              </a:solidFill>
              <a:ln w="19050">
                <a:solidFill>
                  <a:schemeClr val="lt1"/>
                </a:solidFill>
              </a:ln>
              <a:effectLst/>
            </c:spPr>
            <c:extLst>
              <c:ext xmlns:c16="http://schemas.microsoft.com/office/drawing/2014/chart" uri="{C3380CC4-5D6E-409C-BE32-E72D297353CC}">
                <c16:uniqueId val="{00000007-12B6-4447-BEC7-60F0F757AD60}"/>
              </c:ext>
            </c:extLst>
          </c:dPt>
          <c:dLbls>
            <c:dLbl>
              <c:idx val="2"/>
              <c:dLblPos val="out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2B6-4447-BEC7-60F0F757AD60}"/>
                </c:ext>
              </c:extLst>
            </c:dLbl>
            <c:dLbl>
              <c:idx val="3"/>
              <c:dLblPos val="out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2B6-4447-BEC7-60F0F757AD6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'Report Date Range'!$A$1:$A$4</c:f>
              <c:strCache>
                <c:ptCount val="4"/>
                <c:pt idx="0">
                  <c:v>1 month</c:v>
                </c:pt>
                <c:pt idx="1">
                  <c:v>Up to 3 months</c:v>
                </c:pt>
                <c:pt idx="2">
                  <c:v>Up to 6 months</c:v>
                </c:pt>
                <c:pt idx="3">
                  <c:v>1 year or more</c:v>
                </c:pt>
              </c:strCache>
            </c:strRef>
          </c:cat>
          <c:val>
            <c:numRef>
              <c:f>'Report Date Range'!$B$1:$B$4</c:f>
              <c:numCache>
                <c:formatCode>General</c:formatCode>
                <c:ptCount val="4"/>
                <c:pt idx="0">
                  <c:v>1</c:v>
                </c:pt>
                <c:pt idx="1">
                  <c:v>1</c:v>
                </c:pt>
                <c:pt idx="2">
                  <c:v>5</c:v>
                </c:pt>
                <c:pt idx="3">
                  <c:v>4</c:v>
                </c:pt>
              </c:numCache>
            </c:numRef>
          </c:val>
          <c:extLst>
            <c:ext xmlns:c16="http://schemas.microsoft.com/office/drawing/2014/chart" uri="{C3380CC4-5D6E-409C-BE32-E72D297353CC}">
              <c16:uniqueId val="{00000008-12B6-4447-BEC7-60F0F757AD6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13/10/2023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2162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67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8.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8.svg"/></Relationships>
</file>

<file path=ppt/slides/_rels/slide2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2955632"/>
            <a:ext cx="8090744" cy="1939635"/>
          </a:xfrm>
        </p:spPr>
        <p:txBody>
          <a:bodyPr/>
          <a:lstStyle/>
          <a:p>
            <a:r>
              <a:rPr lang="en-GB" dirty="0"/>
              <a:t>REC Issues Group - SDEP II</a:t>
            </a:r>
            <a:br>
              <a:rPr lang="en-GB" dirty="0"/>
            </a:br>
            <a:r>
              <a:rPr lang="en-GB" dirty="0"/>
              <a:t>Change Proposal R0122</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t>20 September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t>introduction</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a:xfrm>
            <a:off x="546541" y="1476096"/>
            <a:ext cx="2230257" cy="5063248"/>
          </a:xfrm>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3163614" y="1576552"/>
            <a:ext cx="8240109" cy="5202620"/>
          </a:xfrm>
        </p:spPr>
        <p:txBody>
          <a:bodyPr vert="horz" lIns="91440" tIns="45720" rIns="91440" bIns="45720" rtlCol="0" anchor="t">
            <a:normAutofit fontScale="85000" lnSpcReduction="20000"/>
          </a:bodyPr>
          <a:lstStyle/>
          <a:p>
            <a:r>
              <a:rPr lang="en-GB" dirty="0">
                <a:latin typeface="Arial" panose="020B0604020202020204" pitchFamily="34" charset="0"/>
                <a:cs typeface="Arial" panose="020B0604020202020204" pitchFamily="34" charset="0"/>
              </a:rPr>
              <a:t>The SDEP Review recommendations were grouped into Change Proposals.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Code Manager is working on converting recommendations into changes required to legal text and the SDEP.</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R0121</a:t>
            </a:r>
            <a:r>
              <a:rPr lang="en-GB" dirty="0">
                <a:latin typeface="Arial" panose="020B0604020202020204" pitchFamily="34" charset="0"/>
                <a:cs typeface="Arial" panose="020B0604020202020204" pitchFamily="34" charset="0"/>
              </a:rPr>
              <a:t> workshop in August:</a:t>
            </a:r>
          </a:p>
          <a:p>
            <a:pPr lvl="1"/>
            <a:r>
              <a:rPr lang="en-GB" dirty="0">
                <a:latin typeface="Arial" panose="020B0604020202020204" pitchFamily="34" charset="0"/>
                <a:cs typeface="Arial" panose="020B0604020202020204" pitchFamily="34" charset="0"/>
              </a:rPr>
              <a:t>Follow-up RFI issued</a:t>
            </a:r>
          </a:p>
          <a:p>
            <a:pPr lvl="1"/>
            <a:r>
              <a:rPr lang="en-GB" dirty="0">
                <a:latin typeface="Arial" panose="020B0604020202020204" pitchFamily="34" charset="0"/>
                <a:cs typeface="Arial" panose="020B0604020202020204" pitchFamily="34" charset="0"/>
              </a:rPr>
              <a:t>Requirements with Service Provider to Impact Assess</a:t>
            </a:r>
          </a:p>
          <a:p>
            <a:pPr lvl="1"/>
            <a:r>
              <a:rPr lang="en-GB" dirty="0">
                <a:latin typeface="Arial" panose="020B0604020202020204" pitchFamily="34" charset="0"/>
                <a:cs typeface="Arial" panose="020B0604020202020204" pitchFamily="34" charset="0"/>
              </a:rPr>
              <a:t>Party IA to follow</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Second set of areas in focus in </a:t>
            </a:r>
            <a:r>
              <a:rPr lang="en-GB" b="1" dirty="0">
                <a:latin typeface="Arial" panose="020B0604020202020204" pitchFamily="34" charset="0"/>
                <a:cs typeface="Arial" panose="020B0604020202020204" pitchFamily="34" charset="0"/>
              </a:rPr>
              <a:t>R0122</a:t>
            </a:r>
            <a:r>
              <a:rPr lang="en-GB" dirty="0">
                <a:latin typeface="Arial" panose="020B0604020202020204" pitchFamily="34" charset="0"/>
                <a:cs typeface="Arial" panose="020B0604020202020204" pitchFamily="34" charset="0"/>
              </a:rPr>
              <a:t> (also subsuming R0123 and R0124):</a:t>
            </a:r>
          </a:p>
          <a:p>
            <a:pPr lvl="1"/>
            <a:r>
              <a:rPr lang="en-GB" dirty="0">
                <a:latin typeface="Arial" panose="020B0604020202020204" pitchFamily="34" charset="0"/>
                <a:cs typeface="Arial" panose="020B0604020202020204" pitchFamily="34" charset="0"/>
              </a:rPr>
              <a:t>Statuses</a:t>
            </a:r>
          </a:p>
          <a:p>
            <a:pPr lvl="1"/>
            <a:r>
              <a:rPr lang="en-GB" dirty="0">
                <a:latin typeface="Arial" panose="020B0604020202020204" pitchFamily="34" charset="0"/>
                <a:cs typeface="Arial" panose="020B0604020202020204" pitchFamily="34" charset="0"/>
              </a:rPr>
              <a:t>Filters</a:t>
            </a:r>
          </a:p>
          <a:p>
            <a:pPr lvl="1"/>
            <a:r>
              <a:rPr lang="en-GB" dirty="0">
                <a:latin typeface="Arial" panose="020B0604020202020204" pitchFamily="34" charset="0"/>
                <a:cs typeface="Arial" panose="020B0604020202020204" pitchFamily="34" charset="0"/>
              </a:rPr>
              <a:t>Email notifications</a:t>
            </a:r>
          </a:p>
          <a:p>
            <a:pPr lvl="1"/>
            <a:r>
              <a:rPr lang="en-GB" dirty="0">
                <a:latin typeface="Arial" panose="020B0604020202020204" pitchFamily="34" charset="0"/>
                <a:cs typeface="Arial" panose="020B0604020202020204" pitchFamily="34" charset="0"/>
              </a:rPr>
              <a:t>Reporting</a:t>
            </a:r>
          </a:p>
          <a:p>
            <a:pPr lvl="1"/>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As we move through the slides, we will ask questions to inform the initial drafting of the solution.</a:t>
            </a:r>
          </a:p>
          <a:p>
            <a:pPr marL="0" indent="0">
              <a:buNone/>
            </a:pPr>
            <a:endParaRPr lang="en-GB" dirty="0">
              <a:latin typeface="Arial" panose="020B0604020202020204" pitchFamily="34" charset="0"/>
              <a:ea typeface="Roboto"/>
              <a:cs typeface="Arial" panose="020B0604020202020204" pitchFamily="34" charset="0"/>
            </a:endParaRPr>
          </a:p>
          <a:p>
            <a:pPr marL="0" indent="0" algn="ctr">
              <a:buNone/>
            </a:pPr>
            <a:r>
              <a:rPr lang="en-GB" sz="1700" b="1" dirty="0">
                <a:solidFill>
                  <a:schemeClr val="tx1">
                    <a:lumMod val="65000"/>
                    <a:lumOff val="35000"/>
                  </a:schemeClr>
                </a:solidFill>
                <a:latin typeface="Arial" panose="020B0604020202020204" pitchFamily="34" charset="0"/>
                <a:ea typeface="Roboto"/>
                <a:cs typeface="Arial" panose="020B0604020202020204" pitchFamily="34" charset="0"/>
              </a:rPr>
              <a:t>*</a:t>
            </a:r>
            <a:r>
              <a:rPr lang="en-GB" sz="1700" dirty="0">
                <a:solidFill>
                  <a:schemeClr val="tx1">
                    <a:lumMod val="65000"/>
                    <a:lumOff val="35000"/>
                  </a:schemeClr>
                </a:solidFill>
                <a:latin typeface="Arial" panose="020B0604020202020204" pitchFamily="34" charset="0"/>
                <a:ea typeface="Roboto"/>
                <a:cs typeface="Arial" panose="020B0604020202020204" pitchFamily="34" charset="0"/>
              </a:rPr>
              <a:t> We are recommending to withdraw some of the original Change Proposals as the recommendations could be progressed via </a:t>
            </a:r>
            <a:r>
              <a:rPr lang="en-GB" sz="1700" u="sng" dirty="0">
                <a:solidFill>
                  <a:schemeClr val="tx1">
                    <a:lumMod val="65000"/>
                    <a:lumOff val="35000"/>
                  </a:schemeClr>
                </a:solidFill>
                <a:latin typeface="Arial" panose="020B0604020202020204" pitchFamily="34" charset="0"/>
                <a:ea typeface="Roboto"/>
                <a:cs typeface="Arial" panose="020B0604020202020204" pitchFamily="34" charset="0"/>
              </a:rPr>
              <a:t>Cat 3</a:t>
            </a:r>
            <a:r>
              <a:rPr lang="en-GB" sz="1700" dirty="0">
                <a:solidFill>
                  <a:schemeClr val="tx1">
                    <a:lumMod val="65000"/>
                    <a:lumOff val="35000"/>
                  </a:schemeClr>
                </a:solidFill>
                <a:latin typeface="Arial" panose="020B0604020202020204" pitchFamily="34" charset="0"/>
                <a:ea typeface="Roboto"/>
                <a:cs typeface="Arial" panose="020B0604020202020204" pitchFamily="34" charset="0"/>
              </a:rPr>
              <a:t> or </a:t>
            </a:r>
            <a:r>
              <a:rPr lang="en-GB" sz="1700" u="sng" dirty="0">
                <a:solidFill>
                  <a:schemeClr val="tx1">
                    <a:lumMod val="65000"/>
                    <a:lumOff val="35000"/>
                  </a:schemeClr>
                </a:solidFill>
                <a:latin typeface="Arial" panose="020B0604020202020204" pitchFamily="34" charset="0"/>
                <a:ea typeface="Roboto"/>
                <a:cs typeface="Arial" panose="020B0604020202020204" pitchFamily="34" charset="0"/>
              </a:rPr>
              <a:t>system change</a:t>
            </a:r>
            <a:r>
              <a:rPr lang="en-GB" sz="1700" dirty="0">
                <a:solidFill>
                  <a:schemeClr val="tx1">
                    <a:lumMod val="65000"/>
                    <a:lumOff val="35000"/>
                  </a:schemeClr>
                </a:solidFill>
                <a:latin typeface="Arial" panose="020B0604020202020204" pitchFamily="34" charset="0"/>
                <a:ea typeface="Roboto"/>
                <a:cs typeface="Arial" panose="020B0604020202020204" pitchFamily="34" charset="0"/>
              </a:rPr>
              <a:t> only.</a:t>
            </a:r>
            <a:endParaRPr lang="en-GB" sz="1700" dirty="0">
              <a:solidFill>
                <a:schemeClr val="tx1">
                  <a:lumMod val="65000"/>
                  <a:lumOff val="35000"/>
                </a:schemeClr>
              </a:solidFill>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893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R0122 – Useability, Look and feel and reporting</a:t>
            </a:r>
          </a:p>
        </p:txBody>
      </p:sp>
      <p:sp>
        <p:nvSpPr>
          <p:cNvPr id="5" name="Text Placeholder 4">
            <a:extLst>
              <a:ext uri="{FF2B5EF4-FFF2-40B4-BE49-F238E27FC236}">
                <a16:creationId xmlns:a16="http://schemas.microsoft.com/office/drawing/2014/main" id="{6C70ECF5-4FB0-3D92-280B-6F5F2CCE61CC}"/>
              </a:ext>
            </a:extLst>
          </p:cNvPr>
          <p:cNvSpPr>
            <a:spLocks noGrp="1"/>
          </p:cNvSpPr>
          <p:nvPr>
            <p:ph type="body" sz="quarter" idx="10"/>
          </p:nvPr>
        </p:nvSpPr>
        <p:spPr/>
        <p:txBody>
          <a:bodyPr/>
          <a:lstStyle/>
          <a:p>
            <a:r>
              <a:rPr lang="en-GB"/>
              <a:t>Technical lead</a:t>
            </a:r>
          </a:p>
        </p:txBody>
      </p:sp>
    </p:spTree>
    <p:extLst>
      <p:ext uri="{BB962C8B-B14F-4D97-AF65-F5344CB8AC3E}">
        <p14:creationId xmlns:p14="http://schemas.microsoft.com/office/powerpoint/2010/main" val="2386782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dirty="0"/>
              <a:t>Introduction to R0122</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827583"/>
            <a:ext cx="9990221" cy="4460875"/>
          </a:xfrm>
        </p:spPr>
        <p:txBody>
          <a:bodyPr>
            <a:normAutofit/>
          </a:bodyPr>
          <a:lstStyle/>
          <a:p>
            <a:r>
              <a:rPr lang="en-GB" sz="2000" dirty="0">
                <a:latin typeface="Arial" panose="020B0604020202020204" pitchFamily="34" charset="0"/>
                <a:cs typeface="Arial" panose="020B0604020202020204" pitchFamily="34" charset="0"/>
              </a:rPr>
              <a:t>This CP seeks to allow users to better manage queries in SDEP through:</a:t>
            </a:r>
          </a:p>
          <a:p>
            <a:endParaRPr lang="en-GB" sz="2000" dirty="0">
              <a:latin typeface="Arial" panose="020B0604020202020204" pitchFamily="34" charset="0"/>
              <a:cs typeface="Arial" panose="020B0604020202020204" pitchFamily="34" charset="0"/>
            </a:endParaRPr>
          </a:p>
          <a:p>
            <a:pPr lvl="1"/>
            <a:r>
              <a:rPr lang="en-GB" sz="1800" dirty="0">
                <a:latin typeface="Arial" panose="020B0604020202020204" pitchFamily="34" charset="0"/>
                <a:cs typeface="Arial" panose="020B0604020202020204" pitchFamily="34" charset="0"/>
              </a:rPr>
              <a:t>Additional </a:t>
            </a:r>
            <a:r>
              <a:rPr lang="en-GB" sz="1800" b="1" dirty="0">
                <a:latin typeface="Arial" panose="020B0604020202020204" pitchFamily="34" charset="0"/>
                <a:cs typeface="Arial" panose="020B0604020202020204" pitchFamily="34" charset="0"/>
              </a:rPr>
              <a:t>status options</a:t>
            </a:r>
            <a:r>
              <a:rPr lang="en-GB" sz="1800" dirty="0">
                <a:latin typeface="Arial" panose="020B0604020202020204" pitchFamily="34" charset="0"/>
                <a:cs typeface="Arial" panose="020B0604020202020204" pitchFamily="34" charset="0"/>
              </a:rPr>
              <a:t> for open Communications</a:t>
            </a:r>
          </a:p>
          <a:p>
            <a:pPr lvl="1"/>
            <a:endParaRPr lang="en-GB" sz="1800" dirty="0">
              <a:latin typeface="Arial" panose="020B0604020202020204" pitchFamily="34" charset="0"/>
              <a:cs typeface="Arial" panose="020B0604020202020204" pitchFamily="34" charset="0"/>
            </a:endParaRPr>
          </a:p>
          <a:p>
            <a:pPr lvl="1"/>
            <a:r>
              <a:rPr lang="en-GB" sz="1800" dirty="0">
                <a:latin typeface="Arial" panose="020B0604020202020204" pitchFamily="34" charset="0"/>
                <a:cs typeface="Arial" panose="020B0604020202020204" pitchFamily="34" charset="0"/>
              </a:rPr>
              <a:t>Additional </a:t>
            </a:r>
            <a:r>
              <a:rPr lang="en-GB" sz="1800" b="1" dirty="0">
                <a:latin typeface="Arial" panose="020B0604020202020204" pitchFamily="34" charset="0"/>
                <a:cs typeface="Arial" panose="020B0604020202020204" pitchFamily="34" charset="0"/>
              </a:rPr>
              <a:t>filters</a:t>
            </a:r>
            <a:r>
              <a:rPr lang="en-GB" sz="1800" dirty="0">
                <a:latin typeface="Arial" panose="020B0604020202020204" pitchFamily="34" charset="0"/>
                <a:cs typeface="Arial" panose="020B0604020202020204" pitchFamily="34" charset="0"/>
              </a:rPr>
              <a:t> to improve visibility of Communications to work on</a:t>
            </a:r>
          </a:p>
          <a:p>
            <a:pPr lvl="1"/>
            <a:endParaRPr lang="en-GB" sz="1800" dirty="0">
              <a:latin typeface="Arial" panose="020B0604020202020204" pitchFamily="34" charset="0"/>
              <a:cs typeface="Arial" panose="020B0604020202020204" pitchFamily="34" charset="0"/>
            </a:endParaRPr>
          </a:p>
          <a:p>
            <a:pPr lvl="1"/>
            <a:r>
              <a:rPr lang="en-GB" sz="1800" dirty="0">
                <a:latin typeface="Arial" panose="020B0604020202020204" pitchFamily="34" charset="0"/>
                <a:cs typeface="Arial" panose="020B0604020202020204" pitchFamily="34" charset="0"/>
              </a:rPr>
              <a:t>Enhanced </a:t>
            </a:r>
            <a:r>
              <a:rPr lang="en-GB" sz="1800" b="1" dirty="0">
                <a:latin typeface="Arial" panose="020B0604020202020204" pitchFamily="34" charset="0"/>
                <a:cs typeface="Arial" panose="020B0604020202020204" pitchFamily="34" charset="0"/>
              </a:rPr>
              <a:t>email notifications</a:t>
            </a:r>
            <a:r>
              <a:rPr lang="en-GB" sz="1800" dirty="0">
                <a:latin typeface="Arial" panose="020B0604020202020204" pitchFamily="34" charset="0"/>
                <a:cs typeface="Arial" panose="020B0604020202020204" pitchFamily="34" charset="0"/>
              </a:rPr>
              <a:t> to provide a more useful alert for action required</a:t>
            </a:r>
          </a:p>
          <a:p>
            <a:pPr lvl="1"/>
            <a:endParaRPr lang="en-GB" sz="1800" dirty="0">
              <a:latin typeface="Arial" panose="020B0604020202020204" pitchFamily="34" charset="0"/>
              <a:cs typeface="Arial" panose="020B0604020202020204" pitchFamily="34" charset="0"/>
            </a:endParaRPr>
          </a:p>
          <a:p>
            <a:pPr lvl="1"/>
            <a:r>
              <a:rPr lang="en-GB" sz="1800" dirty="0">
                <a:latin typeface="Arial" panose="020B0604020202020204" pitchFamily="34" charset="0"/>
                <a:cs typeface="Arial" panose="020B0604020202020204" pitchFamily="34" charset="0"/>
              </a:rPr>
              <a:t>Enhanced </a:t>
            </a:r>
            <a:r>
              <a:rPr lang="en-GB" sz="1800" b="1" dirty="0">
                <a:latin typeface="Arial" panose="020B0604020202020204" pitchFamily="34" charset="0"/>
                <a:cs typeface="Arial" panose="020B0604020202020204" pitchFamily="34" charset="0"/>
              </a:rPr>
              <a:t>reporting</a:t>
            </a:r>
            <a:r>
              <a:rPr lang="en-GB" sz="1800" dirty="0">
                <a:latin typeface="Arial" panose="020B0604020202020204" pitchFamily="34" charset="0"/>
                <a:cs typeface="Arial" panose="020B0604020202020204" pitchFamily="34" charset="0"/>
              </a:rPr>
              <a:t> to allow improved management of full Communication set</a:t>
            </a:r>
          </a:p>
        </p:txBody>
      </p:sp>
    </p:spTree>
    <p:extLst>
      <p:ext uri="{BB962C8B-B14F-4D97-AF65-F5344CB8AC3E}">
        <p14:creationId xmlns:p14="http://schemas.microsoft.com/office/powerpoint/2010/main" val="238654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dirty="0"/>
              <a:t>Status options</a:t>
            </a:r>
          </a:p>
        </p:txBody>
      </p:sp>
    </p:spTree>
    <p:extLst>
      <p:ext uri="{BB962C8B-B14F-4D97-AF65-F5344CB8AC3E}">
        <p14:creationId xmlns:p14="http://schemas.microsoft.com/office/powerpoint/2010/main" val="690995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dirty="0"/>
              <a:t>I02/I05 – new proposed status set</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838200" y="1660275"/>
            <a:ext cx="10269354" cy="4981157"/>
          </a:xfrm>
        </p:spPr>
        <p:txBody>
          <a:bodyPr>
            <a:normAutofit lnSpcReduction="10000"/>
          </a:bodyPr>
          <a:lstStyle/>
          <a:p>
            <a:r>
              <a:rPr lang="en-GB" b="1" dirty="0">
                <a:latin typeface="Arial" panose="020B0604020202020204" pitchFamily="34" charset="0"/>
                <a:cs typeface="Arial" panose="020B0604020202020204" pitchFamily="34" charset="0"/>
              </a:rPr>
              <a:t>Unread</a:t>
            </a:r>
            <a:r>
              <a:rPr lang="en-GB" dirty="0">
                <a:latin typeface="Arial" panose="020B0604020202020204" pitchFamily="34" charset="0"/>
                <a:cs typeface="Arial" panose="020B0604020202020204" pitchFamily="34" charset="0"/>
              </a:rPr>
              <a:t> – assigned by system for any new communication (or new message within) / </a:t>
            </a:r>
            <a:r>
              <a:rPr lang="en-GB" dirty="0">
                <a:solidFill>
                  <a:srgbClr val="69ADA2"/>
                </a:solidFill>
                <a:latin typeface="Arial" panose="020B0604020202020204" pitchFamily="34" charset="0"/>
                <a:cs typeface="Arial" panose="020B0604020202020204" pitchFamily="34" charset="0"/>
              </a:rPr>
              <a:t>manually applied by user</a:t>
            </a:r>
            <a:r>
              <a:rPr lang="en-GB" dirty="0">
                <a:latin typeface="Arial" panose="020B0604020202020204" pitchFamily="34" charset="0"/>
                <a:cs typeface="Arial" panose="020B0604020202020204" pitchFamily="34" charset="0"/>
              </a:rPr>
              <a:t>; unique to individual party</a:t>
            </a:r>
          </a:p>
          <a:p>
            <a:r>
              <a:rPr lang="en-GB" b="1" dirty="0">
                <a:latin typeface="Arial" panose="020B0604020202020204" pitchFamily="34" charset="0"/>
                <a:cs typeface="Arial" panose="020B0604020202020204" pitchFamily="34" charset="0"/>
              </a:rPr>
              <a:t>Read</a:t>
            </a:r>
            <a:r>
              <a:rPr lang="en-GB" dirty="0">
                <a:latin typeface="Arial" panose="020B0604020202020204" pitchFamily="34" charset="0"/>
                <a:cs typeface="Arial" panose="020B0604020202020204" pitchFamily="34" charset="0"/>
              </a:rPr>
              <a:t> – assigned by system if message opened; unique to individual party</a:t>
            </a:r>
          </a:p>
          <a:p>
            <a:r>
              <a:rPr lang="en-GB" b="1" dirty="0">
                <a:solidFill>
                  <a:srgbClr val="69ADA2"/>
                </a:solidFill>
                <a:latin typeface="Arial" panose="020B0604020202020204" pitchFamily="34" charset="0"/>
                <a:cs typeface="Arial" panose="020B0604020202020204" pitchFamily="34" charset="0"/>
              </a:rPr>
              <a:t>In progress</a:t>
            </a:r>
            <a:r>
              <a:rPr lang="en-GB" dirty="0">
                <a:solidFill>
                  <a:srgbClr val="69ADA2"/>
                </a:solidFill>
                <a:latin typeface="Arial" panose="020B0604020202020204" pitchFamily="34" charset="0"/>
                <a:cs typeface="Arial" panose="020B0604020202020204" pitchFamily="34" charset="0"/>
              </a:rPr>
              <a:t> – manually applied by user; unique to individual party</a:t>
            </a:r>
          </a:p>
          <a:p>
            <a:r>
              <a:rPr lang="en-GB" b="1" dirty="0">
                <a:solidFill>
                  <a:srgbClr val="69ADA2"/>
                </a:solidFill>
                <a:latin typeface="Arial" panose="020B0604020202020204" pitchFamily="34" charset="0"/>
                <a:cs typeface="Arial" panose="020B0604020202020204" pitchFamily="34" charset="0"/>
              </a:rPr>
              <a:t>Response sent</a:t>
            </a:r>
            <a:r>
              <a:rPr lang="en-GB" dirty="0">
                <a:solidFill>
                  <a:srgbClr val="69ADA2"/>
                </a:solidFill>
                <a:latin typeface="Arial" panose="020B0604020202020204" pitchFamily="34" charset="0"/>
                <a:cs typeface="Arial" panose="020B0604020202020204" pitchFamily="34" charset="0"/>
              </a:rPr>
              <a:t> - manually applied by user; unique to individual party</a:t>
            </a:r>
          </a:p>
          <a:p>
            <a:r>
              <a:rPr lang="en-GB" b="1" dirty="0">
                <a:solidFill>
                  <a:srgbClr val="69ADA2"/>
                </a:solidFill>
                <a:latin typeface="Arial" panose="020B0604020202020204" pitchFamily="34" charset="0"/>
                <a:cs typeface="Arial" panose="020B0604020202020204" pitchFamily="34" charset="0"/>
              </a:rPr>
              <a:t>Solved</a:t>
            </a:r>
            <a:r>
              <a:rPr lang="en-GB" dirty="0">
                <a:solidFill>
                  <a:srgbClr val="69ADA2"/>
                </a:solidFill>
                <a:latin typeface="Arial" panose="020B0604020202020204" pitchFamily="34" charset="0"/>
                <a:cs typeface="Arial" panose="020B0604020202020204" pitchFamily="34" charset="0"/>
              </a:rPr>
              <a:t> – manually applied by user; independent of other statuses? Single status for both parties, visible to both?</a:t>
            </a:r>
          </a:p>
          <a:p>
            <a:r>
              <a:rPr lang="en-GB" b="1" dirty="0">
                <a:solidFill>
                  <a:srgbClr val="69ADA2"/>
                </a:solidFill>
                <a:latin typeface="Arial" panose="020B0604020202020204" pitchFamily="34" charset="0"/>
                <a:cs typeface="Arial" panose="020B0604020202020204" pitchFamily="34" charset="0"/>
              </a:rPr>
              <a:t>Not Solved</a:t>
            </a:r>
            <a:r>
              <a:rPr lang="en-GB" dirty="0">
                <a:solidFill>
                  <a:srgbClr val="69ADA2"/>
                </a:solidFill>
                <a:latin typeface="Arial" panose="020B0604020202020204" pitchFamily="34" charset="0"/>
                <a:cs typeface="Arial" panose="020B0604020202020204" pitchFamily="34" charset="0"/>
              </a:rPr>
              <a:t> – manually applied by user; independent of other statuses? Version for both parties, visible to both?</a:t>
            </a:r>
          </a:p>
          <a:p>
            <a:r>
              <a:rPr lang="en-GB" b="1" dirty="0">
                <a:latin typeface="Arial" panose="020B0604020202020204" pitchFamily="34" charset="0"/>
                <a:cs typeface="Arial" panose="020B0604020202020204" pitchFamily="34" charset="0"/>
              </a:rPr>
              <a:t>Archived</a:t>
            </a:r>
            <a:r>
              <a:rPr lang="en-GB" dirty="0">
                <a:latin typeface="Arial" panose="020B0604020202020204" pitchFamily="34" charset="0"/>
                <a:cs typeface="Arial" panose="020B0604020202020204" pitchFamily="34" charset="0"/>
              </a:rPr>
              <a:t> – assigned by system after 30 days’ inactivity / manually applied by user; single status for both parties</a:t>
            </a:r>
          </a:p>
          <a:p>
            <a:r>
              <a:rPr lang="en-GB" b="1" dirty="0">
                <a:latin typeface="Arial" panose="020B0604020202020204" pitchFamily="34" charset="0"/>
                <a:cs typeface="Arial" panose="020B0604020202020204" pitchFamily="34" charset="0"/>
              </a:rPr>
              <a:t>Deleted</a:t>
            </a:r>
            <a:r>
              <a:rPr lang="en-GB" dirty="0">
                <a:latin typeface="Arial" panose="020B0604020202020204" pitchFamily="34" charset="0"/>
                <a:cs typeface="Arial" panose="020B0604020202020204" pitchFamily="34" charset="0"/>
              </a:rPr>
              <a:t> – assigned by system after 30 days’ inactivity as archived; single status for both parties</a:t>
            </a:r>
          </a:p>
          <a:p>
            <a:r>
              <a:rPr lang="en-GB" b="1" dirty="0">
                <a:solidFill>
                  <a:schemeClr val="accent3"/>
                </a:solidFill>
                <a:latin typeface="Arial" panose="020B0604020202020204" pitchFamily="34" charset="0"/>
                <a:cs typeface="Arial" panose="020B0604020202020204" pitchFamily="34" charset="0"/>
              </a:rPr>
              <a:t>Escalated to Code Manager</a:t>
            </a:r>
            <a:r>
              <a:rPr lang="en-GB" dirty="0">
                <a:solidFill>
                  <a:schemeClr val="accent3"/>
                </a:solidFill>
                <a:latin typeface="Arial" panose="020B0604020202020204" pitchFamily="34" charset="0"/>
                <a:cs typeface="Arial" panose="020B0604020202020204" pitchFamily="34" charset="0"/>
              </a:rPr>
              <a:t> – note has been sent to Code Manager (outside SDEP); unique to individual party</a:t>
            </a:r>
          </a:p>
          <a:p>
            <a:r>
              <a:rPr lang="en-GB" b="1" dirty="0">
                <a:solidFill>
                  <a:schemeClr val="accent3"/>
                </a:solidFill>
                <a:latin typeface="Arial" panose="020B0604020202020204" pitchFamily="34" charset="0"/>
                <a:cs typeface="Arial" panose="020B0604020202020204" pitchFamily="34" charset="0"/>
              </a:rPr>
              <a:t>Raised incorrectly</a:t>
            </a:r>
            <a:r>
              <a:rPr lang="en-GB" dirty="0">
                <a:solidFill>
                  <a:schemeClr val="accent3"/>
                </a:solidFill>
                <a:latin typeface="Arial" panose="020B0604020202020204" pitchFamily="34" charset="0"/>
                <a:cs typeface="Arial" panose="020B0604020202020204" pitchFamily="34" charset="0"/>
              </a:rPr>
              <a:t> – receiving party believes the Communication has been raised erroneously (</a:t>
            </a:r>
            <a:r>
              <a:rPr lang="en-GB" dirty="0" err="1">
                <a:solidFill>
                  <a:schemeClr val="accent3"/>
                </a:solidFill>
                <a:latin typeface="Arial" panose="020B0604020202020204" pitchFamily="34" charset="0"/>
                <a:cs typeface="Arial" panose="020B0604020202020204" pitchFamily="34" charset="0"/>
              </a:rPr>
              <a:t>inc</a:t>
            </a:r>
            <a:r>
              <a:rPr lang="en-GB" dirty="0">
                <a:solidFill>
                  <a:schemeClr val="accent3"/>
                </a:solidFill>
                <a:latin typeface="Arial" panose="020B0604020202020204" pitchFamily="34" charset="0"/>
                <a:cs typeface="Arial" panose="020B0604020202020204" pitchFamily="34" charset="0"/>
              </a:rPr>
              <a:t> wrong PT used); single status for both parties, visible to both</a:t>
            </a:r>
          </a:p>
        </p:txBody>
      </p:sp>
    </p:spTree>
    <p:extLst>
      <p:ext uri="{BB962C8B-B14F-4D97-AF65-F5344CB8AC3E}">
        <p14:creationId xmlns:p14="http://schemas.microsoft.com/office/powerpoint/2010/main" val="822730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a:xfrm>
            <a:off x="838200" y="365126"/>
            <a:ext cx="9284855" cy="356770"/>
          </a:xfrm>
        </p:spPr>
        <p:txBody>
          <a:bodyPr>
            <a:normAutofit fontScale="90000"/>
          </a:bodyPr>
          <a:lstStyle/>
          <a:p>
            <a:r>
              <a:rPr lang="en-GB" dirty="0"/>
              <a:t>Notes on ‘solved’ / ‘unsolved’ statuses</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732322" y="1655545"/>
            <a:ext cx="10952748" cy="4254367"/>
          </a:xfrm>
        </p:spPr>
        <p:txBody>
          <a:bodyPr>
            <a:noAutofit/>
          </a:bodyPr>
          <a:lstStyle/>
          <a:p>
            <a:r>
              <a:rPr lang="en-GB" dirty="0">
                <a:latin typeface="Arial" panose="020B0604020202020204" pitchFamily="34" charset="0"/>
                <a:cs typeface="Arial" panose="020B0604020202020204" pitchFamily="34" charset="0"/>
              </a:rPr>
              <a:t>Users want </a:t>
            </a:r>
            <a:r>
              <a:rPr lang="en-GB" b="1" dirty="0">
                <a:latin typeface="Arial" panose="020B0604020202020204" pitchFamily="34" charset="0"/>
                <a:cs typeface="Arial" panose="020B0604020202020204" pitchFamily="34" charset="0"/>
              </a:rPr>
              <a:t>proactive way</a:t>
            </a:r>
            <a:r>
              <a:rPr lang="en-GB" dirty="0">
                <a:latin typeface="Arial" panose="020B0604020202020204" pitchFamily="34" charset="0"/>
                <a:cs typeface="Arial" panose="020B0604020202020204" pitchFamily="34" charset="0"/>
              </a:rPr>
              <a:t> to show they believe a call is fully rectified, other than lapsing to archive</a:t>
            </a:r>
          </a:p>
          <a:p>
            <a:r>
              <a:rPr lang="en-GB" dirty="0">
                <a:latin typeface="Arial" panose="020B0604020202020204" pitchFamily="34" charset="0"/>
                <a:cs typeface="Arial" panose="020B0604020202020204" pitchFamily="34" charset="0"/>
              </a:rPr>
              <a:t>Either party could assign communication as ‘Solved’. The other party would be able to see the status change, and could also select ‘Solved’; communication would move to archived as now</a:t>
            </a:r>
          </a:p>
          <a:p>
            <a:r>
              <a:rPr lang="en-GB" dirty="0">
                <a:latin typeface="Arial" panose="020B0604020202020204" pitchFamily="34" charset="0"/>
                <a:cs typeface="Arial" panose="020B0604020202020204" pitchFamily="34" charset="0"/>
              </a:rPr>
              <a:t>If the other party does not also select "Solved" (or actively selects ‘Unsolved’?) it would be marked as ‘Unsolved’ for both parties and normal escalation rules (if any for that PT) apply</a:t>
            </a:r>
          </a:p>
          <a:p>
            <a:r>
              <a:rPr lang="en-GB" dirty="0">
                <a:latin typeface="Arial" panose="020B0604020202020204" pitchFamily="34" charset="0"/>
                <a:cs typeface="Arial" panose="020B0604020202020204" pitchFamily="34" charset="0"/>
              </a:rPr>
              <a:t>Provides </a:t>
            </a:r>
            <a:r>
              <a:rPr lang="en-GB" b="1" dirty="0">
                <a:latin typeface="Arial" panose="020B0604020202020204" pitchFamily="34" charset="0"/>
                <a:cs typeface="Arial" panose="020B0604020202020204" pitchFamily="34" charset="0"/>
              </a:rPr>
              <a:t>positive acknowledgement</a:t>
            </a:r>
            <a:r>
              <a:rPr lang="en-GB" dirty="0">
                <a:latin typeface="Arial" panose="020B0604020202020204" pitchFamily="34" charset="0"/>
                <a:cs typeface="Arial" panose="020B0604020202020204" pitchFamily="34" charset="0"/>
              </a:rPr>
              <a:t> of resolution, obvious to both parties immediately, and not undone by subsequent activity (e.g. not unarchived by irrelevant activity such as a thank you message)</a:t>
            </a:r>
          </a:p>
          <a:p>
            <a:r>
              <a:rPr lang="en-GB" dirty="0">
                <a:latin typeface="Arial" panose="020B0604020202020204" pitchFamily="34" charset="0"/>
                <a:cs typeface="Arial" panose="020B0604020202020204" pitchFamily="34" charset="0"/>
              </a:rPr>
              <a:t>Users can </a:t>
            </a:r>
            <a:r>
              <a:rPr lang="en-GB" b="1" dirty="0">
                <a:latin typeface="Arial" panose="020B0604020202020204" pitchFamily="34" charset="0"/>
                <a:cs typeface="Arial" panose="020B0604020202020204" pitchFamily="34" charset="0"/>
              </a:rPr>
              <a:t>filter</a:t>
            </a:r>
            <a:r>
              <a:rPr lang="en-GB" dirty="0">
                <a:latin typeface="Arial" panose="020B0604020202020204" pitchFamily="34" charset="0"/>
                <a:cs typeface="Arial" panose="020B0604020202020204" pitchFamily="34" charset="0"/>
              </a:rPr>
              <a:t> on communications marked as solved by other party to confirm solved or not</a:t>
            </a:r>
          </a:p>
          <a:p>
            <a:r>
              <a:rPr lang="en-GB" dirty="0">
                <a:latin typeface="Arial" panose="020B0604020202020204" pitchFamily="34" charset="0"/>
                <a:cs typeface="Arial" panose="020B0604020202020204" pitchFamily="34" charset="0"/>
              </a:rPr>
              <a:t>Cases should not move between solved / unsolved repeatedly if parties disagree if resolved. Parties should seek to find a </a:t>
            </a:r>
            <a:r>
              <a:rPr lang="en-GB" b="1" dirty="0">
                <a:latin typeface="Arial" panose="020B0604020202020204" pitchFamily="34" charset="0"/>
                <a:cs typeface="Arial" panose="020B0604020202020204" pitchFamily="34" charset="0"/>
              </a:rPr>
              <a:t>mutually satisfactory rectification</a:t>
            </a:r>
            <a:r>
              <a:rPr lang="en-GB" dirty="0">
                <a:latin typeface="Arial" panose="020B0604020202020204" pitchFamily="34" charset="0"/>
                <a:cs typeface="Arial" panose="020B0604020202020204" pitchFamily="34" charset="0"/>
              </a:rPr>
              <a:t> or report instances of REC non-compliance to the Code Manager</a:t>
            </a:r>
          </a:p>
          <a:p>
            <a:r>
              <a:rPr lang="en-GB" dirty="0">
                <a:latin typeface="Arial" panose="020B0604020202020204" pitchFamily="34" charset="0"/>
                <a:cs typeface="Arial" panose="020B0604020202020204" pitchFamily="34" charset="0"/>
              </a:rPr>
              <a:t>Users have expressed preference for Solved status to be </a:t>
            </a:r>
            <a:r>
              <a:rPr lang="en-GB" b="1" dirty="0">
                <a:latin typeface="Arial" panose="020B0604020202020204" pitchFamily="34" charset="0"/>
                <a:cs typeface="Arial" panose="020B0604020202020204" pitchFamily="34" charset="0"/>
              </a:rPr>
              <a:t>mandatory</a:t>
            </a:r>
            <a:r>
              <a:rPr lang="en-GB" dirty="0">
                <a:latin typeface="Arial" panose="020B0604020202020204" pitchFamily="34" charset="0"/>
                <a:cs typeface="Arial" panose="020B0604020202020204" pitchFamily="34" charset="0"/>
              </a:rPr>
              <a:t>, so communications couldn't archive unless both parties agree the case is resolved; views sought</a:t>
            </a:r>
          </a:p>
        </p:txBody>
      </p:sp>
    </p:spTree>
    <p:extLst>
      <p:ext uri="{BB962C8B-B14F-4D97-AF65-F5344CB8AC3E}">
        <p14:creationId xmlns:p14="http://schemas.microsoft.com/office/powerpoint/2010/main" val="151374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dirty="0"/>
              <a:t>filters</a:t>
            </a:r>
          </a:p>
        </p:txBody>
      </p:sp>
    </p:spTree>
    <p:extLst>
      <p:ext uri="{BB962C8B-B14F-4D97-AF65-F5344CB8AC3E}">
        <p14:creationId xmlns:p14="http://schemas.microsoft.com/office/powerpoint/2010/main" val="447371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dirty="0"/>
              <a:t>Filters 1</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463041"/>
            <a:ext cx="10654364" cy="4754879"/>
          </a:xfrm>
        </p:spPr>
        <p:txBody>
          <a:bodyPr>
            <a:normAutofit/>
          </a:bodyPr>
          <a:lstStyle/>
          <a:p>
            <a:r>
              <a:rPr lang="en-GB" dirty="0">
                <a:latin typeface="Arial" panose="020B0604020202020204" pitchFamily="34" charset="0"/>
                <a:cs typeface="Arial" panose="020B0604020202020204" pitchFamily="34" charset="0"/>
              </a:rPr>
              <a:t>I03 – Filter for unread</a:t>
            </a:r>
          </a:p>
          <a:p>
            <a:pPr lvl="1"/>
            <a:r>
              <a:rPr lang="en-GB" dirty="0">
                <a:latin typeface="Arial" panose="020B0604020202020204" pitchFamily="34" charset="0"/>
                <a:cs typeface="Arial" panose="020B0604020202020204" pitchFamily="34" charset="0"/>
              </a:rPr>
              <a:t>Add an additional filter on the Secure Communications screen for unread messages.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I04 – Filter for </a:t>
            </a:r>
            <a:r>
              <a:rPr lang="en-GB" dirty="0" err="1">
                <a:latin typeface="Arial" panose="020B0604020202020204" pitchFamily="34" charset="0"/>
                <a:cs typeface="Arial" panose="020B0604020202020204" pitchFamily="34" charset="0"/>
              </a:rPr>
              <a:t>escalatable</a:t>
            </a:r>
            <a:endParaRPr lang="en-GB" dirty="0">
              <a:latin typeface="Arial" panose="020B0604020202020204" pitchFamily="34" charset="0"/>
              <a:cs typeface="Arial" panose="020B0604020202020204" pitchFamily="34" charset="0"/>
            </a:endParaRPr>
          </a:p>
          <a:p>
            <a:pPr lvl="1"/>
            <a:r>
              <a:rPr lang="en-GB" dirty="0">
                <a:latin typeface="Arial" panose="020B0604020202020204" pitchFamily="34" charset="0"/>
                <a:cs typeface="Arial" panose="020B0604020202020204" pitchFamily="34" charset="0"/>
              </a:rPr>
              <a:t>System includes SLA for Escalation PTs showing time left for associated party to respond. </a:t>
            </a:r>
          </a:p>
          <a:p>
            <a:pPr lvl="1"/>
            <a:r>
              <a:rPr lang="en-GB" dirty="0">
                <a:latin typeface="Arial" panose="020B0604020202020204" pitchFamily="34" charset="0"/>
                <a:cs typeface="Arial" panose="020B0604020202020204" pitchFamily="34" charset="0"/>
              </a:rPr>
              <a:t>If no response (i.e. REC process not completed satisfactorily) initiating party can escalate to contract manager, and then report to Code Manager</a:t>
            </a:r>
          </a:p>
          <a:p>
            <a:pPr lvl="1"/>
            <a:r>
              <a:rPr lang="en-GB" dirty="0">
                <a:latin typeface="Arial" panose="020B0604020202020204" pitchFamily="34" charset="0"/>
                <a:cs typeface="Arial" panose="020B0604020202020204" pitchFamily="34" charset="0"/>
              </a:rPr>
              <a:t>Users requested a filter of those at/passed the response SLA, so that:</a:t>
            </a:r>
          </a:p>
          <a:p>
            <a:pPr lvl="2"/>
            <a:r>
              <a:rPr lang="en-GB" dirty="0">
                <a:latin typeface="Arial" panose="020B0604020202020204" pitchFamily="34" charset="0"/>
                <a:cs typeface="Arial" panose="020B0604020202020204" pitchFamily="34" charset="0"/>
              </a:rPr>
              <a:t>Initiating party can check if response received</a:t>
            </a:r>
          </a:p>
          <a:p>
            <a:pPr lvl="2"/>
            <a:r>
              <a:rPr lang="en-GB" dirty="0">
                <a:latin typeface="Arial" panose="020B0604020202020204" pitchFamily="34" charset="0"/>
                <a:cs typeface="Arial" panose="020B0604020202020204" pitchFamily="34" charset="0"/>
              </a:rPr>
              <a:t>Associated party can check what responses required as priority </a:t>
            </a:r>
          </a:p>
          <a:p>
            <a:pPr lvl="1"/>
            <a:r>
              <a:rPr lang="en-GB" dirty="0">
                <a:latin typeface="Arial" panose="020B0604020202020204" pitchFamily="34" charset="0"/>
                <a:cs typeface="Arial" panose="020B0604020202020204" pitchFamily="34" charset="0"/>
              </a:rPr>
              <a:t>Note there is a report that provides this information - Secure Communications Messages Sent No Response</a:t>
            </a:r>
          </a:p>
          <a:p>
            <a:pPr lvl="1"/>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I38 – Filter for age</a:t>
            </a:r>
          </a:p>
          <a:p>
            <a:pPr lvl="1"/>
            <a:r>
              <a:rPr lang="en-GB" dirty="0">
                <a:latin typeface="Arial" panose="020B0604020202020204" pitchFamily="34" charset="0"/>
                <a:cs typeface="Arial" panose="020B0604020202020204" pitchFamily="34" charset="0"/>
              </a:rPr>
              <a:t>Allows communications to be sorted by date </a:t>
            </a:r>
            <a:r>
              <a:rPr lang="en-GB" u="sng" dirty="0">
                <a:latin typeface="Arial" panose="020B0604020202020204" pitchFamily="34" charset="0"/>
                <a:cs typeface="Arial" panose="020B0604020202020204" pitchFamily="34" charset="0"/>
              </a:rPr>
              <a:t>response received</a:t>
            </a:r>
            <a:r>
              <a:rPr lang="en-GB" dirty="0">
                <a:latin typeface="Arial" panose="020B0604020202020204" pitchFamily="34" charset="0"/>
                <a:cs typeface="Arial" panose="020B0604020202020204" pitchFamily="34" charset="0"/>
              </a:rPr>
              <a:t> and </a:t>
            </a:r>
            <a:r>
              <a:rPr lang="en-GB" u="sng" dirty="0">
                <a:latin typeface="Arial" panose="020B0604020202020204" pitchFamily="34" charset="0"/>
                <a:cs typeface="Arial" panose="020B0604020202020204" pitchFamily="34" charset="0"/>
              </a:rPr>
              <a:t>date first raised</a:t>
            </a:r>
            <a:r>
              <a:rPr lang="en-GB"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94512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dirty="0"/>
              <a:t>Filters - 2</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463041"/>
            <a:ext cx="9460832" cy="5212714"/>
          </a:xfrm>
        </p:spPr>
        <p:txBody>
          <a:bodyPr>
            <a:normAutofit/>
          </a:bodyPr>
          <a:lstStyle/>
          <a:p>
            <a:r>
              <a:rPr lang="en-GB" dirty="0">
                <a:latin typeface="Arial" panose="020B0604020202020204" pitchFamily="34" charset="0"/>
                <a:cs typeface="Arial" panose="020B0604020202020204" pitchFamily="34" charset="0"/>
              </a:rPr>
              <a:t>I48 – Enhanced query</a:t>
            </a:r>
          </a:p>
          <a:p>
            <a:pPr lvl="1"/>
            <a:r>
              <a:rPr lang="en-GB" dirty="0">
                <a:latin typeface="Arial" panose="020B0604020202020204" pitchFamily="34" charset="0"/>
                <a:cs typeface="Arial" panose="020B0604020202020204" pitchFamily="34" charset="0"/>
              </a:rPr>
              <a:t>Ability to clear individual filters and all filters when using search function</a:t>
            </a:r>
          </a:p>
          <a:p>
            <a:pPr lvl="1"/>
            <a:r>
              <a:rPr lang="en-GB" dirty="0">
                <a:latin typeface="Arial" panose="020B0604020202020204" pitchFamily="34" charset="0"/>
                <a:cs typeface="Arial" panose="020B0604020202020204" pitchFamily="34" charset="0"/>
              </a:rPr>
              <a:t>Consistency in how the filters work; users requested consideration of drop down filters based on available content (similar to Excel)</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I58 – Filter by MPID</a:t>
            </a:r>
          </a:p>
          <a:p>
            <a:pPr lvl="1"/>
            <a:r>
              <a:rPr lang="en-GB" dirty="0">
                <a:latin typeface="Arial" panose="020B0604020202020204" pitchFamily="34" charset="0"/>
                <a:cs typeface="Arial" panose="020B0604020202020204" pitchFamily="34" charset="0"/>
              </a:rPr>
              <a:t>MPID as an additional filter option</a:t>
            </a:r>
          </a:p>
          <a:p>
            <a:pPr lvl="1"/>
            <a:r>
              <a:rPr lang="en-GB" dirty="0">
                <a:latin typeface="Arial" panose="020B0604020202020204" pitchFamily="34" charset="0"/>
                <a:cs typeface="Arial" panose="020B0604020202020204" pitchFamily="34" charset="0"/>
              </a:rPr>
              <a:t>Could escalation level also be a filter?</a:t>
            </a:r>
          </a:p>
          <a:p>
            <a:pPr lvl="1"/>
            <a:r>
              <a:rPr lang="en-GB" dirty="0">
                <a:latin typeface="Arial" panose="020B0604020202020204" pitchFamily="34" charset="0"/>
                <a:cs typeface="Arial" panose="020B0604020202020204" pitchFamily="34" charset="0"/>
              </a:rPr>
              <a:t>Note, not viewed as a priority change at the second workshop</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Filterable items and dashboard (see I50) design should be considered together to ensure alignment.</a:t>
            </a:r>
          </a:p>
          <a:p>
            <a:pPr marL="457200" lvl="1" indent="0">
              <a:buNone/>
            </a:pPr>
            <a:endParaRPr lang="en-GB" dirty="0"/>
          </a:p>
          <a:p>
            <a:pPr lvl="1"/>
            <a:endParaRPr lang="en-GB" dirty="0"/>
          </a:p>
        </p:txBody>
      </p:sp>
    </p:spTree>
    <p:extLst>
      <p:ext uri="{BB962C8B-B14F-4D97-AF65-F5344CB8AC3E}">
        <p14:creationId xmlns:p14="http://schemas.microsoft.com/office/powerpoint/2010/main" val="2780547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D93D-9353-0F87-0C87-0F7043954FAA}"/>
              </a:ext>
            </a:extLst>
          </p:cNvPr>
          <p:cNvSpPr>
            <a:spLocks noGrp="1"/>
          </p:cNvSpPr>
          <p:nvPr>
            <p:ph type="title"/>
          </p:nvPr>
        </p:nvSpPr>
        <p:spPr/>
        <p:txBody>
          <a:bodyPr>
            <a:normAutofit fontScale="90000"/>
          </a:bodyPr>
          <a:lstStyle/>
          <a:p>
            <a:r>
              <a:rPr lang="en-GB" dirty="0"/>
              <a:t>I33 View of time left to respond - screen </a:t>
            </a:r>
          </a:p>
        </p:txBody>
      </p:sp>
      <p:sp>
        <p:nvSpPr>
          <p:cNvPr id="4" name="Text Placeholder 3">
            <a:extLst>
              <a:ext uri="{FF2B5EF4-FFF2-40B4-BE49-F238E27FC236}">
                <a16:creationId xmlns:a16="http://schemas.microsoft.com/office/drawing/2014/main" id="{8EA3D26E-BAA4-3584-871A-B5720A7EA171}"/>
              </a:ext>
            </a:extLst>
          </p:cNvPr>
          <p:cNvSpPr>
            <a:spLocks noGrp="1"/>
          </p:cNvSpPr>
          <p:nvPr>
            <p:ph type="body" sz="quarter" idx="11"/>
          </p:nvPr>
        </p:nvSpPr>
        <p:spPr>
          <a:xfrm>
            <a:off x="838200" y="1827583"/>
            <a:ext cx="10057598" cy="4460875"/>
          </a:xfrm>
        </p:spPr>
        <p:txBody>
          <a:bodyPr/>
          <a:lstStyle/>
          <a:p>
            <a:r>
              <a:rPr lang="en-GB" sz="1800" b="0" i="0" u="none" strike="noStrike" dirty="0">
                <a:solidFill>
                  <a:srgbClr val="000000"/>
                </a:solidFill>
                <a:effectLst/>
                <a:latin typeface="Arial" panose="020B0604020202020204" pitchFamily="34" charset="0"/>
                <a:cs typeface="Arial" panose="020B0604020202020204" pitchFamily="34" charset="0"/>
              </a:rPr>
              <a:t>Display on Secure Communications list view, the time left to respond to cases, so that cases are dealt with within the required timescale.</a:t>
            </a:r>
          </a:p>
          <a:p>
            <a:r>
              <a:rPr lang="en-GB" sz="1800" b="0" i="0" u="none" strike="noStrike" dirty="0">
                <a:solidFill>
                  <a:srgbClr val="000000"/>
                </a:solidFill>
                <a:effectLst/>
                <a:latin typeface="Arial" panose="020B0604020202020204" pitchFamily="34" charset="0"/>
                <a:cs typeface="Arial" panose="020B0604020202020204" pitchFamily="34" charset="0"/>
              </a:rPr>
              <a:t>Escalation PTs have a related SLA, which is stored in the system</a:t>
            </a:r>
          </a:p>
          <a:p>
            <a:r>
              <a:rPr lang="en-GB" dirty="0">
                <a:solidFill>
                  <a:srgbClr val="000000"/>
                </a:solidFill>
                <a:latin typeface="Arial" panose="020B0604020202020204" pitchFamily="34" charset="0"/>
                <a:cs typeface="Arial" panose="020B0604020202020204" pitchFamily="34" charset="0"/>
              </a:rPr>
              <a:t>Proposed that </a:t>
            </a:r>
            <a:r>
              <a:rPr lang="en-GB" sz="1800" b="0" i="0" u="none" strike="noStrike" dirty="0">
                <a:solidFill>
                  <a:srgbClr val="000000"/>
                </a:solidFill>
                <a:effectLst/>
                <a:latin typeface="Arial" panose="020B0604020202020204" pitchFamily="34" charset="0"/>
                <a:cs typeface="Arial" panose="020B0604020202020204" pitchFamily="34" charset="0"/>
              </a:rPr>
              <a:t>a "time remaining until escalation" counter is displayed and/or a filter is available to order the queries on the main communication page by time until escalation.</a:t>
            </a:r>
            <a:r>
              <a:rPr lang="en-GB" dirty="0">
                <a:latin typeface="Arial" panose="020B0604020202020204" pitchFamily="34" charset="0"/>
                <a:cs typeface="Arial" panose="020B0604020202020204" pitchFamily="34" charset="0"/>
              </a:rPr>
              <a:t> </a:t>
            </a:r>
          </a:p>
          <a:p>
            <a:r>
              <a:rPr lang="en-GB" sz="1800" b="0" i="0" u="none" strike="noStrike" dirty="0">
                <a:solidFill>
                  <a:srgbClr val="000000"/>
                </a:solidFill>
                <a:effectLst/>
                <a:latin typeface="Arial" panose="020B0604020202020204" pitchFamily="34" charset="0"/>
                <a:cs typeface="Arial" panose="020B0604020202020204" pitchFamily="34" charset="0"/>
              </a:rPr>
              <a:t>E.g. countdown feature showing time left to respond in days/hours.  </a:t>
            </a:r>
          </a:p>
          <a:p>
            <a:r>
              <a:rPr lang="en-GB" sz="1800" b="0" i="0" u="none" strike="noStrike" dirty="0">
                <a:solidFill>
                  <a:srgbClr val="000000"/>
                </a:solidFill>
                <a:effectLst/>
                <a:latin typeface="Arial" panose="020B0604020202020204" pitchFamily="34" charset="0"/>
                <a:cs typeface="Arial" panose="020B0604020202020204" pitchFamily="34" charset="0"/>
              </a:rPr>
              <a:t>There may be a similar feature in the Crossed Meters Portal.</a:t>
            </a:r>
          </a:p>
          <a:p>
            <a:r>
              <a:rPr lang="en-GB" sz="1800" b="0" i="0" u="none" strike="noStrike" dirty="0">
                <a:solidFill>
                  <a:srgbClr val="000000"/>
                </a:solidFill>
                <a:effectLst/>
                <a:latin typeface="Arial" panose="020B0604020202020204" pitchFamily="34" charset="0"/>
                <a:cs typeface="Arial" panose="020B0604020202020204" pitchFamily="34" charset="0"/>
              </a:rPr>
              <a:t>Related to I04 - filter on what is available for escalation (i.e. over the SLA); I33 more useful for associated </a:t>
            </a:r>
            <a:r>
              <a:rPr lang="en-GB" dirty="0">
                <a:solidFill>
                  <a:srgbClr val="000000"/>
                </a:solidFill>
                <a:latin typeface="Arial" panose="020B0604020202020204" pitchFamily="34" charset="0"/>
                <a:cs typeface="Arial" panose="020B0604020202020204" pitchFamily="34" charset="0"/>
              </a:rPr>
              <a:t>party?</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485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dirty="0"/>
              <a:t>readability</a:t>
            </a:r>
          </a:p>
        </p:txBody>
      </p:sp>
    </p:spTree>
    <p:extLst>
      <p:ext uri="{BB962C8B-B14F-4D97-AF65-F5344CB8AC3E}">
        <p14:creationId xmlns:p14="http://schemas.microsoft.com/office/powerpoint/2010/main" val="1023093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343B-3F08-74C7-751F-058E237BC2E0}"/>
              </a:ext>
            </a:extLst>
          </p:cNvPr>
          <p:cNvSpPr>
            <a:spLocks noGrp="1"/>
          </p:cNvSpPr>
          <p:nvPr>
            <p:ph type="title"/>
          </p:nvPr>
        </p:nvSpPr>
        <p:spPr/>
        <p:txBody>
          <a:bodyPr>
            <a:normAutofit fontScale="90000"/>
          </a:bodyPr>
          <a:lstStyle/>
          <a:p>
            <a:r>
              <a:rPr lang="en-GB" dirty="0"/>
              <a:t>I30 Readability of fields </a:t>
            </a:r>
            <a:br>
              <a:rPr lang="en-GB" dirty="0"/>
            </a:br>
            <a:endParaRPr lang="en-GB" dirty="0"/>
          </a:p>
        </p:txBody>
      </p:sp>
      <p:sp>
        <p:nvSpPr>
          <p:cNvPr id="4" name="Text Placeholder 3">
            <a:extLst>
              <a:ext uri="{FF2B5EF4-FFF2-40B4-BE49-F238E27FC236}">
                <a16:creationId xmlns:a16="http://schemas.microsoft.com/office/drawing/2014/main" id="{469E973B-C2A1-8086-812F-EEB3E4EB6D4B}"/>
              </a:ext>
            </a:extLst>
          </p:cNvPr>
          <p:cNvSpPr>
            <a:spLocks noGrp="1"/>
          </p:cNvSpPr>
          <p:nvPr>
            <p:ph type="body" sz="quarter" idx="11"/>
          </p:nvPr>
        </p:nvSpPr>
        <p:spPr>
          <a:xfrm>
            <a:off x="838200" y="1827583"/>
            <a:ext cx="9470457" cy="4460875"/>
          </a:xfrm>
        </p:spPr>
        <p:txBody>
          <a:bodyPr/>
          <a:lstStyle/>
          <a:p>
            <a:r>
              <a:rPr lang="en-GB" sz="1800" b="0" i="0" u="none" strike="noStrike" dirty="0">
                <a:solidFill>
                  <a:srgbClr val="000000"/>
                </a:solidFill>
                <a:effectLst/>
                <a:latin typeface="Arial" panose="020B0604020202020204" pitchFamily="34" charset="0"/>
                <a:cs typeface="Arial" panose="020B0604020202020204" pitchFamily="34" charset="0"/>
              </a:rPr>
              <a:t>To have reasonable readability (e.g. not overly truncated with all spacing removed)</a:t>
            </a:r>
            <a:endParaRPr lang="en-GB" dirty="0">
              <a:latin typeface="Arial" panose="020B0604020202020204" pitchFamily="34" charset="0"/>
              <a:cs typeface="Arial" panose="020B0604020202020204" pitchFamily="34" charset="0"/>
            </a:endParaRPr>
          </a:p>
          <a:p>
            <a:r>
              <a:rPr lang="en-GB" sz="1800" b="0" i="0" u="none" strike="noStrike" dirty="0">
                <a:solidFill>
                  <a:srgbClr val="000000"/>
                </a:solidFill>
                <a:effectLst/>
                <a:latin typeface="Arial" panose="020B0604020202020204" pitchFamily="34" charset="0"/>
                <a:cs typeface="Arial" panose="020B0604020202020204" pitchFamily="34" charset="0"/>
              </a:rPr>
              <a:t>Relates primarily to the message field - can formatting like line breaks be retained.</a:t>
            </a:r>
            <a:br>
              <a:rPr lang="en-GB" sz="1800" b="0" i="0" u="none" strike="noStrike" dirty="0">
                <a:solidFill>
                  <a:srgbClr val="000000"/>
                </a:solidFill>
                <a:effectLst/>
                <a:latin typeface="Calibri" panose="020F0502020204030204" pitchFamily="34" charset="0"/>
              </a:rPr>
            </a:br>
            <a:endParaRPr lang="en-GB" dirty="0"/>
          </a:p>
        </p:txBody>
      </p:sp>
    </p:spTree>
    <p:extLst>
      <p:ext uri="{BB962C8B-B14F-4D97-AF65-F5344CB8AC3E}">
        <p14:creationId xmlns:p14="http://schemas.microsoft.com/office/powerpoint/2010/main" val="3616764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dirty="0" err="1"/>
              <a:t>Mpid</a:t>
            </a:r>
            <a:r>
              <a:rPr lang="en-GB" dirty="0"/>
              <a:t> selection for new communication</a:t>
            </a:r>
          </a:p>
        </p:txBody>
      </p:sp>
    </p:spTree>
    <p:extLst>
      <p:ext uri="{BB962C8B-B14F-4D97-AF65-F5344CB8AC3E}">
        <p14:creationId xmlns:p14="http://schemas.microsoft.com/office/powerpoint/2010/main" val="3146520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4036-49ED-CBBE-FCA8-DC2310056C21}"/>
              </a:ext>
            </a:extLst>
          </p:cNvPr>
          <p:cNvSpPr>
            <a:spLocks noGrp="1"/>
          </p:cNvSpPr>
          <p:nvPr>
            <p:ph type="title"/>
          </p:nvPr>
        </p:nvSpPr>
        <p:spPr/>
        <p:txBody>
          <a:bodyPr>
            <a:normAutofit fontScale="90000"/>
          </a:bodyPr>
          <a:lstStyle/>
          <a:p>
            <a:r>
              <a:rPr lang="en-GB" dirty="0"/>
              <a:t>I16 Selecting MPID over Company Group </a:t>
            </a:r>
            <a:br>
              <a:rPr lang="en-GB" dirty="0"/>
            </a:br>
            <a:endParaRPr lang="en-GB" dirty="0"/>
          </a:p>
        </p:txBody>
      </p:sp>
      <p:sp>
        <p:nvSpPr>
          <p:cNvPr id="4" name="Text Placeholder 3">
            <a:extLst>
              <a:ext uri="{FF2B5EF4-FFF2-40B4-BE49-F238E27FC236}">
                <a16:creationId xmlns:a16="http://schemas.microsoft.com/office/drawing/2014/main" id="{DA9B2141-B2B0-BC29-F07B-45A1189C7AAC}"/>
              </a:ext>
            </a:extLst>
          </p:cNvPr>
          <p:cNvSpPr>
            <a:spLocks noGrp="1"/>
          </p:cNvSpPr>
          <p:nvPr>
            <p:ph type="body" sz="quarter" idx="11"/>
          </p:nvPr>
        </p:nvSpPr>
        <p:spPr>
          <a:xfrm>
            <a:off x="838200" y="1827583"/>
            <a:ext cx="9980596" cy="4460875"/>
          </a:xfrm>
        </p:spPr>
        <p:txBody>
          <a:bodyPr>
            <a:normAutofit/>
          </a:bodyPr>
          <a:lstStyle/>
          <a:p>
            <a:r>
              <a:rPr lang="en-GB" sz="1800" b="0" i="0" u="none" strike="noStrike" dirty="0">
                <a:solidFill>
                  <a:srgbClr val="000000"/>
                </a:solidFill>
                <a:effectLst/>
                <a:latin typeface="Arial" panose="020B0604020202020204" pitchFamily="34" charset="0"/>
                <a:cs typeface="Arial" panose="020B0604020202020204" pitchFamily="34" charset="0"/>
              </a:rPr>
              <a:t>When selecting Associated Party when raising new SDEP </a:t>
            </a:r>
            <a:r>
              <a:rPr lang="en-GB" dirty="0">
                <a:solidFill>
                  <a:srgbClr val="000000"/>
                </a:solidFill>
                <a:latin typeface="Arial" panose="020B0604020202020204" pitchFamily="34" charset="0"/>
                <a:cs typeface="Arial" panose="020B0604020202020204" pitchFamily="34" charset="0"/>
              </a:rPr>
              <a:t>communication, the s</a:t>
            </a:r>
            <a:r>
              <a:rPr lang="en-GB" sz="1800" b="0" i="0" u="none" strike="noStrike" dirty="0">
                <a:solidFill>
                  <a:srgbClr val="000000"/>
                </a:solidFill>
                <a:effectLst/>
                <a:latin typeface="Arial" panose="020B0604020202020204" pitchFamily="34" charset="0"/>
                <a:cs typeface="Arial" panose="020B0604020202020204" pitchFamily="34" charset="0"/>
              </a:rPr>
              <a:t>ystem requires Company Group selected before MPID</a:t>
            </a:r>
          </a:p>
          <a:p>
            <a:r>
              <a:rPr lang="en-GB" dirty="0">
                <a:solidFill>
                  <a:srgbClr val="000000"/>
                </a:solidFill>
                <a:latin typeface="Arial" panose="020B0604020202020204" pitchFamily="34" charset="0"/>
                <a:cs typeface="Arial" panose="020B0604020202020204" pitchFamily="34" charset="0"/>
              </a:rPr>
              <a:t>Users noted they are more likely to know the MPID from the business process that has triggered the query</a:t>
            </a:r>
            <a:endParaRPr lang="en-GB" sz="1800" b="0" i="0" u="none" strike="noStrike" dirty="0">
              <a:solidFill>
                <a:srgbClr val="000000"/>
              </a:solidFill>
              <a:effectLst/>
              <a:latin typeface="Arial" panose="020B0604020202020204" pitchFamily="34" charset="0"/>
              <a:cs typeface="Arial" panose="020B0604020202020204" pitchFamily="34" charset="0"/>
            </a:endParaRPr>
          </a:p>
          <a:p>
            <a:r>
              <a:rPr lang="en-GB" sz="1800" b="0" i="0" u="none" strike="noStrike" dirty="0">
                <a:solidFill>
                  <a:srgbClr val="000000"/>
                </a:solidFill>
                <a:effectLst/>
                <a:latin typeface="Arial" panose="020B0604020202020204" pitchFamily="34" charset="0"/>
                <a:cs typeface="Arial" panose="020B0604020202020204" pitchFamily="34" charset="0"/>
              </a:rPr>
              <a:t>User experience will be quicker and easier if MPID is the primary recipient identifier</a:t>
            </a:r>
            <a:endParaRPr lang="en-GB" dirty="0">
              <a:solidFill>
                <a:srgbClr val="000000"/>
              </a:solidFill>
              <a:latin typeface="Arial" panose="020B0604020202020204" pitchFamily="34" charset="0"/>
              <a:cs typeface="Arial" panose="020B0604020202020204" pitchFamily="34" charset="0"/>
            </a:endParaRPr>
          </a:p>
          <a:p>
            <a:r>
              <a:rPr lang="en-GB" sz="1800" b="0" i="0" u="none" strike="noStrike" dirty="0">
                <a:solidFill>
                  <a:srgbClr val="000000"/>
                </a:solidFill>
                <a:effectLst/>
                <a:latin typeface="Arial" panose="020B0604020202020204" pitchFamily="34" charset="0"/>
                <a:cs typeface="Arial" panose="020B0604020202020204" pitchFamily="34" charset="0"/>
              </a:rPr>
              <a:t>Note - same MPID can be used by a Supplier and a DNO, so the selection would have to allow the user to distinguish easily between e.g. LOND DNO and LOND Supplier</a:t>
            </a:r>
            <a:br>
              <a:rPr lang="en-GB" sz="1800" b="0" i="0" u="none" strike="noStrike" dirty="0">
                <a:solidFill>
                  <a:srgbClr val="000000"/>
                </a:solidFill>
                <a:effectLst/>
                <a:latin typeface="Calibri" panose="020F0502020204030204" pitchFamily="34" charset="0"/>
              </a:rPr>
            </a:br>
            <a:endParaRPr lang="en-GB" dirty="0"/>
          </a:p>
        </p:txBody>
      </p:sp>
    </p:spTree>
    <p:extLst>
      <p:ext uri="{BB962C8B-B14F-4D97-AF65-F5344CB8AC3E}">
        <p14:creationId xmlns:p14="http://schemas.microsoft.com/office/powerpoint/2010/main" val="990088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dirty="0"/>
              <a:t>Email notifications</a:t>
            </a:r>
          </a:p>
        </p:txBody>
      </p:sp>
    </p:spTree>
    <p:extLst>
      <p:ext uri="{BB962C8B-B14F-4D97-AF65-F5344CB8AC3E}">
        <p14:creationId xmlns:p14="http://schemas.microsoft.com/office/powerpoint/2010/main" val="2236769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dirty="0"/>
              <a:t>I05(b) &amp; I56 – email notifications</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463041"/>
            <a:ext cx="9460832" cy="5212714"/>
          </a:xfrm>
        </p:spPr>
        <p:txBody>
          <a:bodyPr>
            <a:normAutofit/>
          </a:bodyPr>
          <a:lstStyle/>
          <a:p>
            <a:r>
              <a:rPr lang="en-GB" dirty="0">
                <a:latin typeface="Arial" panose="020B0604020202020204" pitchFamily="34" charset="0"/>
                <a:cs typeface="Arial" panose="020B0604020202020204" pitchFamily="34" charset="0"/>
              </a:rPr>
              <a:t>I05(b) – Enhanced notification emails</a:t>
            </a:r>
          </a:p>
          <a:p>
            <a:pPr lvl="1"/>
            <a:r>
              <a:rPr lang="en-GB" dirty="0">
                <a:latin typeface="Arial" panose="020B0604020202020204" pitchFamily="34" charset="0"/>
                <a:cs typeface="Arial" panose="020B0604020202020204" pitchFamily="34" charset="0"/>
              </a:rPr>
              <a:t>SDEP case number and Process Type (PT) reference to be included in emails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I56 – Notification of status change</a:t>
            </a:r>
          </a:p>
          <a:p>
            <a:pPr lvl="1"/>
            <a:r>
              <a:rPr lang="en-GB" dirty="0">
                <a:latin typeface="Arial" panose="020B0604020202020204" pitchFamily="34" charset="0"/>
                <a:cs typeface="Arial" panose="020B0604020202020204" pitchFamily="34" charset="0"/>
              </a:rPr>
              <a:t>Notification emails to be sent where Status (I02 / I05) changes</a:t>
            </a:r>
          </a:p>
          <a:p>
            <a:pPr lvl="1"/>
            <a:endParaRPr lang="en-GB" dirty="0"/>
          </a:p>
          <a:p>
            <a:pPr lvl="1"/>
            <a:endParaRPr lang="en-GB" dirty="0"/>
          </a:p>
        </p:txBody>
      </p:sp>
    </p:spTree>
    <p:extLst>
      <p:ext uri="{BB962C8B-B14F-4D97-AF65-F5344CB8AC3E}">
        <p14:creationId xmlns:p14="http://schemas.microsoft.com/office/powerpoint/2010/main" val="2950701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dirty="0"/>
              <a:t>dashboard</a:t>
            </a:r>
          </a:p>
        </p:txBody>
      </p:sp>
    </p:spTree>
    <p:extLst>
      <p:ext uri="{BB962C8B-B14F-4D97-AF65-F5344CB8AC3E}">
        <p14:creationId xmlns:p14="http://schemas.microsoft.com/office/powerpoint/2010/main" val="1163813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4B90-EFC9-DF08-8174-B8426C94CDEC}"/>
              </a:ext>
            </a:extLst>
          </p:cNvPr>
          <p:cNvSpPr>
            <a:spLocks noGrp="1"/>
          </p:cNvSpPr>
          <p:nvPr>
            <p:ph type="title"/>
          </p:nvPr>
        </p:nvSpPr>
        <p:spPr/>
        <p:txBody>
          <a:bodyPr>
            <a:normAutofit fontScale="90000"/>
          </a:bodyPr>
          <a:lstStyle/>
          <a:p>
            <a:r>
              <a:rPr lang="en-GB" dirty="0"/>
              <a:t>I50 View of summary info / dashboard </a:t>
            </a:r>
            <a:br>
              <a:rPr lang="en-GB" dirty="0"/>
            </a:br>
            <a:endParaRPr lang="en-GB" dirty="0"/>
          </a:p>
        </p:txBody>
      </p:sp>
      <p:sp>
        <p:nvSpPr>
          <p:cNvPr id="4" name="Text Placeholder 3">
            <a:extLst>
              <a:ext uri="{FF2B5EF4-FFF2-40B4-BE49-F238E27FC236}">
                <a16:creationId xmlns:a16="http://schemas.microsoft.com/office/drawing/2014/main" id="{B7EA30DC-E860-C9E7-8D57-72B2A3F2B299}"/>
              </a:ext>
            </a:extLst>
          </p:cNvPr>
          <p:cNvSpPr>
            <a:spLocks noGrp="1"/>
          </p:cNvSpPr>
          <p:nvPr>
            <p:ph type="body" sz="quarter" idx="11"/>
          </p:nvPr>
        </p:nvSpPr>
        <p:spPr>
          <a:xfrm>
            <a:off x="838201" y="1636295"/>
            <a:ext cx="10211602" cy="3402531"/>
          </a:xfrm>
        </p:spPr>
        <p:txBody>
          <a:bodyPr>
            <a:normAutofit/>
          </a:bodyPr>
          <a:lstStyle/>
          <a:p>
            <a:r>
              <a:rPr lang="en-GB" b="0" i="0" u="none" strike="noStrike" dirty="0">
                <a:solidFill>
                  <a:srgbClr val="000000"/>
                </a:solidFill>
                <a:effectLst/>
                <a:latin typeface="Arial" panose="020B0604020202020204" pitchFamily="34" charset="0"/>
                <a:cs typeface="Arial" panose="020B0604020202020204" pitchFamily="34" charset="0"/>
              </a:rPr>
              <a:t>SDEP Users requested a summary of information available to easily view, to better support prioritising and planning workload.</a:t>
            </a:r>
            <a:r>
              <a:rPr lang="en-GB" dirty="0">
                <a:latin typeface="Arial" panose="020B0604020202020204" pitchFamily="34" charset="0"/>
                <a:cs typeface="Arial" panose="020B0604020202020204" pitchFamily="34" charset="0"/>
              </a:rPr>
              <a:t> </a:t>
            </a:r>
            <a:br>
              <a:rPr lang="en-GB" b="0" i="0" u="none" strike="noStrike" dirty="0">
                <a:solidFill>
                  <a:srgbClr val="000000"/>
                </a:solidFill>
                <a:effectLst/>
                <a:latin typeface="Arial" panose="020B0604020202020204" pitchFamily="34" charset="0"/>
                <a:cs typeface="Arial" panose="020B0604020202020204" pitchFamily="34" charset="0"/>
              </a:rPr>
            </a:br>
            <a:endParaRPr lang="en-GB" b="0" i="0" u="none" strike="noStrike" dirty="0">
              <a:solidFill>
                <a:srgbClr val="000000"/>
              </a:solidFill>
              <a:effectLst/>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A dashboard would be an additional screen or banner providing key information about the number, type and status of communications currently live, so that users (in particular managers) could view if work items were building up.</a:t>
            </a:r>
          </a:p>
          <a:p>
            <a:endParaRPr lang="en-GB" dirty="0">
              <a:solidFill>
                <a:srgbClr val="000000"/>
              </a:solidFill>
              <a:latin typeface="Arial" panose="020B0604020202020204" pitchFamily="34" charset="0"/>
              <a:cs typeface="Arial" panose="020B0604020202020204" pitchFamily="34" charset="0"/>
            </a:endParaRPr>
          </a:p>
          <a:p>
            <a:r>
              <a:rPr lang="en-GB" b="0" i="0" u="none" strike="noStrike" dirty="0">
                <a:solidFill>
                  <a:srgbClr val="000000"/>
                </a:solidFill>
                <a:effectLst/>
                <a:latin typeface="Arial" panose="020B0604020202020204" pitchFamily="34" charset="0"/>
                <a:cs typeface="Arial" panose="020B0604020202020204" pitchFamily="34" charset="0"/>
              </a:rPr>
              <a:t>Links to reporting proposals</a:t>
            </a:r>
          </a:p>
          <a:p>
            <a:endParaRPr lang="en-GB" dirty="0">
              <a:solidFill>
                <a:srgbClr val="000000"/>
              </a:solidFill>
              <a:latin typeface="Arial" panose="020B0604020202020204" pitchFamily="34" charset="0"/>
              <a:cs typeface="Arial" panose="020B0604020202020204" pitchFamily="34" charset="0"/>
            </a:endParaRPr>
          </a:p>
          <a:p>
            <a:r>
              <a:rPr lang="en-GB" dirty="0">
                <a:solidFill>
                  <a:srgbClr val="000000"/>
                </a:solidFill>
                <a:latin typeface="Arial" panose="020B0604020202020204" pitchFamily="34" charset="0"/>
                <a:cs typeface="Arial" panose="020B0604020202020204" pitchFamily="34" charset="0"/>
              </a:rPr>
              <a:t>Example:</a:t>
            </a:r>
            <a:endParaRPr lang="en-GB"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44DED24-B608-C058-5790-5D3A9B1D1882}"/>
              </a:ext>
            </a:extLst>
          </p:cNvPr>
          <p:cNvPicPr>
            <a:picLocks noChangeAspect="1"/>
          </p:cNvPicPr>
          <p:nvPr/>
        </p:nvPicPr>
        <p:blipFill>
          <a:blip r:embed="rId2"/>
          <a:stretch>
            <a:fillRect/>
          </a:stretch>
        </p:blipFill>
        <p:spPr>
          <a:xfrm>
            <a:off x="127376" y="4745889"/>
            <a:ext cx="11723753" cy="1746986"/>
          </a:xfrm>
          <a:prstGeom prst="rect">
            <a:avLst/>
          </a:prstGeom>
        </p:spPr>
      </p:pic>
    </p:spTree>
    <p:extLst>
      <p:ext uri="{BB962C8B-B14F-4D97-AF65-F5344CB8AC3E}">
        <p14:creationId xmlns:p14="http://schemas.microsoft.com/office/powerpoint/2010/main" val="2844181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46AA-B65F-CA53-4946-0C6CFEFEA0E5}"/>
              </a:ext>
            </a:extLst>
          </p:cNvPr>
          <p:cNvSpPr>
            <a:spLocks noGrp="1"/>
          </p:cNvSpPr>
          <p:nvPr>
            <p:ph type="title"/>
          </p:nvPr>
        </p:nvSpPr>
        <p:spPr>
          <a:xfrm>
            <a:off x="2612736" y="2766218"/>
            <a:ext cx="6966527" cy="1325563"/>
          </a:xfrm>
        </p:spPr>
        <p:txBody>
          <a:bodyPr anchor="ctr"/>
          <a:lstStyle/>
          <a:p>
            <a:pPr algn="ctr"/>
            <a:r>
              <a:rPr lang="en-GB" dirty="0"/>
              <a:t>reporting</a:t>
            </a:r>
          </a:p>
        </p:txBody>
      </p:sp>
    </p:spTree>
    <p:extLst>
      <p:ext uri="{BB962C8B-B14F-4D97-AF65-F5344CB8AC3E}">
        <p14:creationId xmlns:p14="http://schemas.microsoft.com/office/powerpoint/2010/main" val="928747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fontScale="90000"/>
          </a:bodyPr>
          <a:lstStyle/>
          <a:p>
            <a:r>
              <a:rPr lang="en-GB" dirty="0"/>
              <a:t>SDEP reports survey 2022 – review of the existing function</a:t>
            </a:r>
          </a:p>
        </p:txBody>
      </p:sp>
      <p:grpSp>
        <p:nvGrpSpPr>
          <p:cNvPr id="6" name="Group 5">
            <a:extLst>
              <a:ext uri="{FF2B5EF4-FFF2-40B4-BE49-F238E27FC236}">
                <a16:creationId xmlns:a16="http://schemas.microsoft.com/office/drawing/2014/main" id="{B03F4515-1F4C-F788-2030-1FBFA5078F62}"/>
              </a:ext>
            </a:extLst>
          </p:cNvPr>
          <p:cNvGrpSpPr/>
          <p:nvPr/>
        </p:nvGrpSpPr>
        <p:grpSpPr>
          <a:xfrm>
            <a:off x="349890" y="1359833"/>
            <a:ext cx="11492220" cy="4497083"/>
            <a:chOff x="392783" y="2001518"/>
            <a:chExt cx="11492220" cy="4497083"/>
          </a:xfrm>
        </p:grpSpPr>
        <p:sp>
          <p:nvSpPr>
            <p:cNvPr id="7" name="Rectangle 6">
              <a:extLst>
                <a:ext uri="{FF2B5EF4-FFF2-40B4-BE49-F238E27FC236}">
                  <a16:creationId xmlns:a16="http://schemas.microsoft.com/office/drawing/2014/main" id="{5D53D717-0139-6636-67DF-1EEA2FA2D430}"/>
                </a:ext>
              </a:extLst>
            </p:cNvPr>
            <p:cNvSpPr/>
            <p:nvPr/>
          </p:nvSpPr>
          <p:spPr>
            <a:xfrm>
              <a:off x="667017" y="5838490"/>
              <a:ext cx="10943752" cy="660111"/>
            </a:xfrm>
            <a:prstGeom prst="rect">
              <a:avLst/>
            </a:prstGeom>
            <a:solidFill>
              <a:srgbClr val="4A8A3F"/>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latin typeface="Roboto" panose="02000000000000000000" pitchFamily="2" charset="0"/>
                  <a:ea typeface="Roboto" panose="02000000000000000000" pitchFamily="2" charset="0"/>
                </a:rPr>
                <a:t>The purpose of the survey was to understand which areas of the SDEP Reports function needed improving and what these improvements might look like for existing users </a:t>
              </a:r>
            </a:p>
          </p:txBody>
        </p:sp>
        <p:grpSp>
          <p:nvGrpSpPr>
            <p:cNvPr id="8" name="Group 7">
              <a:extLst>
                <a:ext uri="{FF2B5EF4-FFF2-40B4-BE49-F238E27FC236}">
                  <a16:creationId xmlns:a16="http://schemas.microsoft.com/office/drawing/2014/main" id="{4D4DC63D-137E-4D6D-9864-9FEDBB27137F}"/>
                </a:ext>
              </a:extLst>
            </p:cNvPr>
            <p:cNvGrpSpPr/>
            <p:nvPr/>
          </p:nvGrpSpPr>
          <p:grpSpPr>
            <a:xfrm>
              <a:off x="392783" y="2015949"/>
              <a:ext cx="3599749" cy="3612691"/>
              <a:chOff x="393131" y="2865118"/>
              <a:chExt cx="4514149" cy="2582732"/>
            </a:xfrm>
          </p:grpSpPr>
          <p:sp>
            <p:nvSpPr>
              <p:cNvPr id="17" name="Rectangle 16">
                <a:extLst>
                  <a:ext uri="{FF2B5EF4-FFF2-40B4-BE49-F238E27FC236}">
                    <a16:creationId xmlns:a16="http://schemas.microsoft.com/office/drawing/2014/main" id="{D3F50B72-39FF-9EBC-2B2A-AEB69F0BA40B}"/>
                  </a:ext>
                </a:extLst>
              </p:cNvPr>
              <p:cNvSpPr/>
              <p:nvPr/>
            </p:nvSpPr>
            <p:spPr>
              <a:xfrm>
                <a:off x="393131" y="2865118"/>
                <a:ext cx="4399593" cy="2582731"/>
              </a:xfrm>
              <a:prstGeom prst="rect">
                <a:avLst/>
              </a:prstGeom>
              <a:solidFill>
                <a:srgbClr val="F5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hart 17">
                <a:extLst>
                  <a:ext uri="{FF2B5EF4-FFF2-40B4-BE49-F238E27FC236}">
                    <a16:creationId xmlns:a16="http://schemas.microsoft.com/office/drawing/2014/main" id="{7B847AD2-88AB-6393-51C9-B6CBED8252E2}"/>
                  </a:ext>
                </a:extLst>
              </p:cNvPr>
              <p:cNvGraphicFramePr/>
              <p:nvPr/>
            </p:nvGraphicFramePr>
            <p:xfrm>
              <a:off x="507687" y="2865120"/>
              <a:ext cx="4399593" cy="2582730"/>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9" name="Group 8">
              <a:extLst>
                <a:ext uri="{FF2B5EF4-FFF2-40B4-BE49-F238E27FC236}">
                  <a16:creationId xmlns:a16="http://schemas.microsoft.com/office/drawing/2014/main" id="{2E29DDED-EEA6-A525-8BA4-FBAFB52B24B1}"/>
                </a:ext>
              </a:extLst>
            </p:cNvPr>
            <p:cNvGrpSpPr/>
            <p:nvPr/>
          </p:nvGrpSpPr>
          <p:grpSpPr>
            <a:xfrm>
              <a:off x="4355842" y="2015948"/>
              <a:ext cx="3508399" cy="4138154"/>
              <a:chOff x="4176744" y="2001518"/>
              <a:chExt cx="3508399" cy="3585519"/>
            </a:xfrm>
          </p:grpSpPr>
          <p:sp>
            <p:nvSpPr>
              <p:cNvPr id="14" name="Rectangle 13">
                <a:extLst>
                  <a:ext uri="{FF2B5EF4-FFF2-40B4-BE49-F238E27FC236}">
                    <a16:creationId xmlns:a16="http://schemas.microsoft.com/office/drawing/2014/main" id="{C31696FE-33BB-3E13-E993-904226EDEDA3}"/>
                  </a:ext>
                </a:extLst>
              </p:cNvPr>
              <p:cNvSpPr/>
              <p:nvPr/>
            </p:nvSpPr>
            <p:spPr>
              <a:xfrm>
                <a:off x="4176744" y="2001518"/>
                <a:ext cx="3508399" cy="3142729"/>
              </a:xfrm>
              <a:prstGeom prst="rect">
                <a:avLst/>
              </a:prstGeom>
              <a:solidFill>
                <a:srgbClr val="F5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A7A2C3E-84C3-85E1-B605-A73968595370}"/>
                  </a:ext>
                </a:extLst>
              </p:cNvPr>
              <p:cNvSpPr txBox="1"/>
              <p:nvPr/>
            </p:nvSpPr>
            <p:spPr>
              <a:xfrm>
                <a:off x="4692752" y="2088962"/>
                <a:ext cx="2476384" cy="276999"/>
              </a:xfrm>
              <a:prstGeom prst="rect">
                <a:avLst/>
              </a:prstGeom>
              <a:noFill/>
            </p:spPr>
            <p:txBody>
              <a:bodyPr wrap="none" rtlCol="0">
                <a:spAutoFit/>
              </a:bodyPr>
              <a:lstStyle/>
              <a:p>
                <a:r>
                  <a:rPr lang="en-US" sz="1200" u="sng"/>
                  <a:t>How could the reports be improved?</a:t>
                </a:r>
              </a:p>
            </p:txBody>
          </p:sp>
          <p:sp>
            <p:nvSpPr>
              <p:cNvPr id="16" name="TextBox 15">
                <a:extLst>
                  <a:ext uri="{FF2B5EF4-FFF2-40B4-BE49-F238E27FC236}">
                    <a16:creationId xmlns:a16="http://schemas.microsoft.com/office/drawing/2014/main" id="{A7014395-3500-3DD9-FF06-571166B3FD66}"/>
                  </a:ext>
                </a:extLst>
              </p:cNvPr>
              <p:cNvSpPr txBox="1"/>
              <p:nvPr/>
            </p:nvSpPr>
            <p:spPr>
              <a:xfrm>
                <a:off x="4393303" y="2520284"/>
                <a:ext cx="3291839" cy="3066753"/>
              </a:xfrm>
              <a:prstGeom prst="rect">
                <a:avLst/>
              </a:prstGeom>
              <a:noFill/>
            </p:spPr>
            <p:txBody>
              <a:bodyPr wrap="square">
                <a:spAutoFit/>
              </a:bodyPr>
              <a:lstStyle/>
              <a:p>
                <a:pPr marL="171450" indent="-171450">
                  <a:buBlip>
                    <a:blip r:embed="rId3">
                      <a:extLst>
                        <a:ext uri="{96DAC541-7B7A-43D3-8B79-37D633B846F1}">
                          <asvg:svgBlip xmlns:asvg="http://schemas.microsoft.com/office/drawing/2016/SVG/main" r:embed="rId4"/>
                        </a:ext>
                      </a:extLst>
                    </a:blip>
                  </a:buBlip>
                </a:pPr>
                <a:r>
                  <a:rPr lang="en-US" sz="1100" dirty="0">
                    <a:solidFill>
                      <a:schemeClr val="tx1"/>
                    </a:solidFill>
                  </a:rPr>
                  <a:t>‘Reports need more  detail to help drive performance’ </a:t>
                </a:r>
              </a:p>
              <a:p>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r>
                  <a:rPr lang="en-US" sz="1100" dirty="0">
                    <a:solidFill>
                      <a:schemeClr val="tx1"/>
                    </a:solidFill>
                  </a:rPr>
                  <a:t>‘Would be useful to see additional data items in the reports’</a:t>
                </a:r>
              </a:p>
              <a:p>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r>
                  <a:rPr lang="en-US" sz="1100" dirty="0">
                    <a:solidFill>
                      <a:schemeClr val="tx1"/>
                    </a:solidFill>
                  </a:rPr>
                  <a:t>‘Should be able to exclude archived cases’</a:t>
                </a:r>
              </a:p>
              <a:p>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r>
                  <a:rPr lang="en-US" sz="1100" dirty="0">
                    <a:solidFill>
                      <a:schemeClr val="tx1"/>
                    </a:solidFill>
                  </a:rPr>
                  <a:t>‘Cases need to be discoverable within the portal’</a:t>
                </a:r>
              </a:p>
              <a:p>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endParaRPr lang="en-US" sz="1100" dirty="0">
                  <a:solidFill>
                    <a:schemeClr val="tx1"/>
                  </a:solidFill>
                </a:endParaRPr>
              </a:p>
              <a:p>
                <a:pPr marL="171450" indent="-171450">
                  <a:buBlip>
                    <a:blip r:embed="rId3">
                      <a:extLst>
                        <a:ext uri="{96DAC541-7B7A-43D3-8B79-37D633B846F1}">
                          <asvg:svgBlip xmlns:asvg="http://schemas.microsoft.com/office/drawing/2016/SVG/main" r:embed="rId4"/>
                        </a:ext>
                      </a:extLst>
                    </a:blip>
                  </a:buBlip>
                </a:pPr>
                <a:r>
                  <a:rPr lang="en-US" sz="1100" dirty="0">
                    <a:solidFill>
                      <a:schemeClr val="tx1"/>
                    </a:solidFill>
                  </a:rPr>
                  <a:t>‘Reports should show messages you have received and not responded to’ </a:t>
                </a:r>
              </a:p>
              <a:p>
                <a:endParaRPr lang="en-US" sz="1200" dirty="0">
                  <a:solidFill>
                    <a:schemeClr val="tx1"/>
                  </a:solidFill>
                </a:endParaRPr>
              </a:p>
              <a:p>
                <a:endParaRPr lang="en-US" sz="1200" dirty="0">
                  <a:solidFill>
                    <a:schemeClr val="tx1"/>
                  </a:solidFill>
                </a:endParaRPr>
              </a:p>
              <a:p>
                <a:endParaRPr lang="en-US" sz="1200" dirty="0">
                  <a:solidFill>
                    <a:schemeClr val="tx1"/>
                  </a:solidFill>
                </a:endParaRPr>
              </a:p>
              <a:p>
                <a:pPr algn="ctr"/>
                <a:endParaRPr lang="en-US" sz="1200" dirty="0">
                  <a:solidFill>
                    <a:schemeClr val="tx1"/>
                  </a:solidFill>
                </a:endParaRPr>
              </a:p>
            </p:txBody>
          </p:sp>
        </p:grpSp>
        <p:grpSp>
          <p:nvGrpSpPr>
            <p:cNvPr id="10" name="Group 9">
              <a:extLst>
                <a:ext uri="{FF2B5EF4-FFF2-40B4-BE49-F238E27FC236}">
                  <a16:creationId xmlns:a16="http://schemas.microsoft.com/office/drawing/2014/main" id="{77DA94C2-DC8F-60C9-274A-EBAEBF0B1E15}"/>
                </a:ext>
              </a:extLst>
            </p:cNvPr>
            <p:cNvGrpSpPr/>
            <p:nvPr/>
          </p:nvGrpSpPr>
          <p:grpSpPr>
            <a:xfrm>
              <a:off x="8151922" y="2001518"/>
              <a:ext cx="3733081" cy="3627117"/>
              <a:chOff x="7762809" y="2001518"/>
              <a:chExt cx="3733081" cy="3129280"/>
            </a:xfrm>
          </p:grpSpPr>
          <p:sp>
            <p:nvSpPr>
              <p:cNvPr id="11" name="Rectangle 10">
                <a:extLst>
                  <a:ext uri="{FF2B5EF4-FFF2-40B4-BE49-F238E27FC236}">
                    <a16:creationId xmlns:a16="http://schemas.microsoft.com/office/drawing/2014/main" id="{E46CE569-24C8-8BB3-80FA-C8D31FD58E06}"/>
                  </a:ext>
                </a:extLst>
              </p:cNvPr>
              <p:cNvSpPr/>
              <p:nvPr/>
            </p:nvSpPr>
            <p:spPr>
              <a:xfrm>
                <a:off x="7901703" y="2001518"/>
                <a:ext cx="3508399" cy="3129280"/>
              </a:xfrm>
              <a:prstGeom prst="rect">
                <a:avLst/>
              </a:prstGeom>
              <a:solidFill>
                <a:srgbClr val="F5F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hart 11">
                <a:extLst>
                  <a:ext uri="{FF2B5EF4-FFF2-40B4-BE49-F238E27FC236}">
                    <a16:creationId xmlns:a16="http://schemas.microsoft.com/office/drawing/2014/main" id="{BB36FF35-D100-6FE8-B341-B79804D7AE18}"/>
                  </a:ext>
                </a:extLst>
              </p:cNvPr>
              <p:cNvGraphicFramePr/>
              <p:nvPr/>
            </p:nvGraphicFramePr>
            <p:xfrm>
              <a:off x="7762809" y="2015949"/>
              <a:ext cx="3718414" cy="153077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6A923A9D-16FE-82DB-88D2-7AB6E1467C38}"/>
                  </a:ext>
                </a:extLst>
              </p:cNvPr>
              <p:cNvGraphicFramePr/>
              <p:nvPr/>
            </p:nvGraphicFramePr>
            <p:xfrm>
              <a:off x="7777477" y="3546720"/>
              <a:ext cx="3718413" cy="1530771"/>
            </p:xfrm>
            <a:graphic>
              <a:graphicData uri="http://schemas.openxmlformats.org/drawingml/2006/chart">
                <c:chart xmlns:c="http://schemas.openxmlformats.org/drawingml/2006/chart" xmlns:r="http://schemas.openxmlformats.org/officeDocument/2006/relationships" r:id="rId6"/>
              </a:graphicData>
            </a:graphic>
          </p:graphicFrame>
        </p:grpSp>
      </p:grpSp>
    </p:spTree>
    <p:extLst>
      <p:ext uri="{BB962C8B-B14F-4D97-AF65-F5344CB8AC3E}">
        <p14:creationId xmlns:p14="http://schemas.microsoft.com/office/powerpoint/2010/main" val="4024677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dirty="0"/>
              <a:t>Proposed Report types</a:t>
            </a:r>
          </a:p>
        </p:txBody>
      </p:sp>
      <p:grpSp>
        <p:nvGrpSpPr>
          <p:cNvPr id="29" name="Group 28">
            <a:extLst>
              <a:ext uri="{FF2B5EF4-FFF2-40B4-BE49-F238E27FC236}">
                <a16:creationId xmlns:a16="http://schemas.microsoft.com/office/drawing/2014/main" id="{27CF6557-3093-5A7A-36B7-35A95C06E8DA}"/>
              </a:ext>
            </a:extLst>
          </p:cNvPr>
          <p:cNvGrpSpPr/>
          <p:nvPr/>
        </p:nvGrpSpPr>
        <p:grpSpPr>
          <a:xfrm>
            <a:off x="1602469" y="2604377"/>
            <a:ext cx="8964801" cy="2208824"/>
            <a:chOff x="1602469" y="2604377"/>
            <a:chExt cx="8964801" cy="2208824"/>
          </a:xfrm>
        </p:grpSpPr>
        <p:pic>
          <p:nvPicPr>
            <p:cNvPr id="30" name="Graphic 29" descr="Open folder with solid fill">
              <a:extLst>
                <a:ext uri="{FF2B5EF4-FFF2-40B4-BE49-F238E27FC236}">
                  <a16:creationId xmlns:a16="http://schemas.microsoft.com/office/drawing/2014/main" id="{EDA68DC7-5676-ED44-BBD9-B7F4478939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8143" y="2604377"/>
              <a:ext cx="1696911" cy="1696911"/>
            </a:xfrm>
            <a:prstGeom prst="rect">
              <a:avLst/>
            </a:prstGeom>
          </p:spPr>
        </p:pic>
        <p:pic>
          <p:nvPicPr>
            <p:cNvPr id="31" name="Graphic 30" descr="Filter with solid fill">
              <a:extLst>
                <a:ext uri="{FF2B5EF4-FFF2-40B4-BE49-F238E27FC236}">
                  <a16:creationId xmlns:a16="http://schemas.microsoft.com/office/drawing/2014/main" id="{F01EE966-7999-A6AD-525C-E54CA5E039B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80306" y="2604377"/>
              <a:ext cx="1696911" cy="1696911"/>
            </a:xfrm>
            <a:prstGeom prst="rect">
              <a:avLst/>
            </a:prstGeom>
          </p:spPr>
        </p:pic>
        <p:pic>
          <p:nvPicPr>
            <p:cNvPr id="32" name="Graphic 31" descr="Magnifying glass with solid fill">
              <a:extLst>
                <a:ext uri="{FF2B5EF4-FFF2-40B4-BE49-F238E27FC236}">
                  <a16:creationId xmlns:a16="http://schemas.microsoft.com/office/drawing/2014/main" id="{F452E1C8-14A4-9114-D6AC-AB9136F964F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02469" y="2604377"/>
              <a:ext cx="1696911" cy="1696911"/>
            </a:xfrm>
            <a:prstGeom prst="rect">
              <a:avLst/>
            </a:prstGeom>
          </p:spPr>
        </p:pic>
        <p:sp>
          <p:nvSpPr>
            <p:cNvPr id="33" name="TextBox 32">
              <a:extLst>
                <a:ext uri="{FF2B5EF4-FFF2-40B4-BE49-F238E27FC236}">
                  <a16:creationId xmlns:a16="http://schemas.microsoft.com/office/drawing/2014/main" id="{7264DCE9-E7F1-0681-6E23-944FDAD289D3}"/>
                </a:ext>
              </a:extLst>
            </p:cNvPr>
            <p:cNvSpPr txBox="1"/>
            <p:nvPr/>
          </p:nvSpPr>
          <p:spPr>
            <a:xfrm>
              <a:off x="1963964" y="4166870"/>
              <a:ext cx="1160895"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Raw Data</a:t>
              </a:r>
            </a:p>
          </p:txBody>
        </p:sp>
        <p:sp>
          <p:nvSpPr>
            <p:cNvPr id="34" name="TextBox 33">
              <a:extLst>
                <a:ext uri="{FF2B5EF4-FFF2-40B4-BE49-F238E27FC236}">
                  <a16:creationId xmlns:a16="http://schemas.microsoft.com/office/drawing/2014/main" id="{2A6A919B-1803-B2A2-1B9E-2595AC1B9CB2}"/>
                </a:ext>
              </a:extLst>
            </p:cNvPr>
            <p:cNvSpPr txBox="1"/>
            <p:nvPr/>
          </p:nvSpPr>
          <p:spPr>
            <a:xfrm>
              <a:off x="4903604" y="4166870"/>
              <a:ext cx="2271776" cy="369332"/>
            </a:xfrm>
            <a:prstGeom prst="rect">
              <a:avLst/>
            </a:prstGeom>
            <a:noFill/>
          </p:spPr>
          <p:txBody>
            <a:bodyPr wrap="none" rtlCol="0">
              <a:spAutoFit/>
            </a:bodyPr>
            <a:lstStyle/>
            <a:p>
              <a:r>
                <a:rPr lang="en-US" dirty="0" err="1">
                  <a:latin typeface="Roboto" panose="02000000000000000000" pitchFamily="2" charset="0"/>
                  <a:ea typeface="Roboto" panose="02000000000000000000" pitchFamily="2" charset="0"/>
                </a:rPr>
                <a:t>Customised</a:t>
              </a:r>
              <a:r>
                <a:rPr lang="en-US" dirty="0">
                  <a:latin typeface="Roboto" panose="02000000000000000000" pitchFamily="2" charset="0"/>
                  <a:ea typeface="Roboto" panose="02000000000000000000" pitchFamily="2" charset="0"/>
                </a:rPr>
                <a:t> Reports</a:t>
              </a:r>
            </a:p>
          </p:txBody>
        </p:sp>
        <p:sp>
          <p:nvSpPr>
            <p:cNvPr id="35" name="TextBox 34">
              <a:extLst>
                <a:ext uri="{FF2B5EF4-FFF2-40B4-BE49-F238E27FC236}">
                  <a16:creationId xmlns:a16="http://schemas.microsoft.com/office/drawing/2014/main" id="{7703A3D5-6BFD-3AB3-338C-D934C6C273A8}"/>
                </a:ext>
              </a:extLst>
            </p:cNvPr>
            <p:cNvSpPr txBox="1"/>
            <p:nvPr/>
          </p:nvSpPr>
          <p:spPr>
            <a:xfrm>
              <a:off x="7845926" y="4166870"/>
              <a:ext cx="2721344" cy="646331"/>
            </a:xfrm>
            <a:prstGeom prst="rect">
              <a:avLst/>
            </a:prstGeom>
            <a:noFill/>
          </p:spPr>
          <p:txBody>
            <a:bodyPr wrap="square" rtlCol="0">
              <a:spAutoFit/>
            </a:bodyPr>
            <a:lstStyle/>
            <a:p>
              <a:pPr algn="ctr"/>
              <a:r>
                <a:rPr lang="en-US" dirty="0">
                  <a:latin typeface="Roboto" panose="02000000000000000000" pitchFamily="2" charset="0"/>
                  <a:ea typeface="Roboto" panose="02000000000000000000" pitchFamily="2" charset="0"/>
                </a:rPr>
                <a:t>Standard Reports (current plus additional)</a:t>
              </a:r>
            </a:p>
          </p:txBody>
        </p:sp>
      </p:grpSp>
    </p:spTree>
    <p:extLst>
      <p:ext uri="{BB962C8B-B14F-4D97-AF65-F5344CB8AC3E}">
        <p14:creationId xmlns:p14="http://schemas.microsoft.com/office/powerpoint/2010/main" val="2309269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dirty="0"/>
              <a:t>Additional standard reports</a:t>
            </a:r>
          </a:p>
        </p:txBody>
      </p:sp>
      <p:graphicFrame>
        <p:nvGraphicFramePr>
          <p:cNvPr id="3" name="Table 2">
            <a:extLst>
              <a:ext uri="{FF2B5EF4-FFF2-40B4-BE49-F238E27FC236}">
                <a16:creationId xmlns:a16="http://schemas.microsoft.com/office/drawing/2014/main" id="{26374C05-3E73-3159-BC6E-2BB045EB1032}"/>
              </a:ext>
            </a:extLst>
          </p:cNvPr>
          <p:cNvGraphicFramePr>
            <a:graphicFrameLocks noGrp="1"/>
          </p:cNvGraphicFramePr>
          <p:nvPr/>
        </p:nvGraphicFramePr>
        <p:xfrm>
          <a:off x="516810" y="1345080"/>
          <a:ext cx="3485322" cy="4535649"/>
        </p:xfrm>
        <a:graphic>
          <a:graphicData uri="http://schemas.openxmlformats.org/drawingml/2006/table">
            <a:tbl>
              <a:tblPr/>
              <a:tblGrid>
                <a:gridCol w="1659391">
                  <a:extLst>
                    <a:ext uri="{9D8B030D-6E8A-4147-A177-3AD203B41FA5}">
                      <a16:colId xmlns:a16="http://schemas.microsoft.com/office/drawing/2014/main" val="3172096028"/>
                    </a:ext>
                  </a:extLst>
                </a:gridCol>
                <a:gridCol w="1825931">
                  <a:extLst>
                    <a:ext uri="{9D8B030D-6E8A-4147-A177-3AD203B41FA5}">
                      <a16:colId xmlns:a16="http://schemas.microsoft.com/office/drawing/2014/main" val="2958223930"/>
                    </a:ext>
                  </a:extLst>
                </a:gridCol>
              </a:tblGrid>
              <a:tr h="275859">
                <a:tc gridSpan="2">
                  <a:txBody>
                    <a:bodyPr/>
                    <a:lstStyle/>
                    <a:p>
                      <a:pPr algn="ctr" fontAlgn="b"/>
                      <a:r>
                        <a:rPr lang="en-GB" sz="900" b="1" i="0" u="none" strike="noStrike" dirty="0">
                          <a:solidFill>
                            <a:srgbClr val="000000"/>
                          </a:solidFill>
                          <a:effectLst/>
                          <a:latin typeface="Roboto" panose="02000000000000000000" pitchFamily="2" charset="0"/>
                          <a:ea typeface="Roboto" panose="02000000000000000000" pitchFamily="2" charset="0"/>
                        </a:rPr>
                        <a:t>Report 1 - High Level</a:t>
                      </a:r>
                    </a:p>
                  </a:txBody>
                  <a:tcPr marL="112499" marR="112499" marT="56249" marB="5624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hMerge="1">
                  <a:txBody>
                    <a:bodyPr/>
                    <a:lstStyle/>
                    <a:p>
                      <a:endParaRPr lang="en-US"/>
                    </a:p>
                  </a:txBody>
                  <a:tcPr/>
                </a:tc>
                <a:extLst>
                  <a:ext uri="{0D108BD9-81ED-4DB2-BD59-A6C34878D82A}">
                    <a16:rowId xmlns:a16="http://schemas.microsoft.com/office/drawing/2014/main" val="199325624"/>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Username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rowSpan="15">
                  <a:txBody>
                    <a:bodyPr/>
                    <a:lstStyle/>
                    <a:p>
                      <a:pPr algn="l" fontAlgn="t"/>
                      <a:r>
                        <a:rPr lang="en-GB" sz="900" b="0" i="0" u="none" strike="noStrike" dirty="0">
                          <a:solidFill>
                            <a:srgbClr val="000000"/>
                          </a:solidFill>
                          <a:effectLst/>
                          <a:latin typeface="Roboto" panose="02000000000000000000" pitchFamily="2" charset="0"/>
                          <a:ea typeface="Roboto" panose="02000000000000000000" pitchFamily="2" charset="0"/>
                        </a:rPr>
                        <a:t>Would provide for suggested reports:</a:t>
                      </a: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Quick view of escalation type and resolved status</a:t>
                      </a:r>
                    </a:p>
                    <a:p>
                      <a:pPr marL="171450" indent="-171450" algn="l" fontAlgn="t">
                        <a:buFont typeface="Arial" panose="020B0604020202020204" pitchFamily="34" charset="0"/>
                        <a:buChar char="•"/>
                      </a:pPr>
                      <a:endParaRPr lang="en-GB" sz="900" b="0" i="0" u="none" strike="noStrike" dirty="0">
                        <a:solidFill>
                          <a:srgbClr val="000000"/>
                        </a:solidFill>
                        <a:effectLst/>
                        <a:latin typeface="Roboto" panose="02000000000000000000" pitchFamily="2" charset="0"/>
                        <a:ea typeface="Roboto" panose="02000000000000000000" pitchFamily="2" charset="0"/>
                      </a:endParaRP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Key info for managers</a:t>
                      </a:r>
                    </a:p>
                    <a:p>
                      <a:pPr marL="171450" indent="-171450" algn="l" fontAlgn="t">
                        <a:buFont typeface="Arial" panose="020B0604020202020204" pitchFamily="34" charset="0"/>
                        <a:buChar char="•"/>
                      </a:pPr>
                      <a:endParaRPr lang="en-GB" sz="900" b="0" i="0" u="none" strike="noStrike" dirty="0">
                        <a:solidFill>
                          <a:srgbClr val="000000"/>
                        </a:solidFill>
                        <a:effectLst/>
                        <a:latin typeface="Roboto" panose="02000000000000000000" pitchFamily="2" charset="0"/>
                        <a:ea typeface="Roboto" panose="02000000000000000000" pitchFamily="2" charset="0"/>
                      </a:endParaRP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Provides an overall performance report</a:t>
                      </a:r>
                    </a:p>
                    <a:p>
                      <a:pPr marL="171450" indent="-171450" algn="l" fontAlgn="t">
                        <a:buFont typeface="Arial" panose="020B0604020202020204" pitchFamily="34" charset="0"/>
                        <a:buChar char="•"/>
                      </a:pPr>
                      <a:endParaRPr lang="en-GB" sz="900" b="0" i="0" u="none" strike="noStrike" dirty="0">
                        <a:solidFill>
                          <a:srgbClr val="000000"/>
                        </a:solidFill>
                        <a:effectLst/>
                        <a:latin typeface="Roboto" panose="02000000000000000000" pitchFamily="2" charset="0"/>
                        <a:ea typeface="Roboto" panose="02000000000000000000" pitchFamily="2" charset="0"/>
                      </a:endParaRP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Key info for users</a:t>
                      </a:r>
                    </a:p>
                    <a:p>
                      <a:pPr marL="171450" indent="-171450" algn="l" fontAlgn="t">
                        <a:buFont typeface="Arial" panose="020B0604020202020204" pitchFamily="34" charset="0"/>
                        <a:buChar char="•"/>
                      </a:pPr>
                      <a:endParaRPr lang="en-GB" sz="900" b="0" i="0" u="none" strike="noStrike" dirty="0">
                        <a:solidFill>
                          <a:srgbClr val="000000"/>
                        </a:solidFill>
                        <a:effectLst/>
                        <a:latin typeface="Roboto" panose="02000000000000000000" pitchFamily="2" charset="0"/>
                        <a:ea typeface="Roboto" panose="02000000000000000000" pitchFamily="2" charset="0"/>
                      </a:endParaRP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Builds upon 'user reports'</a:t>
                      </a:r>
                    </a:p>
                  </a:txBody>
                  <a:tcPr marL="112499" marR="112499" marT="56249" marB="5624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32020907"/>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Owner Assigned Date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030671812"/>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Initiator MPID</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80134153"/>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MPID</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403395355"/>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Recipient System Role Code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1038480229"/>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Process Type Reference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693354297"/>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Process Type Name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2655407021"/>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Escalation Level</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946856413"/>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Communication Reference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1903028276"/>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Communication Created Date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792555356"/>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Owner User Name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1142399411"/>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Archived Date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192115482"/>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Deleted Date (new data item)</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3790234453"/>
                  </a:ext>
                </a:extLst>
              </a:tr>
              <a:tr h="28398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MPAN or MPRN</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266659296"/>
                  </a:ext>
                </a:extLst>
              </a:tr>
              <a:tr h="283986">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Days Over Response Time</a:t>
                      </a:r>
                    </a:p>
                  </a:txBody>
                  <a:tcPr marL="2434" marR="2434" marT="24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vMerge="1">
                  <a:txBody>
                    <a:bodyPr/>
                    <a:lstStyle/>
                    <a:p>
                      <a:endParaRPr lang="en-US"/>
                    </a:p>
                  </a:txBody>
                  <a:tcPr/>
                </a:tc>
                <a:extLst>
                  <a:ext uri="{0D108BD9-81ED-4DB2-BD59-A6C34878D82A}">
                    <a16:rowId xmlns:a16="http://schemas.microsoft.com/office/drawing/2014/main" val="569711286"/>
                  </a:ext>
                </a:extLst>
              </a:tr>
            </a:tbl>
          </a:graphicData>
        </a:graphic>
      </p:graphicFrame>
      <p:graphicFrame>
        <p:nvGraphicFramePr>
          <p:cNvPr id="4" name="Table 3">
            <a:extLst>
              <a:ext uri="{FF2B5EF4-FFF2-40B4-BE49-F238E27FC236}">
                <a16:creationId xmlns:a16="http://schemas.microsoft.com/office/drawing/2014/main" id="{4E205B39-6024-588B-95C4-A2C5E3B927AA}"/>
              </a:ext>
            </a:extLst>
          </p:cNvPr>
          <p:cNvGraphicFramePr>
            <a:graphicFrameLocks noGrp="1"/>
          </p:cNvGraphicFramePr>
          <p:nvPr/>
        </p:nvGraphicFramePr>
        <p:xfrm>
          <a:off x="4263437" y="1345080"/>
          <a:ext cx="3640901" cy="4535640"/>
        </p:xfrm>
        <a:graphic>
          <a:graphicData uri="http://schemas.openxmlformats.org/drawingml/2006/table">
            <a:tbl>
              <a:tblPr/>
              <a:tblGrid>
                <a:gridCol w="1909427">
                  <a:extLst>
                    <a:ext uri="{9D8B030D-6E8A-4147-A177-3AD203B41FA5}">
                      <a16:colId xmlns:a16="http://schemas.microsoft.com/office/drawing/2014/main" val="583302541"/>
                    </a:ext>
                  </a:extLst>
                </a:gridCol>
                <a:gridCol w="1731474">
                  <a:extLst>
                    <a:ext uri="{9D8B030D-6E8A-4147-A177-3AD203B41FA5}">
                      <a16:colId xmlns:a16="http://schemas.microsoft.com/office/drawing/2014/main" val="757962920"/>
                    </a:ext>
                  </a:extLst>
                </a:gridCol>
              </a:tblGrid>
              <a:tr h="278368">
                <a:tc gridSpan="2">
                  <a:txBody>
                    <a:bodyPr/>
                    <a:lstStyle/>
                    <a:p>
                      <a:pPr algn="ctr" fontAlgn="b"/>
                      <a:r>
                        <a:rPr lang="en-GB" sz="900" b="1" i="0" u="none" strike="noStrike" dirty="0">
                          <a:solidFill>
                            <a:srgbClr val="000000"/>
                          </a:solidFill>
                          <a:effectLst/>
                          <a:latin typeface="Roboto" panose="02000000000000000000" pitchFamily="2" charset="0"/>
                          <a:ea typeface="Roboto" panose="02000000000000000000" pitchFamily="2" charset="0"/>
                        </a:rPr>
                        <a:t>Report 2 - Detailed Level</a:t>
                      </a:r>
                    </a:p>
                  </a:txBody>
                  <a:tcPr marL="1448" marR="1448" marT="14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hMerge="1">
                  <a:txBody>
                    <a:bodyPr/>
                    <a:lstStyle/>
                    <a:p>
                      <a:endParaRPr lang="en-US"/>
                    </a:p>
                  </a:txBody>
                  <a:tcPr/>
                </a:tc>
                <a:extLst>
                  <a:ext uri="{0D108BD9-81ED-4DB2-BD59-A6C34878D82A}">
                    <a16:rowId xmlns:a16="http://schemas.microsoft.com/office/drawing/2014/main" val="1188892915"/>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Initiator MPID</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0">
                  <a:txBody>
                    <a:bodyPr/>
                    <a:lstStyle/>
                    <a:p>
                      <a:pPr marL="0" indent="0" algn="l" defTabSz="914400" rtl="0" eaLnBrk="1" fontAlgn="t" latinLnBrk="0" hangingPunct="1">
                        <a:buFont typeface="Arial" panose="020B0604020202020204" pitchFamily="34" charset="0"/>
                        <a:buNone/>
                      </a:pPr>
                      <a:r>
                        <a:rPr lang="en-GB" sz="900" b="0" i="0" u="none" strike="noStrike" kern="1200" dirty="0">
                          <a:solidFill>
                            <a:srgbClr val="000000"/>
                          </a:solidFill>
                          <a:effectLst/>
                          <a:latin typeface="Roboto" panose="02000000000000000000" pitchFamily="2" charset="0"/>
                          <a:ea typeface="Roboto" panose="02000000000000000000" pitchFamily="2" charset="0"/>
                          <a:cs typeface="+mn-cs"/>
                        </a:rPr>
                        <a:t>Would provide for suggested reports:</a:t>
                      </a:r>
                    </a:p>
                    <a:p>
                      <a:pPr marL="171450" indent="-171450" algn="l" defTabSz="914400" rtl="0" eaLnBrk="1" fontAlgn="t" latinLnBrk="0" hangingPunct="1">
                        <a:buFont typeface="Arial" panose="020B0604020202020204" pitchFamily="34" charset="0"/>
                        <a:buChar char="•"/>
                      </a:pPr>
                      <a:r>
                        <a:rPr lang="en-GB" sz="900" b="0" i="0" u="none" strike="noStrike" kern="1200" dirty="0">
                          <a:solidFill>
                            <a:srgbClr val="000000"/>
                          </a:solidFill>
                          <a:effectLst/>
                          <a:latin typeface="Roboto" panose="02000000000000000000" pitchFamily="2" charset="0"/>
                          <a:ea typeface="Roboto" panose="02000000000000000000" pitchFamily="2" charset="0"/>
                          <a:cs typeface="+mn-cs"/>
                        </a:rPr>
                        <a:t>Detailed report on each process within SDEP</a:t>
                      </a:r>
                    </a:p>
                    <a:p>
                      <a:pPr marL="171450" indent="-171450" algn="l" defTabSz="914400" rtl="0" eaLnBrk="1" fontAlgn="t" latinLnBrk="0" hangingPunct="1">
                        <a:buFont typeface="Arial" panose="020B0604020202020204" pitchFamily="34" charset="0"/>
                        <a:buChar char="•"/>
                      </a:pPr>
                      <a:endParaRPr lang="en-GB" sz="900" b="0" i="0" u="none" strike="noStrike" kern="1200" dirty="0">
                        <a:solidFill>
                          <a:srgbClr val="000000"/>
                        </a:solidFill>
                        <a:effectLst/>
                        <a:latin typeface="Roboto" panose="02000000000000000000" pitchFamily="2" charset="0"/>
                        <a:ea typeface="Roboto" panose="02000000000000000000" pitchFamily="2" charset="0"/>
                        <a:cs typeface="+mn-cs"/>
                      </a:endParaRPr>
                    </a:p>
                    <a:p>
                      <a:pPr marL="171450" indent="-171450" algn="l" defTabSz="914400" rtl="0" eaLnBrk="1" fontAlgn="t" latinLnBrk="0" hangingPunct="1">
                        <a:buFont typeface="Arial" panose="020B0604020202020204" pitchFamily="34" charset="0"/>
                        <a:buChar char="•"/>
                      </a:pPr>
                      <a:r>
                        <a:rPr lang="en-GB" sz="900" b="0" i="0" u="none" strike="noStrike" kern="1200" dirty="0">
                          <a:solidFill>
                            <a:srgbClr val="000000"/>
                          </a:solidFill>
                          <a:effectLst/>
                          <a:latin typeface="Roboto" panose="02000000000000000000" pitchFamily="2" charset="0"/>
                          <a:ea typeface="Roboto" panose="02000000000000000000" pitchFamily="2" charset="0"/>
                          <a:cs typeface="+mn-cs"/>
                        </a:rPr>
                        <a:t>Shows, by person, what SDEP communications they have raised for each process type and what stage they are at</a:t>
                      </a:r>
                    </a:p>
                    <a:p>
                      <a:pPr marL="171450" indent="-171450" algn="l" defTabSz="914400" rtl="0" eaLnBrk="1" fontAlgn="t" latinLnBrk="0" hangingPunct="1">
                        <a:buFont typeface="Arial" panose="020B0604020202020204" pitchFamily="34" charset="0"/>
                        <a:buChar char="•"/>
                      </a:pPr>
                      <a:endParaRPr lang="en-GB" sz="900" b="0" i="0" u="none" strike="noStrike" kern="1200" dirty="0">
                        <a:solidFill>
                          <a:srgbClr val="000000"/>
                        </a:solidFill>
                        <a:effectLst/>
                        <a:latin typeface="Roboto" panose="02000000000000000000" pitchFamily="2" charset="0"/>
                        <a:ea typeface="Roboto" panose="02000000000000000000" pitchFamily="2" charset="0"/>
                        <a:cs typeface="+mn-cs"/>
                      </a:endParaRPr>
                    </a:p>
                    <a:p>
                      <a:pPr marL="171450" indent="-171450" algn="l" defTabSz="914400" rtl="0" eaLnBrk="1" fontAlgn="t" latinLnBrk="0" hangingPunct="1">
                        <a:buFont typeface="Arial" panose="020B0604020202020204" pitchFamily="34" charset="0"/>
                        <a:buChar char="•"/>
                      </a:pPr>
                      <a:r>
                        <a:rPr lang="en-GB" sz="900" b="0" i="0" u="none" strike="noStrike" kern="1200" dirty="0">
                          <a:solidFill>
                            <a:srgbClr val="000000"/>
                          </a:solidFill>
                          <a:effectLst/>
                          <a:latin typeface="Roboto" panose="02000000000000000000" pitchFamily="2" charset="0"/>
                          <a:ea typeface="Roboto" panose="02000000000000000000" pitchFamily="2" charset="0"/>
                          <a:cs typeface="+mn-cs"/>
                        </a:rPr>
                        <a:t>Shows all open cases raised by SDEP queue</a:t>
                      </a:r>
                    </a:p>
                    <a:p>
                      <a:pPr marL="171450" indent="-171450" algn="l" defTabSz="914400" rtl="0" eaLnBrk="1" fontAlgn="t" latinLnBrk="0" hangingPunct="1">
                        <a:buFont typeface="Arial" panose="020B0604020202020204" pitchFamily="34" charset="0"/>
                        <a:buChar char="•"/>
                      </a:pPr>
                      <a:endParaRPr lang="en-GB" sz="900" b="0" i="0" u="none" strike="noStrike" kern="1200" dirty="0">
                        <a:solidFill>
                          <a:srgbClr val="000000"/>
                        </a:solidFill>
                        <a:effectLst/>
                        <a:latin typeface="Roboto" panose="02000000000000000000" pitchFamily="2" charset="0"/>
                        <a:ea typeface="Roboto" panose="02000000000000000000" pitchFamily="2" charset="0"/>
                        <a:cs typeface="+mn-cs"/>
                      </a:endParaRPr>
                    </a:p>
                    <a:p>
                      <a:pPr marL="171450" indent="-171450" algn="l" defTabSz="914400" rtl="0" eaLnBrk="1" fontAlgn="t" latinLnBrk="0" hangingPunct="1">
                        <a:buFont typeface="Arial" panose="020B0604020202020204" pitchFamily="34" charset="0"/>
                        <a:buChar char="•"/>
                      </a:pPr>
                      <a:r>
                        <a:rPr lang="en-GB" sz="900" b="0" i="0" u="none" strike="noStrike" kern="1200" dirty="0">
                          <a:solidFill>
                            <a:srgbClr val="000000"/>
                          </a:solidFill>
                          <a:effectLst/>
                          <a:latin typeface="Roboto" panose="02000000000000000000" pitchFamily="2" charset="0"/>
                          <a:ea typeface="Roboto" panose="02000000000000000000" pitchFamily="2" charset="0"/>
                          <a:cs typeface="+mn-cs"/>
                        </a:rPr>
                        <a:t>Volume of outstanding case per MPID for each process type that has not been read or worked</a:t>
                      </a:r>
                      <a:br>
                        <a:rPr lang="en-GB" sz="900" b="0" i="0" u="none" strike="noStrike" dirty="0">
                          <a:solidFill>
                            <a:srgbClr val="000000"/>
                          </a:solidFill>
                          <a:effectLst/>
                          <a:latin typeface="Roboto" panose="02000000000000000000" pitchFamily="2" charset="0"/>
                          <a:ea typeface="Roboto" panose="02000000000000000000" pitchFamily="2" charset="0"/>
                        </a:rPr>
                      </a:br>
                      <a:endParaRPr lang="en-GB" sz="900" b="0" i="0" u="none" strike="noStrike" dirty="0">
                        <a:solidFill>
                          <a:srgbClr val="000000"/>
                        </a:solidFill>
                        <a:effectLst/>
                        <a:latin typeface="Roboto" panose="02000000000000000000" pitchFamily="2" charset="0"/>
                        <a:ea typeface="Roboto" panose="02000000000000000000" pitchFamily="2" charset="0"/>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887007426"/>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Initiator System Role Code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236946533"/>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MPID</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2440417175"/>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Recipient System Role Code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845573114"/>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Process Type Reference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4217045146"/>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Process Type Name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324976326"/>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Escalation Level</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3478812823"/>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Communication Reference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304668074"/>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Communication Created Date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1530151065"/>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Owner User Name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015940848"/>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Archived Date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1221964175"/>
                  </a:ext>
                </a:extLst>
              </a:tr>
              <a:tr h="203024">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Deleted Date (new data item)</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946634231"/>
                  </a:ext>
                </a:extLst>
              </a:tr>
              <a:tr h="203024">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Last Updated By</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770121382"/>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Subject</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728701926"/>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MPAN or MPRN</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1534644634"/>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Total Messages</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139121631"/>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Received Messages</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4062422774"/>
                  </a:ext>
                </a:extLst>
              </a:tr>
              <a:tr h="203024">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Response Date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339826766"/>
                  </a:ext>
                </a:extLst>
              </a:tr>
              <a:tr h="399816">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Days until response due (SLA if any)* (new data item)</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vMerge="1">
                  <a:txBody>
                    <a:bodyPr/>
                    <a:lstStyle/>
                    <a:p>
                      <a:endParaRPr lang="en-US"/>
                    </a:p>
                  </a:txBody>
                  <a:tcPr/>
                </a:tc>
                <a:extLst>
                  <a:ext uri="{0D108BD9-81ED-4DB2-BD59-A6C34878D82A}">
                    <a16:rowId xmlns:a16="http://schemas.microsoft.com/office/drawing/2014/main" val="3478990896"/>
                  </a:ext>
                </a:extLst>
              </a:tr>
              <a:tr h="203024">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Days Over Response Time</a:t>
                      </a:r>
                    </a:p>
                  </a:txBody>
                  <a:tcPr marL="1448" marR="1448" marT="14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003018131"/>
                  </a:ext>
                </a:extLst>
              </a:tr>
            </a:tbl>
          </a:graphicData>
        </a:graphic>
      </p:graphicFrame>
      <p:graphicFrame>
        <p:nvGraphicFramePr>
          <p:cNvPr id="5" name="Table 4">
            <a:extLst>
              <a:ext uri="{FF2B5EF4-FFF2-40B4-BE49-F238E27FC236}">
                <a16:creationId xmlns:a16="http://schemas.microsoft.com/office/drawing/2014/main" id="{F65288B8-5B87-3DDB-3EC8-B95E5040644D}"/>
              </a:ext>
            </a:extLst>
          </p:cNvPr>
          <p:cNvGraphicFramePr>
            <a:graphicFrameLocks noGrp="1"/>
          </p:cNvGraphicFramePr>
          <p:nvPr/>
        </p:nvGraphicFramePr>
        <p:xfrm>
          <a:off x="8096068" y="1345080"/>
          <a:ext cx="3599746" cy="4535634"/>
        </p:xfrm>
        <a:graphic>
          <a:graphicData uri="http://schemas.openxmlformats.org/drawingml/2006/table">
            <a:tbl>
              <a:tblPr/>
              <a:tblGrid>
                <a:gridCol w="1687987">
                  <a:extLst>
                    <a:ext uri="{9D8B030D-6E8A-4147-A177-3AD203B41FA5}">
                      <a16:colId xmlns:a16="http://schemas.microsoft.com/office/drawing/2014/main" val="574605527"/>
                    </a:ext>
                  </a:extLst>
                </a:gridCol>
                <a:gridCol w="1911759">
                  <a:extLst>
                    <a:ext uri="{9D8B030D-6E8A-4147-A177-3AD203B41FA5}">
                      <a16:colId xmlns:a16="http://schemas.microsoft.com/office/drawing/2014/main" val="2257840815"/>
                    </a:ext>
                  </a:extLst>
                </a:gridCol>
              </a:tblGrid>
              <a:tr h="279992">
                <a:tc gridSpan="2">
                  <a:txBody>
                    <a:bodyPr/>
                    <a:lstStyle/>
                    <a:p>
                      <a:pPr algn="ctr" fontAlgn="b"/>
                      <a:r>
                        <a:rPr lang="en-GB" sz="900" b="1" i="0" u="none" strike="noStrike" dirty="0">
                          <a:solidFill>
                            <a:srgbClr val="000000"/>
                          </a:solidFill>
                          <a:effectLst/>
                          <a:latin typeface="Roboto" panose="02000000000000000000" pitchFamily="2" charset="0"/>
                          <a:ea typeface="Roboto" panose="02000000000000000000" pitchFamily="2" charset="0"/>
                        </a:rPr>
                        <a:t>Report 3 - Message Level</a:t>
                      </a:r>
                    </a:p>
                  </a:txBody>
                  <a:tcPr marL="1318" marR="1318" marT="13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hMerge="1">
                  <a:txBody>
                    <a:bodyPr/>
                    <a:lstStyle/>
                    <a:p>
                      <a:endParaRPr lang="en-US"/>
                    </a:p>
                  </a:txBody>
                  <a:tcPr/>
                </a:tc>
                <a:extLst>
                  <a:ext uri="{0D108BD9-81ED-4DB2-BD59-A6C34878D82A}">
                    <a16:rowId xmlns:a16="http://schemas.microsoft.com/office/drawing/2014/main" val="2887640800"/>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Initiator MPID</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rowSpan="23">
                  <a:txBody>
                    <a:bodyPr/>
                    <a:lstStyle/>
                    <a:p>
                      <a:pPr algn="l" fontAlgn="t"/>
                      <a:r>
                        <a:rPr lang="en-GB" sz="900" b="0" i="0" u="none" strike="noStrike" dirty="0">
                          <a:solidFill>
                            <a:srgbClr val="000000"/>
                          </a:solidFill>
                          <a:effectLst/>
                          <a:latin typeface="Roboto" panose="02000000000000000000" pitchFamily="2" charset="0"/>
                          <a:ea typeface="Roboto" panose="02000000000000000000" pitchFamily="2" charset="0"/>
                        </a:rPr>
                        <a:t>Would provide for suggested reports:</a:t>
                      </a: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Secure comms exceeding response times</a:t>
                      </a:r>
                    </a:p>
                    <a:p>
                      <a:pPr marL="171450" indent="-171450" algn="l" fontAlgn="t">
                        <a:buFont typeface="Arial" panose="020B0604020202020204" pitchFamily="34" charset="0"/>
                        <a:buChar char="•"/>
                      </a:pPr>
                      <a:endParaRPr lang="en-GB" sz="900" b="0" i="0" u="none" strike="noStrike" dirty="0">
                        <a:solidFill>
                          <a:srgbClr val="000000"/>
                        </a:solidFill>
                        <a:effectLst/>
                        <a:latin typeface="Roboto" panose="02000000000000000000" pitchFamily="2" charset="0"/>
                        <a:ea typeface="Roboto" panose="02000000000000000000" pitchFamily="2" charset="0"/>
                      </a:endParaRP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Builds upon 'secure comms messages sent and received' report </a:t>
                      </a:r>
                    </a:p>
                    <a:p>
                      <a:pPr marL="171450" indent="-171450" algn="l" fontAlgn="t">
                        <a:buFont typeface="Arial" panose="020B0604020202020204" pitchFamily="34" charset="0"/>
                        <a:buChar char="•"/>
                      </a:pPr>
                      <a:endParaRPr lang="en-GB" sz="900" b="0" i="0" u="none" strike="noStrike" dirty="0">
                        <a:solidFill>
                          <a:srgbClr val="000000"/>
                        </a:solidFill>
                        <a:effectLst/>
                        <a:latin typeface="Roboto" panose="02000000000000000000" pitchFamily="2" charset="0"/>
                        <a:ea typeface="Roboto" panose="02000000000000000000" pitchFamily="2" charset="0"/>
                      </a:endParaRP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Builds upon 'secure messages no response' report</a:t>
                      </a:r>
                    </a:p>
                    <a:p>
                      <a:pPr marL="171450" indent="-171450" algn="l" fontAlgn="t">
                        <a:buFont typeface="Arial" panose="020B0604020202020204" pitchFamily="34" charset="0"/>
                        <a:buChar char="•"/>
                      </a:pPr>
                      <a:endParaRPr lang="en-GB" sz="900" b="0" i="0" u="none" strike="noStrike" dirty="0">
                        <a:solidFill>
                          <a:srgbClr val="000000"/>
                        </a:solidFill>
                        <a:effectLst/>
                        <a:latin typeface="Roboto" panose="02000000000000000000" pitchFamily="2" charset="0"/>
                        <a:ea typeface="Roboto" panose="02000000000000000000" pitchFamily="2" charset="0"/>
                      </a:endParaRPr>
                    </a:p>
                    <a:p>
                      <a:pPr marL="171450" indent="-171450" algn="l" fontAlgn="t">
                        <a:buFont typeface="Arial" panose="020B0604020202020204" pitchFamily="34" charset="0"/>
                        <a:buChar char="•"/>
                      </a:pPr>
                      <a:r>
                        <a:rPr lang="en-GB" sz="900" b="0" i="0" u="none" strike="noStrike" dirty="0">
                          <a:solidFill>
                            <a:srgbClr val="000000"/>
                          </a:solidFill>
                          <a:effectLst/>
                          <a:latin typeface="Roboto" panose="02000000000000000000" pitchFamily="2" charset="0"/>
                          <a:ea typeface="Roboto" panose="02000000000000000000" pitchFamily="2" charset="0"/>
                        </a:rPr>
                        <a:t>Builds upon 'messages sent no response' report</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996047982"/>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Initiator System Role Code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3742613151"/>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MPID</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1229342808"/>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Recipient System Role Code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034858375"/>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Process Type Reference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1667915631"/>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Process Type Name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889187454"/>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Status (new data item)</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4108074895"/>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Escalation Level</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3012735195"/>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Last escalated date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578333549"/>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Communication Reference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3922279733"/>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Communication Created Date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4074291983"/>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Owner User Name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2367260448"/>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Archived Date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3035193803"/>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Deleted_Date (new data item)</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394464829"/>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Subject</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1034786591"/>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MPAN or MPRN</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564522569"/>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From Date </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217939418"/>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Initiator MPID</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3859401789"/>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Initiator System Role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2895942723"/>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Initiator System Role Code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831033419"/>
                  </a:ext>
                </a:extLst>
              </a:tr>
              <a:tr h="180003">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Response date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2602692252"/>
                  </a:ext>
                </a:extLst>
              </a:tr>
              <a:tr h="180003">
                <a:tc>
                  <a:txBody>
                    <a:bodyPr/>
                    <a:lstStyle/>
                    <a:p>
                      <a:pPr algn="l" fontAlgn="b"/>
                      <a:r>
                        <a:rPr lang="en-GB" sz="900" b="0" i="0" u="none" strike="noStrike">
                          <a:solidFill>
                            <a:srgbClr val="000000"/>
                          </a:solidFill>
                          <a:effectLst/>
                          <a:latin typeface="Roboto" panose="02000000000000000000" pitchFamily="2" charset="0"/>
                          <a:ea typeface="Roboto" panose="02000000000000000000" pitchFamily="2" charset="0"/>
                        </a:rPr>
                        <a:t>Days Over Response Time</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3757494333"/>
                  </a:ext>
                </a:extLst>
              </a:tr>
              <a:tr h="295576">
                <a:tc>
                  <a:txBody>
                    <a:bodyPr/>
                    <a:lstStyle/>
                    <a:p>
                      <a:pPr algn="l" fontAlgn="b"/>
                      <a:r>
                        <a:rPr lang="en-GB" sz="900" b="0" i="0" u="none" strike="noStrike" dirty="0">
                          <a:solidFill>
                            <a:srgbClr val="000000"/>
                          </a:solidFill>
                          <a:effectLst/>
                          <a:latin typeface="Roboto" panose="02000000000000000000" pitchFamily="2" charset="0"/>
                          <a:ea typeface="Roboto" panose="02000000000000000000" pitchFamily="2" charset="0"/>
                        </a:rPr>
                        <a:t>Response Received Since Last Escalation</a:t>
                      </a:r>
                    </a:p>
                  </a:txBody>
                  <a:tcPr marL="1318" marR="1318" marT="131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14920666"/>
                  </a:ext>
                </a:extLst>
              </a:tr>
            </a:tbl>
          </a:graphicData>
        </a:graphic>
      </p:graphicFrame>
    </p:spTree>
    <p:extLst>
      <p:ext uri="{BB962C8B-B14F-4D97-AF65-F5344CB8AC3E}">
        <p14:creationId xmlns:p14="http://schemas.microsoft.com/office/powerpoint/2010/main" val="2488055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dirty="0"/>
              <a:t>close</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p:txBody>
          <a:bodyPr/>
          <a:lstStyle/>
          <a:p>
            <a:r>
              <a:rPr lang="en-GB"/>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7af6dba-f870-40c6-a7fb-5991d73382cc"/>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6703C796-2EF8-4ACA-A87B-DB25FA413AAB}"/>
</file>

<file path=customXml/itemProps3.xml><?xml version="1.0" encoding="utf-8"?>
<ds:datastoreItem xmlns:ds="http://schemas.openxmlformats.org/officeDocument/2006/customXml" ds:itemID="{227F3447-4B93-44BA-86EC-08F1999C5A12}">
  <ds:schemaRefs>
    <ds:schemaRef ds:uri="http://schemas.microsoft.com/office/2006/metadata/properties"/>
    <ds:schemaRef ds:uri="http://purl.org/dc/terms/"/>
    <ds:schemaRef ds:uri="http://www.w3.org/XML/1998/namespace"/>
    <ds:schemaRef ds:uri="2cad1648-976c-4623-a0e8-9726b3f96fa8"/>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4d4c56e4-7acb-4520-996b-f46ea1002255"/>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4463</TotalTime>
  <Words>1730</Words>
  <Application>Microsoft Office PowerPoint</Application>
  <PresentationFormat>Widescreen</PresentationFormat>
  <Paragraphs>231</Paragraphs>
  <Slides>24</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24</vt:i4>
      </vt:variant>
    </vt:vector>
  </HeadingPairs>
  <TitlesOfParts>
    <vt:vector size="29" baseType="lpstr">
      <vt:lpstr>Arial</vt:lpstr>
      <vt:lpstr>Calibri</vt:lpstr>
      <vt:lpstr>Roboto</vt:lpstr>
      <vt:lpstr>REC Light Event Theme</vt:lpstr>
      <vt:lpstr>REC Alternative Event Theme</vt:lpstr>
      <vt:lpstr>REC Issues Group - SDEP II Change Proposal R0122</vt:lpstr>
      <vt:lpstr>introduction</vt:lpstr>
      <vt:lpstr>R0122 – Useability, Look and feel and reporting</vt:lpstr>
      <vt:lpstr>Introduction to R0122</vt:lpstr>
      <vt:lpstr>Status options</vt:lpstr>
      <vt:lpstr>I02/I05 – new proposed status set</vt:lpstr>
      <vt:lpstr>Notes on ‘solved’ / ‘unsolved’ statuses</vt:lpstr>
      <vt:lpstr>filters</vt:lpstr>
      <vt:lpstr>Filters 1</vt:lpstr>
      <vt:lpstr>Filters - 2</vt:lpstr>
      <vt:lpstr>I33 View of time left to respond - screen </vt:lpstr>
      <vt:lpstr>readability</vt:lpstr>
      <vt:lpstr>I30 Readability of fields  </vt:lpstr>
      <vt:lpstr>Mpid selection for new communication</vt:lpstr>
      <vt:lpstr>I16 Selecting MPID over Company Group  </vt:lpstr>
      <vt:lpstr>Email notifications</vt:lpstr>
      <vt:lpstr>I05(b) &amp; I56 – email notifications</vt:lpstr>
      <vt:lpstr>dashboard</vt:lpstr>
      <vt:lpstr>I50 View of summary info / dashboard  </vt:lpstr>
      <vt:lpstr>reporting</vt:lpstr>
      <vt:lpstr>SDEP reports survey 2022 – review of the existing function</vt:lpstr>
      <vt:lpstr>Proposed Report types</vt:lpstr>
      <vt:lpstr>Additional standard reports</vt:lpstr>
      <vt:lpstr>close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Brown, Beth</dc:creator>
  <cp:lastModifiedBy>Elise Handy</cp:lastModifiedBy>
  <cp:revision>8</cp:revision>
  <dcterms:created xsi:type="dcterms:W3CDTF">2023-08-03T15:44:30Z</dcterms:created>
  <dcterms:modified xsi:type="dcterms:W3CDTF">2023-10-13T14:05:32Z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0x0101002F229F11D0E73842972382210F5AABF2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2023-08-11T12:46:40Z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9e36e488-6892-4e93-9db2-6f29212d79b7</vt:lpwstr>
  </property>
  <property fmtid="{D5CDD505-2E9C-101B-9397-08002B2CF9AE}" pid="10" name="MSIP_Label_2d7f055f-5347-41d4-8cbe-c035e83f4f3c_ContentBits">
    <vt:lpwstr>0</vt:lpwstr>
  </property>
</Properties>
</file>