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0.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862" r:id="rId11"/>
    <p:sldMasterId id="2147483887" r:id="rId12"/>
    <p:sldMasterId id="2147483908" r:id="rId13"/>
    <p:sldMasterId id="2147483914" r:id="rId14"/>
  </p:sldMasterIdLst>
  <p:notesMasterIdLst>
    <p:notesMasterId r:id="rId49"/>
  </p:notesMasterIdLst>
  <p:handoutMasterIdLst>
    <p:handoutMasterId r:id="rId50"/>
  </p:handoutMasterIdLst>
  <p:sldIdLst>
    <p:sldId id="256" r:id="rId15"/>
    <p:sldId id="269" r:id="rId16"/>
    <p:sldId id="263" r:id="rId17"/>
    <p:sldId id="2147377321" r:id="rId18"/>
    <p:sldId id="2147377262" r:id="rId19"/>
    <p:sldId id="2147377322" r:id="rId20"/>
    <p:sldId id="2147377323" r:id="rId21"/>
    <p:sldId id="2147377263" r:id="rId22"/>
    <p:sldId id="2147377309" r:id="rId23"/>
    <p:sldId id="413" r:id="rId24"/>
    <p:sldId id="414" r:id="rId25"/>
    <p:sldId id="416" r:id="rId26"/>
    <p:sldId id="417" r:id="rId27"/>
    <p:sldId id="415" r:id="rId28"/>
    <p:sldId id="2147377250" r:id="rId29"/>
    <p:sldId id="2147377318" r:id="rId30"/>
    <p:sldId id="2147377319" r:id="rId31"/>
    <p:sldId id="2147377311" r:id="rId32"/>
    <p:sldId id="2147377314" r:id="rId33"/>
    <p:sldId id="2147377315" r:id="rId34"/>
    <p:sldId id="259" r:id="rId35"/>
    <p:sldId id="2147377317" r:id="rId36"/>
    <p:sldId id="258" r:id="rId37"/>
    <p:sldId id="2147377316" r:id="rId38"/>
    <p:sldId id="2147377320" r:id="rId39"/>
    <p:sldId id="2147377324" r:id="rId40"/>
    <p:sldId id="290" r:id="rId41"/>
    <p:sldId id="294" r:id="rId42"/>
    <p:sldId id="2147475608" r:id="rId43"/>
    <p:sldId id="2147475604" r:id="rId44"/>
    <p:sldId id="2147475606" r:id="rId45"/>
    <p:sldId id="2147475605" r:id="rId46"/>
    <p:sldId id="2147475607" r:id="rId47"/>
    <p:sldId id="25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3A7EF7-CAB5-44A5-AC5A-58BB41BF0C96}" v="1" dt="2024-01-12T09:37:32.663"/>
    <p1510:client id="{C5A9C8C0-576F-46D4-A6DF-7E23BEBA026D}" v="6" dt="2024-01-12T09:23:50.21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Fosberry" userId="S::helen.fosberry@gemserv.com::2e9ecf43-cbea-4d39-8719-8e93eba0f898" providerId="AD" clId="Web-{A73A7EF7-CAB5-44A5-AC5A-58BB41BF0C96}"/>
    <pc:docChg chg="sldOrd">
      <pc:chgData name="Helen Fosberry" userId="S::helen.fosberry@gemserv.com::2e9ecf43-cbea-4d39-8719-8e93eba0f898" providerId="AD" clId="Web-{A73A7EF7-CAB5-44A5-AC5A-58BB41BF0C96}" dt="2024-01-12T09:37:32.663" v="0"/>
      <pc:docMkLst>
        <pc:docMk/>
      </pc:docMkLst>
      <pc:sldChg chg="ord">
        <pc:chgData name="Helen Fosberry" userId="S::helen.fosberry@gemserv.com::2e9ecf43-cbea-4d39-8719-8e93eba0f898" providerId="AD" clId="Web-{A73A7EF7-CAB5-44A5-AC5A-58BB41BF0C96}" dt="2024-01-12T09:37:32.663" v="0"/>
        <pc:sldMkLst>
          <pc:docMk/>
          <pc:sldMk cId="452644964" sldId="2147377262"/>
        </pc:sldMkLst>
      </pc:sldChg>
    </pc:docChg>
  </pc:docChgLst>
  <pc:docChgLst>
    <pc:chgData name="James Rees" userId="6a49c294-0318-4273-b1fc-4011d6bf9f90" providerId="ADAL" clId="{C5A9C8C0-576F-46D4-A6DF-7E23BEBA026D}"/>
    <pc:docChg chg="custSel addSld delSld modSld sldOrd">
      <pc:chgData name="James Rees" userId="6a49c294-0318-4273-b1fc-4011d6bf9f90" providerId="ADAL" clId="{C5A9C8C0-576F-46D4-A6DF-7E23BEBA026D}" dt="2024-01-12T09:26:05.003" v="516" actId="20577"/>
      <pc:docMkLst>
        <pc:docMk/>
      </pc:docMkLst>
      <pc:sldChg chg="modSp mod">
        <pc:chgData name="James Rees" userId="6a49c294-0318-4273-b1fc-4011d6bf9f90" providerId="ADAL" clId="{C5A9C8C0-576F-46D4-A6DF-7E23BEBA026D}" dt="2024-01-09T16:52:34.069" v="212" actId="20577"/>
        <pc:sldMkLst>
          <pc:docMk/>
          <pc:sldMk cId="1116783212" sldId="263"/>
        </pc:sldMkLst>
        <pc:graphicFrameChg chg="modGraphic">
          <ac:chgData name="James Rees" userId="6a49c294-0318-4273-b1fc-4011d6bf9f90" providerId="ADAL" clId="{C5A9C8C0-576F-46D4-A6DF-7E23BEBA026D}" dt="2024-01-09T16:52:34.069" v="212"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C5A9C8C0-576F-46D4-A6DF-7E23BEBA026D}" dt="2024-01-11T17:00:07.328" v="390" actId="47"/>
        <pc:sldMkLst>
          <pc:docMk/>
          <pc:sldMk cId="3712291619" sldId="278"/>
        </pc:sldMkLst>
      </pc:sldChg>
      <pc:sldChg chg="del">
        <pc:chgData name="James Rees" userId="6a49c294-0318-4273-b1fc-4011d6bf9f90" providerId="ADAL" clId="{C5A9C8C0-576F-46D4-A6DF-7E23BEBA026D}" dt="2024-01-11T17:00:07.328" v="390" actId="47"/>
        <pc:sldMkLst>
          <pc:docMk/>
          <pc:sldMk cId="140203249" sldId="2146848762"/>
        </pc:sldMkLst>
      </pc:sldChg>
      <pc:sldChg chg="del">
        <pc:chgData name="James Rees" userId="6a49c294-0318-4273-b1fc-4011d6bf9f90" providerId="ADAL" clId="{C5A9C8C0-576F-46D4-A6DF-7E23BEBA026D}" dt="2024-01-11T17:00:07.328" v="390" actId="47"/>
        <pc:sldMkLst>
          <pc:docMk/>
          <pc:sldMk cId="2803064289" sldId="2146848763"/>
        </pc:sldMkLst>
      </pc:sldChg>
      <pc:sldChg chg="modSp mod">
        <pc:chgData name="James Rees" userId="6a49c294-0318-4273-b1fc-4011d6bf9f90" providerId="ADAL" clId="{C5A9C8C0-576F-46D4-A6DF-7E23BEBA026D}" dt="2024-01-09T16:53:05.022" v="216" actId="20577"/>
        <pc:sldMkLst>
          <pc:docMk/>
          <pc:sldMk cId="3405725952" sldId="2147377250"/>
        </pc:sldMkLst>
        <pc:spChg chg="mod">
          <ac:chgData name="James Rees" userId="6a49c294-0318-4273-b1fc-4011d6bf9f90" providerId="ADAL" clId="{C5A9C8C0-576F-46D4-A6DF-7E23BEBA026D}" dt="2024-01-09T16:53:05.022" v="216" actId="20577"/>
          <ac:spMkLst>
            <pc:docMk/>
            <pc:sldMk cId="3405725952" sldId="2147377250"/>
            <ac:spMk id="2" creationId="{4310DABB-9296-FDB0-E562-D1B45488F158}"/>
          </ac:spMkLst>
        </pc:spChg>
      </pc:sldChg>
      <pc:sldChg chg="modSp add mod ord">
        <pc:chgData name="James Rees" userId="6a49c294-0318-4273-b1fc-4011d6bf9f90" providerId="ADAL" clId="{C5A9C8C0-576F-46D4-A6DF-7E23BEBA026D}" dt="2024-01-09T16:53:45.898" v="293" actId="20577"/>
        <pc:sldMkLst>
          <pc:docMk/>
          <pc:sldMk cId="3081579812" sldId="2147377319"/>
        </pc:sldMkLst>
        <pc:spChg chg="mod">
          <ac:chgData name="James Rees" userId="6a49c294-0318-4273-b1fc-4011d6bf9f90" providerId="ADAL" clId="{C5A9C8C0-576F-46D4-A6DF-7E23BEBA026D}" dt="2024-01-09T16:53:45.898" v="293" actId="20577"/>
          <ac:spMkLst>
            <pc:docMk/>
            <pc:sldMk cId="3081579812" sldId="2147377319"/>
            <ac:spMk id="2" creationId="{4310DABB-9296-FDB0-E562-D1B45488F158}"/>
          </ac:spMkLst>
        </pc:spChg>
      </pc:sldChg>
      <pc:sldChg chg="modSp add mod">
        <pc:chgData name="James Rees" userId="6a49c294-0318-4273-b1fc-4011d6bf9f90" providerId="ADAL" clId="{C5A9C8C0-576F-46D4-A6DF-7E23BEBA026D}" dt="2024-01-09T16:54:35.547" v="389" actId="20577"/>
        <pc:sldMkLst>
          <pc:docMk/>
          <pc:sldMk cId="2221279210" sldId="2147377320"/>
        </pc:sldMkLst>
        <pc:spChg chg="mod">
          <ac:chgData name="James Rees" userId="6a49c294-0318-4273-b1fc-4011d6bf9f90" providerId="ADAL" clId="{C5A9C8C0-576F-46D4-A6DF-7E23BEBA026D}" dt="2024-01-09T16:54:35.547" v="389" actId="20577"/>
          <ac:spMkLst>
            <pc:docMk/>
            <pc:sldMk cId="2221279210" sldId="2147377320"/>
            <ac:spMk id="2" creationId="{4310DABB-9296-FDB0-E562-D1B45488F158}"/>
          </ac:spMkLst>
        </pc:spChg>
      </pc:sldChg>
      <pc:sldChg chg="modSp add mod">
        <pc:chgData name="James Rees" userId="6a49c294-0318-4273-b1fc-4011d6bf9f90" providerId="ADAL" clId="{C5A9C8C0-576F-46D4-A6DF-7E23BEBA026D}" dt="2024-01-12T08:23:22.976" v="435" actId="20577"/>
        <pc:sldMkLst>
          <pc:docMk/>
          <pc:sldMk cId="1845582008" sldId="2147377324"/>
        </pc:sldMkLst>
        <pc:spChg chg="mod">
          <ac:chgData name="James Rees" userId="6a49c294-0318-4273-b1fc-4011d6bf9f90" providerId="ADAL" clId="{C5A9C8C0-576F-46D4-A6DF-7E23BEBA026D}" dt="2024-01-12T08:23:10.390" v="412" actId="20577"/>
          <ac:spMkLst>
            <pc:docMk/>
            <pc:sldMk cId="1845582008" sldId="2147377324"/>
            <ac:spMk id="2" creationId="{4310DABB-9296-FDB0-E562-D1B45488F158}"/>
          </ac:spMkLst>
        </pc:spChg>
        <pc:spChg chg="mod">
          <ac:chgData name="James Rees" userId="6a49c294-0318-4273-b1fc-4011d6bf9f90" providerId="ADAL" clId="{C5A9C8C0-576F-46D4-A6DF-7E23BEBA026D}" dt="2024-01-12T08:23:22.976" v="435" actId="20577"/>
          <ac:spMkLst>
            <pc:docMk/>
            <pc:sldMk cId="1845582008" sldId="2147377324"/>
            <ac:spMk id="3" creationId="{153C8D1C-9736-081E-4D60-57FAF1DD1D92}"/>
          </ac:spMkLst>
        </pc:spChg>
      </pc:sldChg>
      <pc:sldChg chg="modSp mod">
        <pc:chgData name="James Rees" userId="6a49c294-0318-4273-b1fc-4011d6bf9f90" providerId="ADAL" clId="{C5A9C8C0-576F-46D4-A6DF-7E23BEBA026D}" dt="2024-01-12T09:26:05.003" v="516" actId="20577"/>
        <pc:sldMkLst>
          <pc:docMk/>
          <pc:sldMk cId="896484338" sldId="2147475608"/>
        </pc:sldMkLst>
        <pc:spChg chg="mod">
          <ac:chgData name="James Rees" userId="6a49c294-0318-4273-b1fc-4011d6bf9f90" providerId="ADAL" clId="{C5A9C8C0-576F-46D4-A6DF-7E23BEBA026D}" dt="2024-01-12T09:25:41.676" v="505" actId="20577"/>
          <ac:spMkLst>
            <pc:docMk/>
            <pc:sldMk cId="896484338" sldId="2147475608"/>
            <ac:spMk id="2" creationId="{4310DABB-9296-FDB0-E562-D1B45488F158}"/>
          </ac:spMkLst>
        </pc:spChg>
        <pc:spChg chg="mod">
          <ac:chgData name="James Rees" userId="6a49c294-0318-4273-b1fc-4011d6bf9f90" providerId="ADAL" clId="{C5A9C8C0-576F-46D4-A6DF-7E23BEBA026D}" dt="2024-01-12T09:26:05.003" v="516" actId="20577"/>
          <ac:spMkLst>
            <pc:docMk/>
            <pc:sldMk cId="896484338" sldId="2147475608"/>
            <ac:spMk id="3" creationId="{153C8D1C-9736-081E-4D60-57FAF1DD1D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12/01/2024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34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6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63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98768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25</a:t>
            </a:fld>
            <a:endParaRPr lang="en-GB"/>
          </a:p>
        </p:txBody>
      </p:sp>
    </p:spTree>
    <p:extLst>
      <p:ext uri="{BB962C8B-B14F-4D97-AF65-F5344CB8AC3E}">
        <p14:creationId xmlns:p14="http://schemas.microsoft.com/office/powerpoint/2010/main" val="715026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Kirsty</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07337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Kirsty</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739801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Kirsty</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824738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Kirsty</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12470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xml"/><Relationship Id="rId4" Type="http://schemas.openxmlformats.org/officeDocument/2006/relationships/image" Target="../media/image9.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8.xml"/><Relationship Id="rId1" Type="http://schemas.openxmlformats.org/officeDocument/2006/relationships/tags" Target="../tags/tag3.xml"/><Relationship Id="rId4" Type="http://schemas.openxmlformats.org/officeDocument/2006/relationships/image" Target="../media/image9.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12/01/2024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8106977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20818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462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796880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39895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666443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2773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9515443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729801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765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4629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9722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48457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16664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092050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3531171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8356783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630780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2484771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789543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2264339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543015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272086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8144582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307779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475542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141622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193782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221485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736905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33795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272694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18888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405663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7555758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7040015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9002248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9341837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116110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0861543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72925213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637853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852701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6470119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3016038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cSld name="1_Blank w. footer (W)">
    <p:spTree>
      <p:nvGrpSpPr>
        <p:cNvPr id="1" name=""/>
        <p:cNvGrpSpPr/>
        <p:nvPr/>
      </p:nvGrpSpPr>
      <p:grpSpPr>
        <a:xfrm>
          <a:off x="0" y="0"/>
          <a:ext cx="0" cy="0"/>
          <a:chOff x="0" y="0"/>
          <a:chExt cx="0" cy="0"/>
        </a:xfrm>
      </p:grpSpPr>
      <p:sp>
        <p:nvSpPr>
          <p:cNvPr id="363" name="Slide Number"/>
          <p:cNvSpPr txBox="1">
            <a:spLocks noGrp="1"/>
          </p:cNvSpPr>
          <p:nvPr>
            <p:ph type="sldNum" sz="quarter" idx="2"/>
          </p:nvPr>
        </p:nvSpPr>
        <p:spPr>
          <a:xfrm>
            <a:off x="11580451" y="6489858"/>
            <a:ext cx="268019" cy="230828"/>
          </a:xfrm>
          <a:prstGeom prst="rect">
            <a:avLst/>
          </a:prstGeom>
        </p:spPr>
        <p:txBody>
          <a:bodyPr/>
          <a:lstStyle>
            <a:lvl1pPr algn="l">
              <a:defRPr sz="900" b="1" cap="all" spc="91">
                <a:solidFill>
                  <a:srgbClr val="A7A7A7"/>
                </a:solidFill>
              </a:defRPr>
            </a:lvl1pPr>
          </a:lstStyle>
          <a:p>
            <a:fld id="{C3C92672-E5D3-6A4C-A6E1-C0426F702F0B}" type="slidenum">
              <a:rPr lang="en-GB" smtClean="0"/>
              <a:t>‹#›</a:t>
            </a:fld>
            <a:endParaRPr lang="en-GB"/>
          </a:p>
        </p:txBody>
      </p:sp>
      <p:sp>
        <p:nvSpPr>
          <p:cNvPr id="364" name="SECTION"/>
          <p:cNvSpPr>
            <a:spLocks noGrp="1"/>
          </p:cNvSpPr>
          <p:nvPr>
            <p:ph type="body" sz="quarter" idx="21"/>
          </p:nvPr>
        </p:nvSpPr>
        <p:spPr>
          <a:xfrm>
            <a:off x="884403" y="662083"/>
            <a:ext cx="3250388" cy="153888"/>
          </a:xfrm>
          <a:prstGeom prst="rect">
            <a:avLst/>
          </a:prstGeom>
        </p:spPr>
        <p:txBody>
          <a:bodyPr lIns="0" tIns="0" rIns="0" bIns="0">
            <a:spAutoFit/>
          </a:bodyPr>
          <a:lstStyle>
            <a:lvl1pPr defTabSz="411470">
              <a:lnSpc>
                <a:spcPct val="100000"/>
              </a:lnSpc>
              <a:spcBef>
                <a:spcPts val="0"/>
              </a:spcBef>
              <a:defRPr sz="1000" cap="all" spc="100">
                <a:solidFill>
                  <a:schemeClr val="accent1">
                    <a:lumOff val="-57413"/>
                  </a:schemeClr>
                </a:solidFill>
              </a:defRPr>
            </a:lvl1pPr>
          </a:lstStyle>
          <a:p>
            <a:pPr lvl="0"/>
            <a:r>
              <a:rPr lang="en-GB"/>
              <a:t>Click to edit Master text styles</a:t>
            </a:r>
          </a:p>
        </p:txBody>
      </p:sp>
      <p:sp>
        <p:nvSpPr>
          <p:cNvPr id="7" name="frog for XYZ / © confidential 2021.">
            <a:extLst>
              <a:ext uri="{FF2B5EF4-FFF2-40B4-BE49-F238E27FC236}">
                <a16:creationId xmlns:a16="http://schemas.microsoft.com/office/drawing/2014/main" id="{338FDD13-E532-1E4F-9895-51B1EFC8149B}"/>
              </a:ext>
            </a:extLst>
          </p:cNvPr>
          <p:cNvSpPr>
            <a:spLocks noGrp="1"/>
          </p:cNvSpPr>
          <p:nvPr>
            <p:ph type="body" sz="quarter" idx="28" hasCustomPrompt="1"/>
          </p:nvPr>
        </p:nvSpPr>
        <p:spPr>
          <a:xfrm>
            <a:off x="8701618" y="6548757"/>
            <a:ext cx="2702535" cy="123111"/>
          </a:xfrm>
          <a:prstGeom prst="rect">
            <a:avLst/>
          </a:prstGeom>
        </p:spPr>
        <p:txBody>
          <a:bodyPr wrap="none" lIns="0" tIns="0" rIns="0" bIns="0">
            <a:spAutoFit/>
          </a:bodyPr>
          <a:lstStyle>
            <a:lvl1pPr>
              <a:lnSpc>
                <a:spcPct val="100000"/>
              </a:lnSpc>
              <a:spcBef>
                <a:spcPts val="0"/>
              </a:spcBef>
              <a:defRPr sz="800" b="0" spc="24">
                <a:solidFill>
                  <a:srgbClr val="A6AAA9"/>
                </a:solidFill>
                <a:uFill>
                  <a:solidFill>
                    <a:srgbClr val="919191"/>
                  </a:solidFill>
                </a:uFill>
              </a:defRPr>
            </a:lvl1pPr>
          </a:lstStyle>
          <a:p>
            <a:r>
              <a:rPr lang="en-US">
                <a:solidFill>
                  <a:srgbClr val="959A99"/>
                </a:solidFill>
                <a:effectLst/>
                <a:latin typeface="Arial" panose="020B0604020202020204" pitchFamily="34" charset="0"/>
              </a:rPr>
              <a:t>© confidential 2021 | frog Part of Capgemini Invent</a:t>
            </a:r>
          </a:p>
        </p:txBody>
      </p:sp>
    </p:spTree>
    <p:extLst>
      <p:ext uri="{BB962C8B-B14F-4D97-AF65-F5344CB8AC3E}">
        <p14:creationId xmlns:p14="http://schemas.microsoft.com/office/powerpoint/2010/main" val="368828638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tags" Target="../tags/tag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heme" Target="../theme/theme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image" Target="../media/image9.emf"/><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oleObject" Target="../embeddings/oleObject1.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theme" Target="../theme/theme9.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image" Target="../media/image2.png"/><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22.xml"/><Relationship Id="rId7" Type="http://schemas.openxmlformats.org/officeDocument/2006/relationships/image" Target="../media/image5.jpeg"/><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theme" Target="../theme/theme10.xml"/><Relationship Id="rId5" Type="http://schemas.openxmlformats.org/officeDocument/2006/relationships/slideLayout" Target="../slideLayouts/slideLayout124.xml"/><Relationship Id="rId4"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127.xml"/><Relationship Id="rId7" Type="http://schemas.openxmlformats.org/officeDocument/2006/relationships/theme" Target="../theme/theme11.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5" Type="http://schemas.openxmlformats.org/officeDocument/2006/relationships/slideLayout" Target="../slideLayouts/slideLayout129.xml"/><Relationship Id="rId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062109918"/>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88510384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 id="2147483905" r:id="rId18"/>
    <p:sldLayoutId id="2147483906" r:id="rId19"/>
    <p:sldLayoutId id="214748390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8"/>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TextBox 4">
            <a:extLst>
              <a:ext uri="{FF2B5EF4-FFF2-40B4-BE49-F238E27FC236}">
                <a16:creationId xmlns:a16="http://schemas.microsoft.com/office/drawing/2014/main" id="{D0E919C0-3468-8059-C29E-4630ED86E4A4}"/>
              </a:ext>
            </a:extLst>
          </p:cNvPr>
          <p:cNvSpPr txBox="1"/>
          <p:nvPr userDrawn="1">
            <p:extLst>
              <p:ext uri="{1162E1C5-73C7-4A58-AE30-91384D911F3F}">
                <p184:classification xmlns:p184="http://schemas.microsoft.com/office/powerpoint/2018/4/main" val="ftr"/>
              </p:ext>
            </p:extLst>
          </p:nvPr>
        </p:nvSpPr>
        <p:spPr>
          <a:xfrm>
            <a:off x="0" y="6553200"/>
            <a:ext cx="12149138" cy="3048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8347774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v.uk/guidance/uk-transition-from-analogue-to-digital-landlines#what-the-change-means-in-practice-and-how-you-can-prepare" TargetMode="External"/><Relationship Id="rId2" Type="http://schemas.openxmlformats.org/officeDocument/2006/relationships/notesSlide" Target="../notesSlides/notesSlide5.xml"/><Relationship Id="rId1" Type="http://schemas.openxmlformats.org/officeDocument/2006/relationships/slideLayout" Target="../slideLayouts/slideLayout1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28.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1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0.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30.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0.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12 January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785895315"/>
              </p:ext>
            </p:extLst>
          </p:nvPr>
        </p:nvGraphicFramePr>
        <p:xfrm>
          <a:off x="1039690" y="1025236"/>
          <a:ext cx="8881873" cy="4737683"/>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Introductions and Agreement of Agenda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10:00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Chair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Data Cleanse Update</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10:05 </a:t>
                      </a:r>
                      <a:endParaRPr lang="en-GB" sz="1000" b="1" i="0" cap="none" spc="0">
                        <a:solidFill>
                          <a:schemeClr val="tx1"/>
                        </a:solidFill>
                        <a:effectLst/>
                        <a:latin typeface="+mn-lt"/>
                      </a:endParaRPr>
                    </a:p>
                  </a:txBody>
                  <a:tcPr marL="22680" marR="11861" marT="6480" marB="48600"/>
                </a:tc>
                <a:tc>
                  <a:txBody>
                    <a:bodyPr/>
                    <a:lstStyle/>
                    <a:p>
                      <a:pPr fontAlgn="ctr"/>
                      <a:r>
                        <a:rPr lang="en-GB" sz="1000" b="1" cap="none" spc="0">
                          <a:solidFill>
                            <a:schemeClr val="tx1"/>
                          </a:solidFill>
                          <a:effectLst/>
                        </a:rPr>
                        <a:t>REC Performance Assurance Team</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2a</a:t>
                      </a: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Data Cleanse Update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cap="none" spc="0">
                          <a:solidFill>
                            <a:schemeClr val="tx1"/>
                          </a:solidFill>
                          <a:effectLst/>
                        </a:rPr>
                        <a:t>Data Cleanse Reporting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10.15</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REC Performance Assurance Team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mn-lt"/>
                        </a:rPr>
                        <a:t>R0037 – Prepayment Credit Balance &amp; Debt Transfer Process</a:t>
                      </a:r>
                    </a:p>
                  </a:txBody>
                  <a:tcPr marL="22680" marR="11861" marT="6480" marB="48600"/>
                </a:tc>
                <a:tc>
                  <a:txBody>
                    <a:bodyPr/>
                    <a:lstStyle/>
                    <a:p>
                      <a:pPr algn="ctr" rtl="0" fontAlgn="base"/>
                      <a:r>
                        <a:rPr lang="en-GB" sz="1000" b="1" i="0" cap="none" spc="0">
                          <a:solidFill>
                            <a:schemeClr val="tx1"/>
                          </a:solidFill>
                          <a:effectLst/>
                          <a:latin typeface="+mn-lt"/>
                        </a:rPr>
                        <a:t>10:25</a:t>
                      </a:r>
                    </a:p>
                  </a:txBody>
                  <a:tcPr marL="22680" marR="11861" marT="6480" marB="48600"/>
                </a:tc>
                <a:tc>
                  <a:txBody>
                    <a:bodyPr/>
                    <a:lstStyle/>
                    <a:p>
                      <a:pPr algn="l" rtl="0" fontAlgn="base"/>
                      <a:r>
                        <a:rPr lang="en-GB" sz="1000" b="1" i="0" cap="none" spc="0">
                          <a:solidFill>
                            <a:schemeClr val="tx1"/>
                          </a:solidFill>
                          <a:effectLst/>
                          <a:latin typeface="+mn-lt"/>
                        </a:rPr>
                        <a:t>REC Change Team</a:t>
                      </a:r>
                    </a:p>
                  </a:txBody>
                  <a:tcPr marL="22680" marR="11861" marT="6480" marB="48600"/>
                </a:tc>
                <a:extLst>
                  <a:ext uri="{0D108BD9-81ED-4DB2-BD59-A6C34878D82A}">
                    <a16:rowId xmlns:a16="http://schemas.microsoft.com/office/drawing/2014/main" val="1905737428"/>
                  </a:ext>
                </a:extLst>
              </a:tr>
              <a:tr h="347189">
                <a:tc>
                  <a:txBody>
                    <a:bodyPr/>
                    <a:lstStyle/>
                    <a:p>
                      <a:pPr algn="l" rtl="0" fontAlgn="base"/>
                      <a:r>
                        <a:rPr lang="en-GB" sz="1000" b="0" i="0" cap="none" spc="0">
                          <a:solidFill>
                            <a:schemeClr val="tx1"/>
                          </a:solidFill>
                          <a:effectLst/>
                          <a:latin typeface="+mn-lt"/>
                        </a:rPr>
                        <a:t>4</a:t>
                      </a:r>
                    </a:p>
                  </a:txBody>
                  <a:tcPr marL="22680" marR="11861" marT="6480" marB="48600"/>
                </a:tc>
                <a:tc>
                  <a:txBody>
                    <a:bodyPr/>
                    <a:lstStyle/>
                    <a:p>
                      <a:pPr fontAlgn="ctr"/>
                      <a:r>
                        <a:rPr lang="en-GB" sz="1000" b="1" cap="none" spc="0">
                          <a:solidFill>
                            <a:schemeClr val="tx1"/>
                          </a:solidFill>
                          <a:effectLst/>
                        </a:rPr>
                        <a:t>R0109 – Aligning Electricity and Gas Timescale Requirements for Sharing Meter Technical Detail Information</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i="0" cap="none" spc="0">
                          <a:solidFill>
                            <a:schemeClr val="tx1"/>
                          </a:solidFill>
                          <a:effectLst/>
                          <a:latin typeface="+mn-lt"/>
                        </a:rPr>
                        <a:t>10:45</a:t>
                      </a: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REC Change Team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algn="l" rtl="0" fontAlgn="base"/>
                      <a:r>
                        <a:rPr lang="en-GB" sz="1000" b="0" i="0" cap="none" spc="0">
                          <a:solidFill>
                            <a:schemeClr val="tx1"/>
                          </a:solidFill>
                          <a:effectLst/>
                          <a:latin typeface="+mn-lt"/>
                        </a:rPr>
                        <a:t>5</a:t>
                      </a:r>
                    </a:p>
                  </a:txBody>
                  <a:tcPr marL="22680" marR="11861" marT="6480" marB="48600"/>
                </a:tc>
                <a:tc>
                  <a:txBody>
                    <a:bodyPr/>
                    <a:lstStyle/>
                    <a:p>
                      <a:pPr fontAlgn="ctr"/>
                      <a:r>
                        <a:rPr lang="en-GB" sz="1000" b="1" i="0" cap="none" spc="0">
                          <a:solidFill>
                            <a:schemeClr val="tx1"/>
                          </a:solidFill>
                          <a:effectLst/>
                          <a:latin typeface="+mn-lt"/>
                        </a:rPr>
                        <a:t>R0157 – Removal of a Fax as a Code Communication Method</a:t>
                      </a:r>
                    </a:p>
                  </a:txBody>
                  <a:tcPr marL="22680" marR="11861" marT="6480" marB="48600"/>
                </a:tc>
                <a:tc>
                  <a:txBody>
                    <a:bodyPr/>
                    <a:lstStyle/>
                    <a:p>
                      <a:pPr algn="ctr" rtl="0" fontAlgn="base"/>
                      <a:r>
                        <a:rPr lang="en-GB" sz="1000" b="1" i="0" cap="none" spc="0">
                          <a:solidFill>
                            <a:schemeClr val="tx1"/>
                          </a:solidFill>
                          <a:effectLst/>
                          <a:latin typeface="+mn-lt"/>
                        </a:rPr>
                        <a:t>11:00</a:t>
                      </a:r>
                    </a:p>
                  </a:txBody>
                  <a:tcPr marL="22680" marR="11861" marT="6480" marB="48600"/>
                </a:tc>
                <a:tc>
                  <a:txBody>
                    <a:bodyPr/>
                    <a:lstStyle/>
                    <a:p>
                      <a:pPr algn="l" rtl="0" fontAlgn="base"/>
                      <a:r>
                        <a:rPr lang="en-GB" sz="1000" b="1" i="0" cap="none" spc="0">
                          <a:solidFill>
                            <a:schemeClr val="tx1"/>
                          </a:solidFill>
                          <a:effectLst/>
                          <a:latin typeface="+mn-lt"/>
                        </a:rPr>
                        <a:t>REC Change Team</a:t>
                      </a:r>
                    </a:p>
                  </a:txBody>
                  <a:tcPr marL="22680" marR="11861" marT="6480" marB="48600"/>
                </a:tc>
                <a:extLst>
                  <a:ext uri="{0D108BD9-81ED-4DB2-BD59-A6C34878D82A}">
                    <a16:rowId xmlns:a16="http://schemas.microsoft.com/office/drawing/2014/main" val="169739726"/>
                  </a:ext>
                </a:extLst>
              </a:tr>
              <a:tr h="479181">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6</a:t>
                      </a: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AOB</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i="0" cap="none" spc="0">
                          <a:solidFill>
                            <a:schemeClr val="tx1"/>
                          </a:solidFill>
                          <a:effectLst/>
                          <a:latin typeface="+mn-lt"/>
                        </a:rPr>
                        <a:t>11:15</a:t>
                      </a: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i="0" cap="none" spc="0">
                          <a:solidFill>
                            <a:schemeClr val="tx1"/>
                          </a:solidFill>
                          <a:effectLst/>
                          <a:latin typeface="+mn-lt"/>
                        </a:rPr>
                        <a:t>All</a:t>
                      </a:r>
                    </a:p>
                  </a:txBody>
                  <a:tcPr marL="22680" marR="11861" marT="6480" marB="48600"/>
                </a:tc>
                <a:extLst>
                  <a:ext uri="{0D108BD9-81ED-4DB2-BD59-A6C34878D82A}">
                    <a16:rowId xmlns:a16="http://schemas.microsoft.com/office/drawing/2014/main" val="3081973692"/>
                  </a:ext>
                </a:extLst>
              </a:tr>
              <a:tr h="552187">
                <a:tc>
                  <a:txBody>
                    <a:bodyPr/>
                    <a:lstStyle/>
                    <a:p>
                      <a:pPr algn="l" rtl="0" fontAlgn="base"/>
                      <a:r>
                        <a:rPr lang="en-GB" sz="1000" b="0" i="0" cap="none" spc="0">
                          <a:solidFill>
                            <a:schemeClr val="tx1"/>
                          </a:solidFill>
                          <a:effectLst/>
                          <a:latin typeface="+mn-lt"/>
                        </a:rPr>
                        <a:t>6.1</a:t>
                      </a:r>
                    </a:p>
                  </a:txBody>
                  <a:tcPr marL="22680" marR="11861" marT="6480" marB="48600"/>
                </a:tc>
                <a:tc>
                  <a:txBody>
                    <a:bodyPr/>
                    <a:lstStyle/>
                    <a:p>
                      <a:pPr algn="l" rtl="0" fontAlgn="base"/>
                      <a:r>
                        <a:rPr lang="en-GB" sz="1000" b="1" i="0" cap="none" spc="0">
                          <a:solidFill>
                            <a:schemeClr val="tx1"/>
                          </a:solidFill>
                          <a:effectLst/>
                          <a:latin typeface="+mn-lt"/>
                        </a:rPr>
                        <a:t>D0189 Flow – Data Item DI50274/J0554 Total Debt</a:t>
                      </a:r>
                    </a:p>
                  </a:txBody>
                  <a:tcPr marL="22680" marR="11861" marT="6480" marB="48600"/>
                </a:tc>
                <a:tc>
                  <a:txBody>
                    <a:bodyPr/>
                    <a:lstStyle/>
                    <a:p>
                      <a:pPr algn="ctr" rtl="0" fontAlgn="base"/>
                      <a:r>
                        <a:rPr lang="en-GB" sz="1000" b="1" i="0" cap="none" spc="0">
                          <a:solidFill>
                            <a:schemeClr val="tx1"/>
                          </a:solidFill>
                          <a:effectLst/>
                          <a:latin typeface="+mn-lt"/>
                        </a:rPr>
                        <a:t>11:30</a:t>
                      </a:r>
                    </a:p>
                  </a:txBody>
                  <a:tcPr marL="22680" marR="11861" marT="6480" marB="48600"/>
                </a:tc>
                <a:tc>
                  <a:txBody>
                    <a:bodyPr/>
                    <a:lstStyle/>
                    <a:p>
                      <a:pPr algn="l" rtl="0" fontAlgn="base"/>
                      <a:r>
                        <a:rPr lang="en-GB" sz="1000" b="1" i="0" cap="none" spc="0">
                          <a:solidFill>
                            <a:schemeClr val="tx1"/>
                          </a:solidFill>
                          <a:effectLst/>
                          <a:latin typeface="+mn-lt"/>
                        </a:rPr>
                        <a:t>RIG Member</a:t>
                      </a:r>
                    </a:p>
                  </a:txBody>
                  <a:tcPr marL="22680" marR="11861" marT="6480" marB="48600"/>
                </a:tc>
                <a:extLst>
                  <a:ext uri="{0D108BD9-81ED-4DB2-BD59-A6C34878D82A}">
                    <a16:rowId xmlns:a16="http://schemas.microsoft.com/office/drawing/2014/main" val="2339504293"/>
                  </a:ext>
                </a:extLst>
              </a:tr>
              <a:tr h="347189">
                <a:tc>
                  <a:txBody>
                    <a:bodyPr/>
                    <a:lstStyle/>
                    <a:p>
                      <a:pPr algn="l" rtl="0" fontAlgn="base"/>
                      <a:r>
                        <a:rPr lang="en-GB" sz="1000" b="0" i="0" cap="none" spc="0">
                          <a:solidFill>
                            <a:schemeClr val="tx1"/>
                          </a:solidFill>
                          <a:effectLst/>
                          <a:latin typeface="+mn-lt"/>
                        </a:rPr>
                        <a:t>6.2</a:t>
                      </a:r>
                    </a:p>
                  </a:txBody>
                  <a:tcPr marL="22680" marR="11861" marT="6480" marB="48600"/>
                </a:tc>
                <a:tc>
                  <a:txBody>
                    <a:bodyPr/>
                    <a:lstStyle/>
                    <a:p>
                      <a:pPr algn="l" rtl="0" fontAlgn="base"/>
                      <a:r>
                        <a:rPr lang="en-GB" sz="1000" b="1" i="0" cap="none" spc="0">
                          <a:solidFill>
                            <a:schemeClr val="tx1"/>
                          </a:solidFill>
                          <a:effectLst/>
                          <a:latin typeface="+mn-lt"/>
                        </a:rPr>
                        <a:t>Access to SDEP – GT’s</a:t>
                      </a:r>
                    </a:p>
                  </a:txBody>
                  <a:tcPr marL="22680" marR="11861" marT="6480" marB="48600"/>
                </a:tc>
                <a:tc>
                  <a:txBody>
                    <a:bodyPr/>
                    <a:lstStyle/>
                    <a:p>
                      <a:pPr algn="ctr" rtl="0" fontAlgn="base"/>
                      <a:r>
                        <a:rPr lang="en-GB" sz="1000" b="1" i="0" cap="none" spc="0">
                          <a:solidFill>
                            <a:schemeClr val="tx1"/>
                          </a:solidFill>
                          <a:effectLst/>
                          <a:latin typeface="+mn-lt"/>
                        </a:rPr>
                        <a:t>11:45</a:t>
                      </a:r>
                    </a:p>
                  </a:txBody>
                  <a:tcPr marL="22680" marR="11861" marT="6480" marB="48600"/>
                </a:tc>
                <a:tc>
                  <a:txBody>
                    <a:bodyPr/>
                    <a:lstStyle/>
                    <a:p>
                      <a:pPr algn="l" rtl="0" fontAlgn="base"/>
                      <a:r>
                        <a:rPr lang="en-GB" sz="1000" b="1" i="0" cap="none" spc="0">
                          <a:solidFill>
                            <a:schemeClr val="tx1"/>
                          </a:solidFill>
                          <a:effectLst/>
                          <a:latin typeface="+mn-lt"/>
                        </a:rPr>
                        <a:t>RIG Member</a:t>
                      </a:r>
                    </a:p>
                  </a:txBody>
                  <a:tcPr marL="22680" marR="11861" marT="6480" marB="48600"/>
                </a:tc>
                <a:extLst>
                  <a:ext uri="{0D108BD9-81ED-4DB2-BD59-A6C34878D82A}">
                    <a16:rowId xmlns:a16="http://schemas.microsoft.com/office/drawing/2014/main" val="1463063068"/>
                  </a:ext>
                </a:extLst>
              </a:tr>
              <a:tr h="347189">
                <a:tc>
                  <a:txBody>
                    <a:bodyPr/>
                    <a:lstStyle/>
                    <a:p>
                      <a:pPr algn="l" rtl="0" fontAlgn="base"/>
                      <a:r>
                        <a:rPr lang="en-GB" sz="1000" b="0" i="0" cap="none" spc="0">
                          <a:solidFill>
                            <a:schemeClr val="tx1"/>
                          </a:solidFill>
                          <a:effectLst/>
                          <a:latin typeface="+mn-lt"/>
                        </a:rPr>
                        <a:t>6.3</a:t>
                      </a:r>
                    </a:p>
                  </a:txBody>
                  <a:tcPr marL="22680" marR="11861" marT="6480" marB="48600"/>
                </a:tc>
                <a:tc>
                  <a:txBody>
                    <a:bodyPr/>
                    <a:lstStyle/>
                    <a:p>
                      <a:pPr algn="l" rtl="0" fontAlgn="base"/>
                      <a:r>
                        <a:rPr lang="en-GB" sz="1000" b="1" i="0" cap="none" spc="0">
                          <a:solidFill>
                            <a:schemeClr val="tx1"/>
                          </a:solidFill>
                          <a:effectLst/>
                          <a:latin typeface="+mn-lt"/>
                        </a:rPr>
                        <a:t>Installer Skills and Competencies for Comms Hub Only Exchange Activity</a:t>
                      </a:r>
                    </a:p>
                  </a:txBody>
                  <a:tcPr marL="22680" marR="11861" marT="6480" marB="48600"/>
                </a:tc>
                <a:tc>
                  <a:txBody>
                    <a:bodyPr/>
                    <a:lstStyle/>
                    <a:p>
                      <a:pPr algn="ctr" rtl="0" fontAlgn="base"/>
                      <a:r>
                        <a:rPr lang="en-GB" sz="1000" b="1" i="0" cap="none" spc="0">
                          <a:solidFill>
                            <a:schemeClr val="tx1"/>
                          </a:solidFill>
                          <a:effectLst/>
                          <a:latin typeface="+mn-lt"/>
                        </a:rPr>
                        <a:t>12:00</a:t>
                      </a:r>
                    </a:p>
                  </a:txBody>
                  <a:tcPr marL="22680" marR="11861" marT="6480" marB="48600"/>
                </a:tc>
                <a:tc>
                  <a:txBody>
                    <a:bodyPr/>
                    <a:lstStyle/>
                    <a:p>
                      <a:pPr algn="l" rtl="0" fontAlgn="base"/>
                      <a:r>
                        <a:rPr lang="en-GB" sz="1000" b="1" i="0" cap="none" spc="0">
                          <a:solidFill>
                            <a:schemeClr val="tx1"/>
                          </a:solidFill>
                          <a:effectLst/>
                          <a:latin typeface="+mn-lt"/>
                        </a:rPr>
                        <a:t>RIG Member</a:t>
                      </a:r>
                    </a:p>
                  </a:txBody>
                  <a:tcPr marL="22680" marR="11861" marT="6480" marB="48600"/>
                </a:tc>
                <a:extLst>
                  <a:ext uri="{0D108BD9-81ED-4DB2-BD59-A6C34878D82A}">
                    <a16:rowId xmlns:a16="http://schemas.microsoft.com/office/drawing/2014/main" val="2463945661"/>
                  </a:ext>
                </a:extLst>
              </a:tr>
              <a:tr h="347189">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6</a:t>
                      </a: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i="0" cap="none" spc="0">
                          <a:solidFill>
                            <a:schemeClr val="tx1"/>
                          </a:solidFill>
                          <a:effectLst/>
                          <a:latin typeface="+mn-lt"/>
                        </a:rPr>
                        <a:t>Close</a:t>
                      </a: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12:15</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fontAlgn="ctr"/>
                      <a:r>
                        <a:rPr lang="en-GB" sz="1000" b="1" cap="none" spc="0">
                          <a:solidFill>
                            <a:schemeClr val="tx1"/>
                          </a:solidFill>
                          <a:effectLst/>
                        </a:rPr>
                        <a:t>Chair</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DATA CLEANSE SPRINT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Amy Crowe-Lamont &amp; Nirav Vyas</a:t>
            </a:r>
          </a:p>
        </p:txBody>
      </p:sp>
    </p:spTree>
    <p:extLst>
      <p:ext uri="{BB962C8B-B14F-4D97-AF65-F5344CB8AC3E}">
        <p14:creationId xmlns:p14="http://schemas.microsoft.com/office/powerpoint/2010/main" val="1390474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DD74-B9D5-9A69-5AFC-609004ECF95C}"/>
              </a:ext>
            </a:extLst>
          </p:cNvPr>
          <p:cNvSpPr>
            <a:spLocks noGrp="1"/>
          </p:cNvSpPr>
          <p:nvPr>
            <p:ph type="title"/>
          </p:nvPr>
        </p:nvSpPr>
        <p:spPr/>
        <p:txBody>
          <a:bodyPr>
            <a:normAutofit fontScale="90000"/>
          </a:bodyPr>
          <a:lstStyle/>
          <a:p>
            <a:r>
              <a:rPr lang="en-GB"/>
              <a:t>Data Cleanse Sprint 1 – Closing Actions</a:t>
            </a:r>
          </a:p>
        </p:txBody>
      </p:sp>
      <p:grpSp>
        <p:nvGrpSpPr>
          <p:cNvPr id="4" name="Group 3">
            <a:extLst>
              <a:ext uri="{FF2B5EF4-FFF2-40B4-BE49-F238E27FC236}">
                <a16:creationId xmlns:a16="http://schemas.microsoft.com/office/drawing/2014/main" id="{B3CFDFC3-CCA9-D89D-2C55-039B0F492731}"/>
              </a:ext>
            </a:extLst>
          </p:cNvPr>
          <p:cNvGrpSpPr/>
          <p:nvPr/>
        </p:nvGrpSpPr>
        <p:grpSpPr>
          <a:xfrm>
            <a:off x="623357" y="1075044"/>
            <a:ext cx="9620394" cy="2692267"/>
            <a:chOff x="3475291" y="2090783"/>
            <a:chExt cx="5233733" cy="2606436"/>
          </a:xfrm>
        </p:grpSpPr>
        <p:sp>
          <p:nvSpPr>
            <p:cNvPr id="5" name="Rounded Rectangle 32">
              <a:extLst>
                <a:ext uri="{FF2B5EF4-FFF2-40B4-BE49-F238E27FC236}">
                  <a16:creationId xmlns:a16="http://schemas.microsoft.com/office/drawing/2014/main" id="{8DEA7FC3-F84E-C0DA-0412-97501665EE9E}"/>
                </a:ext>
              </a:extLst>
            </p:cNvPr>
            <p:cNvSpPr/>
            <p:nvPr/>
          </p:nvSpPr>
          <p:spPr>
            <a:xfrm>
              <a:off x="3475291" y="2349945"/>
              <a:ext cx="1429478" cy="1647249"/>
            </a:xfrm>
            <a:prstGeom prst="roundRect">
              <a:avLst>
                <a:gd name="adj" fmla="val 5556"/>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98934"/>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39FA8A54-6EB0-F144-77AB-86BFA240C451}"/>
                </a:ext>
              </a:extLst>
            </p:cNvPr>
            <p:cNvSpPr/>
            <p:nvPr/>
          </p:nvSpPr>
          <p:spPr>
            <a:xfrm>
              <a:off x="3922534" y="2099202"/>
              <a:ext cx="534991" cy="534991"/>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B282E"/>
                  </a:solidFill>
                  <a:effectLst/>
                  <a:uLnTx/>
                  <a:uFillTx/>
                  <a:latin typeface="Calibri" panose="020F0502020204030204"/>
                  <a:ea typeface="+mn-ea"/>
                  <a:cs typeface="+mn-cs"/>
                </a:rPr>
                <a:t>01</a:t>
              </a:r>
            </a:p>
          </p:txBody>
        </p:sp>
        <p:cxnSp>
          <p:nvCxnSpPr>
            <p:cNvPr id="7" name="Straight Connector 6">
              <a:extLst>
                <a:ext uri="{FF2B5EF4-FFF2-40B4-BE49-F238E27FC236}">
                  <a16:creationId xmlns:a16="http://schemas.microsoft.com/office/drawing/2014/main" id="{FD7A5EE4-FE21-322C-1CA0-FC651AB8B46B}"/>
                </a:ext>
              </a:extLst>
            </p:cNvPr>
            <p:cNvCxnSpPr>
              <a:cxnSpLocks/>
              <a:stCxn id="5" idx="2"/>
            </p:cNvCxnSpPr>
            <p:nvPr/>
          </p:nvCxnSpPr>
          <p:spPr>
            <a:xfrm>
              <a:off x="4190030" y="3997194"/>
              <a:ext cx="0" cy="70002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Rounded Rectangle 45">
              <a:extLst>
                <a:ext uri="{FF2B5EF4-FFF2-40B4-BE49-F238E27FC236}">
                  <a16:creationId xmlns:a16="http://schemas.microsoft.com/office/drawing/2014/main" id="{6BC64EAE-EDAA-1D3E-8507-4E05B7ADD428}"/>
                </a:ext>
              </a:extLst>
            </p:cNvPr>
            <p:cNvSpPr/>
            <p:nvPr/>
          </p:nvSpPr>
          <p:spPr>
            <a:xfrm>
              <a:off x="5463474" y="2341526"/>
              <a:ext cx="1429478" cy="1647249"/>
            </a:xfrm>
            <a:prstGeom prst="roundRect">
              <a:avLst>
                <a:gd name="adj" fmla="val 555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88600CAC-ED7D-DE5A-7A25-6B29DB97FCEA}"/>
                </a:ext>
              </a:extLst>
            </p:cNvPr>
            <p:cNvSpPr/>
            <p:nvPr/>
          </p:nvSpPr>
          <p:spPr>
            <a:xfrm>
              <a:off x="5910717" y="2090783"/>
              <a:ext cx="534991" cy="534991"/>
            </a:xfrm>
            <a:prstGeom prst="ellipse">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C000"/>
                  </a:solidFill>
                  <a:effectLst/>
                  <a:uLnTx/>
                  <a:uFillTx/>
                  <a:latin typeface="Calibri" panose="020F0502020204030204"/>
                  <a:ea typeface="+mn-ea"/>
                  <a:cs typeface="+mn-cs"/>
                </a:rPr>
                <a:t>02</a:t>
              </a:r>
            </a:p>
          </p:txBody>
        </p:sp>
        <p:cxnSp>
          <p:nvCxnSpPr>
            <p:cNvPr id="11" name="Straight Connector 10">
              <a:extLst>
                <a:ext uri="{FF2B5EF4-FFF2-40B4-BE49-F238E27FC236}">
                  <a16:creationId xmlns:a16="http://schemas.microsoft.com/office/drawing/2014/main" id="{1B6C8B26-94AD-87ED-DAA6-BE85570710BB}"/>
                </a:ext>
              </a:extLst>
            </p:cNvPr>
            <p:cNvCxnSpPr>
              <a:cxnSpLocks/>
            </p:cNvCxnSpPr>
            <p:nvPr/>
          </p:nvCxnSpPr>
          <p:spPr>
            <a:xfrm>
              <a:off x="6096000" y="3977089"/>
              <a:ext cx="0" cy="72012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ounded Rectangle 52">
              <a:extLst>
                <a:ext uri="{FF2B5EF4-FFF2-40B4-BE49-F238E27FC236}">
                  <a16:creationId xmlns:a16="http://schemas.microsoft.com/office/drawing/2014/main" id="{559D9CFC-EFD5-55FC-636A-9DCA58FBEF22}"/>
                </a:ext>
              </a:extLst>
            </p:cNvPr>
            <p:cNvSpPr/>
            <p:nvPr/>
          </p:nvSpPr>
          <p:spPr>
            <a:xfrm>
              <a:off x="7279546" y="2349945"/>
              <a:ext cx="1429478" cy="1647249"/>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98934"/>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885E8639-ADAC-AE55-B39C-E9F03B3A9A2D}"/>
                </a:ext>
              </a:extLst>
            </p:cNvPr>
            <p:cNvSpPr/>
            <p:nvPr/>
          </p:nvSpPr>
          <p:spPr>
            <a:xfrm>
              <a:off x="7726789" y="2099202"/>
              <a:ext cx="534991" cy="534991"/>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0ADA3"/>
                  </a:solidFill>
                  <a:effectLst/>
                  <a:uLnTx/>
                  <a:uFillTx/>
                  <a:latin typeface="Calibri" panose="020F0502020204030204"/>
                  <a:ea typeface="+mn-ea"/>
                  <a:cs typeface="+mn-cs"/>
                </a:rPr>
                <a:t>03</a:t>
              </a:r>
            </a:p>
          </p:txBody>
        </p:sp>
        <p:cxnSp>
          <p:nvCxnSpPr>
            <p:cNvPr id="15" name="Straight Connector 14">
              <a:extLst>
                <a:ext uri="{FF2B5EF4-FFF2-40B4-BE49-F238E27FC236}">
                  <a16:creationId xmlns:a16="http://schemas.microsoft.com/office/drawing/2014/main" id="{B933D51F-48D9-EBE8-A4F2-8E21E08E9B78}"/>
                </a:ext>
              </a:extLst>
            </p:cNvPr>
            <p:cNvCxnSpPr>
              <a:cxnSpLocks/>
              <a:stCxn id="13" idx="2"/>
            </p:cNvCxnSpPr>
            <p:nvPr/>
          </p:nvCxnSpPr>
          <p:spPr>
            <a:xfrm>
              <a:off x="7994285" y="3997194"/>
              <a:ext cx="0" cy="70002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Inhaltsplatzhalter 4">
              <a:extLst>
                <a:ext uri="{FF2B5EF4-FFF2-40B4-BE49-F238E27FC236}">
                  <a16:creationId xmlns:a16="http://schemas.microsoft.com/office/drawing/2014/main" id="{433BFD83-7E62-5BAF-CCC5-9B88DB8F5977}"/>
                </a:ext>
              </a:extLst>
            </p:cNvPr>
            <p:cNvSpPr txBox="1">
              <a:spLocks/>
            </p:cNvSpPr>
            <p:nvPr/>
          </p:nvSpPr>
          <p:spPr>
            <a:xfrm>
              <a:off x="3551209" y="2764641"/>
              <a:ext cx="1277642" cy="715115"/>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BUCKET 1</a:t>
              </a:r>
              <a:br>
                <a:rPr kumimoji="0" lang="en-US" sz="1200" b="0" i="0" u="none" strike="noStrike" kern="1200" cap="none" spc="0" normalizeH="0" baseline="0" noProof="0">
                  <a:ln>
                    <a:noFill/>
                  </a:ln>
                  <a:solidFill>
                    <a:srgbClr val="000000"/>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The Party has not engaged with the data cleanse exercise or made no significant improvement</a:t>
              </a:r>
            </a:p>
          </p:txBody>
        </p:sp>
        <p:sp>
          <p:nvSpPr>
            <p:cNvPr id="18" name="Inhaltsplatzhalter 4">
              <a:extLst>
                <a:ext uri="{FF2B5EF4-FFF2-40B4-BE49-F238E27FC236}">
                  <a16:creationId xmlns:a16="http://schemas.microsoft.com/office/drawing/2014/main" id="{F684A2C0-37C1-2B58-5EAB-3D86E824789D}"/>
                </a:ext>
              </a:extLst>
            </p:cNvPr>
            <p:cNvSpPr txBox="1">
              <a:spLocks/>
            </p:cNvSpPr>
            <p:nvPr/>
          </p:nvSpPr>
          <p:spPr>
            <a:xfrm>
              <a:off x="7350924" y="2764641"/>
              <a:ext cx="1277642" cy="792312"/>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BUCKET 3</a:t>
              </a:r>
              <a:br>
                <a:rPr kumimoji="0" lang="en-US" sz="1200" b="0" i="0" u="none" strike="noStrike" kern="1200" cap="none" spc="0" normalizeH="0" baseline="0" noProof="0">
                  <a:ln>
                    <a:noFill/>
                  </a:ln>
                  <a:solidFill>
                    <a:srgbClr val="000000"/>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The Party hit their data cleanse target and no further action required. </a:t>
              </a:r>
            </a:p>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Inhaltsplatzhalter 4">
              <a:extLst>
                <a:ext uri="{FF2B5EF4-FFF2-40B4-BE49-F238E27FC236}">
                  <a16:creationId xmlns:a16="http://schemas.microsoft.com/office/drawing/2014/main" id="{C6278706-8ACB-E1D1-4E36-30C03BC4EC23}"/>
                </a:ext>
              </a:extLst>
            </p:cNvPr>
            <p:cNvSpPr txBox="1">
              <a:spLocks/>
            </p:cNvSpPr>
            <p:nvPr/>
          </p:nvSpPr>
          <p:spPr>
            <a:xfrm>
              <a:off x="5539392" y="2780943"/>
              <a:ext cx="1277642" cy="956239"/>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BUCKET 2</a:t>
              </a:r>
              <a:br>
                <a:rPr kumimoji="0" lang="en-US" sz="1200" b="0" i="0" u="none" strike="noStrike" kern="1200" cap="none" spc="0" normalizeH="0" baseline="0" noProof="0">
                  <a:ln>
                    <a:noFill/>
                  </a:ln>
                  <a:solidFill>
                    <a:srgbClr val="000000"/>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The Party made more than a 50% improvement in the data cleanse exercise</a:t>
              </a:r>
            </a:p>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C4D3E60D-6A96-7C25-DEE9-FE4A6FA3D89F}"/>
              </a:ext>
            </a:extLst>
          </p:cNvPr>
          <p:cNvGrpSpPr/>
          <p:nvPr/>
        </p:nvGrpSpPr>
        <p:grpSpPr>
          <a:xfrm>
            <a:off x="284723" y="3580481"/>
            <a:ext cx="10311788" cy="2903799"/>
            <a:chOff x="3338110" y="2203655"/>
            <a:chExt cx="5609869" cy="2811225"/>
          </a:xfrm>
        </p:grpSpPr>
        <p:sp>
          <p:nvSpPr>
            <p:cNvPr id="21" name="Rounded Rectangle 32">
              <a:extLst>
                <a:ext uri="{FF2B5EF4-FFF2-40B4-BE49-F238E27FC236}">
                  <a16:creationId xmlns:a16="http://schemas.microsoft.com/office/drawing/2014/main" id="{F9C0C1D6-58C1-B8FE-811C-C3B7E9F61D3D}"/>
                </a:ext>
              </a:extLst>
            </p:cNvPr>
            <p:cNvSpPr/>
            <p:nvPr/>
          </p:nvSpPr>
          <p:spPr>
            <a:xfrm>
              <a:off x="3475291" y="2349945"/>
              <a:ext cx="1429478" cy="1647249"/>
            </a:xfrm>
            <a:prstGeom prst="roundRect">
              <a:avLst>
                <a:gd name="adj" fmla="val 5556"/>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98934"/>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354E1A18-F6A4-E3FC-C2EA-C434449F600A}"/>
                </a:ext>
              </a:extLst>
            </p:cNvPr>
            <p:cNvCxnSpPr>
              <a:cxnSpLocks/>
              <a:stCxn id="21" idx="2"/>
            </p:cNvCxnSpPr>
            <p:nvPr/>
          </p:nvCxnSpPr>
          <p:spPr>
            <a:xfrm>
              <a:off x="4190030" y="3997194"/>
              <a:ext cx="0" cy="70002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89C961C-D042-F764-6F31-1DF2113AB45D}"/>
                </a:ext>
              </a:extLst>
            </p:cNvPr>
            <p:cNvSpPr/>
            <p:nvPr/>
          </p:nvSpPr>
          <p:spPr>
            <a:xfrm>
              <a:off x="5142306" y="4697218"/>
              <a:ext cx="1907388" cy="31766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5" name="Rounded Rectangle 45">
              <a:extLst>
                <a:ext uri="{FF2B5EF4-FFF2-40B4-BE49-F238E27FC236}">
                  <a16:creationId xmlns:a16="http://schemas.microsoft.com/office/drawing/2014/main" id="{228B9EA8-430D-B047-5CFC-2FBF71A17747}"/>
                </a:ext>
              </a:extLst>
            </p:cNvPr>
            <p:cNvSpPr/>
            <p:nvPr/>
          </p:nvSpPr>
          <p:spPr>
            <a:xfrm>
              <a:off x="5217764" y="2203655"/>
              <a:ext cx="1894094" cy="2378438"/>
            </a:xfrm>
            <a:prstGeom prst="roundRect">
              <a:avLst>
                <a:gd name="adj" fmla="val 5556"/>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D32F0343-BBC9-B849-7D6D-9CFF20A20FCB}"/>
                </a:ext>
              </a:extLst>
            </p:cNvPr>
            <p:cNvCxnSpPr>
              <a:cxnSpLocks/>
              <a:endCxn id="24" idx="0"/>
            </p:cNvCxnSpPr>
            <p:nvPr/>
          </p:nvCxnSpPr>
          <p:spPr>
            <a:xfrm>
              <a:off x="6096000" y="3977089"/>
              <a:ext cx="0" cy="72012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A145DC40-BE4C-DD19-5BB7-DC4EC2DF48C2}"/>
                </a:ext>
              </a:extLst>
            </p:cNvPr>
            <p:cNvSpPr/>
            <p:nvPr/>
          </p:nvSpPr>
          <p:spPr>
            <a:xfrm>
              <a:off x="7040591" y="4697219"/>
              <a:ext cx="1907388" cy="3176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98934"/>
                </a:solidFill>
                <a:effectLst/>
                <a:uLnTx/>
                <a:uFillTx/>
                <a:latin typeface="Calibri" panose="020F0502020204030204"/>
                <a:ea typeface="+mn-ea"/>
                <a:cs typeface="+mn-cs"/>
              </a:endParaRPr>
            </a:p>
          </p:txBody>
        </p:sp>
        <p:sp>
          <p:nvSpPr>
            <p:cNvPr id="29" name="Rounded Rectangle 52">
              <a:extLst>
                <a:ext uri="{FF2B5EF4-FFF2-40B4-BE49-F238E27FC236}">
                  <a16:creationId xmlns:a16="http://schemas.microsoft.com/office/drawing/2014/main" id="{79E2E4A5-CC6E-AFF5-3520-ECC912D293F7}"/>
                </a:ext>
              </a:extLst>
            </p:cNvPr>
            <p:cNvSpPr/>
            <p:nvPr/>
          </p:nvSpPr>
          <p:spPr>
            <a:xfrm>
              <a:off x="7279546" y="2349945"/>
              <a:ext cx="1429478" cy="1647249"/>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98934"/>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16D40C08-D839-849E-4644-2B59EAC209B4}"/>
                </a:ext>
              </a:extLst>
            </p:cNvPr>
            <p:cNvCxnSpPr>
              <a:stCxn id="29" idx="2"/>
              <a:endCxn id="28" idx="0"/>
            </p:cNvCxnSpPr>
            <p:nvPr/>
          </p:nvCxnSpPr>
          <p:spPr>
            <a:xfrm>
              <a:off x="7994285" y="3997194"/>
              <a:ext cx="0" cy="70002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EAFDF2DD-669B-AE5A-99E3-8013DAB95BEF}"/>
                </a:ext>
              </a:extLst>
            </p:cNvPr>
            <p:cNvSpPr/>
            <p:nvPr/>
          </p:nvSpPr>
          <p:spPr>
            <a:xfrm>
              <a:off x="3338110" y="4697219"/>
              <a:ext cx="1805613" cy="3176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*expect next steps wc 22 Jan 24</a:t>
              </a:r>
            </a:p>
          </p:txBody>
        </p:sp>
        <p:sp>
          <p:nvSpPr>
            <p:cNvPr id="33" name="Inhaltsplatzhalter 4">
              <a:extLst>
                <a:ext uri="{FF2B5EF4-FFF2-40B4-BE49-F238E27FC236}">
                  <a16:creationId xmlns:a16="http://schemas.microsoft.com/office/drawing/2014/main" id="{CB458DED-B1FE-EFB1-E55E-E97D19D96903}"/>
                </a:ext>
              </a:extLst>
            </p:cNvPr>
            <p:cNvSpPr txBox="1">
              <a:spLocks/>
            </p:cNvSpPr>
            <p:nvPr/>
          </p:nvSpPr>
          <p:spPr>
            <a:xfrm>
              <a:off x="3551209" y="2764641"/>
              <a:ext cx="1277642" cy="893894"/>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Next Steps</a:t>
              </a:r>
              <a:br>
                <a:rPr kumimoji="0" lang="en-US" sz="1200" b="0" i="0" u="none" strike="noStrike" kern="1200" cap="none" spc="0" normalizeH="0" baseline="0" noProof="0">
                  <a:ln>
                    <a:noFill/>
                  </a:ln>
                  <a:solidFill>
                    <a:srgbClr val="000000"/>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 call will be scheduled with the Party, if not done so already, outlining that a Management Assertion will be issued shortly.</a:t>
              </a:r>
            </a:p>
          </p:txBody>
        </p:sp>
        <p:sp>
          <p:nvSpPr>
            <p:cNvPr id="34" name="Inhaltsplatzhalter 4">
              <a:extLst>
                <a:ext uri="{FF2B5EF4-FFF2-40B4-BE49-F238E27FC236}">
                  <a16:creationId xmlns:a16="http://schemas.microsoft.com/office/drawing/2014/main" id="{22E63D4A-4964-E7F6-642B-18498913C60D}"/>
                </a:ext>
              </a:extLst>
            </p:cNvPr>
            <p:cNvSpPr txBox="1">
              <a:spLocks/>
            </p:cNvSpPr>
            <p:nvPr/>
          </p:nvSpPr>
          <p:spPr>
            <a:xfrm>
              <a:off x="7350924" y="2764641"/>
              <a:ext cx="1277642" cy="1042876"/>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Next Steps</a:t>
              </a:r>
              <a:br>
                <a:rPr kumimoji="0" lang="en-US" sz="1200" b="0" i="0" u="none" strike="noStrike" kern="1200" cap="none" spc="0" normalizeH="0" baseline="0" noProof="0">
                  <a:ln>
                    <a:noFill/>
                  </a:ln>
                  <a:solidFill>
                    <a:prstClr val="white"/>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a:ea typeface="+mn-ea"/>
                  <a:cs typeface="Calibri"/>
                </a:rPr>
                <a:t>Party will re</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ceive an email via Performance Assurance mailbox outlining no further action required.</a:t>
              </a:r>
            </a:p>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Inhaltsplatzhalter 4">
              <a:extLst>
                <a:ext uri="{FF2B5EF4-FFF2-40B4-BE49-F238E27FC236}">
                  <a16:creationId xmlns:a16="http://schemas.microsoft.com/office/drawing/2014/main" id="{8B43961C-DF9C-C801-6C72-9FAF91CAA313}"/>
                </a:ext>
              </a:extLst>
            </p:cNvPr>
            <p:cNvSpPr txBox="1">
              <a:spLocks/>
            </p:cNvSpPr>
            <p:nvPr/>
          </p:nvSpPr>
          <p:spPr>
            <a:xfrm>
              <a:off x="5252615" y="2376110"/>
              <a:ext cx="1811532" cy="2085752"/>
            </a:xfrm>
            <a:prstGeom prst="rect">
              <a:avLst/>
            </a:prstGeom>
            <a:solidFill>
              <a:schemeClr val="bg1"/>
            </a:solidFill>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200" b="1" i="0" u="none" strike="noStrike" kern="1200" cap="none" spc="0" normalizeH="0" baseline="0" noProof="0">
                  <a:ln>
                    <a:noFill/>
                  </a:ln>
                  <a:solidFill>
                    <a:srgbClr val="000000"/>
                  </a:solidFill>
                  <a:effectLst/>
                  <a:uLnTx/>
                  <a:uFillTx/>
                  <a:latin typeface="Calibri Light" panose="020F0302020204030204"/>
                  <a:ea typeface="+mn-ea"/>
                  <a:cs typeface="+mn-cs"/>
                </a:rPr>
                <a:t>Next Steps</a:t>
              </a:r>
              <a:br>
                <a:rPr kumimoji="0" lang="en-US" sz="1200" b="0" i="0" u="none" strike="noStrike" kern="1200" cap="none" spc="0" normalizeH="0" baseline="0" noProof="0">
                  <a:ln>
                    <a:noFill/>
                  </a:ln>
                  <a:solidFill>
                    <a:srgbClr val="000000"/>
                  </a:solidFill>
                  <a:effectLst/>
                  <a:uLnTx/>
                  <a:uFillTx/>
                  <a:latin typeface="Calibri Light" panose="020F0302020204030204"/>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Performance Assurance team will: </a:t>
              </a:r>
            </a:p>
            <a:p>
              <a:pPr marL="228600" marR="0" lvl="0" indent="-228600" algn="ctr" defTabSz="914127" rtl="0" eaLnBrk="1" fontAlgn="auto" latinLnBrk="0" hangingPunct="1">
                <a:lnSpc>
                  <a:spcPct val="100000"/>
                </a:lnSpc>
                <a:spcBef>
                  <a:spcPts val="0"/>
                </a:spcBef>
                <a:spcAft>
                  <a:spcPts val="1200"/>
                </a:spcAft>
                <a:buClrTx/>
                <a:buSzTx/>
                <a:buFont typeface="Wingdings" panose="05000000000000000000" pitchFamily="2" charset="2"/>
                <a:buAutoNum type="arabicPeriod"/>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Reach out via email with an action plan to understand when the remainder of the reports will be cleared.</a:t>
              </a:r>
            </a:p>
            <a:p>
              <a:pPr marL="228600" marR="0" lvl="0" indent="-228600" algn="ctr" defTabSz="914127" rtl="0" eaLnBrk="1" fontAlgn="auto" latinLnBrk="0" hangingPunct="1">
                <a:lnSpc>
                  <a:spcPct val="100000"/>
                </a:lnSpc>
                <a:spcBef>
                  <a:spcPts val="0"/>
                </a:spcBef>
                <a:spcAft>
                  <a:spcPts val="1200"/>
                </a:spcAft>
                <a:buClrTx/>
                <a:buSzTx/>
                <a:buFont typeface="Wingdings" panose="05000000000000000000" pitchFamily="2" charset="2"/>
                <a:buAutoNum type="arabicPeriod"/>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Schedule an optional workshop for Parties to attend and provide feedback on difficulties they may have faced. This can also be communicated to OAMs or Performance Assurance mailbox if unable to attend.</a:t>
              </a:r>
            </a:p>
          </p:txBody>
        </p:sp>
      </p:grpSp>
    </p:spTree>
    <p:extLst>
      <p:ext uri="{BB962C8B-B14F-4D97-AF65-F5344CB8AC3E}">
        <p14:creationId xmlns:p14="http://schemas.microsoft.com/office/powerpoint/2010/main" val="2349214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DD74-B9D5-9A69-5AFC-609004ECF95C}"/>
              </a:ext>
            </a:extLst>
          </p:cNvPr>
          <p:cNvSpPr>
            <a:spLocks noGrp="1"/>
          </p:cNvSpPr>
          <p:nvPr>
            <p:ph type="title"/>
          </p:nvPr>
        </p:nvSpPr>
        <p:spPr/>
        <p:txBody>
          <a:bodyPr>
            <a:normAutofit/>
          </a:bodyPr>
          <a:lstStyle/>
          <a:p>
            <a:r>
              <a:rPr lang="en-GB"/>
              <a:t>Data Cleanse Sprint 2 – Proposal</a:t>
            </a:r>
          </a:p>
        </p:txBody>
      </p:sp>
      <p:sp>
        <p:nvSpPr>
          <p:cNvPr id="3" name="Content Placeholder 2">
            <a:extLst>
              <a:ext uri="{FF2B5EF4-FFF2-40B4-BE49-F238E27FC236}">
                <a16:creationId xmlns:a16="http://schemas.microsoft.com/office/drawing/2014/main" id="{EEDC4654-41FA-65EE-F171-E856D2701E96}"/>
              </a:ext>
            </a:extLst>
          </p:cNvPr>
          <p:cNvSpPr>
            <a:spLocks noGrp="1"/>
          </p:cNvSpPr>
          <p:nvPr>
            <p:ph sz="quarter" idx="10"/>
          </p:nvPr>
        </p:nvSpPr>
        <p:spPr>
          <a:xfrm>
            <a:off x="906463" y="1569495"/>
            <a:ext cx="9217025" cy="1365165"/>
          </a:xfrm>
        </p:spPr>
        <p:txBody>
          <a:bodyPr/>
          <a:lstStyle/>
          <a:p>
            <a:r>
              <a:rPr lang="en-GB"/>
              <a:t>We propose to launch a second 6-month sprint in </a:t>
            </a:r>
            <a:r>
              <a:rPr lang="en-GB">
                <a:solidFill>
                  <a:schemeClr val="accent3"/>
                </a:solidFill>
              </a:rPr>
              <a:t>March 2024</a:t>
            </a:r>
            <a:r>
              <a:rPr lang="en-GB"/>
              <a:t>, following PAB approval of the selected reports and targets.</a:t>
            </a:r>
          </a:p>
          <a:p>
            <a:r>
              <a:rPr lang="en-GB"/>
              <a:t>We will formally communicate the reports and targets in </a:t>
            </a:r>
            <a:r>
              <a:rPr lang="en-GB">
                <a:solidFill>
                  <a:schemeClr val="accent3"/>
                </a:solidFill>
              </a:rPr>
              <a:t>February</a:t>
            </a:r>
            <a:r>
              <a:rPr lang="en-GB"/>
              <a:t>, at the RIG and via a direct communication to Contract Managers and Alternates.</a:t>
            </a:r>
          </a:p>
          <a:p>
            <a:pPr marL="0" indent="0">
              <a:buNone/>
            </a:pPr>
            <a:endParaRPr lang="en-GB"/>
          </a:p>
          <a:p>
            <a:endParaRPr lang="en-GB"/>
          </a:p>
        </p:txBody>
      </p:sp>
      <p:graphicFrame>
        <p:nvGraphicFramePr>
          <p:cNvPr id="4" name="Table 5">
            <a:extLst>
              <a:ext uri="{FF2B5EF4-FFF2-40B4-BE49-F238E27FC236}">
                <a16:creationId xmlns:a16="http://schemas.microsoft.com/office/drawing/2014/main" id="{E8566A9B-61CC-2240-97FE-283B041ACFD6}"/>
              </a:ext>
            </a:extLst>
          </p:cNvPr>
          <p:cNvGraphicFramePr>
            <a:graphicFrameLocks noGrp="1"/>
          </p:cNvGraphicFramePr>
          <p:nvPr/>
        </p:nvGraphicFramePr>
        <p:xfrm>
          <a:off x="920162" y="2934660"/>
          <a:ext cx="9764962" cy="3419555"/>
        </p:xfrm>
        <a:graphic>
          <a:graphicData uri="http://schemas.openxmlformats.org/drawingml/2006/table">
            <a:tbl>
              <a:tblPr firstRow="1" bandRow="1">
                <a:tableStyleId>{F5AB1C69-6EDB-4FF4-983F-18BD219EF322}</a:tableStyleId>
              </a:tblPr>
              <a:tblGrid>
                <a:gridCol w="2306990">
                  <a:extLst>
                    <a:ext uri="{9D8B030D-6E8A-4147-A177-3AD203B41FA5}">
                      <a16:colId xmlns:a16="http://schemas.microsoft.com/office/drawing/2014/main" val="3131143224"/>
                    </a:ext>
                  </a:extLst>
                </a:gridCol>
                <a:gridCol w="2820440">
                  <a:extLst>
                    <a:ext uri="{9D8B030D-6E8A-4147-A177-3AD203B41FA5}">
                      <a16:colId xmlns:a16="http://schemas.microsoft.com/office/drawing/2014/main" val="1378660008"/>
                    </a:ext>
                  </a:extLst>
                </a:gridCol>
                <a:gridCol w="4637532">
                  <a:extLst>
                    <a:ext uri="{9D8B030D-6E8A-4147-A177-3AD203B41FA5}">
                      <a16:colId xmlns:a16="http://schemas.microsoft.com/office/drawing/2014/main" val="4008824244"/>
                    </a:ext>
                  </a:extLst>
                </a:gridCol>
              </a:tblGrid>
              <a:tr h="340051">
                <a:tc>
                  <a:txBody>
                    <a:bodyPr/>
                    <a:lstStyle/>
                    <a:p>
                      <a:r>
                        <a:rPr lang="en-GB" sz="1600">
                          <a:latin typeface="Roboto"/>
                          <a:ea typeface="Roboto"/>
                          <a:cs typeface="Roboto"/>
                        </a:rPr>
                        <a:t>Report</a:t>
                      </a:r>
                    </a:p>
                  </a:txBody>
                  <a:tcPr anchor="ctr"/>
                </a:tc>
                <a:tc>
                  <a:txBody>
                    <a:bodyPr/>
                    <a:lstStyle/>
                    <a:p>
                      <a:r>
                        <a:rPr lang="en-GB" sz="1600">
                          <a:latin typeface="Roboto"/>
                          <a:ea typeface="Roboto"/>
                          <a:cs typeface="Roboto"/>
                        </a:rPr>
                        <a:t>Proposed Target</a:t>
                      </a:r>
                    </a:p>
                  </a:txBody>
                  <a:tcPr anchor="ctr"/>
                </a:tc>
                <a:tc>
                  <a:txBody>
                    <a:bodyPr/>
                    <a:lstStyle/>
                    <a:p>
                      <a:r>
                        <a:rPr lang="en-GB" sz="1600">
                          <a:latin typeface="Roboto"/>
                          <a:ea typeface="Roboto"/>
                          <a:cs typeface="Roboto"/>
                        </a:rPr>
                        <a:t>Rationale</a:t>
                      </a:r>
                    </a:p>
                  </a:txBody>
                  <a:tcPr anchor="ctr"/>
                </a:tc>
                <a:extLst>
                  <a:ext uri="{0D108BD9-81ED-4DB2-BD59-A6C34878D82A}">
                    <a16:rowId xmlns:a16="http://schemas.microsoft.com/office/drawing/2014/main" val="1779308458"/>
                  </a:ext>
                </a:extLst>
              </a:tr>
              <a:tr h="839633">
                <a:tc>
                  <a:txBody>
                    <a:bodyPr/>
                    <a:lstStyle/>
                    <a:p>
                      <a:pPr algn="l"/>
                      <a:r>
                        <a:rPr lang="en-GB" sz="1400" b="1">
                          <a:latin typeface="Roboto"/>
                          <a:ea typeface="Roboto"/>
                          <a:cs typeface="Roboto"/>
                        </a:rPr>
                        <a:t>Invalid Electricity MAP ID</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dk1"/>
                          </a:solidFill>
                          <a:effectLst/>
                          <a:latin typeface="Roboto"/>
                          <a:ea typeface="Roboto"/>
                          <a:cs typeface="Roboto"/>
                        </a:rPr>
                        <a:t>Reduction of pot value to zero</a:t>
                      </a:r>
                    </a:p>
                  </a:txBody>
                  <a:tcPr anchor="ctr"/>
                </a:tc>
                <a:tc>
                  <a:txBody>
                    <a:bodyPr/>
                    <a:lstStyle/>
                    <a:p>
                      <a:pPr marL="285750" indent="-285750" algn="l">
                        <a:buFont typeface="Arial" panose="020B0604020202020204" pitchFamily="34" charset="0"/>
                        <a:buChar char="•"/>
                      </a:pPr>
                      <a:r>
                        <a:rPr lang="en-GB" sz="1400" kern="1200">
                          <a:solidFill>
                            <a:schemeClr val="dk1"/>
                          </a:solidFill>
                          <a:effectLst/>
                          <a:latin typeface="Roboto"/>
                          <a:ea typeface="Roboto"/>
                          <a:cs typeface="Roboto"/>
                        </a:rPr>
                        <a:t>Sprint 1 resulted in a reduction in population of </a:t>
                      </a:r>
                      <a:r>
                        <a:rPr lang="en-GB" sz="1400" b="1" kern="1200">
                          <a:solidFill>
                            <a:schemeClr val="dk1"/>
                          </a:solidFill>
                          <a:effectLst/>
                          <a:latin typeface="Roboto"/>
                          <a:ea typeface="Roboto"/>
                          <a:cs typeface="Roboto"/>
                        </a:rPr>
                        <a:t>c. 50%</a:t>
                      </a:r>
                      <a:r>
                        <a:rPr lang="en-GB" sz="1400" kern="1200">
                          <a:solidFill>
                            <a:schemeClr val="dk1"/>
                          </a:solidFill>
                          <a:effectLst/>
                          <a:latin typeface="Roboto"/>
                          <a:ea typeface="Roboto"/>
                          <a:cs typeface="Roboto"/>
                        </a:rPr>
                        <a:t>. Progress has been linear, and we want to continue to drive down this report until it is cleared.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dk1"/>
                          </a:solidFill>
                          <a:effectLst/>
                          <a:latin typeface="Roboto"/>
                          <a:ea typeface="Roboto"/>
                          <a:cs typeface="Roboto"/>
                        </a:rPr>
                        <a:t>Reported issues with being able to update meter data in CSS in cases where Meter Points were registered to an Invalid MAP ID.</a:t>
                      </a:r>
                    </a:p>
                  </a:txBody>
                  <a:tcPr anchor="ctr"/>
                </a:tc>
                <a:extLst>
                  <a:ext uri="{0D108BD9-81ED-4DB2-BD59-A6C34878D82A}">
                    <a16:rowId xmlns:a16="http://schemas.microsoft.com/office/drawing/2014/main" val="682067565"/>
                  </a:ext>
                </a:extLst>
              </a:tr>
              <a:tr h="853952">
                <a:tc>
                  <a:txBody>
                    <a:bodyPr/>
                    <a:lstStyle/>
                    <a:p>
                      <a:pPr marL="0" algn="l" defTabSz="914400" rtl="0" eaLnBrk="1" latinLnBrk="0" hangingPunct="1"/>
                      <a:r>
                        <a:rPr lang="en-GB" sz="1400" b="1" kern="1200">
                          <a:solidFill>
                            <a:schemeClr val="dk1"/>
                          </a:solidFill>
                          <a:effectLst/>
                          <a:latin typeface="Roboto"/>
                          <a:ea typeface="Roboto"/>
                          <a:cs typeface="Roboto"/>
                        </a:rPr>
                        <a:t>No Meter MTC – MSN</a:t>
                      </a:r>
                    </a:p>
                  </a:txBody>
                  <a:tcPr anchor="ctr"/>
                </a:tc>
                <a:tc>
                  <a:txBody>
                    <a:bodyPr/>
                    <a:lstStyle/>
                    <a:p>
                      <a:pPr marL="285750" indent="-285750" algn="l">
                        <a:buFont typeface="Arial" panose="020B0604020202020204" pitchFamily="34" charset="0"/>
                        <a:buChar char="•"/>
                      </a:pPr>
                      <a:r>
                        <a:rPr lang="en-GB" sz="1400" kern="1200">
                          <a:solidFill>
                            <a:schemeClr val="dk1"/>
                          </a:solidFill>
                          <a:effectLst/>
                          <a:latin typeface="Roboto"/>
                          <a:ea typeface="Roboto"/>
                          <a:cs typeface="Roboto"/>
                        </a:rPr>
                        <a:t>Reduction of the pot value to 25% of that at sprint start.</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dk1"/>
                          </a:solidFill>
                          <a:effectLst/>
                          <a:latin typeface="Roboto"/>
                          <a:ea typeface="Roboto"/>
                          <a:cs typeface="Roboto"/>
                        </a:rPr>
                        <a:t>Identified as a priority cleanse area by the MHHS programme to improve MTD accuracy ahead of migration.</a:t>
                      </a:r>
                    </a:p>
                  </a:txBody>
                  <a:tcPr anchor="ctr"/>
                </a:tc>
                <a:extLst>
                  <a:ext uri="{0D108BD9-81ED-4DB2-BD59-A6C34878D82A}">
                    <a16:rowId xmlns:a16="http://schemas.microsoft.com/office/drawing/2014/main" val="2808733932"/>
                  </a:ext>
                </a:extLst>
              </a:tr>
              <a:tr h="853952">
                <a:tc>
                  <a:txBody>
                    <a:bodyPr/>
                    <a:lstStyle/>
                    <a:p>
                      <a:pPr marL="0" algn="l" defTabSz="914400" rtl="0" eaLnBrk="1" latinLnBrk="0" hangingPunct="1"/>
                      <a:r>
                        <a:rPr lang="en-GB" sz="1400" b="1" kern="1200">
                          <a:solidFill>
                            <a:schemeClr val="dk1"/>
                          </a:solidFill>
                          <a:effectLst/>
                          <a:latin typeface="Roboto"/>
                          <a:ea typeface="Roboto"/>
                          <a:cs typeface="Roboto"/>
                        </a:rPr>
                        <a:t>No Meter MTC – No MSN</a:t>
                      </a:r>
                    </a:p>
                  </a:txBody>
                  <a:tcPr anchor="ctr"/>
                </a:tc>
                <a:tc>
                  <a:txBody>
                    <a:bodyPr/>
                    <a:lstStyle/>
                    <a:p>
                      <a:pPr marL="285750" indent="-285750" algn="l">
                        <a:buFont typeface="Arial" panose="020B0604020202020204" pitchFamily="34" charset="0"/>
                        <a:buChar char="•"/>
                      </a:pPr>
                      <a:r>
                        <a:rPr lang="en-GB" sz="1400" kern="1200">
                          <a:solidFill>
                            <a:schemeClr val="dk1"/>
                          </a:solidFill>
                          <a:effectLst/>
                          <a:latin typeface="Roboto"/>
                          <a:ea typeface="Roboto"/>
                          <a:cs typeface="Roboto"/>
                        </a:rPr>
                        <a:t>Reduction of the pot value to 25% of that at sprint start.</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dk1"/>
                          </a:solidFill>
                          <a:effectLst/>
                          <a:latin typeface="Roboto"/>
                          <a:ea typeface="Roboto"/>
                          <a:cs typeface="Roboto"/>
                        </a:rPr>
                        <a:t>As above</a:t>
                      </a:r>
                    </a:p>
                  </a:txBody>
                  <a:tcPr anchor="ctr"/>
                </a:tc>
                <a:extLst>
                  <a:ext uri="{0D108BD9-81ED-4DB2-BD59-A6C34878D82A}">
                    <a16:rowId xmlns:a16="http://schemas.microsoft.com/office/drawing/2014/main" val="1929164630"/>
                  </a:ext>
                </a:extLst>
              </a:tr>
            </a:tbl>
          </a:graphicData>
        </a:graphic>
      </p:graphicFrame>
    </p:spTree>
    <p:extLst>
      <p:ext uri="{BB962C8B-B14F-4D97-AF65-F5344CB8AC3E}">
        <p14:creationId xmlns:p14="http://schemas.microsoft.com/office/powerpoint/2010/main" val="409281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2a. Data cleanse reporting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br>
              <a:rPr lang="en-GB">
                <a:latin typeface="Roboto"/>
                <a:ea typeface="Roboto"/>
                <a:cs typeface="Roboto"/>
              </a:rPr>
            </a:br>
            <a:br>
              <a:rPr lang="en-GB">
                <a:latin typeface="Roboto"/>
                <a:ea typeface="Roboto"/>
                <a:cs typeface="Roboto"/>
              </a:rPr>
            </a:br>
            <a:r>
              <a:rPr lang="en-GB" sz="2700">
                <a:latin typeface="Roboto"/>
                <a:ea typeface="Roboto"/>
                <a:cs typeface="Roboto"/>
              </a:rPr>
              <a:t>3. R0037 – Prepayment credit balance &amp; debt transfer process</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131925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a:latin typeface="Arial" panose="020B0604020202020204" pitchFamily="34" charset="0"/>
                <a:cs typeface="Arial" panose="020B0604020202020204" pitchFamily="34" charset="0"/>
              </a:rPr>
              <a:t>R0037 </a:t>
            </a:r>
            <a:r>
              <a:rPr lang="en-GB">
                <a:solidFill>
                  <a:srgbClr val="70ADA3"/>
                </a:solidFill>
                <a:latin typeface="Arial" panose="020B0604020202020204" pitchFamily="34" charset="0"/>
                <a:cs typeface="Arial" panose="020B0604020202020204" pitchFamily="34" charset="0"/>
              </a:rPr>
              <a:t>Prepayment</a:t>
            </a:r>
            <a:r>
              <a:rPr lang="en-GB">
                <a:latin typeface="Arial" panose="020B0604020202020204" pitchFamily="34" charset="0"/>
                <a:cs typeface="Arial" panose="020B0604020202020204" pitchFamily="34" charset="0"/>
              </a:rPr>
              <a:t> Credit Balance &amp; Debt Transfer Processes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507831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Changes to the solution presented last month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On receipt of message from Gaining Supplier saying customer wants their balance moving over, Losing Supplier sends a flow to the Gaining Supplier confirming if it is possible for the meter to move down this process. Potential reasons why it could not</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Meter currently in Credit Mode</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Meter not communicating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Debt higher than threshold (would likely also lead to objection)</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If meter is moving down the process, Losing Supplier reads the balance as close to midnight as possible and sends on flow to Gaining Supplier. This is used for invoicing.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OFGEM credit limit discussion - TBC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592531-DCA2-94A1-D1C0-FF4FAB9CB69D}"/>
              </a:ext>
            </a:extLst>
          </p:cNvPr>
          <p:cNvPicPr>
            <a:picLocks noChangeAspect="1"/>
          </p:cNvPicPr>
          <p:nvPr/>
        </p:nvPicPr>
        <p:blipFill>
          <a:blip r:embed="rId3"/>
          <a:stretch>
            <a:fillRect/>
          </a:stretch>
        </p:blipFill>
        <p:spPr>
          <a:xfrm>
            <a:off x="291106" y="94972"/>
            <a:ext cx="8571226" cy="6629678"/>
          </a:xfrm>
          <a:prstGeom prst="rect">
            <a:avLst/>
          </a:prstGeom>
        </p:spPr>
      </p:pic>
    </p:spTree>
    <p:extLst>
      <p:ext uri="{BB962C8B-B14F-4D97-AF65-F5344CB8AC3E}">
        <p14:creationId xmlns:p14="http://schemas.microsoft.com/office/powerpoint/2010/main" val="9752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B5A0-E671-AE16-EBC8-D4B85C75A865}"/>
              </a:ext>
            </a:extLst>
          </p:cNvPr>
          <p:cNvSpPr>
            <a:spLocks noGrp="1"/>
          </p:cNvSpPr>
          <p:nvPr>
            <p:ph type="title"/>
          </p:nvPr>
        </p:nvSpPr>
        <p:spPr/>
        <p:txBody>
          <a:bodyPr/>
          <a:lstStyle/>
          <a:p>
            <a:r>
              <a:rPr lang="en-GB"/>
              <a:t>Pass backs</a:t>
            </a:r>
          </a:p>
        </p:txBody>
      </p:sp>
      <p:sp>
        <p:nvSpPr>
          <p:cNvPr id="5" name="TextBox 4">
            <a:extLst>
              <a:ext uri="{FF2B5EF4-FFF2-40B4-BE49-F238E27FC236}">
                <a16:creationId xmlns:a16="http://schemas.microsoft.com/office/drawing/2014/main" id="{6367A71C-8676-233E-E154-B6970897BFB4}"/>
              </a:ext>
            </a:extLst>
          </p:cNvPr>
          <p:cNvSpPr txBox="1"/>
          <p:nvPr/>
        </p:nvSpPr>
        <p:spPr>
          <a:xfrm>
            <a:off x="542925" y="1405431"/>
            <a:ext cx="10901739" cy="480131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Reasons identified for a “pass back” so far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CoT</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before or on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date identified after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Resolution of disputed balance at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that impacts debt/credit position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Customer disputes debt position with Losing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We intend for the pass back to be able to be full or partial</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For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CoT</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identified after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all credit/debt would be passed back to the Losing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For disputed balance at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or customer disputing the debt position, a portion of the credit/debt would be passed back to the Losing Supplier as appropriate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We have omitted Erroneous Transfers from a “pass back” on the basis that the same customer should still be in the property using the meter. The credit would not need to be passed back to the Losing Supplier as the right customer was using it, just with the wrong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On the meter being returned to the Losing Supplier, it can re-go through this process and the credit/debt at the new </a:t>
            </a:r>
            <a:r>
              <a:rPr kumimoji="0" lang="en-GB" sz="1800" b="0" i="0" u="none" strike="noStrike" kern="1200" cap="none" spc="0" normalizeH="0" baseline="0" noProof="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transferred back.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02206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246C17-AF18-4556-B780-91381541384F}"/>
              </a:ext>
            </a:extLst>
          </p:cNvPr>
          <p:cNvPicPr>
            <a:picLocks noChangeAspect="1"/>
          </p:cNvPicPr>
          <p:nvPr/>
        </p:nvPicPr>
        <p:blipFill>
          <a:blip r:embed="rId2"/>
          <a:stretch>
            <a:fillRect/>
          </a:stretch>
        </p:blipFill>
        <p:spPr>
          <a:xfrm>
            <a:off x="110048" y="0"/>
            <a:ext cx="7304654" cy="6858000"/>
          </a:xfrm>
          <a:prstGeom prst="rect">
            <a:avLst/>
          </a:prstGeom>
        </p:spPr>
      </p:pic>
      <p:sp>
        <p:nvSpPr>
          <p:cNvPr id="9" name="TextBox 8">
            <a:extLst>
              <a:ext uri="{FF2B5EF4-FFF2-40B4-BE49-F238E27FC236}">
                <a16:creationId xmlns:a16="http://schemas.microsoft.com/office/drawing/2014/main" id="{DE3E6899-91CF-20C4-B7AC-36AE40643E88}"/>
              </a:ext>
            </a:extLst>
          </p:cNvPr>
          <p:cNvSpPr txBox="1"/>
          <p:nvPr/>
        </p:nvSpPr>
        <p:spPr>
          <a:xfrm>
            <a:off x="8429626" y="1838325"/>
            <a:ext cx="33147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N.B the process can also be initiated by the Losing Supplier, diagram just shows one way for simplicity.</a:t>
            </a: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64014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4CB3-2F82-DDC9-B048-7612C1896A73}"/>
              </a:ext>
            </a:extLst>
          </p:cNvPr>
          <p:cNvSpPr>
            <a:spLocks noGrp="1"/>
          </p:cNvSpPr>
          <p:nvPr>
            <p:ph type="title"/>
          </p:nvPr>
        </p:nvSpPr>
        <p:spPr/>
        <p:txBody>
          <a:bodyPr>
            <a:normAutofit fontScale="90000"/>
          </a:bodyPr>
          <a:lstStyle/>
          <a:p>
            <a:r>
              <a:rPr lang="en-GB">
                <a:latin typeface="Arial" panose="020B0604020202020204" pitchFamily="34" charset="0"/>
                <a:cs typeface="Arial" panose="020B0604020202020204" pitchFamily="34" charset="0"/>
              </a:rPr>
              <a:t>R0037 </a:t>
            </a:r>
            <a:r>
              <a:rPr lang="en-GB">
                <a:solidFill>
                  <a:srgbClr val="70ADA3"/>
                </a:solidFill>
                <a:latin typeface="Arial" panose="020B0604020202020204" pitchFamily="34" charset="0"/>
                <a:cs typeface="Arial" panose="020B0604020202020204" pitchFamily="34" charset="0"/>
              </a:rPr>
              <a:t>Prepayment</a:t>
            </a:r>
            <a:r>
              <a:rPr lang="en-GB">
                <a:latin typeface="Arial" panose="020B0604020202020204" pitchFamily="34" charset="0"/>
                <a:cs typeface="Arial" panose="020B0604020202020204" pitchFamily="34" charset="0"/>
              </a:rPr>
              <a:t> Credit Balance &amp; Debt Transfer Processes</a:t>
            </a:r>
            <a:endParaRPr lang="en-GB"/>
          </a:p>
        </p:txBody>
      </p:sp>
      <p:sp>
        <p:nvSpPr>
          <p:cNvPr id="5" name="TextBox 4">
            <a:extLst>
              <a:ext uri="{FF2B5EF4-FFF2-40B4-BE49-F238E27FC236}">
                <a16:creationId xmlns:a16="http://schemas.microsoft.com/office/drawing/2014/main" id="{4D45F4B2-473E-0BE6-C7E3-BF42B4F6F717}"/>
              </a:ext>
            </a:extLst>
          </p:cNvPr>
          <p:cNvSpPr txBox="1"/>
          <p:nvPr/>
        </p:nvSpPr>
        <p:spPr>
          <a:xfrm>
            <a:off x="838200" y="1643556"/>
            <a:ext cx="10901739"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Questions for RIG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Are there any major concerns with the additions to the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Are there any other reasons that would require invoicing to be passed back?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Are there any other scenarios to discuss?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79158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a:latin typeface="Roboto"/>
                <a:ea typeface="Roboto"/>
                <a:cs typeface="Roboto"/>
              </a:rPr>
              <a:t>4. r0109 – aligning electricity and gas timescale requirements for sharing meter technical detail information</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6DE962-AA60-5024-EED9-A5171CECFE3A}"/>
              </a:ext>
            </a:extLst>
          </p:cNvPr>
          <p:cNvSpPr>
            <a:spLocks noGrp="1"/>
          </p:cNvSpPr>
          <p:nvPr>
            <p:ph type="title"/>
          </p:nvPr>
        </p:nvSpPr>
        <p:spPr/>
        <p:txBody>
          <a:bodyPr>
            <a:normAutofit fontScale="90000"/>
          </a:bodyPr>
          <a:lstStyle/>
          <a:p>
            <a:r>
              <a:rPr lang="en-GB" sz="2800">
                <a:latin typeface="Roboto"/>
                <a:ea typeface="Roboto"/>
                <a:cs typeface="Roboto"/>
              </a:rPr>
              <a:t>r0109 – aligning electricity and gas timescale requirements for sharing meter technical detail information</a:t>
            </a:r>
            <a:endParaRPr lang="en-GB"/>
          </a:p>
        </p:txBody>
      </p:sp>
      <p:sp>
        <p:nvSpPr>
          <p:cNvPr id="5" name="Content Placeholder 4">
            <a:extLst>
              <a:ext uri="{FF2B5EF4-FFF2-40B4-BE49-F238E27FC236}">
                <a16:creationId xmlns:a16="http://schemas.microsoft.com/office/drawing/2014/main" id="{0D0EE3F2-FFF2-FA26-80FB-ACEC91131006}"/>
              </a:ext>
            </a:extLst>
          </p:cNvPr>
          <p:cNvSpPr>
            <a:spLocks noGrp="1"/>
          </p:cNvSpPr>
          <p:nvPr>
            <p:ph sz="quarter" idx="10"/>
          </p:nvPr>
        </p:nvSpPr>
        <p:spPr>
          <a:xfrm>
            <a:off x="586423" y="1436975"/>
            <a:ext cx="10093769" cy="5055900"/>
          </a:xfrm>
        </p:spPr>
        <p:txBody>
          <a:bodyPr>
            <a:normAutofit lnSpcReduction="10000"/>
          </a:bodyPr>
          <a:lstStyle/>
          <a:p>
            <a:pPr marL="0" indent="0">
              <a:buNone/>
            </a:pPr>
            <a:r>
              <a:rPr lang="en-GB"/>
              <a:t>The current timescales for the MEM to send electricity Meter Technical Details to the Supplier via the D0149 and D0150 data flows are 10 Working Days, but the equivalent for gas is 2 Working Days. R0109 seeks to align the requirements to 2 working days for both fuels.</a:t>
            </a:r>
          </a:p>
          <a:p>
            <a:pPr marL="0" indent="0">
              <a:buNone/>
            </a:pPr>
            <a:r>
              <a:rPr lang="en-GB"/>
              <a:t>The Code Manager wishes to seek information from industry on the scale of the issue and will circulate an RFI to gain this information. </a:t>
            </a:r>
          </a:p>
          <a:p>
            <a:pPr marL="0" indent="0">
              <a:buNone/>
            </a:pPr>
            <a:endParaRPr lang="en-GB"/>
          </a:p>
          <a:p>
            <a:pPr rtl="0"/>
            <a:r>
              <a:rPr lang="en-GB" sz="1600">
                <a:effectLst/>
              </a:rPr>
              <a:t>Does this difference in timings currently cause you operational problems? If yes, please explain.</a:t>
            </a:r>
          </a:p>
          <a:p>
            <a:pPr rtl="0"/>
            <a:r>
              <a:rPr lang="en-GB" sz="1600">
                <a:effectLst/>
              </a:rPr>
              <a:t>Are you receiving customer complaints due to the difference in timescales in different fuels? If yes, please provide volumes.</a:t>
            </a:r>
          </a:p>
          <a:p>
            <a:pPr rtl="0"/>
            <a:r>
              <a:rPr lang="en-GB" sz="1600">
                <a:effectLst/>
              </a:rPr>
              <a:t>If we were to align these requirements, would you need time to make system changes?</a:t>
            </a:r>
          </a:p>
          <a:p>
            <a:pPr rtl="0"/>
            <a:r>
              <a:rPr lang="en-GB" sz="1600">
                <a:effectLst/>
              </a:rPr>
              <a:t>What costs would you incur in making changes to align the requirements?</a:t>
            </a:r>
          </a:p>
          <a:p>
            <a:pPr rtl="0"/>
            <a:r>
              <a:rPr lang="en-GB" sz="1600">
                <a:effectLst/>
              </a:rPr>
              <a:t>Do you believe any change to bring the timescales in line across fuels should happen now or wait until MHHS to be implemented? Please give your reasons.</a:t>
            </a:r>
          </a:p>
          <a:p>
            <a:pPr rtl="0"/>
            <a:r>
              <a:rPr lang="en-GB" sz="1600">
                <a:effectLst/>
              </a:rPr>
              <a:t>Any other comments you wish to make?</a:t>
            </a:r>
          </a:p>
          <a:p>
            <a:pPr rtl="0"/>
            <a:endParaRPr lang="en-GB" sz="1600">
              <a:effectLst/>
            </a:endParaRPr>
          </a:p>
          <a:p>
            <a:pPr marL="0" indent="0" rtl="0">
              <a:buNone/>
            </a:pPr>
            <a:r>
              <a:rPr lang="en-GB"/>
              <a:t>Are there other questions the Code Manger should include within this RFI?</a:t>
            </a:r>
            <a:endParaRPr lang="en-GB">
              <a:effectLst/>
            </a:endParaRPr>
          </a:p>
          <a:p>
            <a:endParaRPr lang="en-GB"/>
          </a:p>
        </p:txBody>
      </p:sp>
    </p:spTree>
    <p:extLst>
      <p:ext uri="{BB962C8B-B14F-4D97-AF65-F5344CB8AC3E}">
        <p14:creationId xmlns:p14="http://schemas.microsoft.com/office/powerpoint/2010/main" val="4041027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a:latin typeface="Roboto"/>
                <a:ea typeface="Roboto"/>
                <a:cs typeface="Roboto"/>
              </a:rPr>
              <a:t>5. R0157 – Removal of a fax as a code communication method</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08157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a:latin typeface="Arial" panose="020B0604020202020204" pitchFamily="34" charset="0"/>
                <a:cs typeface="Arial" panose="020B0604020202020204" pitchFamily="34" charset="0"/>
              </a:rPr>
              <a:t>R0157 – Removal of facsimile as a method of code communication</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751935" y="1502688"/>
            <a:ext cx="10997242" cy="507831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The Public Switched Telephone Networks (PSTN) is being switched off in December 2025 by all telecom companies and will be replaced with an Internet Protocol (IP) digital network. </a:t>
            </a:r>
            <a:b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br>
            <a:r>
              <a:rPr kumimoji="0" lang="en-GB" sz="1800" b="0" i="0" u="sng" strike="noStrike" kern="1200" cap="none" spc="0" normalizeH="0" baseline="0" noProof="0">
                <a:ln>
                  <a:noFill/>
                </a:ln>
                <a:solidFill>
                  <a:srgbClr val="68A495"/>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UK transition from analogue to digital landlines - GOV.UK (www.gov.uk)</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Existing fax machines that are incompatible with new all IP digital networks will become obsolete and no longer capable of meeting Code Communications as prescribed in the REC and all communication methods referencing fax or facsimile will need to be removed.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This change requires a simple solution that is already known. The Code Manager has found all document clause references where an amendment is required. The documents impacted are Metering Operations Schedule, Green Deal Arrangements Schedule, CoMCop and EES Service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Due to the simple solution already known, and an expectation that the alternative method(s) communication is already in place for REC parties and Market participants, the Code Manager would propose moving straight to PCR and Consultation, without the need for a Party Impact Assessment. </a:t>
            </a:r>
            <a:b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br>
            <a:endParaRPr kumimoji="0" lang="en-GB" sz="1800" b="1"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Do you agree with our proposal? We welcome your thoughts and feedback and any questions</a:t>
            </a: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92299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6.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1639679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6.1.  D0189 Flow – data item di50274/j0554 total debt</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1656422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25E6E-96B5-720C-B75D-6739034479A2}"/>
              </a:ext>
            </a:extLst>
          </p:cNvPr>
          <p:cNvSpPr txBox="1"/>
          <p:nvPr/>
        </p:nvSpPr>
        <p:spPr>
          <a:xfrm>
            <a:off x="1175657" y="775064"/>
            <a:ext cx="9631680" cy="2390911"/>
          </a:xfrm>
          <a:prstGeom prst="rect">
            <a:avLst/>
          </a:prstGeom>
          <a:noFill/>
        </p:spPr>
        <p:txBody>
          <a:bodyPr wrap="square" rtlCol="0">
            <a:spAutoFit/>
          </a:bodyPr>
          <a:lstStyle/>
          <a:p>
            <a:pPr defTabSz="1219170"/>
            <a:r>
              <a:rPr lang="en-GB" sz="1867">
                <a:solidFill>
                  <a:srgbClr val="262626"/>
                </a:solidFill>
                <a:latin typeface="EON Brix Sans"/>
              </a:rPr>
              <a:t>What mechanism are parties using to reduce a meter’s debt?</a:t>
            </a:r>
          </a:p>
          <a:p>
            <a:pPr defTabSz="1219170"/>
            <a:endParaRPr lang="en-GB" sz="1867">
              <a:solidFill>
                <a:srgbClr val="262626"/>
              </a:solidFill>
              <a:latin typeface="EON Brix Sans"/>
            </a:endParaRPr>
          </a:p>
          <a:p>
            <a:pPr defTabSz="1219170"/>
            <a:r>
              <a:rPr lang="en-GB" sz="1867">
                <a:solidFill>
                  <a:srgbClr val="262626"/>
                </a:solidFill>
                <a:latin typeface="EON Brix Sans"/>
              </a:rPr>
              <a:t>The D0189 has data item J0554 which is the total amount of debt transferred to the customer</a:t>
            </a:r>
          </a:p>
          <a:p>
            <a:pPr defTabSz="1219170"/>
            <a:endParaRPr lang="en-GB" sz="1867">
              <a:solidFill>
                <a:srgbClr val="262626"/>
              </a:solidFill>
              <a:latin typeface="EON Brix Sans"/>
            </a:endParaRPr>
          </a:p>
          <a:p>
            <a:pPr defTabSz="1219170"/>
            <a:r>
              <a:rPr lang="en-GB" sz="1867">
                <a:solidFill>
                  <a:srgbClr val="262626"/>
                </a:solidFill>
                <a:latin typeface="EON Brix Sans"/>
              </a:rPr>
              <a:t>This data item currently has to be a positive number</a:t>
            </a:r>
          </a:p>
          <a:p>
            <a:pPr defTabSz="1219170"/>
            <a:endParaRPr lang="en-GB" sz="1867">
              <a:solidFill>
                <a:srgbClr val="262626"/>
              </a:solidFill>
              <a:latin typeface="EON Brix Sans"/>
            </a:endParaRPr>
          </a:p>
          <a:p>
            <a:pPr defTabSz="1219170"/>
            <a:r>
              <a:rPr lang="en-GB" sz="1867">
                <a:solidFill>
                  <a:srgbClr val="262626"/>
                </a:solidFill>
                <a:latin typeface="EON Brix Sans"/>
              </a:rPr>
              <a:t>If the meter’s debt is reduced, necessitating a new D0189 should J0554 be the “target” debt amount or the adjustment value?</a:t>
            </a:r>
          </a:p>
        </p:txBody>
      </p:sp>
    </p:spTree>
    <p:extLst>
      <p:ext uri="{BB962C8B-B14F-4D97-AF65-F5344CB8AC3E}">
        <p14:creationId xmlns:p14="http://schemas.microsoft.com/office/powerpoint/2010/main" val="1633728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m_8833520319737141841Picture 3">
            <a:extLst>
              <a:ext uri="{FF2B5EF4-FFF2-40B4-BE49-F238E27FC236}">
                <a16:creationId xmlns:a16="http://schemas.microsoft.com/office/drawing/2014/main" id="{421A6C19-285D-6BA3-470B-1A33721A9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98" y="241818"/>
            <a:ext cx="10180205" cy="435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37E3FF1-A805-1363-265C-6FD1105BB2F8}"/>
              </a:ext>
            </a:extLst>
          </p:cNvPr>
          <p:cNvPicPr>
            <a:picLocks noChangeAspect="1"/>
          </p:cNvPicPr>
          <p:nvPr/>
        </p:nvPicPr>
        <p:blipFill>
          <a:blip r:embed="rId3"/>
          <a:stretch>
            <a:fillRect/>
          </a:stretch>
        </p:blipFill>
        <p:spPr>
          <a:xfrm>
            <a:off x="1767842" y="4665888"/>
            <a:ext cx="9117873" cy="2192113"/>
          </a:xfrm>
          <a:prstGeom prst="rect">
            <a:avLst/>
          </a:prstGeom>
        </p:spPr>
      </p:pic>
    </p:spTree>
    <p:extLst>
      <p:ext uri="{BB962C8B-B14F-4D97-AF65-F5344CB8AC3E}">
        <p14:creationId xmlns:p14="http://schemas.microsoft.com/office/powerpoint/2010/main" val="1660280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93B8E1-D70F-A440-E0A0-99120ED56065}"/>
              </a:ext>
            </a:extLst>
          </p:cNvPr>
          <p:cNvPicPr>
            <a:picLocks noChangeAspect="1"/>
          </p:cNvPicPr>
          <p:nvPr/>
        </p:nvPicPr>
        <p:blipFill>
          <a:blip r:embed="rId2"/>
          <a:stretch>
            <a:fillRect/>
          </a:stretch>
        </p:blipFill>
        <p:spPr>
          <a:xfrm>
            <a:off x="0" y="308327"/>
            <a:ext cx="12192000" cy="6241347"/>
          </a:xfrm>
          <a:prstGeom prst="rect">
            <a:avLst/>
          </a:prstGeom>
        </p:spPr>
      </p:pic>
    </p:spTree>
    <p:extLst>
      <p:ext uri="{BB962C8B-B14F-4D97-AF65-F5344CB8AC3E}">
        <p14:creationId xmlns:p14="http://schemas.microsoft.com/office/powerpoint/2010/main" val="3746327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6.2. access to </a:t>
            </a:r>
            <a:r>
              <a:rPr lang="en-GB" sz="2400" err="1">
                <a:latin typeface="Roboto"/>
                <a:ea typeface="Roboto"/>
                <a:cs typeface="Roboto"/>
              </a:rPr>
              <a:t>sdep</a:t>
            </a:r>
            <a:r>
              <a:rPr lang="en-GB" sz="2400">
                <a:latin typeface="Roboto"/>
                <a:ea typeface="Roboto"/>
                <a:cs typeface="Roboto"/>
              </a:rPr>
              <a:t> – </a:t>
            </a:r>
            <a:r>
              <a:rPr lang="en-GB" sz="2400" err="1">
                <a:latin typeface="Roboto"/>
                <a:ea typeface="Roboto"/>
                <a:cs typeface="Roboto"/>
              </a:rPr>
              <a:t>gt’s</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3270817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6.3. installer skills and competencies for comms hub only exchange activity </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2221279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6.4. PPM </a:t>
            </a:r>
            <a:r>
              <a:rPr lang="en-GB" sz="2400" err="1">
                <a:latin typeface="Roboto"/>
                <a:ea typeface="Roboto"/>
                <a:cs typeface="Roboto"/>
              </a:rPr>
              <a:t>Levelisation</a:t>
            </a:r>
            <a:r>
              <a:rPr lang="en-GB" sz="2400">
                <a:latin typeface="Roboto"/>
                <a:ea typeface="Roboto"/>
                <a:cs typeface="Roboto"/>
              </a:rPr>
              <a:t> </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1845582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a:t>R0147 – PREPAYMENT LEVELISATION</a:t>
            </a:r>
            <a:endParaRPr lang="en-GB" sz="180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486025"/>
            <a:ext cx="9144000" cy="3533775"/>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Introduce the necessary governance and reconciliation arrangements, to reconcile the impact on Domestic Suppliers of levelling the cost of standing charges to Domestic Consumers paying through Prepayment with those paying by direct debit . This will be known as </a:t>
            </a:r>
            <a:r>
              <a:rPr lang="en-GB" sz="1400" b="1">
                <a:solidFill>
                  <a:srgbClr val="000000"/>
                </a:solidFill>
                <a:cs typeface="Times New Roman" panose="02020603050405020304" pitchFamily="18" charset="0"/>
              </a:rPr>
              <a:t>Payment Method Levelisation (PML) Reconciliation</a:t>
            </a:r>
            <a:r>
              <a:rPr lang="en-GB" sz="140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Effective from date to be 01 April 2024 (Easter Monday); the implementation date for R0147 is 28 March 2024</a:t>
            </a:r>
          </a:p>
          <a:p>
            <a:pPr marL="627063" marR="0" lvl="1" indent="-268288" algn="l" defTabSz="914400" rtl="0" eaLnBrk="1" fontAlgn="auto" latinLnBrk="0" hangingPunct="1">
              <a:lnSpc>
                <a:spcPct val="120000"/>
              </a:lnSpc>
              <a:spcBef>
                <a:spcPts val="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01 April 2024 is the first date that Domestic Suppliers </a:t>
            </a:r>
            <a:r>
              <a:rPr kumimoji="0" lang="en-GB" sz="1500" b="1" i="0" u="sng"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must </a:t>
            </a: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extract data, for submission by the 15</a:t>
            </a:r>
            <a:r>
              <a:rPr kumimoji="0" lang="en-GB" sz="15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th</a:t>
            </a: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of the month</a:t>
            </a:r>
          </a:p>
          <a:p>
            <a:pPr marL="285750" lvl="1" indent="-285750" algn="l">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The R0147 Final Change Report has now been published and will be considered by the REC Change Panel on 16 January 2024</a:t>
            </a:r>
          </a:p>
          <a:p>
            <a:pPr marL="285750" lvl="1" indent="-285750" algn="l">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The Authority direction on the licence modifications is due by 23 February 2024. The Authority determination on R0147 is due in the same timeframe and will be led by the licence modification direction. </a:t>
            </a:r>
          </a:p>
          <a:p>
            <a:pPr marL="0" lvl="1" algn="l">
              <a:lnSpc>
                <a:spcPct val="115000"/>
              </a:lnSpc>
              <a:spcBef>
                <a:spcPts val="600"/>
              </a:spcBef>
              <a:spcAft>
                <a:spcPts val="600"/>
              </a:spcAft>
              <a:buClr>
                <a:srgbClr val="68A495"/>
              </a:buClr>
            </a:pPr>
            <a:r>
              <a:rPr lang="en-GB" sz="1400">
                <a:solidFill>
                  <a:srgbClr val="000000"/>
                </a:solidFill>
                <a:latin typeface="Arial" panose="020B0604020202020204" pitchFamily="34" charset="0"/>
                <a:cs typeface="Times New Roman" panose="02020603050405020304" pitchFamily="18" charset="0"/>
              </a:rPr>
              <a:t>What do Domestic Suppliers need to do…</a:t>
            </a:r>
          </a:p>
        </p:txBody>
      </p:sp>
    </p:spTree>
    <p:extLst>
      <p:ext uri="{BB962C8B-B14F-4D97-AF65-F5344CB8AC3E}">
        <p14:creationId xmlns:p14="http://schemas.microsoft.com/office/powerpoint/2010/main" val="3590593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a:solidFill>
                  <a:srgbClr val="70ADA3"/>
                </a:solidFill>
                <a:latin typeface="Arial" panose="020B0604020202020204" pitchFamily="34" charset="0"/>
                <a:cs typeface="Arial" panose="020B0604020202020204" pitchFamily="34" charset="0"/>
              </a:rPr>
              <a:t>Domestic supplier readiness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486025"/>
            <a:ext cx="9144000" cy="3533775"/>
          </a:xfrm>
        </p:spPr>
        <p:txBody>
          <a:bodyPr>
            <a:normAutofit/>
          </a:bodyPr>
          <a:lstStyle/>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A request will be sent out w/c 15 January 2024 for Domestic Suppliers to provide the following:</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operational contact details for PML Reconciliation</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bank details for payments to be received from RECCo</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a:t>
            </a:r>
            <a:r>
              <a:rPr lang="en-GB" sz="1400" err="1">
                <a:solidFill>
                  <a:srgbClr val="000000"/>
                </a:solidFill>
                <a:cs typeface="Times New Roman" panose="02020603050405020304" pitchFamily="18" charset="0"/>
              </a:rPr>
              <a:t>Sharepoint</a:t>
            </a:r>
            <a:r>
              <a:rPr lang="en-GB" sz="1400">
                <a:solidFill>
                  <a:srgbClr val="000000"/>
                </a:solidFill>
                <a:cs typeface="Times New Roman" panose="02020603050405020304" pitchFamily="18" charset="0"/>
              </a:rPr>
              <a:t> (reporting) contact details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Declaration from Non-Domestic only Suppliers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An indication on operational readiness for the effective from date of 01 April 2024</a:t>
            </a:r>
          </a:p>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This will be sent out by the Code Manager.</a:t>
            </a:r>
          </a:p>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Please reach out to your OAM or </a:t>
            </a:r>
            <a:r>
              <a:rPr lang="en-GB" sz="1400">
                <a:solidFill>
                  <a:srgbClr val="000000"/>
                </a:solidFill>
                <a:cs typeface="Times New Roman" panose="02020603050405020304" pitchFamily="18" charset="0"/>
                <a:hlinkClick r:id="rId2"/>
              </a:rPr>
              <a:t>enquiries@recmanager.co.uk</a:t>
            </a:r>
            <a:r>
              <a:rPr lang="en-GB" sz="1400">
                <a:solidFill>
                  <a:srgbClr val="000000"/>
                </a:solidFill>
                <a:cs typeface="Times New Roman" panose="02020603050405020304" pitchFamily="18" charset="0"/>
              </a:rPr>
              <a:t> for support if required. </a:t>
            </a:r>
            <a:endParaRPr lang="en-GB" sz="1400">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68972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990850"/>
            <a:ext cx="7316513" cy="1325563"/>
          </a:xfrm>
        </p:spPr>
        <p:txBody>
          <a:bodyPr>
            <a:normAutofit/>
          </a:bodyPr>
          <a:lstStyle/>
          <a:p>
            <a:r>
              <a:rPr lang="en-GB" sz="2400">
                <a:latin typeface="Roboto"/>
                <a:ea typeface="Roboto"/>
                <a:cs typeface="Roboto"/>
              </a:rPr>
              <a:t>6.5. PROPOSED CHANGES TO THE THEFT Detection incentive scheme </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Rig member </a:t>
            </a:r>
          </a:p>
        </p:txBody>
      </p:sp>
    </p:spTree>
    <p:extLst>
      <p:ext uri="{BB962C8B-B14F-4D97-AF65-F5344CB8AC3E}">
        <p14:creationId xmlns:p14="http://schemas.microsoft.com/office/powerpoint/2010/main" val="896484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765741CD-8603-03CA-EF0F-6350E39038CA}"/>
              </a:ext>
            </a:extLst>
          </p:cNvPr>
          <p:cNvSpPr txBox="1">
            <a:spLocks noGrp="1"/>
          </p:cNvSpPr>
          <p:nvPr>
            <p:ph type="sldNum" sz="quarter" idx="2"/>
          </p:nvPr>
        </p:nvSpPr>
        <p:spPr>
          <a:xfrm>
            <a:off x="11591882" y="6472125"/>
            <a:ext cx="233393" cy="253592"/>
          </a:xfrm>
          <a:prstGeom prst="rect">
            <a:avLst/>
          </a:prstGeom>
        </p:spPr>
        <p:txBody>
          <a:bodyPr/>
          <a:lstStyle>
            <a:lvl1pPr algn="l" defTabSz="411470">
              <a:lnSpc>
                <a:spcPct val="130000"/>
              </a:lnSpc>
              <a:defRPr sz="900" b="1">
                <a:solidFill>
                  <a:srgbClr val="A7A7A7"/>
                </a:solidFill>
              </a:defRPr>
            </a:lvl1pPr>
          </a:lstStyle>
          <a:p>
            <a:pPr marL="0" marR="0" lvl="0" indent="0" algn="l" defTabSz="411470" rtl="0" eaLnBrk="1" fontAlgn="auto" latinLnBrk="0" hangingPunct="1">
              <a:lnSpc>
                <a:spcPct val="130000"/>
              </a:lnSpc>
              <a:spcBef>
                <a:spcPts val="0"/>
              </a:spcBef>
              <a:spcAft>
                <a:spcPts val="0"/>
              </a:spcAft>
              <a:buClr>
                <a:srgbClr val="000000"/>
              </a:buClr>
              <a:buSzTx/>
              <a:buFontTx/>
              <a:buNone/>
              <a:tabLst/>
              <a:defRPr/>
            </a:pPr>
            <a:fld id="{1E3182C8-1DF0-EA4F-8BD1-481FA655F04C}" type="slidenum">
              <a:rPr kumimoji="0" lang="en-US" sz="900" b="1" i="0" u="none" strike="noStrike" kern="0" cap="all" spc="91" normalizeH="0" baseline="0" noProof="0">
                <a:ln>
                  <a:noFill/>
                </a:ln>
                <a:solidFill>
                  <a:srgbClr val="A7A7A7"/>
                </a:solidFill>
                <a:effectLst/>
                <a:uLnTx/>
                <a:uFillTx/>
                <a:latin typeface="BentonSansF Book"/>
                <a:ea typeface="+mn-ea"/>
                <a:cs typeface="Arial"/>
                <a:sym typeface="Arial"/>
              </a:rPr>
              <a:pPr marL="0" marR="0" lvl="0" indent="0" algn="l" defTabSz="411470" rtl="0" eaLnBrk="1" fontAlgn="auto" latinLnBrk="0" hangingPunct="1">
                <a:lnSpc>
                  <a:spcPct val="130000"/>
                </a:lnSpc>
                <a:spcBef>
                  <a:spcPts val="0"/>
                </a:spcBef>
                <a:spcAft>
                  <a:spcPts val="0"/>
                </a:spcAft>
                <a:buClr>
                  <a:srgbClr val="000000"/>
                </a:buClr>
                <a:buSzTx/>
                <a:buFontTx/>
                <a:buNone/>
                <a:tabLst/>
                <a:defRPr/>
              </a:pPr>
              <a:t>30</a:t>
            </a:fld>
            <a:endParaRPr kumimoji="0" lang="en-US" sz="900" b="1" i="0" u="none" strike="noStrike" kern="0" cap="all" spc="91" normalizeH="0" baseline="0" noProof="0">
              <a:ln>
                <a:noFill/>
              </a:ln>
              <a:solidFill>
                <a:srgbClr val="A7A7A7"/>
              </a:solidFill>
              <a:effectLst/>
              <a:uLnTx/>
              <a:uFillTx/>
              <a:latin typeface="BentonSansF Book"/>
              <a:ea typeface="+mn-ea"/>
              <a:cs typeface="Arial"/>
              <a:sym typeface="Arial"/>
            </a:endParaRPr>
          </a:p>
        </p:txBody>
      </p:sp>
      <p:sp>
        <p:nvSpPr>
          <p:cNvPr id="7" name="TextBox 6">
            <a:extLst>
              <a:ext uri="{FF2B5EF4-FFF2-40B4-BE49-F238E27FC236}">
                <a16:creationId xmlns:a16="http://schemas.microsoft.com/office/drawing/2014/main" id="{92AD31C2-B2F5-13C9-70E5-2ECBDDA46386}"/>
              </a:ext>
            </a:extLst>
          </p:cNvPr>
          <p:cNvSpPr txBox="1"/>
          <p:nvPr/>
        </p:nvSpPr>
        <p:spPr>
          <a:xfrm>
            <a:off x="562708" y="6740769"/>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noAutofit/>
          </a:bodyPr>
          <a:lstStyle/>
          <a:p>
            <a:pPr marL="0" marR="57149" lvl="0" indent="0" algn="l" defTabSz="1282668" rtl="0" eaLnBrk="1" fontAlgn="auto" latinLnBrk="0" hangingPunct="0">
              <a:lnSpc>
                <a:spcPct val="140000"/>
              </a:lnSpc>
              <a:spcBef>
                <a:spcPts val="0"/>
              </a:spcBef>
              <a:spcAft>
                <a:spcPts val="0"/>
              </a:spcAft>
              <a:buClr>
                <a:srgbClr val="000000"/>
              </a:buClr>
              <a:buSzTx/>
              <a:buFontTx/>
              <a:buNone/>
              <a:tabLst/>
              <a:defRPr/>
            </a:pPr>
            <a:endParaRPr kumimoji="0" lang="en-US" sz="2800" b="0" i="0" u="none" strike="noStrike" kern="0" cap="none" spc="0" normalizeH="0" baseline="0" noProof="0">
              <a:ln>
                <a:noFill/>
              </a:ln>
              <a:solidFill>
                <a:srgbClr val="F7580E">
                  <a:lumOff val="-57413"/>
                </a:srgbClr>
              </a:solidFill>
              <a:effectLst/>
              <a:uLnTx/>
              <a:uFill>
                <a:solidFill>
                  <a:srgbClr val="F7580E">
                    <a:lumOff val="-57413"/>
                  </a:srgbClr>
                </a:solidFill>
              </a:uFill>
              <a:latin typeface="Arial"/>
              <a:ea typeface="+mn-ea"/>
              <a:cs typeface="Arial"/>
              <a:sym typeface="BentonSansF Book"/>
            </a:endParaRPr>
          </a:p>
        </p:txBody>
      </p:sp>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164246" y="158193"/>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Proposed changes to the Theft Detection Incentive Scheme </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8A7330A9-F9F6-6C66-7D87-27DFB0FCB683}"/>
              </a:ext>
            </a:extLst>
          </p:cNvPr>
          <p:cNvSpPr txBox="1"/>
          <p:nvPr/>
        </p:nvSpPr>
        <p:spPr>
          <a:xfrm>
            <a:off x="148272" y="825581"/>
            <a:ext cx="12017187" cy="578619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Code Manager proposing the following changes be made to the Theft Target Methodology (TTM):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highlight>
                <a:srgbClr val="FFFF00"/>
              </a:highligh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While Code Manager has followed the evidence-based approach expected of them, including in particular seeking updated data from parties on the current cost of theft investigation, that data has not been sufficiently available for it to provide an informed view on what the revised Theft Detection Values (TDV) for 2024/25 should be.  Absent further intervention, the TDV would continue to be set at previous levels (plus inflation) that have proven to be insufficient incentive for suppliers to undertaken further investigations/increase performance against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Suppliers’ overall performance for each of the past two scheme years has been around 40% of target. This indicates that the incentive scheme isn't offering enough reward to justify the costs of conducting more investigations and uncovering additional confirmed cases of theft.  Ofgem has raised concern at this level of performance.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RECCo is therefore aiming to strengthen the incentives, both immediately through the upcoming change to the TTM, and through changes to Schedule 7 of the REC, which would be subject to approval of a REC Change Proposal. </a:t>
            </a:r>
          </a:p>
        </p:txBody>
      </p:sp>
      <p:graphicFrame>
        <p:nvGraphicFramePr>
          <p:cNvPr id="4" name="Table 19">
            <a:extLst>
              <a:ext uri="{FF2B5EF4-FFF2-40B4-BE49-F238E27FC236}">
                <a16:creationId xmlns:a16="http://schemas.microsoft.com/office/drawing/2014/main" id="{9CED8131-AA77-EC34-5CAF-3DD26E5AD049}"/>
              </a:ext>
            </a:extLst>
          </p:cNvPr>
          <p:cNvGraphicFramePr>
            <a:graphicFrameLocks noGrp="1"/>
          </p:cNvGraphicFramePr>
          <p:nvPr/>
        </p:nvGraphicFramePr>
        <p:xfrm>
          <a:off x="293590" y="1265067"/>
          <a:ext cx="11604819" cy="2011715"/>
        </p:xfrm>
        <a:graphic>
          <a:graphicData uri="http://schemas.openxmlformats.org/drawingml/2006/table">
            <a:tbl>
              <a:tblPr firstRow="1" bandRow="1"/>
              <a:tblGrid>
                <a:gridCol w="1679420">
                  <a:extLst>
                    <a:ext uri="{9D8B030D-6E8A-4147-A177-3AD203B41FA5}">
                      <a16:colId xmlns:a16="http://schemas.microsoft.com/office/drawing/2014/main" val="2598384402"/>
                    </a:ext>
                  </a:extLst>
                </a:gridCol>
                <a:gridCol w="9925399">
                  <a:extLst>
                    <a:ext uri="{9D8B030D-6E8A-4147-A177-3AD203B41FA5}">
                      <a16:colId xmlns:a16="http://schemas.microsoft.com/office/drawing/2014/main" val="2092085586"/>
                    </a:ext>
                  </a:extLst>
                </a:gridCol>
              </a:tblGrid>
              <a:tr h="301315">
                <a:tc>
                  <a:txBody>
                    <a:bodyPr/>
                    <a:lstStyle>
                      <a:lvl1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1pPr>
                      <a:lvl2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2pPr>
                      <a:lvl3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3pPr>
                      <a:lvl4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4pPr>
                      <a:lvl5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5pPr>
                      <a:lvl6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6pPr>
                      <a:lvl7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7pPr>
                      <a:lvl8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8pPr>
                      <a:lvl9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9pPr>
                    </a:lstStyle>
                    <a:p>
                      <a:pPr algn="ctr"/>
                      <a:r>
                        <a:rPr lang="en-US" sz="1400">
                          <a:latin typeface="Outfit"/>
                        </a:rPr>
                        <a:t>Item</a:t>
                      </a:r>
                      <a:endParaRPr lang="en-GB" sz="1400">
                        <a:latin typeface="Outfit"/>
                      </a:endParaRPr>
                    </a:p>
                  </a:txBody>
                  <a:tcPr marL="0" marR="0" marT="0" marB="0"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21E5E"/>
                    </a:solidFill>
                  </a:tcPr>
                </a:tc>
                <a:tc>
                  <a:txBody>
                    <a:bodyPr/>
                    <a:lstStyle>
                      <a:lvl1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1pPr>
                      <a:lvl2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2pPr>
                      <a:lvl3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3pPr>
                      <a:lvl4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4pPr>
                      <a:lvl5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5pPr>
                      <a:lvl6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6pPr>
                      <a:lvl7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7pPr>
                      <a:lvl8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8pPr>
                      <a:lvl9pPr marL="0" marR="0" indent="0" algn="r" defTabSz="685662" eaLnBrk="1" latinLnBrk="0" hangingPunct="1">
                        <a:lnSpc>
                          <a:spcPct val="100000"/>
                        </a:lnSpc>
                        <a:spcBef>
                          <a:spcPts val="0"/>
                        </a:spcBef>
                        <a:spcAft>
                          <a:spcPts val="0"/>
                        </a:spcAft>
                        <a:buClrTx/>
                        <a:buSzTx/>
                        <a:buFontTx/>
                        <a:buNone/>
                        <a:tabLst/>
                        <a:defRPr sz="450" b="1" i="0" u="none" strike="noStrike" cap="none" spc="0" baseline="0">
                          <a:solidFill>
                            <a:schemeClr val="lt1"/>
                          </a:solidFill>
                          <a:uFillTx/>
                          <a:latin typeface="Arial"/>
                          <a:sym typeface="BentonSansF Book"/>
                        </a:defRPr>
                      </a:lvl9pPr>
                    </a:lstStyle>
                    <a:p>
                      <a:pPr algn="ctr"/>
                      <a:r>
                        <a:rPr lang="en-US" sz="1400">
                          <a:latin typeface="Outfit"/>
                        </a:rPr>
                        <a:t>Summary of Changes</a:t>
                      </a:r>
                      <a:endParaRPr lang="en-GB" sz="1400">
                        <a:latin typeface="Outfit"/>
                      </a:endParaRPr>
                    </a:p>
                  </a:txBody>
                  <a:tcPr marL="0" marR="0" marT="0" marB="0"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21E5E"/>
                    </a:solidFill>
                  </a:tcPr>
                </a:tc>
                <a:extLst>
                  <a:ext uri="{0D108BD9-81ED-4DB2-BD59-A6C34878D82A}">
                    <a16:rowId xmlns:a16="http://schemas.microsoft.com/office/drawing/2014/main" val="491527418"/>
                  </a:ext>
                </a:extLst>
              </a:tr>
              <a:tr h="299200">
                <a:tc>
                  <a:txBody>
                    <a:bodyPr/>
                    <a:lstStyle>
                      <a:lvl1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1pPr>
                      <a:lvl2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2pPr>
                      <a:lvl3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3pPr>
                      <a:lvl4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4pPr>
                      <a:lvl5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5pPr>
                      <a:lvl6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6pPr>
                      <a:lvl7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7pPr>
                      <a:lvl8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8pPr>
                      <a:lvl9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9pPr>
                    </a:lstStyle>
                    <a:p>
                      <a:pPr algn="ctr"/>
                      <a:r>
                        <a:rPr lang="en-GB" sz="1300" b="1" i="0" u="none" strike="noStrike" cap="none">
                          <a:solidFill>
                            <a:schemeClr val="tx1"/>
                          </a:solidFill>
                          <a:effectLst/>
                          <a:latin typeface="Outfit" panose="020B0604020202020204" charset="0"/>
                          <a:ea typeface="Calibri" panose="020F0502020204030204" pitchFamily="34" charset="0"/>
                          <a:cs typeface="+mn-cs"/>
                          <a:sym typeface="Arial"/>
                        </a:rPr>
                        <a:t>Incentive Pots Split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tc>
                  <a:txBody>
                    <a:bodyPr/>
                    <a:lstStyle>
                      <a:lvl1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1pPr>
                      <a:lvl2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2pPr>
                      <a:lvl3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3pPr>
                      <a:lvl4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4pPr>
                      <a:lvl5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5pPr>
                      <a:lvl6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6pPr>
                      <a:lvl7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7pPr>
                      <a:lvl8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8pPr>
                      <a:lvl9pPr marL="0" marR="0" indent="0" algn="r" defTabSz="685662" eaLnBrk="1" latinLnBrk="0" hangingPunct="1">
                        <a:lnSpc>
                          <a:spcPct val="100000"/>
                        </a:lnSpc>
                        <a:spcBef>
                          <a:spcPts val="0"/>
                        </a:spcBef>
                        <a:spcAft>
                          <a:spcPts val="0"/>
                        </a:spcAft>
                        <a:buClrTx/>
                        <a:buSzTx/>
                        <a:buFontTx/>
                        <a:buNone/>
                        <a:tabLst/>
                        <a:defRPr sz="450" b="0" i="0" u="none" strike="noStrike" cap="none" spc="0" baseline="0">
                          <a:solidFill>
                            <a:schemeClr val="dk1"/>
                          </a:solidFill>
                          <a:uFillTx/>
                          <a:latin typeface="Arial"/>
                          <a:sym typeface="BentonSansF Book"/>
                        </a:defRPr>
                      </a:lvl9pPr>
                    </a:lstStyle>
                    <a:p>
                      <a:pPr algn="l"/>
                      <a:r>
                        <a:rPr lang="en-US" sz="1300" b="0" i="0" u="none" strike="noStrike" cap="none">
                          <a:solidFill>
                            <a:schemeClr val="tx1"/>
                          </a:solidFill>
                          <a:effectLst/>
                          <a:latin typeface="Outfit" panose="020B0604020202020204" charset="0"/>
                          <a:ea typeface="Calibri" panose="020F0502020204030204" pitchFamily="34" charset="0"/>
                          <a:cs typeface="+mn-cs"/>
                          <a:sym typeface="Arial"/>
                        </a:rPr>
                        <a:t>Gas/Electricity Domestic customer segment to be split further by Smart and Non-Smart meter types.</a:t>
                      </a:r>
                      <a:endParaRPr lang="en-GB" sz="1300" b="0" i="0" u="none" strike="noStrike" cap="none">
                        <a:solidFill>
                          <a:schemeClr val="tx1"/>
                        </a:solidFill>
                        <a:effectLst/>
                        <a:latin typeface="Outfit" panose="020B0604020202020204" charset="0"/>
                        <a:ea typeface="Calibri" panose="020F0502020204030204" pitchFamily="34" charset="0"/>
                        <a:cs typeface="+mn-cs"/>
                        <a:sym typeface="Arial"/>
                      </a:endParaRPr>
                    </a:p>
                  </a:txBody>
                  <a:tcPr marL="48000" marR="48000" marT="48000" marB="4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extLst>
                  <a:ext uri="{0D108BD9-81ED-4DB2-BD59-A6C34878D82A}">
                    <a16:rowId xmlns:a16="http://schemas.microsoft.com/office/drawing/2014/main" val="2047445379"/>
                  </a:ext>
                </a:extLst>
              </a:tr>
              <a:tr h="406400">
                <a:tc>
                  <a:txBody>
                    <a:bodyPr/>
                    <a:lstStyle/>
                    <a:p>
                      <a:pPr algn="ctr"/>
                      <a:r>
                        <a:rPr lang="en-GB" sz="1300" b="1" i="0" u="none" strike="noStrike" cap="none">
                          <a:solidFill>
                            <a:schemeClr val="tx1"/>
                          </a:solidFill>
                          <a:effectLst/>
                          <a:latin typeface="Outfit" panose="020B0604020202020204" charset="0"/>
                          <a:ea typeface="Calibri" panose="020F0502020204030204" pitchFamily="34" charset="0"/>
                          <a:cs typeface="+mn-cs"/>
                          <a:sym typeface="Arial"/>
                        </a:rPr>
                        <a:t>Theft Detection Value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tc>
                  <a:txBody>
                    <a:bodyPr/>
                    <a:lstStyle/>
                    <a:p>
                      <a:pPr algn="l"/>
                      <a:r>
                        <a:rPr lang="en-US" sz="1300" b="0" i="0" u="none" strike="noStrike" cap="none">
                          <a:solidFill>
                            <a:schemeClr val="tx1"/>
                          </a:solidFill>
                          <a:effectLst/>
                          <a:latin typeface="Outfit" panose="020B0604020202020204" charset="0"/>
                          <a:ea typeface="Calibri" panose="020F0502020204030204" pitchFamily="34" charset="0"/>
                          <a:cs typeface="+mn-cs"/>
                          <a:sym typeface="Arial"/>
                        </a:rPr>
                        <a:t>Adjusted for inflation using December 2023 CPI figure published by the Office for National Statistics.</a:t>
                      </a:r>
                      <a:endParaRPr lang="en-GB" sz="1300" b="0" i="0" u="none" strike="noStrike" cap="none">
                        <a:solidFill>
                          <a:schemeClr val="tx1"/>
                        </a:solidFill>
                        <a:effectLst/>
                        <a:latin typeface="Outfit" panose="020B0604020202020204" charset="0"/>
                        <a:ea typeface="Calibri" panose="020F0502020204030204" pitchFamily="34" charset="0"/>
                        <a:cs typeface="+mn-cs"/>
                        <a:sym typeface="Arial"/>
                      </a:endParaRPr>
                    </a:p>
                  </a:txBody>
                  <a:tcPr marL="48000" marR="48000" marT="48000" marB="4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extLst>
                  <a:ext uri="{0D108BD9-81ED-4DB2-BD59-A6C34878D82A}">
                    <a16:rowId xmlns:a16="http://schemas.microsoft.com/office/drawing/2014/main" val="2339964787"/>
                  </a:ext>
                </a:extLst>
              </a:tr>
              <a:tr h="502400">
                <a:tc>
                  <a:txBody>
                    <a:bodyPr/>
                    <a:lstStyle/>
                    <a:p>
                      <a:pPr algn="ctr"/>
                      <a:r>
                        <a:rPr lang="en-GB" sz="1300" b="1" i="0" u="none" strike="noStrike" cap="none">
                          <a:solidFill>
                            <a:schemeClr val="tx1"/>
                          </a:solidFill>
                          <a:effectLst/>
                          <a:latin typeface="Outfit" panose="020B0604020202020204" charset="0"/>
                          <a:ea typeface="Calibri" panose="020F0502020204030204" pitchFamily="34" charset="0"/>
                          <a:cs typeface="+mn-cs"/>
                          <a:sym typeface="Arial"/>
                        </a:rPr>
                        <a:t>Theft Targets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tc>
                  <a:txBody>
                    <a:bodyPr/>
                    <a:lstStyle/>
                    <a:p>
                      <a:pPr algn="l"/>
                      <a:r>
                        <a:rPr lang="en-US" sz="1300" b="0" i="0" u="none" strike="noStrike" cap="none">
                          <a:solidFill>
                            <a:schemeClr val="tx1"/>
                          </a:solidFill>
                          <a:effectLst/>
                          <a:latin typeface="Outfit" panose="020B0604020202020204" charset="0"/>
                          <a:ea typeface="Calibri" panose="020F0502020204030204" pitchFamily="34" charset="0"/>
                          <a:cs typeface="+mn-cs"/>
                          <a:sym typeface="Arial"/>
                        </a:rPr>
                        <a:t>Addition of Smart and Non-Smart meter type targets within Domestic customer segment, with weighting applied to focus target on traditional metering. Overall target levels maintained to preserve scheme value.</a:t>
                      </a:r>
                      <a:endParaRPr lang="en-GB" sz="1300" b="0" i="0" u="none" strike="noStrike" cap="none">
                        <a:solidFill>
                          <a:schemeClr val="tx1"/>
                        </a:solidFill>
                        <a:effectLst/>
                        <a:latin typeface="Outfit" panose="020B0604020202020204" charset="0"/>
                        <a:ea typeface="Calibri" panose="020F0502020204030204" pitchFamily="34" charset="0"/>
                        <a:cs typeface="+mn-cs"/>
                        <a:sym typeface="Arial"/>
                      </a:endParaRPr>
                    </a:p>
                  </a:txBody>
                  <a:tcPr marL="48000" marR="48000" marT="48000" marB="4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extLst>
                  <a:ext uri="{0D108BD9-81ED-4DB2-BD59-A6C34878D82A}">
                    <a16:rowId xmlns:a16="http://schemas.microsoft.com/office/drawing/2014/main" val="1882878336"/>
                  </a:ext>
                </a:extLst>
              </a:tr>
              <a:tr h="502400">
                <a:tc>
                  <a:txBody>
                    <a:bodyPr/>
                    <a:lstStyle/>
                    <a:p>
                      <a:pPr algn="ctr"/>
                      <a:r>
                        <a:rPr lang="en-GB" sz="1300" b="1" i="0" u="none" strike="noStrike" cap="none">
                          <a:solidFill>
                            <a:schemeClr val="tx1"/>
                          </a:solidFill>
                          <a:effectLst/>
                          <a:latin typeface="Outfit" panose="020B0604020202020204" charset="0"/>
                          <a:ea typeface="Calibri" panose="020F0502020204030204" pitchFamily="34" charset="0"/>
                          <a:cs typeface="+mn-cs"/>
                          <a:sym typeface="Arial"/>
                        </a:rPr>
                        <a:t>Attribution Methodology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tc>
                  <a:txBody>
                    <a:bodyPr/>
                    <a:lstStyle/>
                    <a:p>
                      <a:pPr algn="l"/>
                      <a:r>
                        <a:rPr lang="en-US" sz="1300" b="0" i="0" u="none" strike="noStrike" cap="none">
                          <a:solidFill>
                            <a:schemeClr val="tx1"/>
                          </a:solidFill>
                          <a:effectLst/>
                          <a:latin typeface="Outfit" panose="020B0604020202020204" charset="0"/>
                          <a:ea typeface="Calibri" panose="020F0502020204030204" pitchFamily="34" charset="0"/>
                          <a:cs typeface="+mn-cs"/>
                          <a:sym typeface="Arial"/>
                        </a:rPr>
                        <a:t>Addition of data used to split pots between Smart/Non-Smart incentive pots. Acknowledgement of potential issue with domestic premise indicator (under investigation).</a:t>
                      </a:r>
                      <a:endParaRPr lang="en-GB" sz="1300" b="0" i="0" u="none" strike="noStrike" cap="none">
                        <a:solidFill>
                          <a:schemeClr val="tx1"/>
                        </a:solidFill>
                        <a:effectLst/>
                        <a:latin typeface="Outfit" panose="020B0604020202020204" charset="0"/>
                        <a:ea typeface="Calibri" panose="020F0502020204030204" pitchFamily="34" charset="0"/>
                        <a:cs typeface="+mn-cs"/>
                        <a:sym typeface="Arial"/>
                      </a:endParaRPr>
                    </a:p>
                  </a:txBody>
                  <a:tcPr marL="48000" marR="48000" marT="48000" marB="4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285F4">
                        <a:tint val="20000"/>
                      </a:srgbClr>
                    </a:solidFill>
                  </a:tcPr>
                </a:tc>
                <a:extLst>
                  <a:ext uri="{0D108BD9-81ED-4DB2-BD59-A6C34878D82A}">
                    <a16:rowId xmlns:a16="http://schemas.microsoft.com/office/drawing/2014/main" val="1576204412"/>
                  </a:ext>
                </a:extLst>
              </a:tr>
            </a:tbl>
          </a:graphicData>
        </a:graphic>
      </p:graphicFrame>
    </p:spTree>
    <p:extLst>
      <p:ext uri="{BB962C8B-B14F-4D97-AF65-F5344CB8AC3E}">
        <p14:creationId xmlns:p14="http://schemas.microsoft.com/office/powerpoint/2010/main" val="7444997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765741CD-8603-03CA-EF0F-6350E39038CA}"/>
              </a:ext>
            </a:extLst>
          </p:cNvPr>
          <p:cNvSpPr txBox="1">
            <a:spLocks noGrp="1"/>
          </p:cNvSpPr>
          <p:nvPr>
            <p:ph type="sldNum" sz="quarter" idx="2"/>
          </p:nvPr>
        </p:nvSpPr>
        <p:spPr>
          <a:xfrm>
            <a:off x="11591882" y="6472125"/>
            <a:ext cx="233393" cy="253592"/>
          </a:xfrm>
          <a:prstGeom prst="rect">
            <a:avLst/>
          </a:prstGeom>
        </p:spPr>
        <p:txBody>
          <a:bodyPr/>
          <a:lstStyle>
            <a:lvl1pPr algn="l" defTabSz="411470">
              <a:lnSpc>
                <a:spcPct val="130000"/>
              </a:lnSpc>
              <a:defRPr sz="900" b="1">
                <a:solidFill>
                  <a:srgbClr val="A7A7A7"/>
                </a:solidFill>
              </a:defRPr>
            </a:lvl1pPr>
          </a:lstStyle>
          <a:p>
            <a:pPr marL="0" marR="0" lvl="0" indent="0" algn="l" defTabSz="411470" rtl="0" eaLnBrk="1" fontAlgn="auto" latinLnBrk="0" hangingPunct="1">
              <a:lnSpc>
                <a:spcPct val="130000"/>
              </a:lnSpc>
              <a:spcBef>
                <a:spcPts val="0"/>
              </a:spcBef>
              <a:spcAft>
                <a:spcPts val="0"/>
              </a:spcAft>
              <a:buClr>
                <a:srgbClr val="000000"/>
              </a:buClr>
              <a:buSzTx/>
              <a:buFontTx/>
              <a:buNone/>
              <a:tabLst/>
              <a:defRPr/>
            </a:pPr>
            <a:fld id="{1E3182C8-1DF0-EA4F-8BD1-481FA655F04C}" type="slidenum">
              <a:rPr kumimoji="0" lang="en-US" sz="900" b="1" i="0" u="none" strike="noStrike" kern="0" cap="all" spc="91" normalizeH="0" baseline="0" noProof="0">
                <a:ln>
                  <a:noFill/>
                </a:ln>
                <a:solidFill>
                  <a:srgbClr val="A7A7A7"/>
                </a:solidFill>
                <a:effectLst/>
                <a:uLnTx/>
                <a:uFillTx/>
                <a:latin typeface="BentonSansF Book"/>
                <a:ea typeface="+mn-ea"/>
                <a:cs typeface="Arial"/>
                <a:sym typeface="Arial"/>
              </a:rPr>
              <a:pPr marL="0" marR="0" lvl="0" indent="0" algn="l" defTabSz="411470" rtl="0" eaLnBrk="1" fontAlgn="auto" latinLnBrk="0" hangingPunct="1">
                <a:lnSpc>
                  <a:spcPct val="130000"/>
                </a:lnSpc>
                <a:spcBef>
                  <a:spcPts val="0"/>
                </a:spcBef>
                <a:spcAft>
                  <a:spcPts val="0"/>
                </a:spcAft>
                <a:buClr>
                  <a:srgbClr val="000000"/>
                </a:buClr>
                <a:buSzTx/>
                <a:buFontTx/>
                <a:buNone/>
                <a:tabLst/>
                <a:defRPr/>
              </a:pPr>
              <a:t>31</a:t>
            </a:fld>
            <a:endParaRPr kumimoji="0" lang="en-US" sz="900" b="1" i="0" u="none" strike="noStrike" kern="0" cap="all" spc="91" normalizeH="0" baseline="0" noProof="0">
              <a:ln>
                <a:noFill/>
              </a:ln>
              <a:solidFill>
                <a:srgbClr val="A7A7A7"/>
              </a:solidFill>
              <a:effectLst/>
              <a:uLnTx/>
              <a:uFillTx/>
              <a:latin typeface="BentonSansF Book"/>
              <a:ea typeface="+mn-ea"/>
              <a:cs typeface="Arial"/>
              <a:sym typeface="Arial"/>
            </a:endParaRPr>
          </a:p>
        </p:txBody>
      </p:sp>
      <p:sp>
        <p:nvSpPr>
          <p:cNvPr id="7" name="TextBox 6">
            <a:extLst>
              <a:ext uri="{FF2B5EF4-FFF2-40B4-BE49-F238E27FC236}">
                <a16:creationId xmlns:a16="http://schemas.microsoft.com/office/drawing/2014/main" id="{92AD31C2-B2F5-13C9-70E5-2ECBDDA46386}"/>
              </a:ext>
            </a:extLst>
          </p:cNvPr>
          <p:cNvSpPr txBox="1"/>
          <p:nvPr/>
        </p:nvSpPr>
        <p:spPr>
          <a:xfrm>
            <a:off x="562708" y="6740769"/>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noAutofit/>
          </a:bodyPr>
          <a:lstStyle/>
          <a:p>
            <a:pPr marL="0" marR="57149" lvl="0" indent="0" algn="l" defTabSz="1282668" rtl="0" eaLnBrk="1" fontAlgn="auto" latinLnBrk="0" hangingPunct="0">
              <a:lnSpc>
                <a:spcPct val="140000"/>
              </a:lnSpc>
              <a:spcBef>
                <a:spcPts val="0"/>
              </a:spcBef>
              <a:spcAft>
                <a:spcPts val="0"/>
              </a:spcAft>
              <a:buClr>
                <a:srgbClr val="000000"/>
              </a:buClr>
              <a:buSzTx/>
              <a:buFontTx/>
              <a:buNone/>
              <a:tabLst/>
              <a:defRPr/>
            </a:pPr>
            <a:endParaRPr kumimoji="0" lang="en-US" sz="2800" b="0" i="0" u="none" strike="noStrike" kern="0" cap="none" spc="0" normalizeH="0" baseline="0" noProof="0">
              <a:ln>
                <a:noFill/>
              </a:ln>
              <a:solidFill>
                <a:srgbClr val="F7580E">
                  <a:lumOff val="-57413"/>
                </a:srgbClr>
              </a:solidFill>
              <a:effectLst/>
              <a:uLnTx/>
              <a:uFill>
                <a:solidFill>
                  <a:srgbClr val="F7580E">
                    <a:lumOff val="-57413"/>
                  </a:srgbClr>
                </a:solidFill>
              </a:uFill>
              <a:latin typeface="Arial"/>
              <a:ea typeface="+mn-ea"/>
              <a:cs typeface="Arial"/>
              <a:sym typeface="BentonSansF Book"/>
            </a:endParaRPr>
          </a:p>
        </p:txBody>
      </p:sp>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164246" y="158193"/>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Proposed changes to the Theft Detection Incentive Scheme </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8A7330A9-F9F6-6C66-7D87-27DFB0FCB683}"/>
              </a:ext>
            </a:extLst>
          </p:cNvPr>
          <p:cNvSpPr txBox="1"/>
          <p:nvPr/>
        </p:nvSpPr>
        <p:spPr>
          <a:xfrm>
            <a:off x="354457" y="1213442"/>
            <a:ext cx="11455408" cy="529375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a:ln>
                  <a:noFill/>
                </a:ln>
                <a:solidFill>
                  <a:prstClr val="black"/>
                </a:solidFill>
                <a:effectLst/>
                <a:uLnTx/>
                <a:uFillTx/>
                <a:latin typeface="Outfit" charset="0"/>
                <a:ea typeface="+mn-ea"/>
                <a:cs typeface="+mn-cs"/>
              </a:rPr>
              <a:t>Proposed change  - via change to TTM</a:t>
            </a:r>
            <a:r>
              <a:rPr kumimoji="0" lang="en-US" sz="1600" b="1" i="0" u="none" strike="noStrike" kern="1200" cap="none" spc="0" normalizeH="0" baseline="0" noProof="0">
                <a:ln>
                  <a:noFill/>
                </a:ln>
                <a:solidFill>
                  <a:prstClr val="black"/>
                </a:solidFill>
                <a:effectLst/>
                <a:uLnTx/>
                <a:uFillTx/>
                <a:latin typeface="Outfit"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utfit" charset="0"/>
                <a:ea typeface="+mn-ea"/>
                <a:cs typeface="+mn-cs"/>
              </a:rPr>
              <a:t>TDV escalator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As part of the changes being made to the TTM, we are proposing the introduction of an escalator mechanism</a:t>
            </a:r>
            <a:r>
              <a:rPr kumimoji="0" lang="en-US" sz="1600" b="1" i="0" u="none" strike="noStrike" kern="1200" cap="none" spc="0" normalizeH="0" baseline="0" noProof="0">
                <a:ln>
                  <a:noFill/>
                </a:ln>
                <a:solidFill>
                  <a:prstClr val="black"/>
                </a:solidFill>
                <a:effectLst/>
                <a:uLnTx/>
                <a:uFillTx/>
                <a:latin typeface="Outfit" charset="0"/>
                <a:ea typeface="+mn-ea"/>
                <a:cs typeface="+mn-cs"/>
              </a:rPr>
              <a:t> </a:t>
            </a:r>
            <a:r>
              <a:rPr kumimoji="0" lang="en-US" sz="1600" b="0" i="0" u="none" strike="noStrike" kern="1200" cap="none" spc="0" normalizeH="0" baseline="0" noProof="0">
                <a:ln>
                  <a:noFill/>
                </a:ln>
                <a:solidFill>
                  <a:prstClr val="black"/>
                </a:solidFill>
                <a:effectLst/>
                <a:uLnTx/>
                <a:uFillTx/>
                <a:latin typeface="Outfit" charset="0"/>
                <a:ea typeface="+mn-ea"/>
                <a:cs typeface="+mn-cs"/>
              </a:rPr>
              <a:t>to the TDIS, increasing the level of the TDV by [20%] above inflation from 01 April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1060424" marR="0" lvl="2"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Code Manager was unable to source sufficient data to inform a revised market-based benchmark - anecdotal evidence did suggest that in addition to the prevailing benchmarks being out of date, and too low;</a:t>
            </a:r>
          </a:p>
          <a:p>
            <a:pPr marL="1060424" marR="0" lvl="2"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1060424" marR="0" lvl="2"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In the absence of an evidenced-based means of revising the TDV, the results of the scheme may themselves provide a means of discovering an appropriate and effective level of  TDV.  i.e. incremental increase until there is evidence of a  change in supplier </a:t>
            </a:r>
            <a:r>
              <a:rPr kumimoji="0" lang="en-US" sz="1600" b="0" i="0" u="none" strike="noStrike" kern="1200" cap="none" spc="0" normalizeH="0" baseline="0" noProof="0" err="1">
                <a:ln>
                  <a:noFill/>
                </a:ln>
                <a:solidFill>
                  <a:prstClr val="black"/>
                </a:solidFill>
                <a:effectLst/>
                <a:uLnTx/>
                <a:uFillTx/>
                <a:latin typeface="Outfit" charset="0"/>
                <a:ea typeface="+mn-ea"/>
                <a:cs typeface="+mn-cs"/>
              </a:rPr>
              <a:t>behaviour</a:t>
            </a:r>
            <a:r>
              <a:rPr kumimoji="0" lang="en-US" sz="1600" b="0" i="0" u="none" strike="noStrike" kern="1200" cap="none" spc="0" normalizeH="0" baseline="0" noProof="0">
                <a:ln>
                  <a:noFill/>
                </a:ln>
                <a:solidFill>
                  <a:prstClr val="black"/>
                </a:solidFill>
                <a:effectLst/>
                <a:uLnTx/>
                <a:uFillTx/>
                <a:latin typeface="Outfit" charset="0"/>
                <a:ea typeface="+mn-ea"/>
                <a:cs typeface="+mn-cs"/>
              </a:rPr>
              <a:t>;</a:t>
            </a:r>
          </a:p>
          <a:p>
            <a:pPr marL="831830" marR="0" lvl="2"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 </a:t>
            </a:r>
          </a:p>
          <a:p>
            <a:pPr marL="1060424" marR="0" lvl="2"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As we remain committed to evidence-based decision wherever practicable, the efficacy of each increment should be assessed before a further one is applied, i.e. increment applies to every second reporting period (every 6 months, rather than 2 yearly). </a:t>
            </a:r>
          </a:p>
          <a:p>
            <a:pPr marL="1060424" marR="0" lvl="2"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1517624" marR="0" lvl="3"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Propose that future increments and the timing of them should be subject to determination of the Performance Assurance Board</a:t>
            </a:r>
          </a:p>
          <a:p>
            <a:pPr marL="1517624" marR="0" lvl="3"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p:txBody>
      </p:sp>
    </p:spTree>
    <p:extLst>
      <p:ext uri="{BB962C8B-B14F-4D97-AF65-F5344CB8AC3E}">
        <p14:creationId xmlns:p14="http://schemas.microsoft.com/office/powerpoint/2010/main" val="69824218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765741CD-8603-03CA-EF0F-6350E39038CA}"/>
              </a:ext>
            </a:extLst>
          </p:cNvPr>
          <p:cNvSpPr txBox="1">
            <a:spLocks noGrp="1"/>
          </p:cNvSpPr>
          <p:nvPr>
            <p:ph type="sldNum" sz="quarter" idx="2"/>
          </p:nvPr>
        </p:nvSpPr>
        <p:spPr>
          <a:xfrm>
            <a:off x="11591882" y="6472125"/>
            <a:ext cx="233393" cy="253592"/>
          </a:xfrm>
          <a:prstGeom prst="rect">
            <a:avLst/>
          </a:prstGeom>
        </p:spPr>
        <p:txBody>
          <a:bodyPr/>
          <a:lstStyle>
            <a:lvl1pPr algn="l" defTabSz="411470">
              <a:lnSpc>
                <a:spcPct val="130000"/>
              </a:lnSpc>
              <a:defRPr sz="900" b="1">
                <a:solidFill>
                  <a:srgbClr val="A7A7A7"/>
                </a:solidFill>
              </a:defRPr>
            </a:lvl1pPr>
          </a:lstStyle>
          <a:p>
            <a:pPr marL="0" marR="0" lvl="0" indent="0" algn="l" defTabSz="411470" rtl="0" eaLnBrk="1" fontAlgn="auto" latinLnBrk="0" hangingPunct="1">
              <a:lnSpc>
                <a:spcPct val="130000"/>
              </a:lnSpc>
              <a:spcBef>
                <a:spcPts val="0"/>
              </a:spcBef>
              <a:spcAft>
                <a:spcPts val="0"/>
              </a:spcAft>
              <a:buClr>
                <a:srgbClr val="000000"/>
              </a:buClr>
              <a:buSzTx/>
              <a:buFontTx/>
              <a:buNone/>
              <a:tabLst/>
              <a:defRPr/>
            </a:pPr>
            <a:fld id="{1E3182C8-1DF0-EA4F-8BD1-481FA655F04C}" type="slidenum">
              <a:rPr kumimoji="0" lang="en-US" sz="900" b="1" i="0" u="none" strike="noStrike" kern="0" cap="all" spc="91" normalizeH="0" baseline="0" noProof="0">
                <a:ln>
                  <a:noFill/>
                </a:ln>
                <a:solidFill>
                  <a:srgbClr val="A7A7A7"/>
                </a:solidFill>
                <a:effectLst/>
                <a:uLnTx/>
                <a:uFillTx/>
                <a:latin typeface="BentonSansF Book"/>
                <a:ea typeface="+mn-ea"/>
                <a:cs typeface="Arial"/>
                <a:sym typeface="Arial"/>
              </a:rPr>
              <a:pPr marL="0" marR="0" lvl="0" indent="0" algn="l" defTabSz="411470" rtl="0" eaLnBrk="1" fontAlgn="auto" latinLnBrk="0" hangingPunct="1">
                <a:lnSpc>
                  <a:spcPct val="130000"/>
                </a:lnSpc>
                <a:spcBef>
                  <a:spcPts val="0"/>
                </a:spcBef>
                <a:spcAft>
                  <a:spcPts val="0"/>
                </a:spcAft>
                <a:buClr>
                  <a:srgbClr val="000000"/>
                </a:buClr>
                <a:buSzTx/>
                <a:buFontTx/>
                <a:buNone/>
                <a:tabLst/>
                <a:defRPr/>
              </a:pPr>
              <a:t>32</a:t>
            </a:fld>
            <a:endParaRPr kumimoji="0" lang="en-US" sz="900" b="1" i="0" u="none" strike="noStrike" kern="0" cap="all" spc="91" normalizeH="0" baseline="0" noProof="0">
              <a:ln>
                <a:noFill/>
              </a:ln>
              <a:solidFill>
                <a:srgbClr val="A7A7A7"/>
              </a:solidFill>
              <a:effectLst/>
              <a:uLnTx/>
              <a:uFillTx/>
              <a:latin typeface="BentonSansF Book"/>
              <a:ea typeface="+mn-ea"/>
              <a:cs typeface="Arial"/>
              <a:sym typeface="Arial"/>
            </a:endParaRPr>
          </a:p>
        </p:txBody>
      </p:sp>
      <p:sp>
        <p:nvSpPr>
          <p:cNvPr id="7" name="TextBox 6">
            <a:extLst>
              <a:ext uri="{FF2B5EF4-FFF2-40B4-BE49-F238E27FC236}">
                <a16:creationId xmlns:a16="http://schemas.microsoft.com/office/drawing/2014/main" id="{92AD31C2-B2F5-13C9-70E5-2ECBDDA46386}"/>
              </a:ext>
            </a:extLst>
          </p:cNvPr>
          <p:cNvSpPr txBox="1"/>
          <p:nvPr/>
        </p:nvSpPr>
        <p:spPr>
          <a:xfrm>
            <a:off x="562708" y="6740769"/>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noAutofit/>
          </a:bodyPr>
          <a:lstStyle/>
          <a:p>
            <a:pPr marL="0" marR="57149" lvl="0" indent="0" algn="l" defTabSz="1282668" rtl="0" eaLnBrk="1" fontAlgn="auto" latinLnBrk="0" hangingPunct="0">
              <a:lnSpc>
                <a:spcPct val="140000"/>
              </a:lnSpc>
              <a:spcBef>
                <a:spcPts val="0"/>
              </a:spcBef>
              <a:spcAft>
                <a:spcPts val="0"/>
              </a:spcAft>
              <a:buClr>
                <a:srgbClr val="000000"/>
              </a:buClr>
              <a:buSzTx/>
              <a:buFontTx/>
              <a:buNone/>
              <a:tabLst/>
              <a:defRPr/>
            </a:pPr>
            <a:endParaRPr kumimoji="0" lang="en-US" sz="2800" b="0" i="0" u="none" strike="noStrike" kern="0" cap="none" spc="0" normalizeH="0" baseline="0" noProof="0">
              <a:ln>
                <a:noFill/>
              </a:ln>
              <a:solidFill>
                <a:srgbClr val="F7580E">
                  <a:lumOff val="-57413"/>
                </a:srgbClr>
              </a:solidFill>
              <a:effectLst/>
              <a:uLnTx/>
              <a:uFill>
                <a:solidFill>
                  <a:srgbClr val="F7580E">
                    <a:lumOff val="-57413"/>
                  </a:srgbClr>
                </a:solidFill>
              </a:uFill>
              <a:latin typeface="Arial"/>
              <a:ea typeface="+mn-ea"/>
              <a:cs typeface="Arial"/>
              <a:sym typeface="BentonSansF Book"/>
            </a:endParaRPr>
          </a:p>
        </p:txBody>
      </p:sp>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164246" y="158193"/>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Proposed changes to the Theft Detection Incentive Scheme </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8A7330A9-F9F6-6C66-7D87-27DFB0FCB683}"/>
              </a:ext>
            </a:extLst>
          </p:cNvPr>
          <p:cNvSpPr txBox="1"/>
          <p:nvPr/>
        </p:nvSpPr>
        <p:spPr>
          <a:xfrm>
            <a:off x="354456" y="1488153"/>
            <a:ext cx="11455408" cy="33239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a:ln>
                  <a:noFill/>
                </a:ln>
                <a:solidFill>
                  <a:prstClr val="black"/>
                </a:solidFill>
                <a:effectLst/>
                <a:uLnTx/>
                <a:uFillTx/>
                <a:latin typeface="Outfit" charset="0"/>
                <a:ea typeface="+mn-ea"/>
                <a:cs typeface="+mn-cs"/>
              </a:rPr>
              <a:t>Proposed changes – via new REC Change Proposal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utfit" charset="0"/>
                <a:ea typeface="+mn-ea"/>
                <a:cs typeface="+mn-cs"/>
              </a:rPr>
              <a:t>Reporting cycle</a:t>
            </a:r>
          </a:p>
          <a:p>
            <a:pPr marL="228594" marR="0" lvl="0"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Change reporting period from annual to quarterly – beneficial for supplier cash flow but also allows future change to be implemented more quickly, as they need to be tied to start of reporting period;</a:t>
            </a:r>
          </a:p>
          <a:p>
            <a:pPr marL="228594" marR="0" lvl="0"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Considered to be minimal impact on suppliers as confirmed theft reports already submit on a monthly basis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utfit" charset="0"/>
                <a:ea typeface="+mn-ea"/>
                <a:cs typeface="+mn-cs"/>
              </a:rPr>
              <a:t>Reasonable </a:t>
            </a:r>
            <a:r>
              <a:rPr kumimoji="0" lang="en-US" sz="1600" b="1" i="0" u="none" strike="noStrike" kern="1200" cap="none" spc="0" normalizeH="0" baseline="0" noProof="0" err="1">
                <a:ln>
                  <a:noFill/>
                </a:ln>
                <a:solidFill>
                  <a:prstClr val="black"/>
                </a:solidFill>
                <a:effectLst/>
                <a:uLnTx/>
                <a:uFillTx/>
                <a:latin typeface="Outfit" charset="0"/>
                <a:ea typeface="+mn-ea"/>
                <a:cs typeface="+mn-cs"/>
              </a:rPr>
              <a:t>endeavours</a:t>
            </a:r>
            <a:endParaRPr kumimoji="0" lang="en-US" sz="1600" b="1" i="0" u="none" strike="noStrike" kern="1200" cap="none" spc="0" normalizeH="0" baseline="0" noProof="0">
              <a:ln>
                <a:noFill/>
              </a:ln>
              <a:solidFill>
                <a:prstClr val="black"/>
              </a:solidFill>
              <a:effectLst/>
              <a:uLnTx/>
              <a:uFillTx/>
              <a:latin typeface="Outfit" charset="0"/>
              <a:ea typeface="+mn-ea"/>
              <a:cs typeface="+mn-cs"/>
            </a:endParaRPr>
          </a:p>
          <a:p>
            <a:pPr marL="228594" marR="0" lvl="0"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Scheme previously operated by Gas Transporters prior  to TDIS (Gas only, not electricity equivalent) allowing suppliers to make claims to offset cost of investigation against transportation charges;</a:t>
            </a:r>
          </a:p>
          <a:p>
            <a:pPr marL="228594" marR="0" lvl="0"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Scheme largely defunct but still provided for in GT licence</a:t>
            </a:r>
          </a:p>
          <a:p>
            <a:pPr marL="228594" marR="0" lvl="0" indent="-228594"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Outfit" charset="0"/>
                <a:ea typeface="+mn-ea"/>
                <a:cs typeface="+mn-cs"/>
              </a:rPr>
              <a:t>Operating similar scheme under REC (possibly as part of TDIS) could allow suppliers to make exceptional claims for investigations that may otherwise be ruled uneconomic due to level of the TDV, and address flaws in the original scheme</a:t>
            </a:r>
          </a:p>
        </p:txBody>
      </p:sp>
    </p:spTree>
    <p:extLst>
      <p:ext uri="{BB962C8B-B14F-4D97-AF65-F5344CB8AC3E}">
        <p14:creationId xmlns:p14="http://schemas.microsoft.com/office/powerpoint/2010/main" val="265985553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765741CD-8603-03CA-EF0F-6350E39038CA}"/>
              </a:ext>
            </a:extLst>
          </p:cNvPr>
          <p:cNvSpPr txBox="1">
            <a:spLocks noGrp="1"/>
          </p:cNvSpPr>
          <p:nvPr>
            <p:ph type="sldNum" sz="quarter" idx="2"/>
          </p:nvPr>
        </p:nvSpPr>
        <p:spPr>
          <a:xfrm>
            <a:off x="11591882" y="6472125"/>
            <a:ext cx="233393" cy="253592"/>
          </a:xfrm>
          <a:prstGeom prst="rect">
            <a:avLst/>
          </a:prstGeom>
        </p:spPr>
        <p:txBody>
          <a:bodyPr/>
          <a:lstStyle>
            <a:lvl1pPr algn="l" defTabSz="411470">
              <a:lnSpc>
                <a:spcPct val="130000"/>
              </a:lnSpc>
              <a:defRPr sz="900" b="1">
                <a:solidFill>
                  <a:srgbClr val="A7A7A7"/>
                </a:solidFill>
              </a:defRPr>
            </a:lvl1pPr>
          </a:lstStyle>
          <a:p>
            <a:pPr marL="0" marR="0" lvl="0" indent="0" algn="l" defTabSz="411470" rtl="0" eaLnBrk="1" fontAlgn="auto" latinLnBrk="0" hangingPunct="1">
              <a:lnSpc>
                <a:spcPct val="130000"/>
              </a:lnSpc>
              <a:spcBef>
                <a:spcPts val="0"/>
              </a:spcBef>
              <a:spcAft>
                <a:spcPts val="0"/>
              </a:spcAft>
              <a:buClr>
                <a:srgbClr val="000000"/>
              </a:buClr>
              <a:buSzTx/>
              <a:buFontTx/>
              <a:buNone/>
              <a:tabLst/>
              <a:defRPr/>
            </a:pPr>
            <a:fld id="{1E3182C8-1DF0-EA4F-8BD1-481FA655F04C}" type="slidenum">
              <a:rPr kumimoji="0" lang="en-US" sz="900" b="1" i="0" u="none" strike="noStrike" kern="0" cap="all" spc="91" normalizeH="0" baseline="0" noProof="0">
                <a:ln>
                  <a:noFill/>
                </a:ln>
                <a:solidFill>
                  <a:srgbClr val="A7A7A7"/>
                </a:solidFill>
                <a:effectLst/>
                <a:uLnTx/>
                <a:uFillTx/>
                <a:latin typeface="BentonSansF Book"/>
                <a:ea typeface="+mn-ea"/>
                <a:cs typeface="Arial"/>
                <a:sym typeface="Arial"/>
              </a:rPr>
              <a:pPr marL="0" marR="0" lvl="0" indent="0" algn="l" defTabSz="411470" rtl="0" eaLnBrk="1" fontAlgn="auto" latinLnBrk="0" hangingPunct="1">
                <a:lnSpc>
                  <a:spcPct val="130000"/>
                </a:lnSpc>
                <a:spcBef>
                  <a:spcPts val="0"/>
                </a:spcBef>
                <a:spcAft>
                  <a:spcPts val="0"/>
                </a:spcAft>
                <a:buClr>
                  <a:srgbClr val="000000"/>
                </a:buClr>
                <a:buSzTx/>
                <a:buFontTx/>
                <a:buNone/>
                <a:tabLst/>
                <a:defRPr/>
              </a:pPr>
              <a:t>33</a:t>
            </a:fld>
            <a:endParaRPr kumimoji="0" lang="en-US" sz="900" b="1" i="0" u="none" strike="noStrike" kern="0" cap="all" spc="91" normalizeH="0" baseline="0" noProof="0">
              <a:ln>
                <a:noFill/>
              </a:ln>
              <a:solidFill>
                <a:srgbClr val="A7A7A7"/>
              </a:solidFill>
              <a:effectLst/>
              <a:uLnTx/>
              <a:uFillTx/>
              <a:latin typeface="BentonSansF Book"/>
              <a:ea typeface="+mn-ea"/>
              <a:cs typeface="Arial"/>
              <a:sym typeface="Arial"/>
            </a:endParaRPr>
          </a:p>
        </p:txBody>
      </p:sp>
      <p:sp>
        <p:nvSpPr>
          <p:cNvPr id="7" name="TextBox 6">
            <a:extLst>
              <a:ext uri="{FF2B5EF4-FFF2-40B4-BE49-F238E27FC236}">
                <a16:creationId xmlns:a16="http://schemas.microsoft.com/office/drawing/2014/main" id="{92AD31C2-B2F5-13C9-70E5-2ECBDDA46386}"/>
              </a:ext>
            </a:extLst>
          </p:cNvPr>
          <p:cNvSpPr txBox="1"/>
          <p:nvPr/>
        </p:nvSpPr>
        <p:spPr>
          <a:xfrm>
            <a:off x="562708" y="6740769"/>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noAutofit/>
          </a:bodyPr>
          <a:lstStyle/>
          <a:p>
            <a:pPr marL="0" marR="57149" lvl="0" indent="0" algn="l" defTabSz="1282668" rtl="0" eaLnBrk="1" fontAlgn="auto" latinLnBrk="0" hangingPunct="0">
              <a:lnSpc>
                <a:spcPct val="140000"/>
              </a:lnSpc>
              <a:spcBef>
                <a:spcPts val="0"/>
              </a:spcBef>
              <a:spcAft>
                <a:spcPts val="0"/>
              </a:spcAft>
              <a:buClr>
                <a:srgbClr val="000000"/>
              </a:buClr>
              <a:buSzTx/>
              <a:buFontTx/>
              <a:buNone/>
              <a:tabLst/>
              <a:defRPr/>
            </a:pPr>
            <a:endParaRPr kumimoji="0" lang="en-US" sz="2800" b="0" i="0" u="none" strike="noStrike" kern="0" cap="none" spc="0" normalizeH="0" baseline="0" noProof="0">
              <a:ln>
                <a:noFill/>
              </a:ln>
              <a:solidFill>
                <a:srgbClr val="F7580E">
                  <a:lumOff val="-57413"/>
                </a:srgbClr>
              </a:solidFill>
              <a:effectLst/>
              <a:uLnTx/>
              <a:uFill>
                <a:solidFill>
                  <a:srgbClr val="F7580E">
                    <a:lumOff val="-57413"/>
                  </a:srgbClr>
                </a:solidFill>
              </a:uFill>
              <a:latin typeface="Arial"/>
              <a:ea typeface="+mn-ea"/>
              <a:cs typeface="Arial"/>
              <a:sym typeface="BentonSansF Book"/>
            </a:endParaRPr>
          </a:p>
        </p:txBody>
      </p:sp>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164246" y="158193"/>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Proposed changes to the Theft Detection Incentive Scheme </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8A7330A9-F9F6-6C66-7D87-27DFB0FCB683}"/>
              </a:ext>
            </a:extLst>
          </p:cNvPr>
          <p:cNvSpPr txBox="1"/>
          <p:nvPr/>
        </p:nvSpPr>
        <p:spPr>
          <a:xfrm>
            <a:off x="354457" y="1213442"/>
            <a:ext cx="11455408" cy="45904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utfit" pitchFamily="2" charset="0"/>
                <a:ea typeface="+mn-ea"/>
                <a:cs typeface="+mn-cs"/>
              </a:rPr>
              <a:t>Next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pitchFamily="2" charset="0"/>
              <a:ea typeface="+mn-ea"/>
              <a:cs typeface="+mn-cs"/>
            </a:endParaRPr>
          </a:p>
          <a:p>
            <a:pPr marL="380990" marR="0" lvl="0"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Host a drop-in session to answer any questions – </a:t>
            </a:r>
            <a:r>
              <a:rPr kumimoji="0" lang="en-GB" sz="1600" b="1"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date TBC</a:t>
            </a:r>
          </a:p>
          <a:p>
            <a:pPr marL="380990" marR="0" lvl="0"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Responses to the letter invited 15WD later (w/c 5 FEB).  </a:t>
            </a:r>
            <a:endParaRPr kumimoji="0" lang="en-GB" sz="1600" b="0" i="0" u="none" strike="noStrike" kern="1200" cap="none" spc="0" normalizeH="0" baseline="0" noProof="0">
              <a:ln>
                <a:noFill/>
              </a:ln>
              <a:solidFill>
                <a:prstClr val="black"/>
              </a:solidFill>
              <a:effectLst/>
              <a:uLnTx/>
              <a:uFillTx/>
              <a:latin typeface="Outfit" pitchFamily="2" charset="0"/>
              <a:ea typeface="Calibri" panose="020F0502020204030204" pitchFamily="34" charset="0"/>
              <a:cs typeface="Arial" panose="020B0604020202020204" pitchFamily="34" charset="0"/>
            </a:endParaRPr>
          </a:p>
          <a:p>
            <a:pPr marL="380990" marR="0" lvl="0"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Following consideration of responses, the Category 3 TTM document will be published by </a:t>
            </a:r>
            <a:r>
              <a:rPr kumimoji="0" lang="en-GB" sz="1600" b="1"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1 March 2024</a:t>
            </a: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 </a:t>
            </a:r>
          </a:p>
          <a:p>
            <a:pPr marL="380990" marR="0" lvl="0"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Outfit" pitchFamily="2" charset="0"/>
                <a:ea typeface="Times New Roman" panose="02020603050405020304" pitchFamily="18" charset="0"/>
                <a:cs typeface="Calibri" panose="020F0502020204030204" pitchFamily="34" charset="0"/>
              </a:rPr>
              <a:t>TTM change come into effect </a:t>
            </a:r>
            <a:r>
              <a:rPr kumimoji="0" lang="en-GB" sz="1600" b="1" i="0" u="none" strike="noStrike" kern="1200" cap="none" spc="0" normalizeH="0" baseline="0" noProof="0">
                <a:ln>
                  <a:noFill/>
                </a:ln>
                <a:solidFill>
                  <a:prstClr val="black"/>
                </a:solidFill>
                <a:effectLst/>
                <a:uLnTx/>
                <a:uFillTx/>
                <a:latin typeface="Outfit" pitchFamily="2" charset="0"/>
                <a:ea typeface="Times New Roman" panose="02020603050405020304" pitchFamily="18" charset="0"/>
                <a:cs typeface="Calibri" panose="020F0502020204030204" pitchFamily="34" charset="0"/>
              </a:rPr>
              <a:t>1 April 2024</a:t>
            </a: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a:t>
            </a:r>
          </a:p>
          <a:p>
            <a:pPr marL="380990" marR="0" lvl="0"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Outfit" pitchFamily="2" charset="0"/>
                <a:ea typeface="Times New Roman" panose="02020603050405020304" pitchFamily="18" charset="0"/>
                <a:cs typeface="Calibri" panose="020F0502020204030204" pitchFamily="34" charset="0"/>
              </a:rPr>
              <a:t>S</a:t>
            </a: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ubject to the degree of support for the proposals, also raise the Category 2 Change Proposal(s) by 1 March to:</a:t>
            </a:r>
          </a:p>
          <a:p>
            <a:pPr marL="838190" marR="0" lvl="1"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changes Schedule 7 to clarify quarterly reporting cycle timetable - target June release;</a:t>
            </a:r>
          </a:p>
          <a:p>
            <a:pPr marL="838190" marR="0" lvl="1" indent="-380990" algn="just" defTabSz="914400" rtl="0" eaLnBrk="1" fontAlgn="auto" latinLnBrk="0" hangingPunct="1">
              <a:lnSpc>
                <a:spcPct val="107000"/>
              </a:lnSpc>
              <a:spcBef>
                <a:spcPts val="0"/>
              </a:spcBef>
              <a:spcAft>
                <a:spcPts val="1067"/>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Outfit" pitchFamily="2" charset="0"/>
                <a:ea typeface="Times New Roman" panose="02020603050405020304" pitchFamily="18" charset="0"/>
                <a:cs typeface="Calibri" panose="020F0502020204030204" pitchFamily="34" charset="0"/>
              </a:rPr>
              <a:t>develop dual-fuel replacement for the reasonable endeavours scheme.  </a:t>
            </a:r>
          </a:p>
          <a:p>
            <a:pPr marL="0" marR="0" lvl="0" indent="0" algn="just" defTabSz="914400" rtl="0" eaLnBrk="1" fontAlgn="auto" latinLnBrk="0" hangingPunct="1">
              <a:lnSpc>
                <a:spcPct val="107000"/>
              </a:lnSpc>
              <a:spcBef>
                <a:spcPts val="0"/>
              </a:spcBef>
              <a:spcAft>
                <a:spcPts val="1067"/>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Outfit" pitchFamily="2"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utfit" charset="0"/>
              <a:ea typeface="+mn-ea"/>
              <a:cs typeface="+mn-cs"/>
            </a:endParaRPr>
          </a:p>
        </p:txBody>
      </p:sp>
    </p:spTree>
    <p:extLst>
      <p:ext uri="{BB962C8B-B14F-4D97-AF65-F5344CB8AC3E}">
        <p14:creationId xmlns:p14="http://schemas.microsoft.com/office/powerpoint/2010/main" val="257851369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09 February 2024</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9.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0.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803FD4B-244C-4542-94D1-7C546BC34C76}"/>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34</Slides>
  <Notes>10</Notes>
  <HiddenSlides>0</HiddenSlides>
  <ScaleCrop>false</ScaleCrop>
  <HeadingPairs>
    <vt:vector size="4" baseType="variant">
      <vt:variant>
        <vt:lpstr>Theme</vt:lpstr>
      </vt:variant>
      <vt:variant>
        <vt:i4>11</vt:i4>
      </vt:variant>
      <vt:variant>
        <vt:lpstr>Slide Titles</vt:lpstr>
      </vt:variant>
      <vt:variant>
        <vt:i4>34</vt:i4>
      </vt:variant>
    </vt:vector>
  </HeadingPairs>
  <TitlesOfParts>
    <vt:vector size="45" baseType="lpstr">
      <vt:lpstr>REC Light Event Theme</vt:lpstr>
      <vt:lpstr>REC Alternative Event Theme</vt:lpstr>
      <vt:lpstr>1_REC Alternative Event Theme</vt:lpstr>
      <vt:lpstr>CONTENT SLIDE</vt:lpstr>
      <vt:lpstr>1_CONTENT SLIDE</vt:lpstr>
      <vt:lpstr>Gemserv Content</vt:lpstr>
      <vt:lpstr>1_REC Light Event Theme</vt:lpstr>
      <vt:lpstr>e-on Enjoyment Template</vt:lpstr>
      <vt:lpstr>2_REC Light Event Theme</vt:lpstr>
      <vt:lpstr>2_CONTENT SLIDE</vt:lpstr>
      <vt:lpstr>3_CONTENT SLIDE</vt:lpstr>
      <vt:lpstr>REC ISSues group</vt:lpstr>
      <vt:lpstr>1. Introduction and agreement of agenda</vt:lpstr>
      <vt:lpstr>Agenda For today</vt:lpstr>
      <vt:lpstr>DATA CLEANSE SPRINT Update</vt:lpstr>
      <vt:lpstr> 2. Data cleanse update    </vt:lpstr>
      <vt:lpstr>Data Cleanse Sprint 1 – Closing Actions</vt:lpstr>
      <vt:lpstr>Data Cleanse Sprint 2 – Proposal</vt:lpstr>
      <vt:lpstr> 2a. Data cleanse reporting    </vt:lpstr>
      <vt:lpstr>   3. R0037 – Prepayment credit balance &amp; debt transfer process </vt:lpstr>
      <vt:lpstr>R0037 Prepayment Credit Balance &amp; Debt Transfer Processes</vt:lpstr>
      <vt:lpstr>PowerPoint Presentation</vt:lpstr>
      <vt:lpstr>Pass backs</vt:lpstr>
      <vt:lpstr>PowerPoint Presentation</vt:lpstr>
      <vt:lpstr>R0037 Prepayment Credit Balance &amp; Debt Transfer Processes</vt:lpstr>
      <vt:lpstr>4. r0109 – aligning electricity and gas timescale requirements for sharing meter technical detail information</vt:lpstr>
      <vt:lpstr>r0109 – aligning electricity and gas timescale requirements for sharing meter technical detail information</vt:lpstr>
      <vt:lpstr>5. R0157 – Removal of a fax as a code communication method</vt:lpstr>
      <vt:lpstr>R0157 – Removal of facsimile as a method of code communication</vt:lpstr>
      <vt:lpstr>6. AOB</vt:lpstr>
      <vt:lpstr>6.1.  D0189 Flow – data item di50274/j0554 total debt</vt:lpstr>
      <vt:lpstr>PowerPoint Presentation</vt:lpstr>
      <vt:lpstr>PowerPoint Presentation</vt:lpstr>
      <vt:lpstr>PowerPoint Presentation</vt:lpstr>
      <vt:lpstr>6.2. access to sdep – gt’s</vt:lpstr>
      <vt:lpstr>6.3. installer skills and competencies for comms hub only exchange activity </vt:lpstr>
      <vt:lpstr>6.4. PPM Levelisation </vt:lpstr>
      <vt:lpstr>R0147 – PREPAYMENT LEVELISATION</vt:lpstr>
      <vt:lpstr>Domestic supplier readiness</vt:lpstr>
      <vt:lpstr>6.5. PROPOSED CHANGES TO THE THEFT Detection incentive scheme </vt:lpstr>
      <vt:lpstr>PowerPoint Presentation</vt:lpstr>
      <vt:lpstr>PowerPoint Presentation</vt:lpstr>
      <vt:lpstr>PowerPoint Presentation</vt:lpstr>
      <vt:lpstr>PowerPoint Presentation</vt:lpstr>
      <vt:lpstr>Next meeting:  09 February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2024-01-12T09:38:09Z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