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41" r:id="rId10"/>
    <p:sldMasterId id="2147483862" r:id="rId11"/>
    <p:sldMasterId id="2147483887" r:id="rId12"/>
  </p:sldMasterIdLst>
  <p:notesMasterIdLst>
    <p:notesMasterId r:id="rId36"/>
  </p:notesMasterIdLst>
  <p:handoutMasterIdLst>
    <p:handoutMasterId r:id="rId37"/>
  </p:handoutMasterIdLst>
  <p:sldIdLst>
    <p:sldId id="256" r:id="rId13"/>
    <p:sldId id="269" r:id="rId14"/>
    <p:sldId id="263" r:id="rId15"/>
    <p:sldId id="2147377262" r:id="rId16"/>
    <p:sldId id="2147377263" r:id="rId17"/>
    <p:sldId id="2147377309" r:id="rId18"/>
    <p:sldId id="413" r:id="rId19"/>
    <p:sldId id="414" r:id="rId20"/>
    <p:sldId id="416" r:id="rId21"/>
    <p:sldId id="417" r:id="rId22"/>
    <p:sldId id="415" r:id="rId23"/>
    <p:sldId id="2147377250" r:id="rId24"/>
    <p:sldId id="2147377318" r:id="rId25"/>
    <p:sldId id="2147377319" r:id="rId26"/>
    <p:sldId id="2147377311" r:id="rId27"/>
    <p:sldId id="2147377314" r:id="rId28"/>
    <p:sldId id="2147377315" r:id="rId29"/>
    <p:sldId id="259" r:id="rId30"/>
    <p:sldId id="2147377317" r:id="rId31"/>
    <p:sldId id="258" r:id="rId32"/>
    <p:sldId id="2147377316" r:id="rId33"/>
    <p:sldId id="2147377320" r:id="rId34"/>
    <p:sldId id="25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A9C8C0-576F-46D4-A6DF-7E23BEBA026D}" v="1" dt="2024-01-10T10:23:28.22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C5A9C8C0-576F-46D4-A6DF-7E23BEBA026D}"/>
    <pc:docChg chg="custSel addSld modSld sldOrd">
      <pc:chgData name="James Rees" userId="6a49c294-0318-4273-b1fc-4011d6bf9f90" providerId="ADAL" clId="{C5A9C8C0-576F-46D4-A6DF-7E23BEBA026D}" dt="2024-01-09T16:54:35.547" v="389" actId="20577"/>
      <pc:docMkLst>
        <pc:docMk/>
      </pc:docMkLst>
      <pc:sldChg chg="modSp mod">
        <pc:chgData name="James Rees" userId="6a49c294-0318-4273-b1fc-4011d6bf9f90" providerId="ADAL" clId="{C5A9C8C0-576F-46D4-A6DF-7E23BEBA026D}" dt="2024-01-09T16:52:34.069" v="212" actId="20577"/>
        <pc:sldMkLst>
          <pc:docMk/>
          <pc:sldMk cId="1116783212" sldId="263"/>
        </pc:sldMkLst>
        <pc:graphicFrameChg chg="modGraphic">
          <ac:chgData name="James Rees" userId="6a49c294-0318-4273-b1fc-4011d6bf9f90" providerId="ADAL" clId="{C5A9C8C0-576F-46D4-A6DF-7E23BEBA026D}" dt="2024-01-09T16:52:34.069" v="212"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C5A9C8C0-576F-46D4-A6DF-7E23BEBA026D}" dt="2024-01-09T16:53:05.022" v="216" actId="20577"/>
        <pc:sldMkLst>
          <pc:docMk/>
          <pc:sldMk cId="3405725952" sldId="2147377250"/>
        </pc:sldMkLst>
        <pc:spChg chg="mod">
          <ac:chgData name="James Rees" userId="6a49c294-0318-4273-b1fc-4011d6bf9f90" providerId="ADAL" clId="{C5A9C8C0-576F-46D4-A6DF-7E23BEBA026D}" dt="2024-01-09T16:53:05.022" v="216" actId="20577"/>
          <ac:spMkLst>
            <pc:docMk/>
            <pc:sldMk cId="3405725952" sldId="2147377250"/>
            <ac:spMk id="2" creationId="{4310DABB-9296-FDB0-E562-D1B45488F158}"/>
          </ac:spMkLst>
        </pc:spChg>
      </pc:sldChg>
      <pc:sldChg chg="modSp add mod ord">
        <pc:chgData name="James Rees" userId="6a49c294-0318-4273-b1fc-4011d6bf9f90" providerId="ADAL" clId="{C5A9C8C0-576F-46D4-A6DF-7E23BEBA026D}" dt="2024-01-09T16:53:45.898" v="293" actId="20577"/>
        <pc:sldMkLst>
          <pc:docMk/>
          <pc:sldMk cId="3081579812" sldId="2147377319"/>
        </pc:sldMkLst>
        <pc:spChg chg="mod">
          <ac:chgData name="James Rees" userId="6a49c294-0318-4273-b1fc-4011d6bf9f90" providerId="ADAL" clId="{C5A9C8C0-576F-46D4-A6DF-7E23BEBA026D}" dt="2024-01-09T16:53:45.898" v="293" actId="20577"/>
          <ac:spMkLst>
            <pc:docMk/>
            <pc:sldMk cId="3081579812" sldId="2147377319"/>
            <ac:spMk id="2" creationId="{4310DABB-9296-FDB0-E562-D1B45488F158}"/>
          </ac:spMkLst>
        </pc:spChg>
      </pc:sldChg>
      <pc:sldChg chg="modSp add mod">
        <pc:chgData name="James Rees" userId="6a49c294-0318-4273-b1fc-4011d6bf9f90" providerId="ADAL" clId="{C5A9C8C0-576F-46D4-A6DF-7E23BEBA026D}" dt="2024-01-09T16:54:35.547" v="389" actId="20577"/>
        <pc:sldMkLst>
          <pc:docMk/>
          <pc:sldMk cId="2221279210" sldId="2147377320"/>
        </pc:sldMkLst>
        <pc:spChg chg="mod">
          <ac:chgData name="James Rees" userId="6a49c294-0318-4273-b1fc-4011d6bf9f90" providerId="ADAL" clId="{C5A9C8C0-576F-46D4-A6DF-7E23BEBA026D}" dt="2024-01-09T16:54:35.547" v="389" actId="20577"/>
          <ac:spMkLst>
            <pc:docMk/>
            <pc:sldMk cId="2221279210" sldId="2147377320"/>
            <ac:spMk id="2" creationId="{4310DABB-9296-FDB0-E562-D1B45488F15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10/01/2024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34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6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63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987681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2.xml"/><Relationship Id="rId4" Type="http://schemas.openxmlformats.org/officeDocument/2006/relationships/image" Target="../media/image9.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8.xml"/><Relationship Id="rId1" Type="http://schemas.openxmlformats.org/officeDocument/2006/relationships/tags" Target="../tags/tag3.xml"/><Relationship Id="rId4" Type="http://schemas.openxmlformats.org/officeDocument/2006/relationships/image" Target="../media/image9.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10/01/2024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8106977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20818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462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796880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39895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666443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2773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9515443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729801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765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4629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9722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48457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16664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092050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3531171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8356783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630780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2484771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789543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dirty="0"/>
              <a:t>Click to edit presentation title (maximum three lines)</a:t>
            </a:r>
            <a:endParaRPr lang="de-DE" dirty="0"/>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dirty="0"/>
              <a:t>Click </a:t>
            </a:r>
            <a:r>
              <a:rPr lang="de-DE" dirty="0" err="1"/>
              <a:t>to</a:t>
            </a:r>
            <a:r>
              <a:rPr lang="de-DE" dirty="0"/>
              <a:t> </a:t>
            </a:r>
            <a:r>
              <a:rPr lang="de-DE" dirty="0" err="1"/>
              <a:t>edit</a:t>
            </a:r>
            <a:r>
              <a:rPr lang="de-DE" dirty="0"/>
              <a:t> </a:t>
            </a:r>
            <a:r>
              <a:rPr lang="de-DE" dirty="0" err="1"/>
              <a:t>subtitle</a:t>
            </a:r>
            <a:endParaRPr lang="de-DE" dirty="0"/>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endParaRPr lang="de-DE" dirty="0"/>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dirty="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dirty="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dirty="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endParaRPr lang="en-GB" noProof="0" dirty="0">
              <a:solidFill>
                <a:schemeClr val="bg1"/>
              </a:solidFill>
            </a:endParaRP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endParaRPr lang="en-GB" noProof="0" dirty="0">
              <a:solidFill>
                <a:schemeClr val="bg1"/>
              </a:solidFill>
            </a:endParaRP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dirty="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dirty="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dirty="0"/>
              <a:t>Click to edit agenda point</a:t>
            </a:r>
          </a:p>
          <a:p>
            <a:pPr lvl="1"/>
            <a:r>
              <a:rPr lang="en-GB" noProof="0" dirty="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dirty="0"/>
              <a:t>Click to edit agenda point</a:t>
            </a:r>
          </a:p>
          <a:p>
            <a:pPr lvl="1"/>
            <a:r>
              <a:rPr lang="en-GB" noProof="0" dirty="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dirty="0"/>
              <a:t>Click to edit agenda point</a:t>
            </a:r>
          </a:p>
          <a:p>
            <a:pPr lvl="1"/>
            <a:r>
              <a:rPr lang="en-GB" noProof="0" dirty="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dirty="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2264339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543015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272086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8144582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307779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475542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141622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193782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221485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736905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33795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2726944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18888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405663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7555758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7040015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9002248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9341837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116110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08615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image" Target="../media/image2.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tags" Target="../tags/tag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heme" Target="../theme/theme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image" Target="../media/image9.emf"/><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oleObject" Target="../embeddings/oleObject1.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21" Type="http://schemas.openxmlformats.org/officeDocument/2006/relationships/theme" Target="../theme/theme9.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image" Target="../media/image2.png"/><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062109918"/>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dirty="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dirty="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dirty="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dirty="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endParaRPr lang="en-GB" noProof="0" dirty="0"/>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dirty="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dirty="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88510384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 id="2147483905" r:id="rId18"/>
    <p:sldLayoutId id="2147483906" r:id="rId19"/>
    <p:sldLayoutId id="214748390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v.uk/guidance/uk-transition-from-analogue-to-digital-landlines#what-the-change-means-in-practice-and-how-you-can-prepare" TargetMode="External"/><Relationship Id="rId2" Type="http://schemas.openxmlformats.org/officeDocument/2006/relationships/notesSlide" Target="../notesSlides/notesSlide5.xml"/><Relationship Id="rId1" Type="http://schemas.openxmlformats.org/officeDocument/2006/relationships/slideLayout" Target="../slideLayouts/slideLayout1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12 January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Introduction and agreement of agenda</a:t>
            </a:r>
            <a:endParaRPr lang="en-GB" sz="2400"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785895315"/>
              </p:ext>
            </p:extLst>
          </p:nvPr>
        </p:nvGraphicFramePr>
        <p:xfrm>
          <a:off x="1039690" y="1025236"/>
          <a:ext cx="8881873" cy="4737683"/>
        </p:xfrm>
        <a:graphic>
          <a:graphicData uri="http://schemas.openxmlformats.org/drawingml/2006/table">
            <a:tbl>
              <a:tblPr firstRow="1" bandRow="1">
                <a:tableStyleId>{8799B23B-EC83-4686-B30A-512413B5E67A}</a:tableStyleId>
              </a:tblPr>
              <a:tblGrid>
                <a:gridCol w="257428">
                  <a:extLst>
                    <a:ext uri="{9D8B030D-6E8A-4147-A177-3AD203B41FA5}">
                      <a16:colId xmlns:a16="http://schemas.microsoft.com/office/drawing/2014/main" val="2985595102"/>
                    </a:ext>
                  </a:extLst>
                </a:gridCol>
                <a:gridCol w="4052450">
                  <a:extLst>
                    <a:ext uri="{9D8B030D-6E8A-4147-A177-3AD203B41FA5}">
                      <a16:colId xmlns:a16="http://schemas.microsoft.com/office/drawing/2014/main" val="2643265497"/>
                    </a:ext>
                  </a:extLst>
                </a:gridCol>
                <a:gridCol w="1350817">
                  <a:extLst>
                    <a:ext uri="{9D8B030D-6E8A-4147-A177-3AD203B41FA5}">
                      <a16:colId xmlns:a16="http://schemas.microsoft.com/office/drawing/2014/main" val="2149799782"/>
                    </a:ext>
                  </a:extLst>
                </a:gridCol>
                <a:gridCol w="3221178">
                  <a:extLst>
                    <a:ext uri="{9D8B030D-6E8A-4147-A177-3AD203B41FA5}">
                      <a16:colId xmlns:a16="http://schemas.microsoft.com/office/drawing/2014/main" val="1672424288"/>
                    </a:ext>
                  </a:extLst>
                </a:gridCol>
              </a:tblGrid>
              <a:tr h="34718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36575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Introductions and Agreement of Agenda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10:00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Chair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47189">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Data Cleanse Update</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cap="none" spc="0" dirty="0">
                          <a:solidFill>
                            <a:schemeClr val="tx1"/>
                          </a:solidFill>
                          <a:effectLst/>
                        </a:rPr>
                        <a:t>10:05 </a:t>
                      </a:r>
                      <a:endParaRPr lang="en-GB" sz="1000" b="1" i="0" cap="none" spc="0" dirty="0">
                        <a:solidFill>
                          <a:schemeClr val="tx1"/>
                        </a:solidFill>
                        <a:effectLst/>
                        <a:latin typeface="+mn-lt"/>
                      </a:endParaRPr>
                    </a:p>
                  </a:txBody>
                  <a:tcPr marL="22680" marR="11861" marT="6480" marB="48600"/>
                </a:tc>
                <a:tc>
                  <a:txBody>
                    <a:bodyPr/>
                    <a:lstStyle/>
                    <a:p>
                      <a:pPr fontAlgn="ctr"/>
                      <a:r>
                        <a:rPr lang="en-GB" sz="1000" b="1" cap="none" spc="0" dirty="0">
                          <a:solidFill>
                            <a:schemeClr val="tx1"/>
                          </a:solidFill>
                          <a:effectLst/>
                        </a:rPr>
                        <a:t>REC Performance Assurance Team</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47189">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2a</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Data Cleanse Update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000" b="1" cap="none" spc="0" dirty="0">
                          <a:solidFill>
                            <a:schemeClr val="tx1"/>
                          </a:solidFill>
                          <a:effectLst/>
                        </a:rPr>
                        <a:t>Data Cleanse Reporting </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cap="none" spc="0" dirty="0">
                          <a:solidFill>
                            <a:schemeClr val="tx1"/>
                          </a:solidFill>
                          <a:effectLst/>
                        </a:rPr>
                        <a:t>10.15</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REC Performance Assurance Team </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47189">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R0037 – Prepayment Credit Balance &amp; Debt Transfer Process</a:t>
                      </a:r>
                    </a:p>
                  </a:txBody>
                  <a:tcPr marL="22680" marR="11861" marT="6480" marB="48600"/>
                </a:tc>
                <a:tc>
                  <a:txBody>
                    <a:bodyPr/>
                    <a:lstStyle/>
                    <a:p>
                      <a:pPr algn="ctr" rtl="0" fontAlgn="base"/>
                      <a:r>
                        <a:rPr lang="en-GB" sz="1000" b="1" i="0" cap="none" spc="0" dirty="0">
                          <a:solidFill>
                            <a:schemeClr val="tx1"/>
                          </a:solidFill>
                          <a:effectLst/>
                          <a:latin typeface="+mn-lt"/>
                        </a:rPr>
                        <a:t>10:25</a:t>
                      </a:r>
                    </a:p>
                  </a:txBody>
                  <a:tcPr marL="22680" marR="11861" marT="6480" marB="48600"/>
                </a:tc>
                <a:tc>
                  <a:txBody>
                    <a:bodyPr/>
                    <a:lstStyle/>
                    <a:p>
                      <a:pPr algn="l" rtl="0" fontAlgn="base"/>
                      <a:r>
                        <a:rPr lang="en-GB" sz="1000" b="1" i="0" cap="none" spc="0" dirty="0">
                          <a:solidFill>
                            <a:schemeClr val="tx1"/>
                          </a:solidFill>
                          <a:effectLst/>
                          <a:latin typeface="+mn-lt"/>
                        </a:rPr>
                        <a:t>REC Change Team</a:t>
                      </a:r>
                    </a:p>
                  </a:txBody>
                  <a:tcPr marL="22680" marR="11861" marT="6480" marB="48600"/>
                </a:tc>
                <a:extLst>
                  <a:ext uri="{0D108BD9-81ED-4DB2-BD59-A6C34878D82A}">
                    <a16:rowId xmlns:a16="http://schemas.microsoft.com/office/drawing/2014/main" val="1905737428"/>
                  </a:ext>
                </a:extLst>
              </a:tr>
              <a:tr h="347189">
                <a:tc>
                  <a:txBody>
                    <a:bodyPr/>
                    <a:lstStyle/>
                    <a:p>
                      <a:pPr algn="l" rtl="0" fontAlgn="base"/>
                      <a:r>
                        <a:rPr lang="en-GB" sz="1000" b="0" i="0" cap="none" spc="0">
                          <a:solidFill>
                            <a:schemeClr val="tx1"/>
                          </a:solidFill>
                          <a:effectLst/>
                          <a:latin typeface="+mn-lt"/>
                        </a:rPr>
                        <a:t>4</a:t>
                      </a:r>
                      <a:endParaRPr lang="en-GB" sz="1000" b="0" i="0" cap="none" spc="0" dirty="0">
                        <a:solidFill>
                          <a:schemeClr val="tx1"/>
                        </a:solidFill>
                        <a:effectLst/>
                        <a:latin typeface="+mn-lt"/>
                      </a:endParaRPr>
                    </a:p>
                  </a:txBody>
                  <a:tcPr marL="22680" marR="11861" marT="6480" marB="48600"/>
                </a:tc>
                <a:tc>
                  <a:txBody>
                    <a:bodyPr/>
                    <a:lstStyle/>
                    <a:p>
                      <a:pPr fontAlgn="ctr"/>
                      <a:r>
                        <a:rPr lang="en-GB" sz="1000" b="1" cap="none" spc="0" dirty="0">
                          <a:solidFill>
                            <a:schemeClr val="tx1"/>
                          </a:solidFill>
                          <a:effectLst/>
                        </a:rPr>
                        <a:t>R0109 – Aligning Electricity and Gas Timescale Requirements for Sharing Meter Technical Detail Information</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i="0" cap="none" spc="0">
                          <a:solidFill>
                            <a:schemeClr val="tx1"/>
                          </a:solidFill>
                          <a:effectLst/>
                          <a:latin typeface="+mn-lt"/>
                        </a:rPr>
                        <a:t>10:45</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REC Change Team </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3998449525"/>
                  </a:ext>
                </a:extLst>
              </a:tr>
              <a:tr h="347189">
                <a:tc>
                  <a:txBody>
                    <a:bodyPr/>
                    <a:lstStyle/>
                    <a:p>
                      <a:pPr algn="l" rtl="0" fontAlgn="base"/>
                      <a:r>
                        <a:rPr lang="en-GB" sz="1000" b="0" i="0" cap="none" spc="0" dirty="0">
                          <a:solidFill>
                            <a:schemeClr val="tx1"/>
                          </a:solidFill>
                          <a:effectLst/>
                          <a:latin typeface="+mn-lt"/>
                        </a:rPr>
                        <a:t>5</a:t>
                      </a:r>
                    </a:p>
                  </a:txBody>
                  <a:tcPr marL="22680" marR="11861" marT="6480" marB="48600"/>
                </a:tc>
                <a:tc>
                  <a:txBody>
                    <a:bodyPr/>
                    <a:lstStyle/>
                    <a:p>
                      <a:pPr fontAlgn="ctr"/>
                      <a:r>
                        <a:rPr lang="en-GB" sz="1000" b="1" i="0" cap="none" spc="0" dirty="0">
                          <a:solidFill>
                            <a:schemeClr val="tx1"/>
                          </a:solidFill>
                          <a:effectLst/>
                          <a:latin typeface="+mn-lt"/>
                        </a:rPr>
                        <a:t>R0157 – Removal of a Fax as a Code Communication Method</a:t>
                      </a:r>
                    </a:p>
                  </a:txBody>
                  <a:tcPr marL="22680" marR="11861" marT="6480" marB="48600"/>
                </a:tc>
                <a:tc>
                  <a:txBody>
                    <a:bodyPr/>
                    <a:lstStyle/>
                    <a:p>
                      <a:pPr algn="ctr" rtl="0" fontAlgn="base"/>
                      <a:r>
                        <a:rPr lang="en-GB" sz="1000" b="1" i="0" cap="none" spc="0" dirty="0">
                          <a:solidFill>
                            <a:schemeClr val="tx1"/>
                          </a:solidFill>
                          <a:effectLst/>
                          <a:latin typeface="+mn-lt"/>
                        </a:rPr>
                        <a:t>11:00</a:t>
                      </a:r>
                    </a:p>
                  </a:txBody>
                  <a:tcPr marL="22680" marR="11861" marT="6480" marB="48600"/>
                </a:tc>
                <a:tc>
                  <a:txBody>
                    <a:bodyPr/>
                    <a:lstStyle/>
                    <a:p>
                      <a:pPr algn="l" rtl="0" fontAlgn="base"/>
                      <a:r>
                        <a:rPr lang="en-GB" sz="1000" b="1" i="0" cap="none" spc="0" dirty="0">
                          <a:solidFill>
                            <a:schemeClr val="tx1"/>
                          </a:solidFill>
                          <a:effectLst/>
                          <a:latin typeface="+mn-lt"/>
                        </a:rPr>
                        <a:t>REC Change Team</a:t>
                      </a:r>
                    </a:p>
                  </a:txBody>
                  <a:tcPr marL="22680" marR="11861" marT="6480" marB="48600"/>
                </a:tc>
                <a:extLst>
                  <a:ext uri="{0D108BD9-81ED-4DB2-BD59-A6C34878D82A}">
                    <a16:rowId xmlns:a16="http://schemas.microsoft.com/office/drawing/2014/main" val="169739726"/>
                  </a:ext>
                </a:extLst>
              </a:tr>
              <a:tr h="479181">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6</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AOB</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i="0" cap="none" spc="0" dirty="0">
                          <a:solidFill>
                            <a:schemeClr val="tx1"/>
                          </a:solidFill>
                          <a:effectLst/>
                          <a:latin typeface="+mn-lt"/>
                        </a:rPr>
                        <a:t>11:15</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i="0" cap="none" spc="0" dirty="0">
                          <a:solidFill>
                            <a:schemeClr val="tx1"/>
                          </a:solidFill>
                          <a:effectLst/>
                          <a:latin typeface="+mn-lt"/>
                        </a:rPr>
                        <a:t>All</a:t>
                      </a:r>
                    </a:p>
                  </a:txBody>
                  <a:tcPr marL="22680" marR="11861" marT="6480" marB="48600"/>
                </a:tc>
                <a:extLst>
                  <a:ext uri="{0D108BD9-81ED-4DB2-BD59-A6C34878D82A}">
                    <a16:rowId xmlns:a16="http://schemas.microsoft.com/office/drawing/2014/main" val="3081973692"/>
                  </a:ext>
                </a:extLst>
              </a:tr>
              <a:tr h="552187">
                <a:tc>
                  <a:txBody>
                    <a:bodyPr/>
                    <a:lstStyle/>
                    <a:p>
                      <a:pPr algn="l" rtl="0" fontAlgn="base"/>
                      <a:r>
                        <a:rPr lang="en-GB" sz="1000" b="0" i="0" cap="none" spc="0" dirty="0">
                          <a:solidFill>
                            <a:schemeClr val="tx1"/>
                          </a:solidFill>
                          <a:effectLst/>
                          <a:latin typeface="+mn-lt"/>
                        </a:rPr>
                        <a:t>6.1</a:t>
                      </a:r>
                    </a:p>
                  </a:txBody>
                  <a:tcPr marL="22680" marR="11861" marT="6480" marB="48600"/>
                </a:tc>
                <a:tc>
                  <a:txBody>
                    <a:bodyPr/>
                    <a:lstStyle/>
                    <a:p>
                      <a:pPr algn="l" rtl="0" fontAlgn="base"/>
                      <a:r>
                        <a:rPr lang="en-GB" sz="1000" b="1" i="0" cap="none" spc="0" dirty="0">
                          <a:solidFill>
                            <a:schemeClr val="tx1"/>
                          </a:solidFill>
                          <a:effectLst/>
                          <a:latin typeface="+mn-lt"/>
                        </a:rPr>
                        <a:t>D0189 Flow – Data Item DI50274/J0554 Total Debt</a:t>
                      </a:r>
                    </a:p>
                  </a:txBody>
                  <a:tcPr marL="22680" marR="11861" marT="6480" marB="48600"/>
                </a:tc>
                <a:tc>
                  <a:txBody>
                    <a:bodyPr/>
                    <a:lstStyle/>
                    <a:p>
                      <a:pPr algn="ctr" rtl="0" fontAlgn="base"/>
                      <a:r>
                        <a:rPr lang="en-GB" sz="1000" b="1" i="0" cap="none" spc="0" dirty="0">
                          <a:solidFill>
                            <a:schemeClr val="tx1"/>
                          </a:solidFill>
                          <a:effectLst/>
                          <a:latin typeface="+mn-lt"/>
                        </a:rPr>
                        <a:t>11:30</a:t>
                      </a:r>
                    </a:p>
                  </a:txBody>
                  <a:tcPr marL="22680" marR="11861" marT="6480" marB="48600"/>
                </a:tc>
                <a:tc>
                  <a:txBody>
                    <a:bodyPr/>
                    <a:lstStyle/>
                    <a:p>
                      <a:pPr algn="l" rtl="0" fontAlgn="base"/>
                      <a:r>
                        <a:rPr lang="en-GB" sz="1000" b="1" i="0" cap="none" spc="0" dirty="0">
                          <a:solidFill>
                            <a:schemeClr val="tx1"/>
                          </a:solidFill>
                          <a:effectLst/>
                          <a:latin typeface="+mn-lt"/>
                        </a:rPr>
                        <a:t>RIG Member</a:t>
                      </a:r>
                    </a:p>
                  </a:txBody>
                  <a:tcPr marL="22680" marR="11861" marT="6480" marB="48600"/>
                </a:tc>
                <a:extLst>
                  <a:ext uri="{0D108BD9-81ED-4DB2-BD59-A6C34878D82A}">
                    <a16:rowId xmlns:a16="http://schemas.microsoft.com/office/drawing/2014/main" val="2339504293"/>
                  </a:ext>
                </a:extLst>
              </a:tr>
              <a:tr h="347189">
                <a:tc>
                  <a:txBody>
                    <a:bodyPr/>
                    <a:lstStyle/>
                    <a:p>
                      <a:pPr algn="l" rtl="0" fontAlgn="base"/>
                      <a:r>
                        <a:rPr lang="en-GB" sz="1000" b="0" i="0" cap="none" spc="0" dirty="0">
                          <a:solidFill>
                            <a:schemeClr val="tx1"/>
                          </a:solidFill>
                          <a:effectLst/>
                          <a:latin typeface="+mn-lt"/>
                        </a:rPr>
                        <a:t>6.2</a:t>
                      </a:r>
                    </a:p>
                  </a:txBody>
                  <a:tcPr marL="22680" marR="11861" marT="6480" marB="48600"/>
                </a:tc>
                <a:tc>
                  <a:txBody>
                    <a:bodyPr/>
                    <a:lstStyle/>
                    <a:p>
                      <a:pPr algn="l" rtl="0" fontAlgn="base"/>
                      <a:r>
                        <a:rPr lang="en-GB" sz="1000" b="1" i="0" cap="none" spc="0" dirty="0">
                          <a:solidFill>
                            <a:schemeClr val="tx1"/>
                          </a:solidFill>
                          <a:effectLst/>
                          <a:latin typeface="+mn-lt"/>
                        </a:rPr>
                        <a:t>Access to SDEP – GT’s</a:t>
                      </a:r>
                    </a:p>
                  </a:txBody>
                  <a:tcPr marL="22680" marR="11861" marT="6480" marB="48600"/>
                </a:tc>
                <a:tc>
                  <a:txBody>
                    <a:bodyPr/>
                    <a:lstStyle/>
                    <a:p>
                      <a:pPr algn="ctr" rtl="0" fontAlgn="base"/>
                      <a:r>
                        <a:rPr lang="en-GB" sz="1000" b="1" i="0" cap="none" spc="0" dirty="0">
                          <a:solidFill>
                            <a:schemeClr val="tx1"/>
                          </a:solidFill>
                          <a:effectLst/>
                          <a:latin typeface="+mn-lt"/>
                        </a:rPr>
                        <a:t>11:45</a:t>
                      </a:r>
                    </a:p>
                  </a:txBody>
                  <a:tcPr marL="22680" marR="11861" marT="6480" marB="48600"/>
                </a:tc>
                <a:tc>
                  <a:txBody>
                    <a:bodyPr/>
                    <a:lstStyle/>
                    <a:p>
                      <a:pPr algn="l" rtl="0" fontAlgn="base"/>
                      <a:r>
                        <a:rPr lang="en-GB" sz="1000" b="1" i="0" cap="none" spc="0" dirty="0">
                          <a:solidFill>
                            <a:schemeClr val="tx1"/>
                          </a:solidFill>
                          <a:effectLst/>
                          <a:latin typeface="+mn-lt"/>
                        </a:rPr>
                        <a:t>RIG Member</a:t>
                      </a:r>
                    </a:p>
                  </a:txBody>
                  <a:tcPr marL="22680" marR="11861" marT="6480" marB="48600"/>
                </a:tc>
                <a:extLst>
                  <a:ext uri="{0D108BD9-81ED-4DB2-BD59-A6C34878D82A}">
                    <a16:rowId xmlns:a16="http://schemas.microsoft.com/office/drawing/2014/main" val="1463063068"/>
                  </a:ext>
                </a:extLst>
              </a:tr>
              <a:tr h="347189">
                <a:tc>
                  <a:txBody>
                    <a:bodyPr/>
                    <a:lstStyle/>
                    <a:p>
                      <a:pPr algn="l" rtl="0" fontAlgn="base"/>
                      <a:r>
                        <a:rPr lang="en-GB" sz="1000" b="0" i="0" cap="none" spc="0" dirty="0">
                          <a:solidFill>
                            <a:schemeClr val="tx1"/>
                          </a:solidFill>
                          <a:effectLst/>
                          <a:latin typeface="+mn-lt"/>
                        </a:rPr>
                        <a:t>6.3</a:t>
                      </a:r>
                    </a:p>
                  </a:txBody>
                  <a:tcPr marL="22680" marR="11861" marT="6480" marB="48600"/>
                </a:tc>
                <a:tc>
                  <a:txBody>
                    <a:bodyPr/>
                    <a:lstStyle/>
                    <a:p>
                      <a:pPr algn="l" rtl="0" fontAlgn="base"/>
                      <a:r>
                        <a:rPr lang="en-GB" sz="1000" b="1" i="0" cap="none" spc="0" dirty="0">
                          <a:solidFill>
                            <a:schemeClr val="tx1"/>
                          </a:solidFill>
                          <a:effectLst/>
                          <a:latin typeface="+mn-lt"/>
                        </a:rPr>
                        <a:t>Installer Skills and Competencies for Comms Hub Only Exchange Activity</a:t>
                      </a:r>
                    </a:p>
                  </a:txBody>
                  <a:tcPr marL="22680" marR="11861" marT="6480" marB="48600"/>
                </a:tc>
                <a:tc>
                  <a:txBody>
                    <a:bodyPr/>
                    <a:lstStyle/>
                    <a:p>
                      <a:pPr algn="ctr" rtl="0" fontAlgn="base"/>
                      <a:r>
                        <a:rPr lang="en-GB" sz="1000" b="1" i="0" cap="none" spc="0" dirty="0">
                          <a:solidFill>
                            <a:schemeClr val="tx1"/>
                          </a:solidFill>
                          <a:effectLst/>
                          <a:latin typeface="+mn-lt"/>
                        </a:rPr>
                        <a:t>12:00</a:t>
                      </a:r>
                    </a:p>
                  </a:txBody>
                  <a:tcPr marL="22680" marR="11861" marT="6480" marB="48600"/>
                </a:tc>
                <a:tc>
                  <a:txBody>
                    <a:bodyPr/>
                    <a:lstStyle/>
                    <a:p>
                      <a:pPr algn="l" rtl="0" fontAlgn="base"/>
                      <a:r>
                        <a:rPr lang="en-GB" sz="1000" b="1" i="0" cap="none" spc="0" dirty="0">
                          <a:solidFill>
                            <a:schemeClr val="tx1"/>
                          </a:solidFill>
                          <a:effectLst/>
                          <a:latin typeface="+mn-lt"/>
                        </a:rPr>
                        <a:t>RIG Member</a:t>
                      </a:r>
                    </a:p>
                  </a:txBody>
                  <a:tcPr marL="22680" marR="11861" marT="6480" marB="48600"/>
                </a:tc>
                <a:extLst>
                  <a:ext uri="{0D108BD9-81ED-4DB2-BD59-A6C34878D82A}">
                    <a16:rowId xmlns:a16="http://schemas.microsoft.com/office/drawing/2014/main" val="2463945661"/>
                  </a:ext>
                </a:extLst>
              </a:tr>
              <a:tr h="347189">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6</a:t>
                      </a:r>
                      <a:endParaRPr lang="en-GB" sz="1000" b="0"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i="0" cap="none" spc="0" dirty="0">
                          <a:solidFill>
                            <a:schemeClr val="tx1"/>
                          </a:solidFill>
                          <a:effectLst/>
                          <a:latin typeface="+mn-lt"/>
                        </a:rPr>
                        <a:t>Close</a:t>
                      </a: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cap="none" spc="0" dirty="0">
                          <a:solidFill>
                            <a:schemeClr val="tx1"/>
                          </a:solidFill>
                          <a:effectLst/>
                        </a:rPr>
                        <a:t>12:15</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fontAlgn="ctr"/>
                      <a:r>
                        <a:rPr lang="en-GB" sz="1000" b="1" cap="none" spc="0" dirty="0">
                          <a:solidFill>
                            <a:schemeClr val="tx1"/>
                          </a:solidFill>
                          <a:effectLst/>
                        </a:rPr>
                        <a:t>Chair</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2a. Data cleanse reporting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3. R0037 – Prepayment credit balance &amp; debt transfer process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1319252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507831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R0037 Prepayment Credit Balance and Debt Transfer Processes – current status is with Code Manager relooking at solution development post legal review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Changes to the solution presented last month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On receipt of message from Gaining Supplier saying customer wants their balance moving over, Losing Supplier sends a flow to the Gaining Supplier confirming if it is possible for the meter to move down this process. Potential reasons why it could not</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Meter currently in Credit Mode</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Meter not communicating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Debt higher than threshold (would likely also lead to objection)</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If meter is moving down the process, Losing Supplier reads the balance as close to midnight as possible and sends on flow to Gaining Supplier. This is used for invoicing.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OFGEM credit limit discussion - TBC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592531-DCA2-94A1-D1C0-FF4FAB9CB69D}"/>
              </a:ext>
            </a:extLst>
          </p:cNvPr>
          <p:cNvPicPr>
            <a:picLocks noChangeAspect="1"/>
          </p:cNvPicPr>
          <p:nvPr/>
        </p:nvPicPr>
        <p:blipFill>
          <a:blip r:embed="rId3"/>
          <a:stretch>
            <a:fillRect/>
          </a:stretch>
        </p:blipFill>
        <p:spPr>
          <a:xfrm>
            <a:off x="291106" y="94972"/>
            <a:ext cx="8571226" cy="6629678"/>
          </a:xfrm>
          <a:prstGeom prst="rect">
            <a:avLst/>
          </a:prstGeom>
        </p:spPr>
      </p:pic>
    </p:spTree>
    <p:extLst>
      <p:ext uri="{BB962C8B-B14F-4D97-AF65-F5344CB8AC3E}">
        <p14:creationId xmlns:p14="http://schemas.microsoft.com/office/powerpoint/2010/main" val="97524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B5A0-E671-AE16-EBC8-D4B85C75A865}"/>
              </a:ext>
            </a:extLst>
          </p:cNvPr>
          <p:cNvSpPr>
            <a:spLocks noGrp="1"/>
          </p:cNvSpPr>
          <p:nvPr>
            <p:ph type="title"/>
          </p:nvPr>
        </p:nvSpPr>
        <p:spPr/>
        <p:txBody>
          <a:bodyPr/>
          <a:lstStyle/>
          <a:p>
            <a:r>
              <a:rPr lang="en-GB" dirty="0"/>
              <a:t>Pass backs</a:t>
            </a:r>
          </a:p>
        </p:txBody>
      </p:sp>
      <p:sp>
        <p:nvSpPr>
          <p:cNvPr id="5" name="TextBox 4">
            <a:extLst>
              <a:ext uri="{FF2B5EF4-FFF2-40B4-BE49-F238E27FC236}">
                <a16:creationId xmlns:a16="http://schemas.microsoft.com/office/drawing/2014/main" id="{6367A71C-8676-233E-E154-B6970897BFB4}"/>
              </a:ext>
            </a:extLst>
          </p:cNvPr>
          <p:cNvSpPr txBox="1"/>
          <p:nvPr/>
        </p:nvSpPr>
        <p:spPr>
          <a:xfrm>
            <a:off x="542925" y="1405431"/>
            <a:ext cx="10901739" cy="480131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Reasons identified for a “pass back” so far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CoT</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before or on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date identified after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Resolution of disputed balance at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that impacts debt/credit position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Customer disputes debt position with Losing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We intend for the pass back to be able to be full or partial</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For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CoT</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identified after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all credit/debt would be passed back to the Losing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For disputed balance at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or customer disputing the debt position, a portion of the credit/debt would be passed back to the Losing Supplier as appropriate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We have omitted Erroneous Transfers from a “pass back” on the basis that the same customer should still be in the property using the meter. The credit would not need to be passed back to the Losing Supplier as the right customer was using it, just with the wrong supplier.</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On the meter being returned to the Losing Supplier, it can re-go through this process and the credit/debt at the new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CoS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transferred back.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0220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246C17-AF18-4556-B780-91381541384F}"/>
              </a:ext>
            </a:extLst>
          </p:cNvPr>
          <p:cNvPicPr>
            <a:picLocks noChangeAspect="1"/>
          </p:cNvPicPr>
          <p:nvPr/>
        </p:nvPicPr>
        <p:blipFill>
          <a:blip r:embed="rId2"/>
          <a:stretch>
            <a:fillRect/>
          </a:stretch>
        </p:blipFill>
        <p:spPr>
          <a:xfrm>
            <a:off x="110048" y="0"/>
            <a:ext cx="7304654" cy="6858000"/>
          </a:xfrm>
          <a:prstGeom prst="rect">
            <a:avLst/>
          </a:prstGeom>
        </p:spPr>
      </p:pic>
      <p:sp>
        <p:nvSpPr>
          <p:cNvPr id="9" name="TextBox 8">
            <a:extLst>
              <a:ext uri="{FF2B5EF4-FFF2-40B4-BE49-F238E27FC236}">
                <a16:creationId xmlns:a16="http://schemas.microsoft.com/office/drawing/2014/main" id="{DE3E6899-91CF-20C4-B7AC-36AE40643E88}"/>
              </a:ext>
            </a:extLst>
          </p:cNvPr>
          <p:cNvSpPr txBox="1"/>
          <p:nvPr/>
        </p:nvSpPr>
        <p:spPr>
          <a:xfrm>
            <a:off x="8429626" y="1838325"/>
            <a:ext cx="33147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N.B the process can also be initiated by the Losing Supplier, diagram just shows one way for simplicity.</a:t>
            </a: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64014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4CB3-2F82-DDC9-B048-7612C1896A73}"/>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R0037 </a:t>
            </a:r>
            <a:r>
              <a:rPr lang="en-GB" dirty="0">
                <a:solidFill>
                  <a:srgbClr val="70ADA3"/>
                </a:solidFill>
                <a:latin typeface="Arial" panose="020B0604020202020204" pitchFamily="34" charset="0"/>
                <a:cs typeface="Arial" panose="020B0604020202020204" pitchFamily="34" charset="0"/>
              </a:rPr>
              <a:t>Prepayment</a:t>
            </a:r>
            <a:r>
              <a:rPr lang="en-GB" dirty="0">
                <a:latin typeface="Arial" panose="020B0604020202020204" pitchFamily="34" charset="0"/>
                <a:cs typeface="Arial" panose="020B0604020202020204" pitchFamily="34" charset="0"/>
              </a:rPr>
              <a:t> Credit Balance &amp; Debt Transfer Processes</a:t>
            </a:r>
            <a:endParaRPr lang="en-GB" dirty="0"/>
          </a:p>
        </p:txBody>
      </p:sp>
      <p:sp>
        <p:nvSpPr>
          <p:cNvPr id="5" name="TextBox 4">
            <a:extLst>
              <a:ext uri="{FF2B5EF4-FFF2-40B4-BE49-F238E27FC236}">
                <a16:creationId xmlns:a16="http://schemas.microsoft.com/office/drawing/2014/main" id="{4D45F4B2-473E-0BE6-C7E3-BF42B4F6F717}"/>
              </a:ext>
            </a:extLst>
          </p:cNvPr>
          <p:cNvSpPr txBox="1"/>
          <p:nvPr/>
        </p:nvSpPr>
        <p:spPr>
          <a:xfrm>
            <a:off x="838200" y="1643556"/>
            <a:ext cx="10901739"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Questions for RIG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major concerns with the additions to the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other reasons that would require invoicing to be passed back?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Are there any other scenarios to discuss?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79158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dirty="0">
                <a:latin typeface="Roboto"/>
                <a:ea typeface="Roboto"/>
                <a:cs typeface="Roboto"/>
              </a:rPr>
              <a:t>4. r0109 – aligning electricity and gas timescale requirements for sharing meter technical detail information</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40572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6DE962-AA60-5024-EED9-A5171CECFE3A}"/>
              </a:ext>
            </a:extLst>
          </p:cNvPr>
          <p:cNvSpPr>
            <a:spLocks noGrp="1"/>
          </p:cNvSpPr>
          <p:nvPr>
            <p:ph type="title"/>
          </p:nvPr>
        </p:nvSpPr>
        <p:spPr/>
        <p:txBody>
          <a:bodyPr>
            <a:normAutofit fontScale="90000"/>
          </a:bodyPr>
          <a:lstStyle/>
          <a:p>
            <a:r>
              <a:rPr lang="en-GB" sz="2800" dirty="0">
                <a:latin typeface="Roboto"/>
                <a:ea typeface="Roboto"/>
                <a:cs typeface="Roboto"/>
              </a:rPr>
              <a:t>r0109 – aligning electricity and gas timescale requirements for sharing meter technical detail information</a:t>
            </a:r>
            <a:endParaRPr lang="en-GB" dirty="0"/>
          </a:p>
        </p:txBody>
      </p:sp>
      <p:sp>
        <p:nvSpPr>
          <p:cNvPr id="5" name="Content Placeholder 4">
            <a:extLst>
              <a:ext uri="{FF2B5EF4-FFF2-40B4-BE49-F238E27FC236}">
                <a16:creationId xmlns:a16="http://schemas.microsoft.com/office/drawing/2014/main" id="{0D0EE3F2-FFF2-FA26-80FB-ACEC91131006}"/>
              </a:ext>
            </a:extLst>
          </p:cNvPr>
          <p:cNvSpPr>
            <a:spLocks noGrp="1"/>
          </p:cNvSpPr>
          <p:nvPr>
            <p:ph sz="quarter" idx="10"/>
          </p:nvPr>
        </p:nvSpPr>
        <p:spPr>
          <a:xfrm>
            <a:off x="586423" y="1436975"/>
            <a:ext cx="10093769" cy="5055900"/>
          </a:xfrm>
        </p:spPr>
        <p:txBody>
          <a:bodyPr>
            <a:normAutofit lnSpcReduction="10000"/>
          </a:bodyPr>
          <a:lstStyle/>
          <a:p>
            <a:pPr marL="0" indent="0">
              <a:buNone/>
            </a:pPr>
            <a:r>
              <a:rPr lang="en-GB" dirty="0"/>
              <a:t>The current timescales for the MEM to send electricity Meter Technical Details to the Supplier via the D0149 and D0150 data flows are 10 Working Days, but the equivalent for gas is 2 Working Days. R0109 seeks to align the requirements to 2 working days for both fuels.</a:t>
            </a:r>
          </a:p>
          <a:p>
            <a:pPr marL="0" indent="0">
              <a:buNone/>
            </a:pPr>
            <a:r>
              <a:rPr lang="en-GB" dirty="0"/>
              <a:t>The Code Manager wishes to seek information from industry on the scale of the issue and will circulate an RFI to gain this information. </a:t>
            </a:r>
          </a:p>
          <a:p>
            <a:pPr marL="0" indent="0">
              <a:buNone/>
            </a:pPr>
            <a:endParaRPr lang="en-GB" dirty="0"/>
          </a:p>
          <a:p>
            <a:pPr rtl="0"/>
            <a:r>
              <a:rPr lang="en-GB" sz="1600" dirty="0">
                <a:effectLst/>
              </a:rPr>
              <a:t>Does this difference in timings currently cause you operational problems? If yes, please explain.</a:t>
            </a:r>
          </a:p>
          <a:p>
            <a:pPr rtl="0"/>
            <a:r>
              <a:rPr lang="en-GB" sz="1600" dirty="0">
                <a:effectLst/>
              </a:rPr>
              <a:t>Are you receiving customer complaints due to the difference in timescales in different fuels? If yes, please provide volumes.</a:t>
            </a:r>
          </a:p>
          <a:p>
            <a:pPr rtl="0"/>
            <a:r>
              <a:rPr lang="en-GB" sz="1600" dirty="0">
                <a:effectLst/>
              </a:rPr>
              <a:t>If we were to align these requirements, would you need time to make system changes?</a:t>
            </a:r>
          </a:p>
          <a:p>
            <a:pPr rtl="0"/>
            <a:r>
              <a:rPr lang="en-GB" sz="1600" dirty="0">
                <a:effectLst/>
              </a:rPr>
              <a:t>What costs would you incur in making changes to align the requirements?</a:t>
            </a:r>
          </a:p>
          <a:p>
            <a:pPr rtl="0"/>
            <a:r>
              <a:rPr lang="en-GB" sz="1600" dirty="0">
                <a:effectLst/>
              </a:rPr>
              <a:t>Do you believe any change to bring the timescales in line across fuels should happen now or wait until MHHS to be implemented? Please give your reasons.</a:t>
            </a:r>
          </a:p>
          <a:p>
            <a:pPr rtl="0"/>
            <a:r>
              <a:rPr lang="en-GB" sz="1600" dirty="0">
                <a:effectLst/>
              </a:rPr>
              <a:t>Any other comments you wish to make?</a:t>
            </a:r>
          </a:p>
          <a:p>
            <a:pPr rtl="0"/>
            <a:endParaRPr lang="en-GB" sz="1600" dirty="0">
              <a:effectLst/>
            </a:endParaRPr>
          </a:p>
          <a:p>
            <a:pPr marL="0" indent="0" rtl="0">
              <a:buNone/>
            </a:pPr>
            <a:r>
              <a:rPr lang="en-GB" dirty="0"/>
              <a:t>Are there other questions the Code Manger should include within this RFI?</a:t>
            </a:r>
            <a:endParaRPr lang="en-GB" dirty="0">
              <a:effectLst/>
            </a:endParaRPr>
          </a:p>
          <a:p>
            <a:endParaRPr lang="en-GB" dirty="0"/>
          </a:p>
        </p:txBody>
      </p:sp>
    </p:spTree>
    <p:extLst>
      <p:ext uri="{BB962C8B-B14F-4D97-AF65-F5344CB8AC3E}">
        <p14:creationId xmlns:p14="http://schemas.microsoft.com/office/powerpoint/2010/main" val="4041027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Autofit/>
          </a:bodyPr>
          <a:lstStyle/>
          <a:p>
            <a:r>
              <a:rPr lang="en-GB" sz="2400" dirty="0">
                <a:latin typeface="Roboto"/>
                <a:ea typeface="Roboto"/>
                <a:cs typeface="Roboto"/>
              </a:rPr>
              <a:t>5. R0157 – Removal of a fax as a code communication method</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308157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R0157 – Removal of facsimile as a method of code communication</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751935" y="1502688"/>
            <a:ext cx="10997242" cy="507831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 Public Switched Telephone Networks (PSTN) is being switched off in December 2025 by all telecom companies and will be replaced with an Internet Protocol (IP) digital network. </a:t>
            </a:r>
            <a:b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br>
            <a:r>
              <a:rPr kumimoji="0" lang="en-GB" sz="1800" b="0" i="0" u="sng" strike="noStrike" kern="1200" cap="none" spc="0" normalizeH="0" baseline="0" noProof="0" dirty="0">
                <a:ln>
                  <a:noFill/>
                </a:ln>
                <a:solidFill>
                  <a:srgbClr val="68A495"/>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UK transition from analogue to digital landlines - GOV.UK (www.gov.uk)</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 </a:t>
            </a: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Existing fax machines that are incompatible with new all IP digital networks will become obsolete and no longer capable of meeting Code Communications as prescribed in the REC and all communication methods referencing fax or facsimile will need to be removed.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This change requires a simple solution that is already known. The Code Manager has found all document clause references where an amendment is required. The documents impacted are Metering Operations Schedule, Green Deal Arrangements Schedule, CoMCop and EES Service 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Due to the simple solution already known, and an expectation that the alternative method(s) communication is already in place for REC parties and Market participants, the Code Manager would propose moving straight to PCR and Consultation, without the need for a Party Impact Assessment. </a:t>
            </a:r>
            <a:b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br>
            <a:endParaRPr kumimoji="0" lang="en-GB" sz="1800" b="1"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Do you agree with our proposal? We welcome your thoughts and feedback and any questions</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92299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1639679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6.1.  D0189 Flow – data item di50274/j0554 total debt</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1656422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25E6E-96B5-720C-B75D-6739034479A2}"/>
              </a:ext>
            </a:extLst>
          </p:cNvPr>
          <p:cNvSpPr txBox="1"/>
          <p:nvPr/>
        </p:nvSpPr>
        <p:spPr>
          <a:xfrm>
            <a:off x="1175657" y="775064"/>
            <a:ext cx="9631680" cy="2390911"/>
          </a:xfrm>
          <a:prstGeom prst="rect">
            <a:avLst/>
          </a:prstGeom>
          <a:noFill/>
        </p:spPr>
        <p:txBody>
          <a:bodyPr wrap="square" rtlCol="0">
            <a:spAutoFit/>
          </a:bodyPr>
          <a:lstStyle/>
          <a:p>
            <a:pPr defTabSz="1219170"/>
            <a:r>
              <a:rPr lang="en-GB" sz="1867" dirty="0">
                <a:solidFill>
                  <a:srgbClr val="262626"/>
                </a:solidFill>
                <a:latin typeface="EON Brix Sans"/>
              </a:rPr>
              <a:t>What mechanism are parties using to reduce a meter’s debt?</a:t>
            </a:r>
          </a:p>
          <a:p>
            <a:pPr defTabSz="1219170"/>
            <a:endParaRPr lang="en-GB" sz="1867" dirty="0">
              <a:solidFill>
                <a:srgbClr val="262626"/>
              </a:solidFill>
              <a:latin typeface="EON Brix Sans"/>
            </a:endParaRPr>
          </a:p>
          <a:p>
            <a:pPr defTabSz="1219170"/>
            <a:r>
              <a:rPr lang="en-GB" sz="1867" dirty="0">
                <a:solidFill>
                  <a:srgbClr val="262626"/>
                </a:solidFill>
                <a:latin typeface="EON Brix Sans"/>
              </a:rPr>
              <a:t>The D0189 has data item J0554 which is the total amount of debt transferred to the customer</a:t>
            </a:r>
          </a:p>
          <a:p>
            <a:pPr defTabSz="1219170"/>
            <a:endParaRPr lang="en-GB" sz="1867" dirty="0">
              <a:solidFill>
                <a:srgbClr val="262626"/>
              </a:solidFill>
              <a:latin typeface="EON Brix Sans"/>
            </a:endParaRPr>
          </a:p>
          <a:p>
            <a:pPr defTabSz="1219170"/>
            <a:r>
              <a:rPr lang="en-GB" sz="1867" dirty="0">
                <a:solidFill>
                  <a:srgbClr val="262626"/>
                </a:solidFill>
                <a:latin typeface="EON Brix Sans"/>
              </a:rPr>
              <a:t>This data item currently has to be a positive number</a:t>
            </a:r>
          </a:p>
          <a:p>
            <a:pPr defTabSz="1219170"/>
            <a:endParaRPr lang="en-GB" sz="1867" dirty="0">
              <a:solidFill>
                <a:srgbClr val="262626"/>
              </a:solidFill>
              <a:latin typeface="EON Brix Sans"/>
            </a:endParaRPr>
          </a:p>
          <a:p>
            <a:pPr defTabSz="1219170"/>
            <a:r>
              <a:rPr lang="en-GB" sz="1867" dirty="0">
                <a:solidFill>
                  <a:srgbClr val="262626"/>
                </a:solidFill>
                <a:latin typeface="EON Brix Sans"/>
              </a:rPr>
              <a:t>If the meter’s debt is reduced, necessitating a new D0189 should J0554 be the “target” debt amount or the adjustment value?</a:t>
            </a:r>
          </a:p>
        </p:txBody>
      </p:sp>
    </p:spTree>
    <p:extLst>
      <p:ext uri="{BB962C8B-B14F-4D97-AF65-F5344CB8AC3E}">
        <p14:creationId xmlns:p14="http://schemas.microsoft.com/office/powerpoint/2010/main" val="1633728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m_8833520319737141841Picture 3">
            <a:extLst>
              <a:ext uri="{FF2B5EF4-FFF2-40B4-BE49-F238E27FC236}">
                <a16:creationId xmlns:a16="http://schemas.microsoft.com/office/drawing/2014/main" id="{421A6C19-285D-6BA3-470B-1A33721A9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98" y="241818"/>
            <a:ext cx="10180205" cy="435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37E3FF1-A805-1363-265C-6FD1105BB2F8}"/>
              </a:ext>
            </a:extLst>
          </p:cNvPr>
          <p:cNvPicPr>
            <a:picLocks noChangeAspect="1"/>
          </p:cNvPicPr>
          <p:nvPr/>
        </p:nvPicPr>
        <p:blipFill>
          <a:blip r:embed="rId3"/>
          <a:stretch>
            <a:fillRect/>
          </a:stretch>
        </p:blipFill>
        <p:spPr>
          <a:xfrm>
            <a:off x="1767842" y="4665888"/>
            <a:ext cx="9117873" cy="2192113"/>
          </a:xfrm>
          <a:prstGeom prst="rect">
            <a:avLst/>
          </a:prstGeom>
        </p:spPr>
      </p:pic>
    </p:spTree>
    <p:extLst>
      <p:ext uri="{BB962C8B-B14F-4D97-AF65-F5344CB8AC3E}">
        <p14:creationId xmlns:p14="http://schemas.microsoft.com/office/powerpoint/2010/main" val="1660280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93B8E1-D70F-A440-E0A0-99120ED56065}"/>
              </a:ext>
            </a:extLst>
          </p:cNvPr>
          <p:cNvPicPr>
            <a:picLocks noChangeAspect="1"/>
          </p:cNvPicPr>
          <p:nvPr/>
        </p:nvPicPr>
        <p:blipFill>
          <a:blip r:embed="rId2"/>
          <a:stretch>
            <a:fillRect/>
          </a:stretch>
        </p:blipFill>
        <p:spPr>
          <a:xfrm>
            <a:off x="0" y="308327"/>
            <a:ext cx="12192000" cy="6241347"/>
          </a:xfrm>
          <a:prstGeom prst="rect">
            <a:avLst/>
          </a:prstGeom>
        </p:spPr>
      </p:pic>
    </p:spTree>
    <p:extLst>
      <p:ext uri="{BB962C8B-B14F-4D97-AF65-F5344CB8AC3E}">
        <p14:creationId xmlns:p14="http://schemas.microsoft.com/office/powerpoint/2010/main" val="3746327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6.2. access to </a:t>
            </a:r>
            <a:r>
              <a:rPr lang="en-GB" sz="2400" dirty="0" err="1">
                <a:latin typeface="Roboto"/>
                <a:ea typeface="Roboto"/>
                <a:cs typeface="Roboto"/>
              </a:rPr>
              <a:t>sdep</a:t>
            </a:r>
            <a:r>
              <a:rPr lang="en-GB" sz="2400" dirty="0">
                <a:latin typeface="Roboto"/>
                <a:ea typeface="Roboto"/>
                <a:cs typeface="Roboto"/>
              </a:rPr>
              <a:t> – </a:t>
            </a:r>
            <a:r>
              <a:rPr lang="en-GB" sz="2400" dirty="0" err="1">
                <a:latin typeface="Roboto"/>
                <a:ea typeface="Roboto"/>
                <a:cs typeface="Roboto"/>
              </a:rPr>
              <a:t>gt’s</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3270817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6.3. installer skills and competencies for comms hub only </a:t>
            </a:r>
            <a:r>
              <a:rPr lang="en-GB" sz="2400">
                <a:latin typeface="Roboto"/>
                <a:ea typeface="Roboto"/>
                <a:cs typeface="Roboto"/>
              </a:rPr>
              <a:t>exchange activity </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2221279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09 February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9.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http://purl.org/dc/dcmitype/"/>
    <ds:schemaRef ds:uri="http://schemas.microsoft.com/office/infopath/2007/PartnerControls"/>
    <ds:schemaRef ds:uri="http://purl.org/dc/terms/"/>
    <ds:schemaRef ds:uri="http://schemas.microsoft.com/office/2006/documentManagement/types"/>
    <ds:schemaRef ds:uri="33669984-af94-4b35-9f37-f4574e663bce"/>
    <ds:schemaRef ds:uri="http://schemas.microsoft.com/office/2006/metadata/properties"/>
    <ds:schemaRef ds:uri="http://schemas.openxmlformats.org/package/2006/metadata/core-properties"/>
    <ds:schemaRef ds:uri="d5e8df70-7ba7-462a-92bc-0eb2af61e599"/>
    <ds:schemaRef ds:uri="http://www.w3.org/XML/1998/namespace"/>
    <ds:schemaRef ds:uri="http://purl.org/dc/elements/1.1/"/>
  </ds:schemaRefs>
</ds:datastoreItem>
</file>

<file path=customXml/itemProps3.xml><?xml version="1.0" encoding="utf-8"?>
<ds:datastoreItem xmlns:ds="http://schemas.openxmlformats.org/officeDocument/2006/customXml" ds:itemID="{565B60C0-532F-4D6B-A50C-B7ABE645EB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244</TotalTime>
  <Words>1167</Words>
  <Application>Microsoft Office PowerPoint</Application>
  <PresentationFormat>Widescreen</PresentationFormat>
  <Paragraphs>166</Paragraphs>
  <Slides>23</Slides>
  <Notes>5</Notes>
  <HiddenSlides>0</HiddenSlides>
  <MMClips>0</MMClips>
  <ScaleCrop>false</ScaleCrop>
  <HeadingPairs>
    <vt:vector size="8" baseType="variant">
      <vt:variant>
        <vt:lpstr>Fonts Used</vt:lpstr>
      </vt:variant>
      <vt:variant>
        <vt:i4>8</vt:i4>
      </vt:variant>
      <vt:variant>
        <vt:lpstr>Theme</vt:lpstr>
      </vt:variant>
      <vt:variant>
        <vt:i4>9</vt:i4>
      </vt:variant>
      <vt:variant>
        <vt:lpstr>Embedded OLE Servers</vt:lpstr>
      </vt:variant>
      <vt:variant>
        <vt:i4>1</vt:i4>
      </vt:variant>
      <vt:variant>
        <vt:lpstr>Slide Titles</vt:lpstr>
      </vt:variant>
      <vt:variant>
        <vt:i4>23</vt:i4>
      </vt:variant>
    </vt:vector>
  </HeadingPairs>
  <TitlesOfParts>
    <vt:vector size="41" baseType="lpstr">
      <vt:lpstr>Arial</vt:lpstr>
      <vt:lpstr>Calibri</vt:lpstr>
      <vt:lpstr>EON Brix Sans</vt:lpstr>
      <vt:lpstr>EON Brix Sans Black</vt:lpstr>
      <vt:lpstr>Roboto</vt:lpstr>
      <vt:lpstr>Roboto Slab</vt:lpstr>
      <vt:lpstr>Segoe UI</vt:lpstr>
      <vt:lpstr>Wingdings</vt:lpstr>
      <vt:lpstr>REC Light Event Theme</vt:lpstr>
      <vt:lpstr>REC Alternative Event Theme</vt:lpstr>
      <vt:lpstr>1_REC Alternative Event Theme</vt:lpstr>
      <vt:lpstr>CONTENT SLIDE</vt:lpstr>
      <vt:lpstr>1_CONTENT SLIDE</vt:lpstr>
      <vt:lpstr>Gemserv Content</vt:lpstr>
      <vt:lpstr>1_REC Light Event Theme</vt:lpstr>
      <vt:lpstr>e-on Enjoyment Template</vt:lpstr>
      <vt:lpstr>2_REC Light Event Theme</vt:lpstr>
      <vt:lpstr>think-cell Slide</vt:lpstr>
      <vt:lpstr>REC ISSues group</vt:lpstr>
      <vt:lpstr>1. Introduction and agreement of agenda</vt:lpstr>
      <vt:lpstr>Agenda For today</vt:lpstr>
      <vt:lpstr> 2. Data cleanse update    </vt:lpstr>
      <vt:lpstr> 2a. Data cleanse reporting    </vt:lpstr>
      <vt:lpstr>   3. R0037 – Prepayment credit balance &amp; debt transfer process </vt:lpstr>
      <vt:lpstr>R0037 Prepayment Credit Balance &amp; Debt Transfer Processes</vt:lpstr>
      <vt:lpstr>PowerPoint Presentation</vt:lpstr>
      <vt:lpstr>Pass backs</vt:lpstr>
      <vt:lpstr>PowerPoint Presentation</vt:lpstr>
      <vt:lpstr>R0037 Prepayment Credit Balance &amp; Debt Transfer Processes</vt:lpstr>
      <vt:lpstr>4. r0109 – aligning electricity and gas timescale requirements for sharing meter technical detail information</vt:lpstr>
      <vt:lpstr>r0109 – aligning electricity and gas timescale requirements for sharing meter technical detail information</vt:lpstr>
      <vt:lpstr>5. R0157 – Removal of a fax as a code communication method</vt:lpstr>
      <vt:lpstr>R0157 – Removal of facsimile as a method of code communication</vt:lpstr>
      <vt:lpstr>6. AOB</vt:lpstr>
      <vt:lpstr>6.1.  D0189 Flow – data item di50274/j0554 total debt</vt:lpstr>
      <vt:lpstr>PowerPoint Presentation</vt:lpstr>
      <vt:lpstr>PowerPoint Presentation</vt:lpstr>
      <vt:lpstr>PowerPoint Presentation</vt:lpstr>
      <vt:lpstr>6.2. access to sdep – gt’s</vt:lpstr>
      <vt:lpstr>6.3. installer skills and competencies for comms hub only exchange activity </vt:lpstr>
      <vt:lpstr>Next meeting:  09 February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9</cp:revision>
  <dcterms:created xsi:type="dcterms:W3CDTF">2022-06-08T15:31:29Z</dcterms:created>
  <dcterms:modified xsi:type="dcterms:W3CDTF">2024-01-10T10:23:37Z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