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3.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3991" r:id="rId16"/>
    <p:sldMasterId id="2147484003" r:id="rId17"/>
    <p:sldMasterId id="2147484017" r:id="rId18"/>
  </p:sldMasterIdLst>
  <p:notesMasterIdLst>
    <p:notesMasterId r:id="rId63"/>
  </p:notesMasterIdLst>
  <p:handoutMasterIdLst>
    <p:handoutMasterId r:id="rId64"/>
  </p:handoutMasterIdLst>
  <p:sldIdLst>
    <p:sldId id="256" r:id="rId19"/>
    <p:sldId id="269" r:id="rId20"/>
    <p:sldId id="263" r:id="rId21"/>
    <p:sldId id="2147377262" r:id="rId22"/>
    <p:sldId id="2147377334" r:id="rId23"/>
    <p:sldId id="2147470937" r:id="rId24"/>
    <p:sldId id="2147470940" r:id="rId25"/>
    <p:sldId id="2147377335" r:id="rId26"/>
    <p:sldId id="2147377336" r:id="rId27"/>
    <p:sldId id="2147377333" r:id="rId28"/>
    <p:sldId id="2147377324" r:id="rId29"/>
    <p:sldId id="2147470936" r:id="rId30"/>
    <p:sldId id="2147470938" r:id="rId31"/>
    <p:sldId id="295" r:id="rId32"/>
    <p:sldId id="2147377332" r:id="rId33"/>
    <p:sldId id="290" r:id="rId34"/>
    <p:sldId id="2147377325" r:id="rId35"/>
    <p:sldId id="714" r:id="rId36"/>
    <p:sldId id="713" r:id="rId37"/>
    <p:sldId id="2147470933" r:id="rId38"/>
    <p:sldId id="2147470908" r:id="rId39"/>
    <p:sldId id="2147470903" r:id="rId40"/>
    <p:sldId id="2147470935" r:id="rId41"/>
    <p:sldId id="2147470885" r:id="rId42"/>
    <p:sldId id="2147470931" r:id="rId43"/>
    <p:sldId id="2147470932" r:id="rId44"/>
    <p:sldId id="2147470889" r:id="rId45"/>
    <p:sldId id="2147470929" r:id="rId46"/>
    <p:sldId id="2147470917" r:id="rId47"/>
    <p:sldId id="2147470930" r:id="rId48"/>
    <p:sldId id="2147470934" r:id="rId49"/>
    <p:sldId id="2145706640" r:id="rId50"/>
    <p:sldId id="2145706637" r:id="rId51"/>
    <p:sldId id="2147470924" r:id="rId52"/>
    <p:sldId id="2147470904" r:id="rId53"/>
    <p:sldId id="2147470905" r:id="rId54"/>
    <p:sldId id="2146848718" r:id="rId55"/>
    <p:sldId id="2146848721" r:id="rId56"/>
    <p:sldId id="15142" r:id="rId57"/>
    <p:sldId id="3062" r:id="rId58"/>
    <p:sldId id="2147470919" r:id="rId59"/>
    <p:sldId id="2147470920" r:id="rId60"/>
    <p:sldId id="2147470939" r:id="rId61"/>
    <p:sldId id="257"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7C9013-0600-42D0-970D-0B83CCA4C05F}" v="9" dt="2024-04-10T15:58:47.83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43.xml"/><Relationship Id="rId19" Type="http://schemas.openxmlformats.org/officeDocument/2006/relationships/slide" Target="slides/slide1.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33.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theme" Target="theme/theme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7.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2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Witton-Dauris" userId="f47d36f3-c5a6-4a4f-8296-5b6e4c4fd9d5" providerId="ADAL" clId="{B27C9013-0600-42D0-970D-0B83CCA4C05F}"/>
    <pc:docChg chg="modSld">
      <pc:chgData name="Paul Witton-Dauris" userId="f47d36f3-c5a6-4a4f-8296-5b6e4c4fd9d5" providerId="ADAL" clId="{B27C9013-0600-42D0-970D-0B83CCA4C05F}" dt="2024-04-10T15:58:47.833" v="8" actId="20577"/>
      <pc:docMkLst>
        <pc:docMk/>
      </pc:docMkLst>
      <pc:sldChg chg="modSp mod">
        <pc:chgData name="Paul Witton-Dauris" userId="f47d36f3-c5a6-4a4f-8296-5b6e4c4fd9d5" providerId="ADAL" clId="{B27C9013-0600-42D0-970D-0B83CCA4C05F}" dt="2024-04-10T15:49:28.612" v="6" actId="20577"/>
        <pc:sldMkLst>
          <pc:docMk/>
          <pc:sldMk cId="1116783212" sldId="263"/>
        </pc:sldMkLst>
        <pc:graphicFrameChg chg="mod modGraphic">
          <ac:chgData name="Paul Witton-Dauris" userId="f47d36f3-c5a6-4a4f-8296-5b6e4c4fd9d5" providerId="ADAL" clId="{B27C9013-0600-42D0-970D-0B83CCA4C05F}" dt="2024-04-10T15:49:28.612" v="6" actId="20577"/>
          <ac:graphicFrameMkLst>
            <pc:docMk/>
            <pc:sldMk cId="1116783212" sldId="263"/>
            <ac:graphicFrameMk id="3" creationId="{ADE9F281-2DB4-898F-0D79-1AE200709F3A}"/>
          </ac:graphicFrameMkLst>
        </pc:graphicFrameChg>
      </pc:sldChg>
      <pc:sldChg chg="modSp mod">
        <pc:chgData name="Paul Witton-Dauris" userId="f47d36f3-c5a6-4a4f-8296-5b6e4c4fd9d5" providerId="ADAL" clId="{B27C9013-0600-42D0-970D-0B83CCA4C05F}" dt="2024-04-10T15:58:47.833" v="8" actId="20577"/>
        <pc:sldMkLst>
          <pc:docMk/>
          <pc:sldMk cId="1056074821" sldId="2147470939"/>
        </pc:sldMkLst>
        <pc:spChg chg="mod">
          <ac:chgData name="Paul Witton-Dauris" userId="f47d36f3-c5a6-4a4f-8296-5b6e4c4fd9d5" providerId="ADAL" clId="{B27C9013-0600-42D0-970D-0B83CCA4C05F}" dt="2024-04-10T15:58:47.833" v="8" actId="20577"/>
          <ac:spMkLst>
            <pc:docMk/>
            <pc:sldMk cId="1056074821" sldId="2147470939"/>
            <ac:spMk id="2" creationId="{4310DABB-9296-FDB0-E562-D1B45488F15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FFCE55_196DC158.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7FFFCE55_196DC158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7FFFCE3C_61CDA30E.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_7FFFCE57_84A1AD1A.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_7FFFCE57_84A1AD1A2.xlsx"/></Relationships>
</file>

<file path=ppt/charts/_rels/chart6.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smartdcc-my.sharepoint.com/personal/liam_bradshaw_smartdcc_co_uk/Documents/SOIF%20review%20dat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smartdcc-my.sharepoint.com/personal/liam_bradshaw_smartdcc_co_uk/Documents/SOIF%20review%20data.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smartdcc-my.sharepoint.com/personal/liam_bradshaw_smartdcc_co_uk/Documents/SOIF%20review%20data.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smartdcc-my.sharepoint.com/personal/liam_bradshaw_smartdcc_co_uk/Documents/SOIF%20review%20data.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r>
              <a:rPr lang="en-GB" sz="1920">
                <a:solidFill>
                  <a:schemeClr val="tx1"/>
                </a:solidFill>
                <a:latin typeface="Lato" panose="020F0502020204030203" pitchFamily="34" charset="0"/>
                <a:ea typeface="Lato" panose="020F0502020204030203" pitchFamily="34" charset="0"/>
                <a:cs typeface="Lato" panose="020F0502020204030203" pitchFamily="34" charset="0"/>
              </a:rPr>
              <a:t>Switch</a:t>
            </a:r>
            <a:r>
              <a:rPr lang="en-GB" sz="1920" baseline="0">
                <a:solidFill>
                  <a:schemeClr val="tx1"/>
                </a:solidFill>
                <a:latin typeface="Lato" panose="020F0502020204030203" pitchFamily="34" charset="0"/>
                <a:ea typeface="Lato" panose="020F0502020204030203" pitchFamily="34" charset="0"/>
                <a:cs typeface="Lato" panose="020F0502020204030203" pitchFamily="34" charset="0"/>
              </a:rPr>
              <a:t> Volumetrics </a:t>
            </a:r>
            <a:endParaRPr lang="en-GB" sz="1920">
              <a:solidFill>
                <a:schemeClr val="tx1"/>
              </a:solidFill>
              <a:latin typeface="Lato" panose="020F0502020204030203" pitchFamily="34" charset="0"/>
              <a:ea typeface="Lato" panose="020F0502020204030203" pitchFamily="34" charset="0"/>
              <a:cs typeface="Lato" panose="020F0502020204030203"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title>
    <c:autoTitleDeleted val="0"/>
    <c:plotArea>
      <c:layout/>
      <c:barChart>
        <c:barDir val="col"/>
        <c:grouping val="clustered"/>
        <c:varyColors val="0"/>
        <c:ser>
          <c:idx val="0"/>
          <c:order val="0"/>
          <c:tx>
            <c:strRef>
              <c:f>Sheet1!$B$1</c:f>
              <c:strCache>
                <c:ptCount val="1"/>
                <c:pt idx="0">
                  <c:v>Switches Submitted to CSS </c:v>
                </c:pt>
              </c:strCache>
            </c:strRef>
          </c:tx>
          <c:spPr>
            <a:solidFill>
              <a:srgbClr val="64197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Lato" panose="020F0502020204030203" pitchFamily="34" charset="0"/>
                    <a:ea typeface="Lato" panose="020F0502020204030203" pitchFamily="34" charset="0"/>
                    <a:cs typeface="Lato" panose="020F050202020403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Sheet1!$A$3:$A$4</c:f>
              <c:strCache>
                <c:ptCount val="2"/>
                <c:pt idx="0">
                  <c:v>February</c:v>
                </c:pt>
                <c:pt idx="1">
                  <c:v>March </c:v>
                </c:pt>
              </c:strCache>
            </c:strRef>
          </c:cat>
          <c:val>
            <c:numRef>
              <c:f>Sheet1!$B$3:$B$4</c:f>
              <c:numCache>
                <c:formatCode>#,##0</c:formatCode>
                <c:ptCount val="2"/>
                <c:pt idx="0">
                  <c:v>2277286</c:v>
                </c:pt>
                <c:pt idx="1">
                  <c:v>1858738</c:v>
                </c:pt>
              </c:numCache>
            </c:numRef>
          </c:val>
          <c:extLst>
            <c:ext xmlns:c16="http://schemas.microsoft.com/office/drawing/2014/chart" uri="{C3380CC4-5D6E-409C-BE32-E72D297353CC}">
              <c16:uniqueId val="{00000000-2061-4099-8196-EE364598BA26}"/>
            </c:ext>
          </c:extLst>
        </c:ser>
        <c:ser>
          <c:idx val="1"/>
          <c:order val="1"/>
          <c:tx>
            <c:strRef>
              <c:f>Sheet1!$C$1</c:f>
              <c:strCache>
                <c:ptCount val="1"/>
                <c:pt idx="0">
                  <c:v>Switches Passed CSS Validation</c:v>
                </c:pt>
              </c:strCache>
            </c:strRef>
          </c:tx>
          <c:spPr>
            <a:solidFill>
              <a:srgbClr val="97008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Lato" panose="020F0502020204030203" pitchFamily="34" charset="0"/>
                    <a:ea typeface="Lato" panose="020F0502020204030203" pitchFamily="34" charset="0"/>
                    <a:cs typeface="Lato" panose="020F050202020403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Sheet1!$A$3:$A$4</c:f>
              <c:strCache>
                <c:ptCount val="2"/>
                <c:pt idx="0">
                  <c:v>February</c:v>
                </c:pt>
                <c:pt idx="1">
                  <c:v>March </c:v>
                </c:pt>
              </c:strCache>
            </c:strRef>
          </c:cat>
          <c:val>
            <c:numRef>
              <c:f>Sheet1!$C$3:$C$4</c:f>
              <c:numCache>
                <c:formatCode>#,##0</c:formatCode>
                <c:ptCount val="2"/>
                <c:pt idx="0">
                  <c:v>2241441</c:v>
                </c:pt>
                <c:pt idx="1">
                  <c:v>1858738</c:v>
                </c:pt>
              </c:numCache>
            </c:numRef>
          </c:val>
          <c:extLst>
            <c:ext xmlns:c16="http://schemas.microsoft.com/office/drawing/2014/chart" uri="{C3380CC4-5D6E-409C-BE32-E72D297353CC}">
              <c16:uniqueId val="{00000001-2061-4099-8196-EE364598BA26}"/>
            </c:ext>
          </c:extLst>
        </c:ser>
        <c:ser>
          <c:idx val="2"/>
          <c:order val="2"/>
          <c:tx>
            <c:strRef>
              <c:f>Sheet1!$D$1</c:f>
              <c:strCache>
                <c:ptCount val="1"/>
                <c:pt idx="0">
                  <c:v>Switches Active at gate closure </c:v>
                </c:pt>
              </c:strCache>
            </c:strRef>
          </c:tx>
          <c:spPr>
            <a:solidFill>
              <a:srgbClr val="DA005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Lato" panose="020F0502020204030203" pitchFamily="34" charset="0"/>
                    <a:ea typeface="Lato" panose="020F0502020204030203" pitchFamily="34" charset="0"/>
                    <a:cs typeface="Lato" panose="020F050202020403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Sheet1!$A$3:$A$4</c:f>
              <c:strCache>
                <c:ptCount val="2"/>
                <c:pt idx="0">
                  <c:v>February</c:v>
                </c:pt>
                <c:pt idx="1">
                  <c:v>March </c:v>
                </c:pt>
              </c:strCache>
            </c:strRef>
          </c:cat>
          <c:val>
            <c:numRef>
              <c:f>Sheet1!$D$3:$D$4</c:f>
              <c:numCache>
                <c:formatCode>#,##0</c:formatCode>
                <c:ptCount val="2"/>
                <c:pt idx="0">
                  <c:v>2108903</c:v>
                </c:pt>
                <c:pt idx="1">
                  <c:v>1848481</c:v>
                </c:pt>
              </c:numCache>
            </c:numRef>
          </c:val>
          <c:extLst>
            <c:ext xmlns:c16="http://schemas.microsoft.com/office/drawing/2014/chart" uri="{C3380CC4-5D6E-409C-BE32-E72D297353CC}">
              <c16:uniqueId val="{00000002-2061-4099-8196-EE364598BA26}"/>
            </c:ext>
          </c:extLst>
        </c:ser>
        <c:dLbls>
          <c:dLblPos val="outEnd"/>
          <c:showLegendKey val="0"/>
          <c:showVal val="1"/>
          <c:showCatName val="0"/>
          <c:showSerName val="0"/>
          <c:showPercent val="0"/>
          <c:showBubbleSize val="0"/>
        </c:dLbls>
        <c:gapWidth val="75"/>
        <c:overlap val="-25"/>
        <c:axId val="1858330912"/>
        <c:axId val="90849983"/>
      </c:barChart>
      <c:catAx>
        <c:axId val="185833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Lato" panose="020F0502020204030203" pitchFamily="34" charset="0"/>
                <a:ea typeface="Lato" panose="020F0502020204030203" pitchFamily="34" charset="0"/>
                <a:cs typeface="Lato" panose="020F0502020204030203" pitchFamily="34" charset="0"/>
              </a:defRPr>
            </a:pPr>
            <a:endParaRPr lang="en-US"/>
          </a:p>
        </c:txPr>
        <c:crossAx val="90849983"/>
        <c:crosses val="autoZero"/>
        <c:auto val="1"/>
        <c:lblAlgn val="ctr"/>
        <c:lblOffset val="100"/>
        <c:noMultiLvlLbl val="0"/>
      </c:catAx>
      <c:valAx>
        <c:axId val="908499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833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Lato" panose="020F0502020204030203" pitchFamily="34" charset="0"/>
              <a:ea typeface="Lato" panose="020F0502020204030203" pitchFamily="34" charset="0"/>
              <a:cs typeface="Lato" panose="020F050202020403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Febrary Gate closure SLA</c:v>
                </c:pt>
              </c:strCache>
            </c:strRef>
          </c:tx>
          <c:spPr>
            <a:solidFill>
              <a:srgbClr val="751583"/>
            </a:solidFill>
          </c:spPr>
          <c:dPt>
            <c:idx val="0"/>
            <c:bubble3D val="0"/>
            <c:spPr>
              <a:solidFill>
                <a:srgbClr val="C9016E"/>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AD7-42F5-BF42-39281137E92F}"/>
              </c:ext>
            </c:extLst>
          </c:dPt>
          <c:dPt>
            <c:idx val="1"/>
            <c:bubble3D val="0"/>
            <c:spPr>
              <a:solidFill>
                <a:srgbClr val="75158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BAD7-42F5-BF42-39281137E92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Lato" panose="020F0502020204030203" pitchFamily="34" charset="0"/>
                    <a:ea typeface="Lato" panose="020F0502020204030203" pitchFamily="34" charset="0"/>
                    <a:cs typeface="Lato" panose="020F0502020204030203"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Days SLA Failed</c:v>
                </c:pt>
                <c:pt idx="1">
                  <c:v>Days SLA Passed </c:v>
                </c:pt>
              </c:strCache>
            </c:strRef>
          </c:cat>
          <c:val>
            <c:numRef>
              <c:f>Sheet1!$B$2:$B$3</c:f>
              <c:numCache>
                <c:formatCode>General</c:formatCode>
                <c:ptCount val="2"/>
                <c:pt idx="1">
                  <c:v>31</c:v>
                </c:pt>
              </c:numCache>
            </c:numRef>
          </c:val>
          <c:extLst>
            <c:ext xmlns:c16="http://schemas.microsoft.com/office/drawing/2014/chart" uri="{C3380CC4-5D6E-409C-BE32-E72D297353CC}">
              <c16:uniqueId val="{00000000-BAD7-42F5-BF42-39281137E92F}"/>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Lato" panose="020F0502020204030203" pitchFamily="34" charset="0"/>
              <a:ea typeface="Lato" panose="020F0502020204030203" pitchFamily="34" charset="0"/>
              <a:cs typeface="Lato" panose="020F050202020403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15" b="0" i="0" u="none" strike="noStrike" kern="1200" spc="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r>
              <a:rPr lang="en-GB">
                <a:solidFill>
                  <a:schemeClr val="tx1"/>
                </a:solidFill>
                <a:latin typeface="Lato" panose="020F0502020204030203" pitchFamily="34" charset="0"/>
                <a:ea typeface="Lato" panose="020F0502020204030203" pitchFamily="34" charset="0"/>
                <a:cs typeface="Lato" panose="020F0502020204030203" pitchFamily="34" charset="0"/>
              </a:rPr>
              <a:t>Average days to switch (3 months) </a:t>
            </a:r>
          </a:p>
        </c:rich>
      </c:tx>
      <c:layout>
        <c:manualLayout>
          <c:xMode val="edge"/>
          <c:yMode val="edge"/>
          <c:x val="0.15089455079582834"/>
          <c:y val="0.143353496356601"/>
        </c:manualLayout>
      </c:layout>
      <c:overlay val="0"/>
      <c:spPr>
        <a:noFill/>
        <a:ln>
          <a:noFill/>
        </a:ln>
        <a:effectLst/>
      </c:spPr>
      <c:txPr>
        <a:bodyPr rot="0" spcFirstLastPara="1" vertOverflow="ellipsis" vert="horz" wrap="square" anchor="ctr" anchorCtr="1"/>
        <a:lstStyle/>
        <a:p>
          <a:pPr>
            <a:defRPr sz="1915" b="0" i="0" u="none" strike="noStrike" kern="1200" spc="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title>
    <c:autoTitleDeleted val="0"/>
    <c:plotArea>
      <c:layout>
        <c:manualLayout>
          <c:layoutTarget val="inner"/>
          <c:xMode val="edge"/>
          <c:yMode val="edge"/>
          <c:x val="0.11089598419960355"/>
          <c:y val="0.32096367350881777"/>
          <c:w val="0.77217384101295972"/>
          <c:h val="0.51642765579236038"/>
        </c:manualLayout>
      </c:layout>
      <c:ofPieChart>
        <c:ofPieType val="pie"/>
        <c:varyColors val="1"/>
        <c:ser>
          <c:idx val="0"/>
          <c:order val="0"/>
          <c:tx>
            <c:strRef>
              <c:f>Sheet1!$B$1</c:f>
              <c:strCache>
                <c:ptCount val="1"/>
                <c:pt idx="0">
                  <c:v>Average days to switch </c:v>
                </c:pt>
              </c:strCache>
            </c:strRef>
          </c:tx>
          <c:spPr>
            <a:solidFill>
              <a:srgbClr val="641974"/>
            </a:solidFill>
          </c:spPr>
          <c:dPt>
            <c:idx val="0"/>
            <c:bubble3D val="0"/>
            <c:spPr>
              <a:solidFill>
                <a:srgbClr val="641974"/>
              </a:solidFill>
              <a:ln w="19050">
                <a:solidFill>
                  <a:schemeClr val="lt1"/>
                </a:solidFill>
              </a:ln>
              <a:effectLst/>
            </c:spPr>
            <c:extLst>
              <c:ext xmlns:c16="http://schemas.microsoft.com/office/drawing/2014/chart" uri="{C3380CC4-5D6E-409C-BE32-E72D297353CC}">
                <c16:uniqueId val="{00000000-2F7A-4E1A-9324-E525C492C9C0}"/>
              </c:ext>
            </c:extLst>
          </c:dPt>
          <c:dPt>
            <c:idx val="1"/>
            <c:bubble3D val="0"/>
            <c:spPr>
              <a:solidFill>
                <a:srgbClr val="97008D"/>
              </a:solidFill>
              <a:ln w="19050">
                <a:solidFill>
                  <a:schemeClr val="lt1"/>
                </a:solidFill>
              </a:ln>
              <a:effectLst/>
            </c:spPr>
            <c:extLst>
              <c:ext xmlns:c16="http://schemas.microsoft.com/office/drawing/2014/chart" uri="{C3380CC4-5D6E-409C-BE32-E72D297353CC}">
                <c16:uniqueId val="{00000008-2F7A-4E1A-9324-E525C492C9C0}"/>
              </c:ext>
            </c:extLst>
          </c:dPt>
          <c:dPt>
            <c:idx val="2"/>
            <c:bubble3D val="0"/>
            <c:spPr>
              <a:solidFill>
                <a:srgbClr val="641974"/>
              </a:solidFill>
              <a:ln w="19050">
                <a:solidFill>
                  <a:schemeClr val="lt1"/>
                </a:solidFill>
              </a:ln>
              <a:effectLst/>
            </c:spPr>
            <c:extLst>
              <c:ext xmlns:c16="http://schemas.microsoft.com/office/drawing/2014/chart" uri="{C3380CC4-5D6E-409C-BE32-E72D297353CC}">
                <c16:uniqueId val="{00000006-2F7A-4E1A-9324-E525C492C9C0}"/>
              </c:ext>
            </c:extLst>
          </c:dPt>
          <c:dPt>
            <c:idx val="3"/>
            <c:bubble3D val="0"/>
            <c:spPr>
              <a:solidFill>
                <a:srgbClr val="C9016E"/>
              </a:solidFill>
              <a:ln w="19050">
                <a:solidFill>
                  <a:schemeClr val="lt1"/>
                </a:solidFill>
              </a:ln>
              <a:effectLst/>
            </c:spPr>
            <c:extLst>
              <c:ext xmlns:c16="http://schemas.microsoft.com/office/drawing/2014/chart" uri="{C3380CC4-5D6E-409C-BE32-E72D297353CC}">
                <c16:uniqueId val="{00000007-2F7A-4E1A-9324-E525C492C9C0}"/>
              </c:ext>
            </c:extLst>
          </c:dPt>
          <c:dLbls>
            <c:dLbl>
              <c:idx val="0"/>
              <c:layout>
                <c:manualLayout>
                  <c:x val="8.5372093922463296E-2"/>
                  <c:y val="-0.37478770168577907"/>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r>
                      <a:rPr lang="en-US" b="1">
                        <a:solidFill>
                          <a:schemeClr val="bg1"/>
                        </a:solidFill>
                      </a:rPr>
                      <a:t>Jan </a:t>
                    </a:r>
                    <a:fld id="{8FDD7633-4836-4039-8D04-2FF7B9498A09}" type="VALUE">
                      <a:rPr lang="en-US" b="1" smtClean="0">
                        <a:solidFill>
                          <a:schemeClr val="bg1"/>
                        </a:solidFill>
                      </a:rPr>
                      <a:pPr>
                        <a:defRPr sz="1000">
                          <a:latin typeface="Lato" panose="020F0502020204030203" pitchFamily="34" charset="0"/>
                          <a:ea typeface="Lato" panose="020F0502020204030203" pitchFamily="34" charset="0"/>
                          <a:cs typeface="Lato" panose="020F0502020204030203" pitchFamily="34" charset="0"/>
                        </a:defRPr>
                      </a:pPr>
                      <a:t>[VALUE]</a:t>
                    </a:fld>
                    <a:endParaRPr lang="en-US" b="1">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9.8254403223155054E-2"/>
                      <c:h val="0.18381729794666252"/>
                    </c:manualLayout>
                  </c15:layout>
                  <c15:dlblFieldTable/>
                  <c15:showDataLabelsRange val="0"/>
                </c:ext>
                <c:ext xmlns:c16="http://schemas.microsoft.com/office/drawing/2014/chart" uri="{C3380CC4-5D6E-409C-BE32-E72D297353CC}">
                  <c16:uniqueId val="{00000000-2F7A-4E1A-9324-E525C492C9C0}"/>
                </c:ext>
              </c:extLst>
            </c:dLbl>
            <c:dLbl>
              <c:idx val="1"/>
              <c:layout>
                <c:manualLayout>
                  <c:x val="0.69497019671457239"/>
                  <c:y val="0.1491083566025109"/>
                </c:manualLayout>
              </c:layout>
              <c:tx>
                <c:rich>
                  <a:bodyPr/>
                  <a:lstStyle/>
                  <a:p>
                    <a:r>
                      <a:rPr lang="en-US">
                        <a:solidFill>
                          <a:schemeClr val="bg1"/>
                        </a:solidFill>
                      </a:rPr>
                      <a:t>AVG 3.81</a:t>
                    </a:r>
                  </a:p>
                </c:rich>
              </c:tx>
              <c:dLblPos val="bestFit"/>
              <c:showLegendKey val="0"/>
              <c:showVal val="1"/>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8-2F7A-4E1A-9324-E525C492C9C0}"/>
                </c:ext>
              </c:extLst>
            </c:dLbl>
            <c:dLbl>
              <c:idx val="2"/>
              <c:delete val="1"/>
              <c:extLst>
                <c:ext xmlns:c15="http://schemas.microsoft.com/office/drawing/2012/chart" uri="{CE6537A1-D6FC-4f65-9D91-7224C49458BB}"/>
                <c:ext xmlns:c16="http://schemas.microsoft.com/office/drawing/2014/chart" uri="{C3380CC4-5D6E-409C-BE32-E72D297353CC}">
                  <c16:uniqueId val="{00000006-2F7A-4E1A-9324-E525C492C9C0}"/>
                </c:ext>
              </c:extLst>
            </c:dLbl>
            <c:dLbl>
              <c:idx val="3"/>
              <c:layout>
                <c:manualLayout>
                  <c:x val="-0.21097370513820357"/>
                  <c:y val="9.9164785389686191E-2"/>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r>
                      <a:rPr lang="en-US" sz="900" b="1">
                        <a:solidFill>
                          <a:schemeClr val="bg1"/>
                        </a:solidFill>
                      </a:rPr>
                      <a:t>Feb 3.57</a:t>
                    </a:r>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7.4649197207280318E-2"/>
                      <c:h val="0.13931416265431262"/>
                    </c:manualLayout>
                  </c15:layout>
                  <c15:showDataLabelsRange val="0"/>
                </c:ext>
                <c:ext xmlns:c16="http://schemas.microsoft.com/office/drawing/2014/chart" uri="{C3380CC4-5D6E-409C-BE32-E72D297353CC}">
                  <c16:uniqueId val="{00000007-2F7A-4E1A-9324-E525C492C9C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dLblPos val="inEnd"/>
            <c:showLegendKey val="0"/>
            <c:showVal val="1"/>
            <c:showCatName val="0"/>
            <c:showSerName val="0"/>
            <c:showPercent val="1"/>
            <c:showBubbleSize val="0"/>
            <c:showLeaderLines val="0"/>
            <c:extLst>
              <c:ext xmlns:c15="http://schemas.microsoft.com/office/drawing/2012/chart" uri="{CE6537A1-D6FC-4f65-9D91-7224C49458BB}"/>
            </c:extLst>
          </c:dLbls>
          <c:cat>
            <c:strRef>
              <c:f>Sheet1!$A$7:$A$9</c:f>
              <c:strCache>
                <c:ptCount val="3"/>
                <c:pt idx="0">
                  <c:v>January</c:v>
                </c:pt>
                <c:pt idx="1">
                  <c:v>February</c:v>
                </c:pt>
                <c:pt idx="2">
                  <c:v>March</c:v>
                </c:pt>
              </c:strCache>
            </c:strRef>
          </c:cat>
          <c:val>
            <c:numRef>
              <c:f>Sheet1!$B$7:$B$9</c:f>
              <c:numCache>
                <c:formatCode>General</c:formatCode>
                <c:ptCount val="3"/>
                <c:pt idx="0">
                  <c:v>3.73</c:v>
                </c:pt>
                <c:pt idx="1">
                  <c:v>3.57</c:v>
                </c:pt>
                <c:pt idx="2">
                  <c:v>4.3099999999999996</c:v>
                </c:pt>
              </c:numCache>
            </c:numRef>
          </c:val>
          <c:extLst>
            <c:ext xmlns:c16="http://schemas.microsoft.com/office/drawing/2014/chart" uri="{C3380CC4-5D6E-409C-BE32-E72D297353CC}">
              <c16:uniqueId val="{00000001-2F7A-4E1A-9324-E525C492C9C0}"/>
            </c:ext>
          </c:extLst>
        </c:ser>
        <c:ser>
          <c:idx val="1"/>
          <c:order val="1"/>
          <c:tx>
            <c:strRef>
              <c:f>Sheet1!$C$1</c:f>
              <c:strCache>
                <c:ptCount val="1"/>
                <c:pt idx="0">
                  <c:v>AVG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2F7A-4E1A-9324-E525C492C9C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F7A-4E1A-9324-E525C492C9C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4-2F7A-4E1A-9324-E525C492C9C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F-94FB-4A85-8D0F-DC215927CBD7}"/>
              </c:ext>
            </c:extLst>
          </c:dPt>
          <c:dLbls>
            <c:dLbl>
              <c:idx val="0"/>
              <c:dLblPos val="inEnd"/>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F7A-4E1A-9324-E525C492C9C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inEnd"/>
            <c:showLegendKey val="0"/>
            <c:showVal val="1"/>
            <c:showCatName val="0"/>
            <c:showSerName val="0"/>
            <c:showPercent val="1"/>
            <c:showBubbleSize val="0"/>
            <c:showLeaderLines val="0"/>
            <c:extLst>
              <c:ext xmlns:c15="http://schemas.microsoft.com/office/drawing/2012/chart" uri="{CE6537A1-D6FC-4f65-9D91-7224C49458BB}"/>
            </c:extLst>
          </c:dLbls>
          <c:cat>
            <c:strRef>
              <c:f>Sheet1!$A$7:$A$9</c:f>
              <c:strCache>
                <c:ptCount val="3"/>
                <c:pt idx="0">
                  <c:v>January</c:v>
                </c:pt>
                <c:pt idx="1">
                  <c:v>February</c:v>
                </c:pt>
                <c:pt idx="2">
                  <c:v>March</c:v>
                </c:pt>
              </c:strCache>
            </c:strRef>
          </c:cat>
          <c:val>
            <c:numRef>
              <c:f>Sheet1!$C$7:$C$9</c:f>
              <c:numCache>
                <c:formatCode>General</c:formatCode>
                <c:ptCount val="3"/>
                <c:pt idx="0">
                  <c:v>3.81</c:v>
                </c:pt>
                <c:pt idx="1">
                  <c:v>3.81</c:v>
                </c:pt>
                <c:pt idx="2">
                  <c:v>3.81</c:v>
                </c:pt>
              </c:numCache>
            </c:numRef>
          </c:val>
          <c:extLst>
            <c:ext xmlns:c16="http://schemas.microsoft.com/office/drawing/2014/chart" uri="{C3380CC4-5D6E-409C-BE32-E72D297353CC}">
              <c16:uniqueId val="{00000005-2F7A-4E1A-9324-E525C492C9C0}"/>
            </c:ext>
          </c:extLst>
        </c:ser>
        <c:dLbls>
          <c:dLblPos val="inEnd"/>
          <c:showLegendKey val="0"/>
          <c:showVal val="0"/>
          <c:showCatName val="0"/>
          <c:showSerName val="0"/>
          <c:showPercent val="1"/>
          <c:showBubbleSize val="0"/>
          <c:showLeaderLines val="0"/>
        </c:dLbls>
        <c:gapWidth val="269"/>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layout>
        <c:manualLayout>
          <c:xMode val="edge"/>
          <c:yMode val="edge"/>
          <c:x val="0.18029729561524874"/>
          <c:y val="0.84680809412928337"/>
          <c:w val="0.61022160731126995"/>
          <c:h val="8.367805848049619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Lato" panose="020F0502020204030203" pitchFamily="34" charset="0"/>
              <a:ea typeface="Lato" panose="020F0502020204030203" pitchFamily="34" charset="0"/>
              <a:cs typeface="Lato" panose="020F050202020403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302647502219317"/>
          <c:y val="0.11278857144974443"/>
          <c:w val="0.63927998181868062"/>
          <c:h val="0.76335334799387144"/>
        </c:manualLayout>
      </c:layout>
      <c:barChart>
        <c:barDir val="col"/>
        <c:grouping val="stacked"/>
        <c:varyColors val="0"/>
        <c:ser>
          <c:idx val="0"/>
          <c:order val="0"/>
          <c:tx>
            <c:strRef>
              <c:f>'New RMP Matchrate'!$C$3</c:f>
              <c:strCache>
                <c:ptCount val="1"/>
                <c:pt idx="0">
                  <c:v>Matched</c:v>
                </c:pt>
              </c:strCache>
            </c:strRef>
          </c:tx>
          <c:spPr>
            <a:solidFill>
              <a:srgbClr val="92D050"/>
            </a:solidFill>
            <a:ln>
              <a:noFill/>
            </a:ln>
            <a:effectLst/>
          </c:spPr>
          <c:invertIfNegative val="0"/>
          <c:cat>
            <c:strRef>
              <c:f>'New RMP Matchrate'!$B$14:$B$19</c:f>
              <c:strCache>
                <c:ptCount val="6"/>
                <c:pt idx="0">
                  <c:v>Oct</c:v>
                </c:pt>
                <c:pt idx="1">
                  <c:v>Nov</c:v>
                </c:pt>
                <c:pt idx="2">
                  <c:v>Dec</c:v>
                </c:pt>
                <c:pt idx="3">
                  <c:v>Jan</c:v>
                </c:pt>
                <c:pt idx="4">
                  <c:v>Feb</c:v>
                </c:pt>
                <c:pt idx="5">
                  <c:v>Mar</c:v>
                </c:pt>
              </c:strCache>
            </c:strRef>
          </c:cat>
          <c:val>
            <c:numRef>
              <c:f>'New RMP Matchrate'!$C$14:$C$19</c:f>
              <c:numCache>
                <c:formatCode>0</c:formatCode>
                <c:ptCount val="6"/>
                <c:pt idx="0">
                  <c:v>45.345999999999997</c:v>
                </c:pt>
                <c:pt idx="1">
                  <c:v>30.315000000000001</c:v>
                </c:pt>
                <c:pt idx="2">
                  <c:v>21.113</c:v>
                </c:pt>
                <c:pt idx="3">
                  <c:v>24.834</c:v>
                </c:pt>
                <c:pt idx="4">
                  <c:v>26</c:v>
                </c:pt>
                <c:pt idx="5" formatCode="0.000">
                  <c:v>28</c:v>
                </c:pt>
              </c:numCache>
            </c:numRef>
          </c:val>
          <c:extLst>
            <c:ext xmlns:c16="http://schemas.microsoft.com/office/drawing/2014/chart" uri="{C3380CC4-5D6E-409C-BE32-E72D297353CC}">
              <c16:uniqueId val="{00000000-DF50-4DFB-AAD0-E8950BE84C55}"/>
            </c:ext>
          </c:extLst>
        </c:ser>
        <c:ser>
          <c:idx val="1"/>
          <c:order val="1"/>
          <c:tx>
            <c:strRef>
              <c:f>'New RMP Matchrate'!$D$3</c:f>
              <c:strCache>
                <c:ptCount val="1"/>
                <c:pt idx="0">
                  <c:v>Unmatched</c:v>
                </c:pt>
              </c:strCache>
            </c:strRef>
          </c:tx>
          <c:spPr>
            <a:solidFill>
              <a:srgbClr val="FF0066"/>
            </a:solidFill>
            <a:ln>
              <a:noFill/>
            </a:ln>
            <a:effectLst/>
          </c:spPr>
          <c:invertIfNegative val="0"/>
          <c:cat>
            <c:strRef>
              <c:f>'New RMP Matchrate'!$B$14:$B$19</c:f>
              <c:strCache>
                <c:ptCount val="6"/>
                <c:pt idx="0">
                  <c:v>Oct</c:v>
                </c:pt>
                <c:pt idx="1">
                  <c:v>Nov</c:v>
                </c:pt>
                <c:pt idx="2">
                  <c:v>Dec</c:v>
                </c:pt>
                <c:pt idx="3">
                  <c:v>Jan</c:v>
                </c:pt>
                <c:pt idx="4">
                  <c:v>Feb</c:v>
                </c:pt>
                <c:pt idx="5">
                  <c:v>Mar</c:v>
                </c:pt>
              </c:strCache>
            </c:strRef>
          </c:cat>
          <c:val>
            <c:numRef>
              <c:f>'New RMP Matchrate'!$D$14:$D$19</c:f>
              <c:numCache>
                <c:formatCode>0</c:formatCode>
                <c:ptCount val="6"/>
                <c:pt idx="0">
                  <c:v>16.440999999999999</c:v>
                </c:pt>
                <c:pt idx="1">
                  <c:v>16.190000000000001</c:v>
                </c:pt>
                <c:pt idx="2">
                  <c:v>10.477</c:v>
                </c:pt>
                <c:pt idx="3">
                  <c:v>13.420999999999999</c:v>
                </c:pt>
                <c:pt idx="4">
                  <c:v>13</c:v>
                </c:pt>
                <c:pt idx="5" formatCode="0.000">
                  <c:v>14</c:v>
                </c:pt>
              </c:numCache>
            </c:numRef>
          </c:val>
          <c:extLst>
            <c:ext xmlns:c16="http://schemas.microsoft.com/office/drawing/2014/chart" uri="{C3380CC4-5D6E-409C-BE32-E72D297353CC}">
              <c16:uniqueId val="{00000001-DF50-4DFB-AAD0-E8950BE84C55}"/>
            </c:ext>
          </c:extLst>
        </c:ser>
        <c:dLbls>
          <c:showLegendKey val="0"/>
          <c:showVal val="0"/>
          <c:showCatName val="0"/>
          <c:showSerName val="0"/>
          <c:showPercent val="0"/>
          <c:showBubbleSize val="0"/>
        </c:dLbls>
        <c:gapWidth val="150"/>
        <c:overlap val="100"/>
        <c:axId val="483023215"/>
        <c:axId val="483025711"/>
      </c:barChart>
      <c:lineChart>
        <c:grouping val="standard"/>
        <c:varyColors val="0"/>
        <c:ser>
          <c:idx val="2"/>
          <c:order val="2"/>
          <c:tx>
            <c:strRef>
              <c:f>'New RMP Matchrate'!$E$3</c:f>
              <c:strCache>
                <c:ptCount val="1"/>
                <c:pt idx="0">
                  <c:v>Matchrate</c:v>
                </c:pt>
              </c:strCache>
            </c:strRef>
          </c:tx>
          <c:spPr>
            <a:ln w="15875" cap="rnd">
              <a:solidFill>
                <a:srgbClr val="00B0F0"/>
              </a:solidFill>
              <a:round/>
            </a:ln>
            <a:effectLst/>
          </c:spPr>
          <c:marker>
            <c:symbol val="circle"/>
            <c:size val="5"/>
            <c:spPr>
              <a:solidFill>
                <a:srgbClr val="00B0F0"/>
              </a:solidFill>
              <a:ln w="6350">
                <a:solidFill>
                  <a:srgbClr val="00B0F0"/>
                </a:solidFill>
              </a:ln>
              <a:effectLst/>
            </c:spPr>
          </c:marker>
          <c:cat>
            <c:strRef>
              <c:f>'New RMP Matchrate'!$B$14:$B$19</c:f>
              <c:strCache>
                <c:ptCount val="6"/>
                <c:pt idx="0">
                  <c:v>Oct</c:v>
                </c:pt>
                <c:pt idx="1">
                  <c:v>Nov</c:v>
                </c:pt>
                <c:pt idx="2">
                  <c:v>Dec</c:v>
                </c:pt>
                <c:pt idx="3">
                  <c:v>Jan</c:v>
                </c:pt>
                <c:pt idx="4">
                  <c:v>Feb</c:v>
                </c:pt>
                <c:pt idx="5">
                  <c:v>Mar</c:v>
                </c:pt>
              </c:strCache>
            </c:strRef>
          </c:cat>
          <c:val>
            <c:numRef>
              <c:f>'New RMP Matchrate'!$E$14:$E$19</c:f>
              <c:numCache>
                <c:formatCode>0.00%</c:formatCode>
                <c:ptCount val="6"/>
                <c:pt idx="0">
                  <c:v>0.73390842733908435</c:v>
                </c:pt>
                <c:pt idx="1">
                  <c:v>0.65186539081819161</c:v>
                </c:pt>
                <c:pt idx="2">
                  <c:v>0.66834441278885726</c:v>
                </c:pt>
                <c:pt idx="3">
                  <c:v>0.64917004313161686</c:v>
                </c:pt>
                <c:pt idx="4">
                  <c:v>0.66666666666666663</c:v>
                </c:pt>
                <c:pt idx="5">
                  <c:v>0.66666666666666663</c:v>
                </c:pt>
              </c:numCache>
            </c:numRef>
          </c:val>
          <c:smooth val="0"/>
          <c:extLst>
            <c:ext xmlns:c16="http://schemas.microsoft.com/office/drawing/2014/chart" uri="{C3380CC4-5D6E-409C-BE32-E72D297353CC}">
              <c16:uniqueId val="{00000002-DF50-4DFB-AAD0-E8950BE84C55}"/>
            </c:ext>
          </c:extLst>
        </c:ser>
        <c:dLbls>
          <c:showLegendKey val="0"/>
          <c:showVal val="0"/>
          <c:showCatName val="0"/>
          <c:showSerName val="0"/>
          <c:showPercent val="0"/>
          <c:showBubbleSize val="0"/>
        </c:dLbls>
        <c:marker val="1"/>
        <c:smooth val="0"/>
        <c:axId val="9928959"/>
        <c:axId val="9917727"/>
      </c:lineChart>
      <c:catAx>
        <c:axId val="4830232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crossAx val="483025711"/>
        <c:crosses val="autoZero"/>
        <c:auto val="1"/>
        <c:lblAlgn val="ctr"/>
        <c:lblOffset val="100"/>
        <c:noMultiLvlLbl val="0"/>
      </c:catAx>
      <c:valAx>
        <c:axId val="483025711"/>
        <c:scaling>
          <c:orientation val="minMax"/>
          <c:max val="8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prstClr val="black">
                        <a:lumMod val="65000"/>
                        <a:lumOff val="35000"/>
                      </a:prstClr>
                    </a:solidFill>
                    <a:latin typeface="+mn-lt"/>
                    <a:ea typeface="+mn-ea"/>
                    <a:cs typeface="+mn-cs"/>
                  </a:defRPr>
                </a:pPr>
                <a:r>
                  <a:rPr lang="en-GB" sz="900">
                    <a:solidFill>
                      <a:prstClr val="black">
                        <a:lumMod val="65000"/>
                        <a:lumOff val="35000"/>
                      </a:prstClr>
                    </a:solidFill>
                    <a:latin typeface="Lato" panose="020F0502020204030203" pitchFamily="34" charset="0"/>
                    <a:ea typeface="Lato" panose="020F0502020204030203" pitchFamily="34" charset="0"/>
                    <a:cs typeface="Lato" panose="020F0502020204030203" pitchFamily="34" charset="0"/>
                  </a:rPr>
                  <a:t>Number of RMPs (‘000s)</a:t>
                </a:r>
              </a:p>
            </c:rich>
          </c:tx>
          <c:layout>
            <c:manualLayout>
              <c:xMode val="edge"/>
              <c:yMode val="edge"/>
              <c:x val="5.5776819562937067E-3"/>
              <c:y val="0.1769132564846885"/>
            </c:manualLayout>
          </c:layout>
          <c:overlay val="0"/>
          <c:spPr>
            <a:noFill/>
            <a:ln>
              <a:noFill/>
            </a:ln>
            <a:effectLst/>
          </c:spPr>
          <c:txPr>
            <a:bodyPr rot="-5400000" spcFirstLastPara="1" vertOverflow="ellipsis" vert="horz" wrap="square" anchor="ctr" anchorCtr="1"/>
            <a:lstStyle/>
            <a:p>
              <a:pPr>
                <a:defRPr sz="900" b="0" i="0" u="none" strike="noStrike" kern="1200" baseline="0">
                  <a:solidFill>
                    <a:prstClr val="black">
                      <a:lumMod val="65000"/>
                      <a:lumOff val="35000"/>
                    </a:prst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crossAx val="483023215"/>
        <c:crosses val="autoZero"/>
        <c:crossBetween val="between"/>
      </c:valAx>
      <c:valAx>
        <c:axId val="9917727"/>
        <c:scaling>
          <c:orientation val="minMax"/>
          <c:max val="0.8"/>
          <c:min val="0"/>
        </c:scaling>
        <c:delete val="0"/>
        <c:axPos val="r"/>
        <c:title>
          <c:tx>
            <c:rich>
              <a:bodyPr rot="-5400000" spcFirstLastPara="1" vertOverflow="ellipsis" vert="horz" wrap="square" anchor="ctr" anchorCtr="1"/>
              <a:lstStyle/>
              <a:p>
                <a:pPr>
                  <a:defRPr sz="1000" b="0" i="0" u="none" strike="noStrike" kern="1200" baseline="0">
                    <a:solidFill>
                      <a:srgbClr val="00B0F0"/>
                    </a:solidFill>
                    <a:latin typeface="+mn-lt"/>
                    <a:ea typeface="+mn-ea"/>
                    <a:cs typeface="+mn-cs"/>
                  </a:defRPr>
                </a:pPr>
                <a:r>
                  <a:rPr lang="en-GB">
                    <a:solidFill>
                      <a:srgbClr val="00B0F0"/>
                    </a:solidFill>
                  </a:rPr>
                  <a:t>Matchrate</a:t>
                </a: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00B0F0"/>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28959"/>
        <c:crosses val="max"/>
        <c:crossBetween val="between"/>
      </c:valAx>
      <c:catAx>
        <c:axId val="9928959"/>
        <c:scaling>
          <c:orientation val="minMax"/>
        </c:scaling>
        <c:delete val="1"/>
        <c:axPos val="b"/>
        <c:numFmt formatCode="General" sourceLinked="1"/>
        <c:majorTickMark val="out"/>
        <c:minorTickMark val="none"/>
        <c:tickLblPos val="nextTo"/>
        <c:crossAx val="9917727"/>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078600547272021"/>
          <c:y val="8.533333333333333E-2"/>
          <c:w val="0.79571536270732113"/>
          <c:h val="0.79080860892388449"/>
        </c:manualLayout>
      </c:layout>
      <c:barChart>
        <c:barDir val="col"/>
        <c:grouping val="stacked"/>
        <c:varyColors val="0"/>
        <c:ser>
          <c:idx val="0"/>
          <c:order val="0"/>
          <c:tx>
            <c:strRef>
              <c:f>'New Matched Loader'!$C$3</c:f>
              <c:strCache>
                <c:ptCount val="1"/>
                <c:pt idx="0">
                  <c:v>Matched</c:v>
                </c:pt>
              </c:strCache>
            </c:strRef>
          </c:tx>
          <c:spPr>
            <a:solidFill>
              <a:srgbClr val="FF0066"/>
            </a:solidFill>
            <a:ln>
              <a:noFill/>
            </a:ln>
            <a:effectLst/>
          </c:spPr>
          <c:invertIfNegative val="0"/>
          <c:cat>
            <c:strRef>
              <c:f>'New Matched Loader'!$B$11:$B$16</c:f>
              <c:strCache>
                <c:ptCount val="6"/>
                <c:pt idx="0">
                  <c:v>Oct</c:v>
                </c:pt>
                <c:pt idx="1">
                  <c:v>Nov</c:v>
                </c:pt>
                <c:pt idx="2">
                  <c:v>Dec</c:v>
                </c:pt>
                <c:pt idx="3">
                  <c:v>Jan</c:v>
                </c:pt>
                <c:pt idx="4">
                  <c:v>Feb</c:v>
                </c:pt>
                <c:pt idx="5">
                  <c:v>Mar</c:v>
                </c:pt>
              </c:strCache>
            </c:strRef>
          </c:cat>
          <c:val>
            <c:numRef>
              <c:f>'New Matched Loader'!$C$11:$C$16</c:f>
              <c:numCache>
                <c:formatCode>0.000</c:formatCode>
                <c:ptCount val="6"/>
                <c:pt idx="0">
                  <c:v>12.407999999999999</c:v>
                </c:pt>
                <c:pt idx="1">
                  <c:v>13.842000000000001</c:v>
                </c:pt>
                <c:pt idx="2">
                  <c:v>3.7429999999999999</c:v>
                </c:pt>
                <c:pt idx="3">
                  <c:v>0</c:v>
                </c:pt>
                <c:pt idx="4">
                  <c:v>0</c:v>
                </c:pt>
                <c:pt idx="5">
                  <c:v>0</c:v>
                </c:pt>
              </c:numCache>
            </c:numRef>
          </c:val>
          <c:extLst>
            <c:ext xmlns:c16="http://schemas.microsoft.com/office/drawing/2014/chart" uri="{C3380CC4-5D6E-409C-BE32-E72D297353CC}">
              <c16:uniqueId val="{00000000-09E6-4BEC-84C8-BA1C8BD92140}"/>
            </c:ext>
          </c:extLst>
        </c:ser>
        <c:dLbls>
          <c:showLegendKey val="0"/>
          <c:showVal val="0"/>
          <c:showCatName val="0"/>
          <c:showSerName val="0"/>
          <c:showPercent val="0"/>
          <c:showBubbleSize val="0"/>
        </c:dLbls>
        <c:gapWidth val="150"/>
        <c:overlap val="100"/>
        <c:axId val="483023215"/>
        <c:axId val="483025711"/>
      </c:barChart>
      <c:catAx>
        <c:axId val="4830232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crossAx val="483025711"/>
        <c:crosses val="autoZero"/>
        <c:auto val="1"/>
        <c:lblAlgn val="ctr"/>
        <c:lblOffset val="100"/>
        <c:noMultiLvlLbl val="0"/>
      </c:catAx>
      <c:valAx>
        <c:axId val="483025711"/>
        <c:scaling>
          <c:orientation val="minMax"/>
          <c:max val="2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GB" sz="900">
                    <a:latin typeface="Lato" panose="020F0502020204030203" pitchFamily="34" charset="0"/>
                    <a:ea typeface="Lato" panose="020F0502020204030203" pitchFamily="34" charset="0"/>
                    <a:cs typeface="Lato" panose="020F0502020204030203" pitchFamily="34" charset="0"/>
                  </a:rPr>
                  <a:t>Number of Matches (‘000s)</a:t>
                </a:r>
              </a:p>
            </c:rich>
          </c:tx>
          <c:layout>
            <c:manualLayout>
              <c:xMode val="edge"/>
              <c:yMode val="edge"/>
              <c:x val="4.080340089699302E-4"/>
              <c:y val="0.1090100296468432"/>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defRPr>
            </a:pPr>
            <a:endParaRPr lang="en-US"/>
          </a:p>
        </c:txPr>
        <c:crossAx val="4830232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 in Microsoft PowerPoint]Unmatched and Matched'!$C$4</c:f>
              <c:strCache>
                <c:ptCount val="1"/>
                <c:pt idx="0">
                  <c:v>Unmatched Addresses</c:v>
                </c:pt>
              </c:strCache>
            </c:strRef>
          </c:tx>
          <c:spPr>
            <a:solidFill>
              <a:srgbClr val="FF0066"/>
            </a:solidFill>
            <a:ln w="25400">
              <a:noFill/>
            </a:ln>
            <a:effectLst/>
          </c:spPr>
          <c:invertIfNegative val="0"/>
          <c:cat>
            <c:strRef>
              <c:f>'[Chart in Microsoft PowerPoint]Unmatched and Matched'!$B$9:$B$14</c:f>
              <c:strCache>
                <c:ptCount val="6"/>
                <c:pt idx="0">
                  <c:v>Oct</c:v>
                </c:pt>
                <c:pt idx="1">
                  <c:v>Nov</c:v>
                </c:pt>
                <c:pt idx="2">
                  <c:v>Dec</c:v>
                </c:pt>
                <c:pt idx="3">
                  <c:v>Jan</c:v>
                </c:pt>
                <c:pt idx="4">
                  <c:v>Feb</c:v>
                </c:pt>
                <c:pt idx="5">
                  <c:v>Mar</c:v>
                </c:pt>
              </c:strCache>
            </c:strRef>
          </c:cat>
          <c:val>
            <c:numRef>
              <c:f>'[Chart in Microsoft PowerPoint]Unmatched and Matched'!$C$9:$C$14</c:f>
              <c:numCache>
                <c:formatCode>0.00</c:formatCode>
                <c:ptCount val="6"/>
                <c:pt idx="0">
                  <c:v>2.96</c:v>
                </c:pt>
                <c:pt idx="1">
                  <c:v>2.76</c:v>
                </c:pt>
                <c:pt idx="2">
                  <c:v>2.5499999999999998</c:v>
                </c:pt>
                <c:pt idx="3">
                  <c:v>2.67</c:v>
                </c:pt>
                <c:pt idx="4">
                  <c:v>2.74</c:v>
                </c:pt>
                <c:pt idx="5">
                  <c:v>2.7</c:v>
                </c:pt>
              </c:numCache>
            </c:numRef>
          </c:val>
          <c:extLst>
            <c:ext xmlns:c16="http://schemas.microsoft.com/office/drawing/2014/chart" uri="{C3380CC4-5D6E-409C-BE32-E72D297353CC}">
              <c16:uniqueId val="{00000000-94B5-4F56-B6AD-4CCE201AF448}"/>
            </c:ext>
          </c:extLst>
        </c:ser>
        <c:ser>
          <c:idx val="1"/>
          <c:order val="1"/>
          <c:tx>
            <c:strRef>
              <c:f>'[Chart in Microsoft PowerPoint]Unmatched and Matched'!$D$4</c:f>
              <c:strCache>
                <c:ptCount val="1"/>
                <c:pt idx="0">
                  <c:v>Pad Un</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f>'[Chart in Microsoft PowerPoint]Unmatched and Matched'!$B$9:$B$14</c:f>
              <c:strCache>
                <c:ptCount val="6"/>
                <c:pt idx="0">
                  <c:v>Oct</c:v>
                </c:pt>
                <c:pt idx="1">
                  <c:v>Nov</c:v>
                </c:pt>
                <c:pt idx="2">
                  <c:v>Dec</c:v>
                </c:pt>
                <c:pt idx="3">
                  <c:v>Jan</c:v>
                </c:pt>
                <c:pt idx="4">
                  <c:v>Feb</c:v>
                </c:pt>
                <c:pt idx="5">
                  <c:v>Mar</c:v>
                </c:pt>
              </c:strCache>
            </c:strRef>
          </c:cat>
          <c:val>
            <c:numRef>
              <c:f>'[Chart in Microsoft PowerPoint]Unmatched and Matched'!$D$5:$D$11</c:f>
              <c:numCache>
                <c:formatCode>General</c:formatCode>
                <c:ptCount val="7"/>
              </c:numCache>
            </c:numRef>
          </c:val>
          <c:extLst>
            <c:ext xmlns:c16="http://schemas.microsoft.com/office/drawing/2014/chart" uri="{C3380CC4-5D6E-409C-BE32-E72D297353CC}">
              <c16:uniqueId val="{00000001-94B5-4F56-B6AD-4CCE201AF448}"/>
            </c:ext>
          </c:extLst>
        </c:ser>
        <c:dLbls>
          <c:showLegendKey val="0"/>
          <c:showVal val="0"/>
          <c:showCatName val="0"/>
          <c:showSerName val="0"/>
          <c:showPercent val="0"/>
          <c:showBubbleSize val="0"/>
        </c:dLbls>
        <c:gapWidth val="300"/>
        <c:overlap val="-40"/>
        <c:axId val="74189599"/>
        <c:axId val="74209151"/>
      </c:barChart>
      <c:barChart>
        <c:barDir val="col"/>
        <c:grouping val="clustered"/>
        <c:varyColors val="0"/>
        <c:ser>
          <c:idx val="2"/>
          <c:order val="2"/>
          <c:tx>
            <c:strRef>
              <c:f>'[Chart in Microsoft PowerPoint]Unmatched and Matched'!$E$4</c:f>
              <c:strCache>
                <c:ptCount val="1"/>
                <c:pt idx="0">
                  <c:v>Pad Mat</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cat>
            <c:strRef>
              <c:f>'[Chart in Microsoft PowerPoint]Unmatched and Matched'!$B$9:$B$14</c:f>
              <c:strCache>
                <c:ptCount val="6"/>
                <c:pt idx="0">
                  <c:v>Oct</c:v>
                </c:pt>
                <c:pt idx="1">
                  <c:v>Nov</c:v>
                </c:pt>
                <c:pt idx="2">
                  <c:v>Dec</c:v>
                </c:pt>
                <c:pt idx="3">
                  <c:v>Jan</c:v>
                </c:pt>
                <c:pt idx="4">
                  <c:v>Feb</c:v>
                </c:pt>
                <c:pt idx="5">
                  <c:v>Mar</c:v>
                </c:pt>
              </c:strCache>
            </c:strRef>
          </c:cat>
          <c:val>
            <c:numRef>
              <c:f>'[Chart in Microsoft PowerPoint]Unmatched and Matched'!$E$5:$E$11</c:f>
              <c:numCache>
                <c:formatCode>General</c:formatCode>
                <c:ptCount val="7"/>
              </c:numCache>
            </c:numRef>
          </c:val>
          <c:extLst>
            <c:ext xmlns:c16="http://schemas.microsoft.com/office/drawing/2014/chart" uri="{C3380CC4-5D6E-409C-BE32-E72D297353CC}">
              <c16:uniqueId val="{00000002-94B5-4F56-B6AD-4CCE201AF448}"/>
            </c:ext>
          </c:extLst>
        </c:ser>
        <c:ser>
          <c:idx val="3"/>
          <c:order val="3"/>
          <c:tx>
            <c:strRef>
              <c:f>'[Chart in Microsoft PowerPoint]Unmatched and Matched'!$F$4</c:f>
              <c:strCache>
                <c:ptCount val="1"/>
                <c:pt idx="0">
                  <c:v>Matched Addresses</c:v>
                </c:pt>
              </c:strCache>
            </c:strRef>
          </c:tx>
          <c:spPr>
            <a:solidFill>
              <a:srgbClr val="00B0F0"/>
            </a:solidFill>
            <a:ln w="25400">
              <a:noFill/>
            </a:ln>
            <a:effectLst/>
          </c:spPr>
          <c:invertIfNegative val="0"/>
          <c:cat>
            <c:strRef>
              <c:f>'[Chart in Microsoft PowerPoint]Unmatched and Matched'!$B$9:$B$14</c:f>
              <c:strCache>
                <c:ptCount val="6"/>
                <c:pt idx="0">
                  <c:v>Oct</c:v>
                </c:pt>
                <c:pt idx="1">
                  <c:v>Nov</c:v>
                </c:pt>
                <c:pt idx="2">
                  <c:v>Dec</c:v>
                </c:pt>
                <c:pt idx="3">
                  <c:v>Jan</c:v>
                </c:pt>
                <c:pt idx="4">
                  <c:v>Feb</c:v>
                </c:pt>
                <c:pt idx="5">
                  <c:v>Mar</c:v>
                </c:pt>
              </c:strCache>
            </c:strRef>
          </c:cat>
          <c:val>
            <c:numRef>
              <c:f>'[Chart in Microsoft PowerPoint]Unmatched and Matched'!$F$9:$F$14</c:f>
              <c:numCache>
                <c:formatCode>0.00</c:formatCode>
                <c:ptCount val="6"/>
                <c:pt idx="0">
                  <c:v>55.04</c:v>
                </c:pt>
                <c:pt idx="1">
                  <c:v>55.24</c:v>
                </c:pt>
                <c:pt idx="2">
                  <c:v>55.45</c:v>
                </c:pt>
                <c:pt idx="3" formatCode="General">
                  <c:v>55.63</c:v>
                </c:pt>
                <c:pt idx="4" formatCode="General">
                  <c:v>55.66</c:v>
                </c:pt>
                <c:pt idx="5" formatCode="General">
                  <c:v>55.68</c:v>
                </c:pt>
              </c:numCache>
            </c:numRef>
          </c:val>
          <c:extLst>
            <c:ext xmlns:c16="http://schemas.microsoft.com/office/drawing/2014/chart" uri="{C3380CC4-5D6E-409C-BE32-E72D297353CC}">
              <c16:uniqueId val="{00000003-94B5-4F56-B6AD-4CCE201AF448}"/>
            </c:ext>
          </c:extLst>
        </c:ser>
        <c:dLbls>
          <c:showLegendKey val="0"/>
          <c:showVal val="0"/>
          <c:showCatName val="0"/>
          <c:showSerName val="0"/>
          <c:showPercent val="0"/>
          <c:showBubbleSize val="0"/>
        </c:dLbls>
        <c:gapWidth val="300"/>
        <c:overlap val="-40"/>
        <c:axId val="2017354112"/>
        <c:axId val="2017366592"/>
      </c:barChart>
      <c:catAx>
        <c:axId val="74189599"/>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crossAx val="74209151"/>
        <c:crosses val="autoZero"/>
        <c:auto val="1"/>
        <c:lblAlgn val="ctr"/>
        <c:lblOffset val="100"/>
        <c:tickMarkSkip val="1"/>
        <c:noMultiLvlLbl val="0"/>
      </c:catAx>
      <c:valAx>
        <c:axId val="74209151"/>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r>
                  <a:rPr lang="en-GB" sz="800" b="0">
                    <a:latin typeface="Lato" panose="020F0502020204030203" pitchFamily="34" charset="0"/>
                    <a:ea typeface="Lato" panose="020F0502020204030203" pitchFamily="34" charset="0"/>
                    <a:cs typeface="Lato" panose="020F0502020204030203" pitchFamily="34" charset="0"/>
                  </a:rPr>
                  <a:t>Unmatched</a:t>
                </a:r>
                <a:r>
                  <a:rPr lang="en-GB" sz="800" b="0" baseline="0">
                    <a:latin typeface="Lato" panose="020F0502020204030203" pitchFamily="34" charset="0"/>
                    <a:ea typeface="Lato" panose="020F0502020204030203" pitchFamily="34" charset="0"/>
                    <a:cs typeface="Lato" panose="020F0502020204030203" pitchFamily="34" charset="0"/>
                  </a:rPr>
                  <a:t> Addresses </a:t>
                </a:r>
                <a:endParaRPr lang="en-GB" sz="800" b="0">
                  <a:latin typeface="Lato" panose="020F0502020204030203" pitchFamily="34" charset="0"/>
                  <a:ea typeface="Lato" panose="020F0502020204030203" pitchFamily="34" charset="0"/>
                  <a:cs typeface="Lato" panose="020F0502020204030203" pitchFamily="34" charset="0"/>
                </a:endParaRPr>
              </a:p>
            </c:rich>
          </c:tx>
          <c:layout>
            <c:manualLayout>
              <c:xMode val="edge"/>
              <c:yMode val="edge"/>
              <c:x val="3.4199912357254676E-2"/>
              <c:y val="0.21143595445947011"/>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title>
        <c:numFmt formatCode="0.0&quot;m&quot;"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crossAx val="74189599"/>
        <c:crosses val="autoZero"/>
        <c:crossBetween val="between"/>
      </c:valAx>
      <c:valAx>
        <c:axId val="2017366592"/>
        <c:scaling>
          <c:orientation val="minMax"/>
        </c:scaling>
        <c:delete val="0"/>
        <c:axPos val="r"/>
        <c:title>
          <c:tx>
            <c:rich>
              <a:bodyPr rot="-5400000" spcFirstLastPara="1" vertOverflow="ellipsis" vert="horz" wrap="square" anchor="ctr" anchorCtr="1"/>
              <a:lstStyle/>
              <a:p>
                <a:pPr>
                  <a:defRPr sz="800" b="1" i="0" u="none" strike="noStrike" kern="1200" baseline="0">
                    <a:solidFill>
                      <a:schemeClr val="tx2"/>
                    </a:solidFill>
                    <a:latin typeface="+mn-lt"/>
                    <a:ea typeface="+mn-ea"/>
                    <a:cs typeface="+mn-cs"/>
                  </a:defRPr>
                </a:pPr>
                <a:r>
                  <a:rPr lang="en-GB" sz="800" b="0">
                    <a:latin typeface="Lato" panose="020F0502020204030203" pitchFamily="34" charset="0"/>
                    <a:ea typeface="Lato" panose="020F0502020204030203" pitchFamily="34" charset="0"/>
                    <a:cs typeface="Lato" panose="020F0502020204030203" pitchFamily="34" charset="0"/>
                  </a:rPr>
                  <a:t>Matched Addresses</a:t>
                </a:r>
              </a:p>
            </c:rich>
          </c:tx>
          <c:layout>
            <c:manualLayout>
              <c:xMode val="edge"/>
              <c:yMode val="edge"/>
              <c:x val="0.91462929343370469"/>
              <c:y val="0.24075686382584507"/>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2"/>
                  </a:solidFill>
                  <a:latin typeface="+mn-lt"/>
                  <a:ea typeface="+mn-ea"/>
                  <a:cs typeface="+mn-cs"/>
                </a:defRPr>
              </a:pPr>
              <a:endParaRPr lang="en-US"/>
            </a:p>
          </c:txPr>
        </c:title>
        <c:numFmt formatCode="0.0&quot;m&quot;" sourceLinked="0"/>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2"/>
                </a:solidFill>
                <a:latin typeface="Lato" panose="020F0502020204030203" pitchFamily="34" charset="0"/>
                <a:ea typeface="Lato" panose="020F0502020204030203" pitchFamily="34" charset="0"/>
                <a:cs typeface="Lato" panose="020F0502020204030203" pitchFamily="34" charset="0"/>
              </a:defRPr>
            </a:pPr>
            <a:endParaRPr lang="en-US"/>
          </a:p>
        </c:txPr>
        <c:crossAx val="2017354112"/>
        <c:crosses val="max"/>
        <c:crossBetween val="between"/>
      </c:valAx>
      <c:catAx>
        <c:axId val="2017354112"/>
        <c:scaling>
          <c:orientation val="minMax"/>
        </c:scaling>
        <c:delete val="1"/>
        <c:axPos val="b"/>
        <c:numFmt formatCode="General" sourceLinked="1"/>
        <c:majorTickMark val="out"/>
        <c:minorTickMark val="none"/>
        <c:tickLblPos val="nextTo"/>
        <c:crossAx val="201736659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8E048F"/>
              </a:solidFill>
              <a:ln w="19050">
                <a:solidFill>
                  <a:schemeClr val="lt1"/>
                </a:solidFill>
              </a:ln>
              <a:effectLst/>
            </c:spPr>
            <c:extLst>
              <c:ext xmlns:c16="http://schemas.microsoft.com/office/drawing/2014/chart" uri="{C3380CC4-5D6E-409C-BE32-E72D297353CC}">
                <c16:uniqueId val="{00000001-9D96-4333-AD1D-F1536696A465}"/>
              </c:ext>
            </c:extLst>
          </c:dPt>
          <c:dPt>
            <c:idx val="1"/>
            <c:bubble3D val="0"/>
            <c:spPr>
              <a:solidFill>
                <a:srgbClr val="D105AF"/>
              </a:solidFill>
              <a:ln w="19050">
                <a:solidFill>
                  <a:schemeClr val="lt1"/>
                </a:solidFill>
              </a:ln>
              <a:effectLst/>
            </c:spPr>
            <c:extLst>
              <c:ext xmlns:c16="http://schemas.microsoft.com/office/drawing/2014/chart" uri="{C3380CC4-5D6E-409C-BE32-E72D297353CC}">
                <c16:uniqueId val="{00000003-9D96-4333-AD1D-F1536696A465}"/>
              </c:ext>
            </c:extLst>
          </c:dPt>
          <c:dPt>
            <c:idx val="2"/>
            <c:bubble3D val="0"/>
            <c:spPr>
              <a:solidFill>
                <a:srgbClr val="D60066"/>
              </a:solidFill>
              <a:ln w="19050">
                <a:solidFill>
                  <a:schemeClr val="lt1"/>
                </a:solidFill>
              </a:ln>
              <a:effectLst/>
            </c:spPr>
            <c:extLst>
              <c:ext xmlns:c16="http://schemas.microsoft.com/office/drawing/2014/chart" uri="{C3380CC4-5D6E-409C-BE32-E72D297353CC}">
                <c16:uniqueId val="{00000005-9D96-4333-AD1D-F1536696A465}"/>
              </c:ext>
            </c:extLst>
          </c:dPt>
          <c:dLbls>
            <c:dLbl>
              <c:idx val="0"/>
              <c:layout>
                <c:manualLayout>
                  <c:x val="0.15325668684928909"/>
                  <c:y val="1.0284096131195915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96-4333-AD1D-F1536696A465}"/>
                </c:ext>
              </c:extLst>
            </c:dLbl>
            <c:dLbl>
              <c:idx val="1"/>
              <c:layout>
                <c:manualLayout>
                  <c:x val="-0.16227178607571785"/>
                  <c:y val="6.1704576787175489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96-4333-AD1D-F1536696A465}"/>
                </c:ext>
              </c:extLst>
            </c:dLbl>
            <c:dLbl>
              <c:idx val="2"/>
              <c:layout>
                <c:manualLayout>
                  <c:x val="-0.23810097490454832"/>
                  <c:y val="2.4495528990829359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96-4333-AD1D-F1536696A46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'Category graph'!$B$42:$B$44</c:f>
              <c:strCache>
                <c:ptCount val="3"/>
                <c:pt idx="0">
                  <c:v>Error API </c:v>
                </c:pt>
                <c:pt idx="1">
                  <c:v>Provisional Registriation </c:v>
                </c:pt>
                <c:pt idx="2">
                  <c:v>Missing Messages</c:v>
                </c:pt>
              </c:strCache>
            </c:strRef>
          </c:cat>
          <c:val>
            <c:numRef>
              <c:f>'Category graph'!$C$42:$C$44</c:f>
              <c:numCache>
                <c:formatCode>General</c:formatCode>
                <c:ptCount val="3"/>
                <c:pt idx="0">
                  <c:v>57</c:v>
                </c:pt>
                <c:pt idx="1">
                  <c:v>12</c:v>
                </c:pt>
                <c:pt idx="2">
                  <c:v>31</c:v>
                </c:pt>
              </c:numCache>
            </c:numRef>
          </c:val>
          <c:extLst>
            <c:ext xmlns:c16="http://schemas.microsoft.com/office/drawing/2014/chart" uri="{C3380CC4-5D6E-409C-BE32-E72D297353CC}">
              <c16:uniqueId val="{00000006-9D96-4333-AD1D-F1536696A465}"/>
            </c:ext>
          </c:extLst>
        </c:ser>
        <c:dLbls>
          <c:showLegendKey val="0"/>
          <c:showVal val="1"/>
          <c:showCatName val="0"/>
          <c:showSerName val="0"/>
          <c:showPercent val="0"/>
          <c:showBubbleSize val="0"/>
          <c:showLeaderLines val="1"/>
        </c:dLbls>
        <c:firstSliceAng val="0"/>
        <c:holeSize val="7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98909187010521"/>
          <c:y val="0.1598858792485171"/>
          <c:w val="0.3760215897996938"/>
          <c:h val="0.74897133449108011"/>
        </c:manualLayout>
      </c:layout>
      <c:doughnutChart>
        <c:varyColors val="1"/>
        <c:ser>
          <c:idx val="0"/>
          <c:order val="0"/>
          <c:dPt>
            <c:idx val="0"/>
            <c:bubble3D val="0"/>
            <c:spPr>
              <a:solidFill>
                <a:srgbClr val="8E048F"/>
              </a:solidFill>
              <a:ln w="19050">
                <a:solidFill>
                  <a:schemeClr val="lt1"/>
                </a:solidFill>
              </a:ln>
              <a:effectLst/>
            </c:spPr>
            <c:extLst>
              <c:ext xmlns:c16="http://schemas.microsoft.com/office/drawing/2014/chart" uri="{C3380CC4-5D6E-409C-BE32-E72D297353CC}">
                <c16:uniqueId val="{00000001-16A4-4CF9-B9D5-1970E0455589}"/>
              </c:ext>
            </c:extLst>
          </c:dPt>
          <c:dPt>
            <c:idx val="1"/>
            <c:bubble3D val="0"/>
            <c:spPr>
              <a:solidFill>
                <a:srgbClr val="D105AF"/>
              </a:solidFill>
              <a:ln w="19050">
                <a:solidFill>
                  <a:schemeClr val="lt1"/>
                </a:solidFill>
              </a:ln>
              <a:effectLst/>
            </c:spPr>
            <c:extLst>
              <c:ext xmlns:c16="http://schemas.microsoft.com/office/drawing/2014/chart" uri="{C3380CC4-5D6E-409C-BE32-E72D297353CC}">
                <c16:uniqueId val="{00000003-16A4-4CF9-B9D5-1970E0455589}"/>
              </c:ext>
            </c:extLst>
          </c:dPt>
          <c:dPt>
            <c:idx val="2"/>
            <c:bubble3D val="0"/>
            <c:spPr>
              <a:solidFill>
                <a:srgbClr val="D60066"/>
              </a:solidFill>
              <a:ln w="19050">
                <a:solidFill>
                  <a:schemeClr val="lt1"/>
                </a:solidFill>
              </a:ln>
              <a:effectLst/>
            </c:spPr>
            <c:extLst>
              <c:ext xmlns:c16="http://schemas.microsoft.com/office/drawing/2014/chart" uri="{C3380CC4-5D6E-409C-BE32-E72D297353CC}">
                <c16:uniqueId val="{00000005-16A4-4CF9-B9D5-1970E0455589}"/>
              </c:ext>
            </c:extLst>
          </c:dPt>
          <c:dLbls>
            <c:dLbl>
              <c:idx val="0"/>
              <c:layout>
                <c:manualLayout>
                  <c:x val="0.15503875968992248"/>
                  <c:y val="-3.080476851348396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A4-4CF9-B9D5-1970E0455589}"/>
                </c:ext>
              </c:extLst>
            </c:dLbl>
            <c:dLbl>
              <c:idx val="1"/>
              <c:layout>
                <c:manualLayout>
                  <c:x val="-0.26124142254079624"/>
                  <c:y val="7.8821353661561955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6A4-4CF9-B9D5-1970E0455589}"/>
                </c:ext>
              </c:extLst>
            </c:dLbl>
            <c:dLbl>
              <c:idx val="2"/>
              <c:layout>
                <c:manualLayout>
                  <c:x val="-0.2697357142743913"/>
                  <c:y val="-2.1619792958794742E-3"/>
                </c:manualLayout>
              </c:layout>
              <c:tx>
                <c:rich>
                  <a:bodyPr/>
                  <a:lstStyle/>
                  <a:p>
                    <a:r>
                      <a:rPr lang="en-US"/>
                      <a:t>Others</a:t>
                    </a:r>
                  </a:p>
                </c:rich>
              </c:tx>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6A4-4CF9-B9D5-1970E045558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'Category graph'!$B$25:$B$27</c:f>
              <c:strCache>
                <c:ptCount val="3"/>
                <c:pt idx="0">
                  <c:v>Error API</c:v>
                </c:pt>
                <c:pt idx="1">
                  <c:v>Provisional Registriations </c:v>
                </c:pt>
                <c:pt idx="2">
                  <c:v>Missing Messages</c:v>
                </c:pt>
              </c:strCache>
            </c:strRef>
          </c:cat>
          <c:val>
            <c:numRef>
              <c:f>'Category graph'!$C$25:$C$27</c:f>
              <c:numCache>
                <c:formatCode>General</c:formatCode>
                <c:ptCount val="3"/>
                <c:pt idx="0">
                  <c:v>57</c:v>
                </c:pt>
                <c:pt idx="1">
                  <c:v>12</c:v>
                </c:pt>
                <c:pt idx="2">
                  <c:v>31</c:v>
                </c:pt>
              </c:numCache>
            </c:numRef>
          </c:val>
          <c:extLst>
            <c:ext xmlns:c16="http://schemas.microsoft.com/office/drawing/2014/chart" uri="{C3380CC4-5D6E-409C-BE32-E72D297353CC}">
              <c16:uniqueId val="{00000006-16A4-4CF9-B9D5-1970E0455589}"/>
            </c:ext>
          </c:extLst>
        </c:ser>
        <c:dLbls>
          <c:showLegendKey val="0"/>
          <c:showVal val="1"/>
          <c:showCatName val="0"/>
          <c:showSerName val="0"/>
          <c:showPercent val="0"/>
          <c:showBubbleSize val="0"/>
          <c:showLeaderLines val="1"/>
        </c:dLbls>
        <c:firstSliceAng val="0"/>
        <c:holeSize val="7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Lato (body)"/>
                <a:ea typeface="+mn-ea"/>
                <a:cs typeface="+mn-cs"/>
              </a:defRPr>
            </a:pPr>
            <a:r>
              <a:rPr lang="en-GB"/>
              <a:t>On hold incidents </a:t>
            </a:r>
          </a:p>
        </c:rich>
      </c:tx>
      <c:layout>
        <c:manualLayout>
          <c:xMode val="edge"/>
          <c:yMode val="edge"/>
          <c:x val="0.36167055836326362"/>
          <c:y val="1.249095389382374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Lato (body)"/>
              <a:ea typeface="+mn-ea"/>
              <a:cs typeface="+mn-cs"/>
            </a:defRPr>
          </a:pPr>
          <a:endParaRPr lang="en-US"/>
        </a:p>
      </c:txPr>
    </c:title>
    <c:autoTitleDeleted val="0"/>
    <c:plotArea>
      <c:layout>
        <c:manualLayout>
          <c:layoutTarget val="inner"/>
          <c:xMode val="edge"/>
          <c:yMode val="edge"/>
          <c:x val="0.10228669542409592"/>
          <c:y val="9.4431611437307494E-2"/>
          <c:w val="0.86144284460935283"/>
          <c:h val="0.79758812466326057"/>
        </c:manualLayout>
      </c:layout>
      <c:barChart>
        <c:barDir val="col"/>
        <c:grouping val="clustered"/>
        <c:varyColors val="0"/>
        <c:ser>
          <c:idx val="0"/>
          <c:order val="0"/>
          <c:tx>
            <c:strRef>
              <c:f>'On hold Graph'!$C$3</c:f>
              <c:strCache>
                <c:ptCount val="1"/>
                <c:pt idx="0">
                  <c:v>No of incidents </c:v>
                </c:pt>
              </c:strCache>
            </c:strRef>
          </c:tx>
          <c:spPr>
            <a:solidFill>
              <a:srgbClr val="D60061"/>
            </a:solidFill>
            <a:ln>
              <a:solidFill>
                <a:sysClr val="windowText" lastClr="000000">
                  <a:lumMod val="25000"/>
                  <a:lumOff val="75000"/>
                  <a:alpha val="98000"/>
                </a:sysClr>
              </a:solidFill>
            </a:ln>
            <a:effectLst/>
          </c:spPr>
          <c:invertIfNegative val="0"/>
          <c:dLbls>
            <c:dLbl>
              <c:idx val="4"/>
              <c:layout>
                <c:manualLayout>
                  <c:x val="2.4180306644367472E-3"/>
                  <c:y val="4.69659866407772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73-41B9-A148-D9A1D16C6C92}"/>
                </c:ext>
              </c:extLst>
            </c:dLbl>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Lato (body)"/>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'On hold Graph'!$B$4:$B$8</c:f>
              <c:strCache>
                <c:ptCount val="5"/>
                <c:pt idx="0">
                  <c:v>0 - 10</c:v>
                </c:pt>
                <c:pt idx="1">
                  <c:v>10 - 30</c:v>
                </c:pt>
                <c:pt idx="2">
                  <c:v>30 - 60 </c:v>
                </c:pt>
                <c:pt idx="3">
                  <c:v>60 - 90 </c:v>
                </c:pt>
                <c:pt idx="4">
                  <c:v>90 +</c:v>
                </c:pt>
              </c:strCache>
            </c:strRef>
          </c:cat>
          <c:val>
            <c:numRef>
              <c:f>'On hold Graph'!$C$4:$C$8</c:f>
              <c:numCache>
                <c:formatCode>General</c:formatCode>
                <c:ptCount val="5"/>
                <c:pt idx="0">
                  <c:v>9</c:v>
                </c:pt>
                <c:pt idx="1">
                  <c:v>18</c:v>
                </c:pt>
                <c:pt idx="2">
                  <c:v>19</c:v>
                </c:pt>
                <c:pt idx="3">
                  <c:v>6</c:v>
                </c:pt>
                <c:pt idx="4">
                  <c:v>58</c:v>
                </c:pt>
              </c:numCache>
            </c:numRef>
          </c:val>
          <c:extLst>
            <c:ext xmlns:c16="http://schemas.microsoft.com/office/drawing/2014/chart" uri="{C3380CC4-5D6E-409C-BE32-E72D297353CC}">
              <c16:uniqueId val="{00000000-B7B6-40FB-B9B8-0AEAF8FAA506}"/>
            </c:ext>
          </c:extLst>
        </c:ser>
        <c:dLbls>
          <c:dLblPos val="inEnd"/>
          <c:showLegendKey val="0"/>
          <c:showVal val="1"/>
          <c:showCatName val="0"/>
          <c:showSerName val="0"/>
          <c:showPercent val="0"/>
          <c:showBubbleSize val="0"/>
        </c:dLbls>
        <c:gapWidth val="150"/>
        <c:overlap val="-27"/>
        <c:axId val="584962607"/>
        <c:axId val="478384367"/>
      </c:barChart>
      <c:catAx>
        <c:axId val="58496260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Lato (body)"/>
                    <a:ea typeface="+mn-ea"/>
                    <a:cs typeface="+mn-cs"/>
                  </a:defRPr>
                </a:pPr>
                <a:r>
                  <a:rPr lang="en-GB"/>
                  <a:t>Incident Age (Days)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Lato (body)"/>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ato (body)"/>
                <a:ea typeface="+mn-ea"/>
                <a:cs typeface="+mn-cs"/>
              </a:defRPr>
            </a:pPr>
            <a:endParaRPr lang="en-US"/>
          </a:p>
        </c:txPr>
        <c:crossAx val="478384367"/>
        <c:crosses val="autoZero"/>
        <c:auto val="1"/>
        <c:lblAlgn val="ctr"/>
        <c:lblOffset val="100"/>
        <c:noMultiLvlLbl val="0"/>
      </c:catAx>
      <c:valAx>
        <c:axId val="478384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Lato (body)"/>
                    <a:ea typeface="+mn-ea"/>
                    <a:cs typeface="+mn-cs"/>
                  </a:defRPr>
                </a:pPr>
                <a:r>
                  <a:rPr lang="en-GB"/>
                  <a:t>Incident Count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Lato (body)"/>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Lato (body)"/>
                <a:ea typeface="+mn-ea"/>
                <a:cs typeface="+mn-cs"/>
              </a:defRPr>
            </a:pPr>
            <a:endParaRPr lang="en-US"/>
          </a:p>
        </c:txPr>
        <c:crossAx val="5849626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Lato (body)"/>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Lato (body)"/>
                <a:ea typeface="+mn-ea"/>
                <a:cs typeface="+mn-cs"/>
              </a:defRPr>
            </a:pPr>
            <a:r>
              <a:rPr lang="en-GB"/>
              <a:t>On hold incidents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Lato (body)"/>
              <a:ea typeface="+mn-ea"/>
              <a:cs typeface="+mn-cs"/>
            </a:defRPr>
          </a:pPr>
          <a:endParaRPr lang="en-US"/>
        </a:p>
      </c:txPr>
    </c:title>
    <c:autoTitleDeleted val="0"/>
    <c:plotArea>
      <c:layout/>
      <c:barChart>
        <c:barDir val="col"/>
        <c:grouping val="clustered"/>
        <c:varyColors val="0"/>
        <c:ser>
          <c:idx val="0"/>
          <c:order val="0"/>
          <c:tx>
            <c:strRef>
              <c:f>'[SOIF review data.xlsx]On hold Graph'!$C$3</c:f>
              <c:strCache>
                <c:ptCount val="1"/>
                <c:pt idx="0">
                  <c:v>No of incidents </c:v>
                </c:pt>
              </c:strCache>
            </c:strRef>
          </c:tx>
          <c:spPr>
            <a:solidFill>
              <a:srgbClr val="D60061"/>
            </a:solidFill>
            <a:ln>
              <a:solidFill>
                <a:sysClr val="windowText" lastClr="000000">
                  <a:lumMod val="25000"/>
                  <a:lumOff val="75000"/>
                  <a:alpha val="98000"/>
                </a:sysClr>
              </a:solid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Lato (body)"/>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'[SOIF review data.xlsx]On hold Graph'!$B$4:$B$8</c:f>
              <c:strCache>
                <c:ptCount val="5"/>
                <c:pt idx="0">
                  <c:v>0 - 10</c:v>
                </c:pt>
                <c:pt idx="1">
                  <c:v>10 - 30</c:v>
                </c:pt>
                <c:pt idx="2">
                  <c:v>30 - 60 </c:v>
                </c:pt>
                <c:pt idx="3">
                  <c:v>60 - 90 </c:v>
                </c:pt>
                <c:pt idx="4">
                  <c:v>90 +</c:v>
                </c:pt>
              </c:strCache>
            </c:strRef>
          </c:cat>
          <c:val>
            <c:numRef>
              <c:f>'[SOIF review data.xlsx]On hold Graph'!$C$4:$C$8</c:f>
              <c:numCache>
                <c:formatCode>General</c:formatCode>
                <c:ptCount val="5"/>
                <c:pt idx="0">
                  <c:v>21</c:v>
                </c:pt>
                <c:pt idx="1">
                  <c:v>25</c:v>
                </c:pt>
                <c:pt idx="2">
                  <c:v>14</c:v>
                </c:pt>
                <c:pt idx="3">
                  <c:v>10</c:v>
                </c:pt>
                <c:pt idx="4">
                  <c:v>60</c:v>
                </c:pt>
              </c:numCache>
            </c:numRef>
          </c:val>
          <c:extLst>
            <c:ext xmlns:c16="http://schemas.microsoft.com/office/drawing/2014/chart" uri="{C3380CC4-5D6E-409C-BE32-E72D297353CC}">
              <c16:uniqueId val="{00000000-DEDA-4D11-B883-88A5ECB0D51D}"/>
            </c:ext>
          </c:extLst>
        </c:ser>
        <c:dLbls>
          <c:dLblPos val="inEnd"/>
          <c:showLegendKey val="0"/>
          <c:showVal val="1"/>
          <c:showCatName val="0"/>
          <c:showSerName val="0"/>
          <c:showPercent val="0"/>
          <c:showBubbleSize val="0"/>
        </c:dLbls>
        <c:gapWidth val="150"/>
        <c:overlap val="-27"/>
        <c:axId val="584962607"/>
        <c:axId val="478384367"/>
      </c:barChart>
      <c:catAx>
        <c:axId val="58496260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Lato (body)"/>
                    <a:ea typeface="+mn-ea"/>
                    <a:cs typeface="+mn-cs"/>
                  </a:defRPr>
                </a:pPr>
                <a:r>
                  <a:rPr lang="en-GB"/>
                  <a:t>Incident Age (Days)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Lato (body)"/>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Lato (body)"/>
                <a:ea typeface="+mn-ea"/>
                <a:cs typeface="+mn-cs"/>
              </a:defRPr>
            </a:pPr>
            <a:endParaRPr lang="en-US"/>
          </a:p>
        </c:txPr>
        <c:crossAx val="478384367"/>
        <c:crosses val="autoZero"/>
        <c:auto val="1"/>
        <c:lblAlgn val="ctr"/>
        <c:lblOffset val="100"/>
        <c:noMultiLvlLbl val="0"/>
      </c:catAx>
      <c:valAx>
        <c:axId val="4783843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Lato (body)"/>
                    <a:ea typeface="+mn-ea"/>
                    <a:cs typeface="+mn-cs"/>
                  </a:defRPr>
                </a:pPr>
                <a:r>
                  <a:rPr lang="en-GB"/>
                  <a:t>Incident Count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Lato (body)"/>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Lato (body)"/>
                <a:ea typeface="+mn-ea"/>
                <a:cs typeface="+mn-cs"/>
              </a:defRPr>
            </a:pPr>
            <a:endParaRPr lang="en-US"/>
          </a:p>
        </c:txPr>
        <c:crossAx val="5849626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Lato (body)"/>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10/04/2024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10/04/2024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a:latin typeface="Lato"/>
                <a:ea typeface="Lato"/>
                <a:cs typeface="Lato"/>
              </a:rPr>
              <a:t>How do we do this?</a:t>
            </a:r>
            <a:endParaRPr lang="en-GB" sz="1200">
              <a:ea typeface="Lato"/>
              <a:cs typeface="Lato"/>
            </a:endParaRPr>
          </a:p>
          <a:p>
            <a:pPr marL="171450" indent="-171450">
              <a:buFont typeface="Arial" panose="020B0604020202020204" pitchFamily="34" charset="0"/>
              <a:buChar char="•"/>
            </a:pPr>
            <a:r>
              <a:rPr lang="en-GB" sz="1200" b="0">
                <a:latin typeface="Lato"/>
                <a:ea typeface="Lato"/>
                <a:cs typeface="Lato"/>
              </a:rPr>
              <a:t>By collaborating with source data providers to resolve issues at source with data which cannot be matched to Ordnance Survey</a:t>
            </a:r>
          </a:p>
          <a:p>
            <a:pPr marL="171450" indent="-171450">
              <a:buFont typeface="Arial" panose="020B0604020202020204" pitchFamily="34" charset="0"/>
              <a:buChar char="•"/>
            </a:pPr>
            <a:r>
              <a:rPr lang="en-GB" sz="1200" b="0">
                <a:latin typeface="Lato"/>
                <a:ea typeface="Lato"/>
                <a:cs typeface="Lato"/>
              </a:rPr>
              <a:t>By conducting systematic reviews of unmatched and matched data to ensure the highest quality is sought</a:t>
            </a:r>
          </a:p>
          <a:p>
            <a:pPr marL="171450" indent="-171450">
              <a:buFont typeface="Arial" panose="020B0604020202020204" pitchFamily="34" charset="0"/>
              <a:buChar char="•"/>
            </a:pPr>
            <a:r>
              <a:rPr lang="en-GB" sz="1200" b="0">
                <a:latin typeface="Lato"/>
                <a:ea typeface="Lato"/>
                <a:cs typeface="Lato"/>
              </a:rPr>
              <a:t>By developing an annual plan for the improvement of address data quality </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B43250-6C14-4543-8837-2D7695E476C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484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71953-D31C-45DE-8A70-25043402B7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441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71953-D31C-45DE-8A70-25043402B7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51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676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6214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75C9B09-1343-A043-9921-A0566060D0AA}"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454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223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581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3.xml"/><Relationship Id="rId4" Type="http://schemas.openxmlformats.org/officeDocument/2006/relationships/image" Target="../media/image21.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4.xml"/><Relationship Id="rId4" Type="http://schemas.openxmlformats.org/officeDocument/2006/relationships/image" Target="../media/image21.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10/04/2024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10/04/2024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6541509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75138263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5981980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8290046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9657082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593772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2451469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23255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13553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29126320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Controlled</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3118849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C1F12-15CF-5AF1-CB90-7271965184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9FBDBB1-EE1D-F351-789A-070155F220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AE172B-D9C4-B763-6110-7E761A0C09D6}"/>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5" name="Footer Placeholder 4">
            <a:extLst>
              <a:ext uri="{FF2B5EF4-FFF2-40B4-BE49-F238E27FC236}">
                <a16:creationId xmlns:a16="http://schemas.microsoft.com/office/drawing/2014/main" id="{4CEC8300-3242-BFDD-24F5-69C5890218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F94C04-7140-152E-5B0E-56805EE30AAC}"/>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123549784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A747-B7B9-3021-4A5D-57D863F38B9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DEEB13-0DE2-4056-61B9-7EC709214E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4BFA0D-0634-758A-A456-3A6991E674CD}"/>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5" name="Footer Placeholder 4">
            <a:extLst>
              <a:ext uri="{FF2B5EF4-FFF2-40B4-BE49-F238E27FC236}">
                <a16:creationId xmlns:a16="http://schemas.microsoft.com/office/drawing/2014/main" id="{24E4F1D4-7815-EC9C-4459-7D089ECF04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1BF72D-94D1-4031-6BF0-522295D4B0F2}"/>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98779926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74432-0CF8-2F09-6112-0A73E45F1C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195F14D-BF1F-400D-9CCA-1A1EF07CE9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F570A1-0CB7-3EBA-237A-7D9B89D5A12D}"/>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5" name="Footer Placeholder 4">
            <a:extLst>
              <a:ext uri="{FF2B5EF4-FFF2-40B4-BE49-F238E27FC236}">
                <a16:creationId xmlns:a16="http://schemas.microsoft.com/office/drawing/2014/main" id="{54147856-C81A-4C54-43D8-F3DCD45AA2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199A60-C5B5-5812-D52A-8321CC357DBF}"/>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21162297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6992-0AC2-53FA-BDEB-CBD7D29E530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E8C921D-0911-9A6E-F250-47A905471B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CD55FE6-19E7-62EF-80F6-E91355A302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B9CACAA-0031-88E4-92A0-979E9C5087E0}"/>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6" name="Footer Placeholder 5">
            <a:extLst>
              <a:ext uri="{FF2B5EF4-FFF2-40B4-BE49-F238E27FC236}">
                <a16:creationId xmlns:a16="http://schemas.microsoft.com/office/drawing/2014/main" id="{2F8C4811-0EF3-0D6A-401C-9FE294CAD1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30FA46-2672-4689-2929-11447325A3A9}"/>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346633639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C63FD-C279-E104-3633-C1260CD9107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5E0098-4239-F578-A90F-F8E6920F32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785823-D5D3-044C-5205-1B153013F8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8D7BB0B-A690-3B7A-8569-E3FEC0BAF0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1D6422-EDD3-3049-D8B9-F0753F0A7C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425D51-CA58-885D-B729-3E2051AC17BD}"/>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8" name="Footer Placeholder 7">
            <a:extLst>
              <a:ext uri="{FF2B5EF4-FFF2-40B4-BE49-F238E27FC236}">
                <a16:creationId xmlns:a16="http://schemas.microsoft.com/office/drawing/2014/main" id="{563B4425-1EFC-43D2-7A26-4AC20872B12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C14D29-199B-5309-B3C3-31EA39E7CB7A}"/>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219274789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C8ED5-E3C9-1D8C-B9A5-3F2E6DF403D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81497BB-A796-6213-CF31-D8212A9B155C}"/>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4" name="Footer Placeholder 3">
            <a:extLst>
              <a:ext uri="{FF2B5EF4-FFF2-40B4-BE49-F238E27FC236}">
                <a16:creationId xmlns:a16="http://schemas.microsoft.com/office/drawing/2014/main" id="{2D6FAB8D-2908-02DE-75CF-3CF9BA718D5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A792FD-0D6C-D214-2A55-D8F7BCABC7CE}"/>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12826532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04596C-060F-3BD7-1723-326C099D3F79}"/>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3" name="Footer Placeholder 2">
            <a:extLst>
              <a:ext uri="{FF2B5EF4-FFF2-40B4-BE49-F238E27FC236}">
                <a16:creationId xmlns:a16="http://schemas.microsoft.com/office/drawing/2014/main" id="{84AFE486-C51F-C8FA-35D3-7FF2F3FB6B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6466F6-0604-462F-8C01-1A46529573C1}"/>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351976223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3A247-1B38-A62E-C55D-DC8D98203D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672E66B-1CA7-A05B-DFFD-482E6B3166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6AC49EE-B9CB-F99E-DD84-C5A000C76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62F707-9B40-38C9-F36F-FC35667C5402}"/>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6" name="Footer Placeholder 5">
            <a:extLst>
              <a:ext uri="{FF2B5EF4-FFF2-40B4-BE49-F238E27FC236}">
                <a16:creationId xmlns:a16="http://schemas.microsoft.com/office/drawing/2014/main" id="{0D2A7873-1787-276F-AA17-4F21C6DAFB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5F0B40-16F5-02C2-0271-EE2C13023676}"/>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386339284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065F-3D7F-E568-07AF-4367C5EB35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DE0E19-D041-F018-DB91-4A549355C6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9780C6-0FD9-EE10-B8C2-E5B0DB9C3F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7716BE-9302-446B-95EA-07D213A4836B}"/>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6" name="Footer Placeholder 5">
            <a:extLst>
              <a:ext uri="{FF2B5EF4-FFF2-40B4-BE49-F238E27FC236}">
                <a16:creationId xmlns:a16="http://schemas.microsoft.com/office/drawing/2014/main" id="{F3C7D2C9-FD91-400F-EA82-D9535E9500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367B12-BBAC-98B4-A5AC-8C179BCB4CC9}"/>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192229642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93CB-E408-D055-1F02-65B35611140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B46525-BD2D-6117-C099-50B02B6C71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628F3D-F265-0F5C-A6F3-A47C21790465}"/>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5" name="Footer Placeholder 4">
            <a:extLst>
              <a:ext uri="{FF2B5EF4-FFF2-40B4-BE49-F238E27FC236}">
                <a16:creationId xmlns:a16="http://schemas.microsoft.com/office/drawing/2014/main" id="{9255C19E-005F-4B29-1133-26A565F22A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130268-5924-8A5A-F7ED-DB862297E031}"/>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417750519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B7F754-6928-D5CB-D7D3-526D83CBC4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48BB5C-8CCE-4339-1769-E20F497D6D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FC73BA-4A20-48AE-E9C6-C52F23AD76CD}"/>
              </a:ext>
            </a:extLst>
          </p:cNvPr>
          <p:cNvSpPr>
            <a:spLocks noGrp="1"/>
          </p:cNvSpPr>
          <p:nvPr>
            <p:ph type="dt" sz="half" idx="10"/>
          </p:nvPr>
        </p:nvSpPr>
        <p:spPr/>
        <p:txBody>
          <a:bodyPr/>
          <a:lstStyle/>
          <a:p>
            <a:fld id="{85D5D5AD-6B8A-4649-A2BD-121737994266}" type="datetimeFigureOut">
              <a:rPr lang="en-GB" smtClean="0"/>
              <a:t>10/04/2024</a:t>
            </a:fld>
            <a:endParaRPr lang="en-GB"/>
          </a:p>
        </p:txBody>
      </p:sp>
      <p:sp>
        <p:nvSpPr>
          <p:cNvPr id="5" name="Footer Placeholder 4">
            <a:extLst>
              <a:ext uri="{FF2B5EF4-FFF2-40B4-BE49-F238E27FC236}">
                <a16:creationId xmlns:a16="http://schemas.microsoft.com/office/drawing/2014/main" id="{FCD91FD7-4237-8E37-71A2-3E121EEA59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40F5C0-B4F4-DD3C-2709-30108036447B}"/>
              </a:ext>
            </a:extLst>
          </p:cNvPr>
          <p:cNvSpPr>
            <a:spLocks noGrp="1"/>
          </p:cNvSpPr>
          <p:nvPr>
            <p:ph type="sldNum" sz="quarter" idx="12"/>
          </p:nvPr>
        </p:nvSpPr>
        <p:spPr/>
        <p:txBody>
          <a:bodyPr/>
          <a:lstStyle/>
          <a:p>
            <a:fld id="{5FBA2763-2FBB-43AE-8105-53A6CA33D183}" type="slidenum">
              <a:rPr lang="en-GB" smtClean="0"/>
              <a:t>‹#›</a:t>
            </a:fld>
            <a:endParaRPr lang="en-GB"/>
          </a:p>
        </p:txBody>
      </p:sp>
    </p:spTree>
    <p:extLst>
      <p:ext uri="{BB962C8B-B14F-4D97-AF65-F5344CB8AC3E}">
        <p14:creationId xmlns:p14="http://schemas.microsoft.com/office/powerpoint/2010/main" val="152538954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413188857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6161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114163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5346856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70919407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April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667544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5544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3.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theme" Target="../theme/theme14.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39.xml"/><Relationship Id="rId7" Type="http://schemas.openxmlformats.org/officeDocument/2006/relationships/theme" Target="../theme/theme15.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5" Type="http://schemas.openxmlformats.org/officeDocument/2006/relationships/slideLayout" Target="../slideLayouts/slideLayout141.xml"/><Relationship Id="rId4"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36964152"/>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B63464-3B23-04B7-75A8-E9BEE3BE72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3BF0FF-9D31-989E-1C45-0A57C73AFE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3FDB56-0E42-D3D5-CAD8-3E4A714956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5D5AD-6B8A-4649-A2BD-121737994266}" type="datetimeFigureOut">
              <a:rPr lang="en-GB" smtClean="0"/>
              <a:t>10/04/2024</a:t>
            </a:fld>
            <a:endParaRPr lang="en-GB"/>
          </a:p>
        </p:txBody>
      </p:sp>
      <p:sp>
        <p:nvSpPr>
          <p:cNvPr id="5" name="Footer Placeholder 4">
            <a:extLst>
              <a:ext uri="{FF2B5EF4-FFF2-40B4-BE49-F238E27FC236}">
                <a16:creationId xmlns:a16="http://schemas.microsoft.com/office/drawing/2014/main" id="{70E7A82F-213B-E4BE-D04C-8BCF69C9B6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2F2A999-85A1-96D1-676D-2C72F3A4DA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BA2763-2FBB-43AE-8105-53A6CA33D183}" type="slidenum">
              <a:rPr lang="en-GB" smtClean="0"/>
              <a:t>‹#›</a:t>
            </a:fld>
            <a:endParaRPr lang="en-GB"/>
          </a:p>
        </p:txBody>
      </p:sp>
      <p:sp>
        <p:nvSpPr>
          <p:cNvPr id="7" name="TextBox 6">
            <a:extLst>
              <a:ext uri="{FF2B5EF4-FFF2-40B4-BE49-F238E27FC236}">
                <a16:creationId xmlns:a16="http://schemas.microsoft.com/office/drawing/2014/main" id="{EC6ECD46-0E04-4744-448F-08C357C6F694}"/>
              </a:ext>
            </a:extLst>
          </p:cNvPr>
          <p:cNvSpPr txBox="1"/>
          <p:nvPr>
            <p:extLst>
              <p:ext uri="{1162E1C5-73C7-4A58-AE30-91384D911F3F}">
                <p184:classification xmlns:p184="http://schemas.microsoft.com/office/powerpoint/2018/4/main" val="hdr"/>
              </p:ext>
            </p:extLst>
          </p:nvPr>
        </p:nvSpPr>
        <p:spPr>
          <a:xfrm>
            <a:off x="5703062" y="635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8" name="TextBox 7">
            <a:extLst>
              <a:ext uri="{FF2B5EF4-FFF2-40B4-BE49-F238E27FC236}">
                <a16:creationId xmlns:a16="http://schemas.microsoft.com/office/drawing/2014/main" id="{512DDF36-8B65-C42C-0BEB-8583C5F72A87}"/>
              </a:ext>
            </a:extLst>
          </p:cNvPr>
          <p:cNvSpPr txBox="1"/>
          <p:nvPr>
            <p:extLst>
              <p:ext uri="{1162E1C5-73C7-4A58-AE30-91384D911F3F}">
                <p184:classification xmlns:p184="http://schemas.microsoft.com/office/powerpoint/2018/4/main" val="ftr"/>
              </p:ext>
            </p:extLst>
          </p:nvPr>
        </p:nvSpPr>
        <p:spPr>
          <a:xfrm>
            <a:off x="5703062" y="66421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962599429"/>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4193821155"/>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3.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3.xml"/><Relationship Id="rId1" Type="http://schemas.openxmlformats.org/officeDocument/2006/relationships/slideLayout" Target="../slideLayouts/slideLayout13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7.xml"/></Relationships>
</file>

<file path=ppt/slides/_rels/slide23.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chart" Target="../charts/chart4.xml"/><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2.xml"/><Relationship Id="rId1" Type="http://schemas.openxmlformats.org/officeDocument/2006/relationships/slideLayout" Target="../slideLayouts/slideLayout123.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chart" Target="../charts/chart6.xml"/><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chart" Target="../charts/chart5.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7.xml"/></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xml"/><Relationship Id="rId1" Type="http://schemas.openxmlformats.org/officeDocument/2006/relationships/slideLayout" Target="../slideLayouts/slideLayout123.xml"/><Relationship Id="rId5" Type="http://schemas.openxmlformats.org/officeDocument/2006/relationships/image" Target="../media/image38.png"/><Relationship Id="rId4" Type="http://schemas.openxmlformats.org/officeDocument/2006/relationships/chart" Target="../charts/chart8.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123.xml"/><Relationship Id="rId4" Type="http://schemas.openxmlformats.org/officeDocument/2006/relationships/chart" Target="../charts/chart10.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12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3.xml"/></Relationships>
</file>

<file path=ppt/slides/_rels/slide33.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23.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14.xml"/></Relationships>
</file>

<file path=ppt/slides/_rels/slide35.xml.rels><?xml version="1.0" encoding="UTF-8" standalone="yes"?>
<Relationships xmlns="http://schemas.openxmlformats.org/package/2006/relationships"><Relationship Id="rId2" Type="http://schemas.openxmlformats.org/officeDocument/2006/relationships/hyperlink" Target="mailto:CSSServiceDesk@smartdcc.co.uk" TargetMode="External"/><Relationship Id="rId1" Type="http://schemas.openxmlformats.org/officeDocument/2006/relationships/slideLayout" Target="../slideLayouts/slideLayout136.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12 April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Paul Witton-Dauris</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78665198"/>
              </p:ext>
            </p:extLst>
          </p:nvPr>
        </p:nvGraphicFramePr>
        <p:xfrm>
          <a:off x="1058163" y="1025236"/>
          <a:ext cx="9137398" cy="5690051"/>
        </p:xfrm>
        <a:graphic>
          <a:graphicData uri="http://schemas.openxmlformats.org/drawingml/2006/table">
            <a:tbl>
              <a:tblPr firstRow="1" bandRow="1">
                <a:tableStyleId>{8799B23B-EC83-4686-B30A-512413B5E67A}</a:tableStyleId>
              </a:tblPr>
              <a:tblGrid>
                <a:gridCol w="255542">
                  <a:extLst>
                    <a:ext uri="{9D8B030D-6E8A-4147-A177-3AD203B41FA5}">
                      <a16:colId xmlns:a16="http://schemas.microsoft.com/office/drawing/2014/main" val="2985595102"/>
                    </a:ext>
                  </a:extLst>
                </a:gridCol>
                <a:gridCol w="4178328">
                  <a:extLst>
                    <a:ext uri="{9D8B030D-6E8A-4147-A177-3AD203B41FA5}">
                      <a16:colId xmlns:a16="http://schemas.microsoft.com/office/drawing/2014/main" val="2643265497"/>
                    </a:ext>
                  </a:extLst>
                </a:gridCol>
                <a:gridCol w="1389679">
                  <a:extLst>
                    <a:ext uri="{9D8B030D-6E8A-4147-A177-3AD203B41FA5}">
                      <a16:colId xmlns:a16="http://schemas.microsoft.com/office/drawing/2014/main" val="2149799782"/>
                    </a:ext>
                  </a:extLst>
                </a:gridCol>
                <a:gridCol w="3313849">
                  <a:extLst>
                    <a:ext uri="{9D8B030D-6E8A-4147-A177-3AD203B41FA5}">
                      <a16:colId xmlns:a16="http://schemas.microsoft.com/office/drawing/2014/main" val="1672424288"/>
                    </a:ext>
                  </a:extLst>
                </a:gridCol>
              </a:tblGrid>
              <a:tr h="315626">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26225">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49285">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10:05</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fontAlgn="ctr"/>
                      <a:r>
                        <a:rPr lang="en-GB" sz="1000" b="1" cap="none" spc="0">
                          <a:solidFill>
                            <a:schemeClr val="tx1"/>
                          </a:solidFill>
                          <a:effectLst/>
                          <a:latin typeface="Arial" panose="020B0604020202020204" pitchFamily="34" charset="0"/>
                          <a:cs typeface="Arial" panose="020B0604020202020204" pitchFamily="34" charset="0"/>
                        </a:rPr>
                        <a:t>REC Performance Assurance Team</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61916360"/>
                  </a:ext>
                </a:extLst>
              </a:tr>
              <a:tr h="449285">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Data Cleanse Sprint 2 Update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873753544"/>
                  </a:ext>
                </a:extLst>
              </a:tr>
              <a:tr h="449285">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a:solidFill>
                            <a:schemeClr val="tx1"/>
                          </a:solidFill>
                          <a:effectLst/>
                          <a:latin typeface="Arial" panose="020B0604020202020204" pitchFamily="34" charset="0"/>
                          <a:ea typeface="+mn-ea"/>
                          <a:cs typeface="Arial" panose="020B0604020202020204" pitchFamily="34" charset="0"/>
                        </a:rPr>
                        <a:t>Invalid </a:t>
                      </a:r>
                      <a:r>
                        <a:rPr lang="en-GB" sz="1000" b="1" i="0" kern="1200" cap="none" spc="0" err="1">
                          <a:solidFill>
                            <a:schemeClr val="tx1"/>
                          </a:solidFill>
                          <a:effectLst/>
                          <a:latin typeface="Arial" panose="020B0604020202020204" pitchFamily="34" charset="0"/>
                          <a:ea typeface="+mn-ea"/>
                          <a:cs typeface="Arial" panose="020B0604020202020204" pitchFamily="34" charset="0"/>
                        </a:rPr>
                        <a:t>TopLine</a:t>
                      </a:r>
                      <a:r>
                        <a:rPr lang="en-GB" sz="1000" b="1" i="0" kern="1200" cap="none" spc="0">
                          <a:solidFill>
                            <a:schemeClr val="tx1"/>
                          </a:solidFill>
                          <a:effectLst/>
                          <a:latin typeface="Arial" panose="020B0604020202020204" pitchFamily="34" charset="0"/>
                          <a:ea typeface="+mn-ea"/>
                          <a:cs typeface="Arial" panose="020B0604020202020204" pitchFamily="34" charset="0"/>
                        </a:rPr>
                        <a:t> Report – Potential supplier registration issue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10:30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426565486"/>
                  </a:ext>
                </a:extLst>
              </a:tr>
              <a:tr h="449285">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Related Meter Point Associations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874032490"/>
                  </a:ext>
                </a:extLst>
              </a:tr>
              <a:tr h="449285">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Gas MEM’s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664475846"/>
                  </a:ext>
                </a:extLst>
              </a:tr>
              <a:tr h="422800">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CSS/MPRS Alignment Issues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571180992"/>
                  </a:ext>
                </a:extLst>
              </a:tr>
              <a:tr h="422800">
                <a:tc>
                  <a:txBody>
                    <a:bodyPr/>
                    <a:lstStyle/>
                    <a:p>
                      <a:pPr marL="0" algn="l" defTabSz="914400" rtl="0" eaLnBrk="1" fontAlgn="base" latinLnBrk="0" hangingPunct="1"/>
                      <a:endParaRPr lang="en-GB" sz="1000" b="0" kern="1200" cap="none" spc="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Comfort Break</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fontAlgn="ctr"/>
                      <a:endParaRPr lang="en-GB" sz="1000" b="1" kern="1200" cap="none" spc="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extLst>
                  <a:ext uri="{0D108BD9-81ED-4DB2-BD59-A6C34878D82A}">
                    <a16:rowId xmlns:a16="http://schemas.microsoft.com/office/drawing/2014/main" val="1443603315"/>
                  </a:ext>
                </a:extLst>
              </a:tr>
              <a:tr h="41023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kern="1200" cap="none" spc="0">
                          <a:solidFill>
                            <a:schemeClr val="tx1"/>
                          </a:solidFill>
                          <a:effectLst/>
                          <a:latin typeface="Arial" panose="020B0604020202020204" pitchFamily="34" charset="0"/>
                          <a:ea typeface="+mn-ea"/>
                          <a:cs typeface="Arial" panose="020B0604020202020204" pitchFamily="34" charset="0"/>
                        </a:rPr>
                        <a:t>Schedule 30 Potential Changes -  Erroneous Switch Resolution</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1468000286"/>
                  </a:ext>
                </a:extLst>
              </a:tr>
              <a:tr h="378035">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Smart Meter Installation Schedule 16 – Survey Questions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11:40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Arial" panose="020B0604020202020204" pitchFamily="34" charset="0"/>
                          <a:ea typeface="+mn-ea"/>
                          <a:cs typeface="Arial" panose="020B0604020202020204" pitchFamily="34" charset="0"/>
                        </a:rPr>
                        <a:t>RIG Member</a:t>
                      </a:r>
                    </a:p>
                  </a:txBody>
                  <a:tcPr marL="22680" marR="11861" marT="6480" marB="48600" anchor="ctr"/>
                </a:tc>
                <a:extLst>
                  <a:ext uri="{0D108BD9-81ED-4DB2-BD59-A6C34878D82A}">
                    <a16:rowId xmlns:a16="http://schemas.microsoft.com/office/drawing/2014/main" val="3570651728"/>
                  </a:ext>
                </a:extLst>
              </a:tr>
              <a:tr h="410230">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DCC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DCC</a:t>
                      </a:r>
                    </a:p>
                  </a:txBody>
                  <a:tcPr marL="22680" marR="11861" marT="6480" marB="48600" anchor="ctr"/>
                </a:tc>
                <a:extLst>
                  <a:ext uri="{0D108BD9-81ED-4DB2-BD59-A6C34878D82A}">
                    <a16:rowId xmlns:a16="http://schemas.microsoft.com/office/drawing/2014/main" val="1160639662"/>
                  </a:ext>
                </a:extLst>
              </a:tr>
              <a:tr h="306713">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11</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12:30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306713">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12</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12:40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a:latin typeface="Roboto"/>
                <a:ea typeface="Roboto"/>
                <a:cs typeface="Roboto"/>
              </a:rPr>
            </a:br>
            <a:r>
              <a:rPr lang="en-GB" sz="2700">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a:latin typeface="Roboto"/>
                <a:ea typeface="Roboto"/>
                <a:cs typeface="Roboto"/>
              </a:rPr>
            </a:br>
            <a:r>
              <a:rPr lang="en-GB" sz="2700">
                <a:latin typeface="Roboto"/>
                <a:ea typeface="Roboto"/>
                <a:cs typeface="Roboto"/>
              </a:rPr>
              <a:t>3. Data cleanse sprint 2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98983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4. </a:t>
            </a:r>
            <a:r>
              <a:rPr lang="en-GB" sz="2400"/>
              <a:t>Invalid </a:t>
            </a:r>
            <a:r>
              <a:rPr lang="en-GB" sz="2400" err="1"/>
              <a:t>TopLine</a:t>
            </a:r>
            <a:r>
              <a:rPr lang="en-GB" sz="2400"/>
              <a:t> Report – Potential supplier registration issue</a:t>
            </a:r>
            <a:endParaRPr lang="en-GB" sz="240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professional services team</a:t>
            </a:r>
          </a:p>
          <a:p>
            <a:endParaRPr lang="en-GB"/>
          </a:p>
        </p:txBody>
      </p:sp>
    </p:spTree>
    <p:extLst>
      <p:ext uri="{BB962C8B-B14F-4D97-AF65-F5344CB8AC3E}">
        <p14:creationId xmlns:p14="http://schemas.microsoft.com/office/powerpoint/2010/main" val="346199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fontScale="90000"/>
          </a:bodyPr>
          <a:lstStyle/>
          <a:p>
            <a:pPr>
              <a:lnSpc>
                <a:spcPct val="115000"/>
              </a:lnSpc>
              <a:spcBef>
                <a:spcPts val="600"/>
              </a:spcBef>
              <a:spcAft>
                <a:spcPts val="600"/>
              </a:spcAft>
            </a:pPr>
            <a:r>
              <a:rPr lang="en-GB" sz="1800">
                <a:solidFill>
                  <a:srgbClr val="70ADA3"/>
                </a:solidFill>
                <a:latin typeface="Arial" panose="020B0604020202020204" pitchFamily="34" charset="0"/>
                <a:cs typeface="Arial" panose="020B0604020202020204" pitchFamily="34" charset="0"/>
              </a:rPr>
              <a:t>Invalid </a:t>
            </a:r>
            <a:r>
              <a:rPr lang="en-GB" sz="1800" err="1">
                <a:solidFill>
                  <a:srgbClr val="70ADA3"/>
                </a:solidFill>
                <a:latin typeface="Arial" panose="020B0604020202020204" pitchFamily="34" charset="0"/>
                <a:cs typeface="Arial" panose="020B0604020202020204" pitchFamily="34" charset="0"/>
              </a:rPr>
              <a:t>TopLine</a:t>
            </a:r>
            <a:r>
              <a:rPr lang="en-GB" sz="1800">
                <a:solidFill>
                  <a:srgbClr val="70ADA3"/>
                </a:solidFill>
                <a:latin typeface="Arial" panose="020B0604020202020204" pitchFamily="34" charset="0"/>
                <a:cs typeface="Arial" panose="020B0604020202020204" pitchFamily="34" charset="0"/>
              </a:rPr>
              <a:t> Report - Potential supplier registration issue</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516294" y="2058852"/>
            <a:ext cx="5090876" cy="3970209"/>
          </a:xfrm>
        </p:spPr>
        <p:txBody>
          <a:bodyPr>
            <a:normAutofit lnSpcReduction="10000"/>
          </a:bodyPr>
          <a:lstStyle/>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A Distributor Party has identified a potential issue arising from Supplier first registrations of new MPANs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When the Distributor creates the MPANs they assign the relevant LLFC for Domestic or Non-Domestic</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 Supplier then registers the new MPAN and in some instances assigns a Profile Class that does not align with the LLFC</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This causes an invalid Topline which then appears on the Distributors report</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SDEP Messages are being sent to Suppliers to correct the PCs but these are not answered consistently.</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 Code Manager invites discussion on this and would welcome further feedback to guide a course of action.</a:t>
            </a:r>
          </a:p>
          <a:p>
            <a:pPr>
              <a:lnSpc>
                <a:spcPct val="115000"/>
              </a:lnSpc>
              <a:spcBef>
                <a:spcPts val="600"/>
              </a:spcBef>
              <a:spcAft>
                <a:spcPts val="600"/>
              </a:spcAft>
              <a:buClr>
                <a:srgbClr val="68A495"/>
              </a:buClr>
              <a:buFont typeface="Arial" panose="020B0604020202020204" pitchFamily="34" charset="0"/>
              <a:buChar char="•"/>
            </a:pPr>
            <a:endParaRPr lang="en-GB" sz="1400">
              <a:solidFill>
                <a:srgbClr val="000000"/>
              </a:solidFill>
              <a:cs typeface="Times New Roman" panose="02020603050405020304" pitchFamily="18" charset="0"/>
            </a:endParaRPr>
          </a:p>
        </p:txBody>
      </p:sp>
      <p:pic>
        <p:nvPicPr>
          <p:cNvPr id="1027" name="Picture 5">
            <a:extLst>
              <a:ext uri="{FF2B5EF4-FFF2-40B4-BE49-F238E27FC236}">
                <a16:creationId xmlns:a16="http://schemas.microsoft.com/office/drawing/2014/main" id="{5538DB15-B1EE-492B-1FC6-F8276F508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7170" y="2792098"/>
            <a:ext cx="5814745" cy="2970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46D1A76-84E2-6192-33CE-F0F51AD87415}"/>
              </a:ext>
            </a:extLst>
          </p:cNvPr>
          <p:cNvSpPr txBox="1"/>
          <p:nvPr/>
        </p:nvSpPr>
        <p:spPr>
          <a:xfrm>
            <a:off x="5607170" y="1966823"/>
            <a:ext cx="5831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BSCP516 Profile Class Definition</a:t>
            </a:r>
          </a:p>
        </p:txBody>
      </p:sp>
    </p:spTree>
    <p:extLst>
      <p:ext uri="{BB962C8B-B14F-4D97-AF65-F5344CB8AC3E}">
        <p14:creationId xmlns:p14="http://schemas.microsoft.com/office/powerpoint/2010/main" val="1594672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243668"/>
            <a:ext cx="6968505" cy="2080432"/>
          </a:xfrm>
        </p:spPr>
        <p:txBody>
          <a:bodyPr>
            <a:normAutofit fontScale="90000"/>
          </a:bodyPr>
          <a:lstStyle/>
          <a:p>
            <a:br>
              <a:rPr lang="en-GB">
                <a:latin typeface="Roboto"/>
                <a:ea typeface="Roboto"/>
                <a:cs typeface="Roboto"/>
              </a:rPr>
            </a:br>
            <a:r>
              <a:rPr lang="en-GB" sz="2700">
                <a:latin typeface="Roboto"/>
                <a:ea typeface="Roboto"/>
                <a:cs typeface="Roboto"/>
              </a:rPr>
              <a:t>5. related meter point associations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27838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243668"/>
            <a:ext cx="6968505" cy="2080432"/>
          </a:xfrm>
        </p:spPr>
        <p:txBody>
          <a:bodyPr>
            <a:normAutofit/>
          </a:bodyPr>
          <a:lstStyle/>
          <a:p>
            <a:br>
              <a:rPr lang="en-GB">
                <a:latin typeface="Roboto"/>
                <a:ea typeface="Roboto"/>
                <a:cs typeface="Roboto"/>
              </a:rPr>
            </a:br>
            <a:r>
              <a:rPr lang="en-GB" sz="2700">
                <a:latin typeface="Roboto"/>
                <a:ea typeface="Roboto"/>
                <a:cs typeface="Roboto"/>
              </a:rPr>
              <a:t>6. gas mem’s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63672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4228" y="2281382"/>
            <a:ext cx="6966527" cy="2042717"/>
          </a:xfrm>
        </p:spPr>
        <p:txBody>
          <a:bodyPr>
            <a:normAutofit fontScale="90000"/>
          </a:bodyPr>
          <a:lstStyle/>
          <a:p>
            <a:br>
              <a:rPr lang="en-GB">
                <a:latin typeface="Roboto"/>
                <a:ea typeface="Roboto"/>
                <a:cs typeface="Roboto"/>
              </a:rPr>
            </a:br>
            <a:r>
              <a:rPr lang="en-GB" sz="2700">
                <a:latin typeface="Roboto"/>
                <a:ea typeface="Roboto"/>
                <a:cs typeface="Roboto"/>
              </a:rPr>
              <a:t>7. </a:t>
            </a:r>
            <a:r>
              <a:rPr lang="en-GB" sz="2700" err="1">
                <a:latin typeface="Roboto"/>
                <a:ea typeface="Roboto"/>
                <a:cs typeface="Roboto"/>
              </a:rPr>
              <a:t>css</a:t>
            </a:r>
            <a:r>
              <a:rPr lang="en-GB" sz="2700">
                <a:latin typeface="Roboto"/>
                <a:ea typeface="Roboto"/>
                <a:cs typeface="Roboto"/>
              </a:rPr>
              <a:t>/</a:t>
            </a:r>
            <a:r>
              <a:rPr lang="en-GB" sz="2700" err="1">
                <a:latin typeface="Roboto"/>
                <a:ea typeface="Roboto"/>
                <a:cs typeface="Roboto"/>
              </a:rPr>
              <a:t>mprs</a:t>
            </a:r>
            <a:r>
              <a:rPr lang="en-GB" sz="2700">
                <a:latin typeface="Roboto"/>
                <a:ea typeface="Roboto"/>
                <a:cs typeface="Roboto"/>
              </a:rPr>
              <a:t> misalignment issues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619368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281382"/>
            <a:ext cx="6966527" cy="2042717"/>
          </a:xfrm>
        </p:spPr>
        <p:txBody>
          <a:bodyPr>
            <a:normAutofit/>
          </a:bodyPr>
          <a:lstStyle/>
          <a:p>
            <a:br>
              <a:rPr lang="en-GB">
                <a:latin typeface="Roboto"/>
                <a:ea typeface="Roboto"/>
                <a:cs typeface="Roboto"/>
              </a:rPr>
            </a:br>
            <a:r>
              <a:rPr lang="en-GB" sz="2700">
                <a:latin typeface="Roboto"/>
                <a:ea typeface="Roboto"/>
                <a:cs typeface="Roboto"/>
              </a:rPr>
              <a:t>Comfort break</a:t>
            </a: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Tree>
    <p:extLst>
      <p:ext uri="{BB962C8B-B14F-4D97-AF65-F5344CB8AC3E}">
        <p14:creationId xmlns:p14="http://schemas.microsoft.com/office/powerpoint/2010/main" val="4027176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8. </a:t>
            </a:r>
            <a:r>
              <a:rPr lang="en-GB" sz="2400"/>
              <a:t>Schedule 30 potential changes – erroneous switch resolution</a:t>
            </a:r>
            <a:endParaRPr lang="en-GB" sz="240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Professional services team </a:t>
            </a:r>
          </a:p>
        </p:txBody>
      </p:sp>
    </p:spTree>
    <p:extLst>
      <p:ext uri="{BB962C8B-B14F-4D97-AF65-F5344CB8AC3E}">
        <p14:creationId xmlns:p14="http://schemas.microsoft.com/office/powerpoint/2010/main" val="2714696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a:solidFill>
                  <a:srgbClr val="70ADA3"/>
                </a:solidFill>
                <a:latin typeface="Arial" panose="020B0604020202020204" pitchFamily="34" charset="0"/>
                <a:cs typeface="Arial" panose="020B0604020202020204" pitchFamily="34" charset="0"/>
              </a:rPr>
              <a:t>Erroneous Switch Resolution</a:t>
            </a:r>
          </a:p>
        </p:txBody>
      </p:sp>
      <p:sp>
        <p:nvSpPr>
          <p:cNvPr id="4" name="Subtitle 2">
            <a:extLst>
              <a:ext uri="{FF2B5EF4-FFF2-40B4-BE49-F238E27FC236}">
                <a16:creationId xmlns:a16="http://schemas.microsoft.com/office/drawing/2014/main" id="{48DF74DD-71A3-4E50-1BEC-05AE4D098AC9}"/>
              </a:ext>
            </a:extLst>
          </p:cNvPr>
          <p:cNvSpPr txBox="1">
            <a:spLocks/>
          </p:cNvSpPr>
          <p:nvPr/>
        </p:nvSpPr>
        <p:spPr>
          <a:xfrm>
            <a:off x="718074" y="1854680"/>
            <a:ext cx="10755849" cy="4465437"/>
          </a:xfrm>
          <a:prstGeom prst="rect">
            <a:avLst/>
          </a:prstGeom>
        </p:spPr>
        <p:txBody>
          <a:bodyPr vert="horz" lIns="91440" tIns="45720" rIns="91440" bIns="45720" rtlCol="0">
            <a:normAutofit fontScale="92500" lnSpcReduction="10000"/>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Timings (Initiations and responses)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Parties should have 8 Working Days to send the initial request, regardless of them being the gaining or losing Supplier</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Parties should have 8 Working Days to respond to the initial request, regardless of them being the gaining or losing Supplier</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The Customer Contact Date should not be the trigger for the above timings for the receiving Supplier, it should be the date the Market Message is received</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The extra time for the investigation is easily mitigated by Faster Switching</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‘Paper’ RET</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Parties should be expected to follow the Schedule 30 process, including the use of Market Messages, unless the ES is Commercial to Commercial</a:t>
            </a:r>
          </a:p>
          <a:p>
            <a:pPr marL="252413"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or</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Parties should be sending CSV files via SDES that are machine readable to enable the recipient to load them to their Gateway</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The process would be described in the Schedule</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327824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a:solidFill>
                  <a:srgbClr val="70ADA3"/>
                </a:solidFill>
                <a:latin typeface="Arial" panose="020B0604020202020204" pitchFamily="34" charset="0"/>
                <a:cs typeface="Arial" panose="020B0604020202020204" pitchFamily="34" charset="0"/>
              </a:rPr>
              <a:t>Erroneous Switch Resolution</a:t>
            </a:r>
          </a:p>
        </p:txBody>
      </p:sp>
      <p:sp>
        <p:nvSpPr>
          <p:cNvPr id="4" name="Subtitle 2">
            <a:extLst>
              <a:ext uri="{FF2B5EF4-FFF2-40B4-BE49-F238E27FC236}">
                <a16:creationId xmlns:a16="http://schemas.microsoft.com/office/drawing/2014/main" id="{48DF74DD-71A3-4E50-1BEC-05AE4D098AC9}"/>
              </a:ext>
            </a:extLst>
          </p:cNvPr>
          <p:cNvSpPr txBox="1">
            <a:spLocks/>
          </p:cNvSpPr>
          <p:nvPr/>
        </p:nvSpPr>
        <p:spPr>
          <a:xfrm>
            <a:off x="718074" y="1854680"/>
            <a:ext cx="10755849" cy="4465437"/>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Rejections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Rejections should be viewed as an end status to the process, Parties should then either negotiate via phone or SDES before agreeing to cancel the ES request or restarting the exchange of Market Messages.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Not having a named Consumer should not be a valid reason for a rejection of an ES request – Parties have deemed supply contracts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The Customer Contact Date should not be the trigger for the above timings for the receiving Supplier, it should be the date the Market Message is received</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Reporting Timings (Day count start and duration)</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Count start dates should be prescribed. </a:t>
            </a:r>
            <a:r>
              <a:rPr kumimoji="0" lang="en-GB" sz="1400" b="0" i="0" u="none" strike="noStrike" kern="1200" cap="none" spc="0" normalizeH="0" baseline="0" noProof="0" err="1">
                <a:ln>
                  <a:noFill/>
                </a:ln>
                <a:solidFill>
                  <a:srgbClr val="000000"/>
                </a:solidFill>
                <a:effectLst/>
                <a:uLnTx/>
                <a:uFillTx/>
                <a:latin typeface="Arial" panose="020B0604020202020204" pitchFamily="34" charset="0"/>
                <a:ea typeface="+mn-ea"/>
                <a:cs typeface="Times New Roman" panose="02020603050405020304" pitchFamily="18" charset="0"/>
              </a:rPr>
              <a:t>Eg</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 if a Market Message is received during working hours that is day zero, if received outside of working ours then the next period of working hours is day zero</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Count durations should specify Working Day to Working Day, reporting should not be Market Message Timestamp to Timestamp</a:t>
            </a: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3296436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CC4A-A16E-C4D8-6AA8-49C3DC940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119D-81FA-7376-7537-7164C8647CCF}"/>
              </a:ext>
            </a:extLst>
          </p:cNvPr>
          <p:cNvSpPr>
            <a:spLocks noGrp="1"/>
          </p:cNvSpPr>
          <p:nvPr>
            <p:ph type="title"/>
          </p:nvPr>
        </p:nvSpPr>
        <p:spPr>
          <a:xfrm>
            <a:off x="4034228" y="2281382"/>
            <a:ext cx="6966527" cy="2042717"/>
          </a:xfrm>
        </p:spPr>
        <p:txBody>
          <a:bodyPr>
            <a:normAutofit fontScale="90000"/>
          </a:bodyPr>
          <a:lstStyle/>
          <a:p>
            <a:br>
              <a:rPr lang="en-GB">
                <a:latin typeface="Roboto"/>
                <a:ea typeface="Roboto"/>
                <a:cs typeface="Roboto"/>
              </a:rPr>
            </a:br>
            <a:r>
              <a:rPr lang="en-GB" sz="2700">
                <a:latin typeface="Roboto"/>
                <a:ea typeface="Roboto"/>
                <a:cs typeface="Roboto"/>
              </a:rPr>
              <a:t>9. smart meter installation schedule 16 – survey questions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1F9FD3-2E9F-B5B7-C047-D6DB4AEEB779}"/>
              </a:ext>
            </a:extLst>
          </p:cNvPr>
          <p:cNvSpPr>
            <a:spLocks noGrp="1"/>
          </p:cNvSpPr>
          <p:nvPr>
            <p:ph type="body" sz="quarter" idx="10"/>
          </p:nvPr>
        </p:nvSpPr>
        <p:spPr/>
        <p:txBody>
          <a:bodyPr/>
          <a:lstStyle/>
          <a:p>
            <a:r>
              <a:rPr lang="en-GB"/>
              <a:t>Rig member</a:t>
            </a:r>
          </a:p>
        </p:txBody>
      </p:sp>
    </p:spTree>
    <p:extLst>
      <p:ext uri="{BB962C8B-B14F-4D97-AF65-F5344CB8AC3E}">
        <p14:creationId xmlns:p14="http://schemas.microsoft.com/office/powerpoint/2010/main" val="2120248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p:txBody>
          <a:bodyPr>
            <a:normAutofit fontScale="90000"/>
          </a:bodyPr>
          <a:lstStyle/>
          <a:p>
            <a:pPr>
              <a:lnSpc>
                <a:spcPct val="115000"/>
              </a:lnSpc>
              <a:spcBef>
                <a:spcPts val="600"/>
              </a:spcBef>
              <a:spcAft>
                <a:spcPts val="600"/>
              </a:spcAft>
            </a:pPr>
            <a:r>
              <a:rPr lang="en-GB" sz="1800"/>
              <a:t>Smart Meter Installation - Schedule 16 – Survey Questions</a:t>
            </a:r>
            <a:endParaRPr lang="en-GB" sz="180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206304"/>
            <a:ext cx="9144000" cy="4194496"/>
          </a:xfrm>
        </p:spPr>
        <p:txBody>
          <a:bodyPr>
            <a:normAutofit/>
          </a:bodyPr>
          <a:lstStyle/>
          <a:p>
            <a:r>
              <a:rPr lang="en-GB" sz="1800">
                <a:solidFill>
                  <a:srgbClr val="000000"/>
                </a:solidFill>
                <a:effectLst/>
                <a:latin typeface="Aptos" panose="020B0004020202020204" pitchFamily="34" charset="0"/>
                <a:ea typeface="Aptos" panose="020B0004020202020204" pitchFamily="34" charset="0"/>
                <a:cs typeface="Aptos" panose="020B0004020202020204" pitchFamily="34" charset="0"/>
              </a:rPr>
              <a:t>The Smart Meter Installation Schedule (SMIS) had been transferred into one document with other regulations, called Consolidation of Metering Code of Practice (</a:t>
            </a:r>
            <a:r>
              <a:rPr lang="en-GB" sz="1800" err="1">
                <a:solidFill>
                  <a:srgbClr val="000000"/>
                </a:solidFill>
                <a:effectLst/>
                <a:latin typeface="Aptos" panose="020B0004020202020204" pitchFamily="34" charset="0"/>
                <a:ea typeface="Aptos" panose="020B0004020202020204" pitchFamily="34" charset="0"/>
                <a:cs typeface="Aptos" panose="020B0004020202020204" pitchFamily="34" charset="0"/>
              </a:rPr>
              <a:t>CoMCoP</a:t>
            </a:r>
            <a:r>
              <a:rPr lang="en-GB" sz="1800">
                <a:solidFill>
                  <a:srgbClr val="000000"/>
                </a:solidFill>
                <a:effectLst/>
                <a:latin typeface="Aptos" panose="020B0004020202020204" pitchFamily="34" charset="0"/>
                <a:ea typeface="Aptos" panose="020B0004020202020204" pitchFamily="34" charset="0"/>
                <a:cs typeface="Aptos" panose="020B0004020202020204" pitchFamily="34" charset="0"/>
              </a:rPr>
              <a:t>). However when this was transferred into </a:t>
            </a:r>
            <a:r>
              <a:rPr lang="en-GB" sz="1800" err="1">
                <a:solidFill>
                  <a:srgbClr val="000000"/>
                </a:solidFill>
                <a:effectLst/>
                <a:latin typeface="Aptos" panose="020B0004020202020204" pitchFamily="34" charset="0"/>
                <a:ea typeface="Aptos" panose="020B0004020202020204" pitchFamily="34" charset="0"/>
                <a:cs typeface="Aptos" panose="020B0004020202020204" pitchFamily="34" charset="0"/>
              </a:rPr>
              <a:t>CoMCoP</a:t>
            </a:r>
            <a:r>
              <a:rPr lang="en-GB" sz="1800">
                <a:solidFill>
                  <a:srgbClr val="000000"/>
                </a:solidFill>
                <a:effectLst/>
                <a:latin typeface="Aptos" panose="020B0004020202020204" pitchFamily="34" charset="0"/>
                <a:ea typeface="Aptos" panose="020B0004020202020204" pitchFamily="34" charset="0"/>
                <a:cs typeface="Aptos" panose="020B0004020202020204" pitchFamily="34" charset="0"/>
              </a:rPr>
              <a:t>, the questions for domestic and micro-business and the methodology around this was not included. According to REC Performance Assurance the questions are still valid and applicable as written. </a:t>
            </a:r>
          </a:p>
          <a:p>
            <a:r>
              <a:rPr lang="en-GB" sz="1800">
                <a:solidFill>
                  <a:srgbClr val="000000"/>
                </a:solidFill>
                <a:effectLst/>
                <a:latin typeface="Aptos" panose="020B0004020202020204" pitchFamily="34" charset="0"/>
                <a:ea typeface="Aptos" panose="020B0004020202020204" pitchFamily="34" charset="0"/>
                <a:cs typeface="Aptos" panose="020B0004020202020204" pitchFamily="34" charset="0"/>
              </a:rPr>
              <a:t>Therefore please can the questions and other missing information around the survey please be include in the current regulations. Once this has been included, They can look to recommend a change to </a:t>
            </a:r>
            <a:r>
              <a:rPr lang="en-GB" sz="1800">
                <a:solidFill>
                  <a:srgbClr val="000000"/>
                </a:solidFill>
                <a:latin typeface="Aptos" panose="020B0004020202020204" pitchFamily="34" charset="0"/>
                <a:ea typeface="Aptos" panose="020B0004020202020204" pitchFamily="34" charset="0"/>
                <a:cs typeface="Aptos" panose="020B0004020202020204" pitchFamily="34" charset="0"/>
              </a:rPr>
              <a:t>update them</a:t>
            </a:r>
            <a:r>
              <a:rPr lang="en-GB" sz="1800">
                <a:solidFill>
                  <a:srgbClr val="000000"/>
                </a:solidFill>
                <a:effectLst/>
                <a:latin typeface="Aptos" panose="020B0004020202020204" pitchFamily="34" charset="0"/>
                <a:ea typeface="Aptos" panose="020B0004020202020204" pitchFamily="34" charset="0"/>
                <a:cs typeface="Aptos" panose="020B0004020202020204" pitchFamily="34" charset="0"/>
              </a:rPr>
              <a:t>. The Party </a:t>
            </a:r>
            <a:r>
              <a:rPr lang="en-GB" sz="1800">
                <a:solidFill>
                  <a:srgbClr val="000000"/>
                </a:solidFill>
                <a:latin typeface="Aptos" panose="020B0004020202020204" pitchFamily="34" charset="0"/>
                <a:ea typeface="Aptos" panose="020B0004020202020204" pitchFamily="34" charset="0"/>
                <a:cs typeface="Aptos" panose="020B0004020202020204" pitchFamily="34" charset="0"/>
              </a:rPr>
              <a:t>are </a:t>
            </a:r>
            <a:r>
              <a:rPr lang="en-GB" sz="1800">
                <a:solidFill>
                  <a:srgbClr val="000000"/>
                </a:solidFill>
                <a:effectLst/>
                <a:latin typeface="Aptos" panose="020B0004020202020204" pitchFamily="34" charset="0"/>
                <a:ea typeface="Aptos" panose="020B0004020202020204" pitchFamily="34" charset="0"/>
                <a:cs typeface="Aptos" panose="020B0004020202020204" pitchFamily="34" charset="0"/>
              </a:rPr>
              <a:t>raising this following recommendation from REC representatives on the R0152 working group.</a:t>
            </a:r>
          </a:p>
          <a:p>
            <a:r>
              <a:rPr lang="en-GB" sz="1800">
                <a:solidFill>
                  <a:srgbClr val="000000"/>
                </a:solidFill>
                <a:latin typeface="Aptos" panose="020B0004020202020204" pitchFamily="34" charset="0"/>
                <a:ea typeface="Aptos" panose="020B0004020202020204" pitchFamily="34" charset="0"/>
                <a:cs typeface="Aptos" panose="020B0004020202020204" pitchFamily="34" charset="0"/>
              </a:rPr>
              <a:t>Is there an appetite for this ?</a:t>
            </a:r>
          </a:p>
          <a:p>
            <a:r>
              <a:rPr lang="en-GB" sz="1800">
                <a:solidFill>
                  <a:srgbClr val="000000"/>
                </a:solidFill>
                <a:effectLst/>
                <a:latin typeface="Aptos" panose="020B0004020202020204" pitchFamily="34" charset="0"/>
                <a:ea typeface="Aptos" panose="020B0004020202020204" pitchFamily="34" charset="0"/>
                <a:cs typeface="Aptos" panose="020B0004020202020204" pitchFamily="34" charset="0"/>
              </a:rPr>
              <a:t>Are there any other suggestions / ways of changing we haven’t thought of</a:t>
            </a:r>
            <a:r>
              <a:rPr lang="en-GB" sz="1800">
                <a:solidFill>
                  <a:srgbClr val="000000"/>
                </a:solidFill>
                <a:latin typeface="Aptos" panose="020B0004020202020204" pitchFamily="34" charset="0"/>
                <a:ea typeface="Aptos" panose="020B0004020202020204" pitchFamily="34" charset="0"/>
                <a:cs typeface="Aptos" panose="020B0004020202020204" pitchFamily="34" charset="0"/>
              </a:rPr>
              <a:t> ?</a:t>
            </a:r>
            <a:endParaRPr lang="en-GB" sz="180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590593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10. DCC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DCC</a:t>
            </a:r>
          </a:p>
        </p:txBody>
      </p:sp>
    </p:spTree>
    <p:extLst>
      <p:ext uri="{BB962C8B-B14F-4D97-AF65-F5344CB8AC3E}">
        <p14:creationId xmlns:p14="http://schemas.microsoft.com/office/powerpoint/2010/main" val="3765987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3BEE338-1B1A-D4B3-C017-38356DC62E8E}"/>
              </a:ext>
            </a:extLst>
          </p:cNvPr>
          <p:cNvSpPr>
            <a:spLocks noGrp="1"/>
          </p:cNvSpPr>
          <p:nvPr>
            <p:ph sz="half" idx="1"/>
          </p:nvPr>
        </p:nvSpPr>
        <p:spPr>
          <a:xfrm>
            <a:off x="989508" y="743116"/>
            <a:ext cx="9000000" cy="4140000"/>
          </a:xfrm>
        </p:spPr>
        <p:txBody>
          <a:bodyPr/>
          <a:lstStyle/>
          <a:p>
            <a:r>
              <a:rPr lang="en-GB" sz="2800" b="1" u="sng">
                <a:solidFill>
                  <a:schemeClr val="tx1"/>
                </a:solidFill>
                <a:effectLst/>
                <a:latin typeface="Lato" panose="020F0502020204030203" pitchFamily="34" charset="0"/>
                <a:ea typeface="Lato" panose="020F0502020204030203" pitchFamily="34" charset="0"/>
                <a:cs typeface="Lato" panose="020F0502020204030203" pitchFamily="34" charset="0"/>
              </a:rPr>
              <a:t>Today we’ll cover the following:</a:t>
            </a:r>
          </a:p>
          <a:p>
            <a:endParaRPr lang="en-GB" sz="1800">
              <a:solidFill>
                <a:schemeClr val="tx1"/>
              </a:solidFill>
              <a:latin typeface="Lato" panose="020F0502020204030203" pitchFamily="34" charset="0"/>
              <a:ea typeface="Lato" panose="020F0502020204030203" pitchFamily="34" charset="0"/>
              <a:cs typeface="Lato" panose="020F0502020204030203" pitchFamily="34" charset="0"/>
            </a:endParaRPr>
          </a:p>
          <a:p>
            <a:endParaRPr lang="en-GB" sz="1800">
              <a:solidFill>
                <a:schemeClr val="tx1"/>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descr="A picture containing logo&#10;&#10;Description automatically generated">
            <a:extLst>
              <a:ext uri="{FF2B5EF4-FFF2-40B4-BE49-F238E27FC236}">
                <a16:creationId xmlns:a16="http://schemas.microsoft.com/office/drawing/2014/main" id="{8D6D14DE-5672-FD5F-F21F-872C47C70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sp>
        <p:nvSpPr>
          <p:cNvPr id="2" name="Content Placeholder 2">
            <a:extLst>
              <a:ext uri="{FF2B5EF4-FFF2-40B4-BE49-F238E27FC236}">
                <a16:creationId xmlns:a16="http://schemas.microsoft.com/office/drawing/2014/main" id="{CAB0C9FC-3DD7-D4A5-ECA0-3576B41BABAE}"/>
              </a:ext>
            </a:extLst>
          </p:cNvPr>
          <p:cNvSpPr txBox="1">
            <a:spLocks/>
          </p:cNvSpPr>
          <p:nvPr/>
        </p:nvSpPr>
        <p:spPr>
          <a:xfrm>
            <a:off x="947066" y="1853584"/>
            <a:ext cx="9625683" cy="4140000"/>
          </a:xfrm>
          <a:prstGeom prst="rect">
            <a:avLst/>
          </a:prstGeom>
        </p:spPr>
        <p:txBody>
          <a:bodyPr vert="horz" lIns="0" tIns="0" rIns="0" bIns="0" rtlCol="0" anchor="t">
            <a:noAutofit/>
          </a:bodyPr>
          <a:lst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tabLst/>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Lato"/>
                <a:ea typeface="Lato"/>
                <a:cs typeface="Lato"/>
              </a:rPr>
              <a:t>Switching Performance                                                               Leo Brown</a:t>
            </a:r>
            <a:endParaRPr kumimoji="0" lang="en-GB" sz="1600" b="1" i="0" u="none" strike="noStrike" kern="1200" cap="none" spc="0" normalizeH="0" baseline="0" noProof="0">
              <a:ln>
                <a:noFill/>
              </a:ln>
              <a:solidFill>
                <a:srgbClr val="000000"/>
              </a:solidFill>
              <a:effectLst/>
              <a:uLnTx/>
              <a:uFillTx/>
              <a:latin typeface="Lato" panose="020F0502020204030203" pitchFamily="34" charset="77"/>
              <a:ea typeface="Lato" panose="020F0502020204030203" pitchFamily="34" charset="77"/>
              <a:cs typeface="Lato" panose="020F0502020204030203" pitchFamily="34" charset="77"/>
            </a:endParaRPr>
          </a:p>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Lato"/>
                <a:ea typeface="Lato"/>
                <a:cs typeface="Lato"/>
              </a:rPr>
              <a:t>Address Management Update			Rob Annable</a:t>
            </a:r>
            <a:endParaRPr kumimoji="0" lang="en-GB" sz="1600" b="1" i="0" u="none" strike="noStrike" kern="1200" cap="none" spc="0" normalizeH="0" baseline="0" noProof="0">
              <a:ln>
                <a:noFill/>
              </a:ln>
              <a:solidFill>
                <a:srgbClr val="000000"/>
              </a:solidFill>
              <a:effectLst/>
              <a:uLnTx/>
              <a:uFillTx/>
              <a:latin typeface="Lato" panose="020F0502020204030203" pitchFamily="34" charset="77"/>
              <a:ea typeface="Lato"/>
              <a:cs typeface="Lato"/>
            </a:endParaRPr>
          </a:p>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Lato"/>
                <a:ea typeface="Lato"/>
                <a:cs typeface="Lato"/>
              </a:rPr>
              <a:t>Incident Overview 				Mark Potts</a:t>
            </a:r>
          </a:p>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Lato"/>
                <a:ea typeface="Lato"/>
                <a:cs typeface="Lato"/>
              </a:rPr>
              <a:t>Problem Overview				Shane Clarke/Lorraine Green	</a:t>
            </a:r>
          </a:p>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Lato"/>
                <a:ea typeface="Lato"/>
                <a:cs typeface="Lato"/>
              </a:rPr>
              <a:t>Change &amp; Maintenance Update			Ed Russell</a:t>
            </a:r>
          </a:p>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Lato"/>
                <a:ea typeface="Lato"/>
                <a:cs typeface="Lato"/>
              </a:rPr>
              <a:t>CSS BCDR Update				Ed Russell</a:t>
            </a:r>
          </a:p>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Lato"/>
                <a:ea typeface="Lato"/>
                <a:cs typeface="Lato"/>
              </a:rPr>
              <a:t>AOB</a:t>
            </a:r>
          </a:p>
        </p:txBody>
      </p:sp>
    </p:spTree>
    <p:extLst>
      <p:ext uri="{BB962C8B-B14F-4D97-AF65-F5344CB8AC3E}">
        <p14:creationId xmlns:p14="http://schemas.microsoft.com/office/powerpoint/2010/main" val="161735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4FA88A-FFD4-E1C5-0B5B-91E8DCEC005C}"/>
              </a:ext>
            </a:extLst>
          </p:cNvPr>
          <p:cNvSpPr>
            <a:spLocks noGrp="1"/>
          </p:cNvSpPr>
          <p:nvPr>
            <p:ph type="title"/>
          </p:nvPr>
        </p:nvSpPr>
        <p:spPr>
          <a:xfrm>
            <a:off x="1033998" y="863039"/>
            <a:ext cx="10643768" cy="4463798"/>
          </a:xfrm>
        </p:spPr>
        <p:txBody>
          <a:bodyPr/>
          <a:lstStyle/>
          <a:p>
            <a:r>
              <a:rPr lang="en-GB"/>
              <a:t>Switching Performance</a:t>
            </a:r>
          </a:p>
        </p:txBody>
      </p:sp>
      <p:pic>
        <p:nvPicPr>
          <p:cNvPr id="3" name="Picture 2" descr="A picture containing logo&#10;&#10;Description automatically generated">
            <a:extLst>
              <a:ext uri="{FF2B5EF4-FFF2-40B4-BE49-F238E27FC236}">
                <a16:creationId xmlns:a16="http://schemas.microsoft.com/office/drawing/2014/main" id="{52A659AE-0FF6-B6B8-133E-CC34C345F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spTree>
    <p:extLst>
      <p:ext uri="{BB962C8B-B14F-4D97-AF65-F5344CB8AC3E}">
        <p14:creationId xmlns:p14="http://schemas.microsoft.com/office/powerpoint/2010/main" val="493602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5EE24590-7D74-5ABB-B4A5-23079C0AE84F}"/>
              </a:ext>
            </a:extLst>
          </p:cNvPr>
          <p:cNvGraphicFramePr/>
          <p:nvPr/>
        </p:nvGraphicFramePr>
        <p:xfrm>
          <a:off x="193603" y="603315"/>
          <a:ext cx="5164217" cy="5401558"/>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angle: Rounded Corners 11">
            <a:extLst>
              <a:ext uri="{FF2B5EF4-FFF2-40B4-BE49-F238E27FC236}">
                <a16:creationId xmlns:a16="http://schemas.microsoft.com/office/drawing/2014/main" id="{6DAEB571-90FC-2E60-8D9F-473F70339C0B}"/>
              </a:ext>
            </a:extLst>
          </p:cNvPr>
          <p:cNvSpPr/>
          <p:nvPr/>
        </p:nvSpPr>
        <p:spPr>
          <a:xfrm>
            <a:off x="97773" y="603315"/>
            <a:ext cx="5301337" cy="5505254"/>
          </a:xfrm>
          <a:prstGeom prst="roundRect">
            <a:avLst/>
          </a:prstGeom>
          <a:noFill/>
          <a:ln w="38100">
            <a:solidFill>
              <a:srgbClr val="BD00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9" name="Chart 18">
            <a:extLst>
              <a:ext uri="{FF2B5EF4-FFF2-40B4-BE49-F238E27FC236}">
                <a16:creationId xmlns:a16="http://schemas.microsoft.com/office/drawing/2014/main" id="{70F0C344-B2B3-B4E2-B300-96D5E988129B}"/>
              </a:ext>
            </a:extLst>
          </p:cNvPr>
          <p:cNvGraphicFramePr/>
          <p:nvPr/>
        </p:nvGraphicFramePr>
        <p:xfrm>
          <a:off x="5578918" y="1041863"/>
          <a:ext cx="3107372" cy="23459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Table 19">
            <a:extLst>
              <a:ext uri="{FF2B5EF4-FFF2-40B4-BE49-F238E27FC236}">
                <a16:creationId xmlns:a16="http://schemas.microsoft.com/office/drawing/2014/main" id="{01DBFD0D-344C-76C6-C9BC-FF60A2AFB336}"/>
              </a:ext>
            </a:extLst>
          </p:cNvPr>
          <p:cNvGraphicFramePr>
            <a:graphicFrameLocks noGrp="1"/>
          </p:cNvGraphicFramePr>
          <p:nvPr/>
        </p:nvGraphicFramePr>
        <p:xfrm>
          <a:off x="5788007" y="3314928"/>
          <a:ext cx="2615415" cy="882370"/>
        </p:xfrm>
        <a:graphic>
          <a:graphicData uri="http://schemas.openxmlformats.org/drawingml/2006/table">
            <a:tbl>
              <a:tblPr firstRow="1" bandRow="1">
                <a:effectLst/>
                <a:tableStyleId>{5C22544A-7EE6-4342-B048-85BDC9FD1C3A}</a:tableStyleId>
              </a:tblPr>
              <a:tblGrid>
                <a:gridCol w="871805">
                  <a:extLst>
                    <a:ext uri="{9D8B030D-6E8A-4147-A177-3AD203B41FA5}">
                      <a16:colId xmlns:a16="http://schemas.microsoft.com/office/drawing/2014/main" val="2216993840"/>
                    </a:ext>
                  </a:extLst>
                </a:gridCol>
                <a:gridCol w="871805">
                  <a:extLst>
                    <a:ext uri="{9D8B030D-6E8A-4147-A177-3AD203B41FA5}">
                      <a16:colId xmlns:a16="http://schemas.microsoft.com/office/drawing/2014/main" val="2654859208"/>
                    </a:ext>
                  </a:extLst>
                </a:gridCol>
                <a:gridCol w="871805">
                  <a:extLst>
                    <a:ext uri="{9D8B030D-6E8A-4147-A177-3AD203B41FA5}">
                      <a16:colId xmlns:a16="http://schemas.microsoft.com/office/drawing/2014/main" val="2437901224"/>
                    </a:ext>
                  </a:extLst>
                </a:gridCol>
              </a:tblGrid>
              <a:tr h="176834">
                <a:tc>
                  <a:txBody>
                    <a:bodyPr/>
                    <a:lstStyle/>
                    <a:p>
                      <a:r>
                        <a:rPr lang="en-GB" sz="900">
                          <a:latin typeface="Lato" panose="020F0502020204030203" pitchFamily="34" charset="0"/>
                          <a:ea typeface="Lato" panose="020F0502020204030203" pitchFamily="34" charset="0"/>
                          <a:cs typeface="Lato" panose="020F0502020204030203" pitchFamily="34" charset="0"/>
                        </a:rPr>
                        <a:t>Gate closure SLA</a:t>
                      </a:r>
                    </a:p>
                  </a:txBody>
                  <a:tcPr>
                    <a:solidFill>
                      <a:srgbClr val="64197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a:latin typeface="Lato" panose="020F0502020204030203" pitchFamily="34" charset="0"/>
                          <a:ea typeface="Lato" panose="020F0502020204030203" pitchFamily="34" charset="0"/>
                          <a:cs typeface="Lato" panose="020F0502020204030203" pitchFamily="34" charset="0"/>
                        </a:rPr>
                        <a:t>Message Volume</a:t>
                      </a:r>
                    </a:p>
                  </a:txBody>
                  <a:tcPr>
                    <a:solidFill>
                      <a:srgbClr val="641974"/>
                    </a:solidFill>
                  </a:tcPr>
                </a:tc>
                <a:tc>
                  <a:txBody>
                    <a:bodyPr/>
                    <a:lstStyle/>
                    <a:p>
                      <a:r>
                        <a:rPr lang="en-GB" sz="900">
                          <a:latin typeface="Lato" panose="020F0502020204030203" pitchFamily="34" charset="0"/>
                          <a:ea typeface="Lato" panose="020F0502020204030203" pitchFamily="34" charset="0"/>
                          <a:cs typeface="Lato" panose="020F0502020204030203" pitchFamily="34" charset="0"/>
                        </a:rPr>
                        <a:t>Average Duration</a:t>
                      </a:r>
                    </a:p>
                  </a:txBody>
                  <a:tcPr>
                    <a:solidFill>
                      <a:srgbClr val="641974"/>
                    </a:solidFill>
                  </a:tcPr>
                </a:tc>
                <a:extLst>
                  <a:ext uri="{0D108BD9-81ED-4DB2-BD59-A6C34878D82A}">
                    <a16:rowId xmlns:a16="http://schemas.microsoft.com/office/drawing/2014/main" val="1161527753"/>
                  </a:ext>
                </a:extLst>
              </a:tr>
              <a:tr h="258305">
                <a:tc>
                  <a:txBody>
                    <a:bodyPr/>
                    <a:lstStyle/>
                    <a:p>
                      <a:r>
                        <a:rPr lang="en-GB" sz="900">
                          <a:solidFill>
                            <a:schemeClr val="bg1"/>
                          </a:solidFill>
                          <a:latin typeface="Lato" panose="020F0502020204030203" pitchFamily="34" charset="0"/>
                          <a:ea typeface="Lato" panose="020F0502020204030203" pitchFamily="34" charset="0"/>
                          <a:cs typeface="Lato" panose="020F0502020204030203" pitchFamily="34" charset="0"/>
                        </a:rPr>
                        <a:t>February</a:t>
                      </a:r>
                    </a:p>
                  </a:txBody>
                  <a:tcPr>
                    <a:solidFill>
                      <a:srgbClr val="97008D"/>
                    </a:solidFill>
                  </a:tcPr>
                </a:tc>
                <a:tc>
                  <a:txBody>
                    <a:bodyPr/>
                    <a:lstStyle/>
                    <a:p>
                      <a:r>
                        <a:rPr lang="en-GB" sz="900">
                          <a:solidFill>
                            <a:schemeClr val="bg1"/>
                          </a:solidFill>
                          <a:latin typeface="Lato" panose="020F0502020204030203" pitchFamily="34" charset="0"/>
                          <a:ea typeface="Lato" panose="020F0502020204030203" pitchFamily="34" charset="0"/>
                          <a:cs typeface="Lato" panose="020F0502020204030203" pitchFamily="34" charset="0"/>
                        </a:rPr>
                        <a:t>19,396,166</a:t>
                      </a:r>
                    </a:p>
                  </a:txBody>
                  <a:tcPr>
                    <a:solidFill>
                      <a:srgbClr val="97008D"/>
                    </a:solidFill>
                  </a:tcPr>
                </a:tc>
                <a:tc>
                  <a:txBody>
                    <a:bodyPr/>
                    <a:lstStyle/>
                    <a:p>
                      <a:r>
                        <a:rPr lang="en-GB" sz="900">
                          <a:solidFill>
                            <a:schemeClr val="bg1"/>
                          </a:solidFill>
                          <a:latin typeface="Lato" panose="020F0502020204030203" pitchFamily="34" charset="0"/>
                          <a:ea typeface="Lato" panose="020F0502020204030203" pitchFamily="34" charset="0"/>
                          <a:cs typeface="Lato" panose="020F0502020204030203" pitchFamily="34" charset="0"/>
                        </a:rPr>
                        <a:t>25.93 Min</a:t>
                      </a:r>
                    </a:p>
                  </a:txBody>
                  <a:tcPr>
                    <a:solidFill>
                      <a:srgbClr val="97008D"/>
                    </a:solidFill>
                  </a:tcPr>
                </a:tc>
                <a:extLst>
                  <a:ext uri="{0D108BD9-81ED-4DB2-BD59-A6C34878D82A}">
                    <a16:rowId xmlns:a16="http://schemas.microsoft.com/office/drawing/2014/main" val="2492458842"/>
                  </a:ext>
                </a:extLst>
              </a:tr>
              <a:tr h="258305">
                <a:tc>
                  <a:txBody>
                    <a:bodyPr/>
                    <a:lstStyle/>
                    <a:p>
                      <a:r>
                        <a:rPr lang="en-GB" sz="900">
                          <a:solidFill>
                            <a:schemeClr val="bg1"/>
                          </a:solidFill>
                          <a:latin typeface="Lato" panose="020F0502020204030203" pitchFamily="34" charset="0"/>
                          <a:ea typeface="Lato" panose="020F0502020204030203" pitchFamily="34" charset="0"/>
                          <a:cs typeface="Lato" panose="020F0502020204030203" pitchFamily="34" charset="0"/>
                        </a:rPr>
                        <a:t>March</a:t>
                      </a:r>
                    </a:p>
                  </a:txBody>
                  <a:tcPr>
                    <a:solidFill>
                      <a:srgbClr val="97008D"/>
                    </a:solidFill>
                  </a:tcPr>
                </a:tc>
                <a:tc>
                  <a:txBody>
                    <a:bodyPr/>
                    <a:lstStyle/>
                    <a:p>
                      <a:r>
                        <a:rPr lang="en-GB" sz="900">
                          <a:solidFill>
                            <a:schemeClr val="bg1"/>
                          </a:solidFill>
                          <a:latin typeface="Lato" panose="020F0502020204030203" pitchFamily="34" charset="0"/>
                          <a:ea typeface="Lato" panose="020F0502020204030203" pitchFamily="34" charset="0"/>
                          <a:cs typeface="Lato" panose="020F0502020204030203" pitchFamily="34" charset="0"/>
                        </a:rPr>
                        <a:t>16,965,809</a:t>
                      </a:r>
                    </a:p>
                  </a:txBody>
                  <a:tcPr>
                    <a:solidFill>
                      <a:srgbClr val="97008D"/>
                    </a:solidFill>
                  </a:tcPr>
                </a:tc>
                <a:tc>
                  <a:txBody>
                    <a:bodyPr/>
                    <a:lstStyle/>
                    <a:p>
                      <a:r>
                        <a:rPr lang="en-GB" sz="900">
                          <a:solidFill>
                            <a:schemeClr val="bg1"/>
                          </a:solidFill>
                          <a:latin typeface="Lato" panose="020F0502020204030203" pitchFamily="34" charset="0"/>
                          <a:ea typeface="Lato" panose="020F0502020204030203" pitchFamily="34" charset="0"/>
                          <a:cs typeface="Lato" panose="020F0502020204030203" pitchFamily="34" charset="0"/>
                        </a:rPr>
                        <a:t>14.38 Min</a:t>
                      </a:r>
                    </a:p>
                  </a:txBody>
                  <a:tcPr>
                    <a:solidFill>
                      <a:srgbClr val="97008D"/>
                    </a:solidFill>
                  </a:tcPr>
                </a:tc>
                <a:extLst>
                  <a:ext uri="{0D108BD9-81ED-4DB2-BD59-A6C34878D82A}">
                    <a16:rowId xmlns:a16="http://schemas.microsoft.com/office/drawing/2014/main" val="1233699745"/>
                  </a:ext>
                </a:extLst>
              </a:tr>
            </a:tbl>
          </a:graphicData>
        </a:graphic>
      </p:graphicFrame>
      <p:sp>
        <p:nvSpPr>
          <p:cNvPr id="21" name="Rectangle: Rounded Corners 20">
            <a:extLst>
              <a:ext uri="{FF2B5EF4-FFF2-40B4-BE49-F238E27FC236}">
                <a16:creationId xmlns:a16="http://schemas.microsoft.com/office/drawing/2014/main" id="{D80A53A4-E462-8E15-BAC9-888CAAC3778F}"/>
              </a:ext>
            </a:extLst>
          </p:cNvPr>
          <p:cNvSpPr/>
          <p:nvPr/>
        </p:nvSpPr>
        <p:spPr>
          <a:xfrm>
            <a:off x="5663763" y="4345757"/>
            <a:ext cx="2899476" cy="1762611"/>
          </a:xfrm>
          <a:prstGeom prst="roundRect">
            <a:avLst/>
          </a:prstGeom>
          <a:noFill/>
          <a:ln w="38100">
            <a:solidFill>
              <a:srgbClr val="BD00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0D35D432-4E01-6C45-6FA4-57599F7E41AB}"/>
              </a:ext>
            </a:extLst>
          </p:cNvPr>
          <p:cNvSpPr/>
          <p:nvPr/>
        </p:nvSpPr>
        <p:spPr>
          <a:xfrm>
            <a:off x="8792319" y="603315"/>
            <a:ext cx="3302878" cy="5505254"/>
          </a:xfrm>
          <a:prstGeom prst="roundRect">
            <a:avLst/>
          </a:prstGeom>
          <a:noFill/>
          <a:ln w="38100">
            <a:solidFill>
              <a:srgbClr val="BD00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77A6E582-80E5-8FFD-25FB-E8991B21AEF5}"/>
              </a:ext>
            </a:extLst>
          </p:cNvPr>
          <p:cNvSpPr txBox="1"/>
          <p:nvPr/>
        </p:nvSpPr>
        <p:spPr>
          <a:xfrm>
            <a:off x="5799157" y="667107"/>
            <a:ext cx="2847482" cy="3877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2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March Gate Closure</a:t>
            </a:r>
          </a:p>
        </p:txBody>
      </p:sp>
      <p:sp>
        <p:nvSpPr>
          <p:cNvPr id="24" name="TextBox 23">
            <a:extLst>
              <a:ext uri="{FF2B5EF4-FFF2-40B4-BE49-F238E27FC236}">
                <a16:creationId xmlns:a16="http://schemas.microsoft.com/office/drawing/2014/main" id="{A367865D-BC2D-35CA-F7AF-F53324A46F25}"/>
              </a:ext>
            </a:extLst>
          </p:cNvPr>
          <p:cNvSpPr txBox="1"/>
          <p:nvPr/>
        </p:nvSpPr>
        <p:spPr>
          <a:xfrm>
            <a:off x="0" y="0"/>
            <a:ext cx="347253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Month of March </a:t>
            </a:r>
          </a:p>
        </p:txBody>
      </p:sp>
      <p:sp>
        <p:nvSpPr>
          <p:cNvPr id="26" name="TextBox 25">
            <a:extLst>
              <a:ext uri="{FF2B5EF4-FFF2-40B4-BE49-F238E27FC236}">
                <a16:creationId xmlns:a16="http://schemas.microsoft.com/office/drawing/2014/main" id="{F710F6B5-9F54-6EB8-3D99-F4905C88EC51}"/>
              </a:ext>
            </a:extLst>
          </p:cNvPr>
          <p:cNvSpPr txBox="1"/>
          <p:nvPr/>
        </p:nvSpPr>
        <p:spPr>
          <a:xfrm>
            <a:off x="5782135" y="4503787"/>
            <a:ext cx="2781104" cy="1446550"/>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Cumulative Switch Requests submitted = 26,187,699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Cumulative Active Switches at Gate Closure = 25,528,055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Cumulative Switches Failed CSS Validation  =  37,511</a:t>
            </a:r>
          </a:p>
        </p:txBody>
      </p:sp>
      <p:sp>
        <p:nvSpPr>
          <p:cNvPr id="4" name="TextBox 3">
            <a:extLst>
              <a:ext uri="{FF2B5EF4-FFF2-40B4-BE49-F238E27FC236}">
                <a16:creationId xmlns:a16="http://schemas.microsoft.com/office/drawing/2014/main" id="{697A56B5-E2B8-519F-6808-F528D52E9CA8}"/>
              </a:ext>
            </a:extLst>
          </p:cNvPr>
          <p:cNvSpPr txBox="1"/>
          <p:nvPr/>
        </p:nvSpPr>
        <p:spPr>
          <a:xfrm>
            <a:off x="8915370" y="1227517"/>
            <a:ext cx="3091194" cy="4629409"/>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50000"/>
              </a:lnSpc>
              <a:spcBef>
                <a:spcPts val="0"/>
              </a:spcBef>
              <a:spcAft>
                <a:spcPts val="0"/>
              </a:spcAft>
              <a:buClrTx/>
              <a:buSzTx/>
              <a:buFontTx/>
              <a:buNone/>
              <a:tabLst/>
              <a:defRPr/>
            </a:pPr>
            <a:endParaRPr kumimoji="0" lang="en-GB" sz="1100" b="1"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prstClr val="black"/>
                </a:solidFill>
                <a:effectLst/>
                <a:uLnTx/>
                <a:uFillTx/>
                <a:latin typeface="Lato"/>
                <a:ea typeface="Lato"/>
                <a:cs typeface="Lato"/>
              </a:rPr>
              <a:t>We have surpassed 26 million switch cumulative requests submitted into CSS with only 37,511 failing validation – Only 5 of these switches were found to have wrongly failed validation, the remaining were due to user behaviour. </a:t>
            </a:r>
          </a:p>
          <a:p>
            <a:pPr marL="171450" marR="0" lvl="0" indent="-17145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endParaRPr kumimoji="0" lang="en-GB" sz="1100" b="1"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prstClr val="black"/>
                </a:solidFill>
                <a:effectLst/>
                <a:uLnTx/>
                <a:uFillTx/>
                <a:latin typeface="Lato"/>
                <a:ea typeface="Lato"/>
                <a:cs typeface="Lato"/>
              </a:rPr>
              <a:t>March has seen a decrease in switches which is largely due to the slowing of internal migrations. In March 2023 just over 800k switches were submitted. </a:t>
            </a:r>
          </a:p>
          <a:p>
            <a:pPr marL="171450" marR="0" lvl="0" indent="-17145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endParaRPr kumimoji="0" lang="en-GB" sz="1100" b="1"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prstClr val="black"/>
                </a:solidFill>
                <a:effectLst/>
                <a:uLnTx/>
                <a:uFillTx/>
                <a:latin typeface="Lato"/>
                <a:ea typeface="Lato"/>
                <a:cs typeface="Lato"/>
              </a:rPr>
              <a:t>Gate closure successfully passed SLA 100% of the time in March despite large volumes. We saw 5 days with over a million messages during gate closure. </a:t>
            </a:r>
          </a:p>
          <a:p>
            <a:pPr marL="171450" marR="0" lvl="0" indent="-171450" algn="l" defTabSz="914400" rtl="0" eaLnBrk="1" fontAlgn="base" latinLnBrk="0" hangingPunct="1">
              <a:lnSpc>
                <a:spcPct val="150000"/>
              </a:lnSpc>
              <a:spcBef>
                <a:spcPts val="0"/>
              </a:spcBef>
              <a:spcAft>
                <a:spcPts val="0"/>
              </a:spcAft>
              <a:buClrTx/>
              <a:buSzTx/>
              <a:buFont typeface="Arial" panose="020B0604020202020204" pitchFamily="34" charset="0"/>
              <a:buChar char="•"/>
              <a:tabLst/>
              <a:defRPr/>
            </a:pPr>
            <a:endParaRPr kumimoji="0" lang="en-GB" sz="1100" b="1" i="0" u="none" strike="noStrike" kern="1200" cap="none" spc="0" normalizeH="0" baseline="0" noProof="0">
              <a:ln>
                <a:noFill/>
              </a:ln>
              <a:solidFill>
                <a:prstClr val="black"/>
              </a:solidFill>
              <a:effectLst/>
              <a:uLnTx/>
              <a:uFillTx/>
              <a:latin typeface="Lato"/>
              <a:ea typeface="Lato"/>
              <a:cs typeface="Lato"/>
            </a:endParaRPr>
          </a:p>
        </p:txBody>
      </p:sp>
      <p:sp>
        <p:nvSpPr>
          <p:cNvPr id="2" name="TextBox 1">
            <a:extLst>
              <a:ext uri="{FF2B5EF4-FFF2-40B4-BE49-F238E27FC236}">
                <a16:creationId xmlns:a16="http://schemas.microsoft.com/office/drawing/2014/main" id="{224C4AA6-670E-F189-3B29-A8FFDF0E7E9B}"/>
              </a:ext>
            </a:extLst>
          </p:cNvPr>
          <p:cNvSpPr txBox="1"/>
          <p:nvPr/>
        </p:nvSpPr>
        <p:spPr>
          <a:xfrm>
            <a:off x="9615340" y="654065"/>
            <a:ext cx="2017337" cy="3877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2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Commentary</a:t>
            </a:r>
          </a:p>
        </p:txBody>
      </p:sp>
    </p:spTree>
    <p:extLst>
      <p:ext uri="{BB962C8B-B14F-4D97-AF65-F5344CB8AC3E}">
        <p14:creationId xmlns:p14="http://schemas.microsoft.com/office/powerpoint/2010/main" val="426623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a:extLst>
              <a:ext uri="{FF2B5EF4-FFF2-40B4-BE49-F238E27FC236}">
                <a16:creationId xmlns:a16="http://schemas.microsoft.com/office/drawing/2014/main" id="{8BFD71C4-EF45-4881-B11B-08004C613B62}"/>
              </a:ext>
            </a:extLst>
          </p:cNvPr>
          <p:cNvSpPr txBox="1">
            <a:spLocks/>
          </p:cNvSpPr>
          <p:nvPr/>
        </p:nvSpPr>
        <p:spPr>
          <a:xfrm>
            <a:off x="4321689" y="7843987"/>
            <a:ext cx="3548629" cy="4046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05253"/>
                </a:solidFill>
                <a:effectLst/>
                <a:uLnTx/>
                <a:uFillTx/>
                <a:latin typeface="Arial Rounded MT Bold"/>
                <a:ea typeface="+mn-ea"/>
                <a:cs typeface="+mn-cs"/>
              </a:rPr>
              <a:t>DCC Confidential</a:t>
            </a:r>
          </a:p>
        </p:txBody>
      </p:sp>
      <p:sp>
        <p:nvSpPr>
          <p:cNvPr id="10" name="Slide Number Placeholder 2">
            <a:extLst>
              <a:ext uri="{FF2B5EF4-FFF2-40B4-BE49-F238E27FC236}">
                <a16:creationId xmlns:a16="http://schemas.microsoft.com/office/drawing/2014/main" id="{44181044-D175-466B-955A-2646454D4280}"/>
              </a:ext>
            </a:extLst>
          </p:cNvPr>
          <p:cNvSpPr txBox="1">
            <a:spLocks/>
          </p:cNvSpPr>
          <p:nvPr/>
        </p:nvSpPr>
        <p:spPr>
          <a:xfrm>
            <a:off x="9703311" y="7843988"/>
            <a:ext cx="1145665" cy="4046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CAA2D99-2BEB-4844-9679-E13373967C1A}" type="slidenum">
              <a:rPr kumimoji="0" lang="en-US" sz="1800" b="0" i="0" u="none" strike="noStrike" kern="1200" cap="none" spc="0" normalizeH="0" baseline="0" noProof="0" smtClean="0">
                <a:ln>
                  <a:noFill/>
                </a:ln>
                <a:solidFill>
                  <a:srgbClr val="505253"/>
                </a:solidFill>
                <a:effectLst/>
                <a:uLnTx/>
                <a:uFillTx/>
                <a:latin typeface="Arial Rounded MT Bol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srgbClr val="505253"/>
              </a:solidFill>
              <a:effectLst/>
              <a:uLnTx/>
              <a:uFillTx/>
              <a:latin typeface="Arial Rounded MT Bold"/>
              <a:ea typeface="+mn-ea"/>
              <a:cs typeface="+mn-cs"/>
            </a:endParaRPr>
          </a:p>
        </p:txBody>
      </p:sp>
      <p:sp>
        <p:nvSpPr>
          <p:cNvPr id="8" name="TextBox 7">
            <a:extLst>
              <a:ext uri="{FF2B5EF4-FFF2-40B4-BE49-F238E27FC236}">
                <a16:creationId xmlns:a16="http://schemas.microsoft.com/office/drawing/2014/main" id="{7404F260-7AAA-B51C-07D5-BC17BC37C639}"/>
              </a:ext>
            </a:extLst>
          </p:cNvPr>
          <p:cNvSpPr txBox="1"/>
          <p:nvPr/>
        </p:nvSpPr>
        <p:spPr>
          <a:xfrm>
            <a:off x="6176870" y="3209502"/>
            <a:ext cx="5658755" cy="2973122"/>
          </a:xfrm>
          <a:prstGeom prst="rect">
            <a:avLst/>
          </a:prstGeom>
          <a:noFill/>
        </p:spPr>
        <p:txBody>
          <a:bodyPr wrap="square">
            <a:spAutoFit/>
          </a:body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Lato"/>
                <a:ea typeface="Lato"/>
                <a:cs typeface="Lato"/>
              </a:rPr>
              <a:t>Key Highlights</a:t>
            </a:r>
          </a:p>
          <a:p>
            <a:pPr marL="342900" marR="0" lvl="0" indent="-34290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2000" b="1"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prstClr val="black"/>
                </a:solidFill>
                <a:effectLst/>
                <a:uLnTx/>
                <a:uFillTx/>
                <a:latin typeface="Lato"/>
                <a:ea typeface="Lato"/>
                <a:cs typeface="Lato"/>
              </a:rPr>
              <a:t>In March, 75.75% of switches were internal migrations rather than consumer-initiated switches. In the month of March there was a combined total of 1.4 million internal migrations through CSS. </a:t>
            </a: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prstClr val="black"/>
                </a:solidFill>
                <a:effectLst/>
                <a:uLnTx/>
                <a:uFillTx/>
                <a:latin typeface="Lato"/>
                <a:ea typeface="Lato"/>
                <a:cs typeface="Lato"/>
              </a:rPr>
              <a:t>A major internal migration activity has come to an end which has accounted for around 2 million switches over the last 3 months. We are expecting to see a decrease in Supplier initiated switches in April. </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prstClr val="black"/>
                </a:solidFill>
                <a:effectLst/>
                <a:uLnTx/>
                <a:uFillTx/>
                <a:latin typeface="Lato"/>
                <a:ea typeface="Lato"/>
                <a:cs typeface="Lato"/>
              </a:rPr>
              <a:t>In March, Async responses fell short of achieving the 100% target due to a single instance     where the 3-second Service Level Agreement (SLA) was missed in a single hour with an average of 5.38 seconds. This is however an increase in last months performance. </a:t>
            </a: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prstClr val="black"/>
                </a:solidFill>
                <a:effectLst/>
                <a:uLnTx/>
                <a:uFillTx/>
                <a:latin typeface="Lato"/>
                <a:ea typeface="Lato"/>
                <a:cs typeface="Lato"/>
              </a:rPr>
              <a:t>Sync performance is back at 100% after a drop in performance during February. </a:t>
            </a: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prstClr val="black"/>
              </a:solidFill>
              <a:effectLst/>
              <a:uLnTx/>
              <a:uFillTx/>
              <a:latin typeface="Lato"/>
              <a:ea typeface="Lato"/>
              <a:cs typeface="Lato"/>
            </a:endParaRPr>
          </a:p>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prstClr val="black"/>
                </a:solidFill>
                <a:effectLst/>
                <a:uLnTx/>
                <a:uFillTx/>
                <a:latin typeface="Lato"/>
                <a:ea typeface="Lato"/>
                <a:cs typeface="Lato"/>
              </a:rPr>
              <a:t>Calculations of Async/Sync metrics are being reviewed under R0092. </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a:ln>
                <a:noFill/>
              </a:ln>
              <a:solidFill>
                <a:prstClr val="black"/>
              </a:solidFill>
              <a:effectLst/>
              <a:uLnTx/>
              <a:uFillTx/>
              <a:latin typeface="Lato"/>
              <a:ea typeface="Lato"/>
              <a:cs typeface="Lato"/>
            </a:endParaRPr>
          </a:p>
        </p:txBody>
      </p:sp>
      <p:sp>
        <p:nvSpPr>
          <p:cNvPr id="11" name="Rectangle: Rounded Corners 10">
            <a:extLst>
              <a:ext uri="{FF2B5EF4-FFF2-40B4-BE49-F238E27FC236}">
                <a16:creationId xmlns:a16="http://schemas.microsoft.com/office/drawing/2014/main" id="{6D46DDF8-F63B-377E-13CF-9CD573C6B2C8}"/>
              </a:ext>
            </a:extLst>
          </p:cNvPr>
          <p:cNvSpPr/>
          <p:nvPr/>
        </p:nvSpPr>
        <p:spPr>
          <a:xfrm>
            <a:off x="6096000" y="3141495"/>
            <a:ext cx="5916782" cy="2864669"/>
          </a:xfrm>
          <a:prstGeom prst="roundRect">
            <a:avLst>
              <a:gd name="adj" fmla="val 6890"/>
            </a:avLst>
          </a:prstGeom>
          <a:noFill/>
          <a:ln w="38100">
            <a:solidFill>
              <a:srgbClr val="BD0076"/>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31" name="Content Placeholder 6">
            <a:extLst>
              <a:ext uri="{FF2B5EF4-FFF2-40B4-BE49-F238E27FC236}">
                <a16:creationId xmlns:a16="http://schemas.microsoft.com/office/drawing/2014/main" id="{F2FB156F-C7DA-199C-F81D-C95218F61565}"/>
              </a:ext>
            </a:extLst>
          </p:cNvPr>
          <p:cNvGraphicFramePr>
            <a:graphicFrameLocks noGrp="1"/>
          </p:cNvGraphicFramePr>
          <p:nvPr>
            <p:ph sz="half" idx="1"/>
          </p:nvPr>
        </p:nvGraphicFramePr>
        <p:xfrm>
          <a:off x="7262333" y="364828"/>
          <a:ext cx="4422499" cy="2625433"/>
        </p:xfrm>
        <a:graphic>
          <a:graphicData uri="http://schemas.openxmlformats.org/drawingml/2006/chart">
            <c:chart xmlns:c="http://schemas.openxmlformats.org/drawingml/2006/chart" xmlns:r="http://schemas.openxmlformats.org/officeDocument/2006/relationships" r:id="rId2"/>
          </a:graphicData>
        </a:graphic>
      </p:graphicFrame>
      <p:sp>
        <p:nvSpPr>
          <p:cNvPr id="48" name="Rectangle: Rounded Corners 47">
            <a:extLst>
              <a:ext uri="{FF2B5EF4-FFF2-40B4-BE49-F238E27FC236}">
                <a16:creationId xmlns:a16="http://schemas.microsoft.com/office/drawing/2014/main" id="{4D5F6FFA-C741-E729-BE2B-1DFC49B233F3}"/>
              </a:ext>
            </a:extLst>
          </p:cNvPr>
          <p:cNvSpPr/>
          <p:nvPr/>
        </p:nvSpPr>
        <p:spPr>
          <a:xfrm>
            <a:off x="180992" y="595618"/>
            <a:ext cx="6625160" cy="2388032"/>
          </a:xfrm>
          <a:prstGeom prst="roundRect">
            <a:avLst>
              <a:gd name="adj" fmla="val 6890"/>
            </a:avLst>
          </a:prstGeom>
          <a:noFill/>
          <a:ln w="38100">
            <a:solidFill>
              <a:srgbClr val="BD0076"/>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599FD89C-42CB-7A3C-73CC-1DDA04F44E67}"/>
              </a:ext>
            </a:extLst>
          </p:cNvPr>
          <p:cNvSpPr txBox="1"/>
          <p:nvPr/>
        </p:nvSpPr>
        <p:spPr>
          <a:xfrm>
            <a:off x="82442" y="94969"/>
            <a:ext cx="60944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Month of March </a:t>
            </a:r>
          </a:p>
        </p:txBody>
      </p:sp>
      <p:sp>
        <p:nvSpPr>
          <p:cNvPr id="61" name="Flowchart: Connector 60">
            <a:extLst>
              <a:ext uri="{FF2B5EF4-FFF2-40B4-BE49-F238E27FC236}">
                <a16:creationId xmlns:a16="http://schemas.microsoft.com/office/drawing/2014/main" id="{55D20FAF-6A2B-3FC5-75E8-E2665ADEBDBA}"/>
              </a:ext>
            </a:extLst>
          </p:cNvPr>
          <p:cNvSpPr/>
          <p:nvPr/>
        </p:nvSpPr>
        <p:spPr>
          <a:xfrm>
            <a:off x="10848976" y="5231877"/>
            <a:ext cx="1281741" cy="1162700"/>
          </a:xfrm>
          <a:prstGeom prst="flowChartConnector">
            <a:avLst/>
          </a:prstGeom>
          <a:solidFill>
            <a:srgbClr val="C9016E"/>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prstClr val="white"/>
                </a:solidFill>
                <a:effectLst/>
                <a:uLnTx/>
                <a:uFillTx/>
                <a:latin typeface="Calibri" panose="020F0502020204030204"/>
                <a:ea typeface="+mn-ea"/>
                <a:cs typeface="+mn-cs"/>
              </a:rPr>
              <a:t>CSS System Availability for March 24 was 100% </a:t>
            </a:r>
          </a:p>
        </p:txBody>
      </p:sp>
      <p:sp>
        <p:nvSpPr>
          <p:cNvPr id="62" name="Rectangle: Rounded Corners 61">
            <a:extLst>
              <a:ext uri="{FF2B5EF4-FFF2-40B4-BE49-F238E27FC236}">
                <a16:creationId xmlns:a16="http://schemas.microsoft.com/office/drawing/2014/main" id="{5D5F9446-E71F-48F8-F0AB-42B12360D744}"/>
              </a:ext>
            </a:extLst>
          </p:cNvPr>
          <p:cNvSpPr/>
          <p:nvPr/>
        </p:nvSpPr>
        <p:spPr>
          <a:xfrm>
            <a:off x="6936158" y="595618"/>
            <a:ext cx="5074850" cy="2381706"/>
          </a:xfrm>
          <a:prstGeom prst="roundRect">
            <a:avLst>
              <a:gd name="adj" fmla="val 6890"/>
            </a:avLst>
          </a:prstGeom>
          <a:noFill/>
          <a:ln w="38100">
            <a:solidFill>
              <a:srgbClr val="BD0076"/>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3" name="Rectangle: Rounded Corners 62">
            <a:extLst>
              <a:ext uri="{FF2B5EF4-FFF2-40B4-BE49-F238E27FC236}">
                <a16:creationId xmlns:a16="http://schemas.microsoft.com/office/drawing/2014/main" id="{30C6D6D9-6A21-79DD-B219-88627326F16A}"/>
              </a:ext>
            </a:extLst>
          </p:cNvPr>
          <p:cNvSpPr/>
          <p:nvPr/>
        </p:nvSpPr>
        <p:spPr>
          <a:xfrm>
            <a:off x="179217" y="3136659"/>
            <a:ext cx="5798847" cy="2864668"/>
          </a:xfrm>
          <a:prstGeom prst="roundRect">
            <a:avLst>
              <a:gd name="adj" fmla="val 6890"/>
            </a:avLst>
          </a:prstGeom>
          <a:noFill/>
          <a:ln w="38100">
            <a:solidFill>
              <a:srgbClr val="BD0076"/>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CDA93CD-6526-F452-393A-07E0CFB3B197}"/>
              </a:ext>
            </a:extLst>
          </p:cNvPr>
          <p:cNvSpPr txBox="1"/>
          <p:nvPr/>
        </p:nvSpPr>
        <p:spPr>
          <a:xfrm>
            <a:off x="8375631" y="1569841"/>
            <a:ext cx="5421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March 4.13</a:t>
            </a:r>
          </a:p>
        </p:txBody>
      </p:sp>
      <p:pic>
        <p:nvPicPr>
          <p:cNvPr id="14" name="Picture 13">
            <a:extLst>
              <a:ext uri="{FF2B5EF4-FFF2-40B4-BE49-F238E27FC236}">
                <a16:creationId xmlns:a16="http://schemas.microsoft.com/office/drawing/2014/main" id="{FAF4BC95-623F-0980-F020-F31EE5A2C608}"/>
              </a:ext>
            </a:extLst>
          </p:cNvPr>
          <p:cNvPicPr>
            <a:picLocks noChangeAspect="1"/>
          </p:cNvPicPr>
          <p:nvPr/>
        </p:nvPicPr>
        <p:blipFill rotWithShape="1">
          <a:blip r:embed="rId3"/>
          <a:srcRect l="8224" r="5309" b="3852"/>
          <a:stretch/>
        </p:blipFill>
        <p:spPr>
          <a:xfrm>
            <a:off x="4826132" y="697040"/>
            <a:ext cx="1602948" cy="2260849"/>
          </a:xfrm>
          <a:prstGeom prst="rect">
            <a:avLst/>
          </a:prstGeom>
        </p:spPr>
      </p:pic>
      <p:pic>
        <p:nvPicPr>
          <p:cNvPr id="16" name="Picture 15">
            <a:extLst>
              <a:ext uri="{FF2B5EF4-FFF2-40B4-BE49-F238E27FC236}">
                <a16:creationId xmlns:a16="http://schemas.microsoft.com/office/drawing/2014/main" id="{BE8421DF-19DF-EB3F-AD0A-956161BC8A45}"/>
              </a:ext>
            </a:extLst>
          </p:cNvPr>
          <p:cNvPicPr>
            <a:picLocks noChangeAspect="1"/>
          </p:cNvPicPr>
          <p:nvPr/>
        </p:nvPicPr>
        <p:blipFill rotWithShape="1">
          <a:blip r:embed="rId4"/>
          <a:srcRect b="5031"/>
          <a:stretch/>
        </p:blipFill>
        <p:spPr>
          <a:xfrm>
            <a:off x="2592189" y="656880"/>
            <a:ext cx="1751030" cy="2260849"/>
          </a:xfrm>
          <a:prstGeom prst="rect">
            <a:avLst/>
          </a:prstGeom>
        </p:spPr>
      </p:pic>
      <p:pic>
        <p:nvPicPr>
          <p:cNvPr id="27" name="Picture 26">
            <a:extLst>
              <a:ext uri="{FF2B5EF4-FFF2-40B4-BE49-F238E27FC236}">
                <a16:creationId xmlns:a16="http://schemas.microsoft.com/office/drawing/2014/main" id="{51E51BF8-AF70-91A4-26DA-CF11F663862B}"/>
              </a:ext>
            </a:extLst>
          </p:cNvPr>
          <p:cNvPicPr>
            <a:picLocks noChangeAspect="1"/>
          </p:cNvPicPr>
          <p:nvPr/>
        </p:nvPicPr>
        <p:blipFill rotWithShape="1">
          <a:blip r:embed="rId5"/>
          <a:srcRect l="18271" t="11339" r="16330" b="15875"/>
          <a:stretch/>
        </p:blipFill>
        <p:spPr>
          <a:xfrm>
            <a:off x="360627" y="684678"/>
            <a:ext cx="1863766" cy="2260849"/>
          </a:xfrm>
          <a:prstGeom prst="rect">
            <a:avLst/>
          </a:prstGeom>
        </p:spPr>
      </p:pic>
      <p:pic>
        <p:nvPicPr>
          <p:cNvPr id="3" name="Picture 2">
            <a:extLst>
              <a:ext uri="{FF2B5EF4-FFF2-40B4-BE49-F238E27FC236}">
                <a16:creationId xmlns:a16="http://schemas.microsoft.com/office/drawing/2014/main" id="{BF2A78BF-40FF-9322-0345-A380C379A7C5}"/>
              </a:ext>
            </a:extLst>
          </p:cNvPr>
          <p:cNvPicPr>
            <a:picLocks noChangeAspect="1"/>
          </p:cNvPicPr>
          <p:nvPr/>
        </p:nvPicPr>
        <p:blipFill>
          <a:blip r:embed="rId6"/>
          <a:stretch>
            <a:fillRect/>
          </a:stretch>
        </p:blipFill>
        <p:spPr>
          <a:xfrm>
            <a:off x="479396" y="3318590"/>
            <a:ext cx="5289416" cy="2587035"/>
          </a:xfrm>
          <a:prstGeom prst="rect">
            <a:avLst/>
          </a:prstGeom>
        </p:spPr>
      </p:pic>
    </p:spTree>
    <p:extLst>
      <p:ext uri="{BB962C8B-B14F-4D97-AF65-F5344CB8AC3E}">
        <p14:creationId xmlns:p14="http://schemas.microsoft.com/office/powerpoint/2010/main" val="1640866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4FA88A-FFD4-E1C5-0B5B-91E8DCEC005C}"/>
              </a:ext>
            </a:extLst>
          </p:cNvPr>
          <p:cNvSpPr>
            <a:spLocks noGrp="1"/>
          </p:cNvSpPr>
          <p:nvPr>
            <p:ph type="title"/>
          </p:nvPr>
        </p:nvSpPr>
        <p:spPr>
          <a:xfrm>
            <a:off x="1033998" y="863039"/>
            <a:ext cx="10643768" cy="4463798"/>
          </a:xfrm>
        </p:spPr>
        <p:txBody>
          <a:bodyPr/>
          <a:lstStyle/>
          <a:p>
            <a:r>
              <a:rPr lang="en-GB"/>
              <a:t>Address Management Update</a:t>
            </a:r>
          </a:p>
        </p:txBody>
      </p:sp>
      <p:pic>
        <p:nvPicPr>
          <p:cNvPr id="3" name="Picture 2" descr="A picture containing logo&#10;&#10;Description automatically generated">
            <a:extLst>
              <a:ext uri="{FF2B5EF4-FFF2-40B4-BE49-F238E27FC236}">
                <a16:creationId xmlns:a16="http://schemas.microsoft.com/office/drawing/2014/main" id="{52A659AE-0FF6-B6B8-133E-CC34C345F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spTree>
    <p:extLst>
      <p:ext uri="{BB962C8B-B14F-4D97-AF65-F5344CB8AC3E}">
        <p14:creationId xmlns:p14="http://schemas.microsoft.com/office/powerpoint/2010/main" val="3255129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42B5C-0D99-99EF-CFE6-EC1F5C6F4BEA}"/>
              </a:ext>
            </a:extLst>
          </p:cNvPr>
          <p:cNvSpPr>
            <a:spLocks noGrp="1"/>
          </p:cNvSpPr>
          <p:nvPr>
            <p:ph type="title"/>
          </p:nvPr>
        </p:nvSpPr>
        <p:spPr>
          <a:xfrm>
            <a:off x="304800" y="135158"/>
            <a:ext cx="9448800" cy="446941"/>
          </a:xfrm>
        </p:spPr>
        <p:txBody>
          <a:bodyPr/>
          <a:lstStyle/>
          <a:p>
            <a:r>
              <a:rPr lang="en-GB">
                <a:latin typeface="Lato"/>
                <a:ea typeface="Lato"/>
                <a:cs typeface="Lato"/>
              </a:rPr>
              <a:t>Address Management Update</a:t>
            </a:r>
            <a:endParaRPr lang="en-GB"/>
          </a:p>
        </p:txBody>
      </p:sp>
      <p:sp>
        <p:nvSpPr>
          <p:cNvPr id="14" name="Rectangle: Rounded Corners 13">
            <a:extLst>
              <a:ext uri="{FF2B5EF4-FFF2-40B4-BE49-F238E27FC236}">
                <a16:creationId xmlns:a16="http://schemas.microsoft.com/office/drawing/2014/main" id="{02F1D833-EF41-F676-D780-52276688A3D9}"/>
              </a:ext>
            </a:extLst>
          </p:cNvPr>
          <p:cNvSpPr/>
          <p:nvPr/>
        </p:nvSpPr>
        <p:spPr>
          <a:xfrm>
            <a:off x="277511" y="585791"/>
            <a:ext cx="8470137" cy="2667699"/>
          </a:xfrm>
          <a:prstGeom prst="roundRect">
            <a:avLst>
              <a:gd name="adj" fmla="val 6890"/>
            </a:avLst>
          </a:prstGeom>
          <a:ln w="28575">
            <a:solidFill>
              <a:srgbClr val="CA005D"/>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0" name="Title 1">
            <a:extLst>
              <a:ext uri="{FF2B5EF4-FFF2-40B4-BE49-F238E27FC236}">
                <a16:creationId xmlns:a16="http://schemas.microsoft.com/office/drawing/2014/main" id="{32C65657-D20B-C117-E1D9-16DA1B67C139}"/>
              </a:ext>
            </a:extLst>
          </p:cNvPr>
          <p:cNvSpPr txBox="1">
            <a:spLocks/>
          </p:cNvSpPr>
          <p:nvPr/>
        </p:nvSpPr>
        <p:spPr>
          <a:xfrm>
            <a:off x="3274916" y="3488402"/>
            <a:ext cx="2324352" cy="441193"/>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400" b="1" i="0" u="none" strike="noStrike" kern="1200" cap="none" spc="0" normalizeH="0" baseline="0" noProof="0">
                <a:ln>
                  <a:noFill/>
                </a:ln>
                <a:solidFill>
                  <a:srgbClr val="CA005D">
                    <a:lumMod val="75000"/>
                  </a:srgbClr>
                </a:solidFill>
                <a:effectLst/>
                <a:uLnTx/>
                <a:uFillTx/>
                <a:latin typeface="Lato" panose="020F0502020204030203" pitchFamily="34" charset="77"/>
                <a:ea typeface="+mj-ea"/>
                <a:cs typeface="+mj-cs"/>
              </a:rPr>
              <a:t>New RMP Quality</a:t>
            </a:r>
          </a:p>
        </p:txBody>
      </p:sp>
      <p:sp>
        <p:nvSpPr>
          <p:cNvPr id="40" name="Title 1">
            <a:extLst>
              <a:ext uri="{FF2B5EF4-FFF2-40B4-BE49-F238E27FC236}">
                <a16:creationId xmlns:a16="http://schemas.microsoft.com/office/drawing/2014/main" id="{87A62825-79E4-9EE9-0541-F2CAA249EAC6}"/>
              </a:ext>
            </a:extLst>
          </p:cNvPr>
          <p:cNvSpPr txBox="1">
            <a:spLocks/>
          </p:cNvSpPr>
          <p:nvPr/>
        </p:nvSpPr>
        <p:spPr>
          <a:xfrm>
            <a:off x="6451839" y="3474667"/>
            <a:ext cx="2363014" cy="356884"/>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400" b="1" i="0" u="none" strike="noStrike" kern="1200" cap="none" spc="0" normalizeH="0" baseline="0" noProof="0">
                <a:ln>
                  <a:noFill/>
                </a:ln>
                <a:solidFill>
                  <a:srgbClr val="970046"/>
                </a:solidFill>
                <a:effectLst/>
                <a:uLnTx/>
                <a:uFillTx/>
                <a:latin typeface="Lato" panose="020F0502020204030203" pitchFamily="34" charset="77"/>
                <a:ea typeface="+mj-ea"/>
                <a:cs typeface="+mj-cs"/>
              </a:rPr>
              <a:t>New Matches Updated </a:t>
            </a: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400" b="1" i="0" u="none" strike="noStrike" kern="1200" cap="none" spc="0" normalizeH="0" baseline="0" noProof="0">
                <a:ln>
                  <a:noFill/>
                </a:ln>
                <a:solidFill>
                  <a:srgbClr val="970046"/>
                </a:solidFill>
                <a:effectLst/>
                <a:uLnTx/>
                <a:uFillTx/>
                <a:latin typeface="Lato" panose="020F0502020204030203" pitchFamily="34" charset="77"/>
                <a:ea typeface="+mj-ea"/>
                <a:cs typeface="+mj-cs"/>
              </a:rPr>
              <a:t>Centrally</a:t>
            </a:r>
          </a:p>
        </p:txBody>
      </p:sp>
      <p:pic>
        <p:nvPicPr>
          <p:cNvPr id="46" name="Graphic 45" descr="New with solid fill">
            <a:extLst>
              <a:ext uri="{FF2B5EF4-FFF2-40B4-BE49-F238E27FC236}">
                <a16:creationId xmlns:a16="http://schemas.microsoft.com/office/drawing/2014/main" id="{930DFD76-982C-9E78-487F-A76CB6BCAE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5385" y="3428340"/>
            <a:ext cx="377913" cy="377913"/>
          </a:xfrm>
          <a:prstGeom prst="rect">
            <a:avLst/>
          </a:prstGeom>
        </p:spPr>
      </p:pic>
      <p:pic>
        <p:nvPicPr>
          <p:cNvPr id="50" name="Graphic 49" descr="Upload with solid fill">
            <a:extLst>
              <a:ext uri="{FF2B5EF4-FFF2-40B4-BE49-F238E27FC236}">
                <a16:creationId xmlns:a16="http://schemas.microsoft.com/office/drawing/2014/main" id="{E759CC29-5699-3459-77E9-C076997850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44720" y="3437693"/>
            <a:ext cx="402628" cy="402628"/>
          </a:xfrm>
          <a:prstGeom prst="rect">
            <a:avLst/>
          </a:prstGeom>
        </p:spPr>
      </p:pic>
      <p:sp>
        <p:nvSpPr>
          <p:cNvPr id="3" name="Rectangle: Rounded Corners 2">
            <a:extLst>
              <a:ext uri="{FF2B5EF4-FFF2-40B4-BE49-F238E27FC236}">
                <a16:creationId xmlns:a16="http://schemas.microsoft.com/office/drawing/2014/main" id="{80F871D3-078D-F4C5-92B5-A75B1397FB71}"/>
              </a:ext>
            </a:extLst>
          </p:cNvPr>
          <p:cNvSpPr/>
          <p:nvPr/>
        </p:nvSpPr>
        <p:spPr>
          <a:xfrm>
            <a:off x="304800" y="3384838"/>
            <a:ext cx="2394000" cy="2639657"/>
          </a:xfrm>
          <a:prstGeom prst="roundRect">
            <a:avLst>
              <a:gd name="adj" fmla="val 6890"/>
            </a:avLst>
          </a:prstGeom>
          <a:ln w="28575"/>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3E88117A-53EB-614E-F806-DAAB5E7241F1}"/>
              </a:ext>
            </a:extLst>
          </p:cNvPr>
          <p:cNvSpPr txBox="1">
            <a:spLocks/>
          </p:cNvSpPr>
          <p:nvPr/>
        </p:nvSpPr>
        <p:spPr>
          <a:xfrm>
            <a:off x="924100" y="3454694"/>
            <a:ext cx="1789254" cy="458826"/>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400" b="1" i="0" u="none" strike="noStrike" kern="1200" cap="none" spc="0" normalizeH="0" baseline="0" noProof="0">
                <a:ln>
                  <a:noFill/>
                </a:ln>
                <a:solidFill>
                  <a:srgbClr val="CA005D">
                    <a:lumMod val="75000"/>
                  </a:srgbClr>
                </a:solidFill>
                <a:effectLst/>
                <a:uLnTx/>
                <a:uFillTx/>
                <a:latin typeface="Lato" panose="020F0502020204030203" pitchFamily="34" charset="77"/>
                <a:ea typeface="+mj-ea"/>
                <a:cs typeface="+mj-cs"/>
              </a:rPr>
              <a:t>Customer Engagement</a:t>
            </a:r>
          </a:p>
        </p:txBody>
      </p:sp>
      <p:pic>
        <p:nvPicPr>
          <p:cNvPr id="7" name="Graphic 6" descr="Handshake with solid fill">
            <a:extLst>
              <a:ext uri="{FF2B5EF4-FFF2-40B4-BE49-F238E27FC236}">
                <a16:creationId xmlns:a16="http://schemas.microsoft.com/office/drawing/2014/main" id="{03157EEF-D853-DE71-12BE-7254179BA7C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5452" y="3446579"/>
            <a:ext cx="436885" cy="436885"/>
          </a:xfrm>
          <a:prstGeom prst="rect">
            <a:avLst/>
          </a:prstGeom>
        </p:spPr>
      </p:pic>
      <p:sp>
        <p:nvSpPr>
          <p:cNvPr id="18" name="Title 1">
            <a:extLst>
              <a:ext uri="{FF2B5EF4-FFF2-40B4-BE49-F238E27FC236}">
                <a16:creationId xmlns:a16="http://schemas.microsoft.com/office/drawing/2014/main" id="{39CE0B7A-BA70-B691-17AB-7D7553BDCCE7}"/>
              </a:ext>
            </a:extLst>
          </p:cNvPr>
          <p:cNvSpPr txBox="1">
            <a:spLocks/>
          </p:cNvSpPr>
          <p:nvPr/>
        </p:nvSpPr>
        <p:spPr>
          <a:xfrm>
            <a:off x="9485046" y="680367"/>
            <a:ext cx="1789254" cy="317564"/>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400" b="1" i="0" u="none" strike="noStrike" kern="1200" cap="none" spc="0" normalizeH="0" baseline="0" noProof="0">
                <a:ln>
                  <a:noFill/>
                </a:ln>
                <a:solidFill>
                  <a:srgbClr val="CA005D">
                    <a:lumMod val="75000"/>
                  </a:srgbClr>
                </a:solidFill>
                <a:effectLst/>
                <a:uLnTx/>
                <a:uFillTx/>
                <a:latin typeface="Lato" panose="020F0502020204030203" pitchFamily="34" charset="77"/>
                <a:ea typeface="+mj-ea"/>
                <a:cs typeface="+mj-cs"/>
              </a:rPr>
              <a:t>Total Unmatched and Matched Addresses</a:t>
            </a:r>
          </a:p>
        </p:txBody>
      </p:sp>
      <p:pic>
        <p:nvPicPr>
          <p:cNvPr id="21" name="Graphic 20" descr="Home with solid fill">
            <a:extLst>
              <a:ext uri="{FF2B5EF4-FFF2-40B4-BE49-F238E27FC236}">
                <a16:creationId xmlns:a16="http://schemas.microsoft.com/office/drawing/2014/main" id="{812ABD9B-0346-28EF-1226-516C266DCD1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90816" y="631252"/>
            <a:ext cx="405331" cy="405331"/>
          </a:xfrm>
          <a:prstGeom prst="rect">
            <a:avLst/>
          </a:prstGeom>
        </p:spPr>
      </p:pic>
      <p:sp>
        <p:nvSpPr>
          <p:cNvPr id="22" name="Title 1">
            <a:extLst>
              <a:ext uri="{FF2B5EF4-FFF2-40B4-BE49-F238E27FC236}">
                <a16:creationId xmlns:a16="http://schemas.microsoft.com/office/drawing/2014/main" id="{A00A8790-18DF-A82F-E36F-2C2411E636A5}"/>
              </a:ext>
            </a:extLst>
          </p:cNvPr>
          <p:cNvSpPr txBox="1">
            <a:spLocks/>
          </p:cNvSpPr>
          <p:nvPr/>
        </p:nvSpPr>
        <p:spPr>
          <a:xfrm>
            <a:off x="713370" y="4458329"/>
            <a:ext cx="855736" cy="560508"/>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050" b="1" i="0" u="none" strike="noStrike" kern="1200" cap="none" spc="0" normalizeH="0" baseline="0" noProof="0">
                <a:ln>
                  <a:noFill/>
                </a:ln>
                <a:solidFill>
                  <a:srgbClr val="002060"/>
                </a:solidFill>
                <a:effectLst/>
                <a:uLnTx/>
                <a:uFillTx/>
                <a:latin typeface="Lato" panose="020F0502020204030203" pitchFamily="34" charset="77"/>
                <a:ea typeface="+mj-ea"/>
                <a:cs typeface="+mj-cs"/>
              </a:rPr>
              <a:t>Meetings held within Quarter to End March 24</a:t>
            </a:r>
          </a:p>
        </p:txBody>
      </p:sp>
      <p:sp>
        <p:nvSpPr>
          <p:cNvPr id="23" name="Title 1">
            <a:extLst>
              <a:ext uri="{FF2B5EF4-FFF2-40B4-BE49-F238E27FC236}">
                <a16:creationId xmlns:a16="http://schemas.microsoft.com/office/drawing/2014/main" id="{A396B531-B529-E72E-CB68-62B7B362BF6E}"/>
              </a:ext>
            </a:extLst>
          </p:cNvPr>
          <p:cNvSpPr txBox="1">
            <a:spLocks/>
          </p:cNvSpPr>
          <p:nvPr/>
        </p:nvSpPr>
        <p:spPr>
          <a:xfrm>
            <a:off x="1934304" y="4485920"/>
            <a:ext cx="534167" cy="505326"/>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002060"/>
                </a:solidFill>
                <a:effectLst/>
                <a:uLnTx/>
                <a:uFillTx/>
                <a:latin typeface="Lato" panose="020F0502020204030203" pitchFamily="34" charset="77"/>
                <a:ea typeface="+mj-ea"/>
                <a:cs typeface="+mj-cs"/>
              </a:rPr>
              <a:t>27</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3200" b="1" i="0" u="none" strike="noStrike" kern="1200" cap="none" spc="0" normalizeH="0" baseline="0" noProof="0">
              <a:ln>
                <a:noFill/>
              </a:ln>
              <a:solidFill>
                <a:srgbClr val="002060"/>
              </a:solidFill>
              <a:effectLst/>
              <a:uLnTx/>
              <a:uFillTx/>
              <a:latin typeface="Lato" panose="020F0502020204030203" pitchFamily="34" charset="77"/>
              <a:ea typeface="+mj-ea"/>
              <a:cs typeface="+mj-cs"/>
            </a:endParaRPr>
          </a:p>
        </p:txBody>
      </p:sp>
      <p:sp>
        <p:nvSpPr>
          <p:cNvPr id="24" name="Title 1">
            <a:extLst>
              <a:ext uri="{FF2B5EF4-FFF2-40B4-BE49-F238E27FC236}">
                <a16:creationId xmlns:a16="http://schemas.microsoft.com/office/drawing/2014/main" id="{E35638CF-EBE6-BB45-6B01-541D2B96E24B}"/>
              </a:ext>
            </a:extLst>
          </p:cNvPr>
          <p:cNvSpPr txBox="1">
            <a:spLocks/>
          </p:cNvSpPr>
          <p:nvPr/>
        </p:nvSpPr>
        <p:spPr>
          <a:xfrm>
            <a:off x="1827771" y="5310819"/>
            <a:ext cx="855736" cy="505326"/>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002060"/>
                </a:solidFill>
                <a:effectLst/>
                <a:uLnTx/>
                <a:uFillTx/>
                <a:latin typeface="Lato" panose="020F0502020204030203" pitchFamily="34" charset="77"/>
                <a:ea typeface="+mj-ea"/>
                <a:cs typeface="+mj-cs"/>
              </a:rPr>
              <a:t>94</a:t>
            </a:r>
          </a:p>
        </p:txBody>
      </p:sp>
      <p:sp>
        <p:nvSpPr>
          <p:cNvPr id="25" name="Rectangle: Rounded Corners 24">
            <a:extLst>
              <a:ext uri="{FF2B5EF4-FFF2-40B4-BE49-F238E27FC236}">
                <a16:creationId xmlns:a16="http://schemas.microsoft.com/office/drawing/2014/main" id="{AB93D7BF-AE6D-846B-2F93-68DCA86DFEC3}"/>
              </a:ext>
            </a:extLst>
          </p:cNvPr>
          <p:cNvSpPr/>
          <p:nvPr/>
        </p:nvSpPr>
        <p:spPr>
          <a:xfrm>
            <a:off x="575432" y="4390885"/>
            <a:ext cx="1876788" cy="637678"/>
          </a:xfrm>
          <a:prstGeom prst="roundRect">
            <a:avLst/>
          </a:prstGeom>
          <a:noFill/>
          <a:ln>
            <a:solidFill>
              <a:srgbClr val="CA005D"/>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6" name="Rectangle: Rounded Corners 25">
            <a:extLst>
              <a:ext uri="{FF2B5EF4-FFF2-40B4-BE49-F238E27FC236}">
                <a16:creationId xmlns:a16="http://schemas.microsoft.com/office/drawing/2014/main" id="{166C984E-2F0C-5904-A492-33DC27518987}"/>
              </a:ext>
            </a:extLst>
          </p:cNvPr>
          <p:cNvSpPr/>
          <p:nvPr/>
        </p:nvSpPr>
        <p:spPr>
          <a:xfrm>
            <a:off x="561025" y="5191499"/>
            <a:ext cx="1891195" cy="637678"/>
          </a:xfrm>
          <a:prstGeom prst="roundRect">
            <a:avLst/>
          </a:prstGeom>
          <a:noFill/>
          <a:ln>
            <a:solidFill>
              <a:srgbClr val="CA005D"/>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7" name="Title 1">
            <a:extLst>
              <a:ext uri="{FF2B5EF4-FFF2-40B4-BE49-F238E27FC236}">
                <a16:creationId xmlns:a16="http://schemas.microsoft.com/office/drawing/2014/main" id="{FA810BB6-071D-2515-ADB2-D372181E5D08}"/>
              </a:ext>
            </a:extLst>
          </p:cNvPr>
          <p:cNvSpPr txBox="1">
            <a:spLocks/>
          </p:cNvSpPr>
          <p:nvPr/>
        </p:nvSpPr>
        <p:spPr>
          <a:xfrm>
            <a:off x="3079448" y="3746628"/>
            <a:ext cx="2324352" cy="441193"/>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050" b="0" i="0" u="none" strike="noStrike" kern="1200" cap="none" spc="0" normalizeH="0" baseline="0" noProof="0">
                <a:ln>
                  <a:noFill/>
                </a:ln>
                <a:solidFill>
                  <a:srgbClr val="002060"/>
                </a:solidFill>
                <a:effectLst/>
                <a:uLnTx/>
                <a:uFillTx/>
                <a:latin typeface="Lato" panose="020F0502020204030203" pitchFamily="34" charset="77"/>
                <a:ea typeface="+mj-ea"/>
                <a:cs typeface="+mj-cs"/>
              </a:rPr>
              <a:t>An indicator of the quality of new address records being supplied to CSS</a:t>
            </a:r>
          </a:p>
        </p:txBody>
      </p:sp>
      <p:sp>
        <p:nvSpPr>
          <p:cNvPr id="28" name="Title 1">
            <a:extLst>
              <a:ext uri="{FF2B5EF4-FFF2-40B4-BE49-F238E27FC236}">
                <a16:creationId xmlns:a16="http://schemas.microsoft.com/office/drawing/2014/main" id="{0989D74B-CD09-5918-C955-B36B447EE62C}"/>
              </a:ext>
            </a:extLst>
          </p:cNvPr>
          <p:cNvSpPr txBox="1">
            <a:spLocks/>
          </p:cNvSpPr>
          <p:nvPr/>
        </p:nvSpPr>
        <p:spPr>
          <a:xfrm>
            <a:off x="9048943" y="1106059"/>
            <a:ext cx="2753690" cy="441193"/>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050" b="0" i="0" u="none" strike="noStrike" kern="1200" cap="none" spc="0" normalizeH="0" baseline="0" noProof="0">
                <a:ln>
                  <a:noFill/>
                </a:ln>
                <a:solidFill>
                  <a:srgbClr val="002060"/>
                </a:solidFill>
                <a:effectLst/>
                <a:uLnTx/>
                <a:uFillTx/>
                <a:latin typeface="Lato" panose="020F0502020204030203" pitchFamily="34" charset="77"/>
                <a:ea typeface="+mj-ea"/>
                <a:cs typeface="+mj-cs"/>
              </a:rPr>
              <a:t>A breakdown of the total address dataset between matched and unmatched records</a:t>
            </a:r>
          </a:p>
        </p:txBody>
      </p:sp>
      <p:sp>
        <p:nvSpPr>
          <p:cNvPr id="29" name="Title 1">
            <a:extLst>
              <a:ext uri="{FF2B5EF4-FFF2-40B4-BE49-F238E27FC236}">
                <a16:creationId xmlns:a16="http://schemas.microsoft.com/office/drawing/2014/main" id="{3C7496C6-89E3-16CC-21E8-42A6CCCBF546}"/>
              </a:ext>
            </a:extLst>
          </p:cNvPr>
          <p:cNvSpPr txBox="1">
            <a:spLocks/>
          </p:cNvSpPr>
          <p:nvPr/>
        </p:nvSpPr>
        <p:spPr>
          <a:xfrm>
            <a:off x="5985511" y="3870183"/>
            <a:ext cx="2691428" cy="441193"/>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050" b="0" i="0" u="none" strike="noStrike" kern="1200" cap="none" spc="0" normalizeH="0" baseline="0" noProof="0">
                <a:ln>
                  <a:noFill/>
                </a:ln>
                <a:solidFill>
                  <a:srgbClr val="002060"/>
                </a:solidFill>
                <a:effectLst/>
                <a:uLnTx/>
                <a:uFillTx/>
                <a:latin typeface="Lato" panose="020F0502020204030203" pitchFamily="34" charset="77"/>
                <a:ea typeface="+mj-ea"/>
                <a:cs typeface="+mj-cs"/>
              </a:rPr>
              <a:t>Volume of new matches updated in CSS directly by DCC and its sub-contractors</a:t>
            </a:r>
          </a:p>
        </p:txBody>
      </p:sp>
      <p:sp>
        <p:nvSpPr>
          <p:cNvPr id="35" name="Title 1">
            <a:extLst>
              <a:ext uri="{FF2B5EF4-FFF2-40B4-BE49-F238E27FC236}">
                <a16:creationId xmlns:a16="http://schemas.microsoft.com/office/drawing/2014/main" id="{574BDE54-2AEB-D976-2E81-76D147146CE5}"/>
              </a:ext>
            </a:extLst>
          </p:cNvPr>
          <p:cNvSpPr txBox="1">
            <a:spLocks/>
          </p:cNvSpPr>
          <p:nvPr/>
        </p:nvSpPr>
        <p:spPr>
          <a:xfrm>
            <a:off x="454052" y="643840"/>
            <a:ext cx="8226187" cy="223226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171450" marR="0" lvl="0" indent="-171450" algn="l" defTabSz="914377"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GB" sz="800" b="0" i="0" u="none" strike="noStrike" kern="1200" cap="none" spc="0" normalizeH="0" baseline="0" noProof="0">
              <a:ln>
                <a:noFill/>
              </a:ln>
              <a:solidFill>
                <a:srgbClr val="1F1449"/>
              </a:solidFill>
              <a:effectLst/>
              <a:uLnTx/>
              <a:uFillTx/>
              <a:latin typeface="Lato"/>
              <a:ea typeface="Lato"/>
              <a:cs typeface="Lato"/>
            </a:endParaRPr>
          </a:p>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400" b="1" i="0" u="none" strike="noStrike" kern="1200" cap="none" spc="0" normalizeH="0" baseline="0" noProof="0">
                <a:ln>
                  <a:noFill/>
                </a:ln>
                <a:solidFill>
                  <a:srgbClr val="1F1449"/>
                </a:solidFill>
                <a:effectLst/>
                <a:uLnTx/>
                <a:uFillTx/>
                <a:latin typeface="Lato"/>
                <a:ea typeface="Lato"/>
                <a:cs typeface="Lato"/>
              </a:rPr>
              <a:t>Key Highlights</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500" b="1" i="0" u="none" strike="noStrike" kern="1200" cap="none" spc="0" normalizeH="0" baseline="0" noProof="0">
              <a:ln>
                <a:noFill/>
              </a:ln>
              <a:solidFill>
                <a:srgbClr val="1F1449"/>
              </a:solidFill>
              <a:effectLst/>
              <a:uLnTx/>
              <a:uFillTx/>
              <a:latin typeface="Lato"/>
              <a:ea typeface="Lato"/>
              <a:cs typeface="Lato"/>
            </a:endParaRPr>
          </a:p>
          <a:p>
            <a:pPr marL="71755" marR="0" lvl="0" indent="-71755"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1F1449"/>
                </a:solidFill>
                <a:effectLst/>
                <a:uLnTx/>
                <a:uFillTx/>
                <a:latin typeface="Lato"/>
                <a:ea typeface="Lato"/>
                <a:cs typeface="Lato"/>
              </a:rPr>
              <a:t>Guidance document developed and issued to enable Source Data Providers to carry out more detailed analysis on address data</a:t>
            </a:r>
          </a:p>
          <a:p>
            <a:pPr marL="71755" marR="0" lvl="0" indent="-71755"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1F1449"/>
                </a:solidFill>
                <a:effectLst/>
                <a:uLnTx/>
                <a:uFillTx/>
                <a:latin typeface="Lato"/>
                <a:ea typeface="Lato"/>
                <a:cs typeface="Lato"/>
              </a:rPr>
              <a:t>Address Quality Plan (AQP) Compliance report on track to submit to PAB by the end of April – Gives overview of progress vs 2023 AQP</a:t>
            </a:r>
          </a:p>
          <a:p>
            <a:pPr marL="71755" marR="0" lvl="0" indent="-71755"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1F1449"/>
                </a:solidFill>
                <a:effectLst/>
                <a:uLnTx/>
                <a:uFillTx/>
                <a:latin typeface="Lato"/>
                <a:ea typeface="Lato"/>
                <a:cs typeface="Lato"/>
              </a:rPr>
              <a:t>The issue with bulk uploader (for new matches) identified and fix will be implemented during April.  We expect to see a large spike in new matches post this.</a:t>
            </a:r>
          </a:p>
          <a:p>
            <a:pPr marL="71755" marR="0" lvl="0" indent="-71755" algn="l" defTabSz="914377"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1F1449"/>
                </a:solidFill>
                <a:effectLst/>
                <a:uLnTx/>
                <a:uFillTx/>
                <a:latin typeface="Lato"/>
                <a:ea typeface="Lato"/>
                <a:cs typeface="Lato"/>
              </a:rPr>
              <a:t>Working with PAB to align on how industry, PAB and DCC can work together this year to drive further improvements in address matches</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900" b="0" i="0" u="none" strike="noStrike" kern="1200" cap="none" spc="0" normalizeH="0" baseline="0" noProof="0">
              <a:ln>
                <a:noFill/>
              </a:ln>
              <a:solidFill>
                <a:srgbClr val="1F1449"/>
              </a:solidFill>
              <a:effectLst/>
              <a:uLnTx/>
              <a:uFillTx/>
              <a:latin typeface="Lato" panose="020F0502020204030203" pitchFamily="34" charset="77"/>
              <a:ea typeface="Lato"/>
              <a:cs typeface="Lato"/>
            </a:endParaRPr>
          </a:p>
        </p:txBody>
      </p:sp>
      <p:sp>
        <p:nvSpPr>
          <p:cNvPr id="38" name="Title 1">
            <a:extLst>
              <a:ext uri="{FF2B5EF4-FFF2-40B4-BE49-F238E27FC236}">
                <a16:creationId xmlns:a16="http://schemas.microsoft.com/office/drawing/2014/main" id="{3EFABE7F-6FC3-FCBA-7CCF-21B1FE781635}"/>
              </a:ext>
            </a:extLst>
          </p:cNvPr>
          <p:cNvSpPr txBox="1">
            <a:spLocks/>
          </p:cNvSpPr>
          <p:nvPr/>
        </p:nvSpPr>
        <p:spPr>
          <a:xfrm>
            <a:off x="404100" y="3960634"/>
            <a:ext cx="2204331" cy="570836"/>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050" b="0" i="0" u="none" strike="noStrike" kern="1200" cap="none" spc="0" normalizeH="0" baseline="0" noProof="0">
                <a:ln>
                  <a:noFill/>
                </a:ln>
                <a:solidFill>
                  <a:srgbClr val="002060"/>
                </a:solidFill>
                <a:effectLst/>
                <a:uLnTx/>
                <a:uFillTx/>
                <a:latin typeface="Lato" panose="020F0502020204030203" pitchFamily="34" charset="77"/>
                <a:ea typeface="+mj-ea"/>
                <a:cs typeface="+mj-cs"/>
              </a:rPr>
              <a:t>The meetings held between DCC and Industry parties to discuss data issues</a:t>
            </a:r>
          </a:p>
        </p:txBody>
      </p:sp>
      <p:sp>
        <p:nvSpPr>
          <p:cNvPr id="5" name="Title 1">
            <a:extLst>
              <a:ext uri="{FF2B5EF4-FFF2-40B4-BE49-F238E27FC236}">
                <a16:creationId xmlns:a16="http://schemas.microsoft.com/office/drawing/2014/main" id="{A72172DA-F60C-E144-FE13-AB8DCEF1F128}"/>
              </a:ext>
            </a:extLst>
          </p:cNvPr>
          <p:cNvSpPr txBox="1">
            <a:spLocks/>
          </p:cNvSpPr>
          <p:nvPr/>
        </p:nvSpPr>
        <p:spPr>
          <a:xfrm>
            <a:off x="623893" y="5270628"/>
            <a:ext cx="1051703" cy="648006"/>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200" b="1" i="0" u="none" strike="noStrike" kern="1200" cap="none" spc="0" normalizeH="0" baseline="0" noProof="0">
                <a:ln>
                  <a:noFill/>
                </a:ln>
                <a:solidFill>
                  <a:srgbClr val="002060"/>
                </a:solidFill>
                <a:effectLst/>
                <a:uLnTx/>
                <a:uFillTx/>
                <a:latin typeface="Lato" panose="020F0502020204030203" pitchFamily="34" charset="77"/>
                <a:ea typeface="+mj-ea"/>
                <a:cs typeface="+mj-cs"/>
              </a:rPr>
              <a:t>Total Meetings</a:t>
            </a:r>
          </a:p>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200" b="1" i="0" u="none" strike="noStrike" kern="1200" cap="none" spc="0" normalizeH="0" baseline="0" noProof="0">
                <a:ln>
                  <a:noFill/>
                </a:ln>
                <a:solidFill>
                  <a:srgbClr val="002060"/>
                </a:solidFill>
                <a:effectLst/>
                <a:uLnTx/>
                <a:uFillTx/>
                <a:latin typeface="Lato" panose="020F0502020204030203" pitchFamily="34" charset="77"/>
                <a:ea typeface="+mj-ea"/>
                <a:cs typeface="+mj-cs"/>
              </a:rPr>
              <a:t>Since </a:t>
            </a:r>
          </a:p>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200" b="1" i="0" u="none" strike="noStrike" kern="1200" cap="none" spc="0" normalizeH="0" baseline="0" noProof="0">
                <a:ln>
                  <a:noFill/>
                </a:ln>
                <a:solidFill>
                  <a:srgbClr val="002060"/>
                </a:solidFill>
                <a:effectLst/>
                <a:uLnTx/>
                <a:uFillTx/>
                <a:latin typeface="Lato" panose="020F0502020204030203" pitchFamily="34" charset="77"/>
                <a:ea typeface="+mj-ea"/>
                <a:cs typeface="+mj-cs"/>
              </a:rPr>
              <a:t>01 April 23</a:t>
            </a:r>
          </a:p>
        </p:txBody>
      </p:sp>
      <p:sp>
        <p:nvSpPr>
          <p:cNvPr id="10" name="Title 1">
            <a:extLst>
              <a:ext uri="{FF2B5EF4-FFF2-40B4-BE49-F238E27FC236}">
                <a16:creationId xmlns:a16="http://schemas.microsoft.com/office/drawing/2014/main" id="{E2A10388-6E69-2ECA-CA4F-7C0670B39860}"/>
              </a:ext>
            </a:extLst>
          </p:cNvPr>
          <p:cNvSpPr txBox="1">
            <a:spLocks/>
          </p:cNvSpPr>
          <p:nvPr/>
        </p:nvSpPr>
        <p:spPr>
          <a:xfrm>
            <a:off x="9527211" y="3536072"/>
            <a:ext cx="2261440" cy="356884"/>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400" b="1" i="0" u="none" strike="noStrike" kern="1200" cap="none" spc="0" normalizeH="0" baseline="0" noProof="0">
                <a:ln>
                  <a:noFill/>
                </a:ln>
                <a:solidFill>
                  <a:srgbClr val="970046"/>
                </a:solidFill>
                <a:effectLst/>
                <a:uLnTx/>
                <a:uFillTx/>
                <a:latin typeface="Lato" panose="020F0502020204030203" pitchFamily="34" charset="77"/>
                <a:ea typeface="+mj-ea"/>
                <a:cs typeface="+mj-cs"/>
              </a:rPr>
              <a:t>AQP Consultation Update</a:t>
            </a:r>
          </a:p>
        </p:txBody>
      </p:sp>
      <p:pic>
        <p:nvPicPr>
          <p:cNvPr id="12" name="Graphic 11" descr="Business Growth with solid fill">
            <a:extLst>
              <a:ext uri="{FF2B5EF4-FFF2-40B4-BE49-F238E27FC236}">
                <a16:creationId xmlns:a16="http://schemas.microsoft.com/office/drawing/2014/main" id="{B434DAF9-79B6-EA1A-08E1-32865D42999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027745" y="3444202"/>
            <a:ext cx="435661" cy="435661"/>
          </a:xfrm>
          <a:prstGeom prst="rect">
            <a:avLst/>
          </a:prstGeom>
        </p:spPr>
      </p:pic>
      <p:sp>
        <p:nvSpPr>
          <p:cNvPr id="32" name="Rectangle: Rounded Corners 31">
            <a:extLst>
              <a:ext uri="{FF2B5EF4-FFF2-40B4-BE49-F238E27FC236}">
                <a16:creationId xmlns:a16="http://schemas.microsoft.com/office/drawing/2014/main" id="{D38DEE16-DD0B-C957-8E3D-A1DB160A7BD7}"/>
              </a:ext>
            </a:extLst>
          </p:cNvPr>
          <p:cNvSpPr/>
          <p:nvPr/>
        </p:nvSpPr>
        <p:spPr>
          <a:xfrm>
            <a:off x="8913570" y="3384838"/>
            <a:ext cx="3000918" cy="2639657"/>
          </a:xfrm>
          <a:prstGeom prst="roundRect">
            <a:avLst>
              <a:gd name="adj" fmla="val 6890"/>
            </a:avLst>
          </a:prstGeom>
          <a:noFill/>
          <a:ln w="28575">
            <a:solidFill>
              <a:srgbClr val="CA005D"/>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36" name="Table 9">
            <a:extLst>
              <a:ext uri="{FF2B5EF4-FFF2-40B4-BE49-F238E27FC236}">
                <a16:creationId xmlns:a16="http://schemas.microsoft.com/office/drawing/2014/main" id="{629A1C96-2CFF-EAE2-FF0B-FBAF423BD02A}"/>
              </a:ext>
            </a:extLst>
          </p:cNvPr>
          <p:cNvGraphicFramePr>
            <a:graphicFrameLocks noGrp="1"/>
          </p:cNvGraphicFramePr>
          <p:nvPr/>
        </p:nvGraphicFramePr>
        <p:xfrm>
          <a:off x="9035728" y="4325997"/>
          <a:ext cx="2786693" cy="1524000"/>
        </p:xfrm>
        <a:graphic>
          <a:graphicData uri="http://schemas.openxmlformats.org/drawingml/2006/table">
            <a:tbl>
              <a:tblPr>
                <a:tableStyleId>{775DCB02-9BB8-47FD-8907-85C794F793BA}</a:tableStyleId>
              </a:tblPr>
              <a:tblGrid>
                <a:gridCol w="1735848">
                  <a:extLst>
                    <a:ext uri="{9D8B030D-6E8A-4147-A177-3AD203B41FA5}">
                      <a16:colId xmlns:a16="http://schemas.microsoft.com/office/drawing/2014/main" val="2659518115"/>
                    </a:ext>
                  </a:extLst>
                </a:gridCol>
                <a:gridCol w="735106">
                  <a:extLst>
                    <a:ext uri="{9D8B030D-6E8A-4147-A177-3AD203B41FA5}">
                      <a16:colId xmlns:a16="http://schemas.microsoft.com/office/drawing/2014/main" val="1620800026"/>
                    </a:ext>
                  </a:extLst>
                </a:gridCol>
                <a:gridCol w="315739">
                  <a:extLst>
                    <a:ext uri="{9D8B030D-6E8A-4147-A177-3AD203B41FA5}">
                      <a16:colId xmlns:a16="http://schemas.microsoft.com/office/drawing/2014/main" val="1717528146"/>
                    </a:ext>
                  </a:extLst>
                </a:gridCol>
              </a:tblGrid>
              <a:tr h="240474">
                <a:tc>
                  <a:txBody>
                    <a:bodyPr/>
                    <a:lstStyle/>
                    <a:p>
                      <a:pPr marL="0" algn="ctr" defTabSz="914377" rtl="0" eaLnBrk="1" latinLnBrk="0" hangingPunct="1"/>
                      <a:r>
                        <a:rPr lang="en-GB" sz="1000" b="1" kern="1200">
                          <a:solidFill>
                            <a:srgbClr val="1F1449"/>
                          </a:solidFill>
                          <a:latin typeface="+mn-lt"/>
                          <a:ea typeface="+mn-ea"/>
                          <a:cs typeface="+mn-cs"/>
                        </a:rPr>
                        <a:t>AQP Forum</a:t>
                      </a:r>
                    </a:p>
                  </a:txBody>
                  <a:tcPr>
                    <a:solidFill>
                      <a:schemeClr val="bg1"/>
                    </a:solidFill>
                  </a:tcPr>
                </a:tc>
                <a:tc>
                  <a:txBody>
                    <a:bodyPr/>
                    <a:lstStyle/>
                    <a:p>
                      <a:pPr marL="0" algn="ctr" defTabSz="914377" rtl="0" eaLnBrk="1" latinLnBrk="0" hangingPunct="1"/>
                      <a:r>
                        <a:rPr lang="en-GB" sz="1000" b="1" kern="1200">
                          <a:solidFill>
                            <a:srgbClr val="1F1449"/>
                          </a:solidFill>
                          <a:latin typeface="+mn-lt"/>
                          <a:ea typeface="+mn-ea"/>
                          <a:cs typeface="+mn-cs"/>
                        </a:rPr>
                        <a:t>23 Jan 24</a:t>
                      </a:r>
                    </a:p>
                  </a:txBody>
                  <a:tcPr anchor="ctr">
                    <a:solidFill>
                      <a:schemeClr val="bg1"/>
                    </a:solidFill>
                  </a:tcPr>
                </a:tc>
                <a:tc>
                  <a:txBody>
                    <a:bodyPr/>
                    <a:lstStyle/>
                    <a:p>
                      <a:endParaRPr lang="en-GB" sz="1000" b="1">
                        <a:solidFill>
                          <a:srgbClr val="1F1449"/>
                        </a:solidFill>
                      </a:endParaRPr>
                    </a:p>
                  </a:txBody>
                  <a:tcPr>
                    <a:solidFill>
                      <a:schemeClr val="bg1"/>
                    </a:solidFill>
                  </a:tcPr>
                </a:tc>
                <a:extLst>
                  <a:ext uri="{0D108BD9-81ED-4DB2-BD59-A6C34878D82A}">
                    <a16:rowId xmlns:a16="http://schemas.microsoft.com/office/drawing/2014/main" val="1094503951"/>
                  </a:ext>
                </a:extLst>
              </a:tr>
              <a:tr h="240474">
                <a:tc>
                  <a:txBody>
                    <a:bodyPr/>
                    <a:lstStyle/>
                    <a:p>
                      <a:pPr marL="0" algn="ctr" defTabSz="914377" rtl="0" eaLnBrk="1" latinLnBrk="0" hangingPunct="1"/>
                      <a:r>
                        <a:rPr lang="en-GB" sz="1000" b="1" kern="1200">
                          <a:solidFill>
                            <a:srgbClr val="1F1449"/>
                          </a:solidFill>
                          <a:latin typeface="+mn-lt"/>
                          <a:ea typeface="+mn-ea"/>
                          <a:cs typeface="+mn-cs"/>
                        </a:rPr>
                        <a:t>Consultation Period Ends</a:t>
                      </a:r>
                    </a:p>
                  </a:txBody>
                  <a:tcPr>
                    <a:solidFill>
                      <a:schemeClr val="bg1"/>
                    </a:solidFill>
                  </a:tcPr>
                </a:tc>
                <a:tc>
                  <a:txBody>
                    <a:bodyPr/>
                    <a:lstStyle/>
                    <a:p>
                      <a:pPr marL="0" algn="ctr" defTabSz="914377" rtl="0" eaLnBrk="1" latinLnBrk="0" hangingPunct="1"/>
                      <a:r>
                        <a:rPr lang="en-GB" sz="1000" b="1" kern="1200">
                          <a:solidFill>
                            <a:srgbClr val="1F1449"/>
                          </a:solidFill>
                          <a:latin typeface="+mn-lt"/>
                          <a:ea typeface="+mn-ea"/>
                          <a:cs typeface="+mn-cs"/>
                        </a:rPr>
                        <a:t>31 Jan 24</a:t>
                      </a:r>
                    </a:p>
                  </a:txBody>
                  <a:tcPr anchor="ctr">
                    <a:solidFill>
                      <a:schemeClr val="bg1"/>
                    </a:solidFill>
                  </a:tcPr>
                </a:tc>
                <a:tc>
                  <a:txBody>
                    <a:bodyPr/>
                    <a:lstStyle/>
                    <a:p>
                      <a:endParaRPr lang="en-GB" sz="1000" b="1">
                        <a:solidFill>
                          <a:srgbClr val="1F1449"/>
                        </a:solidFill>
                      </a:endParaRPr>
                    </a:p>
                  </a:txBody>
                  <a:tcPr>
                    <a:solidFill>
                      <a:schemeClr val="bg1"/>
                    </a:solidFill>
                  </a:tcPr>
                </a:tc>
                <a:extLst>
                  <a:ext uri="{0D108BD9-81ED-4DB2-BD59-A6C34878D82A}">
                    <a16:rowId xmlns:a16="http://schemas.microsoft.com/office/drawing/2014/main" val="329093596"/>
                  </a:ext>
                </a:extLst>
              </a:tr>
              <a:tr h="320726">
                <a:tc>
                  <a:txBody>
                    <a:bodyPr/>
                    <a:lstStyle/>
                    <a:p>
                      <a:pPr marL="0" algn="ctr" defTabSz="914377" rtl="0" eaLnBrk="1" latinLnBrk="0" hangingPunct="1"/>
                      <a:r>
                        <a:rPr lang="en-GB" sz="1000" b="1" kern="1200">
                          <a:solidFill>
                            <a:srgbClr val="1F1449"/>
                          </a:solidFill>
                          <a:latin typeface="+mn-lt"/>
                          <a:ea typeface="+mn-ea"/>
                          <a:cs typeface="+mn-cs"/>
                        </a:rPr>
                        <a:t>Supplementary Report Issued to REC PAB</a:t>
                      </a:r>
                    </a:p>
                  </a:txBody>
                  <a:tcPr>
                    <a:solidFill>
                      <a:schemeClr val="bg1"/>
                    </a:solidFill>
                  </a:tcPr>
                </a:tc>
                <a:tc>
                  <a:txBody>
                    <a:bodyPr/>
                    <a:lstStyle/>
                    <a:p>
                      <a:pPr marL="0" algn="ctr" defTabSz="914377" rtl="0" eaLnBrk="1" latinLnBrk="0" hangingPunct="1"/>
                      <a:r>
                        <a:rPr lang="en-GB" sz="1000" b="1" kern="1200">
                          <a:solidFill>
                            <a:srgbClr val="1F1449"/>
                          </a:solidFill>
                          <a:latin typeface="+mn-lt"/>
                          <a:ea typeface="+mn-ea"/>
                          <a:cs typeface="+mn-cs"/>
                        </a:rPr>
                        <a:t>29 Feb 24</a:t>
                      </a:r>
                    </a:p>
                  </a:txBody>
                  <a:tcPr anchor="ctr">
                    <a:solidFill>
                      <a:schemeClr val="bg1"/>
                    </a:solidFill>
                  </a:tcPr>
                </a:tc>
                <a:tc>
                  <a:txBody>
                    <a:bodyPr/>
                    <a:lstStyle/>
                    <a:p>
                      <a:endParaRPr lang="en-GB" sz="1000" b="1">
                        <a:solidFill>
                          <a:srgbClr val="1F1449"/>
                        </a:solidFill>
                      </a:endParaRPr>
                    </a:p>
                  </a:txBody>
                  <a:tcPr>
                    <a:solidFill>
                      <a:schemeClr val="bg1"/>
                    </a:solidFill>
                  </a:tcPr>
                </a:tc>
                <a:extLst>
                  <a:ext uri="{0D108BD9-81ED-4DB2-BD59-A6C34878D82A}">
                    <a16:rowId xmlns:a16="http://schemas.microsoft.com/office/drawing/2014/main" val="3091914555"/>
                  </a:ext>
                </a:extLst>
              </a:tr>
              <a:tr h="240474">
                <a:tc>
                  <a:txBody>
                    <a:bodyPr/>
                    <a:lstStyle/>
                    <a:p>
                      <a:pPr marL="0" algn="ctr" defTabSz="914377" rtl="0" eaLnBrk="1" latinLnBrk="0" hangingPunct="1"/>
                      <a:r>
                        <a:rPr lang="en-GB" sz="1000" b="1" kern="1200">
                          <a:solidFill>
                            <a:srgbClr val="1F1449"/>
                          </a:solidFill>
                          <a:latin typeface="+mn-lt"/>
                          <a:ea typeface="+mn-ea"/>
                          <a:cs typeface="+mn-cs"/>
                        </a:rPr>
                        <a:t>AQP Issued to REC PAB</a:t>
                      </a:r>
                    </a:p>
                  </a:txBody>
                  <a:tcPr>
                    <a:solidFill>
                      <a:schemeClr val="bg1"/>
                    </a:solidFill>
                  </a:tcPr>
                </a:tc>
                <a:tc>
                  <a:txBody>
                    <a:bodyPr/>
                    <a:lstStyle/>
                    <a:p>
                      <a:pPr marL="0" algn="ctr" defTabSz="914377" rtl="0" eaLnBrk="1" latinLnBrk="0" hangingPunct="1"/>
                      <a:r>
                        <a:rPr lang="en-GB" sz="1000" b="1" kern="1200">
                          <a:solidFill>
                            <a:srgbClr val="1F1449"/>
                          </a:solidFill>
                          <a:latin typeface="+mn-lt"/>
                          <a:ea typeface="+mn-ea"/>
                          <a:cs typeface="+mn-cs"/>
                        </a:rPr>
                        <a:t>29 Feb 24</a:t>
                      </a:r>
                    </a:p>
                  </a:txBody>
                  <a:tcPr anchor="ctr">
                    <a:solidFill>
                      <a:schemeClr val="bg1"/>
                    </a:solidFill>
                  </a:tcPr>
                </a:tc>
                <a:tc>
                  <a:txBody>
                    <a:bodyPr/>
                    <a:lstStyle/>
                    <a:p>
                      <a:endParaRPr lang="en-GB" sz="1000" b="1">
                        <a:solidFill>
                          <a:srgbClr val="1F1449"/>
                        </a:solidFill>
                      </a:endParaRPr>
                    </a:p>
                  </a:txBody>
                  <a:tcPr>
                    <a:solidFill>
                      <a:schemeClr val="bg1"/>
                    </a:solidFill>
                  </a:tcPr>
                </a:tc>
                <a:extLst>
                  <a:ext uri="{0D108BD9-81ED-4DB2-BD59-A6C34878D82A}">
                    <a16:rowId xmlns:a16="http://schemas.microsoft.com/office/drawing/2014/main" val="872389268"/>
                  </a:ext>
                </a:extLst>
              </a:tr>
              <a:tr h="240474">
                <a:tc>
                  <a:txBody>
                    <a:bodyPr/>
                    <a:lstStyle/>
                    <a:p>
                      <a:pPr marL="0" algn="ctr" defTabSz="914377" rtl="0" eaLnBrk="1" latinLnBrk="0" hangingPunct="1"/>
                      <a:r>
                        <a:rPr lang="en-GB" sz="1000" b="1" kern="1200">
                          <a:solidFill>
                            <a:srgbClr val="1F1449"/>
                          </a:solidFill>
                          <a:latin typeface="+mn-lt"/>
                          <a:ea typeface="+mn-ea"/>
                          <a:cs typeface="+mn-cs"/>
                        </a:rPr>
                        <a:t>Submit AQP Compliance Report to PAB</a:t>
                      </a:r>
                    </a:p>
                  </a:txBody>
                  <a:tcPr>
                    <a:solidFill>
                      <a:schemeClr val="bg1"/>
                    </a:solidFill>
                  </a:tcPr>
                </a:tc>
                <a:tc>
                  <a:txBody>
                    <a:bodyPr/>
                    <a:lstStyle/>
                    <a:p>
                      <a:pPr marL="0" algn="ctr" defTabSz="914377" rtl="0" eaLnBrk="1" latinLnBrk="0" hangingPunct="1"/>
                      <a:r>
                        <a:rPr lang="en-GB" sz="1000" b="1" kern="1200">
                          <a:solidFill>
                            <a:srgbClr val="1F1449"/>
                          </a:solidFill>
                          <a:latin typeface="+mn-lt"/>
                          <a:ea typeface="+mn-ea"/>
                          <a:cs typeface="+mn-cs"/>
                        </a:rPr>
                        <a:t>30 Apr 24</a:t>
                      </a:r>
                    </a:p>
                  </a:txBody>
                  <a:tcPr anchor="ctr">
                    <a:solidFill>
                      <a:schemeClr val="bg1"/>
                    </a:solidFill>
                  </a:tcPr>
                </a:tc>
                <a:tc>
                  <a:txBody>
                    <a:bodyPr/>
                    <a:lstStyle/>
                    <a:p>
                      <a:endParaRPr lang="en-GB" sz="1000" b="1">
                        <a:solidFill>
                          <a:srgbClr val="1F1449"/>
                        </a:solidFill>
                      </a:endParaRPr>
                    </a:p>
                  </a:txBody>
                  <a:tcPr>
                    <a:solidFill>
                      <a:schemeClr val="bg1"/>
                    </a:solidFill>
                  </a:tcPr>
                </a:tc>
                <a:extLst>
                  <a:ext uri="{0D108BD9-81ED-4DB2-BD59-A6C34878D82A}">
                    <a16:rowId xmlns:a16="http://schemas.microsoft.com/office/drawing/2014/main" val="60728186"/>
                  </a:ext>
                </a:extLst>
              </a:tr>
            </a:tbl>
          </a:graphicData>
        </a:graphic>
      </p:graphicFrame>
      <p:sp>
        <p:nvSpPr>
          <p:cNvPr id="42" name="Title 1">
            <a:extLst>
              <a:ext uri="{FF2B5EF4-FFF2-40B4-BE49-F238E27FC236}">
                <a16:creationId xmlns:a16="http://schemas.microsoft.com/office/drawing/2014/main" id="{E05D4F1B-D3EC-CC9C-0E75-9CB3CE227538}"/>
              </a:ext>
            </a:extLst>
          </p:cNvPr>
          <p:cNvSpPr txBox="1">
            <a:spLocks/>
          </p:cNvSpPr>
          <p:nvPr/>
        </p:nvSpPr>
        <p:spPr>
          <a:xfrm>
            <a:off x="9144568" y="3812674"/>
            <a:ext cx="2654000" cy="498702"/>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1050" b="0" i="0" u="none" strike="noStrike" kern="1200" cap="none" spc="0" normalizeH="0" baseline="0" noProof="0">
                <a:ln>
                  <a:noFill/>
                </a:ln>
                <a:solidFill>
                  <a:srgbClr val="002060"/>
                </a:solidFill>
                <a:effectLst/>
                <a:uLnTx/>
                <a:uFillTx/>
                <a:latin typeface="Lato" panose="020F0502020204030203" pitchFamily="34" charset="77"/>
                <a:ea typeface="+mj-ea"/>
                <a:cs typeface="+mj-cs"/>
              </a:rPr>
              <a:t>Compliance to the REC Obligation to Issue the Address Quality Plan for consultation and publication </a:t>
            </a:r>
          </a:p>
        </p:txBody>
      </p:sp>
      <p:sp>
        <p:nvSpPr>
          <p:cNvPr id="6" name="Oval 5">
            <a:extLst>
              <a:ext uri="{FF2B5EF4-FFF2-40B4-BE49-F238E27FC236}">
                <a16:creationId xmlns:a16="http://schemas.microsoft.com/office/drawing/2014/main" id="{9454229C-3EA8-FA3D-AFD0-6615490BD01D}"/>
              </a:ext>
            </a:extLst>
          </p:cNvPr>
          <p:cNvSpPr/>
          <p:nvPr/>
        </p:nvSpPr>
        <p:spPr>
          <a:xfrm>
            <a:off x="11568536" y="4351697"/>
            <a:ext cx="179290" cy="17929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6BB36F7C-1D9B-6376-EBE4-C1F173E5222F}"/>
              </a:ext>
            </a:extLst>
          </p:cNvPr>
          <p:cNvSpPr/>
          <p:nvPr/>
        </p:nvSpPr>
        <p:spPr>
          <a:xfrm>
            <a:off x="11568536" y="4605696"/>
            <a:ext cx="179290" cy="17929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Rectangle: Rounded Corners 36">
            <a:extLst>
              <a:ext uri="{FF2B5EF4-FFF2-40B4-BE49-F238E27FC236}">
                <a16:creationId xmlns:a16="http://schemas.microsoft.com/office/drawing/2014/main" id="{A5EF1871-415F-79C2-9CF1-A9192FA510B8}"/>
              </a:ext>
            </a:extLst>
          </p:cNvPr>
          <p:cNvSpPr/>
          <p:nvPr/>
        </p:nvSpPr>
        <p:spPr>
          <a:xfrm>
            <a:off x="5853667" y="3384838"/>
            <a:ext cx="2967836" cy="2639657"/>
          </a:xfrm>
          <a:prstGeom prst="roundRect">
            <a:avLst>
              <a:gd name="adj" fmla="val 6890"/>
            </a:avLst>
          </a:prstGeom>
          <a:noFill/>
          <a:ln w="28575">
            <a:solidFill>
              <a:srgbClr val="CA005D"/>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0CCD34F7-AC4B-84F8-7150-4D30A7119801}"/>
              </a:ext>
            </a:extLst>
          </p:cNvPr>
          <p:cNvSpPr/>
          <p:nvPr/>
        </p:nvSpPr>
        <p:spPr>
          <a:xfrm>
            <a:off x="11568536" y="4933356"/>
            <a:ext cx="179290" cy="17929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2161DACD-B201-659F-D144-65124405AA95}"/>
              </a:ext>
            </a:extLst>
          </p:cNvPr>
          <p:cNvSpPr/>
          <p:nvPr/>
        </p:nvSpPr>
        <p:spPr>
          <a:xfrm>
            <a:off x="11568536" y="5245776"/>
            <a:ext cx="179290" cy="17929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Rectangle: Rounded Corners 33">
            <a:extLst>
              <a:ext uri="{FF2B5EF4-FFF2-40B4-BE49-F238E27FC236}">
                <a16:creationId xmlns:a16="http://schemas.microsoft.com/office/drawing/2014/main" id="{C2F56281-CFD1-E800-03CB-DF6A7F4A70D4}"/>
              </a:ext>
            </a:extLst>
          </p:cNvPr>
          <p:cNvSpPr/>
          <p:nvPr/>
        </p:nvSpPr>
        <p:spPr>
          <a:xfrm>
            <a:off x="2795047" y="3384838"/>
            <a:ext cx="2967836" cy="2639657"/>
          </a:xfrm>
          <a:prstGeom prst="roundRect">
            <a:avLst>
              <a:gd name="adj" fmla="val 6890"/>
            </a:avLst>
          </a:prstGeom>
          <a:noFill/>
          <a:ln w="28575">
            <a:solidFill>
              <a:srgbClr val="CA005D"/>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ADF0D9A2-6052-0B2D-10BA-ECC735179E5F}"/>
              </a:ext>
            </a:extLst>
          </p:cNvPr>
          <p:cNvSpPr/>
          <p:nvPr/>
        </p:nvSpPr>
        <p:spPr>
          <a:xfrm>
            <a:off x="8913570" y="585792"/>
            <a:ext cx="3000918" cy="2667698"/>
          </a:xfrm>
          <a:prstGeom prst="roundRect">
            <a:avLst>
              <a:gd name="adj" fmla="val 6890"/>
            </a:avLst>
          </a:prstGeom>
          <a:noFill/>
          <a:ln w="28575">
            <a:solidFill>
              <a:srgbClr val="CA005D"/>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9" name="Chart 8">
            <a:extLst>
              <a:ext uri="{FF2B5EF4-FFF2-40B4-BE49-F238E27FC236}">
                <a16:creationId xmlns:a16="http://schemas.microsoft.com/office/drawing/2014/main" id="{B3A7F775-372D-CDA2-6189-5A8BF52C60C2}"/>
              </a:ext>
            </a:extLst>
          </p:cNvPr>
          <p:cNvGraphicFramePr>
            <a:graphicFrameLocks/>
          </p:cNvGraphicFramePr>
          <p:nvPr/>
        </p:nvGraphicFramePr>
        <p:xfrm>
          <a:off x="2820958" y="3884531"/>
          <a:ext cx="2952481" cy="2139964"/>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1" name="Chart 10">
            <a:extLst>
              <a:ext uri="{FF2B5EF4-FFF2-40B4-BE49-F238E27FC236}">
                <a16:creationId xmlns:a16="http://schemas.microsoft.com/office/drawing/2014/main" id="{1AF353EE-FD31-A7E8-C6FD-55101BF0A5AC}"/>
              </a:ext>
            </a:extLst>
          </p:cNvPr>
          <p:cNvGraphicFramePr>
            <a:graphicFrameLocks/>
          </p:cNvGraphicFramePr>
          <p:nvPr/>
        </p:nvGraphicFramePr>
        <p:xfrm>
          <a:off x="5853667" y="4141434"/>
          <a:ext cx="2933579" cy="1861581"/>
        </p:xfrm>
        <a:graphic>
          <a:graphicData uri="http://schemas.openxmlformats.org/drawingml/2006/chart">
            <c:chart xmlns:c="http://schemas.openxmlformats.org/drawingml/2006/chart" xmlns:r="http://schemas.openxmlformats.org/officeDocument/2006/relationships" r:id="rId14"/>
          </a:graphicData>
        </a:graphic>
      </p:graphicFrame>
      <p:sp>
        <p:nvSpPr>
          <p:cNvPr id="13" name="Oval 12">
            <a:extLst>
              <a:ext uri="{FF2B5EF4-FFF2-40B4-BE49-F238E27FC236}">
                <a16:creationId xmlns:a16="http://schemas.microsoft.com/office/drawing/2014/main" id="{C9F868B3-7392-66A8-FF10-BB19CA2F906F}"/>
              </a:ext>
            </a:extLst>
          </p:cNvPr>
          <p:cNvSpPr/>
          <p:nvPr/>
        </p:nvSpPr>
        <p:spPr>
          <a:xfrm>
            <a:off x="11568536" y="5568370"/>
            <a:ext cx="179290" cy="17929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F6543082-379F-6738-93A2-4BCD859B0F8C}"/>
              </a:ext>
            </a:extLst>
          </p:cNvPr>
          <p:cNvGrpSpPr/>
          <p:nvPr/>
        </p:nvGrpSpPr>
        <p:grpSpPr>
          <a:xfrm>
            <a:off x="8974648" y="1517004"/>
            <a:ext cx="2870720" cy="138827"/>
            <a:chOff x="155642" y="380768"/>
            <a:chExt cx="2917532" cy="159135"/>
          </a:xfrm>
        </p:grpSpPr>
        <p:sp>
          <p:nvSpPr>
            <p:cNvPr id="20" name="Rectangle 19">
              <a:extLst>
                <a:ext uri="{FF2B5EF4-FFF2-40B4-BE49-F238E27FC236}">
                  <a16:creationId xmlns:a16="http://schemas.microsoft.com/office/drawing/2014/main" id="{A141777A-32F1-7BD3-C61B-954848917EAE}"/>
                </a:ext>
              </a:extLst>
            </p:cNvPr>
            <p:cNvSpPr/>
            <p:nvPr/>
          </p:nvSpPr>
          <p:spPr>
            <a:xfrm>
              <a:off x="155642" y="380768"/>
              <a:ext cx="90000" cy="89402"/>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35A82FD9-5F7D-6FAB-7C6F-3811AC041C18}"/>
                </a:ext>
              </a:extLst>
            </p:cNvPr>
            <p:cNvSpPr/>
            <p:nvPr/>
          </p:nvSpPr>
          <p:spPr>
            <a:xfrm>
              <a:off x="2983174" y="449903"/>
              <a:ext cx="90000" cy="9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aphicFrame>
        <p:nvGraphicFramePr>
          <p:cNvPr id="44" name="Chart 43">
            <a:extLst>
              <a:ext uri="{FF2B5EF4-FFF2-40B4-BE49-F238E27FC236}">
                <a16:creationId xmlns:a16="http://schemas.microsoft.com/office/drawing/2014/main" id="{8D809E8F-EC81-47BD-9521-362424E36948}"/>
              </a:ext>
            </a:extLst>
          </p:cNvPr>
          <p:cNvGraphicFramePr>
            <a:graphicFrameLocks/>
          </p:cNvGraphicFramePr>
          <p:nvPr/>
        </p:nvGraphicFramePr>
        <p:xfrm>
          <a:off x="8820567" y="1425767"/>
          <a:ext cx="3184329" cy="1887238"/>
        </p:xfrm>
        <a:graphic>
          <a:graphicData uri="http://schemas.openxmlformats.org/drawingml/2006/chart">
            <c:chart xmlns:c="http://schemas.openxmlformats.org/drawingml/2006/chart" xmlns:r="http://schemas.openxmlformats.org/officeDocument/2006/relationships" r:id="rId15"/>
          </a:graphicData>
        </a:graphic>
      </p:graphicFrame>
    </p:spTree>
    <p:extLst>
      <p:ext uri="{BB962C8B-B14F-4D97-AF65-F5344CB8AC3E}">
        <p14:creationId xmlns:p14="http://schemas.microsoft.com/office/powerpoint/2010/main" val="2225188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4FA88A-FFD4-E1C5-0B5B-91E8DCEC005C}"/>
              </a:ext>
            </a:extLst>
          </p:cNvPr>
          <p:cNvSpPr>
            <a:spLocks noGrp="1"/>
          </p:cNvSpPr>
          <p:nvPr>
            <p:ph type="title"/>
          </p:nvPr>
        </p:nvSpPr>
        <p:spPr>
          <a:xfrm>
            <a:off x="1033998" y="863039"/>
            <a:ext cx="10643768" cy="4463798"/>
          </a:xfrm>
        </p:spPr>
        <p:txBody>
          <a:bodyPr/>
          <a:lstStyle/>
          <a:p>
            <a:r>
              <a:rPr lang="en-GB"/>
              <a:t>Switching Incidents Overview</a:t>
            </a:r>
          </a:p>
        </p:txBody>
      </p:sp>
      <p:pic>
        <p:nvPicPr>
          <p:cNvPr id="3" name="Picture 2" descr="A picture containing logo&#10;&#10;Description automatically generated">
            <a:extLst>
              <a:ext uri="{FF2B5EF4-FFF2-40B4-BE49-F238E27FC236}">
                <a16:creationId xmlns:a16="http://schemas.microsoft.com/office/drawing/2014/main" id="{52A659AE-0FF6-B6B8-133E-CC34C345F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spTree>
    <p:extLst>
      <p:ext uri="{BB962C8B-B14F-4D97-AF65-F5344CB8AC3E}">
        <p14:creationId xmlns:p14="http://schemas.microsoft.com/office/powerpoint/2010/main" val="2502165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Chart 33">
            <a:extLst>
              <a:ext uri="{FF2B5EF4-FFF2-40B4-BE49-F238E27FC236}">
                <a16:creationId xmlns:a16="http://schemas.microsoft.com/office/drawing/2014/main" id="{52595BA4-CDC0-2647-9C2C-C1980530238A}"/>
              </a:ext>
            </a:extLst>
          </p:cNvPr>
          <p:cNvGraphicFramePr>
            <a:graphicFrameLocks/>
          </p:cNvGraphicFramePr>
          <p:nvPr/>
        </p:nvGraphicFramePr>
        <p:xfrm>
          <a:off x="1021853" y="4086659"/>
          <a:ext cx="3992596" cy="21761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a:extLst>
              <a:ext uri="{FF2B5EF4-FFF2-40B4-BE49-F238E27FC236}">
                <a16:creationId xmlns:a16="http://schemas.microsoft.com/office/drawing/2014/main" id="{BBC5E60E-5682-0DCC-C7B9-72E926F80DB7}"/>
              </a:ext>
            </a:extLst>
          </p:cNvPr>
          <p:cNvGraphicFramePr>
            <a:graphicFrameLocks/>
          </p:cNvGraphicFramePr>
          <p:nvPr/>
        </p:nvGraphicFramePr>
        <p:xfrm>
          <a:off x="810257" y="2135531"/>
          <a:ext cx="4415789" cy="2216950"/>
        </p:xfrm>
        <a:graphic>
          <a:graphicData uri="http://schemas.openxmlformats.org/drawingml/2006/chart">
            <c:chart xmlns:c="http://schemas.openxmlformats.org/drawingml/2006/chart" xmlns:r="http://schemas.openxmlformats.org/officeDocument/2006/relationships" r:id="rId4"/>
          </a:graphicData>
        </a:graphic>
      </p:graphicFrame>
      <p:sp>
        <p:nvSpPr>
          <p:cNvPr id="9" name="Footer Placeholder 1">
            <a:extLst>
              <a:ext uri="{FF2B5EF4-FFF2-40B4-BE49-F238E27FC236}">
                <a16:creationId xmlns:a16="http://schemas.microsoft.com/office/drawing/2014/main" id="{8BFD71C4-EF45-4881-B11B-08004C613B62}"/>
              </a:ext>
            </a:extLst>
          </p:cNvPr>
          <p:cNvSpPr txBox="1">
            <a:spLocks/>
          </p:cNvSpPr>
          <p:nvPr/>
        </p:nvSpPr>
        <p:spPr>
          <a:xfrm>
            <a:off x="4321689" y="7843987"/>
            <a:ext cx="3548629" cy="4046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05253"/>
                </a:solidFill>
                <a:effectLst/>
                <a:uLnTx/>
                <a:uFillTx/>
                <a:latin typeface="Arial Rounded MT Bold"/>
                <a:ea typeface="+mn-ea"/>
                <a:cs typeface="+mn-cs"/>
              </a:rPr>
              <a:t>DCC Confidential</a:t>
            </a:r>
          </a:p>
        </p:txBody>
      </p:sp>
      <p:sp>
        <p:nvSpPr>
          <p:cNvPr id="10" name="Slide Number Placeholder 2">
            <a:extLst>
              <a:ext uri="{FF2B5EF4-FFF2-40B4-BE49-F238E27FC236}">
                <a16:creationId xmlns:a16="http://schemas.microsoft.com/office/drawing/2014/main" id="{44181044-D175-466B-955A-2646454D4280}"/>
              </a:ext>
            </a:extLst>
          </p:cNvPr>
          <p:cNvSpPr txBox="1">
            <a:spLocks/>
          </p:cNvSpPr>
          <p:nvPr/>
        </p:nvSpPr>
        <p:spPr>
          <a:xfrm>
            <a:off x="9703311" y="7843988"/>
            <a:ext cx="1145665" cy="4046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CAA2D99-2BEB-4844-9679-E13373967C1A}" type="slidenum">
              <a:rPr kumimoji="0" lang="en-US" sz="1800" b="0" i="0" u="none" strike="noStrike" kern="1200" cap="none" spc="0" normalizeH="0" baseline="0" noProof="0" dirty="0" smtClean="0">
                <a:ln>
                  <a:noFill/>
                </a:ln>
                <a:solidFill>
                  <a:srgbClr val="505253"/>
                </a:solidFill>
                <a:effectLst/>
                <a:uLnTx/>
                <a:uFillTx/>
                <a:latin typeface="Arial Rounded MT Bol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srgbClr val="505253"/>
              </a:solidFill>
              <a:effectLst/>
              <a:uLnTx/>
              <a:uFillTx/>
              <a:latin typeface="Arial Rounded MT Bold"/>
              <a:ea typeface="+mn-ea"/>
              <a:cs typeface="+mn-cs"/>
            </a:endParaRPr>
          </a:p>
        </p:txBody>
      </p:sp>
      <p:sp>
        <p:nvSpPr>
          <p:cNvPr id="56" name="Title 1">
            <a:extLst>
              <a:ext uri="{FF2B5EF4-FFF2-40B4-BE49-F238E27FC236}">
                <a16:creationId xmlns:a16="http://schemas.microsoft.com/office/drawing/2014/main" id="{BA1B46EF-C724-4CD3-A011-4F7DB48982BA}"/>
              </a:ext>
            </a:extLst>
          </p:cNvPr>
          <p:cNvSpPr>
            <a:spLocks noGrp="1"/>
          </p:cNvSpPr>
          <p:nvPr>
            <p:ph type="title"/>
          </p:nvPr>
        </p:nvSpPr>
        <p:spPr>
          <a:xfrm>
            <a:off x="135273" y="244914"/>
            <a:ext cx="9669893" cy="418362"/>
          </a:xfrm>
          <a:ln>
            <a:noFill/>
          </a:ln>
        </p:spPr>
        <p:txBody>
          <a:bodyPr>
            <a:normAutofit/>
          </a:bodyPr>
          <a:lstStyle/>
          <a:p>
            <a:r>
              <a:rPr lang="en-GB">
                <a:latin typeface="Lato" panose="020F0502020204030203" pitchFamily="34" charset="0"/>
                <a:ea typeface="Lato" panose="020F0502020204030203" pitchFamily="34" charset="0"/>
                <a:cs typeface="Lato" panose="020F0502020204030203" pitchFamily="34" charset="0"/>
              </a:rPr>
              <a:t>Incident and Service Management Data </a:t>
            </a:r>
            <a:endParaRPr lang="en-GB" b="0">
              <a:solidFill>
                <a:srgbClr val="FF0000"/>
              </a:solidFill>
              <a:latin typeface="Lato" panose="020F0502020204030203" pitchFamily="34" charset="0"/>
              <a:ea typeface="Lato" panose="020F0502020204030203" pitchFamily="34" charset="0"/>
              <a:cs typeface="Lato" panose="020F0502020204030203" pitchFamily="34" charset="0"/>
            </a:endParaRPr>
          </a:p>
        </p:txBody>
      </p:sp>
      <p:sp>
        <p:nvSpPr>
          <p:cNvPr id="60" name="TextBox 59">
            <a:extLst>
              <a:ext uri="{FF2B5EF4-FFF2-40B4-BE49-F238E27FC236}">
                <a16:creationId xmlns:a16="http://schemas.microsoft.com/office/drawing/2014/main" id="{27DBE6EF-2271-49C5-9C25-75825A587A5F}"/>
              </a:ext>
            </a:extLst>
          </p:cNvPr>
          <p:cNvSpPr txBox="1"/>
          <p:nvPr/>
        </p:nvSpPr>
        <p:spPr>
          <a:xfrm>
            <a:off x="43132" y="587165"/>
            <a:ext cx="11625275"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Priority 3 and 4 Incidents – Volumes Raised and Trend (Excludes Cancelled, CSS Data Integration Incidents &amp; Poison queue incidents )</a:t>
            </a:r>
          </a:p>
        </p:txBody>
      </p:sp>
      <p:graphicFrame>
        <p:nvGraphicFramePr>
          <p:cNvPr id="4" name="Table 3">
            <a:extLst>
              <a:ext uri="{FF2B5EF4-FFF2-40B4-BE49-F238E27FC236}">
                <a16:creationId xmlns:a16="http://schemas.microsoft.com/office/drawing/2014/main" id="{B19FCB5E-775A-2955-7FF9-ECB6E3DB6C04}"/>
              </a:ext>
            </a:extLst>
          </p:cNvPr>
          <p:cNvGraphicFramePr>
            <a:graphicFrameLocks noGrp="1"/>
          </p:cNvGraphicFramePr>
          <p:nvPr/>
        </p:nvGraphicFramePr>
        <p:xfrm>
          <a:off x="5813322" y="3982064"/>
          <a:ext cx="6215965" cy="2103606"/>
        </p:xfrm>
        <a:graphic>
          <a:graphicData uri="http://schemas.openxmlformats.org/drawingml/2006/table">
            <a:tbl>
              <a:tblPr>
                <a:tableStyleId>{616DA210-FB5B-4158-B5E0-FEB733F419BA}</a:tableStyleId>
              </a:tblPr>
              <a:tblGrid>
                <a:gridCol w="6215965">
                  <a:extLst>
                    <a:ext uri="{9D8B030D-6E8A-4147-A177-3AD203B41FA5}">
                      <a16:colId xmlns:a16="http://schemas.microsoft.com/office/drawing/2014/main" val="414046362"/>
                    </a:ext>
                  </a:extLst>
                </a:gridCol>
              </a:tblGrid>
              <a:tr h="351006">
                <a:tc>
                  <a:txBody>
                    <a:bodyPr/>
                    <a:lstStyle/>
                    <a:p>
                      <a:pPr marL="0" marR="0" lvl="0" indent="0" algn="ctr" defTabSz="914377" rtl="0" eaLnBrk="1" fontAlgn="base" latinLnBrk="0" hangingPunct="1">
                        <a:lnSpc>
                          <a:spcPct val="100000"/>
                        </a:lnSpc>
                        <a:spcBef>
                          <a:spcPts val="0"/>
                        </a:spcBef>
                        <a:spcAft>
                          <a:spcPts val="0"/>
                        </a:spcAft>
                        <a:buClrTx/>
                        <a:buSzTx/>
                        <a:buFontTx/>
                        <a:buNone/>
                        <a:tabLst/>
                        <a:defRPr/>
                      </a:pPr>
                      <a:r>
                        <a:rPr lang="en-GB" sz="1100" b="1">
                          <a:solidFill>
                            <a:schemeClr val="bg1"/>
                          </a:solidFill>
                          <a:latin typeface="Lato"/>
                          <a:ea typeface="Lato"/>
                          <a:cs typeface="Lato"/>
                        </a:rPr>
                        <a:t>Commentary by category (Cumulative) :</a:t>
                      </a:r>
                    </a:p>
                  </a:txBody>
                  <a:tcPr anchor="ctr">
                    <a:solidFill>
                      <a:srgbClr val="94018F"/>
                    </a:solidFill>
                  </a:tcPr>
                </a:tc>
                <a:extLst>
                  <a:ext uri="{0D108BD9-81ED-4DB2-BD59-A6C34878D82A}">
                    <a16:rowId xmlns:a16="http://schemas.microsoft.com/office/drawing/2014/main" val="640697771"/>
                  </a:ext>
                </a:extLst>
              </a:tr>
              <a:tr h="1740408">
                <a:tc>
                  <a:txBody>
                    <a:bodyPr/>
                    <a:lstStyle/>
                    <a:p>
                      <a:pPr marL="285750" indent="-285750">
                        <a:spcAft>
                          <a:spcPts val="400"/>
                        </a:spcAft>
                        <a:buFont typeface="Arial,Sans-Serif" panose="020B0604020202020204" pitchFamily="34" charset="0"/>
                        <a:buChar char="•"/>
                      </a:pPr>
                      <a:r>
                        <a:rPr lang="en-GB" sz="1100">
                          <a:latin typeface="Lato"/>
                          <a:ea typeface="Lato"/>
                          <a:cs typeface="Lato"/>
                        </a:rPr>
                        <a:t>Inclusive of all open incidents since go live, 56.99% of incidents are categorised as Submission Error – Within this category 46.2% of incidents relate to Error API , Provisional Registration relates to 15.09% of incidents. The rest of the 38.71% is spread out over several issues.</a:t>
                      </a:r>
                      <a:endParaRPr lang="en-US"/>
                    </a:p>
                    <a:p>
                      <a:pPr marL="285750" lvl="0" indent="-285750" defTabSz="457200">
                        <a:spcAft>
                          <a:spcPts val="400"/>
                        </a:spcAft>
                        <a:buFont typeface="Arial,Sans-Serif" panose="020B0604020202020204" pitchFamily="34" charset="0"/>
                        <a:buChar char="•"/>
                        <a:defRPr/>
                      </a:pPr>
                      <a:r>
                        <a:rPr lang="en-GB" sz="1100">
                          <a:latin typeface="Lato"/>
                          <a:ea typeface="Lato"/>
                          <a:cs typeface="Lato"/>
                        </a:rPr>
                        <a:t>Application makes up for 29.04% of the current open stack – the majority of these are failed registration incidents relating to missed messages.</a:t>
                      </a:r>
                      <a:endParaRPr lang="en-US"/>
                    </a:p>
                    <a:p>
                      <a:pPr marL="285750" lvl="0" indent="-285750">
                        <a:spcAft>
                          <a:spcPts val="400"/>
                        </a:spcAft>
                        <a:buFont typeface="Arial" panose="020B0604020202020204" pitchFamily="34" charset="0"/>
                        <a:buChar char="•"/>
                      </a:pPr>
                      <a:r>
                        <a:rPr lang="en-GB" sz="1100">
                          <a:latin typeface="Lato"/>
                          <a:ea typeface="Lato"/>
                          <a:cs typeface="Lato"/>
                        </a:rPr>
                        <a:t>The % of Incidents raised from Switch Requests was 0.04% in March</a:t>
                      </a:r>
                    </a:p>
                    <a:p>
                      <a:pPr marL="285750" marR="0" lvl="0" indent="-285750" algn="l" defTabSz="457200" rtl="0" eaLnBrk="1" fontAlgn="auto" latinLnBrk="0" hangingPunct="1">
                        <a:lnSpc>
                          <a:spcPct val="100000"/>
                        </a:lnSpc>
                        <a:spcBef>
                          <a:spcPts val="0"/>
                        </a:spcBef>
                        <a:spcAft>
                          <a:spcPts val="400"/>
                        </a:spcAft>
                        <a:buClrTx/>
                        <a:buSzTx/>
                        <a:buFont typeface="Arial" panose="020B0604020202020204" pitchFamily="34" charset="0"/>
                        <a:buChar char="•"/>
                        <a:tabLst/>
                        <a:defRPr/>
                      </a:pPr>
                      <a:r>
                        <a:rPr lang="en-GB" sz="1100" kern="1200" noProof="0">
                          <a:solidFill>
                            <a:schemeClr val="tx1"/>
                          </a:solidFill>
                          <a:latin typeface="Lato"/>
                          <a:ea typeface="Lato"/>
                          <a:cs typeface="Lato"/>
                        </a:rPr>
                        <a:t>To date 96.52</a:t>
                      </a:r>
                      <a:r>
                        <a:rPr lang="en-GB" sz="1100" kern="1200">
                          <a:solidFill>
                            <a:schemeClr val="tx1"/>
                          </a:solidFill>
                          <a:latin typeface="Lato"/>
                          <a:ea typeface="Lato"/>
                          <a:cs typeface="Lato"/>
                        </a:rPr>
                        <a:t>%</a:t>
                      </a:r>
                      <a:r>
                        <a:rPr lang="en-GB" sz="1100" kern="1200" noProof="0">
                          <a:solidFill>
                            <a:schemeClr val="tx1"/>
                          </a:solidFill>
                          <a:latin typeface="Lato"/>
                          <a:ea typeface="Lato"/>
                          <a:cs typeface="Lato"/>
                        </a:rPr>
                        <a:t> of incidents have been resolved within the overarching Switching Operator SLA - Excluding cancelled incidents </a:t>
                      </a:r>
                      <a:r>
                        <a:rPr lang="en-GB" sz="1100" kern="1200">
                          <a:solidFill>
                            <a:schemeClr val="tx1"/>
                          </a:solidFill>
                          <a:latin typeface="Lato"/>
                          <a:ea typeface="Lato"/>
                          <a:cs typeface="Lato"/>
                        </a:rPr>
                        <a:t>98.01%</a:t>
                      </a:r>
                      <a:r>
                        <a:rPr lang="en-GB" sz="1100" kern="1200" noProof="0">
                          <a:solidFill>
                            <a:schemeClr val="tx1"/>
                          </a:solidFill>
                          <a:latin typeface="Lato"/>
                          <a:ea typeface="Lato"/>
                          <a:cs typeface="Lato"/>
                        </a:rPr>
                        <a:t> of incidents now closed have been resolved within their SLA. </a:t>
                      </a:r>
                    </a:p>
                  </a:txBody>
                  <a:tcPr/>
                </a:tc>
                <a:extLst>
                  <a:ext uri="{0D108BD9-81ED-4DB2-BD59-A6C34878D82A}">
                    <a16:rowId xmlns:a16="http://schemas.microsoft.com/office/drawing/2014/main" val="752837723"/>
                  </a:ext>
                </a:extLst>
              </a:tr>
            </a:tbl>
          </a:graphicData>
        </a:graphic>
      </p:graphicFrame>
      <p:graphicFrame>
        <p:nvGraphicFramePr>
          <p:cNvPr id="6" name="Table 5">
            <a:extLst>
              <a:ext uri="{FF2B5EF4-FFF2-40B4-BE49-F238E27FC236}">
                <a16:creationId xmlns:a16="http://schemas.microsoft.com/office/drawing/2014/main" id="{DEBF3892-F6CA-DB7F-29AD-1C54E6B810E3}"/>
              </a:ext>
            </a:extLst>
          </p:cNvPr>
          <p:cNvGraphicFramePr>
            <a:graphicFrameLocks noGrp="1"/>
          </p:cNvGraphicFramePr>
          <p:nvPr/>
        </p:nvGraphicFramePr>
        <p:xfrm>
          <a:off x="167898" y="919907"/>
          <a:ext cx="5424451" cy="1265354"/>
        </p:xfrm>
        <a:graphic>
          <a:graphicData uri="http://schemas.openxmlformats.org/drawingml/2006/table">
            <a:tbl>
              <a:tblPr>
                <a:tableStyleId>{616DA210-FB5B-4158-B5E0-FEB733F419BA}</a:tableStyleId>
              </a:tblPr>
              <a:tblGrid>
                <a:gridCol w="5424451">
                  <a:extLst>
                    <a:ext uri="{9D8B030D-6E8A-4147-A177-3AD203B41FA5}">
                      <a16:colId xmlns:a16="http://schemas.microsoft.com/office/drawing/2014/main" val="414046362"/>
                    </a:ext>
                  </a:extLst>
                </a:gridCol>
              </a:tblGrid>
              <a:tr h="294268">
                <a:tc>
                  <a:txBody>
                    <a:bodyPr/>
                    <a:lstStyle/>
                    <a:p>
                      <a:pPr marL="0" marR="0" lvl="0" indent="0" algn="ctr" defTabSz="914377" rtl="0" eaLnBrk="1" fontAlgn="base" latinLnBrk="0" hangingPunct="1">
                        <a:lnSpc>
                          <a:spcPct val="100000"/>
                        </a:lnSpc>
                        <a:spcBef>
                          <a:spcPts val="0"/>
                        </a:spcBef>
                        <a:spcAft>
                          <a:spcPts val="0"/>
                        </a:spcAft>
                        <a:buClrTx/>
                        <a:buSzTx/>
                        <a:buFontTx/>
                        <a:buNone/>
                        <a:tabLst/>
                        <a:defRPr/>
                      </a:pPr>
                      <a:r>
                        <a:rPr lang="en-GB" sz="1100" b="1">
                          <a:solidFill>
                            <a:schemeClr val="bg1"/>
                          </a:solidFill>
                          <a:latin typeface="Lato"/>
                          <a:ea typeface="Lato"/>
                          <a:cs typeface="Lato"/>
                        </a:rPr>
                        <a:t>Open incidents comparison</a:t>
                      </a:r>
                    </a:p>
                  </a:txBody>
                  <a:tcPr anchor="ctr">
                    <a:solidFill>
                      <a:srgbClr val="94018F"/>
                    </a:solidFill>
                  </a:tcPr>
                </a:tc>
                <a:extLst>
                  <a:ext uri="{0D108BD9-81ED-4DB2-BD59-A6C34878D82A}">
                    <a16:rowId xmlns:a16="http://schemas.microsoft.com/office/drawing/2014/main" val="640697771"/>
                  </a:ext>
                </a:extLst>
              </a:tr>
              <a:tr h="676818">
                <a:tc>
                  <a:txBody>
                    <a:bodyPr/>
                    <a:lstStyle/>
                    <a:p>
                      <a:pPr marL="0" marR="0" lvl="0" indent="0" algn="l" defTabSz="457200" rtl="0" eaLnBrk="1" fontAlgn="auto" latinLnBrk="0" hangingPunct="1">
                        <a:lnSpc>
                          <a:spcPct val="100000"/>
                        </a:lnSpc>
                        <a:spcBef>
                          <a:spcPts val="0"/>
                        </a:spcBef>
                        <a:spcAft>
                          <a:spcPts val="0"/>
                        </a:spcAft>
                        <a:buClrTx/>
                        <a:buSzTx/>
                        <a:buFont typeface="Arial,Sans-Serif" panose="020B0604020202020204" pitchFamily="34" charset="0"/>
                        <a:buNone/>
                        <a:tabLst/>
                        <a:defRPr/>
                      </a:pPr>
                      <a:r>
                        <a:rPr lang="en-GB" sz="1100">
                          <a:latin typeface="Lato"/>
                          <a:ea typeface="Lato"/>
                          <a:cs typeface="Lato"/>
                        </a:rPr>
                        <a:t>As of Close of Play month ending  March there were 272 open incidents compared to month ending February where there were 208, (“in progress”, “on hold” , “new” and “resolved” ). </a:t>
                      </a:r>
                    </a:p>
                  </a:txBody>
                  <a:tcPr/>
                </a:tc>
                <a:extLst>
                  <a:ext uri="{0D108BD9-81ED-4DB2-BD59-A6C34878D82A}">
                    <a16:rowId xmlns:a16="http://schemas.microsoft.com/office/drawing/2014/main" val="752837723"/>
                  </a:ext>
                </a:extLst>
              </a:tr>
              <a:tr h="294268">
                <a:tc>
                  <a:txBody>
                    <a:bodyPr/>
                    <a:lstStyle/>
                    <a:p>
                      <a:pPr marL="0" marR="0" lvl="0" indent="0" algn="l" defTabSz="457200" rtl="0" eaLnBrk="1" fontAlgn="auto" latinLnBrk="0" hangingPunct="1">
                        <a:lnSpc>
                          <a:spcPct val="100000"/>
                        </a:lnSpc>
                        <a:spcBef>
                          <a:spcPts val="0"/>
                        </a:spcBef>
                        <a:spcAft>
                          <a:spcPts val="0"/>
                        </a:spcAft>
                        <a:buClrTx/>
                        <a:buSzTx/>
                        <a:buFont typeface="Arial,Sans-Serif" panose="020B0604020202020204" pitchFamily="34" charset="0"/>
                        <a:buNone/>
                        <a:tabLst/>
                        <a:defRPr/>
                      </a:pPr>
                      <a:endParaRPr lang="en-GB" sz="1100">
                        <a:latin typeface="Lato"/>
                        <a:ea typeface="Lato"/>
                        <a:cs typeface="Lato"/>
                      </a:endParaRPr>
                    </a:p>
                  </a:txBody>
                  <a:tcPr/>
                </a:tc>
                <a:extLst>
                  <a:ext uri="{0D108BD9-81ED-4DB2-BD59-A6C34878D82A}">
                    <a16:rowId xmlns:a16="http://schemas.microsoft.com/office/drawing/2014/main" val="4050563571"/>
                  </a:ext>
                </a:extLst>
              </a:tr>
            </a:tbl>
          </a:graphicData>
        </a:graphic>
      </p:graphicFrame>
      <p:sp>
        <p:nvSpPr>
          <p:cNvPr id="18" name="TextBox 17">
            <a:extLst>
              <a:ext uri="{FF2B5EF4-FFF2-40B4-BE49-F238E27FC236}">
                <a16:creationId xmlns:a16="http://schemas.microsoft.com/office/drawing/2014/main" id="{36B4718C-F4EA-E887-A21E-AC65EBC39453}"/>
              </a:ext>
            </a:extLst>
          </p:cNvPr>
          <p:cNvSpPr txBox="1"/>
          <p:nvPr/>
        </p:nvSpPr>
        <p:spPr>
          <a:xfrm>
            <a:off x="154522" y="1895520"/>
            <a:ext cx="536408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No of new incidents per month and the dominant types</a:t>
            </a:r>
          </a:p>
        </p:txBody>
      </p:sp>
      <p:sp>
        <p:nvSpPr>
          <p:cNvPr id="19" name="TextBox 18">
            <a:extLst>
              <a:ext uri="{FF2B5EF4-FFF2-40B4-BE49-F238E27FC236}">
                <a16:creationId xmlns:a16="http://schemas.microsoft.com/office/drawing/2014/main" id="{2EF99015-B4DA-BDB8-D307-9E21320D745A}"/>
              </a:ext>
            </a:extLst>
          </p:cNvPr>
          <p:cNvSpPr txBox="1"/>
          <p:nvPr/>
        </p:nvSpPr>
        <p:spPr>
          <a:xfrm rot="16200000">
            <a:off x="-499095" y="3054833"/>
            <a:ext cx="1694320"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March</a:t>
            </a:r>
          </a:p>
        </p:txBody>
      </p:sp>
      <p:sp>
        <p:nvSpPr>
          <p:cNvPr id="22" name="TextBox 21">
            <a:extLst>
              <a:ext uri="{FF2B5EF4-FFF2-40B4-BE49-F238E27FC236}">
                <a16:creationId xmlns:a16="http://schemas.microsoft.com/office/drawing/2014/main" id="{F1FB1374-BD43-DAFE-8C16-CBFBC223EB25}"/>
              </a:ext>
            </a:extLst>
          </p:cNvPr>
          <p:cNvSpPr txBox="1"/>
          <p:nvPr/>
        </p:nvSpPr>
        <p:spPr>
          <a:xfrm rot="16200000">
            <a:off x="-499096" y="5038250"/>
            <a:ext cx="1694320"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February </a:t>
            </a:r>
          </a:p>
        </p:txBody>
      </p:sp>
      <p:sp>
        <p:nvSpPr>
          <p:cNvPr id="26" name="Rectangle: Rounded Corners 25">
            <a:extLst>
              <a:ext uri="{FF2B5EF4-FFF2-40B4-BE49-F238E27FC236}">
                <a16:creationId xmlns:a16="http://schemas.microsoft.com/office/drawing/2014/main" id="{786BF0A0-2818-221F-0FB1-F33C6BF657DF}"/>
              </a:ext>
            </a:extLst>
          </p:cNvPr>
          <p:cNvSpPr/>
          <p:nvPr/>
        </p:nvSpPr>
        <p:spPr>
          <a:xfrm>
            <a:off x="163398" y="2414076"/>
            <a:ext cx="5480925" cy="1780311"/>
          </a:xfrm>
          <a:prstGeom prst="roundRect">
            <a:avLst>
              <a:gd name="adj" fmla="val 13332"/>
            </a:avLst>
          </a:prstGeom>
          <a:noFill/>
          <a:ln w="19050">
            <a:solidFill>
              <a:srgbClr val="8E04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7" name="Rectangle: Rounded Corners 26">
            <a:extLst>
              <a:ext uri="{FF2B5EF4-FFF2-40B4-BE49-F238E27FC236}">
                <a16:creationId xmlns:a16="http://schemas.microsoft.com/office/drawing/2014/main" id="{A0BADF7B-2B83-3905-7DEE-3DC80139068E}"/>
              </a:ext>
            </a:extLst>
          </p:cNvPr>
          <p:cNvSpPr/>
          <p:nvPr/>
        </p:nvSpPr>
        <p:spPr>
          <a:xfrm>
            <a:off x="149017" y="4270178"/>
            <a:ext cx="5480926" cy="1780311"/>
          </a:xfrm>
          <a:prstGeom prst="roundRect">
            <a:avLst/>
          </a:prstGeom>
          <a:noFill/>
          <a:ln w="19050">
            <a:solidFill>
              <a:srgbClr val="8E04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8" name="TextBox 27">
            <a:extLst>
              <a:ext uri="{FF2B5EF4-FFF2-40B4-BE49-F238E27FC236}">
                <a16:creationId xmlns:a16="http://schemas.microsoft.com/office/drawing/2014/main" id="{58E2F639-77AE-8A79-1356-28DF5B967BB9}"/>
              </a:ext>
            </a:extLst>
          </p:cNvPr>
          <p:cNvSpPr txBox="1"/>
          <p:nvPr/>
        </p:nvSpPr>
        <p:spPr>
          <a:xfrm>
            <a:off x="2680668" y="3119565"/>
            <a:ext cx="831274"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Lato"/>
                <a:ea typeface="Lato"/>
                <a:cs typeface="Lato"/>
              </a:rPr>
              <a:t>598</a:t>
            </a:r>
            <a:endParaRPr kumimoji="0" lang="en-GB" sz="18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5" name="TextBox 34">
            <a:extLst>
              <a:ext uri="{FF2B5EF4-FFF2-40B4-BE49-F238E27FC236}">
                <a16:creationId xmlns:a16="http://schemas.microsoft.com/office/drawing/2014/main" id="{7E241656-7EF4-F7AC-C8BF-365E80D9D10F}"/>
              </a:ext>
            </a:extLst>
          </p:cNvPr>
          <p:cNvSpPr txBox="1"/>
          <p:nvPr/>
        </p:nvSpPr>
        <p:spPr>
          <a:xfrm>
            <a:off x="2602513" y="4999523"/>
            <a:ext cx="8312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 1074</a:t>
            </a:r>
          </a:p>
        </p:txBody>
      </p:sp>
      <p:sp>
        <p:nvSpPr>
          <p:cNvPr id="3" name="Rectangle: Rounded Corners 2">
            <a:extLst>
              <a:ext uri="{FF2B5EF4-FFF2-40B4-BE49-F238E27FC236}">
                <a16:creationId xmlns:a16="http://schemas.microsoft.com/office/drawing/2014/main" id="{9522A81A-3694-C548-0F0F-09E54EF0014C}"/>
              </a:ext>
            </a:extLst>
          </p:cNvPr>
          <p:cNvSpPr/>
          <p:nvPr/>
        </p:nvSpPr>
        <p:spPr>
          <a:xfrm>
            <a:off x="5807506" y="880960"/>
            <a:ext cx="5934267" cy="3028335"/>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screenshot of a graph&#10;&#10;Description automatically generated">
            <a:extLst>
              <a:ext uri="{FF2B5EF4-FFF2-40B4-BE49-F238E27FC236}">
                <a16:creationId xmlns:a16="http://schemas.microsoft.com/office/drawing/2014/main" id="{72697F31-26AF-3D04-D8DE-1516581D7631}"/>
              </a:ext>
            </a:extLst>
          </p:cNvPr>
          <p:cNvPicPr>
            <a:picLocks noChangeAspect="1"/>
          </p:cNvPicPr>
          <p:nvPr/>
        </p:nvPicPr>
        <p:blipFill>
          <a:blip r:embed="rId5"/>
          <a:stretch>
            <a:fillRect/>
          </a:stretch>
        </p:blipFill>
        <p:spPr>
          <a:xfrm>
            <a:off x="6049926" y="1026434"/>
            <a:ext cx="5501641" cy="2731711"/>
          </a:xfrm>
          <a:prstGeom prst="rect">
            <a:avLst/>
          </a:prstGeom>
        </p:spPr>
      </p:pic>
      <p:sp>
        <p:nvSpPr>
          <p:cNvPr id="7" name="TextBox 6">
            <a:extLst>
              <a:ext uri="{FF2B5EF4-FFF2-40B4-BE49-F238E27FC236}">
                <a16:creationId xmlns:a16="http://schemas.microsoft.com/office/drawing/2014/main" id="{192DDA71-3EBE-DEF9-F91A-493E3DB9333D}"/>
              </a:ext>
            </a:extLst>
          </p:cNvPr>
          <p:cNvSpPr txBox="1"/>
          <p:nvPr/>
        </p:nvSpPr>
        <p:spPr>
          <a:xfrm>
            <a:off x="7320367" y="1086422"/>
            <a:ext cx="295356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Calibri"/>
                <a:cs typeface="Calibri"/>
              </a:rPr>
              <a:t>Open Incidents by category</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475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a:extLst>
              <a:ext uri="{FF2B5EF4-FFF2-40B4-BE49-F238E27FC236}">
                <a16:creationId xmlns:a16="http://schemas.microsoft.com/office/drawing/2014/main" id="{8BFD71C4-EF45-4881-B11B-08004C613B62}"/>
              </a:ext>
            </a:extLst>
          </p:cNvPr>
          <p:cNvSpPr txBox="1">
            <a:spLocks/>
          </p:cNvSpPr>
          <p:nvPr/>
        </p:nvSpPr>
        <p:spPr>
          <a:xfrm>
            <a:off x="4321689" y="7843987"/>
            <a:ext cx="3548629" cy="4046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05253"/>
                </a:solidFill>
                <a:effectLst/>
                <a:uLnTx/>
                <a:uFillTx/>
                <a:latin typeface="Arial Rounded MT Bold"/>
                <a:ea typeface="+mn-ea"/>
                <a:cs typeface="+mn-cs"/>
              </a:rPr>
              <a:t>DCC Confidential</a:t>
            </a:r>
          </a:p>
        </p:txBody>
      </p:sp>
      <p:sp>
        <p:nvSpPr>
          <p:cNvPr id="10" name="Slide Number Placeholder 2">
            <a:extLst>
              <a:ext uri="{FF2B5EF4-FFF2-40B4-BE49-F238E27FC236}">
                <a16:creationId xmlns:a16="http://schemas.microsoft.com/office/drawing/2014/main" id="{44181044-D175-466B-955A-2646454D4280}"/>
              </a:ext>
            </a:extLst>
          </p:cNvPr>
          <p:cNvSpPr txBox="1">
            <a:spLocks/>
          </p:cNvSpPr>
          <p:nvPr/>
        </p:nvSpPr>
        <p:spPr>
          <a:xfrm>
            <a:off x="9703311" y="7843988"/>
            <a:ext cx="1145665" cy="4046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CAA2D99-2BEB-4844-9679-E13373967C1A}" type="slidenum">
              <a:rPr kumimoji="0" lang="en-US" sz="1800" b="0" i="0" u="none" strike="noStrike" kern="1200" cap="none" spc="0" normalizeH="0" baseline="0" noProof="0" dirty="0" smtClean="0">
                <a:ln>
                  <a:noFill/>
                </a:ln>
                <a:solidFill>
                  <a:srgbClr val="505253"/>
                </a:solidFill>
                <a:effectLst/>
                <a:uLnTx/>
                <a:uFillTx/>
                <a:latin typeface="Arial Rounded MT Bold"/>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srgbClr val="505253"/>
              </a:solidFill>
              <a:effectLst/>
              <a:uLnTx/>
              <a:uFillTx/>
              <a:latin typeface="Arial Rounded MT Bold"/>
              <a:ea typeface="+mn-ea"/>
              <a:cs typeface="+mn-cs"/>
            </a:endParaRPr>
          </a:p>
        </p:txBody>
      </p:sp>
      <p:sp>
        <p:nvSpPr>
          <p:cNvPr id="56" name="Title 1">
            <a:extLst>
              <a:ext uri="{FF2B5EF4-FFF2-40B4-BE49-F238E27FC236}">
                <a16:creationId xmlns:a16="http://schemas.microsoft.com/office/drawing/2014/main" id="{BA1B46EF-C724-4CD3-A011-4F7DB48982BA}"/>
              </a:ext>
            </a:extLst>
          </p:cNvPr>
          <p:cNvSpPr>
            <a:spLocks noGrp="1"/>
          </p:cNvSpPr>
          <p:nvPr>
            <p:ph type="title"/>
          </p:nvPr>
        </p:nvSpPr>
        <p:spPr>
          <a:xfrm>
            <a:off x="147988" y="118946"/>
            <a:ext cx="9669893" cy="418362"/>
          </a:xfrm>
          <a:ln>
            <a:noFill/>
          </a:ln>
        </p:spPr>
        <p:txBody>
          <a:bodyPr vert="horz" lIns="0" tIns="0" rIns="0" bIns="0" rtlCol="0" anchor="t" anchorCtr="0">
            <a:normAutofit/>
          </a:bodyPr>
          <a:lstStyle/>
          <a:p>
            <a:r>
              <a:rPr lang="en-GB">
                <a:latin typeface="Lato"/>
                <a:ea typeface="Lato"/>
                <a:cs typeface="Lato"/>
              </a:rPr>
              <a:t>Aged Incident Breakdown</a:t>
            </a:r>
          </a:p>
        </p:txBody>
      </p:sp>
      <p:sp>
        <p:nvSpPr>
          <p:cNvPr id="4" name="Rectangle 1">
            <a:extLst>
              <a:ext uri="{FF2B5EF4-FFF2-40B4-BE49-F238E27FC236}">
                <a16:creationId xmlns:a16="http://schemas.microsoft.com/office/drawing/2014/main" id="{DD83B55E-5469-4F8D-9A19-E61F4F2B6676}"/>
              </a:ext>
            </a:extLst>
          </p:cNvPr>
          <p:cNvSpPr>
            <a:spLocks noChangeArrowheads="1"/>
          </p:cNvSpPr>
          <p:nvPr/>
        </p:nvSpPr>
        <p:spPr bwMode="auto">
          <a:xfrm>
            <a:off x="12087517" y="713697"/>
            <a:ext cx="1575100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3" name="Table 2">
            <a:extLst>
              <a:ext uri="{FF2B5EF4-FFF2-40B4-BE49-F238E27FC236}">
                <a16:creationId xmlns:a16="http://schemas.microsoft.com/office/drawing/2014/main" id="{1BB9CC92-5F4D-9BA0-1B4E-AF0F29B06683}"/>
              </a:ext>
            </a:extLst>
          </p:cNvPr>
          <p:cNvGraphicFramePr>
            <a:graphicFrameLocks noGrp="1"/>
          </p:cNvGraphicFramePr>
          <p:nvPr/>
        </p:nvGraphicFramePr>
        <p:xfrm>
          <a:off x="5947318" y="3387196"/>
          <a:ext cx="6244682" cy="2727907"/>
        </p:xfrm>
        <a:graphic>
          <a:graphicData uri="http://schemas.openxmlformats.org/drawingml/2006/table">
            <a:tbl>
              <a:tblPr>
                <a:tableStyleId>{616DA210-FB5B-4158-B5E0-FEB733F419BA}</a:tableStyleId>
              </a:tblPr>
              <a:tblGrid>
                <a:gridCol w="6244682">
                  <a:extLst>
                    <a:ext uri="{9D8B030D-6E8A-4147-A177-3AD203B41FA5}">
                      <a16:colId xmlns:a16="http://schemas.microsoft.com/office/drawing/2014/main" val="414046362"/>
                    </a:ext>
                  </a:extLst>
                </a:gridCol>
              </a:tblGrid>
              <a:tr h="280051">
                <a:tc>
                  <a:txBody>
                    <a:bodyPr/>
                    <a:lstStyle/>
                    <a:p>
                      <a:pPr algn="ctr" fontAlgn="base"/>
                      <a:r>
                        <a:rPr lang="en-GB" sz="1200" b="1">
                          <a:solidFill>
                            <a:srgbClr val="FFFFFF"/>
                          </a:solidFill>
                          <a:effectLst/>
                          <a:latin typeface="Lato" panose="020F0502020204030203" pitchFamily="34" charset="0"/>
                          <a:ea typeface="Lato" panose="020F0502020204030203" pitchFamily="34" charset="0"/>
                          <a:cs typeface="Lato" panose="020F0502020204030203" pitchFamily="34" charset="0"/>
                        </a:rPr>
                        <a:t>Comparison &amp; Commentary</a:t>
                      </a:r>
                    </a:p>
                  </a:txBody>
                  <a:tcPr anchor="ctr">
                    <a:solidFill>
                      <a:srgbClr val="94018F"/>
                    </a:solidFill>
                  </a:tcPr>
                </a:tc>
                <a:extLst>
                  <a:ext uri="{0D108BD9-81ED-4DB2-BD59-A6C34878D82A}">
                    <a16:rowId xmlns:a16="http://schemas.microsoft.com/office/drawing/2014/main" val="640697771"/>
                  </a:ext>
                </a:extLst>
              </a:tr>
              <a:tr h="2447856">
                <a:tc>
                  <a:txBody>
                    <a:bodyPr/>
                    <a:lstStyle/>
                    <a:p>
                      <a:pPr marL="171450" marR="0" lvl="0" indent="-171450" algn="l" defTabSz="914377" rtl="0" eaLnBrk="1" fontAlgn="base" latinLnBrk="0" hangingPunct="1">
                        <a:lnSpc>
                          <a:spcPct val="100000"/>
                        </a:lnSpc>
                        <a:spcBef>
                          <a:spcPts val="0"/>
                        </a:spcBef>
                        <a:spcAft>
                          <a:spcPts val="400"/>
                        </a:spcAft>
                        <a:buClrTx/>
                        <a:buSzTx/>
                        <a:buFont typeface="Arial" panose="020B0604020202020204" pitchFamily="34" charset="0"/>
                        <a:buChar char="•"/>
                        <a:tabLst/>
                        <a:defRPr/>
                      </a:pPr>
                      <a:r>
                        <a:rPr lang="en-GB" sz="1100">
                          <a:latin typeface="Lato" panose="020F0502020204030203" pitchFamily="34" charset="0"/>
                          <a:ea typeface="Lato" panose="020F0502020204030203" pitchFamily="34" charset="0"/>
                          <a:cs typeface="Lato" panose="020F0502020204030203" pitchFamily="34" charset="0"/>
                        </a:rPr>
                        <a:t>Within the month of March there were 110 </a:t>
                      </a:r>
                      <a:r>
                        <a:rPr lang="en-GB" sz="1100">
                          <a:solidFill>
                            <a:srgbClr val="FF0000"/>
                          </a:solidFill>
                          <a:latin typeface="Lato" panose="020F0502020204030203" pitchFamily="34" charset="0"/>
                          <a:ea typeface="Lato" panose="020F0502020204030203" pitchFamily="34" charset="0"/>
                          <a:cs typeface="Lato" panose="020F0502020204030203" pitchFamily="34" charset="0"/>
                        </a:rPr>
                        <a:t> </a:t>
                      </a:r>
                      <a:r>
                        <a:rPr lang="en-GB" sz="1100">
                          <a:latin typeface="Lato" panose="020F0502020204030203" pitchFamily="34" charset="0"/>
                          <a:ea typeface="Lato" panose="020F0502020204030203" pitchFamily="34" charset="0"/>
                          <a:cs typeface="Lato" panose="020F0502020204030203" pitchFamily="34" charset="0"/>
                        </a:rPr>
                        <a:t>incidents </a:t>
                      </a:r>
                      <a:r>
                        <a:rPr lang="en-GB" sz="1100" b="0" kern="1200">
                          <a:solidFill>
                            <a:schemeClr val="tx1"/>
                          </a:solidFill>
                          <a:effectLst/>
                          <a:latin typeface="Lato" panose="020F0502020204030203" pitchFamily="34" charset="0"/>
                          <a:ea typeface="Lato" panose="020F0502020204030203" pitchFamily="34" charset="0"/>
                          <a:cs typeface="Lato" panose="020F0502020204030203" pitchFamily="34" charset="0"/>
                        </a:rPr>
                        <a:t>in an ‘on hold’ status with energy suppliers</a:t>
                      </a:r>
                    </a:p>
                    <a:p>
                      <a:pPr marL="171450" marR="0" lvl="0" indent="-171450" algn="l" defTabSz="914377" rtl="0" eaLnBrk="1" fontAlgn="base" latinLnBrk="0" hangingPunct="1">
                        <a:lnSpc>
                          <a:spcPct val="100000"/>
                        </a:lnSpc>
                        <a:spcBef>
                          <a:spcPts val="0"/>
                        </a:spcBef>
                        <a:spcAft>
                          <a:spcPts val="400"/>
                        </a:spcAft>
                        <a:buClrTx/>
                        <a:buSzTx/>
                        <a:buFont typeface="Arial" panose="020B0604020202020204" pitchFamily="34" charset="0"/>
                        <a:buChar char="•"/>
                        <a:tabLst/>
                        <a:defRPr/>
                      </a:pPr>
                      <a:r>
                        <a:rPr lang="en-GB" sz="1100">
                          <a:latin typeface="Lato" panose="020F0502020204030203" pitchFamily="34" charset="0"/>
                          <a:ea typeface="Lato" panose="020F0502020204030203" pitchFamily="34" charset="0"/>
                          <a:cs typeface="Lato" panose="020F0502020204030203" pitchFamily="34" charset="0"/>
                        </a:rPr>
                        <a:t>This equates to </a:t>
                      </a:r>
                      <a:r>
                        <a:rPr lang="en-GB" sz="1100" b="0" kern="1200">
                          <a:solidFill>
                            <a:schemeClr val="tx1"/>
                          </a:solidFill>
                          <a:effectLst/>
                          <a:latin typeface="Lato" panose="020F0502020204030203" pitchFamily="34" charset="0"/>
                          <a:ea typeface="Lato" panose="020F0502020204030203" pitchFamily="34" charset="0"/>
                          <a:cs typeface="Lato" panose="020F0502020204030203" pitchFamily="34" charset="0"/>
                        </a:rPr>
                        <a:t>65% of all open incidents with the oldest incident from 25/08/22 and 73.2% of these have been on hold for more than 30 days. </a:t>
                      </a:r>
                    </a:p>
                    <a:p>
                      <a:pPr marL="171450" marR="0" lvl="0" indent="-171450" algn="l" defTabSz="914377" rtl="0" eaLnBrk="1" fontAlgn="base" latinLnBrk="0" hangingPunct="1">
                        <a:lnSpc>
                          <a:spcPct val="100000"/>
                        </a:lnSpc>
                        <a:spcBef>
                          <a:spcPts val="0"/>
                        </a:spcBef>
                        <a:spcAft>
                          <a:spcPts val="400"/>
                        </a:spcAft>
                        <a:buClrTx/>
                        <a:buSzTx/>
                        <a:buFont typeface="Arial" panose="020B0604020202020204" pitchFamily="34" charset="0"/>
                        <a:buChar char="•"/>
                        <a:tabLst/>
                        <a:defRPr/>
                      </a:pPr>
                      <a:r>
                        <a:rPr lang="en-GB" sz="1100" b="0" kern="1200">
                          <a:solidFill>
                            <a:schemeClr val="tx1"/>
                          </a:solidFill>
                          <a:effectLst/>
                          <a:latin typeface="Lato" panose="020F0502020204030203" pitchFamily="34" charset="0"/>
                          <a:ea typeface="Lato" panose="020F0502020204030203" pitchFamily="34" charset="0"/>
                          <a:cs typeface="Lato" panose="020F0502020204030203" pitchFamily="34" charset="0"/>
                        </a:rPr>
                        <a:t>Service desk have formally escalated to REC to assist with this matter due to the lack of progress. </a:t>
                      </a:r>
                    </a:p>
                    <a:p>
                      <a:pPr marL="171450" marR="0" lvl="0" indent="-171450" algn="l" defTabSz="914377" rtl="0" eaLnBrk="1" fontAlgn="base" latinLnBrk="0" hangingPunct="1">
                        <a:lnSpc>
                          <a:spcPct val="100000"/>
                        </a:lnSpc>
                        <a:spcBef>
                          <a:spcPts val="0"/>
                        </a:spcBef>
                        <a:spcAft>
                          <a:spcPts val="400"/>
                        </a:spcAft>
                        <a:buClrTx/>
                        <a:buSzTx/>
                        <a:buFont typeface="Arial" panose="020B0604020202020204" pitchFamily="34" charset="0"/>
                        <a:buChar char="•"/>
                        <a:tabLst/>
                        <a:defRPr/>
                      </a:pPr>
                      <a:r>
                        <a:rPr lang="en-GB" sz="1100">
                          <a:latin typeface="Lato" panose="020F0502020204030203" pitchFamily="34" charset="0"/>
                          <a:ea typeface="Lato" panose="020F0502020204030203" pitchFamily="34" charset="0"/>
                          <a:cs typeface="Lato" panose="020F0502020204030203" pitchFamily="34" charset="0"/>
                        </a:rPr>
                        <a:t>We continue to interact with service users via incidents, email &amp; calls to chase for resolution in remaining incidents. </a:t>
                      </a:r>
                    </a:p>
                    <a:p>
                      <a:pPr marL="0" marR="0" lvl="0" indent="0" algn="l" defTabSz="914377"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GB" sz="600">
                        <a:latin typeface="Lato" panose="020F0502020204030203" pitchFamily="34" charset="0"/>
                        <a:ea typeface="Lato" panose="020F0502020204030203" pitchFamily="34" charset="0"/>
                        <a:cs typeface="Lato" panose="020F0502020204030203" pitchFamily="34" charset="0"/>
                      </a:endParaRPr>
                    </a:p>
                    <a:p>
                      <a:pPr marL="0" marR="0" lvl="0" indent="0" algn="l"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GB" sz="1100" b="1">
                          <a:solidFill>
                            <a:schemeClr val="tx2"/>
                          </a:solidFill>
                          <a:latin typeface="Lato" panose="020F0502020204030203" pitchFamily="34" charset="0"/>
                          <a:ea typeface="Lato" panose="020F0502020204030203" pitchFamily="34" charset="0"/>
                          <a:cs typeface="Lato" panose="020F0502020204030203" pitchFamily="34" charset="0"/>
                        </a:rPr>
                        <a:t>Action Required</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Lato" panose="020F0502020204030203" pitchFamily="34" charset="0"/>
                          <a:ea typeface="Lato" panose="020F0502020204030203" pitchFamily="34" charset="0"/>
                          <a:cs typeface="Lato" panose="020F0502020204030203" pitchFamily="34" charset="0"/>
                        </a:rPr>
                        <a:t>Market Participants to review and resolve/progress their aged Incidents. </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Lato" panose="020F0502020204030203" pitchFamily="34" charset="0"/>
                          <a:ea typeface="Lato" panose="020F0502020204030203" pitchFamily="34" charset="0"/>
                          <a:cs typeface="Lato" panose="020F0502020204030203" pitchFamily="34" charset="0"/>
                        </a:rPr>
                        <a:t>Review, update and maintain contact/users within the Switching Portal to ensure visibility of Incidents</a:t>
                      </a:r>
                    </a:p>
                  </a:txBody>
                  <a:tcPr/>
                </a:tc>
                <a:extLst>
                  <a:ext uri="{0D108BD9-81ED-4DB2-BD59-A6C34878D82A}">
                    <a16:rowId xmlns:a16="http://schemas.microsoft.com/office/drawing/2014/main" val="752837723"/>
                  </a:ext>
                </a:extLst>
              </a:tr>
            </a:tbl>
          </a:graphicData>
        </a:graphic>
      </p:graphicFrame>
      <p:sp>
        <p:nvSpPr>
          <p:cNvPr id="2" name="Rectangle: Rounded Corners 1">
            <a:extLst>
              <a:ext uri="{FF2B5EF4-FFF2-40B4-BE49-F238E27FC236}">
                <a16:creationId xmlns:a16="http://schemas.microsoft.com/office/drawing/2014/main" id="{CC26C125-823F-0FFE-E568-2BB6D8C26CDC}"/>
              </a:ext>
            </a:extLst>
          </p:cNvPr>
          <p:cNvSpPr/>
          <p:nvPr/>
        </p:nvSpPr>
        <p:spPr>
          <a:xfrm>
            <a:off x="183323" y="713696"/>
            <a:ext cx="5601291" cy="5401408"/>
          </a:xfrm>
          <a:prstGeom prst="roundRect">
            <a:avLst>
              <a:gd name="adj" fmla="val 4703"/>
            </a:avLst>
          </a:prstGeom>
          <a:noFill/>
          <a:ln w="19050">
            <a:solidFill>
              <a:srgbClr val="651A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7" name="Chart 6">
            <a:extLst>
              <a:ext uri="{FF2B5EF4-FFF2-40B4-BE49-F238E27FC236}">
                <a16:creationId xmlns:a16="http://schemas.microsoft.com/office/drawing/2014/main" id="{FC58A9BE-45F6-36BE-2957-E145EAA40BAF}"/>
              </a:ext>
            </a:extLst>
          </p:cNvPr>
          <p:cNvGraphicFramePr>
            <a:graphicFrameLocks/>
          </p:cNvGraphicFramePr>
          <p:nvPr/>
        </p:nvGraphicFramePr>
        <p:xfrm>
          <a:off x="357864" y="713696"/>
          <a:ext cx="5252208" cy="5083679"/>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Rounded Corners 12">
            <a:extLst>
              <a:ext uri="{FF2B5EF4-FFF2-40B4-BE49-F238E27FC236}">
                <a16:creationId xmlns:a16="http://schemas.microsoft.com/office/drawing/2014/main" id="{B16711F4-48B3-53B0-A828-14F9771B1622}"/>
              </a:ext>
            </a:extLst>
          </p:cNvPr>
          <p:cNvSpPr/>
          <p:nvPr/>
        </p:nvSpPr>
        <p:spPr>
          <a:xfrm>
            <a:off x="5941449" y="718061"/>
            <a:ext cx="6064045" cy="2536722"/>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5" name="Chart 4">
            <a:extLst>
              <a:ext uri="{FF2B5EF4-FFF2-40B4-BE49-F238E27FC236}">
                <a16:creationId xmlns:a16="http://schemas.microsoft.com/office/drawing/2014/main" id="{FC58A9BE-45F6-36BE-2957-E145EAA40BAF}"/>
              </a:ext>
            </a:extLst>
          </p:cNvPr>
          <p:cNvGraphicFramePr>
            <a:graphicFrameLocks/>
          </p:cNvGraphicFramePr>
          <p:nvPr/>
        </p:nvGraphicFramePr>
        <p:xfrm>
          <a:off x="5963021" y="872291"/>
          <a:ext cx="5860081" cy="2381716"/>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37B94955-6A38-40FA-FC17-E3B59EC13B1E}"/>
              </a:ext>
            </a:extLst>
          </p:cNvPr>
          <p:cNvSpPr txBox="1"/>
          <p:nvPr/>
        </p:nvSpPr>
        <p:spPr>
          <a:xfrm>
            <a:off x="7478518" y="813253"/>
            <a:ext cx="295356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Calibri"/>
                <a:cs typeface="Calibri"/>
              </a:rPr>
              <a:t>February Aged Incidents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6AAC2C5-2AA7-3B94-7024-0749FBC30910}"/>
              </a:ext>
            </a:extLst>
          </p:cNvPr>
          <p:cNvSpPr txBox="1"/>
          <p:nvPr/>
        </p:nvSpPr>
        <p:spPr>
          <a:xfrm>
            <a:off x="1569423" y="813252"/>
            <a:ext cx="295356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Calibri"/>
                <a:cs typeface="Calibri"/>
              </a:rPr>
              <a:t>March Aged Incidents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768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4FA88A-FFD4-E1C5-0B5B-91E8DCEC005C}"/>
              </a:ext>
            </a:extLst>
          </p:cNvPr>
          <p:cNvSpPr>
            <a:spLocks noGrp="1"/>
          </p:cNvSpPr>
          <p:nvPr>
            <p:ph type="title"/>
          </p:nvPr>
        </p:nvSpPr>
        <p:spPr>
          <a:xfrm>
            <a:off x="1033998" y="863039"/>
            <a:ext cx="10643768" cy="4463798"/>
          </a:xfrm>
        </p:spPr>
        <p:txBody>
          <a:bodyPr/>
          <a:lstStyle/>
          <a:p>
            <a:r>
              <a:rPr lang="en-GB"/>
              <a:t>Problems Linked to CSS</a:t>
            </a:r>
            <a:br>
              <a:rPr lang="en-GB"/>
            </a:br>
            <a:r>
              <a:rPr lang="en-GB"/>
              <a:t>Major Incidents</a:t>
            </a:r>
          </a:p>
        </p:txBody>
      </p:sp>
      <p:pic>
        <p:nvPicPr>
          <p:cNvPr id="3" name="Picture 2" descr="A picture containing logo&#10;&#10;Description automatically generated">
            <a:extLst>
              <a:ext uri="{FF2B5EF4-FFF2-40B4-BE49-F238E27FC236}">
                <a16:creationId xmlns:a16="http://schemas.microsoft.com/office/drawing/2014/main" id="{52A659AE-0FF6-B6B8-133E-CC34C345F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spTree>
    <p:extLst>
      <p:ext uri="{BB962C8B-B14F-4D97-AF65-F5344CB8AC3E}">
        <p14:creationId xmlns:p14="http://schemas.microsoft.com/office/powerpoint/2010/main" val="2518988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36CE781-0494-4DED-A5F2-156CFFAEDE5E}"/>
              </a:ext>
            </a:extLst>
          </p:cNvPr>
          <p:cNvSpPr txBox="1"/>
          <p:nvPr/>
        </p:nvSpPr>
        <p:spPr>
          <a:xfrm>
            <a:off x="129561" y="87988"/>
            <a:ext cx="6486506"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1F1449"/>
                </a:solidFill>
                <a:effectLst/>
                <a:uLnTx/>
                <a:uFillTx/>
                <a:latin typeface="Lato" panose="020F0502020204030203"/>
                <a:ea typeface="+mn-ea"/>
                <a:cs typeface="+mn-cs"/>
              </a:rPr>
              <a:t>Problems and Remediations</a:t>
            </a:r>
          </a:p>
        </p:txBody>
      </p:sp>
      <p:sp>
        <p:nvSpPr>
          <p:cNvPr id="10" name="Footer Placeholder 1">
            <a:extLst>
              <a:ext uri="{FF2B5EF4-FFF2-40B4-BE49-F238E27FC236}">
                <a16:creationId xmlns:a16="http://schemas.microsoft.com/office/drawing/2014/main" id="{CA3B071E-A7F1-435E-97BB-414A47615209}"/>
              </a:ext>
            </a:extLst>
          </p:cNvPr>
          <p:cNvSpPr txBox="1">
            <a:spLocks/>
          </p:cNvSpPr>
          <p:nvPr/>
        </p:nvSpPr>
        <p:spPr>
          <a:xfrm>
            <a:off x="720725" y="6483350"/>
            <a:ext cx="10896600" cy="142875"/>
          </a:xfrm>
          <a:prstGeom prst="rect">
            <a:avLst/>
          </a:prstGeom>
        </p:spPr>
        <p:txBody>
          <a:bodyPr vert="horz" lIns="0" tIns="0" rIns="0" bIns="0" rtlCol="0" anchor="t" anchorCtr="0"/>
          <a:lstStyle>
            <a:defPPr>
              <a:defRPr lang="en-US"/>
            </a:defPPr>
            <a:lvl1pPr marL="0" algn="ctr" defTabSz="914400" rtl="0" eaLnBrk="1" fontAlgn="auto" latinLnBrk="0" hangingPunct="1">
              <a:spcBef>
                <a:spcPts val="0"/>
              </a:spcBef>
              <a:spcAft>
                <a:spcPts val="0"/>
              </a:spcAft>
              <a:defRPr sz="900" kern="1200">
                <a:solidFill>
                  <a:srgbClr val="F5F5F5"/>
                </a:solidFill>
                <a:latin typeface="Lato" panose="020F050202020403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5F5F5"/>
                </a:solidFill>
                <a:effectLst/>
                <a:uLnTx/>
                <a:uFillTx/>
                <a:latin typeface="Lato" panose="020F0502020204030203" pitchFamily="34" charset="77"/>
                <a:ea typeface="+mn-ea"/>
                <a:cs typeface="+mn-cs"/>
              </a:rPr>
              <a:t>DCC Controlled REC</a:t>
            </a:r>
          </a:p>
        </p:txBody>
      </p:sp>
      <p:graphicFrame>
        <p:nvGraphicFramePr>
          <p:cNvPr id="5" name="Table 5">
            <a:extLst>
              <a:ext uri="{FF2B5EF4-FFF2-40B4-BE49-F238E27FC236}">
                <a16:creationId xmlns:a16="http://schemas.microsoft.com/office/drawing/2014/main" id="{72D70981-9DB1-4892-BC6C-7C602E8E4AB4}"/>
              </a:ext>
            </a:extLst>
          </p:cNvPr>
          <p:cNvGraphicFramePr>
            <a:graphicFrameLocks noGrp="1"/>
          </p:cNvGraphicFramePr>
          <p:nvPr/>
        </p:nvGraphicFramePr>
        <p:xfrm>
          <a:off x="8183140" y="3362190"/>
          <a:ext cx="3879299" cy="2738775"/>
        </p:xfrm>
        <a:graphic>
          <a:graphicData uri="http://schemas.openxmlformats.org/drawingml/2006/table">
            <a:tbl>
              <a:tblPr firstRow="1" bandRow="1">
                <a:tableStyleId>{F5AB1C69-6EDB-4FF4-983F-18BD219EF322}</a:tableStyleId>
              </a:tblPr>
              <a:tblGrid>
                <a:gridCol w="3149908">
                  <a:extLst>
                    <a:ext uri="{9D8B030D-6E8A-4147-A177-3AD203B41FA5}">
                      <a16:colId xmlns:a16="http://schemas.microsoft.com/office/drawing/2014/main" val="2429865182"/>
                    </a:ext>
                  </a:extLst>
                </a:gridCol>
                <a:gridCol w="729391">
                  <a:extLst>
                    <a:ext uri="{9D8B030D-6E8A-4147-A177-3AD203B41FA5}">
                      <a16:colId xmlns:a16="http://schemas.microsoft.com/office/drawing/2014/main" val="3110830870"/>
                    </a:ext>
                  </a:extLst>
                </a:gridCol>
              </a:tblGrid>
              <a:tr h="360664">
                <a:tc gridSpan="2">
                  <a:txBody>
                    <a:bodyPr/>
                    <a:lstStyle/>
                    <a:p>
                      <a:r>
                        <a:rPr lang="en-GB" sz="1200">
                          <a:latin typeface="Lato" panose="020F0502020204030203" pitchFamily="34" charset="0"/>
                          <a:ea typeface="Lato" panose="020F0502020204030203" pitchFamily="34" charset="0"/>
                          <a:cs typeface="Lato" panose="020F0502020204030203" pitchFamily="34" charset="0"/>
                        </a:rPr>
                        <a:t>Volume Summary</a:t>
                      </a:r>
                    </a:p>
                  </a:txBody>
                  <a:tcPr/>
                </a:tc>
                <a:tc hMerge="1">
                  <a:txBody>
                    <a:bodyPr/>
                    <a:lstStyle/>
                    <a:p>
                      <a:endParaRPr lang="en-GB"/>
                    </a:p>
                  </a:txBody>
                  <a:tcPr/>
                </a:tc>
                <a:extLst>
                  <a:ext uri="{0D108BD9-81ED-4DB2-BD59-A6C34878D82A}">
                    <a16:rowId xmlns:a16="http://schemas.microsoft.com/office/drawing/2014/main" val="3633512841"/>
                  </a:ext>
                </a:extLst>
              </a:tr>
              <a:tr h="266017">
                <a:tc>
                  <a:txBody>
                    <a:bodyPr/>
                    <a:lstStyle/>
                    <a:p>
                      <a:r>
                        <a:rPr lang="en-GB" sz="1000">
                          <a:latin typeface="Lato" panose="020F0502020204030203" pitchFamily="34" charset="0"/>
                          <a:ea typeface="Lato" panose="020F0502020204030203" pitchFamily="34" charset="0"/>
                          <a:cs typeface="Lato" panose="020F0502020204030203" pitchFamily="34" charset="0"/>
                        </a:rPr>
                        <a:t>Total open Problems</a:t>
                      </a:r>
                    </a:p>
                  </a:txBody>
                  <a:tcPr anchor="ctr"/>
                </a:tc>
                <a:tc>
                  <a:txBody>
                    <a:bodyPr/>
                    <a:lstStyle/>
                    <a:p>
                      <a:pPr algn="ctr"/>
                      <a:r>
                        <a:rPr lang="en-GB" sz="1000">
                          <a:latin typeface="Lato" panose="020F0502020204030203" pitchFamily="34" charset="0"/>
                          <a:ea typeface="Lato" panose="020F0502020204030203" pitchFamily="34" charset="0"/>
                          <a:cs typeface="Lato" panose="020F0502020204030203" pitchFamily="34" charset="0"/>
                        </a:rPr>
                        <a:t>7</a:t>
                      </a:r>
                    </a:p>
                  </a:txBody>
                  <a:tcPr anchor="ctr"/>
                </a:tc>
                <a:extLst>
                  <a:ext uri="{0D108BD9-81ED-4DB2-BD59-A6C34878D82A}">
                    <a16:rowId xmlns:a16="http://schemas.microsoft.com/office/drawing/2014/main" val="3286114996"/>
                  </a:ext>
                </a:extLst>
              </a:tr>
              <a:tr h="266017">
                <a:tc>
                  <a:txBody>
                    <a:bodyPr/>
                    <a:lstStyle/>
                    <a:p>
                      <a:r>
                        <a:rPr lang="en-GB" sz="1000">
                          <a:latin typeface="Lato" panose="020F0502020204030203" pitchFamily="34" charset="0"/>
                          <a:ea typeface="Lato" panose="020F0502020204030203" pitchFamily="34" charset="0"/>
                          <a:cs typeface="Lato" panose="020F0502020204030203" pitchFamily="34" charset="0"/>
                        </a:rPr>
                        <a:t>Root cause confirmed, fix in progress and resolved </a:t>
                      </a:r>
                    </a:p>
                  </a:txBody>
                  <a:tcPr anchor="ctr"/>
                </a:tc>
                <a:tc>
                  <a:txBody>
                    <a:bodyPr/>
                    <a:lstStyle/>
                    <a:p>
                      <a:pPr algn="ctr"/>
                      <a:r>
                        <a:rPr lang="en-GB" sz="1000">
                          <a:latin typeface="Lato" panose="020F0502020204030203" pitchFamily="34" charset="0"/>
                          <a:ea typeface="Lato" panose="020F0502020204030203" pitchFamily="34" charset="0"/>
                          <a:cs typeface="Lato" panose="020F0502020204030203" pitchFamily="34" charset="0"/>
                        </a:rPr>
                        <a:t>86%</a:t>
                      </a:r>
                    </a:p>
                  </a:txBody>
                  <a:tcPr anchor="ctr"/>
                </a:tc>
                <a:extLst>
                  <a:ext uri="{0D108BD9-81ED-4DB2-BD59-A6C34878D82A}">
                    <a16:rowId xmlns:a16="http://schemas.microsoft.com/office/drawing/2014/main" val="2393123032"/>
                  </a:ext>
                </a:extLst>
              </a:tr>
              <a:tr h="266017">
                <a:tc>
                  <a:txBody>
                    <a:bodyPr/>
                    <a:lstStyle/>
                    <a:p>
                      <a:r>
                        <a:rPr lang="en-GB" sz="1000">
                          <a:latin typeface="Lato" panose="020F0502020204030203" pitchFamily="34" charset="0"/>
                          <a:ea typeface="Lato" panose="020F0502020204030203" pitchFamily="34" charset="0"/>
                          <a:cs typeface="Lato" panose="020F0502020204030203" pitchFamily="34" charset="0"/>
                        </a:rPr>
                        <a:t>Ratio Proactive raised V Reactively raised</a:t>
                      </a:r>
                    </a:p>
                  </a:txBody>
                  <a:tcPr anchor="ctr"/>
                </a:tc>
                <a:tc>
                  <a:txBody>
                    <a:bodyPr/>
                    <a:lstStyle/>
                    <a:p>
                      <a:pPr algn="ctr"/>
                      <a:r>
                        <a:rPr lang="en-GB" sz="1000">
                          <a:latin typeface="Lato" panose="020F0502020204030203" pitchFamily="34" charset="0"/>
                          <a:ea typeface="Lato" panose="020F0502020204030203" pitchFamily="34" charset="0"/>
                          <a:cs typeface="Lato" panose="020F0502020204030203" pitchFamily="34" charset="0"/>
                        </a:rPr>
                        <a:t>29%</a:t>
                      </a:r>
                    </a:p>
                  </a:txBody>
                  <a:tcPr anchor="ctr"/>
                </a:tc>
                <a:extLst>
                  <a:ext uri="{0D108BD9-81ED-4DB2-BD59-A6C34878D82A}">
                    <a16:rowId xmlns:a16="http://schemas.microsoft.com/office/drawing/2014/main" val="440604156"/>
                  </a:ext>
                </a:extLst>
              </a:tr>
              <a:tr h="377381">
                <a:tc>
                  <a:txBody>
                    <a:bodyPr/>
                    <a:lstStyle/>
                    <a:p>
                      <a:r>
                        <a:rPr lang="en-GB" sz="1000">
                          <a:latin typeface="Lato" panose="020F0502020204030203" pitchFamily="34" charset="0"/>
                          <a:ea typeface="Lato" panose="020F0502020204030203" pitchFamily="34" charset="0"/>
                          <a:cs typeface="Lato" panose="020F0502020204030203" pitchFamily="34" charset="0"/>
                        </a:rPr>
                        <a:t>Outside DCC control to resolve i.e. not a CSS fault</a:t>
                      </a:r>
                    </a:p>
                  </a:txBody>
                  <a:tcPr anchor="ctr"/>
                </a:tc>
                <a:tc>
                  <a:txBody>
                    <a:bodyPr/>
                    <a:lstStyle/>
                    <a:p>
                      <a:pPr algn="ctr"/>
                      <a:r>
                        <a:rPr lang="en-GB" sz="1000">
                          <a:latin typeface="Lato" panose="020F0502020204030203" pitchFamily="34" charset="0"/>
                          <a:ea typeface="Lato" panose="020F0502020204030203" pitchFamily="34" charset="0"/>
                          <a:cs typeface="Lato" panose="020F0502020204030203" pitchFamily="34" charset="0"/>
                        </a:rPr>
                        <a:t>0%</a:t>
                      </a:r>
                    </a:p>
                  </a:txBody>
                  <a:tcPr anchor="ctr"/>
                </a:tc>
                <a:extLst>
                  <a:ext uri="{0D108BD9-81ED-4DB2-BD59-A6C34878D82A}">
                    <a16:rowId xmlns:a16="http://schemas.microsoft.com/office/drawing/2014/main" val="3340084130"/>
                  </a:ext>
                </a:extLst>
              </a:tr>
              <a:tr h="376302">
                <a:tc>
                  <a:txBody>
                    <a:bodyPr/>
                    <a:lstStyle/>
                    <a:p>
                      <a:r>
                        <a:rPr lang="en-GB" sz="1000">
                          <a:latin typeface="Lato" panose="020F0502020204030203" pitchFamily="34" charset="0"/>
                          <a:ea typeface="Lato" panose="020F0502020204030203" pitchFamily="34" charset="0"/>
                          <a:cs typeface="Lato" panose="020F0502020204030203" pitchFamily="34" charset="0"/>
                        </a:rPr>
                        <a:t>Average Age (days) of all open Problem records</a:t>
                      </a:r>
                    </a:p>
                  </a:txBody>
                  <a:tcPr anchor="ctr"/>
                </a:tc>
                <a:tc>
                  <a:txBody>
                    <a:bodyPr/>
                    <a:lstStyle/>
                    <a:p>
                      <a:pPr algn="ctr"/>
                      <a:r>
                        <a:rPr lang="en-GB" sz="1000">
                          <a:latin typeface="Lato" panose="020F0502020204030203" pitchFamily="34" charset="0"/>
                          <a:ea typeface="Lato" panose="020F0502020204030203" pitchFamily="34" charset="0"/>
                          <a:cs typeface="Lato" panose="020F0502020204030203" pitchFamily="34" charset="0"/>
                        </a:rPr>
                        <a:t>186</a:t>
                      </a:r>
                    </a:p>
                  </a:txBody>
                  <a:tcPr anchor="ctr"/>
                </a:tc>
                <a:extLst>
                  <a:ext uri="{0D108BD9-81ED-4DB2-BD59-A6C34878D82A}">
                    <a16:rowId xmlns:a16="http://schemas.microsoft.com/office/drawing/2014/main" val="2199903869"/>
                  </a:ext>
                </a:extLst>
              </a:tr>
              <a:tr h="826377">
                <a:tc gridSpan="2">
                  <a:txBody>
                    <a:bodyPr/>
                    <a:lstStyle/>
                    <a:p>
                      <a:pPr marL="171450" indent="-171450">
                        <a:buFont typeface="Arial" panose="020B0604020202020204" pitchFamily="34" charset="0"/>
                        <a:buChar char="•"/>
                      </a:pPr>
                      <a:r>
                        <a:rPr lang="en-GB" sz="1000">
                          <a:latin typeface="Lato" panose="020F0502020204030203" pitchFamily="34" charset="0"/>
                          <a:ea typeface="Lato" panose="020F0502020204030203" pitchFamily="34" charset="0"/>
                          <a:cs typeface="Lato" panose="020F0502020204030203" pitchFamily="34" charset="0"/>
                        </a:rPr>
                        <a:t>Good controls maintained to move investigations forward, </a:t>
                      </a:r>
                    </a:p>
                    <a:p>
                      <a:pPr marL="171450" indent="-171450">
                        <a:buFont typeface="Arial" panose="020B0604020202020204" pitchFamily="34" charset="0"/>
                        <a:buChar char="•"/>
                      </a:pPr>
                      <a:r>
                        <a:rPr lang="en-GB" sz="1000">
                          <a:latin typeface="Lato" panose="020F0502020204030203" pitchFamily="34" charset="0"/>
                          <a:ea typeface="Lato" panose="020F0502020204030203" pitchFamily="34" charset="0"/>
                          <a:cs typeface="Lato" panose="020F0502020204030203" pitchFamily="34" charset="0"/>
                        </a:rPr>
                        <a:t>Age profile extended this month due to last month’s closure volumes leaving core number of aged problems in profile related to MI progress, themes being design and transactional.</a:t>
                      </a:r>
                    </a:p>
                  </a:txBody>
                  <a:tcPr anchor="ctr"/>
                </a:tc>
                <a:tc hMerge="1">
                  <a:txBody>
                    <a:bodyPr/>
                    <a:lstStyle/>
                    <a:p>
                      <a:pPr algn="ctr"/>
                      <a:endParaRPr lang="en-GB" sz="1600"/>
                    </a:p>
                  </a:txBody>
                  <a:tcPr anchor="ctr"/>
                </a:tc>
                <a:extLst>
                  <a:ext uri="{0D108BD9-81ED-4DB2-BD59-A6C34878D82A}">
                    <a16:rowId xmlns:a16="http://schemas.microsoft.com/office/drawing/2014/main" val="2531315667"/>
                  </a:ext>
                </a:extLst>
              </a:tr>
            </a:tbl>
          </a:graphicData>
        </a:graphic>
      </p:graphicFrame>
      <p:pic>
        <p:nvPicPr>
          <p:cNvPr id="3" name="Picture 2">
            <a:extLst>
              <a:ext uri="{FF2B5EF4-FFF2-40B4-BE49-F238E27FC236}">
                <a16:creationId xmlns:a16="http://schemas.microsoft.com/office/drawing/2014/main" id="{3B1F4CDB-6F9D-6C19-59BD-6148FE3C3238}"/>
              </a:ext>
            </a:extLst>
          </p:cNvPr>
          <p:cNvPicPr>
            <a:picLocks noChangeAspect="1"/>
          </p:cNvPicPr>
          <p:nvPr/>
        </p:nvPicPr>
        <p:blipFill>
          <a:blip r:embed="rId3"/>
          <a:stretch>
            <a:fillRect/>
          </a:stretch>
        </p:blipFill>
        <p:spPr>
          <a:xfrm>
            <a:off x="129561" y="728350"/>
            <a:ext cx="3747114" cy="2611302"/>
          </a:xfrm>
          <a:prstGeom prst="rect">
            <a:avLst/>
          </a:prstGeom>
        </p:spPr>
      </p:pic>
      <p:pic>
        <p:nvPicPr>
          <p:cNvPr id="8" name="Picture 7">
            <a:extLst>
              <a:ext uri="{FF2B5EF4-FFF2-40B4-BE49-F238E27FC236}">
                <a16:creationId xmlns:a16="http://schemas.microsoft.com/office/drawing/2014/main" id="{ED7F9FE8-6770-4B73-E4CB-3B33FA25FD99}"/>
              </a:ext>
            </a:extLst>
          </p:cNvPr>
          <p:cNvPicPr>
            <a:picLocks noChangeAspect="1"/>
          </p:cNvPicPr>
          <p:nvPr/>
        </p:nvPicPr>
        <p:blipFill>
          <a:blip r:embed="rId4"/>
          <a:stretch>
            <a:fillRect/>
          </a:stretch>
        </p:blipFill>
        <p:spPr>
          <a:xfrm>
            <a:off x="4008861" y="728350"/>
            <a:ext cx="3953060" cy="2611302"/>
          </a:xfrm>
          <a:prstGeom prst="rect">
            <a:avLst/>
          </a:prstGeom>
        </p:spPr>
      </p:pic>
      <p:pic>
        <p:nvPicPr>
          <p:cNvPr id="12" name="Picture 11">
            <a:extLst>
              <a:ext uri="{FF2B5EF4-FFF2-40B4-BE49-F238E27FC236}">
                <a16:creationId xmlns:a16="http://schemas.microsoft.com/office/drawing/2014/main" id="{905CC637-3AFB-984F-515D-03DCFC79979A}"/>
              </a:ext>
            </a:extLst>
          </p:cNvPr>
          <p:cNvPicPr>
            <a:picLocks noChangeAspect="1"/>
          </p:cNvPicPr>
          <p:nvPr/>
        </p:nvPicPr>
        <p:blipFill>
          <a:blip r:embed="rId5"/>
          <a:stretch>
            <a:fillRect/>
          </a:stretch>
        </p:blipFill>
        <p:spPr>
          <a:xfrm>
            <a:off x="8183140" y="728350"/>
            <a:ext cx="3953060" cy="2611302"/>
          </a:xfrm>
          <a:prstGeom prst="rect">
            <a:avLst/>
          </a:prstGeom>
        </p:spPr>
      </p:pic>
      <p:pic>
        <p:nvPicPr>
          <p:cNvPr id="13" name="Picture 12">
            <a:extLst>
              <a:ext uri="{FF2B5EF4-FFF2-40B4-BE49-F238E27FC236}">
                <a16:creationId xmlns:a16="http://schemas.microsoft.com/office/drawing/2014/main" id="{0C608F88-96D9-B727-7846-C68B892BFEBA}"/>
              </a:ext>
            </a:extLst>
          </p:cNvPr>
          <p:cNvPicPr>
            <a:picLocks noChangeAspect="1"/>
          </p:cNvPicPr>
          <p:nvPr/>
        </p:nvPicPr>
        <p:blipFill>
          <a:blip r:embed="rId6"/>
          <a:stretch>
            <a:fillRect/>
          </a:stretch>
        </p:blipFill>
        <p:spPr>
          <a:xfrm>
            <a:off x="129561" y="3362191"/>
            <a:ext cx="3747114" cy="2765838"/>
          </a:xfrm>
          <a:prstGeom prst="rect">
            <a:avLst/>
          </a:prstGeom>
        </p:spPr>
      </p:pic>
      <p:pic>
        <p:nvPicPr>
          <p:cNvPr id="14" name="Picture 13">
            <a:extLst>
              <a:ext uri="{FF2B5EF4-FFF2-40B4-BE49-F238E27FC236}">
                <a16:creationId xmlns:a16="http://schemas.microsoft.com/office/drawing/2014/main" id="{42571FD3-8CEB-8AA5-172A-210EEECB5FA3}"/>
              </a:ext>
            </a:extLst>
          </p:cNvPr>
          <p:cNvPicPr>
            <a:picLocks noChangeAspect="1"/>
          </p:cNvPicPr>
          <p:nvPr/>
        </p:nvPicPr>
        <p:blipFill>
          <a:blip r:embed="rId7"/>
          <a:stretch>
            <a:fillRect/>
          </a:stretch>
        </p:blipFill>
        <p:spPr>
          <a:xfrm>
            <a:off x="4008862" y="3373019"/>
            <a:ext cx="3953060" cy="2755009"/>
          </a:xfrm>
          <a:prstGeom prst="rect">
            <a:avLst/>
          </a:prstGeom>
        </p:spPr>
      </p:pic>
    </p:spTree>
    <p:extLst>
      <p:ext uri="{BB962C8B-B14F-4D97-AF65-F5344CB8AC3E}">
        <p14:creationId xmlns:p14="http://schemas.microsoft.com/office/powerpoint/2010/main" val="1484770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5">
            <a:extLst>
              <a:ext uri="{FF2B5EF4-FFF2-40B4-BE49-F238E27FC236}">
                <a16:creationId xmlns:a16="http://schemas.microsoft.com/office/drawing/2014/main" id="{09482FB4-59AC-D6F1-AE92-27896A260745}"/>
              </a:ext>
            </a:extLst>
          </p:cNvPr>
          <p:cNvGraphicFramePr>
            <a:graphicFrameLocks noGrp="1"/>
          </p:cNvGraphicFramePr>
          <p:nvPr/>
        </p:nvGraphicFramePr>
        <p:xfrm>
          <a:off x="67112" y="402673"/>
          <a:ext cx="12054980" cy="5694324"/>
        </p:xfrm>
        <a:graphic>
          <a:graphicData uri="http://schemas.openxmlformats.org/drawingml/2006/table">
            <a:tbl>
              <a:tblPr firstRow="1" bandRow="1">
                <a:tableStyleId>{F5AB1C69-6EDB-4FF4-983F-18BD219EF322}</a:tableStyleId>
              </a:tblPr>
              <a:tblGrid>
                <a:gridCol w="2258695">
                  <a:extLst>
                    <a:ext uri="{9D8B030D-6E8A-4147-A177-3AD203B41FA5}">
                      <a16:colId xmlns:a16="http://schemas.microsoft.com/office/drawing/2014/main" val="2172428839"/>
                    </a:ext>
                  </a:extLst>
                </a:gridCol>
                <a:gridCol w="1368167">
                  <a:extLst>
                    <a:ext uri="{9D8B030D-6E8A-4147-A177-3AD203B41FA5}">
                      <a16:colId xmlns:a16="http://schemas.microsoft.com/office/drawing/2014/main" val="388826270"/>
                    </a:ext>
                  </a:extLst>
                </a:gridCol>
                <a:gridCol w="1909421">
                  <a:extLst>
                    <a:ext uri="{9D8B030D-6E8A-4147-A177-3AD203B41FA5}">
                      <a16:colId xmlns:a16="http://schemas.microsoft.com/office/drawing/2014/main" val="3615669550"/>
                    </a:ext>
                  </a:extLst>
                </a:gridCol>
                <a:gridCol w="1010018">
                  <a:extLst>
                    <a:ext uri="{9D8B030D-6E8A-4147-A177-3AD203B41FA5}">
                      <a16:colId xmlns:a16="http://schemas.microsoft.com/office/drawing/2014/main" val="375286699"/>
                    </a:ext>
                  </a:extLst>
                </a:gridCol>
                <a:gridCol w="5508679">
                  <a:extLst>
                    <a:ext uri="{9D8B030D-6E8A-4147-A177-3AD203B41FA5}">
                      <a16:colId xmlns:a16="http://schemas.microsoft.com/office/drawing/2014/main" val="4148585687"/>
                    </a:ext>
                  </a:extLst>
                </a:gridCol>
              </a:tblGrid>
              <a:tr h="552435">
                <a:tc>
                  <a:txBody>
                    <a:bodyPr/>
                    <a:lstStyle/>
                    <a:p>
                      <a:r>
                        <a:rPr lang="en-GB" sz="1400" b="1" u="none" strike="noStrike" kern="1200">
                          <a:solidFill>
                            <a:schemeClr val="bg1"/>
                          </a:solidFill>
                          <a:effectLst/>
                        </a:rPr>
                        <a:t>Date &amp; Title / Incident &amp; Sev / Problem No</a:t>
                      </a:r>
                      <a:endParaRPr lang="en-GB" sz="1400" b="1" i="0" u="none" strike="noStrike" kern="1200">
                        <a:solidFill>
                          <a:schemeClr val="bg1"/>
                        </a:solidFill>
                        <a:effectLst/>
                        <a:latin typeface="+mn-lt"/>
                        <a:ea typeface="+mn-ea"/>
                        <a:cs typeface="+mn-cs"/>
                      </a:endParaRPr>
                    </a:p>
                  </a:txBody>
                  <a:tcPr/>
                </a:tc>
                <a:tc>
                  <a:txBody>
                    <a:bodyPr/>
                    <a:lstStyle/>
                    <a:p>
                      <a:r>
                        <a:rPr lang="en-GB" sz="1400"/>
                        <a:t>Status</a:t>
                      </a:r>
                    </a:p>
                  </a:txBody>
                  <a:tcPr/>
                </a:tc>
                <a:tc>
                  <a:txBody>
                    <a:bodyPr/>
                    <a:lstStyle/>
                    <a:p>
                      <a:r>
                        <a:rPr lang="en-GB" sz="1400"/>
                        <a:t>Category (Theme)</a:t>
                      </a:r>
                    </a:p>
                  </a:txBody>
                  <a:tcPr/>
                </a:tc>
                <a:tc>
                  <a:txBody>
                    <a:bodyPr/>
                    <a:lstStyle/>
                    <a:p>
                      <a:r>
                        <a:rPr lang="en-GB" sz="1400"/>
                        <a:t>Risk of Re-occurrence</a:t>
                      </a:r>
                    </a:p>
                  </a:txBody>
                  <a:tcPr/>
                </a:tc>
                <a:tc>
                  <a:txBody>
                    <a:bodyPr/>
                    <a:lstStyle/>
                    <a:p>
                      <a:r>
                        <a:rPr lang="en-GB" sz="1400"/>
                        <a:t>Latest Update</a:t>
                      </a:r>
                    </a:p>
                  </a:txBody>
                  <a:tcPr/>
                </a:tc>
                <a:extLst>
                  <a:ext uri="{0D108BD9-81ED-4DB2-BD59-A6C34878D82A}">
                    <a16:rowId xmlns:a16="http://schemas.microsoft.com/office/drawing/2014/main" val="3627848666"/>
                  </a:ext>
                </a:extLst>
              </a:tr>
              <a:tr h="2847161">
                <a:tc>
                  <a:txBody>
                    <a:bodyPr/>
                    <a:lstStyle/>
                    <a:p>
                      <a:pPr marL="0" marR="0" lvl="0" indent="0" algn="l" rtl="0" eaLnBrk="1" fontAlgn="auto" latinLnBrk="0" hangingPunct="1">
                        <a:lnSpc>
                          <a:spcPct val="100000"/>
                        </a:lnSpc>
                        <a:spcBef>
                          <a:spcPts val="0"/>
                        </a:spcBef>
                        <a:spcAft>
                          <a:spcPts val="0"/>
                        </a:spcAft>
                        <a:buClrTx/>
                        <a:buSzTx/>
                        <a:buFontTx/>
                        <a:buNone/>
                      </a:pPr>
                      <a:r>
                        <a:rPr lang="en-GB" sz="1200" b="1" kern="1200">
                          <a:solidFill>
                            <a:schemeClr val="dk1"/>
                          </a:solidFill>
                          <a:effectLst/>
                        </a:rPr>
                        <a:t>22/06/2023 - CSS Inbound message failure for 33 minutes between 12:55 and 13:28/ INC0215199 P2/PRB0040669</a:t>
                      </a:r>
                      <a:endParaRPr lang="en-GB" sz="1200" b="1" i="0" u="none" strike="noStrike" kern="1200">
                        <a:solidFill>
                          <a:schemeClr val="dk1"/>
                        </a:solidFill>
                        <a:effectLst/>
                        <a:latin typeface="+mn-lt"/>
                        <a:ea typeface="+mn-ea"/>
                        <a:cs typeface="+mn-cs"/>
                      </a:endParaRPr>
                    </a:p>
                  </a:txBody>
                  <a:tcPr anchor="ctr"/>
                </a:tc>
                <a:tc>
                  <a:txBody>
                    <a:bodyPr/>
                    <a:lstStyle/>
                    <a:p>
                      <a:r>
                        <a:rPr lang="en-GB" sz="1200" b="0">
                          <a:solidFill>
                            <a:schemeClr val="tx1"/>
                          </a:solidFill>
                        </a:rPr>
                        <a:t>Fix in Progress</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GB" sz="1200" b="0" kern="1200">
                          <a:solidFill>
                            <a:schemeClr val="tx1"/>
                          </a:solidFill>
                        </a:rPr>
                        <a:t>People / Skill Based Error / Knowledge </a:t>
                      </a:r>
                      <a:endParaRPr lang="en-GB" sz="1200" b="0" kern="1200" noProof="0">
                        <a:solidFill>
                          <a:schemeClr val="tx1"/>
                        </a:solidFill>
                        <a:latin typeface="+mn-lt"/>
                        <a:ea typeface="+mn-ea"/>
                        <a:cs typeface="+mn-cs"/>
                      </a:endParaRPr>
                    </a:p>
                  </a:txBody>
                  <a:tcPr anchor="ctr"/>
                </a:tc>
                <a:tc>
                  <a:txBody>
                    <a:bodyPr/>
                    <a:lstStyle/>
                    <a:p>
                      <a:pPr algn="ctr"/>
                      <a:r>
                        <a:rPr lang="en-GB" sz="1200" b="0"/>
                        <a:t>Medium</a:t>
                      </a:r>
                    </a:p>
                  </a:txBody>
                  <a:tcPr anchor="ctr"/>
                </a:tc>
                <a:tc>
                  <a:txBody>
                    <a:bodyPr/>
                    <a:lstStyle/>
                    <a:p>
                      <a:pPr lvl="0" algn="l">
                        <a:lnSpc>
                          <a:spcPct val="100000"/>
                        </a:lnSpc>
                        <a:spcBef>
                          <a:spcPts val="0"/>
                        </a:spcBef>
                        <a:spcAft>
                          <a:spcPts val="0"/>
                        </a:spcAft>
                        <a:buNone/>
                      </a:pPr>
                      <a:r>
                        <a:rPr lang="en-US" sz="1200" b="0" kern="1200" noProof="0">
                          <a:solidFill>
                            <a:schemeClr val="tx1"/>
                          </a:solidFill>
                          <a:latin typeface="+mn-lt"/>
                          <a:ea typeface="+mn-ea"/>
                          <a:cs typeface="+mn-cs"/>
                        </a:rPr>
                        <a:t>During Production Integration (PITB) testing of the alerting of the expiry of critical accounts, an unsupported Platform Provider (PP) pipeline task was identified which caused the deployment to error and fail.</a:t>
                      </a:r>
                    </a:p>
                    <a:p>
                      <a:pPr lvl="0" algn="l">
                        <a:lnSpc>
                          <a:spcPct val="100000"/>
                        </a:lnSpc>
                        <a:spcBef>
                          <a:spcPts val="0"/>
                        </a:spcBef>
                        <a:spcAft>
                          <a:spcPts val="0"/>
                        </a:spcAft>
                        <a:buNone/>
                      </a:pPr>
                      <a:r>
                        <a:rPr lang="en-US" sz="1200" b="0" kern="1200" noProof="0">
                          <a:solidFill>
                            <a:schemeClr val="tx1"/>
                          </a:solidFill>
                          <a:latin typeface="+mn-lt"/>
                          <a:ea typeface="+mn-ea"/>
                          <a:cs typeface="+mn-cs"/>
                        </a:rPr>
                        <a:t> It has since been established that the recommended authorisation mechanism (Federated Identity) for the deployment of releases into production is incompatible with some elements of the release process (i.e. scripts). This is a known PP bug applicable to their clients globally and will not be resolved in the near future. </a:t>
                      </a:r>
                      <a:endParaRPr lang="en-US" sz="1200" b="0" kern="1200">
                        <a:solidFill>
                          <a:schemeClr val="tx1"/>
                        </a:solidFill>
                        <a:latin typeface="+mn-lt"/>
                        <a:ea typeface="+mn-ea"/>
                        <a:cs typeface="+mn-cs"/>
                      </a:endParaRPr>
                    </a:p>
                    <a:p>
                      <a:pPr lvl="0" algn="l">
                        <a:lnSpc>
                          <a:spcPct val="100000"/>
                        </a:lnSpc>
                        <a:spcBef>
                          <a:spcPts val="0"/>
                        </a:spcBef>
                        <a:spcAft>
                          <a:spcPts val="0"/>
                        </a:spcAft>
                        <a:buNone/>
                      </a:pPr>
                      <a:r>
                        <a:rPr lang="en-US" sz="1200" b="0" kern="1200" noProof="0">
                          <a:solidFill>
                            <a:schemeClr val="tx1"/>
                          </a:solidFill>
                          <a:latin typeface="+mn-lt"/>
                          <a:ea typeface="+mn-ea"/>
                          <a:cs typeface="+mn-cs"/>
                        </a:rPr>
                        <a:t>The alternative deployment method is via the Service Account which previously has been successfully used and is a PP supported feature. The deployment runbooks have been updated and now contain steps to check the account validity/password before deployment starts as mitigation post the observed incident.  </a:t>
                      </a:r>
                    </a:p>
                    <a:p>
                      <a:pPr lvl="0" algn="l">
                        <a:lnSpc>
                          <a:spcPct val="100000"/>
                        </a:lnSpc>
                        <a:spcBef>
                          <a:spcPts val="0"/>
                        </a:spcBef>
                        <a:spcAft>
                          <a:spcPts val="0"/>
                        </a:spcAft>
                        <a:buNone/>
                      </a:pPr>
                      <a:r>
                        <a:rPr lang="en-US" sz="1200" b="1" kern="1200" noProof="0">
                          <a:solidFill>
                            <a:schemeClr val="tx1"/>
                          </a:solidFill>
                          <a:latin typeface="+mn-lt"/>
                          <a:ea typeface="+mn-ea"/>
                          <a:cs typeface="+mn-cs"/>
                        </a:rPr>
                        <a:t>As the globally identified bug is unlikely to be resolved this year, DCC CTO team have recommended a Risk is generated to allow the closure of this Problem record and are in the process of agreeing the most suitable area that will own and progress this Risk.</a:t>
                      </a:r>
                      <a:endParaRPr lang="en-US" sz="1200" b="0" kern="1200" noProof="0">
                        <a:solidFill>
                          <a:schemeClr val="tx1"/>
                        </a:solidFill>
                        <a:latin typeface="+mn-lt"/>
                        <a:ea typeface="+mn-ea"/>
                        <a:cs typeface="+mn-cs"/>
                      </a:endParaRPr>
                    </a:p>
                  </a:txBody>
                  <a:tcPr anchor="ctr"/>
                </a:tc>
                <a:extLst>
                  <a:ext uri="{0D108BD9-81ED-4DB2-BD59-A6C34878D82A}">
                    <a16:rowId xmlns:a16="http://schemas.microsoft.com/office/drawing/2014/main" val="2151534986"/>
                  </a:ext>
                </a:extLst>
              </a:tr>
              <a:tr h="2294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rPr>
                        <a:t>06/07/2023- Messages missing from Gate Closure/INC0216074 P1/PRB0040672</a:t>
                      </a:r>
                      <a:endParaRPr lang="en-GB" sz="1200" b="1">
                        <a:solidFill>
                          <a:schemeClr val="tx1"/>
                        </a:solidFill>
                      </a:endParaRPr>
                    </a:p>
                  </a:txBody>
                  <a:tcPr anchor="ctr"/>
                </a:tc>
                <a:tc>
                  <a:txBody>
                    <a:bodyPr/>
                    <a:lstStyle/>
                    <a:p>
                      <a:pPr algn="l"/>
                      <a:r>
                        <a:rPr lang="en-GB" sz="1200" b="0">
                          <a:solidFill>
                            <a:schemeClr val="tx1"/>
                          </a:solidFill>
                        </a:rPr>
                        <a:t>Fix in Progress</a:t>
                      </a:r>
                    </a:p>
                  </a:txBody>
                  <a:tcPr anchor="ctr"/>
                </a:tc>
                <a:tc>
                  <a:txBody>
                    <a:bodyPr/>
                    <a:lstStyle/>
                    <a:p>
                      <a:pPr algn="l"/>
                      <a:r>
                        <a:rPr lang="en-GB" sz="1200" b="0" kern="1200">
                          <a:solidFill>
                            <a:schemeClr val="dk1"/>
                          </a:solidFill>
                          <a:effectLst/>
                        </a:rPr>
                        <a:t>Technology/ Environment / Disaster Recovery </a:t>
                      </a:r>
                      <a:endParaRPr lang="en-GB" sz="1200" b="0"/>
                    </a:p>
                  </a:txBody>
                  <a:tcPr anchor="ctr"/>
                </a:tc>
                <a:tc>
                  <a:txBody>
                    <a:bodyPr/>
                    <a:lstStyle/>
                    <a:p>
                      <a:pPr algn="ctr"/>
                      <a:r>
                        <a:rPr lang="en-US" sz="1200" b="0">
                          <a:solidFill>
                            <a:schemeClr val="tx1"/>
                          </a:solidFill>
                        </a:rPr>
                        <a:t>Medium</a:t>
                      </a:r>
                      <a:endParaRPr lang="en-GB" sz="1200" b="0">
                        <a:solidFill>
                          <a:schemeClr val="tx1"/>
                        </a:solidFill>
                      </a:endParaRPr>
                    </a:p>
                  </a:txBody>
                  <a:tcPr anchor="ctr"/>
                </a:tc>
                <a:tc>
                  <a:txBody>
                    <a:bodyPr/>
                    <a:lstStyle/>
                    <a:p>
                      <a:r>
                        <a:rPr lang="en-US" sz="1200"/>
                        <a:t>A paper of technical options was provided by the SDSP and subsequently reviewed by the DCC CTO team. A follow up </a:t>
                      </a:r>
                      <a:r>
                        <a:rPr lang="en-US" sz="1200" kern="1200">
                          <a:solidFill>
                            <a:schemeClr val="dk1"/>
                          </a:solidFill>
                          <a:latin typeface="+mn-lt"/>
                          <a:ea typeface="+mn-ea"/>
                          <a:cs typeface="+mn-cs"/>
                        </a:rPr>
                        <a:t>workshop to review/progress/ multiple actions was held on 10th January 2024. </a:t>
                      </a:r>
                    </a:p>
                    <a:p>
                      <a:r>
                        <a:rPr lang="en-US" sz="1200" kern="1200">
                          <a:solidFill>
                            <a:schemeClr val="dk1"/>
                          </a:solidFill>
                          <a:latin typeface="+mn-lt"/>
                          <a:ea typeface="+mn-ea"/>
                          <a:cs typeface="+mn-cs"/>
                        </a:rPr>
                        <a:t>Post this activity the </a:t>
                      </a:r>
                      <a:r>
                        <a:rPr lang="en-US" sz="1200" kern="1200">
                          <a:solidFill>
                            <a:schemeClr val="dk1"/>
                          </a:solidFill>
                          <a:effectLst/>
                          <a:latin typeface="+mn-lt"/>
                          <a:ea typeface="+mn-ea"/>
                          <a:cs typeface="+mn-cs"/>
                        </a:rPr>
                        <a:t>DCC CTO team/end to end architect have held internal discussions around which are the optimal improvement proposals to progress with REC Technical Services (RTS)/SDSP via a REC Change Proposal (CP) and which are candidates to be incorporated into the existing REC Change R0096 (Message Regeneration Functionality).</a:t>
                      </a:r>
                    </a:p>
                    <a:p>
                      <a:pPr lvl="0">
                        <a:buNone/>
                      </a:pPr>
                      <a:r>
                        <a:rPr lang="en-US" sz="1200" b="1" kern="1200">
                          <a:solidFill>
                            <a:schemeClr val="dk1"/>
                          </a:solidFill>
                          <a:effectLst/>
                          <a:latin typeface="+mn-lt"/>
                          <a:ea typeface="+mn-ea"/>
                          <a:cs typeface="+mn-cs"/>
                        </a:rPr>
                        <a:t>Initial proposed inclusions have been presented to RTS (22/03) and SDSP are now reviewing and incorporating feedback from RTS into the change (output is expected w/c 8/04). RTS will then schedule a meeting with industry to present the changes and gather feedback. </a:t>
                      </a:r>
                      <a:endParaRPr lang="en-US" b="1"/>
                    </a:p>
                  </a:txBody>
                  <a:tcPr anchor="ctr"/>
                </a:tc>
                <a:extLst>
                  <a:ext uri="{0D108BD9-81ED-4DB2-BD59-A6C34878D82A}">
                    <a16:rowId xmlns:a16="http://schemas.microsoft.com/office/drawing/2014/main" val="3820398318"/>
                  </a:ext>
                </a:extLst>
              </a:tr>
            </a:tbl>
          </a:graphicData>
        </a:graphic>
      </p:graphicFrame>
      <p:sp>
        <p:nvSpPr>
          <p:cNvPr id="6" name="TextBox 5">
            <a:extLst>
              <a:ext uri="{FF2B5EF4-FFF2-40B4-BE49-F238E27FC236}">
                <a16:creationId xmlns:a16="http://schemas.microsoft.com/office/drawing/2014/main" id="{06093C0C-D84D-D904-7D15-94CE7BEFA99D}"/>
              </a:ext>
            </a:extLst>
          </p:cNvPr>
          <p:cNvSpPr txBox="1"/>
          <p:nvPr/>
        </p:nvSpPr>
        <p:spPr>
          <a:xfrm>
            <a:off x="329812" y="0"/>
            <a:ext cx="11529580" cy="49244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Problems related to Major Incidents (Full problem details in the Appendix)</a:t>
            </a:r>
            <a:endParaRPr kumimoji="0" lang="en-GB" sz="26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Calibri" panose="020F0502020204030204"/>
            </a:endParaRPr>
          </a:p>
        </p:txBody>
      </p:sp>
    </p:spTree>
    <p:extLst>
      <p:ext uri="{BB962C8B-B14F-4D97-AF65-F5344CB8AC3E}">
        <p14:creationId xmlns:p14="http://schemas.microsoft.com/office/powerpoint/2010/main" val="469833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33F67-D355-4817-BEE6-4C48101264EA}"/>
              </a:ext>
            </a:extLst>
          </p:cNvPr>
          <p:cNvSpPr>
            <a:spLocks noGrp="1"/>
          </p:cNvSpPr>
          <p:nvPr>
            <p:ph type="title"/>
          </p:nvPr>
        </p:nvSpPr>
        <p:spPr>
          <a:xfrm>
            <a:off x="258990" y="267787"/>
            <a:ext cx="10551885" cy="720000"/>
          </a:xfrm>
        </p:spPr>
        <p:txBody>
          <a:bodyPr/>
          <a:lstStyle/>
          <a:p>
            <a:r>
              <a:rPr lang="en-GB">
                <a:latin typeface="Lato"/>
                <a:ea typeface="Lato"/>
                <a:cs typeface="Lato"/>
              </a:rPr>
              <a:t>Problem Management Continual Service Improvement:</a:t>
            </a:r>
            <a:br>
              <a:rPr lang="en-GB">
                <a:latin typeface="Lato"/>
                <a:ea typeface="Lato"/>
                <a:cs typeface="Lato"/>
              </a:rPr>
            </a:br>
            <a:r>
              <a:rPr lang="en-GB">
                <a:latin typeface="Lato"/>
                <a:ea typeface="Lato"/>
                <a:cs typeface="Lato"/>
              </a:rPr>
              <a:t>Subject - How to receive updates on Problem Investigations when you have an incident related.</a:t>
            </a:r>
            <a:br>
              <a:rPr lang="en-GB"/>
            </a:br>
            <a:br>
              <a:rPr lang="en-GB" sz="2800">
                <a:solidFill>
                  <a:srgbClr val="BF1B58"/>
                </a:solidFill>
                <a:latin typeface="Lato"/>
                <a:ea typeface="Lato"/>
                <a:cs typeface="Lato"/>
              </a:rPr>
            </a:br>
            <a:endParaRPr lang="en-GB"/>
          </a:p>
        </p:txBody>
      </p:sp>
      <p:sp>
        <p:nvSpPr>
          <p:cNvPr id="3" name="Rectangle 2">
            <a:extLst>
              <a:ext uri="{FF2B5EF4-FFF2-40B4-BE49-F238E27FC236}">
                <a16:creationId xmlns:a16="http://schemas.microsoft.com/office/drawing/2014/main" id="{8193C6E2-7D12-4B53-B4E5-A4AC16D2234F}"/>
              </a:ext>
            </a:extLst>
          </p:cNvPr>
          <p:cNvSpPr/>
          <p:nvPr/>
        </p:nvSpPr>
        <p:spPr>
          <a:xfrm>
            <a:off x="191613" y="1333468"/>
            <a:ext cx="6579055" cy="294803"/>
          </a:xfrm>
          <a:prstGeom prst="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rPr>
              <a:t>Current – Final state</a:t>
            </a:r>
          </a:p>
        </p:txBody>
      </p:sp>
      <p:sp>
        <p:nvSpPr>
          <p:cNvPr id="7" name="Rectangle 6">
            <a:extLst>
              <a:ext uri="{FF2B5EF4-FFF2-40B4-BE49-F238E27FC236}">
                <a16:creationId xmlns:a16="http://schemas.microsoft.com/office/drawing/2014/main" id="{284C3279-B532-456E-B892-B2DA0E401F74}"/>
              </a:ext>
            </a:extLst>
          </p:cNvPr>
          <p:cNvSpPr/>
          <p:nvPr/>
        </p:nvSpPr>
        <p:spPr>
          <a:xfrm>
            <a:off x="191615" y="1714351"/>
            <a:ext cx="6579055" cy="342929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EF0360-54C7-4DBF-B1F3-CBDA7DBA9BF1}"/>
              </a:ext>
            </a:extLst>
          </p:cNvPr>
          <p:cNvSpPr txBox="1"/>
          <p:nvPr/>
        </p:nvSpPr>
        <p:spPr>
          <a:xfrm>
            <a:off x="278945" y="1714350"/>
            <a:ext cx="6491723" cy="3785652"/>
          </a:xfrm>
          <a:prstGeom prst="rect">
            <a:avLst/>
          </a:prstGeom>
          <a:noFill/>
        </p:spPr>
        <p:txBody>
          <a:bodyPr wrap="square" lIns="91440" tIns="45720" rIns="91440" bIns="45720" rtlCol="0" anchor="t">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Lato"/>
              <a:ea typeface="Lato"/>
              <a:cs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Once you have been advised that an incident has been related to a problem investigation or has instigated a problem investigation and been provided the PRB reference: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The online portal is the first reference point to check whereby if MPID and Market Role were aligned to the incident the problem will be displayed on the user's online portal.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Alternatively: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The Central Switching Service </a:t>
            </a:r>
            <a:r>
              <a:rPr kumimoji="0" lang="en-GB" sz="1200" b="1" i="0" u="none" strike="noStrike" kern="1200" cap="none" spc="0" normalizeH="0" baseline="0" noProof="0" err="1">
                <a:ln>
                  <a:noFill/>
                </a:ln>
                <a:solidFill>
                  <a:srgbClr val="000000"/>
                </a:solidFill>
                <a:effectLst/>
                <a:uLnTx/>
                <a:uFillTx/>
                <a:latin typeface="Lato"/>
                <a:ea typeface="Lato"/>
                <a:cs typeface="Lato"/>
              </a:rPr>
              <a:t>Service</a:t>
            </a:r>
            <a:r>
              <a:rPr kumimoji="0" lang="en-GB" sz="1200" b="1" i="0" u="none" strike="noStrike" kern="1200" cap="none" spc="0" normalizeH="0" baseline="0" noProof="0">
                <a:ln>
                  <a:noFill/>
                </a:ln>
                <a:solidFill>
                  <a:srgbClr val="000000"/>
                </a:solidFill>
                <a:effectLst/>
                <a:uLnTx/>
                <a:uFillTx/>
                <a:latin typeface="Lato"/>
                <a:ea typeface="Lato"/>
                <a:cs typeface="Lato"/>
              </a:rPr>
              <a:t> Desk can be contacted:</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Email - CSSServiceDesk@smartdcc.co.uk</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Phone – 0808 175 4564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Activity undertaken:</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Check the status of the problem record to provide either verbal or written update.</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Liaise with the CSS Problem Team via email or online chat if the update requires clarification or if there is a query that cannot be answered.   </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GB" sz="1200" b="0" i="1"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Rectangle 4">
            <a:extLst>
              <a:ext uri="{FF2B5EF4-FFF2-40B4-BE49-F238E27FC236}">
                <a16:creationId xmlns:a16="http://schemas.microsoft.com/office/drawing/2014/main" id="{04C32269-0DF9-5B5F-4D3C-922B3DA724EA}"/>
              </a:ext>
            </a:extLst>
          </p:cNvPr>
          <p:cNvSpPr/>
          <p:nvPr/>
        </p:nvSpPr>
        <p:spPr>
          <a:xfrm>
            <a:off x="6955602" y="1333468"/>
            <a:ext cx="5006095" cy="294803"/>
          </a:xfrm>
          <a:prstGeom prst="rec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rPr>
              <a:t>April 2024 Final status </a:t>
            </a:r>
          </a:p>
        </p:txBody>
      </p:sp>
      <p:sp>
        <p:nvSpPr>
          <p:cNvPr id="8" name="Rectangle 7">
            <a:extLst>
              <a:ext uri="{FF2B5EF4-FFF2-40B4-BE49-F238E27FC236}">
                <a16:creationId xmlns:a16="http://schemas.microsoft.com/office/drawing/2014/main" id="{76A286C0-3C74-1E57-E927-0D07D4B55AA8}"/>
              </a:ext>
            </a:extLst>
          </p:cNvPr>
          <p:cNvSpPr/>
          <p:nvPr/>
        </p:nvSpPr>
        <p:spPr>
          <a:xfrm>
            <a:off x="6955604" y="1714350"/>
            <a:ext cx="5006094" cy="342929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6E3EB97-C1A3-5523-4907-BC3437A70E05}"/>
              </a:ext>
            </a:extLst>
          </p:cNvPr>
          <p:cNvSpPr txBox="1"/>
          <p:nvPr/>
        </p:nvSpPr>
        <p:spPr>
          <a:xfrm>
            <a:off x="6994289" y="1714350"/>
            <a:ext cx="5006095" cy="3046988"/>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Lato"/>
                <a:ea typeface="Lato"/>
                <a:cs typeface="Lato"/>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At the start of this exercise, it was unclear how visibility of problems could be achieved post go live and there had been limited information concerning portal visibility gathered by DCC Problem Management who are not provided with external portal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Lato"/>
              <a:ea typeface="Lato"/>
              <a:cs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The exercise enabled DCC Problem Management to clarify portal visibility and understand how this was presented to market participants. An outcome of this process enabled process improvements concerning email incident reporting to be made to ensure incidents reported this way achieved portal visibility if they were aligned to a problem investigation. This final activity was delivered last month and is now being utilised by the Service Centre. ​</a:t>
            </a:r>
            <a:r>
              <a:rPr kumimoji="0" lang="en-US" sz="1200" b="1" i="0" u="none" strike="noStrike" kern="1200" cap="none" spc="0" normalizeH="0" baseline="0" noProof="0">
                <a:ln>
                  <a:noFill/>
                </a:ln>
                <a:solidFill>
                  <a:srgbClr val="000000"/>
                </a:solidFill>
                <a:effectLst/>
                <a:uLnTx/>
                <a:uFillTx/>
                <a:latin typeface="Lato"/>
                <a:ea typeface="Lato"/>
                <a:cs typeface="Lato"/>
              </a:rPr>
              <a:t>​</a:t>
            </a: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a:t>
            </a:r>
            <a:r>
              <a:rPr kumimoji="0" lang="en-US" sz="1200" b="1" i="0" u="none" strike="noStrike" kern="1200" cap="none" spc="0" normalizeH="0" baseline="0" noProof="0">
                <a:ln>
                  <a:noFill/>
                </a:ln>
                <a:solidFill>
                  <a:srgbClr val="000000"/>
                </a:solidFill>
                <a:effectLst/>
                <a:uLnTx/>
                <a:uFillTx/>
                <a:latin typeface="Lato"/>
                <a:ea typeface="Lato"/>
                <a:cs typeface="Lato"/>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Lato"/>
                <a:ea typeface="Lato"/>
                <a:cs typeface="Lato"/>
              </a:rPr>
              <a:t>The current final state to the left has been updated to reflect the online portal is now the first place to review problem progress.</a:t>
            </a:r>
            <a:endParaRPr kumimoji="0" lang="en-US" sz="1200" b="1" i="0" u="none" strike="noStrike" kern="1200" cap="none" spc="0" normalizeH="0" baseline="0" noProof="0">
              <a:ln>
                <a:noFill/>
              </a:ln>
              <a:solidFill>
                <a:srgbClr val="000000"/>
              </a:solidFill>
              <a:effectLst/>
              <a:uLnTx/>
              <a:uFillTx/>
              <a:latin typeface="Lato"/>
              <a:ea typeface="Lato"/>
              <a:cs typeface="Lato"/>
            </a:endParaRPr>
          </a:p>
        </p:txBody>
      </p:sp>
    </p:spTree>
    <p:extLst>
      <p:ext uri="{BB962C8B-B14F-4D97-AF65-F5344CB8AC3E}">
        <p14:creationId xmlns:p14="http://schemas.microsoft.com/office/powerpoint/2010/main" val="4208727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4FA88A-FFD4-E1C5-0B5B-91E8DCEC005C}"/>
              </a:ext>
            </a:extLst>
          </p:cNvPr>
          <p:cNvSpPr>
            <a:spLocks noGrp="1"/>
          </p:cNvSpPr>
          <p:nvPr>
            <p:ph type="title"/>
          </p:nvPr>
        </p:nvSpPr>
        <p:spPr>
          <a:xfrm>
            <a:off x="1033998" y="863039"/>
            <a:ext cx="10643768" cy="4463798"/>
          </a:xfrm>
        </p:spPr>
        <p:txBody>
          <a:bodyPr/>
          <a:lstStyle/>
          <a:p>
            <a:r>
              <a:rPr lang="en-GB">
                <a:latin typeface="Lato Heavy"/>
              </a:rPr>
              <a:t>Change Overview – May Maintenance</a:t>
            </a:r>
            <a:endParaRPr lang="en-GB"/>
          </a:p>
        </p:txBody>
      </p:sp>
      <p:pic>
        <p:nvPicPr>
          <p:cNvPr id="3" name="Picture 2" descr="A picture containing logo&#10;&#10;Description automatically generated">
            <a:extLst>
              <a:ext uri="{FF2B5EF4-FFF2-40B4-BE49-F238E27FC236}">
                <a16:creationId xmlns:a16="http://schemas.microsoft.com/office/drawing/2014/main" id="{52A659AE-0FF6-B6B8-133E-CC34C345F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spTree>
    <p:extLst>
      <p:ext uri="{BB962C8B-B14F-4D97-AF65-F5344CB8AC3E}">
        <p14:creationId xmlns:p14="http://schemas.microsoft.com/office/powerpoint/2010/main" val="1312774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5E4F-27A2-5BF3-0A5F-995AB7C09920}"/>
              </a:ext>
            </a:extLst>
          </p:cNvPr>
          <p:cNvSpPr>
            <a:spLocks noGrp="1"/>
          </p:cNvSpPr>
          <p:nvPr>
            <p:ph type="title"/>
          </p:nvPr>
        </p:nvSpPr>
        <p:spPr>
          <a:xfrm>
            <a:off x="161588" y="0"/>
            <a:ext cx="11778955" cy="509331"/>
          </a:xfrm>
        </p:spPr>
        <p:txBody>
          <a:bodyPr>
            <a:norm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2600">
                <a:latin typeface="Lato" panose="020F0502020204030203" pitchFamily="34" charset="0"/>
                <a:ea typeface="Lato" panose="020F0502020204030203" pitchFamily="34" charset="0"/>
                <a:cs typeface="Lato" panose="020F0502020204030203" pitchFamily="34" charset="0"/>
              </a:rPr>
              <a:t>Release Management POAP – Operational Release – May 2024</a:t>
            </a:r>
          </a:p>
        </p:txBody>
      </p:sp>
      <p:graphicFrame>
        <p:nvGraphicFramePr>
          <p:cNvPr id="4" name="Table 4">
            <a:extLst>
              <a:ext uri="{FF2B5EF4-FFF2-40B4-BE49-F238E27FC236}">
                <a16:creationId xmlns:a16="http://schemas.microsoft.com/office/drawing/2014/main" id="{342A5F8C-B266-EB08-FC47-B251C1921FD8}"/>
              </a:ext>
            </a:extLst>
          </p:cNvPr>
          <p:cNvGraphicFramePr>
            <a:graphicFrameLocks noGrp="1"/>
          </p:cNvGraphicFramePr>
          <p:nvPr/>
        </p:nvGraphicFramePr>
        <p:xfrm>
          <a:off x="1" y="464719"/>
          <a:ext cx="12181692" cy="5731359"/>
        </p:xfrm>
        <a:graphic>
          <a:graphicData uri="http://schemas.openxmlformats.org/drawingml/2006/table">
            <a:tbl>
              <a:tblPr firstRow="1" bandRow="1">
                <a:tableStyleId>{5C22544A-7EE6-4342-B048-85BDC9FD1C3A}</a:tableStyleId>
              </a:tblPr>
              <a:tblGrid>
                <a:gridCol w="882149">
                  <a:extLst>
                    <a:ext uri="{9D8B030D-6E8A-4147-A177-3AD203B41FA5}">
                      <a16:colId xmlns:a16="http://schemas.microsoft.com/office/drawing/2014/main" val="2767418577"/>
                    </a:ext>
                  </a:extLst>
                </a:gridCol>
                <a:gridCol w="664679">
                  <a:extLst>
                    <a:ext uri="{9D8B030D-6E8A-4147-A177-3AD203B41FA5}">
                      <a16:colId xmlns:a16="http://schemas.microsoft.com/office/drawing/2014/main" val="642746933"/>
                    </a:ext>
                  </a:extLst>
                </a:gridCol>
                <a:gridCol w="664679">
                  <a:extLst>
                    <a:ext uri="{9D8B030D-6E8A-4147-A177-3AD203B41FA5}">
                      <a16:colId xmlns:a16="http://schemas.microsoft.com/office/drawing/2014/main" val="986944875"/>
                    </a:ext>
                  </a:extLst>
                </a:gridCol>
                <a:gridCol w="664679">
                  <a:extLst>
                    <a:ext uri="{9D8B030D-6E8A-4147-A177-3AD203B41FA5}">
                      <a16:colId xmlns:a16="http://schemas.microsoft.com/office/drawing/2014/main" val="4149540896"/>
                    </a:ext>
                  </a:extLst>
                </a:gridCol>
                <a:gridCol w="664679">
                  <a:extLst>
                    <a:ext uri="{9D8B030D-6E8A-4147-A177-3AD203B41FA5}">
                      <a16:colId xmlns:a16="http://schemas.microsoft.com/office/drawing/2014/main" val="534853733"/>
                    </a:ext>
                  </a:extLst>
                </a:gridCol>
                <a:gridCol w="664679">
                  <a:extLst>
                    <a:ext uri="{9D8B030D-6E8A-4147-A177-3AD203B41FA5}">
                      <a16:colId xmlns:a16="http://schemas.microsoft.com/office/drawing/2014/main" val="2767103873"/>
                    </a:ext>
                  </a:extLst>
                </a:gridCol>
                <a:gridCol w="664679">
                  <a:extLst>
                    <a:ext uri="{9D8B030D-6E8A-4147-A177-3AD203B41FA5}">
                      <a16:colId xmlns:a16="http://schemas.microsoft.com/office/drawing/2014/main" val="1588853643"/>
                    </a:ext>
                  </a:extLst>
                </a:gridCol>
                <a:gridCol w="664679">
                  <a:extLst>
                    <a:ext uri="{9D8B030D-6E8A-4147-A177-3AD203B41FA5}">
                      <a16:colId xmlns:a16="http://schemas.microsoft.com/office/drawing/2014/main" val="4267313635"/>
                    </a:ext>
                  </a:extLst>
                </a:gridCol>
                <a:gridCol w="664679">
                  <a:extLst>
                    <a:ext uri="{9D8B030D-6E8A-4147-A177-3AD203B41FA5}">
                      <a16:colId xmlns:a16="http://schemas.microsoft.com/office/drawing/2014/main" val="566874906"/>
                    </a:ext>
                  </a:extLst>
                </a:gridCol>
                <a:gridCol w="664679">
                  <a:extLst>
                    <a:ext uri="{9D8B030D-6E8A-4147-A177-3AD203B41FA5}">
                      <a16:colId xmlns:a16="http://schemas.microsoft.com/office/drawing/2014/main" val="801983355"/>
                    </a:ext>
                  </a:extLst>
                </a:gridCol>
                <a:gridCol w="664679">
                  <a:extLst>
                    <a:ext uri="{9D8B030D-6E8A-4147-A177-3AD203B41FA5}">
                      <a16:colId xmlns:a16="http://schemas.microsoft.com/office/drawing/2014/main" val="871063164"/>
                    </a:ext>
                  </a:extLst>
                </a:gridCol>
                <a:gridCol w="664679">
                  <a:extLst>
                    <a:ext uri="{9D8B030D-6E8A-4147-A177-3AD203B41FA5}">
                      <a16:colId xmlns:a16="http://schemas.microsoft.com/office/drawing/2014/main" val="3771146235"/>
                    </a:ext>
                  </a:extLst>
                </a:gridCol>
                <a:gridCol w="664679">
                  <a:extLst>
                    <a:ext uri="{9D8B030D-6E8A-4147-A177-3AD203B41FA5}">
                      <a16:colId xmlns:a16="http://schemas.microsoft.com/office/drawing/2014/main" val="960973357"/>
                    </a:ext>
                  </a:extLst>
                </a:gridCol>
                <a:gridCol w="664679">
                  <a:extLst>
                    <a:ext uri="{9D8B030D-6E8A-4147-A177-3AD203B41FA5}">
                      <a16:colId xmlns:a16="http://schemas.microsoft.com/office/drawing/2014/main" val="1682143340"/>
                    </a:ext>
                  </a:extLst>
                </a:gridCol>
                <a:gridCol w="664679">
                  <a:extLst>
                    <a:ext uri="{9D8B030D-6E8A-4147-A177-3AD203B41FA5}">
                      <a16:colId xmlns:a16="http://schemas.microsoft.com/office/drawing/2014/main" val="4285898195"/>
                    </a:ext>
                  </a:extLst>
                </a:gridCol>
                <a:gridCol w="664679">
                  <a:extLst>
                    <a:ext uri="{9D8B030D-6E8A-4147-A177-3AD203B41FA5}">
                      <a16:colId xmlns:a16="http://schemas.microsoft.com/office/drawing/2014/main" val="1998530549"/>
                    </a:ext>
                  </a:extLst>
                </a:gridCol>
                <a:gridCol w="664679">
                  <a:extLst>
                    <a:ext uri="{9D8B030D-6E8A-4147-A177-3AD203B41FA5}">
                      <a16:colId xmlns:a16="http://schemas.microsoft.com/office/drawing/2014/main" val="3296242407"/>
                    </a:ext>
                  </a:extLst>
                </a:gridCol>
                <a:gridCol w="664679">
                  <a:extLst>
                    <a:ext uri="{9D8B030D-6E8A-4147-A177-3AD203B41FA5}">
                      <a16:colId xmlns:a16="http://schemas.microsoft.com/office/drawing/2014/main" val="3323024446"/>
                    </a:ext>
                  </a:extLst>
                </a:gridCol>
              </a:tblGrid>
              <a:tr h="335687">
                <a:tc gridSpan="18">
                  <a:txBody>
                    <a:bodyPr/>
                    <a:lstStyle/>
                    <a:p>
                      <a:pPr algn="ctr"/>
                      <a:r>
                        <a:rPr lang="en-US" sz="1200" u="sng"/>
                        <a:t>May 2024 Operational Release</a:t>
                      </a:r>
                      <a:endParaRPr lang="en-GB" sz="1200" u="sng"/>
                    </a:p>
                  </a:txBody>
                  <a:tcPr marL="121920" marR="121920" marT="60960" marB="60960"/>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r>
                        <a:rPr lang="en-GB" sz="900"/>
                        <a:t>2022</a:t>
                      </a:r>
                    </a:p>
                  </a:txBody>
                  <a:tcPr/>
                </a:tc>
                <a:tc hMerge="1">
                  <a:txBody>
                    <a:bodyPr/>
                    <a:lstStyle/>
                    <a:p>
                      <a:endParaRPr lang="en-GB" sz="1050"/>
                    </a:p>
                  </a:txBody>
                  <a:tcPr/>
                </a:tc>
                <a:tc hMerge="1">
                  <a:txBody>
                    <a:bodyPr/>
                    <a:lstStyle/>
                    <a:p>
                      <a:endParaRPr lang="en-GB" sz="1050"/>
                    </a:p>
                  </a:txBody>
                  <a:tcPr/>
                </a:tc>
                <a:tc hMerge="1">
                  <a:txBody>
                    <a:bodyPr/>
                    <a:lstStyle/>
                    <a:p>
                      <a:endParaRPr lang="en-GB" sz="1050"/>
                    </a:p>
                  </a:txBody>
                  <a:tcPr/>
                </a:tc>
                <a:tc hMerge="1">
                  <a:txBody>
                    <a:bodyPr/>
                    <a:lstStyle/>
                    <a:p>
                      <a:endParaRPr lang="en-GB" sz="1050"/>
                    </a:p>
                  </a:txBody>
                  <a:tcPr/>
                </a:tc>
                <a:tc hMerge="1">
                  <a:txBody>
                    <a:bodyPr/>
                    <a:lstStyle/>
                    <a:p>
                      <a:endParaRPr lang="en-GB" sz="1050"/>
                    </a:p>
                  </a:txBody>
                  <a:tcPr/>
                </a:tc>
                <a:tc hMerge="1">
                  <a:txBody>
                    <a:bodyPr/>
                    <a:lstStyle/>
                    <a:p>
                      <a:pPr algn="ctr"/>
                      <a:endParaRPr lang="en-GB" sz="900"/>
                    </a:p>
                  </a:txBody>
                  <a:tcPr/>
                </a:tc>
                <a:tc hMerge="1">
                  <a:txBody>
                    <a:bodyPr/>
                    <a:lstStyle/>
                    <a:p>
                      <a:pPr algn="ctr"/>
                      <a:endParaRPr lang="en-GB" sz="900"/>
                    </a:p>
                  </a:txBody>
                  <a:tcPr/>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endParaRPr lang="en-GB" sz="90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tcPr>
                </a:tc>
                <a:tc hMerge="1">
                  <a:txBody>
                    <a:bodyPr/>
                    <a:lstStyle/>
                    <a:p>
                      <a:pPr algn="ctr"/>
                      <a:endParaRPr lang="en-GB" sz="900"/>
                    </a:p>
                  </a:txBody>
                  <a:tcPr>
                    <a:lnL w="9525" cap="flat" cmpd="sng" algn="ctr">
                      <a:solidFill>
                        <a:schemeClr val="tx1"/>
                      </a:solidFill>
                      <a:prstDash val="sysDot"/>
                      <a:round/>
                      <a:headEnd type="none" w="med" len="med"/>
                      <a:tailEnd type="none" w="med" len="med"/>
                    </a:lnL>
                  </a:tcPr>
                </a:tc>
                <a:extLst>
                  <a:ext uri="{0D108BD9-81ED-4DB2-BD59-A6C34878D82A}">
                    <a16:rowId xmlns:a16="http://schemas.microsoft.com/office/drawing/2014/main" val="1173151519"/>
                  </a:ext>
                </a:extLst>
              </a:tr>
              <a:tr h="579824">
                <a:tc>
                  <a:txBody>
                    <a:bodyPr/>
                    <a:lstStyle/>
                    <a:p>
                      <a:pPr marL="0" algn="ctr" defTabSz="685800" rtl="0" eaLnBrk="1" latinLnBrk="0" hangingPunct="1"/>
                      <a:r>
                        <a:rPr lang="en-GB" sz="1100" b="1" kern="1200">
                          <a:solidFill>
                            <a:schemeClr val="dk1"/>
                          </a:solidFill>
                          <a:latin typeface="+mn-lt"/>
                          <a:ea typeface="+mn-ea"/>
                          <a:cs typeface="+mn-cs"/>
                        </a:rPr>
                        <a:t>Week commencing</a:t>
                      </a:r>
                    </a:p>
                  </a:txBody>
                  <a:tcPr marL="121920" marR="121920" marT="60960" marB="60960">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04/03/24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11/03/24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18/03/24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25/03/24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01/04/24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08/04/24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15/04/24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22/04/24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1100" b="1" i="0" u="none" strike="noStrike">
                          <a:solidFill>
                            <a:srgbClr val="000000"/>
                          </a:solidFill>
                          <a:effectLst/>
                          <a:latin typeface="Calibri" panose="020F0502020204030204" pitchFamily="34" charset="0"/>
                        </a:rPr>
                        <a:t>w/c. 29/04/24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06/05/24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13/05/24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20/05/24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27/05/24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03/06/24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10/06/24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17/06/24</a:t>
                      </a:r>
                    </a:p>
                  </a:txBody>
                  <a:tcPr marL="12700" marR="12700" marT="12700"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w/c. 24/06/24</a:t>
                      </a:r>
                    </a:p>
                  </a:txBody>
                  <a:tcPr marL="12700" marR="12700" marT="12700" marB="0" anchor="ctr">
                    <a:lnL w="9525" cap="flat" cmpd="sng" algn="ctr">
                      <a:solidFill>
                        <a:schemeClr val="tx1"/>
                      </a:solidFill>
                      <a:prstDash val="sysDot"/>
                      <a:round/>
                      <a:headEnd type="none" w="med" len="med"/>
                      <a:tailEnd type="none" w="med" len="med"/>
                    </a:lnL>
                    <a:lnB w="12700" cap="flat" cmpd="sng" algn="ctr">
                      <a:no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1856392751"/>
                  </a:ext>
                </a:extLst>
              </a:tr>
              <a:tr h="1363097">
                <a:tc>
                  <a:txBody>
                    <a:bodyPr/>
                    <a:lstStyle/>
                    <a:p>
                      <a:pPr algn="ctr"/>
                      <a:r>
                        <a:rPr lang="en-GB" sz="1100" b="1"/>
                        <a:t>Key Milestones</a:t>
                      </a:r>
                    </a:p>
                  </a:txBody>
                  <a:tcPr marL="121920" marR="121920" marT="60960" marB="60960" anchor="ctr">
                    <a:lnL w="12700" cap="flat" cmpd="sng" algn="ctr">
                      <a:noFill/>
                      <a:prstDash val="solid"/>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endParaRPr lang="en-GB" sz="700" b="0" i="0" u="none" strike="noStrike">
                        <a:solidFill>
                          <a:srgbClr val="0C1652"/>
                        </a:solidFill>
                        <a:effectLst/>
                        <a:latin typeface="Calibri" panose="020F0502020204030204" pitchFamily="34" charset="0"/>
                      </a:endParaRPr>
                    </a:p>
                  </a:txBody>
                  <a:tcPr marL="0" marR="0" marT="0" marB="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endParaRPr lang="en-GB" sz="700" b="0" i="0" u="none" strike="noStrike">
                        <a:solidFill>
                          <a:srgbClr val="0C1652"/>
                        </a:solidFill>
                        <a:effectLst/>
                        <a:latin typeface="Calibri" panose="020F0502020204030204" pitchFamily="34" charset="0"/>
                      </a:endParaRPr>
                    </a:p>
                  </a:txBody>
                  <a:tcPr marL="0" marR="0" marT="0" marB="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1317356"/>
                  </a:ext>
                </a:extLst>
              </a:tr>
              <a:tr h="681547">
                <a:tc rowSpan="5">
                  <a:txBody>
                    <a:bodyPr/>
                    <a:lstStyle/>
                    <a:p>
                      <a:pPr algn="ctr"/>
                      <a:r>
                        <a:rPr lang="en-GB" sz="1100" b="1" kern="1200">
                          <a:solidFill>
                            <a:schemeClr val="dk1"/>
                          </a:solidFill>
                          <a:latin typeface="+mn-lt"/>
                          <a:ea typeface="+mn-ea"/>
                          <a:cs typeface="+mn-cs"/>
                        </a:rPr>
                        <a:t>Key Activities</a:t>
                      </a:r>
                    </a:p>
                  </a:txBody>
                  <a:tcPr marL="121920" marR="121920" marT="60960" marB="60960" anchor="ctr">
                    <a:lnL w="12700" cap="flat" cmpd="sng" algn="ctr">
                      <a:noFill/>
                      <a:prstDash val="solid"/>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13531316"/>
                  </a:ext>
                </a:extLst>
              </a:tr>
              <a:tr h="681547">
                <a:tc vMerge="1">
                  <a:txBody>
                    <a:bodyPr/>
                    <a:lstStyle/>
                    <a:p>
                      <a:endParaRPr lang="en-GB" sz="1050"/>
                    </a:p>
                  </a:txBody>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5299876"/>
                  </a:ext>
                </a:extLst>
              </a:tr>
              <a:tr h="681547">
                <a:tc vMerge="1">
                  <a:txBody>
                    <a:bodyPr/>
                    <a:lstStyle/>
                    <a:p>
                      <a:endParaRPr lang="en-GB" sz="1050"/>
                    </a:p>
                  </a:txBody>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128710"/>
                  </a:ext>
                </a:extLst>
              </a:tr>
              <a:tr h="681547">
                <a:tc vMerge="1">
                  <a:txBody>
                    <a:bodyPr/>
                    <a:lstStyle/>
                    <a:p>
                      <a:pPr algn="ctr"/>
                      <a:endParaRPr lang="en-GB" sz="800" b="1" kern="1200">
                        <a:solidFill>
                          <a:schemeClr val="dk1"/>
                        </a:solidFill>
                        <a:latin typeface="+mn-lt"/>
                        <a:ea typeface="+mn-ea"/>
                        <a:cs typeface="+mn-cs"/>
                      </a:endParaRPr>
                    </a:p>
                  </a:txBody>
                  <a:tcPr anchor="ct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795717"/>
                  </a:ext>
                </a:extLst>
              </a:tr>
              <a:tr h="681547">
                <a:tc vMerge="1">
                  <a:txBody>
                    <a:bodyPr/>
                    <a:lstStyle/>
                    <a:p>
                      <a:pPr algn="ctr"/>
                      <a:endParaRPr lang="en-GB" sz="800" b="1" kern="1200">
                        <a:solidFill>
                          <a:schemeClr val="dk1"/>
                        </a:solidFill>
                        <a:latin typeface="+mn-lt"/>
                        <a:ea typeface="+mn-ea"/>
                        <a:cs typeface="+mn-cs"/>
                      </a:endParaRPr>
                    </a:p>
                  </a:txBody>
                  <a:tcPr anchor="ct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p>
                  </a:txBody>
                  <a:tcPr marL="121920" marR="121920" marT="60960" marB="60960">
                    <a:lnL w="952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9187011"/>
                  </a:ext>
                </a:extLst>
              </a:tr>
            </a:tbl>
          </a:graphicData>
        </a:graphic>
      </p:graphicFrame>
      <p:grpSp>
        <p:nvGrpSpPr>
          <p:cNvPr id="7" name="Group 6">
            <a:extLst>
              <a:ext uri="{FF2B5EF4-FFF2-40B4-BE49-F238E27FC236}">
                <a16:creationId xmlns:a16="http://schemas.microsoft.com/office/drawing/2014/main" id="{BFD0D940-B7C8-1E62-E3F9-9F75CE4F2D73}"/>
              </a:ext>
            </a:extLst>
          </p:cNvPr>
          <p:cNvGrpSpPr/>
          <p:nvPr/>
        </p:nvGrpSpPr>
        <p:grpSpPr>
          <a:xfrm>
            <a:off x="1476197" y="1455035"/>
            <a:ext cx="994272" cy="307128"/>
            <a:chOff x="1519519" y="1331741"/>
            <a:chExt cx="745704" cy="230346"/>
          </a:xfrm>
        </p:grpSpPr>
        <p:sp>
          <p:nvSpPr>
            <p:cNvPr id="5" name="Diamond 4">
              <a:extLst>
                <a:ext uri="{FF2B5EF4-FFF2-40B4-BE49-F238E27FC236}">
                  <a16:creationId xmlns:a16="http://schemas.microsoft.com/office/drawing/2014/main" id="{BA3A02D8-90DA-62C7-333A-429BD707F7CD}"/>
                </a:ext>
              </a:extLst>
            </p:cNvPr>
            <p:cNvSpPr/>
            <p:nvPr/>
          </p:nvSpPr>
          <p:spPr>
            <a:xfrm>
              <a:off x="1519519" y="1331741"/>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 name="TextBox 5">
              <a:extLst>
                <a:ext uri="{FF2B5EF4-FFF2-40B4-BE49-F238E27FC236}">
                  <a16:creationId xmlns:a16="http://schemas.microsoft.com/office/drawing/2014/main" id="{C7EBF8EF-9FB5-54D9-710B-64018AA4CA68}"/>
                </a:ext>
              </a:extLst>
            </p:cNvPr>
            <p:cNvSpPr txBox="1"/>
            <p:nvPr/>
          </p:nvSpPr>
          <p:spPr>
            <a:xfrm>
              <a:off x="1784857" y="1352550"/>
              <a:ext cx="480366" cy="200647"/>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Release Scope Sign off 12/03</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err="1">
                <a:ln>
                  <a:noFill/>
                </a:ln>
                <a:solidFill>
                  <a:srgbClr val="0F2047"/>
                </a:solidFill>
                <a:effectLst/>
                <a:uLnTx/>
                <a:uFillTx/>
                <a:latin typeface="Calibri" panose="020F0502020204030204"/>
                <a:ea typeface="DengXian"/>
                <a:cs typeface="+mn-cs"/>
              </a:endParaRPr>
            </a:p>
          </p:txBody>
        </p:sp>
      </p:grpSp>
      <p:grpSp>
        <p:nvGrpSpPr>
          <p:cNvPr id="8" name="Group 7">
            <a:extLst>
              <a:ext uri="{FF2B5EF4-FFF2-40B4-BE49-F238E27FC236}">
                <a16:creationId xmlns:a16="http://schemas.microsoft.com/office/drawing/2014/main" id="{F1564D2D-96CD-0436-CB67-55D3D3B8E99B}"/>
              </a:ext>
            </a:extLst>
          </p:cNvPr>
          <p:cNvGrpSpPr/>
          <p:nvPr/>
        </p:nvGrpSpPr>
        <p:grpSpPr>
          <a:xfrm>
            <a:off x="1477864" y="1841295"/>
            <a:ext cx="1199944" cy="543091"/>
            <a:chOff x="1577515" y="1451872"/>
            <a:chExt cx="899958" cy="407318"/>
          </a:xfrm>
        </p:grpSpPr>
        <p:sp>
          <p:nvSpPr>
            <p:cNvPr id="9" name="Diamond 8">
              <a:extLst>
                <a:ext uri="{FF2B5EF4-FFF2-40B4-BE49-F238E27FC236}">
                  <a16:creationId xmlns:a16="http://schemas.microsoft.com/office/drawing/2014/main" id="{C9589F1E-0318-F331-E8B6-BC9E71B13C83}"/>
                </a:ext>
              </a:extLst>
            </p:cNvPr>
            <p:cNvSpPr/>
            <p:nvPr/>
          </p:nvSpPr>
          <p:spPr>
            <a:xfrm>
              <a:off x="1577515" y="1451872"/>
              <a:ext cx="279206" cy="230345"/>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10" name="TextBox 9">
              <a:extLst>
                <a:ext uri="{FF2B5EF4-FFF2-40B4-BE49-F238E27FC236}">
                  <a16:creationId xmlns:a16="http://schemas.microsoft.com/office/drawing/2014/main" id="{1D47AD41-BA35-9278-AA3C-ECEB198A53CB}"/>
                </a:ext>
              </a:extLst>
            </p:cNvPr>
            <p:cNvSpPr txBox="1"/>
            <p:nvPr/>
          </p:nvSpPr>
          <p:spPr>
            <a:xfrm>
              <a:off x="1768200" y="1668722"/>
              <a:ext cx="709273" cy="190468"/>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Commercial Approvals for all impacted parties 12/03</a:t>
              </a:r>
              <a:endParaRPr kumimoji="0" lang="en-GB" sz="1867"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sp>
        <p:nvSpPr>
          <p:cNvPr id="13" name="Arrow: Pentagon 12">
            <a:extLst>
              <a:ext uri="{FF2B5EF4-FFF2-40B4-BE49-F238E27FC236}">
                <a16:creationId xmlns:a16="http://schemas.microsoft.com/office/drawing/2014/main" id="{C7238F14-75DD-5011-F151-CEBA10078260}"/>
              </a:ext>
            </a:extLst>
          </p:cNvPr>
          <p:cNvSpPr/>
          <p:nvPr/>
        </p:nvSpPr>
        <p:spPr>
          <a:xfrm>
            <a:off x="891916" y="2895447"/>
            <a:ext cx="1309661" cy="251365"/>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rPr>
              <a:t>Solution Design &amp; Development</a:t>
            </a:r>
          </a:p>
        </p:txBody>
      </p:sp>
      <p:grpSp>
        <p:nvGrpSpPr>
          <p:cNvPr id="20" name="Group 19">
            <a:extLst>
              <a:ext uri="{FF2B5EF4-FFF2-40B4-BE49-F238E27FC236}">
                <a16:creationId xmlns:a16="http://schemas.microsoft.com/office/drawing/2014/main" id="{389EDF53-2B05-5693-C85C-DE5D7CC30BCE}"/>
              </a:ext>
            </a:extLst>
          </p:cNvPr>
          <p:cNvGrpSpPr/>
          <p:nvPr/>
        </p:nvGrpSpPr>
        <p:grpSpPr>
          <a:xfrm>
            <a:off x="5020375" y="1994226"/>
            <a:ext cx="1093452" cy="455093"/>
            <a:chOff x="1577515" y="1215831"/>
            <a:chExt cx="820089" cy="341320"/>
          </a:xfrm>
        </p:grpSpPr>
        <p:sp>
          <p:nvSpPr>
            <p:cNvPr id="21" name="Diamond 20">
              <a:extLst>
                <a:ext uri="{FF2B5EF4-FFF2-40B4-BE49-F238E27FC236}">
                  <a16:creationId xmlns:a16="http://schemas.microsoft.com/office/drawing/2014/main" id="{75674DCF-9505-D6C5-697A-0D7BD4CB7BBC}"/>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22" name="TextBox 21">
              <a:extLst>
                <a:ext uri="{FF2B5EF4-FFF2-40B4-BE49-F238E27FC236}">
                  <a16:creationId xmlns:a16="http://schemas.microsoft.com/office/drawing/2014/main" id="{1FB4CB42-5105-25A3-69AE-82DACA568A7C}"/>
                </a:ext>
              </a:extLst>
            </p:cNvPr>
            <p:cNvSpPr txBox="1"/>
            <p:nvPr/>
          </p:nvSpPr>
          <p:spPr>
            <a:xfrm>
              <a:off x="1785587" y="1215831"/>
              <a:ext cx="612017" cy="269080"/>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SIT – A deployment 17/04</a:t>
              </a:r>
            </a:p>
          </p:txBody>
        </p:sp>
      </p:grpSp>
      <p:grpSp>
        <p:nvGrpSpPr>
          <p:cNvPr id="56" name="Group 55">
            <a:extLst>
              <a:ext uri="{FF2B5EF4-FFF2-40B4-BE49-F238E27FC236}">
                <a16:creationId xmlns:a16="http://schemas.microsoft.com/office/drawing/2014/main" id="{C367065D-DA29-D6A4-B48D-F85FA6601541}"/>
              </a:ext>
            </a:extLst>
          </p:cNvPr>
          <p:cNvGrpSpPr/>
          <p:nvPr/>
        </p:nvGrpSpPr>
        <p:grpSpPr>
          <a:xfrm>
            <a:off x="3369709" y="6604078"/>
            <a:ext cx="2009268" cy="262569"/>
            <a:chOff x="1328840" y="4456473"/>
            <a:chExt cx="1506951" cy="196927"/>
          </a:xfrm>
        </p:grpSpPr>
        <p:sp>
          <p:nvSpPr>
            <p:cNvPr id="57" name="Rectangle 56">
              <a:extLst>
                <a:ext uri="{FF2B5EF4-FFF2-40B4-BE49-F238E27FC236}">
                  <a16:creationId xmlns:a16="http://schemas.microsoft.com/office/drawing/2014/main" id="{CB57F71E-9162-5A6D-F656-8A841EB2EA20}"/>
                </a:ext>
              </a:extLst>
            </p:cNvPr>
            <p:cNvSpPr/>
            <p:nvPr/>
          </p:nvSpPr>
          <p:spPr>
            <a:xfrm>
              <a:off x="1328840" y="4459280"/>
              <a:ext cx="146814" cy="98470"/>
            </a:xfrm>
            <a:prstGeom prst="rect">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58" name="TextBox 57">
              <a:extLst>
                <a:ext uri="{FF2B5EF4-FFF2-40B4-BE49-F238E27FC236}">
                  <a16:creationId xmlns:a16="http://schemas.microsoft.com/office/drawing/2014/main" id="{3B60CB85-1205-EB4B-5364-45C95A770B9E}"/>
                </a:ext>
              </a:extLst>
            </p:cNvPr>
            <p:cNvSpPr txBox="1"/>
            <p:nvPr/>
          </p:nvSpPr>
          <p:spPr>
            <a:xfrm>
              <a:off x="1516339" y="4456473"/>
              <a:ext cx="1319452" cy="196927"/>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67"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sp>
        <p:nvSpPr>
          <p:cNvPr id="61" name="TextBox 60">
            <a:extLst>
              <a:ext uri="{FF2B5EF4-FFF2-40B4-BE49-F238E27FC236}">
                <a16:creationId xmlns:a16="http://schemas.microsoft.com/office/drawing/2014/main" id="{E4687A0A-2369-1C92-9B91-B13EB750C90B}"/>
              </a:ext>
            </a:extLst>
          </p:cNvPr>
          <p:cNvSpPr txBox="1"/>
          <p:nvPr/>
        </p:nvSpPr>
        <p:spPr>
          <a:xfrm>
            <a:off x="3617558" y="6590490"/>
            <a:ext cx="1759269" cy="262569"/>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67" b="0" i="0" u="none" strike="noStrike" kern="1200" cap="none" spc="0" normalizeH="0" baseline="0" noProof="0">
                <a:ln>
                  <a:noFill/>
                </a:ln>
                <a:solidFill>
                  <a:srgbClr val="0F2047"/>
                </a:solidFill>
                <a:effectLst/>
                <a:uLnTx/>
                <a:uFillTx/>
                <a:latin typeface="Calibri" panose="020F0502020204030204"/>
                <a:ea typeface="DengXian"/>
                <a:cs typeface="+mn-cs"/>
              </a:rPr>
              <a:t>Key Milestones for the Release</a:t>
            </a:r>
          </a:p>
        </p:txBody>
      </p:sp>
      <p:grpSp>
        <p:nvGrpSpPr>
          <p:cNvPr id="64" name="Group 63">
            <a:extLst>
              <a:ext uri="{FF2B5EF4-FFF2-40B4-BE49-F238E27FC236}">
                <a16:creationId xmlns:a16="http://schemas.microsoft.com/office/drawing/2014/main" id="{94DF7A35-8829-7A54-3451-A7F852E3E166}"/>
              </a:ext>
            </a:extLst>
          </p:cNvPr>
          <p:cNvGrpSpPr/>
          <p:nvPr/>
        </p:nvGrpSpPr>
        <p:grpSpPr>
          <a:xfrm>
            <a:off x="5428925" y="6582326"/>
            <a:ext cx="1998807" cy="262569"/>
            <a:chOff x="3229333" y="4470157"/>
            <a:chExt cx="1499105" cy="196927"/>
          </a:xfrm>
        </p:grpSpPr>
        <p:sp>
          <p:nvSpPr>
            <p:cNvPr id="60" name="Rectangle 59">
              <a:extLst>
                <a:ext uri="{FF2B5EF4-FFF2-40B4-BE49-F238E27FC236}">
                  <a16:creationId xmlns:a16="http://schemas.microsoft.com/office/drawing/2014/main" id="{2B00D02F-4AA6-E1DF-85AA-C354560C5CE7}"/>
                </a:ext>
              </a:extLst>
            </p:cNvPr>
            <p:cNvSpPr/>
            <p:nvPr/>
          </p:nvSpPr>
          <p:spPr>
            <a:xfrm>
              <a:off x="3229333" y="4479404"/>
              <a:ext cx="146814" cy="98470"/>
            </a:xfrm>
            <a:prstGeom prst="rect">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3" name="TextBox 62">
              <a:extLst>
                <a:ext uri="{FF2B5EF4-FFF2-40B4-BE49-F238E27FC236}">
                  <a16:creationId xmlns:a16="http://schemas.microsoft.com/office/drawing/2014/main" id="{31D11D23-C96B-B1AD-58ED-7193B906C65C}"/>
                </a:ext>
              </a:extLst>
            </p:cNvPr>
            <p:cNvSpPr txBox="1"/>
            <p:nvPr/>
          </p:nvSpPr>
          <p:spPr>
            <a:xfrm>
              <a:off x="3408986" y="4470157"/>
              <a:ext cx="1319452" cy="196927"/>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67" b="0" i="0" u="none" strike="noStrike" kern="1200" cap="none" spc="0" normalizeH="0" baseline="0" noProof="0">
                  <a:ln>
                    <a:noFill/>
                  </a:ln>
                  <a:solidFill>
                    <a:srgbClr val="0F2047"/>
                  </a:solidFill>
                  <a:effectLst/>
                  <a:uLnTx/>
                  <a:uFillTx/>
                  <a:latin typeface="Calibri" panose="020F0502020204030204"/>
                  <a:ea typeface="DengXian"/>
                  <a:cs typeface="+mn-cs"/>
                </a:rPr>
                <a:t>Deployments to Environments</a:t>
              </a:r>
            </a:p>
          </p:txBody>
        </p:sp>
      </p:grpSp>
      <p:sp>
        <p:nvSpPr>
          <p:cNvPr id="59" name="Arrow: Pentagon 58">
            <a:extLst>
              <a:ext uri="{FF2B5EF4-FFF2-40B4-BE49-F238E27FC236}">
                <a16:creationId xmlns:a16="http://schemas.microsoft.com/office/drawing/2014/main" id="{5D473EA1-CA1F-18C9-E405-AFCFCF4096F1}"/>
              </a:ext>
            </a:extLst>
          </p:cNvPr>
          <p:cNvSpPr/>
          <p:nvPr/>
        </p:nvSpPr>
        <p:spPr>
          <a:xfrm>
            <a:off x="3330181" y="4545360"/>
            <a:ext cx="1477376" cy="258605"/>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rPr>
              <a:t>SIT Test Preparation</a:t>
            </a:r>
          </a:p>
        </p:txBody>
      </p:sp>
      <p:grpSp>
        <p:nvGrpSpPr>
          <p:cNvPr id="62" name="Group 61">
            <a:extLst>
              <a:ext uri="{FF2B5EF4-FFF2-40B4-BE49-F238E27FC236}">
                <a16:creationId xmlns:a16="http://schemas.microsoft.com/office/drawing/2014/main" id="{D59BB9F1-8121-6164-F02D-262BD94C3EF2}"/>
              </a:ext>
            </a:extLst>
          </p:cNvPr>
          <p:cNvGrpSpPr/>
          <p:nvPr/>
        </p:nvGrpSpPr>
        <p:grpSpPr>
          <a:xfrm>
            <a:off x="7487496" y="1619134"/>
            <a:ext cx="1039363" cy="397449"/>
            <a:chOff x="1056259" y="1326805"/>
            <a:chExt cx="779522" cy="298087"/>
          </a:xfrm>
        </p:grpSpPr>
        <p:sp>
          <p:nvSpPr>
            <p:cNvPr id="71" name="Diamond 70">
              <a:extLst>
                <a:ext uri="{FF2B5EF4-FFF2-40B4-BE49-F238E27FC236}">
                  <a16:creationId xmlns:a16="http://schemas.microsoft.com/office/drawing/2014/main" id="{E7C159F3-243F-4B02-BE24-C7E48A38FBC8}"/>
                </a:ext>
              </a:extLst>
            </p:cNvPr>
            <p:cNvSpPr/>
            <p:nvPr/>
          </p:nvSpPr>
          <p:spPr>
            <a:xfrm>
              <a:off x="1577515" y="1326805"/>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72" name="TextBox 71">
              <a:extLst>
                <a:ext uri="{FF2B5EF4-FFF2-40B4-BE49-F238E27FC236}">
                  <a16:creationId xmlns:a16="http://schemas.microsoft.com/office/drawing/2014/main" id="{AD2C399F-752F-8840-5521-20FB1133B8EC}"/>
                </a:ext>
              </a:extLst>
            </p:cNvPr>
            <p:cNvSpPr txBox="1"/>
            <p:nvPr/>
          </p:nvSpPr>
          <p:spPr>
            <a:xfrm>
              <a:off x="1056259" y="1497909"/>
              <a:ext cx="576769" cy="126983"/>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SIT Exit Gate 21/05</a:t>
              </a:r>
            </a:p>
          </p:txBody>
        </p:sp>
      </p:grpSp>
      <p:grpSp>
        <p:nvGrpSpPr>
          <p:cNvPr id="73" name="Group 72">
            <a:extLst>
              <a:ext uri="{FF2B5EF4-FFF2-40B4-BE49-F238E27FC236}">
                <a16:creationId xmlns:a16="http://schemas.microsoft.com/office/drawing/2014/main" id="{BF103E90-0BC5-36C3-B3C7-32C20539DC93}"/>
              </a:ext>
            </a:extLst>
          </p:cNvPr>
          <p:cNvGrpSpPr/>
          <p:nvPr/>
        </p:nvGrpSpPr>
        <p:grpSpPr>
          <a:xfrm>
            <a:off x="7937067" y="1942134"/>
            <a:ext cx="744203" cy="502941"/>
            <a:chOff x="1277629" y="1326805"/>
            <a:chExt cx="558152" cy="377206"/>
          </a:xfrm>
        </p:grpSpPr>
        <p:sp>
          <p:nvSpPr>
            <p:cNvPr id="74" name="Diamond 73">
              <a:extLst>
                <a:ext uri="{FF2B5EF4-FFF2-40B4-BE49-F238E27FC236}">
                  <a16:creationId xmlns:a16="http://schemas.microsoft.com/office/drawing/2014/main" id="{E0B4A40B-38DF-D9CC-181F-F63F8CC88C51}"/>
                </a:ext>
              </a:extLst>
            </p:cNvPr>
            <p:cNvSpPr/>
            <p:nvPr/>
          </p:nvSpPr>
          <p:spPr>
            <a:xfrm>
              <a:off x="1577515" y="1326805"/>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75" name="TextBox 74">
              <a:extLst>
                <a:ext uri="{FF2B5EF4-FFF2-40B4-BE49-F238E27FC236}">
                  <a16:creationId xmlns:a16="http://schemas.microsoft.com/office/drawing/2014/main" id="{EDA5475A-1557-D0BE-C59F-7EB8CCD952A0}"/>
                </a:ext>
              </a:extLst>
            </p:cNvPr>
            <p:cNvSpPr txBox="1"/>
            <p:nvPr/>
          </p:nvSpPr>
          <p:spPr>
            <a:xfrm>
              <a:off x="1277629" y="1508480"/>
              <a:ext cx="404016" cy="195531"/>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CAB 22/05 </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sp>
        <p:nvSpPr>
          <p:cNvPr id="24" name="Arrow: Pentagon 23">
            <a:extLst>
              <a:ext uri="{FF2B5EF4-FFF2-40B4-BE49-F238E27FC236}">
                <a16:creationId xmlns:a16="http://schemas.microsoft.com/office/drawing/2014/main" id="{49C527B0-BC6B-B17D-6A94-4CFF3F52CA6D}"/>
              </a:ext>
            </a:extLst>
          </p:cNvPr>
          <p:cNvSpPr/>
          <p:nvPr/>
        </p:nvSpPr>
        <p:spPr>
          <a:xfrm>
            <a:off x="5360121" y="5329686"/>
            <a:ext cx="2332033" cy="258607"/>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rPr>
              <a:t>SIT Test Execution (inc. smoke testing)</a:t>
            </a:r>
          </a:p>
        </p:txBody>
      </p:sp>
      <p:grpSp>
        <p:nvGrpSpPr>
          <p:cNvPr id="28" name="Group 27">
            <a:extLst>
              <a:ext uri="{FF2B5EF4-FFF2-40B4-BE49-F238E27FC236}">
                <a16:creationId xmlns:a16="http://schemas.microsoft.com/office/drawing/2014/main" id="{FA528C7E-7D35-3032-3DCE-FDAC1FB3609B}"/>
              </a:ext>
            </a:extLst>
          </p:cNvPr>
          <p:cNvGrpSpPr/>
          <p:nvPr/>
        </p:nvGrpSpPr>
        <p:grpSpPr>
          <a:xfrm>
            <a:off x="4260740" y="1455035"/>
            <a:ext cx="307776" cy="5073740"/>
            <a:chOff x="2924523" y="946297"/>
            <a:chExt cx="230832" cy="3716670"/>
          </a:xfrm>
        </p:grpSpPr>
        <p:cxnSp>
          <p:nvCxnSpPr>
            <p:cNvPr id="70" name="Straight Connector 69">
              <a:extLst>
                <a:ext uri="{FF2B5EF4-FFF2-40B4-BE49-F238E27FC236}">
                  <a16:creationId xmlns:a16="http://schemas.microsoft.com/office/drawing/2014/main" id="{7BD6F05C-D93C-CAE1-1952-8D4F619ACBD6}"/>
                </a:ext>
              </a:extLst>
            </p:cNvPr>
            <p:cNvCxnSpPr>
              <a:cxnSpLocks/>
            </p:cNvCxnSpPr>
            <p:nvPr/>
          </p:nvCxnSpPr>
          <p:spPr>
            <a:xfrm flipH="1">
              <a:off x="3120681" y="946297"/>
              <a:ext cx="10298" cy="3716670"/>
            </a:xfrm>
            <a:prstGeom prst="line">
              <a:avLst/>
            </a:prstGeom>
            <a:ln w="22225">
              <a:solidFill>
                <a:srgbClr val="FF0000">
                  <a:alpha val="46000"/>
                </a:srgbClr>
              </a:solidFill>
              <a:prstDash val="sysDot"/>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C841F15D-09A4-9312-228F-181B56BF8908}"/>
                </a:ext>
              </a:extLst>
            </p:cNvPr>
            <p:cNvSpPr txBox="1"/>
            <p:nvPr/>
          </p:nvSpPr>
          <p:spPr>
            <a:xfrm rot="16200000">
              <a:off x="2800130" y="3212169"/>
              <a:ext cx="479618" cy="230832"/>
            </a:xfrm>
            <a:prstGeom prst="rect">
              <a:avLst/>
            </a:prstGeom>
            <a:noFill/>
          </p:spPr>
          <p:txBody>
            <a:bodyPr wrap="square" rtlCol="0">
              <a:sp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0000"/>
                  </a:solidFill>
                  <a:effectLst/>
                  <a:uLnTx/>
                  <a:uFillTx/>
                  <a:latin typeface="Calibri" panose="020F0502020204030204"/>
                  <a:ea typeface="DengXian"/>
                  <a:cs typeface="+mn-cs"/>
                </a:rPr>
                <a:t>Today</a:t>
              </a:r>
            </a:p>
          </p:txBody>
        </p:sp>
      </p:grpSp>
      <p:grpSp>
        <p:nvGrpSpPr>
          <p:cNvPr id="85" name="Group 84">
            <a:extLst>
              <a:ext uri="{FF2B5EF4-FFF2-40B4-BE49-F238E27FC236}">
                <a16:creationId xmlns:a16="http://schemas.microsoft.com/office/drawing/2014/main" id="{E74C5190-D356-FF35-B69B-F113164C0A6A}"/>
              </a:ext>
            </a:extLst>
          </p:cNvPr>
          <p:cNvGrpSpPr/>
          <p:nvPr/>
        </p:nvGrpSpPr>
        <p:grpSpPr>
          <a:xfrm>
            <a:off x="4177020" y="1841295"/>
            <a:ext cx="1019001" cy="307128"/>
            <a:chOff x="1049196" y="1325830"/>
            <a:chExt cx="764251" cy="230346"/>
          </a:xfrm>
        </p:grpSpPr>
        <p:sp>
          <p:nvSpPr>
            <p:cNvPr id="86" name="Diamond 85">
              <a:extLst>
                <a:ext uri="{FF2B5EF4-FFF2-40B4-BE49-F238E27FC236}">
                  <a16:creationId xmlns:a16="http://schemas.microsoft.com/office/drawing/2014/main" id="{D96A6B64-DF45-5FA4-8F23-418B5045E883}"/>
                </a:ext>
              </a:extLst>
            </p:cNvPr>
            <p:cNvSpPr/>
            <p:nvPr/>
          </p:nvSpPr>
          <p:spPr>
            <a:xfrm>
              <a:off x="1555181" y="1325830"/>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87" name="TextBox 86">
              <a:extLst>
                <a:ext uri="{FF2B5EF4-FFF2-40B4-BE49-F238E27FC236}">
                  <a16:creationId xmlns:a16="http://schemas.microsoft.com/office/drawing/2014/main" id="{4AA2AE6D-53E8-578A-933D-BFBE76EE1489}"/>
                </a:ext>
              </a:extLst>
            </p:cNvPr>
            <p:cNvSpPr txBox="1"/>
            <p:nvPr/>
          </p:nvSpPr>
          <p:spPr>
            <a:xfrm>
              <a:off x="1049196" y="1336340"/>
              <a:ext cx="569271" cy="213914"/>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CRB For SIT Entry 16/04</a:t>
              </a:r>
            </a:p>
          </p:txBody>
        </p:sp>
      </p:grpSp>
      <p:grpSp>
        <p:nvGrpSpPr>
          <p:cNvPr id="3" name="Group 2">
            <a:extLst>
              <a:ext uri="{FF2B5EF4-FFF2-40B4-BE49-F238E27FC236}">
                <a16:creationId xmlns:a16="http://schemas.microsoft.com/office/drawing/2014/main" id="{592E9908-E3D8-BDD0-BECE-B5F0916AE20C}"/>
              </a:ext>
            </a:extLst>
          </p:cNvPr>
          <p:cNvGrpSpPr/>
          <p:nvPr/>
        </p:nvGrpSpPr>
        <p:grpSpPr>
          <a:xfrm>
            <a:off x="5015765" y="4723889"/>
            <a:ext cx="1109672" cy="500049"/>
            <a:chOff x="1577515" y="1182114"/>
            <a:chExt cx="832254" cy="375037"/>
          </a:xfrm>
        </p:grpSpPr>
        <p:sp>
          <p:nvSpPr>
            <p:cNvPr id="11" name="Diamond 10">
              <a:extLst>
                <a:ext uri="{FF2B5EF4-FFF2-40B4-BE49-F238E27FC236}">
                  <a16:creationId xmlns:a16="http://schemas.microsoft.com/office/drawing/2014/main" id="{756A0430-1A1C-E71E-DD89-2332988FEE22}"/>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23" name="TextBox 22">
              <a:extLst>
                <a:ext uri="{FF2B5EF4-FFF2-40B4-BE49-F238E27FC236}">
                  <a16:creationId xmlns:a16="http://schemas.microsoft.com/office/drawing/2014/main" id="{A388F516-BA43-9A46-C58F-5873A0655791}"/>
                </a:ext>
              </a:extLst>
            </p:cNvPr>
            <p:cNvSpPr txBox="1"/>
            <p:nvPr/>
          </p:nvSpPr>
          <p:spPr>
            <a:xfrm>
              <a:off x="1758847" y="1182114"/>
              <a:ext cx="650922" cy="193106"/>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SIT – A deployment 17/04</a:t>
              </a:r>
            </a:p>
          </p:txBody>
        </p:sp>
      </p:grpSp>
      <p:grpSp>
        <p:nvGrpSpPr>
          <p:cNvPr id="36" name="Group 35">
            <a:extLst>
              <a:ext uri="{FF2B5EF4-FFF2-40B4-BE49-F238E27FC236}">
                <a16:creationId xmlns:a16="http://schemas.microsoft.com/office/drawing/2014/main" id="{3DFBFC70-CA17-CC63-59F7-0B4FD760CF2A}"/>
              </a:ext>
            </a:extLst>
          </p:cNvPr>
          <p:cNvGrpSpPr/>
          <p:nvPr/>
        </p:nvGrpSpPr>
        <p:grpSpPr>
          <a:xfrm>
            <a:off x="9122801" y="1821783"/>
            <a:ext cx="1122483" cy="307128"/>
            <a:chOff x="1577515" y="1326805"/>
            <a:chExt cx="936277" cy="230346"/>
          </a:xfrm>
        </p:grpSpPr>
        <p:sp>
          <p:nvSpPr>
            <p:cNvPr id="37" name="Diamond 36">
              <a:extLst>
                <a:ext uri="{FF2B5EF4-FFF2-40B4-BE49-F238E27FC236}">
                  <a16:creationId xmlns:a16="http://schemas.microsoft.com/office/drawing/2014/main" id="{50E68C40-E976-602B-CD77-0C8C5DAC39E1}"/>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43" name="TextBox 42">
              <a:extLst>
                <a:ext uri="{FF2B5EF4-FFF2-40B4-BE49-F238E27FC236}">
                  <a16:creationId xmlns:a16="http://schemas.microsoft.com/office/drawing/2014/main" id="{C8043B05-7FC1-7F91-F679-BA5EC03785FC}"/>
                </a:ext>
              </a:extLst>
            </p:cNvPr>
            <p:cNvSpPr txBox="1"/>
            <p:nvPr/>
          </p:nvSpPr>
          <p:spPr>
            <a:xfrm>
              <a:off x="1849335" y="1331355"/>
              <a:ext cx="664457" cy="195531"/>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SIT-B Deployment 30/05</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grpSp>
        <p:nvGrpSpPr>
          <p:cNvPr id="44" name="Group 43">
            <a:extLst>
              <a:ext uri="{FF2B5EF4-FFF2-40B4-BE49-F238E27FC236}">
                <a16:creationId xmlns:a16="http://schemas.microsoft.com/office/drawing/2014/main" id="{D5BE8188-3D9F-30E2-E1F5-B6D8F9B661E5}"/>
              </a:ext>
            </a:extLst>
          </p:cNvPr>
          <p:cNvGrpSpPr/>
          <p:nvPr/>
        </p:nvGrpSpPr>
        <p:grpSpPr>
          <a:xfrm>
            <a:off x="11240415" y="1540151"/>
            <a:ext cx="1131963" cy="452691"/>
            <a:chOff x="986809" y="1234711"/>
            <a:chExt cx="848972" cy="339518"/>
          </a:xfrm>
        </p:grpSpPr>
        <p:sp>
          <p:nvSpPr>
            <p:cNvPr id="49" name="Diamond 48">
              <a:extLst>
                <a:ext uri="{FF2B5EF4-FFF2-40B4-BE49-F238E27FC236}">
                  <a16:creationId xmlns:a16="http://schemas.microsoft.com/office/drawing/2014/main" id="{619C5421-A0DE-D34D-8C82-FEB0BBBD1BD3}"/>
                </a:ext>
              </a:extLst>
            </p:cNvPr>
            <p:cNvSpPr/>
            <p:nvPr/>
          </p:nvSpPr>
          <p:spPr>
            <a:xfrm>
              <a:off x="1577515" y="1234711"/>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77" name="TextBox 76">
              <a:extLst>
                <a:ext uri="{FF2B5EF4-FFF2-40B4-BE49-F238E27FC236}">
                  <a16:creationId xmlns:a16="http://schemas.microsoft.com/office/drawing/2014/main" id="{7AB392BB-5DC5-5620-C092-60FD522214C5}"/>
                </a:ext>
              </a:extLst>
            </p:cNvPr>
            <p:cNvSpPr txBox="1"/>
            <p:nvPr/>
          </p:nvSpPr>
          <p:spPr>
            <a:xfrm>
              <a:off x="986809" y="1378698"/>
              <a:ext cx="622776" cy="195531"/>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Pre-Prod Deployment 01/07</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grpSp>
        <p:nvGrpSpPr>
          <p:cNvPr id="78" name="Group 77">
            <a:extLst>
              <a:ext uri="{FF2B5EF4-FFF2-40B4-BE49-F238E27FC236}">
                <a16:creationId xmlns:a16="http://schemas.microsoft.com/office/drawing/2014/main" id="{4326589F-54CE-D7B3-3680-56054AF337BB}"/>
              </a:ext>
            </a:extLst>
          </p:cNvPr>
          <p:cNvGrpSpPr/>
          <p:nvPr/>
        </p:nvGrpSpPr>
        <p:grpSpPr>
          <a:xfrm>
            <a:off x="8985084" y="1502338"/>
            <a:ext cx="1243285" cy="318153"/>
            <a:chOff x="1577515" y="1318536"/>
            <a:chExt cx="932464" cy="238615"/>
          </a:xfrm>
        </p:grpSpPr>
        <p:sp>
          <p:nvSpPr>
            <p:cNvPr id="79" name="Diamond 78">
              <a:extLst>
                <a:ext uri="{FF2B5EF4-FFF2-40B4-BE49-F238E27FC236}">
                  <a16:creationId xmlns:a16="http://schemas.microsoft.com/office/drawing/2014/main" id="{98712002-0931-463F-1FD3-DE92043973C3}"/>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80" name="TextBox 79">
              <a:extLst>
                <a:ext uri="{FF2B5EF4-FFF2-40B4-BE49-F238E27FC236}">
                  <a16:creationId xmlns:a16="http://schemas.microsoft.com/office/drawing/2014/main" id="{199F6A56-B781-FBEF-5372-75CCEF71BA19}"/>
                </a:ext>
              </a:extLst>
            </p:cNvPr>
            <p:cNvSpPr txBox="1"/>
            <p:nvPr/>
          </p:nvSpPr>
          <p:spPr>
            <a:xfrm>
              <a:off x="1865838" y="1318536"/>
              <a:ext cx="644141" cy="195531"/>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UIT-A Deployment 29/05</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grpSp>
        <p:nvGrpSpPr>
          <p:cNvPr id="81" name="Group 80">
            <a:extLst>
              <a:ext uri="{FF2B5EF4-FFF2-40B4-BE49-F238E27FC236}">
                <a16:creationId xmlns:a16="http://schemas.microsoft.com/office/drawing/2014/main" id="{E735C220-3FB5-3E41-EA25-B65B7D86D7AC}"/>
              </a:ext>
            </a:extLst>
          </p:cNvPr>
          <p:cNvGrpSpPr/>
          <p:nvPr/>
        </p:nvGrpSpPr>
        <p:grpSpPr>
          <a:xfrm>
            <a:off x="9277211" y="2136322"/>
            <a:ext cx="1161716" cy="328813"/>
            <a:chOff x="1602613" y="1322263"/>
            <a:chExt cx="871287" cy="246610"/>
          </a:xfrm>
        </p:grpSpPr>
        <p:sp>
          <p:nvSpPr>
            <p:cNvPr id="88" name="Diamond 87">
              <a:extLst>
                <a:ext uri="{FF2B5EF4-FFF2-40B4-BE49-F238E27FC236}">
                  <a16:creationId xmlns:a16="http://schemas.microsoft.com/office/drawing/2014/main" id="{5E7E0528-6DF5-260E-8682-BFAF775960A2}"/>
                </a:ext>
              </a:extLst>
            </p:cNvPr>
            <p:cNvSpPr/>
            <p:nvPr/>
          </p:nvSpPr>
          <p:spPr>
            <a:xfrm>
              <a:off x="1602613" y="1322263"/>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89" name="TextBox 88">
              <a:extLst>
                <a:ext uri="{FF2B5EF4-FFF2-40B4-BE49-F238E27FC236}">
                  <a16:creationId xmlns:a16="http://schemas.microsoft.com/office/drawing/2014/main" id="{3D5D3E48-25CD-D4E8-130B-A2744BCB0FDA}"/>
                </a:ext>
              </a:extLst>
            </p:cNvPr>
            <p:cNvSpPr txBox="1"/>
            <p:nvPr/>
          </p:nvSpPr>
          <p:spPr>
            <a:xfrm>
              <a:off x="1880432" y="1373342"/>
              <a:ext cx="593468" cy="195531"/>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UIT-B Deployment 31/05</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sp>
        <p:nvSpPr>
          <p:cNvPr id="26" name="Arrow: Pentagon 25">
            <a:extLst>
              <a:ext uri="{FF2B5EF4-FFF2-40B4-BE49-F238E27FC236}">
                <a16:creationId xmlns:a16="http://schemas.microsoft.com/office/drawing/2014/main" id="{BF2A9BE5-6C30-A816-0EB3-9CB24F4AA19C}"/>
              </a:ext>
            </a:extLst>
          </p:cNvPr>
          <p:cNvSpPr/>
          <p:nvPr/>
        </p:nvSpPr>
        <p:spPr>
          <a:xfrm>
            <a:off x="2201578" y="3517614"/>
            <a:ext cx="662068" cy="262569"/>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DengXian"/>
                <a:cs typeface="+mn-cs"/>
              </a:rPr>
              <a:t>Create POAP</a:t>
            </a:r>
            <a:endPar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55" name="Arrow: Pentagon 54">
            <a:extLst>
              <a:ext uri="{FF2B5EF4-FFF2-40B4-BE49-F238E27FC236}">
                <a16:creationId xmlns:a16="http://schemas.microsoft.com/office/drawing/2014/main" id="{D6D32938-4087-563D-6D37-273AAC10E075}"/>
              </a:ext>
            </a:extLst>
          </p:cNvPr>
          <p:cNvSpPr/>
          <p:nvPr/>
        </p:nvSpPr>
        <p:spPr>
          <a:xfrm>
            <a:off x="2958373" y="4170744"/>
            <a:ext cx="1995579" cy="278403"/>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DengXian"/>
                <a:cs typeface="+mn-cs"/>
              </a:rPr>
              <a:t>Production and Approval of RITP</a:t>
            </a:r>
            <a:endPar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35" name="Arrow: Pentagon 34">
            <a:extLst>
              <a:ext uri="{FF2B5EF4-FFF2-40B4-BE49-F238E27FC236}">
                <a16:creationId xmlns:a16="http://schemas.microsoft.com/office/drawing/2014/main" id="{E59B461F-D400-4205-E249-C24B197162C1}"/>
              </a:ext>
            </a:extLst>
          </p:cNvPr>
          <p:cNvSpPr/>
          <p:nvPr/>
        </p:nvSpPr>
        <p:spPr>
          <a:xfrm>
            <a:off x="9112489" y="5870695"/>
            <a:ext cx="3069199" cy="256263"/>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DengXian"/>
                <a:cs typeface="+mn-cs"/>
              </a:rPr>
              <a:t>Update Lower Environments</a:t>
            </a:r>
            <a:endPar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grpSp>
        <p:nvGrpSpPr>
          <p:cNvPr id="92" name="Group 91">
            <a:extLst>
              <a:ext uri="{FF2B5EF4-FFF2-40B4-BE49-F238E27FC236}">
                <a16:creationId xmlns:a16="http://schemas.microsoft.com/office/drawing/2014/main" id="{CC8DBEEF-2A2F-4025-71C5-0ABCF5DB8E16}"/>
              </a:ext>
            </a:extLst>
          </p:cNvPr>
          <p:cNvGrpSpPr/>
          <p:nvPr/>
        </p:nvGrpSpPr>
        <p:grpSpPr>
          <a:xfrm>
            <a:off x="8422285" y="5754397"/>
            <a:ext cx="594532" cy="256263"/>
            <a:chOff x="6897075" y="3603127"/>
            <a:chExt cx="445899" cy="192197"/>
          </a:xfrm>
        </p:grpSpPr>
        <p:sp>
          <p:nvSpPr>
            <p:cNvPr id="30" name="Arrow: Pentagon 29">
              <a:extLst>
                <a:ext uri="{FF2B5EF4-FFF2-40B4-BE49-F238E27FC236}">
                  <a16:creationId xmlns:a16="http://schemas.microsoft.com/office/drawing/2014/main" id="{A9D04B65-00A2-C5A1-1C15-62427371BFCF}"/>
                </a:ext>
              </a:extLst>
            </p:cNvPr>
            <p:cNvSpPr/>
            <p:nvPr/>
          </p:nvSpPr>
          <p:spPr>
            <a:xfrm>
              <a:off x="7035977" y="3603127"/>
              <a:ext cx="306997" cy="187047"/>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91" name="TextBox 90">
              <a:extLst>
                <a:ext uri="{FF2B5EF4-FFF2-40B4-BE49-F238E27FC236}">
                  <a16:creationId xmlns:a16="http://schemas.microsoft.com/office/drawing/2014/main" id="{E0E2449F-48A7-1DBE-0AF8-8B9EC1FC8A5B}"/>
                </a:ext>
              </a:extLst>
            </p:cNvPr>
            <p:cNvSpPr txBox="1"/>
            <p:nvPr/>
          </p:nvSpPr>
          <p:spPr>
            <a:xfrm>
              <a:off x="6897075" y="3667971"/>
              <a:ext cx="172255" cy="127353"/>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ELS</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grpSp>
        <p:nvGrpSpPr>
          <p:cNvPr id="45" name="Group 44">
            <a:extLst>
              <a:ext uri="{FF2B5EF4-FFF2-40B4-BE49-F238E27FC236}">
                <a16:creationId xmlns:a16="http://schemas.microsoft.com/office/drawing/2014/main" id="{1489D6C6-247A-388C-0FEC-D95FC83EF8A7}"/>
              </a:ext>
            </a:extLst>
          </p:cNvPr>
          <p:cNvGrpSpPr/>
          <p:nvPr/>
        </p:nvGrpSpPr>
        <p:grpSpPr>
          <a:xfrm>
            <a:off x="4390742" y="1462918"/>
            <a:ext cx="811711" cy="364079"/>
            <a:chOff x="1204664" y="1325830"/>
            <a:chExt cx="608783" cy="273059"/>
          </a:xfrm>
        </p:grpSpPr>
        <p:sp>
          <p:nvSpPr>
            <p:cNvPr id="53" name="Diamond 52">
              <a:extLst>
                <a:ext uri="{FF2B5EF4-FFF2-40B4-BE49-F238E27FC236}">
                  <a16:creationId xmlns:a16="http://schemas.microsoft.com/office/drawing/2014/main" id="{5E499FB3-0025-B127-C9D2-6DA96F914589}"/>
                </a:ext>
              </a:extLst>
            </p:cNvPr>
            <p:cNvSpPr/>
            <p:nvPr/>
          </p:nvSpPr>
          <p:spPr>
            <a:xfrm>
              <a:off x="1555181" y="1325830"/>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54" name="TextBox 53">
              <a:extLst>
                <a:ext uri="{FF2B5EF4-FFF2-40B4-BE49-F238E27FC236}">
                  <a16:creationId xmlns:a16="http://schemas.microsoft.com/office/drawing/2014/main" id="{501A2716-D374-ED53-8F5D-F38C8F65128E}"/>
                </a:ext>
              </a:extLst>
            </p:cNvPr>
            <p:cNvSpPr txBox="1"/>
            <p:nvPr/>
          </p:nvSpPr>
          <p:spPr>
            <a:xfrm>
              <a:off x="1204664" y="1329809"/>
              <a:ext cx="569271" cy="269080"/>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PIT Exit gate 16/04</a:t>
              </a:r>
            </a:p>
          </p:txBody>
        </p:sp>
      </p:grpSp>
      <p:sp>
        <p:nvSpPr>
          <p:cNvPr id="27" name="Arrow: Pentagon 26">
            <a:extLst>
              <a:ext uri="{FF2B5EF4-FFF2-40B4-BE49-F238E27FC236}">
                <a16:creationId xmlns:a16="http://schemas.microsoft.com/office/drawing/2014/main" id="{66F8B586-3AF8-D4D0-2A6E-732AE37CB4B6}"/>
              </a:ext>
            </a:extLst>
          </p:cNvPr>
          <p:cNvSpPr/>
          <p:nvPr/>
        </p:nvSpPr>
        <p:spPr>
          <a:xfrm>
            <a:off x="2211824" y="3836807"/>
            <a:ext cx="2191331" cy="258605"/>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rPr>
              <a:t>PIT Testing</a:t>
            </a:r>
          </a:p>
        </p:txBody>
      </p:sp>
      <p:grpSp>
        <p:nvGrpSpPr>
          <p:cNvPr id="29" name="Group 28">
            <a:extLst>
              <a:ext uri="{FF2B5EF4-FFF2-40B4-BE49-F238E27FC236}">
                <a16:creationId xmlns:a16="http://schemas.microsoft.com/office/drawing/2014/main" id="{10919D5E-DAA5-C1FE-C7F8-123EED6D709D}"/>
              </a:ext>
            </a:extLst>
          </p:cNvPr>
          <p:cNvGrpSpPr/>
          <p:nvPr/>
        </p:nvGrpSpPr>
        <p:grpSpPr>
          <a:xfrm>
            <a:off x="3820422" y="5173359"/>
            <a:ext cx="1282121" cy="226492"/>
            <a:chOff x="2233100" y="2461160"/>
            <a:chExt cx="961591" cy="169869"/>
          </a:xfrm>
        </p:grpSpPr>
        <p:sp>
          <p:nvSpPr>
            <p:cNvPr id="68" name="Arrow: Pentagon 67">
              <a:extLst>
                <a:ext uri="{FF2B5EF4-FFF2-40B4-BE49-F238E27FC236}">
                  <a16:creationId xmlns:a16="http://schemas.microsoft.com/office/drawing/2014/main" id="{158CA0A2-AD4C-6567-5B57-705DB2D9F322}"/>
                </a:ext>
              </a:extLst>
            </p:cNvPr>
            <p:cNvSpPr/>
            <p:nvPr/>
          </p:nvSpPr>
          <p:spPr>
            <a:xfrm>
              <a:off x="3072343" y="2461160"/>
              <a:ext cx="122348" cy="169869"/>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9" name="TextBox 68">
              <a:extLst>
                <a:ext uri="{FF2B5EF4-FFF2-40B4-BE49-F238E27FC236}">
                  <a16:creationId xmlns:a16="http://schemas.microsoft.com/office/drawing/2014/main" id="{F024D14F-D4DF-5550-BE67-DD5C93989105}"/>
                </a:ext>
              </a:extLst>
            </p:cNvPr>
            <p:cNvSpPr txBox="1"/>
            <p:nvPr/>
          </p:nvSpPr>
          <p:spPr>
            <a:xfrm>
              <a:off x="2233100" y="2505449"/>
              <a:ext cx="831275" cy="125580"/>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S</a:t>
              </a: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IT Test Entry Governance</a:t>
              </a:r>
            </a:p>
          </p:txBody>
        </p:sp>
      </p:grpSp>
      <p:grpSp>
        <p:nvGrpSpPr>
          <p:cNvPr id="82" name="Group 81">
            <a:extLst>
              <a:ext uri="{FF2B5EF4-FFF2-40B4-BE49-F238E27FC236}">
                <a16:creationId xmlns:a16="http://schemas.microsoft.com/office/drawing/2014/main" id="{EE8E1C12-B28D-1BE6-8783-D5F41D5A8E18}"/>
              </a:ext>
            </a:extLst>
          </p:cNvPr>
          <p:cNvGrpSpPr/>
          <p:nvPr/>
        </p:nvGrpSpPr>
        <p:grpSpPr>
          <a:xfrm>
            <a:off x="6824042" y="1531032"/>
            <a:ext cx="1061447" cy="368441"/>
            <a:chOff x="875148" y="1393286"/>
            <a:chExt cx="796085" cy="276331"/>
          </a:xfrm>
        </p:grpSpPr>
        <p:sp>
          <p:nvSpPr>
            <p:cNvPr id="83" name="Diamond 82">
              <a:extLst>
                <a:ext uri="{FF2B5EF4-FFF2-40B4-BE49-F238E27FC236}">
                  <a16:creationId xmlns:a16="http://schemas.microsoft.com/office/drawing/2014/main" id="{BD30EB46-B1E2-9CF9-694E-AA6C6FA00685}"/>
                </a:ext>
              </a:extLst>
            </p:cNvPr>
            <p:cNvSpPr/>
            <p:nvPr/>
          </p:nvSpPr>
          <p:spPr>
            <a:xfrm>
              <a:off x="1412967" y="1393286"/>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97" name="TextBox 96">
              <a:extLst>
                <a:ext uri="{FF2B5EF4-FFF2-40B4-BE49-F238E27FC236}">
                  <a16:creationId xmlns:a16="http://schemas.microsoft.com/office/drawing/2014/main" id="{1E1FC9D4-5BF0-5374-6CBB-E128B0F02562}"/>
                </a:ext>
              </a:extLst>
            </p:cNvPr>
            <p:cNvSpPr txBox="1"/>
            <p:nvPr/>
          </p:nvSpPr>
          <p:spPr>
            <a:xfrm>
              <a:off x="875148" y="1400537"/>
              <a:ext cx="569271" cy="269080"/>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SIT Test Execution Complete 14/05</a:t>
              </a:r>
            </a:p>
          </p:txBody>
        </p:sp>
      </p:grpSp>
      <p:grpSp>
        <p:nvGrpSpPr>
          <p:cNvPr id="65" name="Group 64">
            <a:extLst>
              <a:ext uri="{FF2B5EF4-FFF2-40B4-BE49-F238E27FC236}">
                <a16:creationId xmlns:a16="http://schemas.microsoft.com/office/drawing/2014/main" id="{BFA5FF62-3DAC-AD96-1D00-19DD07516A52}"/>
              </a:ext>
            </a:extLst>
          </p:cNvPr>
          <p:cNvGrpSpPr/>
          <p:nvPr/>
        </p:nvGrpSpPr>
        <p:grpSpPr>
          <a:xfrm>
            <a:off x="2007109" y="1749754"/>
            <a:ext cx="1255516" cy="427109"/>
            <a:chOff x="1577515" y="1326805"/>
            <a:chExt cx="941637" cy="320332"/>
          </a:xfrm>
        </p:grpSpPr>
        <p:sp>
          <p:nvSpPr>
            <p:cNvPr id="98" name="Diamond 97">
              <a:extLst>
                <a:ext uri="{FF2B5EF4-FFF2-40B4-BE49-F238E27FC236}">
                  <a16:creationId xmlns:a16="http://schemas.microsoft.com/office/drawing/2014/main" id="{91DDCA8C-9AA4-C991-97A2-248EF8592FCE}"/>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99" name="TextBox 98">
              <a:extLst>
                <a:ext uri="{FF2B5EF4-FFF2-40B4-BE49-F238E27FC236}">
                  <a16:creationId xmlns:a16="http://schemas.microsoft.com/office/drawing/2014/main" id="{B170483F-AEAC-183E-113E-2A584E535172}"/>
                </a:ext>
              </a:extLst>
            </p:cNvPr>
            <p:cNvSpPr txBox="1"/>
            <p:nvPr/>
          </p:nvSpPr>
          <p:spPr>
            <a:xfrm>
              <a:off x="1845913" y="1378057"/>
              <a:ext cx="673239" cy="269080"/>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PIT-A Deployment 15/03</a:t>
              </a:r>
            </a:p>
          </p:txBody>
        </p:sp>
      </p:grpSp>
      <p:sp>
        <p:nvSpPr>
          <p:cNvPr id="38" name="Footer Placeholder 37">
            <a:extLst>
              <a:ext uri="{FF2B5EF4-FFF2-40B4-BE49-F238E27FC236}">
                <a16:creationId xmlns:a16="http://schemas.microsoft.com/office/drawing/2014/main" id="{2461B2F7-7F82-6696-4F2E-6E01CED83C47}"/>
              </a:ext>
            </a:extLst>
          </p:cNvPr>
          <p:cNvSpPr>
            <a:spLocks noGrp="1"/>
          </p:cNvSpPr>
          <p:nvPr>
            <p:ph type="ftr" sz="quarter" idx="11"/>
          </p:nvPr>
        </p:nvSpPr>
        <p:spPr>
          <a:xfrm>
            <a:off x="1283817" y="6684976"/>
            <a:ext cx="10897879" cy="143408"/>
          </a:xfrm>
        </p:spPr>
        <p:txBody>
          <a:bodyPr/>
          <a:lstStyle>
            <a:defPPr>
              <a:defRPr lang="da-DK"/>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0000"/>
                </a:solidFill>
                <a:effectLst/>
                <a:uLnTx/>
                <a:uFillTx/>
                <a:latin typeface="Netcompany-Offc"/>
                <a:ea typeface="DengXian"/>
                <a:cs typeface="+mn-cs"/>
              </a:rPr>
              <a:t>DCC Controlled</a:t>
            </a:r>
          </a:p>
        </p:txBody>
      </p:sp>
      <p:sp>
        <p:nvSpPr>
          <p:cNvPr id="14" name="Arrow: Pentagon 13">
            <a:extLst>
              <a:ext uri="{FF2B5EF4-FFF2-40B4-BE49-F238E27FC236}">
                <a16:creationId xmlns:a16="http://schemas.microsoft.com/office/drawing/2014/main" id="{27C0E88B-69D5-3EF1-88E4-FDFC1FE518CC}"/>
              </a:ext>
            </a:extLst>
          </p:cNvPr>
          <p:cNvSpPr/>
          <p:nvPr/>
        </p:nvSpPr>
        <p:spPr>
          <a:xfrm>
            <a:off x="4127248" y="4885798"/>
            <a:ext cx="854165" cy="258605"/>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DengXian"/>
                <a:cs typeface="+mn-cs"/>
              </a:rPr>
              <a:t>PIT Assurance</a:t>
            </a:r>
            <a:endPar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grpSp>
        <p:nvGrpSpPr>
          <p:cNvPr id="47" name="Group 46">
            <a:extLst>
              <a:ext uri="{FF2B5EF4-FFF2-40B4-BE49-F238E27FC236}">
                <a16:creationId xmlns:a16="http://schemas.microsoft.com/office/drawing/2014/main" id="{75272F19-3BD0-1437-FD7B-4B7065334F8F}"/>
              </a:ext>
            </a:extLst>
          </p:cNvPr>
          <p:cNvGrpSpPr/>
          <p:nvPr/>
        </p:nvGrpSpPr>
        <p:grpSpPr>
          <a:xfrm>
            <a:off x="6771475" y="5592717"/>
            <a:ext cx="1608853" cy="230892"/>
            <a:chOff x="2256615" y="2461160"/>
            <a:chExt cx="1206640" cy="173169"/>
          </a:xfrm>
        </p:grpSpPr>
        <p:sp>
          <p:nvSpPr>
            <p:cNvPr id="48" name="Arrow: Pentagon 47">
              <a:extLst>
                <a:ext uri="{FF2B5EF4-FFF2-40B4-BE49-F238E27FC236}">
                  <a16:creationId xmlns:a16="http://schemas.microsoft.com/office/drawing/2014/main" id="{93D27BBD-EA55-38EC-8D79-53545820CD6E}"/>
                </a:ext>
              </a:extLst>
            </p:cNvPr>
            <p:cNvSpPr/>
            <p:nvPr/>
          </p:nvSpPr>
          <p:spPr>
            <a:xfrm>
              <a:off x="3072343" y="2461160"/>
              <a:ext cx="390912" cy="169869"/>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50" name="TextBox 49">
              <a:extLst>
                <a:ext uri="{FF2B5EF4-FFF2-40B4-BE49-F238E27FC236}">
                  <a16:creationId xmlns:a16="http://schemas.microsoft.com/office/drawing/2014/main" id="{DAE93896-D731-287C-E48D-4864171B490C}"/>
                </a:ext>
              </a:extLst>
            </p:cNvPr>
            <p:cNvSpPr txBox="1"/>
            <p:nvPr/>
          </p:nvSpPr>
          <p:spPr>
            <a:xfrm>
              <a:off x="2256615" y="2506976"/>
              <a:ext cx="815728" cy="127353"/>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S</a:t>
              </a: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IT Test Exit Governance</a:t>
              </a:r>
            </a:p>
          </p:txBody>
        </p:sp>
      </p:grpSp>
      <p:grpSp>
        <p:nvGrpSpPr>
          <p:cNvPr id="51" name="Group 50">
            <a:extLst>
              <a:ext uri="{FF2B5EF4-FFF2-40B4-BE49-F238E27FC236}">
                <a16:creationId xmlns:a16="http://schemas.microsoft.com/office/drawing/2014/main" id="{608AE447-5C84-686B-B330-5170B6D4ECB8}"/>
              </a:ext>
            </a:extLst>
          </p:cNvPr>
          <p:cNvGrpSpPr/>
          <p:nvPr/>
        </p:nvGrpSpPr>
        <p:grpSpPr>
          <a:xfrm>
            <a:off x="8443510" y="5226051"/>
            <a:ext cx="1493409" cy="411291"/>
            <a:chOff x="1577515" y="1248683"/>
            <a:chExt cx="1120057" cy="308468"/>
          </a:xfrm>
        </p:grpSpPr>
        <p:sp>
          <p:nvSpPr>
            <p:cNvPr id="66" name="Diamond 65">
              <a:extLst>
                <a:ext uri="{FF2B5EF4-FFF2-40B4-BE49-F238E27FC236}">
                  <a16:creationId xmlns:a16="http://schemas.microsoft.com/office/drawing/2014/main" id="{C60EC82F-4FC4-C11B-B3D5-9B0E4AFE2711}"/>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7" name="TextBox 66">
              <a:extLst>
                <a:ext uri="{FF2B5EF4-FFF2-40B4-BE49-F238E27FC236}">
                  <a16:creationId xmlns:a16="http://schemas.microsoft.com/office/drawing/2014/main" id="{EB1FFE2E-CD5D-3A72-16F6-1186694C4389}"/>
                </a:ext>
              </a:extLst>
            </p:cNvPr>
            <p:cNvSpPr txBox="1"/>
            <p:nvPr/>
          </p:nvSpPr>
          <p:spPr>
            <a:xfrm>
              <a:off x="1820953" y="1248683"/>
              <a:ext cx="876619" cy="195531"/>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Production Deployment – Registration Service 23/05</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grpSp>
        <p:nvGrpSpPr>
          <p:cNvPr id="18" name="Group 17">
            <a:extLst>
              <a:ext uri="{FF2B5EF4-FFF2-40B4-BE49-F238E27FC236}">
                <a16:creationId xmlns:a16="http://schemas.microsoft.com/office/drawing/2014/main" id="{5949D10E-B3FE-541C-869A-433DC79051C6}"/>
              </a:ext>
            </a:extLst>
          </p:cNvPr>
          <p:cNvGrpSpPr/>
          <p:nvPr/>
        </p:nvGrpSpPr>
        <p:grpSpPr>
          <a:xfrm>
            <a:off x="7446861" y="2230518"/>
            <a:ext cx="1376304" cy="495325"/>
            <a:chOff x="803553" y="1326805"/>
            <a:chExt cx="1032228" cy="371494"/>
          </a:xfrm>
        </p:grpSpPr>
        <p:sp>
          <p:nvSpPr>
            <p:cNvPr id="19" name="Diamond 18">
              <a:extLst>
                <a:ext uri="{FF2B5EF4-FFF2-40B4-BE49-F238E27FC236}">
                  <a16:creationId xmlns:a16="http://schemas.microsoft.com/office/drawing/2014/main" id="{7491C939-5610-9AEB-0DBB-D7673716EC0A}"/>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25" name="TextBox 24">
              <a:extLst>
                <a:ext uri="{FF2B5EF4-FFF2-40B4-BE49-F238E27FC236}">
                  <a16:creationId xmlns:a16="http://schemas.microsoft.com/office/drawing/2014/main" id="{3F952954-E4FB-9179-C1DE-622632FF3C63}"/>
                </a:ext>
              </a:extLst>
            </p:cNvPr>
            <p:cNvSpPr txBox="1"/>
            <p:nvPr/>
          </p:nvSpPr>
          <p:spPr>
            <a:xfrm>
              <a:off x="803553" y="1502768"/>
              <a:ext cx="876619" cy="195531"/>
            </a:xfrm>
            <a:prstGeom prst="rect">
              <a:avLst/>
            </a:prstGeom>
            <a:noFill/>
          </p:spPr>
          <p:txBody>
            <a:bodyPr wrap="square" lIns="0" tIns="0" rIns="0" bIns="0" rtlCol="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C1652"/>
                  </a:solidFill>
                  <a:effectLst/>
                  <a:uLnTx/>
                  <a:uFillTx/>
                  <a:latin typeface="Calibri" panose="020F0502020204030204" pitchFamily="34" charset="0"/>
                  <a:ea typeface="DengXian"/>
                  <a:cs typeface="+mn-cs"/>
                </a:rPr>
                <a:t>Production Deployment – Registration Service 23/05</a:t>
              </a:r>
              <a:endParaRPr kumimoji="0" lang="en-GB" sz="2133" b="0" i="0" u="none" strike="noStrike" kern="1200" cap="none" spc="0" normalizeH="0" baseline="0" noProof="0">
                <a:ln>
                  <a:noFill/>
                </a:ln>
                <a:solidFill>
                  <a:srgbClr val="0F2047"/>
                </a:solidFill>
                <a:effectLst/>
                <a:uLnTx/>
                <a:uFillTx/>
                <a:latin typeface="Calibri" panose="020F0502020204030204"/>
                <a:ea typeface="DengXian"/>
                <a:cs typeface="+mn-cs"/>
              </a:endParaRPr>
            </a:p>
          </p:txBody>
        </p:sp>
      </p:grpSp>
      <p:sp>
        <p:nvSpPr>
          <p:cNvPr id="31" name="Arrow: Pentagon 30">
            <a:extLst>
              <a:ext uri="{FF2B5EF4-FFF2-40B4-BE49-F238E27FC236}">
                <a16:creationId xmlns:a16="http://schemas.microsoft.com/office/drawing/2014/main" id="{AF56F23A-7054-17B9-43CD-8BD080ECA6E5}"/>
              </a:ext>
            </a:extLst>
          </p:cNvPr>
          <p:cNvSpPr/>
          <p:nvPr/>
        </p:nvSpPr>
        <p:spPr>
          <a:xfrm>
            <a:off x="891916" y="3220834"/>
            <a:ext cx="1309661" cy="251365"/>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Calibri" panose="020F0502020204030204"/>
                <a:ea typeface="DengXian"/>
                <a:cs typeface="+mn-cs"/>
              </a:rPr>
              <a:t>PIT Test Preparation</a:t>
            </a:r>
          </a:p>
        </p:txBody>
      </p:sp>
    </p:spTree>
    <p:extLst>
      <p:ext uri="{BB962C8B-B14F-4D97-AF65-F5344CB8AC3E}">
        <p14:creationId xmlns:p14="http://schemas.microsoft.com/office/powerpoint/2010/main" val="1102680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0A93-F687-CD41-B6A9-D93230FB3D5F}"/>
              </a:ext>
            </a:extLst>
          </p:cNvPr>
          <p:cNvSpPr>
            <a:spLocks noGrp="1"/>
          </p:cNvSpPr>
          <p:nvPr>
            <p:ph type="title"/>
          </p:nvPr>
        </p:nvSpPr>
        <p:spPr>
          <a:xfrm>
            <a:off x="720000" y="231944"/>
            <a:ext cx="9000000" cy="720000"/>
          </a:xfrm>
        </p:spPr>
        <p:txBody>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2600">
                <a:latin typeface="Lato" panose="020F0502020204030203" pitchFamily="34" charset="0"/>
                <a:ea typeface="Lato" panose="020F0502020204030203" pitchFamily="34" charset="0"/>
                <a:cs typeface="Lato" panose="020F0502020204030203" pitchFamily="34" charset="0"/>
              </a:rPr>
              <a:t>May Release Scope &amp; Benefits</a:t>
            </a:r>
          </a:p>
        </p:txBody>
      </p:sp>
      <p:pic>
        <p:nvPicPr>
          <p:cNvPr id="3" name="Picture 2">
            <a:extLst>
              <a:ext uri="{FF2B5EF4-FFF2-40B4-BE49-F238E27FC236}">
                <a16:creationId xmlns:a16="http://schemas.microsoft.com/office/drawing/2014/main" id="{579E8348-8FE7-1D77-A89A-36483D60004C}"/>
              </a:ext>
            </a:extLst>
          </p:cNvPr>
          <p:cNvPicPr>
            <a:picLocks noChangeAspect="1"/>
          </p:cNvPicPr>
          <p:nvPr/>
        </p:nvPicPr>
        <p:blipFill>
          <a:blip r:embed="rId2"/>
          <a:stretch>
            <a:fillRect/>
          </a:stretch>
        </p:blipFill>
        <p:spPr>
          <a:xfrm>
            <a:off x="720000" y="1025967"/>
            <a:ext cx="10358536" cy="2553604"/>
          </a:xfrm>
          <a:prstGeom prst="rect">
            <a:avLst/>
          </a:prstGeom>
        </p:spPr>
      </p:pic>
    </p:spTree>
    <p:extLst>
      <p:ext uri="{BB962C8B-B14F-4D97-AF65-F5344CB8AC3E}">
        <p14:creationId xmlns:p14="http://schemas.microsoft.com/office/powerpoint/2010/main" val="1612188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object, web&#10;&#10;Description automatically generated">
            <a:extLst>
              <a:ext uri="{FF2B5EF4-FFF2-40B4-BE49-F238E27FC236}">
                <a16:creationId xmlns:a16="http://schemas.microsoft.com/office/drawing/2014/main" id="{8D979A79-D9CE-6C55-585C-6449A86FC3A6}"/>
              </a:ext>
            </a:extLst>
          </p:cNvPr>
          <p:cNvPicPr>
            <a:picLocks noChangeAspect="1"/>
          </p:cNvPicPr>
          <p:nvPr/>
        </p:nvPicPr>
        <p:blipFill>
          <a:blip r:embed="rId3"/>
          <a:stretch>
            <a:fillRect/>
          </a:stretch>
        </p:blipFill>
        <p:spPr>
          <a:xfrm>
            <a:off x="8436281" y="437283"/>
            <a:ext cx="2946400" cy="5930900"/>
          </a:xfrm>
          <a:prstGeom prst="rect">
            <a:avLst/>
          </a:prstGeom>
        </p:spPr>
      </p:pic>
      <p:sp>
        <p:nvSpPr>
          <p:cNvPr id="6" name="Oval 5">
            <a:extLst>
              <a:ext uri="{FF2B5EF4-FFF2-40B4-BE49-F238E27FC236}">
                <a16:creationId xmlns:a16="http://schemas.microsoft.com/office/drawing/2014/main" id="{4AFCE1EB-D9F4-8F4F-8BD7-DB91C84D1C07}"/>
              </a:ext>
            </a:extLst>
          </p:cNvPr>
          <p:cNvSpPr/>
          <p:nvPr/>
        </p:nvSpPr>
        <p:spPr>
          <a:xfrm>
            <a:off x="5834132" y="-279629"/>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178D106A-C348-574F-91F4-E262B8DBB894}"/>
              </a:ext>
            </a:extLst>
          </p:cNvPr>
          <p:cNvSpPr txBox="1">
            <a:spLocks/>
          </p:cNvSpPr>
          <p:nvPr/>
        </p:nvSpPr>
        <p:spPr>
          <a:xfrm>
            <a:off x="927653" y="2563282"/>
            <a:ext cx="5446644" cy="1543397"/>
          </a:xfrm>
          <a:prstGeom prst="rect">
            <a:avLst/>
          </a:prstGeom>
        </p:spPr>
        <p:txBody>
          <a:bodyPr lIns="0" tIns="0" rIns="0" bIns="0" anchor="t"/>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srgbClr val="FFFFFF"/>
                </a:solidFill>
                <a:effectLst/>
                <a:uLnTx/>
                <a:uFillTx/>
                <a:latin typeface="Calibri" panose="020F0502020204030204"/>
                <a:ea typeface="+mn-ea"/>
                <a:cs typeface="+mn-cs"/>
              </a:rPr>
              <a:t>CSS TLS/ JWS Certificate Replacement</a:t>
            </a:r>
          </a:p>
        </p:txBody>
      </p:sp>
      <p:sp>
        <p:nvSpPr>
          <p:cNvPr id="7" name="Title 1">
            <a:extLst>
              <a:ext uri="{FF2B5EF4-FFF2-40B4-BE49-F238E27FC236}">
                <a16:creationId xmlns:a16="http://schemas.microsoft.com/office/drawing/2014/main" id="{0EE8661A-E35D-FDD5-925F-199819A14B67}"/>
              </a:ext>
            </a:extLst>
          </p:cNvPr>
          <p:cNvSpPr txBox="1">
            <a:spLocks/>
          </p:cNvSpPr>
          <p:nvPr/>
        </p:nvSpPr>
        <p:spPr>
          <a:xfrm>
            <a:off x="927653" y="4106680"/>
            <a:ext cx="6673988" cy="1711025"/>
          </a:xfrm>
          <a:prstGeom prst="rect">
            <a:avLst/>
          </a:prstGeom>
        </p:spPr>
        <p:txBody>
          <a:bodyPr vert="horz" lIns="0" tIns="0" rIns="0" bIns="0" rtlCol="0" anchor="t" anchorCtr="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180" normalizeH="0" baseline="0" noProof="0">
                <a:ln>
                  <a:noFill/>
                </a:ln>
                <a:solidFill>
                  <a:srgbClr val="FFFFFF">
                    <a:alpha val="65342"/>
                  </a:srgbClr>
                </a:solidFill>
                <a:effectLst/>
                <a:uLnTx/>
                <a:uFillTx/>
                <a:latin typeface="Calibri" panose="020F0502020204030204"/>
                <a:ea typeface="+mn-ea"/>
                <a:cs typeface="+mn-cs"/>
              </a:rPr>
              <a:t>HELPING TO TRANSFORM BRITAIN’S ENERGY SYSTEM WITH SMART METERING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180" normalizeH="0" baseline="0" noProof="0">
              <a:ln>
                <a:noFill/>
              </a:ln>
              <a:solidFill>
                <a:srgbClr val="FFFFFF">
                  <a:alpha val="65342"/>
                </a:srgbClr>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4BE5ABC7-11C8-8A94-7101-BECB86820810}"/>
              </a:ext>
            </a:extLst>
          </p:cNvPr>
          <p:cNvSpPr txBox="1">
            <a:spLocks/>
          </p:cNvSpPr>
          <p:nvPr/>
        </p:nvSpPr>
        <p:spPr>
          <a:xfrm>
            <a:off x="927653" y="1775063"/>
            <a:ext cx="5062331" cy="788220"/>
          </a:xfrm>
          <a:prstGeom prst="rect">
            <a:avLst/>
          </a:prstGeom>
        </p:spPr>
        <p:txBody>
          <a:bodyPr vert="horz" lIns="0" tIns="0" rIns="0" bIns="0" rtlCol="0" anchor="t" anchorCtr="0">
            <a:no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180" normalizeH="0" baseline="0" noProof="0">
                <a:ln>
                  <a:noFill/>
                </a:ln>
                <a:solidFill>
                  <a:srgbClr val="FFFFFF">
                    <a:alpha val="65342"/>
                  </a:srgbClr>
                </a:solidFill>
                <a:effectLst/>
                <a:uLnTx/>
                <a:uFillTx/>
                <a:latin typeface="Calibri" panose="020F0502020204030204"/>
                <a:ea typeface="+mn-ea"/>
                <a:cs typeface="+mn-cs"/>
              </a:rPr>
              <a:t>MAKING BRITAIN MORE CONNECTED, SO WE CAN ALL LEAD</a:t>
            </a:r>
          </a:p>
        </p:txBody>
      </p:sp>
      <p:sp>
        <p:nvSpPr>
          <p:cNvPr id="13" name="Oval 12">
            <a:extLst>
              <a:ext uri="{FF2B5EF4-FFF2-40B4-BE49-F238E27FC236}">
                <a16:creationId xmlns:a16="http://schemas.microsoft.com/office/drawing/2014/main" id="{48ED2F8A-FD98-203E-84CA-0812DA2334E1}"/>
              </a:ext>
            </a:extLst>
          </p:cNvPr>
          <p:cNvSpPr/>
          <p:nvPr/>
        </p:nvSpPr>
        <p:spPr>
          <a:xfrm>
            <a:off x="10279755" y="446474"/>
            <a:ext cx="61527" cy="61527"/>
          </a:xfrm>
          <a:prstGeom prst="ellipse">
            <a:avLst/>
          </a:prstGeom>
          <a:solidFill>
            <a:schemeClr val="bg1"/>
          </a:solidFill>
          <a:ln>
            <a:noFill/>
          </a:ln>
          <a:effectLst>
            <a:glow rad="254000">
              <a:schemeClr val="bg1">
                <a:alpha val="50249"/>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AF729219-288F-C87E-4F66-2A7DA0EDAC96}"/>
              </a:ext>
            </a:extLst>
          </p:cNvPr>
          <p:cNvSpPr/>
          <p:nvPr/>
        </p:nvSpPr>
        <p:spPr>
          <a:xfrm>
            <a:off x="9847955" y="1240225"/>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DB18160F-1623-C261-989D-ABE86B698D1A}"/>
              </a:ext>
            </a:extLst>
          </p:cNvPr>
          <p:cNvSpPr/>
          <p:nvPr/>
        </p:nvSpPr>
        <p:spPr>
          <a:xfrm>
            <a:off x="9679681" y="1471999"/>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C3F83E17-BB77-D719-65D0-6C4F837F99F5}"/>
              </a:ext>
            </a:extLst>
          </p:cNvPr>
          <p:cNvSpPr/>
          <p:nvPr/>
        </p:nvSpPr>
        <p:spPr>
          <a:xfrm>
            <a:off x="9393930" y="1652974"/>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24CCAF8F-949D-538F-BD01-C89C51D4EBEF}"/>
              </a:ext>
            </a:extLst>
          </p:cNvPr>
          <p:cNvSpPr/>
          <p:nvPr/>
        </p:nvSpPr>
        <p:spPr>
          <a:xfrm>
            <a:off x="9334806" y="1837125"/>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868E41D-C051-6187-CD3C-A7FBD61CB61A}"/>
              </a:ext>
            </a:extLst>
          </p:cNvPr>
          <p:cNvSpPr/>
          <p:nvPr/>
        </p:nvSpPr>
        <p:spPr>
          <a:xfrm>
            <a:off x="9427555" y="2049850"/>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22A258E0-B1D2-5D6D-C384-E2C622371056}"/>
              </a:ext>
            </a:extLst>
          </p:cNvPr>
          <p:cNvSpPr/>
          <p:nvPr/>
        </p:nvSpPr>
        <p:spPr>
          <a:xfrm>
            <a:off x="9334806" y="2249874"/>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808B69E0-CEA0-9C13-7066-5B10AD198493}"/>
              </a:ext>
            </a:extLst>
          </p:cNvPr>
          <p:cNvSpPr/>
          <p:nvPr/>
        </p:nvSpPr>
        <p:spPr>
          <a:xfrm>
            <a:off x="9382870" y="2501755"/>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89F50AAE-08D4-7CD0-8A83-5C0E6376F9A9}"/>
              </a:ext>
            </a:extLst>
          </p:cNvPr>
          <p:cNvSpPr/>
          <p:nvPr/>
        </p:nvSpPr>
        <p:spPr>
          <a:xfrm>
            <a:off x="9618154" y="2612881"/>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C88EC599-8B55-899B-3B2A-18667D34A5F2}"/>
              </a:ext>
            </a:extLst>
          </p:cNvPr>
          <p:cNvSpPr/>
          <p:nvPr/>
        </p:nvSpPr>
        <p:spPr>
          <a:xfrm>
            <a:off x="9497099" y="2800206"/>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B4CC6FB-19C7-769C-208F-47011196F774}"/>
              </a:ext>
            </a:extLst>
          </p:cNvPr>
          <p:cNvSpPr/>
          <p:nvPr/>
        </p:nvSpPr>
        <p:spPr>
          <a:xfrm>
            <a:off x="9648918" y="2997055"/>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156B0B20-8A81-2998-E392-7DDE56E2DA98}"/>
              </a:ext>
            </a:extLst>
          </p:cNvPr>
          <p:cNvSpPr/>
          <p:nvPr/>
        </p:nvSpPr>
        <p:spPr>
          <a:xfrm>
            <a:off x="9733106" y="3298406"/>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0F8A4FCB-E1E7-7093-9B78-C8338974FBF6}"/>
              </a:ext>
            </a:extLst>
          </p:cNvPr>
          <p:cNvSpPr/>
          <p:nvPr/>
        </p:nvSpPr>
        <p:spPr>
          <a:xfrm>
            <a:off x="10001330" y="3461269"/>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8C98B3B3-B66B-F6C2-736A-33D82E06B471}"/>
              </a:ext>
            </a:extLst>
          </p:cNvPr>
          <p:cNvSpPr/>
          <p:nvPr/>
        </p:nvSpPr>
        <p:spPr>
          <a:xfrm>
            <a:off x="9878718" y="3800855"/>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4" name="Oval 53">
            <a:extLst>
              <a:ext uri="{FF2B5EF4-FFF2-40B4-BE49-F238E27FC236}">
                <a16:creationId xmlns:a16="http://schemas.microsoft.com/office/drawing/2014/main" id="{2A69F957-D750-DFA8-EBD5-3663B019FBA9}"/>
              </a:ext>
            </a:extLst>
          </p:cNvPr>
          <p:cNvSpPr/>
          <p:nvPr/>
        </p:nvSpPr>
        <p:spPr>
          <a:xfrm>
            <a:off x="10201833" y="3887313"/>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FA9E4856-9B4B-CF2F-0587-C8A7B6D60FED}"/>
              </a:ext>
            </a:extLst>
          </p:cNvPr>
          <p:cNvSpPr/>
          <p:nvPr/>
        </p:nvSpPr>
        <p:spPr>
          <a:xfrm>
            <a:off x="10035406" y="4149043"/>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C657EA11-3251-ECC3-51F0-3FEF6143ACB2}"/>
              </a:ext>
            </a:extLst>
          </p:cNvPr>
          <p:cNvSpPr/>
          <p:nvPr/>
        </p:nvSpPr>
        <p:spPr>
          <a:xfrm>
            <a:off x="10418271" y="4498686"/>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5BD72FE9-77CB-FAC4-6DC7-12B2E31E4625}"/>
              </a:ext>
            </a:extLst>
          </p:cNvPr>
          <p:cNvSpPr/>
          <p:nvPr/>
        </p:nvSpPr>
        <p:spPr>
          <a:xfrm>
            <a:off x="10244310" y="4758481"/>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41440FA3-B6E3-02D2-0674-7E5773D56CF1}"/>
              </a:ext>
            </a:extLst>
          </p:cNvPr>
          <p:cNvSpPr/>
          <p:nvPr/>
        </p:nvSpPr>
        <p:spPr>
          <a:xfrm>
            <a:off x="10477469" y="4954618"/>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931086B-18FA-3883-77A8-F7FD8766D3CD}"/>
              </a:ext>
            </a:extLst>
          </p:cNvPr>
          <p:cNvSpPr/>
          <p:nvPr/>
        </p:nvSpPr>
        <p:spPr>
          <a:xfrm>
            <a:off x="10329118" y="5408506"/>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B135A84F-59E7-E416-D7EE-240A05997446}"/>
              </a:ext>
            </a:extLst>
          </p:cNvPr>
          <p:cNvSpPr/>
          <p:nvPr/>
        </p:nvSpPr>
        <p:spPr>
          <a:xfrm>
            <a:off x="10614041" y="5564218"/>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E41823CF-3EBD-DF8F-65EC-B3F1212DFCD6}"/>
              </a:ext>
            </a:extLst>
          </p:cNvPr>
          <p:cNvSpPr/>
          <p:nvPr/>
        </p:nvSpPr>
        <p:spPr>
          <a:xfrm>
            <a:off x="10900486" y="5653670"/>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2CEDF473-5829-4CCF-9101-DF041C15A7FD}"/>
              </a:ext>
            </a:extLst>
          </p:cNvPr>
          <p:cNvSpPr/>
          <p:nvPr/>
        </p:nvSpPr>
        <p:spPr>
          <a:xfrm>
            <a:off x="10900486" y="5827642"/>
            <a:ext cx="61527" cy="61527"/>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BA4B54B-9896-74DD-6981-C1A727E27D9D}"/>
              </a:ext>
            </a:extLst>
          </p:cNvPr>
          <p:cNvSpPr txBox="1"/>
          <p:nvPr/>
        </p:nvSpPr>
        <p:spPr>
          <a:xfrm>
            <a:off x="12183895" y="593389"/>
            <a:ext cx="246308" cy="330945"/>
          </a:xfrm>
          <a:prstGeom prst="rect">
            <a:avLst/>
          </a:prstGeom>
          <a:noFill/>
        </p:spPr>
        <p:txBody>
          <a:bodyPr wrap="square" rtlCol="0">
            <a:spAutoFit/>
          </a:bodyPr>
          <a:ls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250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
                                        <p:tgtEl>
                                          <p:spTgt spid="13"/>
                                        </p:tgtEl>
                                      </p:cBhvr>
                                    </p:animEffect>
                                  </p:childTnLst>
                                </p:cTn>
                              </p:par>
                            </p:childTnLst>
                          </p:cTn>
                        </p:par>
                        <p:par>
                          <p:cTn id="8" fill="hold">
                            <p:stCondLst>
                              <p:cond delay="3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300"/>
                                        <p:tgtEl>
                                          <p:spTgt spid="21"/>
                                        </p:tgtEl>
                                      </p:cBhvr>
                                    </p:animEffect>
                                  </p:childTnLst>
                                </p:cTn>
                              </p:par>
                            </p:childTnLst>
                          </p:cTn>
                        </p:par>
                        <p:par>
                          <p:cTn id="12" fill="hold">
                            <p:stCondLst>
                              <p:cond delay="33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
                                        <p:tgtEl>
                                          <p:spTgt spid="22"/>
                                        </p:tgtEl>
                                      </p:cBhvr>
                                    </p:animEffect>
                                  </p:childTnLst>
                                </p:cTn>
                              </p:par>
                            </p:childTnLst>
                          </p:cTn>
                        </p:par>
                        <p:par>
                          <p:cTn id="16" fill="hold">
                            <p:stCondLst>
                              <p:cond delay="63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300"/>
                                        <p:tgtEl>
                                          <p:spTgt spid="23"/>
                                        </p:tgtEl>
                                      </p:cBhvr>
                                    </p:animEffect>
                                  </p:childTnLst>
                                </p:cTn>
                              </p:par>
                            </p:childTnLst>
                          </p:cTn>
                        </p:par>
                        <p:par>
                          <p:cTn id="20" fill="hold">
                            <p:stCondLst>
                              <p:cond delay="93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300"/>
                                        <p:tgtEl>
                                          <p:spTgt spid="24"/>
                                        </p:tgtEl>
                                      </p:cBhvr>
                                    </p:animEffect>
                                  </p:childTnLst>
                                </p:cTn>
                              </p:par>
                            </p:childTnLst>
                          </p:cTn>
                        </p:par>
                        <p:par>
                          <p:cTn id="24" fill="hold">
                            <p:stCondLst>
                              <p:cond delay="123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300"/>
                                        <p:tgtEl>
                                          <p:spTgt spid="25"/>
                                        </p:tgtEl>
                                      </p:cBhvr>
                                    </p:animEffect>
                                  </p:childTnLst>
                                </p:cTn>
                              </p:par>
                            </p:childTnLst>
                          </p:cTn>
                        </p:par>
                        <p:par>
                          <p:cTn id="28" fill="hold">
                            <p:stCondLst>
                              <p:cond delay="153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00"/>
                                        <p:tgtEl>
                                          <p:spTgt spid="26"/>
                                        </p:tgtEl>
                                      </p:cBhvr>
                                    </p:animEffect>
                                  </p:childTnLst>
                                </p:cTn>
                              </p:par>
                            </p:childTnLst>
                          </p:cTn>
                        </p:par>
                        <p:par>
                          <p:cTn id="32" fill="hold">
                            <p:stCondLst>
                              <p:cond delay="183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300"/>
                                        <p:tgtEl>
                                          <p:spTgt spid="27"/>
                                        </p:tgtEl>
                                      </p:cBhvr>
                                    </p:animEffect>
                                  </p:childTnLst>
                                </p:cTn>
                              </p:par>
                            </p:childTnLst>
                          </p:cTn>
                        </p:par>
                        <p:par>
                          <p:cTn id="36" fill="hold">
                            <p:stCondLst>
                              <p:cond delay="213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300"/>
                                        <p:tgtEl>
                                          <p:spTgt spid="28"/>
                                        </p:tgtEl>
                                      </p:cBhvr>
                                    </p:animEffect>
                                  </p:childTnLst>
                                </p:cTn>
                              </p:par>
                            </p:childTnLst>
                          </p:cTn>
                        </p:par>
                        <p:par>
                          <p:cTn id="40" fill="hold">
                            <p:stCondLst>
                              <p:cond delay="243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300"/>
                                        <p:tgtEl>
                                          <p:spTgt spid="29"/>
                                        </p:tgtEl>
                                      </p:cBhvr>
                                    </p:animEffect>
                                  </p:childTnLst>
                                </p:cTn>
                              </p:par>
                            </p:childTnLst>
                          </p:cTn>
                        </p:par>
                        <p:par>
                          <p:cTn id="44" fill="hold">
                            <p:stCondLst>
                              <p:cond delay="273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300"/>
                                        <p:tgtEl>
                                          <p:spTgt spid="30"/>
                                        </p:tgtEl>
                                      </p:cBhvr>
                                    </p:animEffect>
                                  </p:childTnLst>
                                </p:cTn>
                              </p:par>
                            </p:childTnLst>
                          </p:cTn>
                        </p:par>
                        <p:par>
                          <p:cTn id="48" fill="hold">
                            <p:stCondLst>
                              <p:cond delay="3030"/>
                            </p:stCondLst>
                            <p:childTnLst>
                              <p:par>
                                <p:cTn id="49" presetID="10" presetClass="entr" presetSubtype="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300"/>
                                        <p:tgtEl>
                                          <p:spTgt spid="50"/>
                                        </p:tgtEl>
                                      </p:cBhvr>
                                    </p:animEffect>
                                  </p:childTnLst>
                                </p:cTn>
                              </p:par>
                            </p:childTnLst>
                          </p:cTn>
                        </p:par>
                        <p:par>
                          <p:cTn id="52" fill="hold">
                            <p:stCondLst>
                              <p:cond delay="333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300"/>
                                        <p:tgtEl>
                                          <p:spTgt spid="52"/>
                                        </p:tgtEl>
                                      </p:cBhvr>
                                    </p:animEffect>
                                  </p:childTnLst>
                                </p:cTn>
                              </p:par>
                            </p:childTnLst>
                          </p:cTn>
                        </p:par>
                        <p:par>
                          <p:cTn id="56" fill="hold">
                            <p:stCondLst>
                              <p:cond delay="3630"/>
                            </p:stCondLst>
                            <p:childTnLst>
                              <p:par>
                                <p:cTn id="57" presetID="10" presetClass="entr" presetSubtype="0"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300"/>
                                        <p:tgtEl>
                                          <p:spTgt spid="53"/>
                                        </p:tgtEl>
                                      </p:cBhvr>
                                    </p:animEffect>
                                  </p:childTnLst>
                                </p:cTn>
                              </p:par>
                            </p:childTnLst>
                          </p:cTn>
                        </p:par>
                        <p:par>
                          <p:cTn id="60" fill="hold">
                            <p:stCondLst>
                              <p:cond delay="393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300"/>
                                        <p:tgtEl>
                                          <p:spTgt spid="54"/>
                                        </p:tgtEl>
                                      </p:cBhvr>
                                    </p:animEffect>
                                  </p:childTnLst>
                                </p:cTn>
                              </p:par>
                            </p:childTnLst>
                          </p:cTn>
                        </p:par>
                        <p:par>
                          <p:cTn id="64" fill="hold">
                            <p:stCondLst>
                              <p:cond delay="423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300"/>
                                        <p:tgtEl>
                                          <p:spTgt spid="55"/>
                                        </p:tgtEl>
                                      </p:cBhvr>
                                    </p:animEffect>
                                  </p:childTnLst>
                                </p:cTn>
                              </p:par>
                            </p:childTnLst>
                          </p:cTn>
                        </p:par>
                        <p:par>
                          <p:cTn id="68" fill="hold">
                            <p:stCondLst>
                              <p:cond delay="4530"/>
                            </p:stCondLst>
                            <p:childTnLst>
                              <p:par>
                                <p:cTn id="69" presetID="10" presetClass="entr" presetSubtype="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300"/>
                                        <p:tgtEl>
                                          <p:spTgt spid="56"/>
                                        </p:tgtEl>
                                      </p:cBhvr>
                                    </p:animEffect>
                                  </p:childTnLst>
                                </p:cTn>
                              </p:par>
                            </p:childTnLst>
                          </p:cTn>
                        </p:par>
                        <p:par>
                          <p:cTn id="72" fill="hold">
                            <p:stCondLst>
                              <p:cond delay="4830"/>
                            </p:stCondLst>
                            <p:childTnLst>
                              <p:par>
                                <p:cTn id="73" presetID="10"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300"/>
                                        <p:tgtEl>
                                          <p:spTgt spid="57"/>
                                        </p:tgtEl>
                                      </p:cBhvr>
                                    </p:animEffect>
                                  </p:childTnLst>
                                </p:cTn>
                              </p:par>
                            </p:childTnLst>
                          </p:cTn>
                        </p:par>
                        <p:par>
                          <p:cTn id="76" fill="hold">
                            <p:stCondLst>
                              <p:cond delay="5130"/>
                            </p:stCondLst>
                            <p:childTnLst>
                              <p:par>
                                <p:cTn id="77" presetID="10"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300"/>
                                        <p:tgtEl>
                                          <p:spTgt spid="58"/>
                                        </p:tgtEl>
                                      </p:cBhvr>
                                    </p:animEffect>
                                  </p:childTnLst>
                                </p:cTn>
                              </p:par>
                            </p:childTnLst>
                          </p:cTn>
                        </p:par>
                        <p:par>
                          <p:cTn id="80" fill="hold">
                            <p:stCondLst>
                              <p:cond delay="5430"/>
                            </p:stCondLst>
                            <p:childTnLst>
                              <p:par>
                                <p:cTn id="81" presetID="10"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300"/>
                                        <p:tgtEl>
                                          <p:spTgt spid="59"/>
                                        </p:tgtEl>
                                      </p:cBhvr>
                                    </p:animEffect>
                                  </p:childTnLst>
                                </p:cTn>
                              </p:par>
                            </p:childTnLst>
                          </p:cTn>
                        </p:par>
                        <p:par>
                          <p:cTn id="84" fill="hold">
                            <p:stCondLst>
                              <p:cond delay="5730"/>
                            </p:stCondLst>
                            <p:childTnLst>
                              <p:par>
                                <p:cTn id="85" presetID="10"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300"/>
                                        <p:tgtEl>
                                          <p:spTgt spid="60"/>
                                        </p:tgtEl>
                                      </p:cBhvr>
                                    </p:animEffect>
                                  </p:childTnLst>
                                </p:cTn>
                              </p:par>
                            </p:childTnLst>
                          </p:cTn>
                        </p:par>
                        <p:par>
                          <p:cTn id="88" fill="hold">
                            <p:stCondLst>
                              <p:cond delay="6030"/>
                            </p:stCondLst>
                            <p:childTnLst>
                              <p:par>
                                <p:cTn id="89" presetID="10" presetClass="entr" presetSubtype="0" fill="hold" grpId="0" nodeType="after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fade">
                                      <p:cBhvr>
                                        <p:cTn id="91" dur="300"/>
                                        <p:tgtEl>
                                          <p:spTgt spid="61"/>
                                        </p:tgtEl>
                                      </p:cBhvr>
                                    </p:animEffect>
                                  </p:childTnLst>
                                </p:cTn>
                              </p:par>
                            </p:childTnLst>
                          </p:cTn>
                        </p:par>
                        <p:par>
                          <p:cTn id="92" fill="hold">
                            <p:stCondLst>
                              <p:cond delay="6330"/>
                            </p:stCondLst>
                            <p:childTnLst>
                              <p:par>
                                <p:cTn id="93" presetID="10" presetClass="entr" presetSubtype="0" repeatCount="0"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fade">
                                      <p:cBhvr>
                                        <p:cTn id="95"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5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8797EC-10C0-796F-0C63-0F69ACFD352B}"/>
              </a:ext>
            </a:extLst>
          </p:cNvPr>
          <p:cNvSpPr txBox="1"/>
          <p:nvPr/>
        </p:nvSpPr>
        <p:spPr>
          <a:xfrm>
            <a:off x="243280" y="109057"/>
            <a:ext cx="412049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TLS/JWS Renewal Cycle </a:t>
            </a:r>
          </a:p>
        </p:txBody>
      </p:sp>
      <p:sp>
        <p:nvSpPr>
          <p:cNvPr id="6" name="TextBox 5">
            <a:extLst>
              <a:ext uri="{FF2B5EF4-FFF2-40B4-BE49-F238E27FC236}">
                <a16:creationId xmlns:a16="http://schemas.microsoft.com/office/drawing/2014/main" id="{885BDE21-6796-D32B-8669-D45CE10BF227}"/>
              </a:ext>
            </a:extLst>
          </p:cNvPr>
          <p:cNvSpPr txBox="1"/>
          <p:nvPr/>
        </p:nvSpPr>
        <p:spPr>
          <a:xfrm>
            <a:off x="209725" y="746620"/>
            <a:ext cx="11694253"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Renewal Cycle is beginning for parties to renew both their TLS and JWS Certificates via the Switching Portal, every two years both certificate types will need to be renewed in the same year but the process on the portal is similar for both.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relevant contacts ARO/SRO/PKI officer etc will be notified via email 90,60,30, and 1 day prior to the expiry date to provide enough time for planning if needed, you are able to renew early if you choose to do so.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If you think you may not have the access you need for the portal due to inactivity or a password issue please get in contact with the desk who will be happy to help –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hlinkClick r:id="rId2"/>
              </a:rPr>
              <a:t>CSSServiceDesk@smartdcc.co.uk</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There are several knowledge articles on the portal to assist with these processes: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KB0010830 - How to Download PKI Certificate from the Portal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KB0010803 - How to Request PKI Certificates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KB0010799 - How to submit a Nominate PKI Officer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726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4FA88A-FFD4-E1C5-0B5B-91E8DCEC005C}"/>
              </a:ext>
            </a:extLst>
          </p:cNvPr>
          <p:cNvSpPr>
            <a:spLocks noGrp="1"/>
          </p:cNvSpPr>
          <p:nvPr>
            <p:ph type="title"/>
          </p:nvPr>
        </p:nvSpPr>
        <p:spPr>
          <a:xfrm>
            <a:off x="1033998" y="863039"/>
            <a:ext cx="10643768" cy="4463798"/>
          </a:xfrm>
        </p:spPr>
        <p:txBody>
          <a:bodyPr/>
          <a:lstStyle/>
          <a:p>
            <a:r>
              <a:rPr lang="en-GB"/>
              <a:t>CSS BCDR Update</a:t>
            </a:r>
          </a:p>
        </p:txBody>
      </p:sp>
      <p:pic>
        <p:nvPicPr>
          <p:cNvPr id="3" name="Picture 2" descr="A picture containing logo&#10;&#10;Description automatically generated">
            <a:extLst>
              <a:ext uri="{FF2B5EF4-FFF2-40B4-BE49-F238E27FC236}">
                <a16:creationId xmlns:a16="http://schemas.microsoft.com/office/drawing/2014/main" id="{52A659AE-0FF6-B6B8-133E-CC34C345F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1949" y="223518"/>
            <a:ext cx="1938117" cy="531367"/>
          </a:xfrm>
          <a:prstGeom prst="rect">
            <a:avLst/>
          </a:prstGeom>
        </p:spPr>
      </p:pic>
    </p:spTree>
    <p:extLst>
      <p:ext uri="{BB962C8B-B14F-4D97-AF65-F5344CB8AC3E}">
        <p14:creationId xmlns:p14="http://schemas.microsoft.com/office/powerpoint/2010/main" val="3387553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6E12A-F9E7-65AF-5E33-3D296BB5F989}"/>
              </a:ext>
            </a:extLst>
          </p:cNvPr>
          <p:cNvSpPr>
            <a:spLocks noGrp="1"/>
          </p:cNvSpPr>
          <p:nvPr>
            <p:ph type="title"/>
          </p:nvPr>
        </p:nvSpPr>
        <p:spPr>
          <a:xfrm>
            <a:off x="720000" y="344794"/>
            <a:ext cx="9000000" cy="720000"/>
          </a:xfrm>
        </p:spPr>
        <p:txBody>
          <a:bodyPr/>
          <a:lstStyle/>
          <a:p>
            <a:r>
              <a:rPr lang="en-GB"/>
              <a:t>Central Switching Service BCDR Exercise Update</a:t>
            </a:r>
          </a:p>
        </p:txBody>
      </p:sp>
      <p:sp>
        <p:nvSpPr>
          <p:cNvPr id="4" name="Content Placeholder 3">
            <a:extLst>
              <a:ext uri="{FF2B5EF4-FFF2-40B4-BE49-F238E27FC236}">
                <a16:creationId xmlns:a16="http://schemas.microsoft.com/office/drawing/2014/main" id="{B8E89C17-CFFC-47A0-F63D-94943398EACB}"/>
              </a:ext>
            </a:extLst>
          </p:cNvPr>
          <p:cNvSpPr>
            <a:spLocks noGrp="1"/>
          </p:cNvSpPr>
          <p:nvPr>
            <p:ph sz="half" idx="1"/>
          </p:nvPr>
        </p:nvSpPr>
        <p:spPr>
          <a:xfrm>
            <a:off x="720000" y="973072"/>
            <a:ext cx="11033636" cy="4140000"/>
          </a:xfrm>
        </p:spPr>
        <p:txBody>
          <a:bodyPr/>
          <a:lstStyle/>
          <a:p>
            <a:pPr marL="285750" indent="-285750">
              <a:buFont typeface="Arial" panose="020B0604020202020204" pitchFamily="34" charset="0"/>
              <a:buChar char="•"/>
            </a:pPr>
            <a:r>
              <a:rPr lang="en-GB" sz="2000"/>
              <a:t>Annual BCDR testing is a REC obligation and a contractual requirement for the CSS provider</a:t>
            </a:r>
          </a:p>
          <a:p>
            <a:pPr marL="285750" indent="-285750">
              <a:buFont typeface="Arial" panose="020B0604020202020204" pitchFamily="34" charset="0"/>
              <a:buChar char="•"/>
            </a:pPr>
            <a:r>
              <a:rPr lang="en-GB" sz="2000"/>
              <a:t>DCC have made a risk-based recommendation for testing within the Pre-Production environment, starting late April </a:t>
            </a:r>
          </a:p>
          <a:p>
            <a:pPr marL="742939" lvl="1" indent="-285750">
              <a:buFont typeface="Arial" panose="020B0604020202020204" pitchFamily="34" charset="0"/>
              <a:buChar char="•"/>
            </a:pPr>
            <a:r>
              <a:rPr lang="en-GB" sz="1600"/>
              <a:t>REC Technical Services have been consulted and support the recommendation</a:t>
            </a:r>
          </a:p>
          <a:p>
            <a:pPr marL="742939" lvl="1" indent="-285750">
              <a:buFont typeface="Arial" panose="020B0604020202020204" pitchFamily="34" charset="0"/>
              <a:buChar char="•"/>
            </a:pPr>
            <a:r>
              <a:rPr lang="en-GB" sz="1600"/>
              <a:t>REC Performance Assurance Board were briefed in March</a:t>
            </a:r>
          </a:p>
          <a:p>
            <a:pPr marL="742939" lvl="1" indent="-285750">
              <a:buFont typeface="Arial" panose="020B0604020202020204" pitchFamily="34" charset="0"/>
              <a:buChar char="•"/>
            </a:pPr>
            <a:r>
              <a:rPr lang="en-GB" sz="1600"/>
              <a:t>Planning is on track to commence failover activities w/c 29</a:t>
            </a:r>
            <a:r>
              <a:rPr lang="en-GB" sz="1600" baseline="30000"/>
              <a:t>th</a:t>
            </a:r>
            <a:r>
              <a:rPr lang="en-GB" sz="1600"/>
              <a:t> April 2024</a:t>
            </a:r>
          </a:p>
          <a:p>
            <a:pPr marL="285750" indent="-285750">
              <a:buFont typeface="Arial" panose="020B0604020202020204" pitchFamily="34" charset="0"/>
              <a:buChar char="•"/>
            </a:pPr>
            <a:r>
              <a:rPr lang="en-GB" sz="2000"/>
              <a:t>DCC accepts that testing in Pre-Production is not the same as Production </a:t>
            </a:r>
          </a:p>
          <a:p>
            <a:pPr marL="742939" lvl="1" indent="-285750">
              <a:buFont typeface="Arial" panose="020B0604020202020204" pitchFamily="34" charset="0"/>
              <a:buChar char="•"/>
            </a:pPr>
            <a:r>
              <a:rPr lang="en-GB" sz="1600"/>
              <a:t>DCC will ensure that Pre-Production aligns as closely with Production as possible, e.g. data volumes, processing</a:t>
            </a:r>
          </a:p>
          <a:p>
            <a:pPr marL="285750" indent="-285750">
              <a:buFont typeface="Arial" panose="020B0604020202020204" pitchFamily="34" charset="0"/>
              <a:buChar char="•"/>
            </a:pPr>
            <a:r>
              <a:rPr lang="en-GB" sz="2000"/>
              <a:t>Benefits of testing Pre-Production are:</a:t>
            </a:r>
          </a:p>
          <a:p>
            <a:pPr marL="742939" lvl="1" indent="-285750">
              <a:buFont typeface="Arial" panose="020B0604020202020204" pitchFamily="34" charset="0"/>
              <a:buChar char="•"/>
            </a:pPr>
            <a:r>
              <a:rPr lang="en-GB" sz="1600"/>
              <a:t>Azure Storage Account geo-replication synchronisation timings and lags can be analysed to better quantify the risk to data on failover</a:t>
            </a:r>
          </a:p>
          <a:p>
            <a:pPr marL="742939" lvl="1" indent="-285750">
              <a:buFont typeface="Arial" panose="020B0604020202020204" pitchFamily="34" charset="0"/>
              <a:buChar char="•"/>
            </a:pPr>
            <a:r>
              <a:rPr lang="en-GB" sz="1600"/>
              <a:t>Recovery procedures for all critical data can be rehearsed and validated ensuring preparedness for future disruptive events </a:t>
            </a:r>
          </a:p>
          <a:p>
            <a:pPr marL="742939" lvl="1" indent="-285750">
              <a:buFont typeface="Arial" panose="020B0604020202020204" pitchFamily="34" charset="0"/>
              <a:buChar char="•"/>
            </a:pPr>
            <a:r>
              <a:rPr lang="en-GB" sz="1600"/>
              <a:t>Testing and exercising can be completed without impacting service</a:t>
            </a:r>
          </a:p>
          <a:p>
            <a:pPr marL="285750" indent="-285750">
              <a:buFont typeface="Arial" panose="020B0604020202020204" pitchFamily="34" charset="0"/>
              <a:buChar char="•"/>
            </a:pPr>
            <a:r>
              <a:rPr lang="en-GB" sz="2000"/>
              <a:t>Production BCDR testing will be planned based on Pre-Production testing outcomes</a:t>
            </a:r>
          </a:p>
        </p:txBody>
      </p:sp>
    </p:spTree>
    <p:extLst>
      <p:ext uri="{BB962C8B-B14F-4D97-AF65-F5344CB8AC3E}">
        <p14:creationId xmlns:p14="http://schemas.microsoft.com/office/powerpoint/2010/main" val="938117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6E12A-F9E7-65AF-5E33-3D296BB5F989}"/>
              </a:ext>
            </a:extLst>
          </p:cNvPr>
          <p:cNvSpPr>
            <a:spLocks noGrp="1"/>
          </p:cNvSpPr>
          <p:nvPr>
            <p:ph type="title"/>
          </p:nvPr>
        </p:nvSpPr>
        <p:spPr>
          <a:xfrm>
            <a:off x="719999" y="540000"/>
            <a:ext cx="9954849" cy="720000"/>
          </a:xfrm>
        </p:spPr>
        <p:txBody>
          <a:bodyPr/>
          <a:lstStyle/>
          <a:p>
            <a:r>
              <a:rPr lang="en-GB"/>
              <a:t>Central Switching Service BCDR Pre-Production Testing Timeline</a:t>
            </a:r>
          </a:p>
        </p:txBody>
      </p:sp>
      <p:sp>
        <p:nvSpPr>
          <p:cNvPr id="4" name="Content Placeholder 3">
            <a:extLst>
              <a:ext uri="{FF2B5EF4-FFF2-40B4-BE49-F238E27FC236}">
                <a16:creationId xmlns:a16="http://schemas.microsoft.com/office/drawing/2014/main" id="{B8E89C17-CFFC-47A0-F63D-94943398EACB}"/>
              </a:ext>
            </a:extLst>
          </p:cNvPr>
          <p:cNvSpPr>
            <a:spLocks noGrp="1"/>
          </p:cNvSpPr>
          <p:nvPr>
            <p:ph sz="half" idx="1"/>
          </p:nvPr>
        </p:nvSpPr>
        <p:spPr>
          <a:xfrm>
            <a:off x="720000" y="1204291"/>
            <a:ext cx="10752000" cy="411449"/>
          </a:xfrm>
        </p:spPr>
        <p:txBody>
          <a:bodyPr/>
          <a:lstStyle/>
          <a:p>
            <a:pPr marL="285750" indent="-285750">
              <a:buFont typeface="Arial" panose="020B0604020202020204" pitchFamily="34" charset="0"/>
              <a:buChar char="•"/>
            </a:pPr>
            <a:r>
              <a:rPr lang="en-GB"/>
              <a:t>Pre-Production BCDR Exercise planning timeline, </a:t>
            </a:r>
            <a:r>
              <a:rPr lang="en-GB">
                <a:solidFill>
                  <a:srgbClr val="FF0000"/>
                </a:solidFill>
              </a:rPr>
              <a:t>outcomes</a:t>
            </a:r>
            <a:r>
              <a:rPr lang="en-GB"/>
              <a:t> and </a:t>
            </a:r>
            <a:r>
              <a:rPr lang="en-GB">
                <a:solidFill>
                  <a:srgbClr val="0070C0"/>
                </a:solidFill>
              </a:rPr>
              <a:t>communication</a:t>
            </a:r>
            <a:r>
              <a:rPr lang="en-GB"/>
              <a:t> activities</a:t>
            </a:r>
          </a:p>
        </p:txBody>
      </p:sp>
      <p:grpSp>
        <p:nvGrpSpPr>
          <p:cNvPr id="20" name="Group 19">
            <a:extLst>
              <a:ext uri="{FF2B5EF4-FFF2-40B4-BE49-F238E27FC236}">
                <a16:creationId xmlns:a16="http://schemas.microsoft.com/office/drawing/2014/main" id="{6D42DAFB-0176-9458-F7F6-03920795675D}"/>
              </a:ext>
            </a:extLst>
          </p:cNvPr>
          <p:cNvGrpSpPr/>
          <p:nvPr/>
        </p:nvGrpSpPr>
        <p:grpSpPr>
          <a:xfrm>
            <a:off x="738749" y="1818243"/>
            <a:ext cx="11085313" cy="3176190"/>
            <a:chOff x="738749" y="1036991"/>
            <a:chExt cx="11085313" cy="3176190"/>
          </a:xfrm>
        </p:grpSpPr>
        <p:sp>
          <p:nvSpPr>
            <p:cNvPr id="6" name="Freeform: Shape 5">
              <a:extLst>
                <a:ext uri="{FF2B5EF4-FFF2-40B4-BE49-F238E27FC236}">
                  <a16:creationId xmlns:a16="http://schemas.microsoft.com/office/drawing/2014/main" id="{6637ECD6-3FC6-5005-FF6E-E5EB8133EAB0}"/>
                </a:ext>
              </a:extLst>
            </p:cNvPr>
            <p:cNvSpPr/>
            <p:nvPr/>
          </p:nvSpPr>
          <p:spPr>
            <a:xfrm>
              <a:off x="738749" y="1043138"/>
              <a:ext cx="1452929" cy="524253"/>
            </a:xfrm>
            <a:custGeom>
              <a:avLst/>
              <a:gdLst>
                <a:gd name="connsiteX0" fmla="*/ 0 w 1452929"/>
                <a:gd name="connsiteY0" fmla="*/ 52425 h 524253"/>
                <a:gd name="connsiteX1" fmla="*/ 52425 w 1452929"/>
                <a:gd name="connsiteY1" fmla="*/ 0 h 524253"/>
                <a:gd name="connsiteX2" fmla="*/ 1400504 w 1452929"/>
                <a:gd name="connsiteY2" fmla="*/ 0 h 524253"/>
                <a:gd name="connsiteX3" fmla="*/ 1452929 w 1452929"/>
                <a:gd name="connsiteY3" fmla="*/ 52425 h 524253"/>
                <a:gd name="connsiteX4" fmla="*/ 1452929 w 1452929"/>
                <a:gd name="connsiteY4" fmla="*/ 471828 h 524253"/>
                <a:gd name="connsiteX5" fmla="*/ 1400504 w 1452929"/>
                <a:gd name="connsiteY5" fmla="*/ 524253 h 524253"/>
                <a:gd name="connsiteX6" fmla="*/ 52425 w 1452929"/>
                <a:gd name="connsiteY6" fmla="*/ 524253 h 524253"/>
                <a:gd name="connsiteX7" fmla="*/ 0 w 1452929"/>
                <a:gd name="connsiteY7" fmla="*/ 471828 h 524253"/>
                <a:gd name="connsiteX8" fmla="*/ 0 w 1452929"/>
                <a:gd name="connsiteY8" fmla="*/ 52425 h 52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524253">
                  <a:moveTo>
                    <a:pt x="0" y="52425"/>
                  </a:moveTo>
                  <a:cubicBezTo>
                    <a:pt x="0" y="23471"/>
                    <a:pt x="23471" y="0"/>
                    <a:pt x="52425" y="0"/>
                  </a:cubicBezTo>
                  <a:lnTo>
                    <a:pt x="1400504" y="0"/>
                  </a:lnTo>
                  <a:cubicBezTo>
                    <a:pt x="1429458" y="0"/>
                    <a:pt x="1452929" y="23471"/>
                    <a:pt x="1452929" y="52425"/>
                  </a:cubicBezTo>
                  <a:lnTo>
                    <a:pt x="1452929" y="471828"/>
                  </a:lnTo>
                  <a:cubicBezTo>
                    <a:pt x="1452929" y="500782"/>
                    <a:pt x="1429458" y="524253"/>
                    <a:pt x="1400504" y="524253"/>
                  </a:cubicBezTo>
                  <a:lnTo>
                    <a:pt x="52425" y="524253"/>
                  </a:lnTo>
                  <a:cubicBezTo>
                    <a:pt x="23471" y="524253"/>
                    <a:pt x="0" y="500782"/>
                    <a:pt x="0" y="471828"/>
                  </a:cubicBezTo>
                  <a:lnTo>
                    <a:pt x="0" y="52425"/>
                  </a:lnTo>
                  <a:close/>
                </a:path>
              </a:pathLst>
            </a:custGeom>
            <a:scene3d>
              <a:camera prst="orthographicFront"/>
              <a:lightRig rig="threePt" dir="t"/>
            </a:scene3d>
            <a:sp3d>
              <a:bevelT w="165100" prst="coolSlant"/>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9568" tIns="99568" rIns="99568" bIns="228091" numCol="1" spcCol="1270" anchor="t" anchorCtr="0">
              <a:noAutofit/>
            </a:bodyPr>
            <a:lstStyle/>
            <a:p>
              <a:pPr marL="0" marR="0" lvl="0" indent="0" algn="l"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anose="020F0502020204030204"/>
                  <a:ea typeface="+mn-ea"/>
                  <a:cs typeface="+mn-cs"/>
                </a:rPr>
                <a:t>February 2024</a:t>
              </a:r>
            </a:p>
          </p:txBody>
        </p:sp>
        <p:sp>
          <p:nvSpPr>
            <p:cNvPr id="7" name="Freeform: Shape 6">
              <a:extLst>
                <a:ext uri="{FF2B5EF4-FFF2-40B4-BE49-F238E27FC236}">
                  <a16:creationId xmlns:a16="http://schemas.microsoft.com/office/drawing/2014/main" id="{367919BB-346F-6003-210D-1E4C0E60FE99}"/>
                </a:ext>
              </a:extLst>
            </p:cNvPr>
            <p:cNvSpPr/>
            <p:nvPr/>
          </p:nvSpPr>
          <p:spPr>
            <a:xfrm>
              <a:off x="1036046" y="1392640"/>
              <a:ext cx="1842689" cy="2820541"/>
            </a:xfrm>
            <a:custGeom>
              <a:avLst/>
              <a:gdLst>
                <a:gd name="connsiteX0" fmla="*/ 0 w 1452929"/>
                <a:gd name="connsiteY0" fmla="*/ 145293 h 3228750"/>
                <a:gd name="connsiteX1" fmla="*/ 145293 w 1452929"/>
                <a:gd name="connsiteY1" fmla="*/ 0 h 3228750"/>
                <a:gd name="connsiteX2" fmla="*/ 1307636 w 1452929"/>
                <a:gd name="connsiteY2" fmla="*/ 0 h 3228750"/>
                <a:gd name="connsiteX3" fmla="*/ 1452929 w 1452929"/>
                <a:gd name="connsiteY3" fmla="*/ 145293 h 3228750"/>
                <a:gd name="connsiteX4" fmla="*/ 1452929 w 1452929"/>
                <a:gd name="connsiteY4" fmla="*/ 3083457 h 3228750"/>
                <a:gd name="connsiteX5" fmla="*/ 1307636 w 1452929"/>
                <a:gd name="connsiteY5" fmla="*/ 3228750 h 3228750"/>
                <a:gd name="connsiteX6" fmla="*/ 145293 w 1452929"/>
                <a:gd name="connsiteY6" fmla="*/ 3228750 h 3228750"/>
                <a:gd name="connsiteX7" fmla="*/ 0 w 1452929"/>
                <a:gd name="connsiteY7" fmla="*/ 3083457 h 3228750"/>
                <a:gd name="connsiteX8" fmla="*/ 0 w 1452929"/>
                <a:gd name="connsiteY8" fmla="*/ 145293 h 32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3228750">
                  <a:moveTo>
                    <a:pt x="0" y="145293"/>
                  </a:moveTo>
                  <a:cubicBezTo>
                    <a:pt x="0" y="65050"/>
                    <a:pt x="65050" y="0"/>
                    <a:pt x="145293" y="0"/>
                  </a:cubicBezTo>
                  <a:lnTo>
                    <a:pt x="1307636" y="0"/>
                  </a:lnTo>
                  <a:cubicBezTo>
                    <a:pt x="1387879" y="0"/>
                    <a:pt x="1452929" y="65050"/>
                    <a:pt x="1452929" y="145293"/>
                  </a:cubicBezTo>
                  <a:lnTo>
                    <a:pt x="1452929" y="3083457"/>
                  </a:lnTo>
                  <a:cubicBezTo>
                    <a:pt x="1452929" y="3163700"/>
                    <a:pt x="1387879" y="3228750"/>
                    <a:pt x="1307636" y="3228750"/>
                  </a:cubicBezTo>
                  <a:lnTo>
                    <a:pt x="145293" y="3228750"/>
                  </a:lnTo>
                  <a:cubicBezTo>
                    <a:pt x="65050" y="3228750"/>
                    <a:pt x="0" y="3163700"/>
                    <a:pt x="0" y="3083457"/>
                  </a:cubicBezTo>
                  <a:lnTo>
                    <a:pt x="0" y="145293"/>
                  </a:lnTo>
                  <a:close/>
                </a:path>
              </a:pathLst>
            </a:custGeom>
            <a:scene3d>
              <a:camera prst="orthographicFront"/>
              <a:lightRig rig="threePt" dir="t"/>
            </a:scene3d>
            <a:sp3d>
              <a:bevelT w="165100" prst="coolSlant"/>
            </a:sp3d>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899" tIns="127899" rIns="127899" bIns="127899"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Risk Assessment &amp; Outline Exercise  Recommendation to DCC SLT</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70C0"/>
                  </a:solidFill>
                  <a:effectLst/>
                  <a:uLnTx/>
                  <a:uFillTx/>
                  <a:latin typeface="Calibri" panose="020F0502020204030204"/>
                  <a:ea typeface="+mn-ea"/>
                  <a:cs typeface="+mn-cs"/>
                </a:rPr>
                <a:t>REC Technical Services consulted</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Pre-Production </a:t>
              </a: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Exercise  Scope, Objectives and Success Factors </a:t>
              </a: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agreed</a:t>
              </a:r>
            </a:p>
          </p:txBody>
        </p:sp>
        <p:sp>
          <p:nvSpPr>
            <p:cNvPr id="8" name="Freeform: Shape 7">
              <a:extLst>
                <a:ext uri="{FF2B5EF4-FFF2-40B4-BE49-F238E27FC236}">
                  <a16:creationId xmlns:a16="http://schemas.microsoft.com/office/drawing/2014/main" id="{3DF9BA8E-B89A-6AA4-3E98-A278F85F8BF5}"/>
                </a:ext>
              </a:extLst>
            </p:cNvPr>
            <p:cNvSpPr/>
            <p:nvPr/>
          </p:nvSpPr>
          <p:spPr>
            <a:xfrm>
              <a:off x="2411889" y="1036991"/>
              <a:ext cx="466846" cy="361797"/>
            </a:xfrm>
            <a:custGeom>
              <a:avLst/>
              <a:gdLst>
                <a:gd name="connsiteX0" fmla="*/ 0 w 466846"/>
                <a:gd name="connsiteY0" fmla="*/ 72359 h 361797"/>
                <a:gd name="connsiteX1" fmla="*/ 285948 w 466846"/>
                <a:gd name="connsiteY1" fmla="*/ 72359 h 361797"/>
                <a:gd name="connsiteX2" fmla="*/ 285948 w 466846"/>
                <a:gd name="connsiteY2" fmla="*/ 0 h 361797"/>
                <a:gd name="connsiteX3" fmla="*/ 466846 w 466846"/>
                <a:gd name="connsiteY3" fmla="*/ 180899 h 361797"/>
                <a:gd name="connsiteX4" fmla="*/ 285948 w 466846"/>
                <a:gd name="connsiteY4" fmla="*/ 361797 h 361797"/>
                <a:gd name="connsiteX5" fmla="*/ 285948 w 466846"/>
                <a:gd name="connsiteY5" fmla="*/ 289438 h 361797"/>
                <a:gd name="connsiteX6" fmla="*/ 0 w 466846"/>
                <a:gd name="connsiteY6" fmla="*/ 289438 h 361797"/>
                <a:gd name="connsiteX7" fmla="*/ 0 w 466846"/>
                <a:gd name="connsiteY7" fmla="*/ 72359 h 36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846" h="361797">
                  <a:moveTo>
                    <a:pt x="0" y="72359"/>
                  </a:moveTo>
                  <a:lnTo>
                    <a:pt x="285948" y="72359"/>
                  </a:lnTo>
                  <a:lnTo>
                    <a:pt x="285948" y="0"/>
                  </a:lnTo>
                  <a:lnTo>
                    <a:pt x="466846" y="180899"/>
                  </a:lnTo>
                  <a:lnTo>
                    <a:pt x="285948" y="361797"/>
                  </a:lnTo>
                  <a:lnTo>
                    <a:pt x="285948" y="289438"/>
                  </a:lnTo>
                  <a:lnTo>
                    <a:pt x="0" y="289438"/>
                  </a:lnTo>
                  <a:lnTo>
                    <a:pt x="0" y="72359"/>
                  </a:lnTo>
                  <a:close/>
                </a:path>
              </a:pathLst>
            </a:custGeom>
            <a:scene3d>
              <a:camera prst="orthographicFront"/>
              <a:lightRig rig="threePt" dir="t"/>
            </a:scene3d>
            <a:sp3d>
              <a:bevelT w="165100" prst="coolSlant"/>
            </a:sp3d>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72359" rIns="108539" bIns="72359" numCol="1" spcCol="1270" anchor="ctr" anchorCtr="0">
              <a:noAutofit/>
            </a:bodyPr>
            <a:lstStyle/>
            <a:p>
              <a:pPr marL="0" marR="0" lvl="0" indent="0" algn="ctr" defTabSz="177800" rtl="0" eaLnBrk="1" fontAlgn="auto" latinLnBrk="0" hangingPunct="1">
                <a:lnSpc>
                  <a:spcPct val="90000"/>
                </a:lnSpc>
                <a:spcBef>
                  <a:spcPct val="0"/>
                </a:spcBef>
                <a:spcAft>
                  <a:spcPct val="35000"/>
                </a:spcAft>
                <a:buClrTx/>
                <a:buSzTx/>
                <a:buFontTx/>
                <a:buNone/>
                <a:tabLst/>
                <a:defRPr/>
              </a:pPr>
              <a:endParaRPr kumimoji="0" lang="en-GB" sz="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548115CD-BDBB-FFF5-65F1-7AB7C2635F32}"/>
                </a:ext>
              </a:extLst>
            </p:cNvPr>
            <p:cNvSpPr/>
            <p:nvPr/>
          </p:nvSpPr>
          <p:spPr>
            <a:xfrm>
              <a:off x="3072520" y="1043138"/>
              <a:ext cx="1452929" cy="524253"/>
            </a:xfrm>
            <a:custGeom>
              <a:avLst/>
              <a:gdLst>
                <a:gd name="connsiteX0" fmla="*/ 0 w 1452929"/>
                <a:gd name="connsiteY0" fmla="*/ 52425 h 524253"/>
                <a:gd name="connsiteX1" fmla="*/ 52425 w 1452929"/>
                <a:gd name="connsiteY1" fmla="*/ 0 h 524253"/>
                <a:gd name="connsiteX2" fmla="*/ 1400504 w 1452929"/>
                <a:gd name="connsiteY2" fmla="*/ 0 h 524253"/>
                <a:gd name="connsiteX3" fmla="*/ 1452929 w 1452929"/>
                <a:gd name="connsiteY3" fmla="*/ 52425 h 524253"/>
                <a:gd name="connsiteX4" fmla="*/ 1452929 w 1452929"/>
                <a:gd name="connsiteY4" fmla="*/ 471828 h 524253"/>
                <a:gd name="connsiteX5" fmla="*/ 1400504 w 1452929"/>
                <a:gd name="connsiteY5" fmla="*/ 524253 h 524253"/>
                <a:gd name="connsiteX6" fmla="*/ 52425 w 1452929"/>
                <a:gd name="connsiteY6" fmla="*/ 524253 h 524253"/>
                <a:gd name="connsiteX7" fmla="*/ 0 w 1452929"/>
                <a:gd name="connsiteY7" fmla="*/ 471828 h 524253"/>
                <a:gd name="connsiteX8" fmla="*/ 0 w 1452929"/>
                <a:gd name="connsiteY8" fmla="*/ 52425 h 52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524253">
                  <a:moveTo>
                    <a:pt x="0" y="52425"/>
                  </a:moveTo>
                  <a:cubicBezTo>
                    <a:pt x="0" y="23471"/>
                    <a:pt x="23471" y="0"/>
                    <a:pt x="52425" y="0"/>
                  </a:cubicBezTo>
                  <a:lnTo>
                    <a:pt x="1400504" y="0"/>
                  </a:lnTo>
                  <a:cubicBezTo>
                    <a:pt x="1429458" y="0"/>
                    <a:pt x="1452929" y="23471"/>
                    <a:pt x="1452929" y="52425"/>
                  </a:cubicBezTo>
                  <a:lnTo>
                    <a:pt x="1452929" y="471828"/>
                  </a:lnTo>
                  <a:cubicBezTo>
                    <a:pt x="1452929" y="500782"/>
                    <a:pt x="1429458" y="524253"/>
                    <a:pt x="1400504" y="524253"/>
                  </a:cubicBezTo>
                  <a:lnTo>
                    <a:pt x="52425" y="524253"/>
                  </a:lnTo>
                  <a:cubicBezTo>
                    <a:pt x="23471" y="524253"/>
                    <a:pt x="0" y="500782"/>
                    <a:pt x="0" y="471828"/>
                  </a:cubicBezTo>
                  <a:lnTo>
                    <a:pt x="0" y="52425"/>
                  </a:lnTo>
                  <a:close/>
                </a:path>
              </a:pathLst>
            </a:custGeom>
            <a:scene3d>
              <a:camera prst="orthographicFront"/>
              <a:lightRig rig="threePt" dir="t"/>
            </a:scene3d>
            <a:sp3d>
              <a:bevelT w="165100" prst="coolSlant"/>
            </a:sp3d>
          </p:spPr>
          <p:style>
            <a:lnRef idx="2">
              <a:schemeClr val="lt1">
                <a:hueOff val="0"/>
                <a:satOff val="0"/>
                <a:lumOff val="0"/>
                <a:alphaOff val="0"/>
              </a:schemeClr>
            </a:lnRef>
            <a:fillRef idx="1">
              <a:schemeClr val="accent3">
                <a:hueOff val="509538"/>
                <a:satOff val="7451"/>
                <a:lumOff val="2010"/>
                <a:alphaOff val="0"/>
              </a:schemeClr>
            </a:fillRef>
            <a:effectRef idx="0">
              <a:schemeClr val="accent3">
                <a:hueOff val="509538"/>
                <a:satOff val="7451"/>
                <a:lumOff val="2010"/>
                <a:alphaOff val="0"/>
              </a:schemeClr>
            </a:effectRef>
            <a:fontRef idx="minor">
              <a:schemeClr val="lt1"/>
            </a:fontRef>
          </p:style>
          <p:txBody>
            <a:bodyPr spcFirstLastPara="0" vert="horz" wrap="square" lIns="99568" tIns="99568" rIns="99568" bIns="228091" numCol="1" spcCol="1270" anchor="t" anchorCtr="0">
              <a:noAutofit/>
            </a:bodyPr>
            <a:lstStyle/>
            <a:p>
              <a:pPr marL="0" marR="0" lvl="0" indent="0" algn="l"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anose="020F0502020204030204"/>
                  <a:ea typeface="+mn-ea"/>
                  <a:cs typeface="+mn-cs"/>
                </a:rPr>
                <a:t>March 2024</a:t>
              </a:r>
            </a:p>
          </p:txBody>
        </p:sp>
        <p:sp>
          <p:nvSpPr>
            <p:cNvPr id="10" name="Freeform: Shape 9">
              <a:extLst>
                <a:ext uri="{FF2B5EF4-FFF2-40B4-BE49-F238E27FC236}">
                  <a16:creationId xmlns:a16="http://schemas.microsoft.com/office/drawing/2014/main" id="{539226D7-F2B0-EEC0-E547-19DE53C1184E}"/>
                </a:ext>
              </a:extLst>
            </p:cNvPr>
            <p:cNvSpPr/>
            <p:nvPr/>
          </p:nvSpPr>
          <p:spPr>
            <a:xfrm>
              <a:off x="3369818" y="1392640"/>
              <a:ext cx="1842689" cy="2820541"/>
            </a:xfrm>
            <a:custGeom>
              <a:avLst/>
              <a:gdLst>
                <a:gd name="connsiteX0" fmla="*/ 0 w 1452929"/>
                <a:gd name="connsiteY0" fmla="*/ 145293 h 3228750"/>
                <a:gd name="connsiteX1" fmla="*/ 145293 w 1452929"/>
                <a:gd name="connsiteY1" fmla="*/ 0 h 3228750"/>
                <a:gd name="connsiteX2" fmla="*/ 1307636 w 1452929"/>
                <a:gd name="connsiteY2" fmla="*/ 0 h 3228750"/>
                <a:gd name="connsiteX3" fmla="*/ 1452929 w 1452929"/>
                <a:gd name="connsiteY3" fmla="*/ 145293 h 3228750"/>
                <a:gd name="connsiteX4" fmla="*/ 1452929 w 1452929"/>
                <a:gd name="connsiteY4" fmla="*/ 3083457 h 3228750"/>
                <a:gd name="connsiteX5" fmla="*/ 1307636 w 1452929"/>
                <a:gd name="connsiteY5" fmla="*/ 3228750 h 3228750"/>
                <a:gd name="connsiteX6" fmla="*/ 145293 w 1452929"/>
                <a:gd name="connsiteY6" fmla="*/ 3228750 h 3228750"/>
                <a:gd name="connsiteX7" fmla="*/ 0 w 1452929"/>
                <a:gd name="connsiteY7" fmla="*/ 3083457 h 3228750"/>
                <a:gd name="connsiteX8" fmla="*/ 0 w 1452929"/>
                <a:gd name="connsiteY8" fmla="*/ 145293 h 32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3228750">
                  <a:moveTo>
                    <a:pt x="0" y="145293"/>
                  </a:moveTo>
                  <a:cubicBezTo>
                    <a:pt x="0" y="65050"/>
                    <a:pt x="65050" y="0"/>
                    <a:pt x="145293" y="0"/>
                  </a:cubicBezTo>
                  <a:lnTo>
                    <a:pt x="1307636" y="0"/>
                  </a:lnTo>
                  <a:cubicBezTo>
                    <a:pt x="1387879" y="0"/>
                    <a:pt x="1452929" y="65050"/>
                    <a:pt x="1452929" y="145293"/>
                  </a:cubicBezTo>
                  <a:lnTo>
                    <a:pt x="1452929" y="3083457"/>
                  </a:lnTo>
                  <a:cubicBezTo>
                    <a:pt x="1452929" y="3163700"/>
                    <a:pt x="1387879" y="3228750"/>
                    <a:pt x="1307636" y="3228750"/>
                  </a:cubicBezTo>
                  <a:lnTo>
                    <a:pt x="145293" y="3228750"/>
                  </a:lnTo>
                  <a:cubicBezTo>
                    <a:pt x="65050" y="3228750"/>
                    <a:pt x="0" y="3163700"/>
                    <a:pt x="0" y="3083457"/>
                  </a:cubicBezTo>
                  <a:lnTo>
                    <a:pt x="0" y="145293"/>
                  </a:lnTo>
                  <a:close/>
                </a:path>
              </a:pathLst>
            </a:custGeom>
            <a:scene3d>
              <a:camera prst="orthographicFront"/>
              <a:lightRig rig="threePt" dir="t"/>
            </a:scene3d>
            <a:sp3d>
              <a:bevelT w="165100" prst="coolSlant"/>
            </a:sp3d>
          </p:spPr>
          <p:style>
            <a:lnRef idx="2">
              <a:schemeClr val="accent3">
                <a:hueOff val="509538"/>
                <a:satOff val="7451"/>
                <a:lumOff val="201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899" tIns="127899" rIns="127899" bIns="127899"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BCDR Exercise Plan &amp; Approach</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Pre-Production Non-Functional Requirements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Detailed </a:t>
              </a: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Schedule of Exercises </a:t>
              </a: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to be run and</a:t>
              </a: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 </a:t>
              </a: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associated</a:t>
              </a: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 Runbooks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Recovery Procedures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Data copied and restored to Pre-Production (before 28/03/24)</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70C0"/>
                  </a:solidFill>
                  <a:effectLst/>
                  <a:uLnTx/>
                  <a:uFillTx/>
                  <a:latin typeface="Calibri" panose="020F0502020204030204"/>
                  <a:ea typeface="+mn-ea"/>
                  <a:cs typeface="+mn-cs"/>
                </a:rPr>
                <a:t>REC Performance Assurance Board</a:t>
              </a:r>
            </a:p>
          </p:txBody>
        </p:sp>
        <p:sp>
          <p:nvSpPr>
            <p:cNvPr id="11" name="Freeform: Shape 10">
              <a:extLst>
                <a:ext uri="{FF2B5EF4-FFF2-40B4-BE49-F238E27FC236}">
                  <a16:creationId xmlns:a16="http://schemas.microsoft.com/office/drawing/2014/main" id="{8D7F66EC-D901-DC7F-D216-9BE9BFD1220C}"/>
                </a:ext>
              </a:extLst>
            </p:cNvPr>
            <p:cNvSpPr/>
            <p:nvPr/>
          </p:nvSpPr>
          <p:spPr>
            <a:xfrm>
              <a:off x="4745661" y="1036991"/>
              <a:ext cx="466846" cy="361797"/>
            </a:xfrm>
            <a:custGeom>
              <a:avLst/>
              <a:gdLst>
                <a:gd name="connsiteX0" fmla="*/ 0 w 466846"/>
                <a:gd name="connsiteY0" fmla="*/ 72359 h 361797"/>
                <a:gd name="connsiteX1" fmla="*/ 285948 w 466846"/>
                <a:gd name="connsiteY1" fmla="*/ 72359 h 361797"/>
                <a:gd name="connsiteX2" fmla="*/ 285948 w 466846"/>
                <a:gd name="connsiteY2" fmla="*/ 0 h 361797"/>
                <a:gd name="connsiteX3" fmla="*/ 466846 w 466846"/>
                <a:gd name="connsiteY3" fmla="*/ 180899 h 361797"/>
                <a:gd name="connsiteX4" fmla="*/ 285948 w 466846"/>
                <a:gd name="connsiteY4" fmla="*/ 361797 h 361797"/>
                <a:gd name="connsiteX5" fmla="*/ 285948 w 466846"/>
                <a:gd name="connsiteY5" fmla="*/ 289438 h 361797"/>
                <a:gd name="connsiteX6" fmla="*/ 0 w 466846"/>
                <a:gd name="connsiteY6" fmla="*/ 289438 h 361797"/>
                <a:gd name="connsiteX7" fmla="*/ 0 w 466846"/>
                <a:gd name="connsiteY7" fmla="*/ 72359 h 36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846" h="361797">
                  <a:moveTo>
                    <a:pt x="0" y="72359"/>
                  </a:moveTo>
                  <a:lnTo>
                    <a:pt x="285948" y="72359"/>
                  </a:lnTo>
                  <a:lnTo>
                    <a:pt x="285948" y="0"/>
                  </a:lnTo>
                  <a:lnTo>
                    <a:pt x="466846" y="180899"/>
                  </a:lnTo>
                  <a:lnTo>
                    <a:pt x="285948" y="361797"/>
                  </a:lnTo>
                  <a:lnTo>
                    <a:pt x="285948" y="289438"/>
                  </a:lnTo>
                  <a:lnTo>
                    <a:pt x="0" y="289438"/>
                  </a:lnTo>
                  <a:lnTo>
                    <a:pt x="0" y="72359"/>
                  </a:lnTo>
                  <a:close/>
                </a:path>
              </a:pathLst>
            </a:custGeom>
            <a:scene3d>
              <a:camera prst="orthographicFront"/>
              <a:lightRig rig="threePt" dir="t"/>
            </a:scene3d>
            <a:sp3d>
              <a:bevelT w="165100" prst="coolSlant"/>
            </a:sp3d>
          </p:spPr>
          <p:style>
            <a:lnRef idx="0">
              <a:schemeClr val="lt1">
                <a:hueOff val="0"/>
                <a:satOff val="0"/>
                <a:lumOff val="0"/>
                <a:alphaOff val="0"/>
              </a:schemeClr>
            </a:lnRef>
            <a:fillRef idx="1">
              <a:schemeClr val="accent3">
                <a:hueOff val="679384"/>
                <a:satOff val="9935"/>
                <a:lumOff val="2680"/>
                <a:alphaOff val="0"/>
              </a:schemeClr>
            </a:fillRef>
            <a:effectRef idx="0">
              <a:schemeClr val="accent3">
                <a:hueOff val="679384"/>
                <a:satOff val="9935"/>
                <a:lumOff val="2680"/>
                <a:alphaOff val="0"/>
              </a:schemeClr>
            </a:effectRef>
            <a:fontRef idx="minor">
              <a:schemeClr val="lt1"/>
            </a:fontRef>
          </p:style>
          <p:txBody>
            <a:bodyPr spcFirstLastPara="0" vert="horz" wrap="square" lIns="0" tIns="72359" rIns="108539" bIns="72359" numCol="1" spcCol="1270" anchor="ctr" anchorCtr="0">
              <a:noAutofit/>
            </a:bodyPr>
            <a:lstStyle/>
            <a:p>
              <a:pPr marL="0" marR="0" lvl="0" indent="0" algn="ctr" defTabSz="177800" rtl="0" eaLnBrk="1" fontAlgn="auto" latinLnBrk="0" hangingPunct="1">
                <a:lnSpc>
                  <a:spcPct val="90000"/>
                </a:lnSpc>
                <a:spcBef>
                  <a:spcPct val="0"/>
                </a:spcBef>
                <a:spcAft>
                  <a:spcPct val="35000"/>
                </a:spcAft>
                <a:buClrTx/>
                <a:buSzTx/>
                <a:buFontTx/>
                <a:buNone/>
                <a:tabLst/>
                <a:defRPr/>
              </a:pPr>
              <a:endParaRPr kumimoji="0" lang="en-GB" sz="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9EAD69C9-F933-838D-17BA-CB03DD4F7CCF}"/>
                </a:ext>
              </a:extLst>
            </p:cNvPr>
            <p:cNvSpPr/>
            <p:nvPr/>
          </p:nvSpPr>
          <p:spPr>
            <a:xfrm>
              <a:off x="5406292" y="1043138"/>
              <a:ext cx="1452929" cy="524253"/>
            </a:xfrm>
            <a:custGeom>
              <a:avLst/>
              <a:gdLst>
                <a:gd name="connsiteX0" fmla="*/ 0 w 1452929"/>
                <a:gd name="connsiteY0" fmla="*/ 52425 h 524253"/>
                <a:gd name="connsiteX1" fmla="*/ 52425 w 1452929"/>
                <a:gd name="connsiteY1" fmla="*/ 0 h 524253"/>
                <a:gd name="connsiteX2" fmla="*/ 1400504 w 1452929"/>
                <a:gd name="connsiteY2" fmla="*/ 0 h 524253"/>
                <a:gd name="connsiteX3" fmla="*/ 1452929 w 1452929"/>
                <a:gd name="connsiteY3" fmla="*/ 52425 h 524253"/>
                <a:gd name="connsiteX4" fmla="*/ 1452929 w 1452929"/>
                <a:gd name="connsiteY4" fmla="*/ 471828 h 524253"/>
                <a:gd name="connsiteX5" fmla="*/ 1400504 w 1452929"/>
                <a:gd name="connsiteY5" fmla="*/ 524253 h 524253"/>
                <a:gd name="connsiteX6" fmla="*/ 52425 w 1452929"/>
                <a:gd name="connsiteY6" fmla="*/ 524253 h 524253"/>
                <a:gd name="connsiteX7" fmla="*/ 0 w 1452929"/>
                <a:gd name="connsiteY7" fmla="*/ 471828 h 524253"/>
                <a:gd name="connsiteX8" fmla="*/ 0 w 1452929"/>
                <a:gd name="connsiteY8" fmla="*/ 52425 h 52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524253">
                  <a:moveTo>
                    <a:pt x="0" y="52425"/>
                  </a:moveTo>
                  <a:cubicBezTo>
                    <a:pt x="0" y="23471"/>
                    <a:pt x="23471" y="0"/>
                    <a:pt x="52425" y="0"/>
                  </a:cubicBezTo>
                  <a:lnTo>
                    <a:pt x="1400504" y="0"/>
                  </a:lnTo>
                  <a:cubicBezTo>
                    <a:pt x="1429458" y="0"/>
                    <a:pt x="1452929" y="23471"/>
                    <a:pt x="1452929" y="52425"/>
                  </a:cubicBezTo>
                  <a:lnTo>
                    <a:pt x="1452929" y="471828"/>
                  </a:lnTo>
                  <a:cubicBezTo>
                    <a:pt x="1452929" y="500782"/>
                    <a:pt x="1429458" y="524253"/>
                    <a:pt x="1400504" y="524253"/>
                  </a:cubicBezTo>
                  <a:lnTo>
                    <a:pt x="52425" y="524253"/>
                  </a:lnTo>
                  <a:cubicBezTo>
                    <a:pt x="23471" y="524253"/>
                    <a:pt x="0" y="500782"/>
                    <a:pt x="0" y="471828"/>
                  </a:cubicBezTo>
                  <a:lnTo>
                    <a:pt x="0" y="52425"/>
                  </a:lnTo>
                  <a:close/>
                </a:path>
              </a:pathLst>
            </a:custGeom>
            <a:scene3d>
              <a:camera prst="orthographicFront"/>
              <a:lightRig rig="threePt" dir="t"/>
            </a:scene3d>
            <a:sp3d>
              <a:bevelT w="165100" prst="coolSlant"/>
            </a:sp3d>
          </p:spPr>
          <p:style>
            <a:lnRef idx="2">
              <a:schemeClr val="lt1">
                <a:hueOff val="0"/>
                <a:satOff val="0"/>
                <a:lumOff val="0"/>
                <a:alphaOff val="0"/>
              </a:schemeClr>
            </a:lnRef>
            <a:fillRef idx="1">
              <a:schemeClr val="accent3">
                <a:hueOff val="1019075"/>
                <a:satOff val="14903"/>
                <a:lumOff val="4020"/>
                <a:alphaOff val="0"/>
              </a:schemeClr>
            </a:fillRef>
            <a:effectRef idx="0">
              <a:schemeClr val="accent3">
                <a:hueOff val="1019075"/>
                <a:satOff val="14903"/>
                <a:lumOff val="4020"/>
                <a:alphaOff val="0"/>
              </a:schemeClr>
            </a:effectRef>
            <a:fontRef idx="minor">
              <a:schemeClr val="lt1"/>
            </a:fontRef>
          </p:style>
          <p:txBody>
            <a:bodyPr spcFirstLastPara="0" vert="horz" wrap="square" lIns="99568" tIns="99568" rIns="99568" bIns="228091" numCol="1" spcCol="1270" anchor="t" anchorCtr="0">
              <a:noAutofit/>
            </a:bodyPr>
            <a:lstStyle/>
            <a:p>
              <a:pPr marL="0" marR="0" lvl="0" indent="0" algn="l"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anose="020F0502020204030204"/>
                  <a:ea typeface="+mn-ea"/>
                  <a:cs typeface="+mn-cs"/>
                </a:rPr>
                <a:t>April 2024</a:t>
              </a:r>
            </a:p>
          </p:txBody>
        </p:sp>
        <p:sp>
          <p:nvSpPr>
            <p:cNvPr id="13" name="Freeform: Shape 12">
              <a:extLst>
                <a:ext uri="{FF2B5EF4-FFF2-40B4-BE49-F238E27FC236}">
                  <a16:creationId xmlns:a16="http://schemas.microsoft.com/office/drawing/2014/main" id="{66BF84F5-1474-A41F-DA76-F7935B6DE7F1}"/>
                </a:ext>
              </a:extLst>
            </p:cNvPr>
            <p:cNvSpPr/>
            <p:nvPr/>
          </p:nvSpPr>
          <p:spPr>
            <a:xfrm>
              <a:off x="5703589" y="1392640"/>
              <a:ext cx="1842689" cy="2820541"/>
            </a:xfrm>
            <a:custGeom>
              <a:avLst/>
              <a:gdLst>
                <a:gd name="connsiteX0" fmla="*/ 0 w 1452929"/>
                <a:gd name="connsiteY0" fmla="*/ 145293 h 3228750"/>
                <a:gd name="connsiteX1" fmla="*/ 145293 w 1452929"/>
                <a:gd name="connsiteY1" fmla="*/ 0 h 3228750"/>
                <a:gd name="connsiteX2" fmla="*/ 1307636 w 1452929"/>
                <a:gd name="connsiteY2" fmla="*/ 0 h 3228750"/>
                <a:gd name="connsiteX3" fmla="*/ 1452929 w 1452929"/>
                <a:gd name="connsiteY3" fmla="*/ 145293 h 3228750"/>
                <a:gd name="connsiteX4" fmla="*/ 1452929 w 1452929"/>
                <a:gd name="connsiteY4" fmla="*/ 3083457 h 3228750"/>
                <a:gd name="connsiteX5" fmla="*/ 1307636 w 1452929"/>
                <a:gd name="connsiteY5" fmla="*/ 3228750 h 3228750"/>
                <a:gd name="connsiteX6" fmla="*/ 145293 w 1452929"/>
                <a:gd name="connsiteY6" fmla="*/ 3228750 h 3228750"/>
                <a:gd name="connsiteX7" fmla="*/ 0 w 1452929"/>
                <a:gd name="connsiteY7" fmla="*/ 3083457 h 3228750"/>
                <a:gd name="connsiteX8" fmla="*/ 0 w 1452929"/>
                <a:gd name="connsiteY8" fmla="*/ 145293 h 32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3228750">
                  <a:moveTo>
                    <a:pt x="0" y="145293"/>
                  </a:moveTo>
                  <a:cubicBezTo>
                    <a:pt x="0" y="65050"/>
                    <a:pt x="65050" y="0"/>
                    <a:pt x="145293" y="0"/>
                  </a:cubicBezTo>
                  <a:lnTo>
                    <a:pt x="1307636" y="0"/>
                  </a:lnTo>
                  <a:cubicBezTo>
                    <a:pt x="1387879" y="0"/>
                    <a:pt x="1452929" y="65050"/>
                    <a:pt x="1452929" y="145293"/>
                  </a:cubicBezTo>
                  <a:lnTo>
                    <a:pt x="1452929" y="3083457"/>
                  </a:lnTo>
                  <a:cubicBezTo>
                    <a:pt x="1452929" y="3163700"/>
                    <a:pt x="1387879" y="3228750"/>
                    <a:pt x="1307636" y="3228750"/>
                  </a:cubicBezTo>
                  <a:lnTo>
                    <a:pt x="145293" y="3228750"/>
                  </a:lnTo>
                  <a:cubicBezTo>
                    <a:pt x="65050" y="3228750"/>
                    <a:pt x="0" y="3163700"/>
                    <a:pt x="0" y="3083457"/>
                  </a:cubicBezTo>
                  <a:lnTo>
                    <a:pt x="0" y="145293"/>
                  </a:lnTo>
                  <a:close/>
                </a:path>
              </a:pathLst>
            </a:custGeom>
            <a:scene3d>
              <a:camera prst="orthographicFront"/>
              <a:lightRig rig="threePt" dir="t"/>
            </a:scene3d>
            <a:sp3d>
              <a:bevelT w="165100" prst="coolSlant"/>
            </a:sp3d>
          </p:spPr>
          <p:style>
            <a:lnRef idx="2">
              <a:schemeClr val="accent3">
                <a:hueOff val="1019075"/>
                <a:satOff val="14903"/>
                <a:lumOff val="402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899" tIns="127899" rIns="127899" bIns="127899"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Pre-Production environment, tooling and monitoring fully prepared</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Geo-replication timescales estimated (via tests)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Conduct walkthroughs and rehearsals to validate and update </a:t>
              </a: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Recovery Procedures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70C0"/>
                  </a:solidFill>
                  <a:effectLst/>
                  <a:uLnTx/>
                  <a:uFillTx/>
                  <a:latin typeface="Calibri" panose="020F0502020204030204"/>
                  <a:ea typeface="+mn-ea"/>
                  <a:cs typeface="+mn-cs"/>
                </a:rPr>
                <a:t>Briefing to Switching Operator Forum</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70C0"/>
                  </a:solidFill>
                  <a:effectLst/>
                  <a:uLnTx/>
                  <a:uFillTx/>
                  <a:latin typeface="Calibri" panose="020F0502020204030204"/>
                  <a:ea typeface="+mn-ea"/>
                  <a:cs typeface="+mn-cs"/>
                </a:rPr>
                <a:t>REC Weekly Bulletin update</a:t>
              </a:r>
            </a:p>
          </p:txBody>
        </p:sp>
        <p:sp>
          <p:nvSpPr>
            <p:cNvPr id="14" name="Freeform: Shape 13">
              <a:extLst>
                <a:ext uri="{FF2B5EF4-FFF2-40B4-BE49-F238E27FC236}">
                  <a16:creationId xmlns:a16="http://schemas.microsoft.com/office/drawing/2014/main" id="{94373CA8-A30D-5502-91F3-3191E21CF41C}"/>
                </a:ext>
              </a:extLst>
            </p:cNvPr>
            <p:cNvSpPr/>
            <p:nvPr/>
          </p:nvSpPr>
          <p:spPr>
            <a:xfrm>
              <a:off x="7079432" y="1036991"/>
              <a:ext cx="466846" cy="361797"/>
            </a:xfrm>
            <a:custGeom>
              <a:avLst/>
              <a:gdLst>
                <a:gd name="connsiteX0" fmla="*/ 0 w 466846"/>
                <a:gd name="connsiteY0" fmla="*/ 72359 h 361797"/>
                <a:gd name="connsiteX1" fmla="*/ 285948 w 466846"/>
                <a:gd name="connsiteY1" fmla="*/ 72359 h 361797"/>
                <a:gd name="connsiteX2" fmla="*/ 285948 w 466846"/>
                <a:gd name="connsiteY2" fmla="*/ 0 h 361797"/>
                <a:gd name="connsiteX3" fmla="*/ 466846 w 466846"/>
                <a:gd name="connsiteY3" fmla="*/ 180899 h 361797"/>
                <a:gd name="connsiteX4" fmla="*/ 285948 w 466846"/>
                <a:gd name="connsiteY4" fmla="*/ 361797 h 361797"/>
                <a:gd name="connsiteX5" fmla="*/ 285948 w 466846"/>
                <a:gd name="connsiteY5" fmla="*/ 289438 h 361797"/>
                <a:gd name="connsiteX6" fmla="*/ 0 w 466846"/>
                <a:gd name="connsiteY6" fmla="*/ 289438 h 361797"/>
                <a:gd name="connsiteX7" fmla="*/ 0 w 466846"/>
                <a:gd name="connsiteY7" fmla="*/ 72359 h 36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846" h="361797">
                  <a:moveTo>
                    <a:pt x="0" y="72359"/>
                  </a:moveTo>
                  <a:lnTo>
                    <a:pt x="285948" y="72359"/>
                  </a:lnTo>
                  <a:lnTo>
                    <a:pt x="285948" y="0"/>
                  </a:lnTo>
                  <a:lnTo>
                    <a:pt x="466846" y="180899"/>
                  </a:lnTo>
                  <a:lnTo>
                    <a:pt x="285948" y="361797"/>
                  </a:lnTo>
                  <a:lnTo>
                    <a:pt x="285948" y="289438"/>
                  </a:lnTo>
                  <a:lnTo>
                    <a:pt x="0" y="289438"/>
                  </a:lnTo>
                  <a:lnTo>
                    <a:pt x="0" y="72359"/>
                  </a:lnTo>
                  <a:close/>
                </a:path>
              </a:pathLst>
            </a:custGeom>
            <a:scene3d>
              <a:camera prst="orthographicFront"/>
              <a:lightRig rig="threePt" dir="t"/>
            </a:scene3d>
            <a:sp3d>
              <a:bevelT w="165100" prst="coolSlant"/>
            </a:sp3d>
          </p:spPr>
          <p:style>
            <a:lnRef idx="0">
              <a:schemeClr val="lt1">
                <a:hueOff val="0"/>
                <a:satOff val="0"/>
                <a:lumOff val="0"/>
                <a:alphaOff val="0"/>
              </a:schemeClr>
            </a:lnRef>
            <a:fillRef idx="1">
              <a:schemeClr val="accent3">
                <a:hueOff val="1358767"/>
                <a:satOff val="19871"/>
                <a:lumOff val="5361"/>
                <a:alphaOff val="0"/>
              </a:schemeClr>
            </a:fillRef>
            <a:effectRef idx="0">
              <a:schemeClr val="accent3">
                <a:hueOff val="1358767"/>
                <a:satOff val="19871"/>
                <a:lumOff val="5361"/>
                <a:alphaOff val="0"/>
              </a:schemeClr>
            </a:effectRef>
            <a:fontRef idx="minor">
              <a:schemeClr val="lt1"/>
            </a:fontRef>
          </p:style>
          <p:txBody>
            <a:bodyPr spcFirstLastPara="0" vert="horz" wrap="square" lIns="0" tIns="72359" rIns="108539" bIns="72359" numCol="1" spcCol="1270" anchor="ctr" anchorCtr="0">
              <a:noAutofit/>
            </a:bodyPr>
            <a:lstStyle/>
            <a:p>
              <a:pPr marL="0" marR="0" lvl="0" indent="0" algn="ctr" defTabSz="177800" rtl="0" eaLnBrk="1" fontAlgn="auto" latinLnBrk="0" hangingPunct="1">
                <a:lnSpc>
                  <a:spcPct val="90000"/>
                </a:lnSpc>
                <a:spcBef>
                  <a:spcPct val="0"/>
                </a:spcBef>
                <a:spcAft>
                  <a:spcPct val="35000"/>
                </a:spcAft>
                <a:buClrTx/>
                <a:buSzTx/>
                <a:buFontTx/>
                <a:buNone/>
                <a:tabLst/>
                <a:defRPr/>
              </a:pPr>
              <a:endParaRPr kumimoji="0" lang="en-GB" sz="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C9857B2B-4BFF-E6E7-560F-B038363C805E}"/>
                </a:ext>
              </a:extLst>
            </p:cNvPr>
            <p:cNvSpPr/>
            <p:nvPr/>
          </p:nvSpPr>
          <p:spPr>
            <a:xfrm>
              <a:off x="7740063" y="1043138"/>
              <a:ext cx="1452929" cy="524253"/>
            </a:xfrm>
            <a:custGeom>
              <a:avLst/>
              <a:gdLst>
                <a:gd name="connsiteX0" fmla="*/ 0 w 1452929"/>
                <a:gd name="connsiteY0" fmla="*/ 52425 h 524253"/>
                <a:gd name="connsiteX1" fmla="*/ 52425 w 1452929"/>
                <a:gd name="connsiteY1" fmla="*/ 0 h 524253"/>
                <a:gd name="connsiteX2" fmla="*/ 1400504 w 1452929"/>
                <a:gd name="connsiteY2" fmla="*/ 0 h 524253"/>
                <a:gd name="connsiteX3" fmla="*/ 1452929 w 1452929"/>
                <a:gd name="connsiteY3" fmla="*/ 52425 h 524253"/>
                <a:gd name="connsiteX4" fmla="*/ 1452929 w 1452929"/>
                <a:gd name="connsiteY4" fmla="*/ 471828 h 524253"/>
                <a:gd name="connsiteX5" fmla="*/ 1400504 w 1452929"/>
                <a:gd name="connsiteY5" fmla="*/ 524253 h 524253"/>
                <a:gd name="connsiteX6" fmla="*/ 52425 w 1452929"/>
                <a:gd name="connsiteY6" fmla="*/ 524253 h 524253"/>
                <a:gd name="connsiteX7" fmla="*/ 0 w 1452929"/>
                <a:gd name="connsiteY7" fmla="*/ 471828 h 524253"/>
                <a:gd name="connsiteX8" fmla="*/ 0 w 1452929"/>
                <a:gd name="connsiteY8" fmla="*/ 52425 h 52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524253">
                  <a:moveTo>
                    <a:pt x="0" y="52425"/>
                  </a:moveTo>
                  <a:cubicBezTo>
                    <a:pt x="0" y="23471"/>
                    <a:pt x="23471" y="0"/>
                    <a:pt x="52425" y="0"/>
                  </a:cubicBezTo>
                  <a:lnTo>
                    <a:pt x="1400504" y="0"/>
                  </a:lnTo>
                  <a:cubicBezTo>
                    <a:pt x="1429458" y="0"/>
                    <a:pt x="1452929" y="23471"/>
                    <a:pt x="1452929" y="52425"/>
                  </a:cubicBezTo>
                  <a:lnTo>
                    <a:pt x="1452929" y="471828"/>
                  </a:lnTo>
                  <a:cubicBezTo>
                    <a:pt x="1452929" y="500782"/>
                    <a:pt x="1429458" y="524253"/>
                    <a:pt x="1400504" y="524253"/>
                  </a:cubicBezTo>
                  <a:lnTo>
                    <a:pt x="52425" y="524253"/>
                  </a:lnTo>
                  <a:cubicBezTo>
                    <a:pt x="23471" y="524253"/>
                    <a:pt x="0" y="500782"/>
                    <a:pt x="0" y="471828"/>
                  </a:cubicBezTo>
                  <a:lnTo>
                    <a:pt x="0" y="52425"/>
                  </a:lnTo>
                  <a:close/>
                </a:path>
              </a:pathLst>
            </a:custGeom>
            <a:scene3d>
              <a:camera prst="orthographicFront"/>
              <a:lightRig rig="threePt" dir="t"/>
            </a:scene3d>
            <a:sp3d>
              <a:bevelT w="165100" prst="coolSlant"/>
            </a:sp3d>
          </p:spPr>
          <p:style>
            <a:lnRef idx="2">
              <a:schemeClr val="lt1">
                <a:hueOff val="0"/>
                <a:satOff val="0"/>
                <a:lumOff val="0"/>
                <a:alphaOff val="0"/>
              </a:schemeClr>
            </a:lnRef>
            <a:fillRef idx="1">
              <a:schemeClr val="accent3">
                <a:hueOff val="1528613"/>
                <a:satOff val="22354"/>
                <a:lumOff val="6031"/>
                <a:alphaOff val="0"/>
              </a:schemeClr>
            </a:fillRef>
            <a:effectRef idx="0">
              <a:schemeClr val="accent3">
                <a:hueOff val="1528613"/>
                <a:satOff val="22354"/>
                <a:lumOff val="6031"/>
                <a:alphaOff val="0"/>
              </a:schemeClr>
            </a:effectRef>
            <a:fontRef idx="minor">
              <a:schemeClr val="lt1"/>
            </a:fontRef>
          </p:style>
          <p:txBody>
            <a:bodyPr spcFirstLastPara="0" vert="horz" wrap="square" lIns="99568" tIns="99568" rIns="99568" bIns="228091" numCol="1" spcCol="1270" anchor="t" anchorCtr="0">
              <a:noAutofit/>
            </a:bodyPr>
            <a:lstStyle/>
            <a:p>
              <a:pPr marL="0" marR="0" lvl="0" indent="0" algn="l"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anose="020F0502020204030204"/>
                  <a:ea typeface="+mn-ea"/>
                  <a:cs typeface="+mn-cs"/>
                </a:rPr>
                <a:t>May 2024</a:t>
              </a:r>
            </a:p>
          </p:txBody>
        </p:sp>
        <p:sp>
          <p:nvSpPr>
            <p:cNvPr id="16" name="Freeform: Shape 15">
              <a:extLst>
                <a:ext uri="{FF2B5EF4-FFF2-40B4-BE49-F238E27FC236}">
                  <a16:creationId xmlns:a16="http://schemas.microsoft.com/office/drawing/2014/main" id="{53A38EA5-3335-2FB9-1769-631E83E60768}"/>
                </a:ext>
              </a:extLst>
            </p:cNvPr>
            <p:cNvSpPr/>
            <p:nvPr/>
          </p:nvSpPr>
          <p:spPr>
            <a:xfrm>
              <a:off x="8037361" y="1392640"/>
              <a:ext cx="1842689" cy="2820541"/>
            </a:xfrm>
            <a:custGeom>
              <a:avLst/>
              <a:gdLst>
                <a:gd name="connsiteX0" fmla="*/ 0 w 1452929"/>
                <a:gd name="connsiteY0" fmla="*/ 145293 h 3228750"/>
                <a:gd name="connsiteX1" fmla="*/ 145293 w 1452929"/>
                <a:gd name="connsiteY1" fmla="*/ 0 h 3228750"/>
                <a:gd name="connsiteX2" fmla="*/ 1307636 w 1452929"/>
                <a:gd name="connsiteY2" fmla="*/ 0 h 3228750"/>
                <a:gd name="connsiteX3" fmla="*/ 1452929 w 1452929"/>
                <a:gd name="connsiteY3" fmla="*/ 145293 h 3228750"/>
                <a:gd name="connsiteX4" fmla="*/ 1452929 w 1452929"/>
                <a:gd name="connsiteY4" fmla="*/ 3083457 h 3228750"/>
                <a:gd name="connsiteX5" fmla="*/ 1307636 w 1452929"/>
                <a:gd name="connsiteY5" fmla="*/ 3228750 h 3228750"/>
                <a:gd name="connsiteX6" fmla="*/ 145293 w 1452929"/>
                <a:gd name="connsiteY6" fmla="*/ 3228750 h 3228750"/>
                <a:gd name="connsiteX7" fmla="*/ 0 w 1452929"/>
                <a:gd name="connsiteY7" fmla="*/ 3083457 h 3228750"/>
                <a:gd name="connsiteX8" fmla="*/ 0 w 1452929"/>
                <a:gd name="connsiteY8" fmla="*/ 145293 h 32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3228750">
                  <a:moveTo>
                    <a:pt x="0" y="145293"/>
                  </a:moveTo>
                  <a:cubicBezTo>
                    <a:pt x="0" y="65050"/>
                    <a:pt x="65050" y="0"/>
                    <a:pt x="145293" y="0"/>
                  </a:cubicBezTo>
                  <a:lnTo>
                    <a:pt x="1307636" y="0"/>
                  </a:lnTo>
                  <a:cubicBezTo>
                    <a:pt x="1387879" y="0"/>
                    <a:pt x="1452929" y="65050"/>
                    <a:pt x="1452929" y="145293"/>
                  </a:cubicBezTo>
                  <a:lnTo>
                    <a:pt x="1452929" y="3083457"/>
                  </a:lnTo>
                  <a:cubicBezTo>
                    <a:pt x="1452929" y="3163700"/>
                    <a:pt x="1387879" y="3228750"/>
                    <a:pt x="1307636" y="3228750"/>
                  </a:cubicBezTo>
                  <a:lnTo>
                    <a:pt x="145293" y="3228750"/>
                  </a:lnTo>
                  <a:cubicBezTo>
                    <a:pt x="65050" y="3228750"/>
                    <a:pt x="0" y="3163700"/>
                    <a:pt x="0" y="3083457"/>
                  </a:cubicBezTo>
                  <a:lnTo>
                    <a:pt x="0" y="145293"/>
                  </a:lnTo>
                  <a:close/>
                </a:path>
              </a:pathLst>
            </a:custGeom>
            <a:scene3d>
              <a:camera prst="orthographicFront"/>
              <a:lightRig rig="threePt" dir="t"/>
            </a:scene3d>
            <a:sp3d>
              <a:bevelT w="165100" prst="coolSlant"/>
            </a:sp3d>
          </p:spPr>
          <p:style>
            <a:lnRef idx="2">
              <a:schemeClr val="accent3">
                <a:hueOff val="1528613"/>
                <a:satOff val="22354"/>
                <a:lumOff val="603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899" tIns="127899" rIns="127899" bIns="127899"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Conduct Failover(s) w/c 29/04/24</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rPr>
                <a:t>Monitor replication</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rPr>
                <a:t>Conduct Failback(s) w/c 07/05/24</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Post-Exercise Review of learnings and outcomes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BCDR Exercise Report</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Updated Runbooks and data Recovery Procedures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0" i="0" u="none" strike="noStrike" kern="1200" cap="none" spc="0" normalizeH="0" baseline="0" noProof="0">
                  <a:ln>
                    <a:noFill/>
                  </a:ln>
                  <a:solidFill>
                    <a:srgbClr val="FF0000"/>
                  </a:solidFill>
                  <a:effectLst/>
                  <a:uLnTx/>
                  <a:uFillTx/>
                  <a:latin typeface="Calibri" panose="020F0502020204030204"/>
                  <a:ea typeface="+mn-ea"/>
                  <a:cs typeface="+mn-cs"/>
                </a:rPr>
                <a:t>Future BCDR Exercise Recommendations</a:t>
              </a:r>
            </a:p>
          </p:txBody>
        </p:sp>
        <p:sp>
          <p:nvSpPr>
            <p:cNvPr id="17" name="Freeform: Shape 16">
              <a:extLst>
                <a:ext uri="{FF2B5EF4-FFF2-40B4-BE49-F238E27FC236}">
                  <a16:creationId xmlns:a16="http://schemas.microsoft.com/office/drawing/2014/main" id="{63C60B39-230F-B756-9E9A-5FB3DAEBF4DC}"/>
                </a:ext>
              </a:extLst>
            </p:cNvPr>
            <p:cNvSpPr/>
            <p:nvPr/>
          </p:nvSpPr>
          <p:spPr>
            <a:xfrm>
              <a:off x="9413204" y="1036991"/>
              <a:ext cx="466846" cy="361797"/>
            </a:xfrm>
            <a:custGeom>
              <a:avLst/>
              <a:gdLst>
                <a:gd name="connsiteX0" fmla="*/ 0 w 466846"/>
                <a:gd name="connsiteY0" fmla="*/ 72359 h 361797"/>
                <a:gd name="connsiteX1" fmla="*/ 285948 w 466846"/>
                <a:gd name="connsiteY1" fmla="*/ 72359 h 361797"/>
                <a:gd name="connsiteX2" fmla="*/ 285948 w 466846"/>
                <a:gd name="connsiteY2" fmla="*/ 0 h 361797"/>
                <a:gd name="connsiteX3" fmla="*/ 466846 w 466846"/>
                <a:gd name="connsiteY3" fmla="*/ 180899 h 361797"/>
                <a:gd name="connsiteX4" fmla="*/ 285948 w 466846"/>
                <a:gd name="connsiteY4" fmla="*/ 361797 h 361797"/>
                <a:gd name="connsiteX5" fmla="*/ 285948 w 466846"/>
                <a:gd name="connsiteY5" fmla="*/ 289438 h 361797"/>
                <a:gd name="connsiteX6" fmla="*/ 0 w 466846"/>
                <a:gd name="connsiteY6" fmla="*/ 289438 h 361797"/>
                <a:gd name="connsiteX7" fmla="*/ 0 w 466846"/>
                <a:gd name="connsiteY7" fmla="*/ 72359 h 361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846" h="361797">
                  <a:moveTo>
                    <a:pt x="0" y="72359"/>
                  </a:moveTo>
                  <a:lnTo>
                    <a:pt x="285948" y="72359"/>
                  </a:lnTo>
                  <a:lnTo>
                    <a:pt x="285948" y="0"/>
                  </a:lnTo>
                  <a:lnTo>
                    <a:pt x="466846" y="180899"/>
                  </a:lnTo>
                  <a:lnTo>
                    <a:pt x="285948" y="361797"/>
                  </a:lnTo>
                  <a:lnTo>
                    <a:pt x="285948" y="289438"/>
                  </a:lnTo>
                  <a:lnTo>
                    <a:pt x="0" y="289438"/>
                  </a:lnTo>
                  <a:lnTo>
                    <a:pt x="0" y="72359"/>
                  </a:lnTo>
                  <a:close/>
                </a:path>
              </a:pathLst>
            </a:custGeom>
            <a:scene3d>
              <a:camera prst="orthographicFront"/>
              <a:lightRig rig="threePt" dir="t"/>
            </a:scene3d>
            <a:sp3d>
              <a:bevelT w="165100" prst="coolSlant"/>
            </a:sp3d>
          </p:spPr>
          <p:style>
            <a:lnRef idx="0">
              <a:schemeClr val="lt1">
                <a:hueOff val="0"/>
                <a:satOff val="0"/>
                <a:lumOff val="0"/>
                <a:alphaOff val="0"/>
              </a:schemeClr>
            </a:lnRef>
            <a:fillRef idx="1">
              <a:schemeClr val="accent3">
                <a:hueOff val="2038151"/>
                <a:satOff val="29806"/>
                <a:lumOff val="8041"/>
                <a:alphaOff val="0"/>
              </a:schemeClr>
            </a:fillRef>
            <a:effectRef idx="0">
              <a:schemeClr val="accent3">
                <a:hueOff val="2038151"/>
                <a:satOff val="29806"/>
                <a:lumOff val="8041"/>
                <a:alphaOff val="0"/>
              </a:schemeClr>
            </a:effectRef>
            <a:fontRef idx="minor">
              <a:schemeClr val="lt1"/>
            </a:fontRef>
          </p:style>
          <p:txBody>
            <a:bodyPr spcFirstLastPara="0" vert="horz" wrap="square" lIns="0" tIns="72359" rIns="108539" bIns="72359" numCol="1" spcCol="1270" anchor="ctr" anchorCtr="0">
              <a:noAutofit/>
            </a:bodyPr>
            <a:lstStyle/>
            <a:p>
              <a:pPr marL="0" marR="0" lvl="0" indent="0" algn="ctr" defTabSz="177800" rtl="0" eaLnBrk="1" fontAlgn="auto" latinLnBrk="0" hangingPunct="1">
                <a:lnSpc>
                  <a:spcPct val="90000"/>
                </a:lnSpc>
                <a:spcBef>
                  <a:spcPct val="0"/>
                </a:spcBef>
                <a:spcAft>
                  <a:spcPct val="35000"/>
                </a:spcAft>
                <a:buClrTx/>
                <a:buSzTx/>
                <a:buFontTx/>
                <a:buNone/>
                <a:tabLst/>
                <a:defRPr/>
              </a:pPr>
              <a:endParaRPr kumimoji="0" lang="en-GB" sz="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C785BC3-DA53-9CB3-6038-DBE9A6FEE08B}"/>
                </a:ext>
              </a:extLst>
            </p:cNvPr>
            <p:cNvSpPr/>
            <p:nvPr/>
          </p:nvSpPr>
          <p:spPr>
            <a:xfrm>
              <a:off x="10073835" y="1043138"/>
              <a:ext cx="1452929" cy="524253"/>
            </a:xfrm>
            <a:custGeom>
              <a:avLst/>
              <a:gdLst>
                <a:gd name="connsiteX0" fmla="*/ 0 w 1452929"/>
                <a:gd name="connsiteY0" fmla="*/ 52425 h 524253"/>
                <a:gd name="connsiteX1" fmla="*/ 52425 w 1452929"/>
                <a:gd name="connsiteY1" fmla="*/ 0 h 524253"/>
                <a:gd name="connsiteX2" fmla="*/ 1400504 w 1452929"/>
                <a:gd name="connsiteY2" fmla="*/ 0 h 524253"/>
                <a:gd name="connsiteX3" fmla="*/ 1452929 w 1452929"/>
                <a:gd name="connsiteY3" fmla="*/ 52425 h 524253"/>
                <a:gd name="connsiteX4" fmla="*/ 1452929 w 1452929"/>
                <a:gd name="connsiteY4" fmla="*/ 471828 h 524253"/>
                <a:gd name="connsiteX5" fmla="*/ 1400504 w 1452929"/>
                <a:gd name="connsiteY5" fmla="*/ 524253 h 524253"/>
                <a:gd name="connsiteX6" fmla="*/ 52425 w 1452929"/>
                <a:gd name="connsiteY6" fmla="*/ 524253 h 524253"/>
                <a:gd name="connsiteX7" fmla="*/ 0 w 1452929"/>
                <a:gd name="connsiteY7" fmla="*/ 471828 h 524253"/>
                <a:gd name="connsiteX8" fmla="*/ 0 w 1452929"/>
                <a:gd name="connsiteY8" fmla="*/ 52425 h 52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524253">
                  <a:moveTo>
                    <a:pt x="0" y="52425"/>
                  </a:moveTo>
                  <a:cubicBezTo>
                    <a:pt x="0" y="23471"/>
                    <a:pt x="23471" y="0"/>
                    <a:pt x="52425" y="0"/>
                  </a:cubicBezTo>
                  <a:lnTo>
                    <a:pt x="1400504" y="0"/>
                  </a:lnTo>
                  <a:cubicBezTo>
                    <a:pt x="1429458" y="0"/>
                    <a:pt x="1452929" y="23471"/>
                    <a:pt x="1452929" y="52425"/>
                  </a:cubicBezTo>
                  <a:lnTo>
                    <a:pt x="1452929" y="471828"/>
                  </a:lnTo>
                  <a:cubicBezTo>
                    <a:pt x="1452929" y="500782"/>
                    <a:pt x="1429458" y="524253"/>
                    <a:pt x="1400504" y="524253"/>
                  </a:cubicBezTo>
                  <a:lnTo>
                    <a:pt x="52425" y="524253"/>
                  </a:lnTo>
                  <a:cubicBezTo>
                    <a:pt x="23471" y="524253"/>
                    <a:pt x="0" y="500782"/>
                    <a:pt x="0" y="471828"/>
                  </a:cubicBezTo>
                  <a:lnTo>
                    <a:pt x="0" y="52425"/>
                  </a:lnTo>
                  <a:close/>
                </a:path>
              </a:pathLst>
            </a:custGeom>
            <a:scene3d>
              <a:camera prst="orthographicFront"/>
              <a:lightRig rig="threePt" dir="t"/>
            </a:scene3d>
            <a:sp3d>
              <a:bevelT w="165100" prst="coolSlant"/>
            </a:sp3d>
          </p:spPr>
          <p:style>
            <a:lnRef idx="2">
              <a:schemeClr val="lt1">
                <a:hueOff val="0"/>
                <a:satOff val="0"/>
                <a:lumOff val="0"/>
                <a:alphaOff val="0"/>
              </a:schemeClr>
            </a:lnRef>
            <a:fillRef idx="1">
              <a:schemeClr val="accent3">
                <a:hueOff val="2038151"/>
                <a:satOff val="29806"/>
                <a:lumOff val="8041"/>
                <a:alphaOff val="0"/>
              </a:schemeClr>
            </a:fillRef>
            <a:effectRef idx="0">
              <a:schemeClr val="accent3">
                <a:hueOff val="2038151"/>
                <a:satOff val="29806"/>
                <a:lumOff val="8041"/>
                <a:alphaOff val="0"/>
              </a:schemeClr>
            </a:effectRef>
            <a:fontRef idx="minor">
              <a:schemeClr val="lt1"/>
            </a:fontRef>
          </p:style>
          <p:txBody>
            <a:bodyPr spcFirstLastPara="0" vert="horz" wrap="square" lIns="99568" tIns="99568" rIns="99568" bIns="228091" numCol="1" spcCol="1270" anchor="t" anchorCtr="0">
              <a:noAutofit/>
            </a:bodyPr>
            <a:lstStyle/>
            <a:p>
              <a:pPr marL="0" marR="0" lvl="0" indent="0" algn="l" defTabSz="6223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anose="020F0502020204030204"/>
                  <a:ea typeface="+mn-ea"/>
                  <a:cs typeface="+mn-cs"/>
                </a:rPr>
                <a:t>June 2024</a:t>
              </a:r>
            </a:p>
          </p:txBody>
        </p:sp>
        <p:sp>
          <p:nvSpPr>
            <p:cNvPr id="19" name="Freeform: Shape 18">
              <a:extLst>
                <a:ext uri="{FF2B5EF4-FFF2-40B4-BE49-F238E27FC236}">
                  <a16:creationId xmlns:a16="http://schemas.microsoft.com/office/drawing/2014/main" id="{603CEAC6-CAC7-0276-82D8-68F7B383D6BF}"/>
                </a:ext>
              </a:extLst>
            </p:cNvPr>
            <p:cNvSpPr/>
            <p:nvPr/>
          </p:nvSpPr>
          <p:spPr>
            <a:xfrm>
              <a:off x="10371133" y="1392640"/>
              <a:ext cx="1452929" cy="2820541"/>
            </a:xfrm>
            <a:custGeom>
              <a:avLst/>
              <a:gdLst>
                <a:gd name="connsiteX0" fmla="*/ 0 w 1452929"/>
                <a:gd name="connsiteY0" fmla="*/ 145293 h 3228750"/>
                <a:gd name="connsiteX1" fmla="*/ 145293 w 1452929"/>
                <a:gd name="connsiteY1" fmla="*/ 0 h 3228750"/>
                <a:gd name="connsiteX2" fmla="*/ 1307636 w 1452929"/>
                <a:gd name="connsiteY2" fmla="*/ 0 h 3228750"/>
                <a:gd name="connsiteX3" fmla="*/ 1452929 w 1452929"/>
                <a:gd name="connsiteY3" fmla="*/ 145293 h 3228750"/>
                <a:gd name="connsiteX4" fmla="*/ 1452929 w 1452929"/>
                <a:gd name="connsiteY4" fmla="*/ 3083457 h 3228750"/>
                <a:gd name="connsiteX5" fmla="*/ 1307636 w 1452929"/>
                <a:gd name="connsiteY5" fmla="*/ 3228750 h 3228750"/>
                <a:gd name="connsiteX6" fmla="*/ 145293 w 1452929"/>
                <a:gd name="connsiteY6" fmla="*/ 3228750 h 3228750"/>
                <a:gd name="connsiteX7" fmla="*/ 0 w 1452929"/>
                <a:gd name="connsiteY7" fmla="*/ 3083457 h 3228750"/>
                <a:gd name="connsiteX8" fmla="*/ 0 w 1452929"/>
                <a:gd name="connsiteY8" fmla="*/ 145293 h 32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929" h="3228750">
                  <a:moveTo>
                    <a:pt x="0" y="145293"/>
                  </a:moveTo>
                  <a:cubicBezTo>
                    <a:pt x="0" y="65050"/>
                    <a:pt x="65050" y="0"/>
                    <a:pt x="145293" y="0"/>
                  </a:cubicBezTo>
                  <a:lnTo>
                    <a:pt x="1307636" y="0"/>
                  </a:lnTo>
                  <a:cubicBezTo>
                    <a:pt x="1387879" y="0"/>
                    <a:pt x="1452929" y="65050"/>
                    <a:pt x="1452929" y="145293"/>
                  </a:cubicBezTo>
                  <a:lnTo>
                    <a:pt x="1452929" y="3083457"/>
                  </a:lnTo>
                  <a:cubicBezTo>
                    <a:pt x="1452929" y="3163700"/>
                    <a:pt x="1387879" y="3228750"/>
                    <a:pt x="1307636" y="3228750"/>
                  </a:cubicBezTo>
                  <a:lnTo>
                    <a:pt x="145293" y="3228750"/>
                  </a:lnTo>
                  <a:cubicBezTo>
                    <a:pt x="65050" y="3228750"/>
                    <a:pt x="0" y="3163700"/>
                    <a:pt x="0" y="3083457"/>
                  </a:cubicBezTo>
                  <a:lnTo>
                    <a:pt x="0" y="145293"/>
                  </a:lnTo>
                  <a:close/>
                </a:path>
              </a:pathLst>
            </a:custGeom>
            <a:scene3d>
              <a:camera prst="orthographicFront"/>
              <a:lightRig rig="threePt" dir="t"/>
            </a:scene3d>
            <a:sp3d>
              <a:bevelT w="165100" prst="coolSlant"/>
            </a:sp3d>
          </p:spPr>
          <p:style>
            <a:lnRef idx="2">
              <a:schemeClr val="accent3">
                <a:hueOff val="2038151"/>
                <a:satOff val="29806"/>
                <a:lumOff val="804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899" tIns="127899" rIns="127899" bIns="127899" numCol="1" spcCol="1270" anchor="t" anchorCtr="0">
              <a:noAutofit/>
            </a:bodyPr>
            <a:lstStyle/>
            <a:p>
              <a:pPr marL="0" marR="0" lvl="1" indent="0" algn="l" defTabSz="533400" rtl="0" eaLnBrk="1" fontAlgn="auto" latinLnBrk="0" hangingPunct="1">
                <a:lnSpc>
                  <a:spcPct val="90000"/>
                </a:lnSpc>
                <a:spcBef>
                  <a:spcPct val="0"/>
                </a:spcBef>
                <a:spcAft>
                  <a:spcPct val="15000"/>
                </a:spcAft>
                <a:buClrTx/>
                <a:buSzTx/>
                <a:buFontTx/>
                <a:buNone/>
                <a:tabLst/>
                <a:defRPr/>
              </a:pPr>
              <a:r>
                <a:rPr kumimoji="0" lang="en-GB" sz="12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Updates to:</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70C0"/>
                  </a:solidFill>
                  <a:effectLst/>
                  <a:uLnTx/>
                  <a:uFillTx/>
                  <a:latin typeface="Calibri" panose="020F0502020204030204"/>
                  <a:ea typeface="+mn-ea"/>
                  <a:cs typeface="+mn-cs"/>
                </a:rPr>
                <a:t>REC Performance Assurance Board</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70C0"/>
                  </a:solidFill>
                  <a:effectLst/>
                  <a:uLnTx/>
                  <a:uFillTx/>
                  <a:latin typeface="Calibri" panose="020F0502020204030204"/>
                  <a:ea typeface="+mn-ea"/>
                  <a:cs typeface="+mn-cs"/>
                </a:rPr>
                <a:t>Switching Operator Forum</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GB" sz="1200" b="1" i="0" u="none" strike="noStrike" kern="1200" cap="none" spc="0" normalizeH="0" baseline="0" noProof="0">
                  <a:ln>
                    <a:noFill/>
                  </a:ln>
                  <a:solidFill>
                    <a:srgbClr val="0070C0"/>
                  </a:solidFill>
                  <a:effectLst/>
                  <a:uLnTx/>
                  <a:uFillTx/>
                  <a:latin typeface="Calibri" panose="020F0502020204030204"/>
                  <a:ea typeface="+mn-ea"/>
                  <a:cs typeface="+mn-cs"/>
                </a:rPr>
                <a:t>REC Weekly Bulletin</a:t>
              </a:r>
            </a:p>
          </p:txBody>
        </p:sp>
      </p:grpSp>
      <p:sp>
        <p:nvSpPr>
          <p:cNvPr id="21" name="Content Placeholder 3">
            <a:extLst>
              <a:ext uri="{FF2B5EF4-FFF2-40B4-BE49-F238E27FC236}">
                <a16:creationId xmlns:a16="http://schemas.microsoft.com/office/drawing/2014/main" id="{15FBB8E0-5BF2-8E4F-1CC1-B1A7153656E0}"/>
              </a:ext>
            </a:extLst>
          </p:cNvPr>
          <p:cNvSpPr txBox="1">
            <a:spLocks/>
          </p:cNvSpPr>
          <p:nvPr/>
        </p:nvSpPr>
        <p:spPr>
          <a:xfrm>
            <a:off x="720000" y="4825830"/>
            <a:ext cx="11104062" cy="411449"/>
          </a:xfrm>
          <a:prstGeom prst="rect">
            <a:avLst/>
          </a:prstGeom>
        </p:spPr>
        <p:txBody>
          <a:bodyPr vert="horz" lIns="0" tIns="0" rIns="0" bIns="0" rtlCol="0">
            <a:noAutofit/>
          </a:bodyPr>
          <a:lst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tabLst/>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1" i="0" u="none" strike="noStrike" kern="1200" cap="none" spc="0" normalizeH="0" baseline="0" noProof="0">
              <a:ln>
                <a:noFill/>
              </a:ln>
              <a:solidFill>
                <a:srgbClr val="1F144A"/>
              </a:solidFill>
              <a:effectLst/>
              <a:uLnTx/>
              <a:uFillTx/>
              <a:latin typeface="Lato" panose="020F0502020204030203" pitchFamily="34" charset="77"/>
              <a:ea typeface="+mn-ea"/>
              <a:cs typeface="+mn-cs"/>
            </a:endParaRPr>
          </a:p>
        </p:txBody>
      </p:sp>
    </p:spTree>
    <p:extLst>
      <p:ext uri="{BB962C8B-B14F-4D97-AF65-F5344CB8AC3E}">
        <p14:creationId xmlns:p14="http://schemas.microsoft.com/office/powerpoint/2010/main" val="2817897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F93C-72C8-0696-B6FE-C73E44CE0154}"/>
              </a:ext>
            </a:extLst>
          </p:cNvPr>
          <p:cNvSpPr>
            <a:spLocks noGrp="1"/>
          </p:cNvSpPr>
          <p:nvPr>
            <p:ph type="title"/>
          </p:nvPr>
        </p:nvSpPr>
        <p:spPr>
          <a:xfrm>
            <a:off x="758501" y="568876"/>
            <a:ext cx="9000000" cy="479175"/>
          </a:xfrm>
        </p:spPr>
        <p:txBody>
          <a:bodyPr/>
          <a:lstStyle/>
          <a:p>
            <a:r>
              <a:rPr lang="en-GB"/>
              <a:t>AOB</a:t>
            </a:r>
          </a:p>
        </p:txBody>
      </p:sp>
    </p:spTree>
    <p:extLst>
      <p:ext uri="{BB962C8B-B14F-4D97-AF65-F5344CB8AC3E}">
        <p14:creationId xmlns:p14="http://schemas.microsoft.com/office/powerpoint/2010/main" val="17550620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AF1D333-BA8D-02A8-D11C-2BC7B64CAF73}"/>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FFFFFF"/>
                </a:solidFill>
                <a:effectLst/>
                <a:uLnTx/>
                <a:uFillTx/>
                <a:latin typeface="Lato" panose="020F0502020204030203" pitchFamily="34" charset="77"/>
                <a:ea typeface="+mn-ea"/>
                <a:cs typeface="+mn-cs"/>
              </a:rPr>
              <a:t>DCC Public</a:t>
            </a:r>
          </a:p>
        </p:txBody>
      </p:sp>
      <p:sp>
        <p:nvSpPr>
          <p:cNvPr id="6" name="Slide Number Placeholder 5">
            <a:extLst>
              <a:ext uri="{FF2B5EF4-FFF2-40B4-BE49-F238E27FC236}">
                <a16:creationId xmlns:a16="http://schemas.microsoft.com/office/drawing/2014/main" id="{436452EB-4E4B-44AD-2B18-14A20039467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4BB156-FC8C-CF4E-9BBE-75A3F05FF646}" type="slidenum">
              <a:rPr kumimoji="0" lang="en-GB" sz="800" b="0" i="0" u="none" strike="noStrike" kern="1200" cap="none" spc="0" normalizeH="0" baseline="0" noProof="0" smtClean="0">
                <a:ln>
                  <a:noFill/>
                </a:ln>
                <a:solidFill>
                  <a:srgbClr val="FFFFFF"/>
                </a:solidFill>
                <a:effectLst/>
                <a:uLnTx/>
                <a:uFillTx/>
                <a:latin typeface="Lato" panose="020F05020202040302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800" b="0" i="0" u="none" strike="noStrike" kern="1200" cap="none" spc="0" normalizeH="0" baseline="0" noProof="0">
              <a:ln>
                <a:noFill/>
              </a:ln>
              <a:solidFill>
                <a:srgbClr val="FFFFFF"/>
              </a:solidFill>
              <a:effectLst/>
              <a:uLnTx/>
              <a:uFillTx/>
              <a:latin typeface="Lato" panose="020F0502020204030203" pitchFamily="34" charset="77"/>
              <a:ea typeface="+mn-ea"/>
              <a:cs typeface="+mn-cs"/>
            </a:endParaRPr>
          </a:p>
        </p:txBody>
      </p:sp>
      <p:sp>
        <p:nvSpPr>
          <p:cNvPr id="7" name="Title 1">
            <a:extLst>
              <a:ext uri="{FF2B5EF4-FFF2-40B4-BE49-F238E27FC236}">
                <a16:creationId xmlns:a16="http://schemas.microsoft.com/office/drawing/2014/main" id="{5CF70AB0-04F1-9934-641E-3E060B0B884C}"/>
              </a:ext>
            </a:extLst>
          </p:cNvPr>
          <p:cNvSpPr txBox="1">
            <a:spLocks/>
          </p:cNvSpPr>
          <p:nvPr/>
        </p:nvSpPr>
        <p:spPr>
          <a:xfrm>
            <a:off x="0" y="2168435"/>
            <a:ext cx="12192000" cy="2761204"/>
          </a:xfrm>
          <a:prstGeom prst="rect">
            <a:avLst/>
          </a:prstGeom>
        </p:spPr>
        <p:txBody>
          <a:bodyPr lIns="0" tIns="0" rIns="0" bIns="0"/>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GB" sz="9600" b="1" i="0" u="none" strike="noStrike" kern="1200" cap="none" spc="0" normalizeH="0" baseline="0" noProof="0">
                <a:ln>
                  <a:noFill/>
                </a:ln>
                <a:solidFill>
                  <a:srgbClr val="FFFFFF"/>
                </a:solidFill>
                <a:effectLst/>
                <a:uLnTx/>
                <a:uFillTx/>
                <a:latin typeface="Lato Heavy" panose="020F0502020204030203" pitchFamily="34" charset="77"/>
                <a:ea typeface="+mj-ea"/>
                <a:cs typeface="+mj-cs"/>
              </a:rPr>
              <a:t>THANK YOU</a:t>
            </a:r>
          </a:p>
        </p:txBody>
      </p:sp>
      <p:sp>
        <p:nvSpPr>
          <p:cNvPr id="2" name="TextBox 1">
            <a:extLst>
              <a:ext uri="{FF2B5EF4-FFF2-40B4-BE49-F238E27FC236}">
                <a16:creationId xmlns:a16="http://schemas.microsoft.com/office/drawing/2014/main" id="{03C1B18A-7CD6-E40B-8764-8BBD770226C4}"/>
              </a:ext>
            </a:extLst>
          </p:cNvPr>
          <p:cNvSpPr txBox="1"/>
          <p:nvPr/>
        </p:nvSpPr>
        <p:spPr>
          <a:xfrm>
            <a:off x="5404471" y="5313145"/>
            <a:ext cx="37827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Calibri" panose="020F0502020204030204"/>
                <a:ea typeface="+mn-ea"/>
                <a:cs typeface="+mn-cs"/>
              </a:rPr>
              <a:t>Appendix</a:t>
            </a:r>
          </a:p>
        </p:txBody>
      </p:sp>
    </p:spTree>
    <p:extLst>
      <p:ext uri="{BB962C8B-B14F-4D97-AF65-F5344CB8AC3E}">
        <p14:creationId xmlns:p14="http://schemas.microsoft.com/office/powerpoint/2010/main" val="4849925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02F06B1-EEC7-46C7-811A-F396ECD2BC92}"/>
              </a:ext>
            </a:extLst>
          </p:cNvPr>
          <p:cNvSpPr txBox="1"/>
          <p:nvPr/>
        </p:nvSpPr>
        <p:spPr>
          <a:xfrm>
            <a:off x="263352" y="65530"/>
            <a:ext cx="9151663"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 2024 Major Incidents - Problem Management Update</a:t>
            </a:r>
          </a:p>
        </p:txBody>
      </p:sp>
      <p:graphicFrame>
        <p:nvGraphicFramePr>
          <p:cNvPr id="4" name="Table 5">
            <a:extLst>
              <a:ext uri="{FF2B5EF4-FFF2-40B4-BE49-F238E27FC236}">
                <a16:creationId xmlns:a16="http://schemas.microsoft.com/office/drawing/2014/main" id="{09482FB4-59AC-D6F1-AE92-27896A260745}"/>
              </a:ext>
            </a:extLst>
          </p:cNvPr>
          <p:cNvGraphicFramePr>
            <a:graphicFrameLocks noGrp="1"/>
          </p:cNvGraphicFramePr>
          <p:nvPr/>
        </p:nvGraphicFramePr>
        <p:xfrm>
          <a:off x="263352" y="557973"/>
          <a:ext cx="11529580" cy="780012"/>
        </p:xfrm>
        <a:graphic>
          <a:graphicData uri="http://schemas.openxmlformats.org/drawingml/2006/table">
            <a:tbl>
              <a:tblPr firstRow="1" bandRow="1">
                <a:tableStyleId>{5C22544A-7EE6-4342-B048-85BDC9FD1C3A}</a:tableStyleId>
              </a:tblPr>
              <a:tblGrid>
                <a:gridCol w="4070523">
                  <a:extLst>
                    <a:ext uri="{9D8B030D-6E8A-4147-A177-3AD203B41FA5}">
                      <a16:colId xmlns:a16="http://schemas.microsoft.com/office/drawing/2014/main" val="2172428839"/>
                    </a:ext>
                  </a:extLst>
                </a:gridCol>
                <a:gridCol w="2162175">
                  <a:extLst>
                    <a:ext uri="{9D8B030D-6E8A-4147-A177-3AD203B41FA5}">
                      <a16:colId xmlns:a16="http://schemas.microsoft.com/office/drawing/2014/main" val="388826270"/>
                    </a:ext>
                  </a:extLst>
                </a:gridCol>
                <a:gridCol w="3235301">
                  <a:extLst>
                    <a:ext uri="{9D8B030D-6E8A-4147-A177-3AD203B41FA5}">
                      <a16:colId xmlns:a16="http://schemas.microsoft.com/office/drawing/2014/main" val="3615669550"/>
                    </a:ext>
                  </a:extLst>
                </a:gridCol>
                <a:gridCol w="2061581">
                  <a:extLst>
                    <a:ext uri="{9D8B030D-6E8A-4147-A177-3AD203B41FA5}">
                      <a16:colId xmlns:a16="http://schemas.microsoft.com/office/drawing/2014/main" val="375286699"/>
                    </a:ext>
                  </a:extLst>
                </a:gridCol>
              </a:tblGrid>
              <a:tr h="322812">
                <a:tc>
                  <a:txBody>
                    <a:bodyPr/>
                    <a:lstStyle/>
                    <a:p>
                      <a:r>
                        <a:rPr lang="en-GB" sz="1400" b="1" i="0" u="none" strike="noStrike" kern="1200">
                          <a:solidFill>
                            <a:schemeClr val="bg1"/>
                          </a:solidFill>
                          <a:effectLst/>
                          <a:latin typeface="+mn-lt"/>
                          <a:ea typeface="+mn-ea"/>
                          <a:cs typeface="+mn-cs"/>
                        </a:rPr>
                        <a:t>Date &amp; Title / Incident &amp; Sev / Problem No</a:t>
                      </a:r>
                    </a:p>
                  </a:txBody>
                  <a:tcPr/>
                </a:tc>
                <a:tc>
                  <a:txBody>
                    <a:bodyPr/>
                    <a:lstStyle/>
                    <a:p>
                      <a:r>
                        <a:rPr lang="en-GB" sz="1400"/>
                        <a:t>Status</a:t>
                      </a:r>
                    </a:p>
                  </a:txBody>
                  <a:tcPr/>
                </a:tc>
                <a:tc>
                  <a:txBody>
                    <a:bodyPr/>
                    <a:lstStyle/>
                    <a:p>
                      <a:r>
                        <a:rPr lang="en-GB" sz="1400"/>
                        <a:t>Category (Theme)</a:t>
                      </a:r>
                    </a:p>
                  </a:txBody>
                  <a:tcPr/>
                </a:tc>
                <a:tc>
                  <a:txBody>
                    <a:bodyPr/>
                    <a:lstStyle/>
                    <a:p>
                      <a:r>
                        <a:rPr lang="en-GB" sz="1400"/>
                        <a:t>Risk of Re-occurrence</a:t>
                      </a:r>
                    </a:p>
                  </a:txBody>
                  <a:tcPr/>
                </a:tc>
                <a:extLst>
                  <a:ext uri="{0D108BD9-81ED-4DB2-BD59-A6C34878D82A}">
                    <a16:rowId xmlns:a16="http://schemas.microsoft.com/office/drawing/2014/main" val="3627848666"/>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GB" sz="1200" b="1" i="0" kern="1200">
                          <a:solidFill>
                            <a:schemeClr val="dk1"/>
                          </a:solidFill>
                          <a:effectLst/>
                          <a:latin typeface="+mn-lt"/>
                          <a:ea typeface="+mn-ea"/>
                          <a:cs typeface="+mn-cs"/>
                        </a:rPr>
                        <a:t>22/06/2023 - INC0215199 - CSS Inbound message failure for 33 minutes between 12:55 and 13:28 – PRB0040669</a:t>
                      </a:r>
                      <a:endParaRPr lang="en-GB" sz="1200" b="1" i="0" u="none" strike="noStrike" kern="1200">
                        <a:solidFill>
                          <a:schemeClr val="dk1"/>
                        </a:solidFill>
                        <a:effectLst/>
                        <a:latin typeface="+mn-lt"/>
                        <a:ea typeface="+mn-ea"/>
                        <a:cs typeface="+mn-cs"/>
                      </a:endParaRPr>
                    </a:p>
                  </a:txBody>
                  <a:tcPr anchor="ctr"/>
                </a:tc>
                <a:tc>
                  <a:txBody>
                    <a:bodyPr/>
                    <a:lstStyle/>
                    <a:p>
                      <a:r>
                        <a:rPr lang="en-GB" sz="1200" b="1">
                          <a:solidFill>
                            <a:schemeClr val="tx1"/>
                          </a:solidFill>
                        </a:rPr>
                        <a:t>Fix in progress</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GB" sz="1200" b="1" kern="1200">
                          <a:solidFill>
                            <a:schemeClr val="tx1"/>
                          </a:solidFill>
                          <a:latin typeface="+mn-lt"/>
                          <a:ea typeface="+mn-ea"/>
                          <a:cs typeface="+mn-cs"/>
                        </a:rPr>
                        <a:t>People / Skill Based Error / Knowledge </a:t>
                      </a:r>
                      <a:endParaRPr lang="en-GB" sz="1200" b="1" kern="1200" noProof="0">
                        <a:solidFill>
                          <a:schemeClr val="tx1"/>
                        </a:solidFill>
                        <a:latin typeface="+mn-lt"/>
                        <a:ea typeface="+mn-ea"/>
                        <a:cs typeface="+mn-cs"/>
                      </a:endParaRPr>
                    </a:p>
                  </a:txBody>
                  <a:tcPr anchor="ctr"/>
                </a:tc>
                <a:tc>
                  <a:txBody>
                    <a:bodyPr/>
                    <a:lstStyle/>
                    <a:p>
                      <a:pPr algn="ctr"/>
                      <a:r>
                        <a:rPr lang="en-GB" sz="1200" b="1"/>
                        <a:t>Medium</a:t>
                      </a:r>
                    </a:p>
                  </a:txBody>
                  <a:tcPr anchor="ctr">
                    <a:solidFill>
                      <a:srgbClr val="FFC000"/>
                    </a:solidFill>
                  </a:tcPr>
                </a:tc>
                <a:extLst>
                  <a:ext uri="{0D108BD9-81ED-4DB2-BD59-A6C34878D82A}">
                    <a16:rowId xmlns:a16="http://schemas.microsoft.com/office/drawing/2014/main" val="2151534986"/>
                  </a:ext>
                </a:extLst>
              </a:tr>
            </a:tbl>
          </a:graphicData>
        </a:graphic>
      </p:graphicFrame>
      <p:sp>
        <p:nvSpPr>
          <p:cNvPr id="6" name="TextBox 5">
            <a:extLst>
              <a:ext uri="{FF2B5EF4-FFF2-40B4-BE49-F238E27FC236}">
                <a16:creationId xmlns:a16="http://schemas.microsoft.com/office/drawing/2014/main" id="{06093C0C-D84D-D904-7D15-94CE7BEFA99D}"/>
              </a:ext>
            </a:extLst>
          </p:cNvPr>
          <p:cNvSpPr txBox="1"/>
          <p:nvPr/>
        </p:nvSpPr>
        <p:spPr>
          <a:xfrm>
            <a:off x="263352" y="1337986"/>
            <a:ext cx="11529580" cy="510909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a:ln>
                  <a:noFill/>
                </a:ln>
                <a:solidFill>
                  <a:prstClr val="black"/>
                </a:solidFill>
                <a:effectLst/>
                <a:uLnTx/>
                <a:uFillTx/>
                <a:latin typeface="Calibri" panose="020F0502020204030204"/>
                <a:ea typeface="+mn-ea"/>
                <a:cs typeface="+mn-cs"/>
              </a:rPr>
              <a:t>Root Cause: </a:t>
            </a:r>
            <a:endParaRPr kumimoji="0" lang="en-GB" sz="16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Times New Roman"/>
              </a:rPr>
              <a:t>Root Cause was related to the June Maintenance Release CHG0031388.​ During the implementation it was identified that the privileged account used to run the Devs Ops pipeline had expired on the day of the release 22nd June 2023. The account had expired after completing UK South (UKS) and when about to start UK West (UKW).</a:t>
            </a:r>
            <a:r>
              <a:rPr kumimoji="0" lang="en-US" sz="1200" b="0" i="0" u="none" strike="noStrike" kern="1200" cap="none" spc="0" normalizeH="0" baseline="0" noProof="0">
                <a:ln>
                  <a:noFill/>
                </a:ln>
                <a:solidFill>
                  <a:prstClr val="black"/>
                </a:solidFill>
                <a:effectLst/>
                <a:uLnTx/>
                <a:uFillTx/>
                <a:latin typeface="Calibri"/>
                <a:ea typeface="+mn-ea"/>
                <a:cs typeface="Times New Roman"/>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Times New Roman"/>
              </a:rPr>
              <a:t>​A new account was created, however, the engineer deploying the release had restarted the job from the start position (UKS). This resulted in UKS being shut down leaving no traffic to route through. </a:t>
            </a:r>
            <a:r>
              <a:rPr kumimoji="0" lang="en-US" sz="1200" b="0" i="0" u="none" strike="noStrike" kern="1200" cap="none" spc="0" normalizeH="0" baseline="0" noProof="0">
                <a:ln>
                  <a:noFill/>
                </a:ln>
                <a:solidFill>
                  <a:prstClr val="black"/>
                </a:solidFill>
                <a:effectLst/>
                <a:uLnTx/>
                <a:uFillTx/>
                <a:latin typeface="Calibri"/>
                <a:ea typeface="+mn-ea"/>
                <a:cs typeface="Times New Roman"/>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Times New Roman"/>
              </a:rPr>
              <a:t>​The error was immediately identified, and UKW was brought back online to restore service and allow traffic to flow. Once UKS deployment was completed the engineer was then able to commence UKW.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a:ea typeface="+mn-ea"/>
                <a:cs typeface="Times New Roman"/>
              </a:rPr>
              <a:t>Incident was a high severity.</a:t>
            </a:r>
            <a:endParaRPr kumimoji="0" lang="en-US" sz="1200" b="0" i="0" u="none" strike="noStrike" kern="1200" cap="none" spc="0" normalizeH="0" baseline="0" noProof="0">
              <a:ln>
                <a:noFill/>
              </a:ln>
              <a:solidFill>
                <a:prstClr val="black"/>
              </a:solidFill>
              <a:effectLst/>
              <a:uLnTx/>
              <a:uFillTx/>
              <a:latin typeface="Calibri"/>
              <a:ea typeface="+mn-ea"/>
              <a:cs typeface="Times New Roman"/>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kumimoji="0" lang="en-GB" sz="1400" b="1" i="1"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a:ln>
                  <a:noFill/>
                </a:ln>
                <a:solidFill>
                  <a:prstClr val="black"/>
                </a:solidFill>
                <a:effectLst/>
                <a:uLnTx/>
                <a:uFillTx/>
                <a:latin typeface="Calibri" panose="020F0502020204030204"/>
                <a:ea typeface="+mn-ea"/>
                <a:cs typeface="+mn-cs"/>
              </a:rPr>
              <a:t>Preventative Steps:</a:t>
            </a:r>
            <a:endParaRPr kumimoji="0" lang="en-GB" sz="1600" b="1" i="1"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SourceSansPro"/>
                <a:ea typeface="+mn-ea"/>
                <a:cs typeface="+mn-cs"/>
              </a:rPr>
              <a:t>Step now added to runbook for pre-implementation checks on the service principle and ensure that it has not expired and therefore will not have to be created mid-release in future.</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SourceSansPro"/>
                <a:ea typeface="+mn-ea"/>
                <a:cs typeface="+mn-cs"/>
              </a:rPr>
              <a:t>Release team will use Teams chat throughout the Release Window, as a touch point on progress/issues with the Service Integrator (SI). Emails will also be sent out at defined checkpoints on the Release Day.</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SourceSansPro"/>
                <a:ea typeface="+mn-ea"/>
                <a:cs typeface="+mn-cs"/>
              </a:rPr>
              <a:t>A further step now added to the runbook to confirm the current Primary region before jobs are run.</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SourceSansPro"/>
                <a:ea typeface="+mn-ea"/>
                <a:cs typeface="+mn-cs"/>
              </a:rPr>
              <a:t>Proactive and retrospective monitoring gaps to be jointly investigated between DCC and Landmark. This action is being carried forward by DCC under the P1 lessons learned piece to ensure CSS can be queried by Landmark &amp; DCC TOC and show volume and success at each step of the process.</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Calibri"/>
                <a:ea typeface="Calibri" panose="020F0502020204030204" pitchFamily="34" charset="0"/>
                <a:cs typeface="Calibri"/>
              </a:rPr>
              <a:t>4 eyed principle applied to ensure manual keying errors are not introduced.</a:t>
            </a:r>
            <a:endParaRPr kumimoji="0" lang="en-GB" sz="1200" b="0" i="0" u="none" strike="noStrike" kern="1200" cap="none" spc="0" normalizeH="0" baseline="0" noProof="0">
              <a:ln>
                <a:noFill/>
              </a:ln>
              <a:solidFill>
                <a:prstClr val="black"/>
              </a:solidFill>
              <a:effectLst/>
              <a:uLnTx/>
              <a:uFillTx/>
              <a:latin typeface="Calibri"/>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ourceSans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a:ln>
                  <a:noFill/>
                </a:ln>
                <a:solidFill>
                  <a:prstClr val="black"/>
                </a:solidFill>
                <a:effectLst/>
                <a:uLnTx/>
                <a:uFillTx/>
                <a:latin typeface="Calibri" panose="020F0502020204030204"/>
                <a:ea typeface="+mn-ea"/>
                <a:cs typeface="+mn-cs"/>
              </a:rPr>
              <a:t>Enduring Solution:</a:t>
            </a:r>
            <a:endParaRPr kumimoji="0" lang="en-GB" sz="1600" b="1" i="1"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200" b="0" i="0" u="none" strike="noStrike" kern="1200" cap="none" spc="0" normalizeH="0" baseline="0" noProof="0">
                <a:ln>
                  <a:noFill/>
                </a:ln>
                <a:solidFill>
                  <a:prstClr val="black"/>
                </a:solidFill>
                <a:effectLst/>
                <a:uLnTx/>
                <a:uFillTx/>
                <a:latin typeface="Calibri"/>
                <a:ea typeface="Calibri" panose="020F0502020204030204" pitchFamily="34" charset="0"/>
                <a:cs typeface="Calibri"/>
              </a:rPr>
              <a:t>Alerting to be created for the expiry of critical accounts. This will ensure expiring accounts are managed in a timely manner and are in a useable state prior to starting a release. Release date under replanning as moved out of scope for March 2024.</a:t>
            </a:r>
            <a:r>
              <a:rPr kumimoji="0" lang="en-GB" sz="1200" b="0" i="0" u="none" strike="noStrike" kern="1200" cap="none" spc="0" normalizeH="0" baseline="0" noProof="0">
                <a:ln>
                  <a:noFill/>
                </a:ln>
                <a:solidFill>
                  <a:srgbClr val="FFFFFF"/>
                </a:solidFill>
                <a:effectLst/>
                <a:uLnTx/>
                <a:uFillTx/>
                <a:latin typeface="Calibri"/>
                <a:ea typeface="Calibri" panose="020F0502020204030204" pitchFamily="34" charset="0"/>
                <a:cs typeface="Calibri"/>
              </a:rPr>
              <a:t>C</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200" b="0" i="0" u="none" strike="noStrike" kern="1200" cap="none" spc="0" normalizeH="0" baseline="0" noProof="0">
                <a:ln>
                  <a:noFill/>
                </a:ln>
                <a:solidFill>
                  <a:prstClr val="black"/>
                </a:solidFill>
                <a:effectLst/>
                <a:uLnTx/>
                <a:uFillTx/>
                <a:latin typeface="Calibri"/>
                <a:ea typeface="Calibri" panose="020F0502020204030204" pitchFamily="34" charset="0"/>
                <a:cs typeface="Calibri"/>
              </a:rPr>
              <a:t>Run books updated to ensure clear instructions to engineers performing change.</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GB" sz="1200" b="0" i="0" u="none" strike="noStrike" kern="1200" cap="none" spc="0" normalizeH="0" baseline="0" noProof="0">
              <a:ln>
                <a:noFill/>
              </a:ln>
              <a:solidFill>
                <a:prstClr val="black"/>
              </a:solidFill>
              <a:effectLst/>
              <a:uLnTx/>
              <a:uFillTx/>
              <a:latin typeface="Calibri"/>
              <a:ea typeface="Calibri" panose="020F0502020204030204" pitchFamily="34" charset="0"/>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200" b="1" i="0" u="none" strike="noStrike" kern="1200" cap="none" spc="0" normalizeH="0" baseline="0" noProof="0">
                <a:ln>
                  <a:noFill/>
                </a:ln>
                <a:solidFill>
                  <a:srgbClr val="000000"/>
                </a:solidFill>
                <a:effectLst/>
                <a:uLnTx/>
                <a:uFillTx/>
                <a:latin typeface="Calibri" panose="020F0502020204030204"/>
                <a:ea typeface="Lato" panose="020F0502020204030203" pitchFamily="34" charset="0"/>
                <a:cs typeface="Lato" panose="020F0502020204030203" pitchFamily="34" charset="0"/>
              </a:rPr>
              <a:t>For the latest position regarding progression please defer to the slide - </a:t>
            </a:r>
            <a:r>
              <a:rPr kumimoji="0" lang="en-GB" sz="11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Problems related to Major Incidents </a:t>
            </a:r>
            <a:endParaRPr kumimoji="0" lang="en-GB" sz="11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GB" sz="1200" b="0" i="0" u="none" strike="noStrike" kern="1200" cap="none" spc="0" normalizeH="0" baseline="0" noProof="0">
              <a:ln>
                <a:noFill/>
              </a:ln>
              <a:solidFill>
                <a:prstClr val="black"/>
              </a:solidFill>
              <a:effectLst/>
              <a:uLnTx/>
              <a:uFillTx/>
              <a:latin typeface="Calibri"/>
              <a:ea typeface="Calibri" panose="020F0502020204030204" pitchFamily="34" charset="0"/>
              <a:cs typeface="Calibri"/>
            </a:endParaRPr>
          </a:p>
        </p:txBody>
      </p:sp>
    </p:spTree>
    <p:extLst>
      <p:ext uri="{BB962C8B-B14F-4D97-AF65-F5344CB8AC3E}">
        <p14:creationId xmlns:p14="http://schemas.microsoft.com/office/powerpoint/2010/main" val="1636259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02F06B1-EEC7-46C7-811A-F396ECD2BC92}"/>
              </a:ext>
            </a:extLst>
          </p:cNvPr>
          <p:cNvSpPr txBox="1"/>
          <p:nvPr/>
        </p:nvSpPr>
        <p:spPr>
          <a:xfrm>
            <a:off x="263352" y="65530"/>
            <a:ext cx="10609855"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 2024 Major Incidents - Problem Management Update</a:t>
            </a:r>
          </a:p>
        </p:txBody>
      </p:sp>
      <p:graphicFrame>
        <p:nvGraphicFramePr>
          <p:cNvPr id="4" name="Table 5">
            <a:extLst>
              <a:ext uri="{FF2B5EF4-FFF2-40B4-BE49-F238E27FC236}">
                <a16:creationId xmlns:a16="http://schemas.microsoft.com/office/drawing/2014/main" id="{09482FB4-59AC-D6F1-AE92-27896A260745}"/>
              </a:ext>
            </a:extLst>
          </p:cNvPr>
          <p:cNvGraphicFramePr>
            <a:graphicFrameLocks noGrp="1"/>
          </p:cNvGraphicFramePr>
          <p:nvPr/>
        </p:nvGraphicFramePr>
        <p:xfrm>
          <a:off x="263352" y="557973"/>
          <a:ext cx="11376198" cy="693652"/>
        </p:xfrm>
        <a:graphic>
          <a:graphicData uri="http://schemas.openxmlformats.org/drawingml/2006/table">
            <a:tbl>
              <a:tblPr firstRow="1" bandRow="1">
                <a:tableStyleId>{5C22544A-7EE6-4342-B048-85BDC9FD1C3A}</a:tableStyleId>
              </a:tblPr>
              <a:tblGrid>
                <a:gridCol w="3851448">
                  <a:extLst>
                    <a:ext uri="{9D8B030D-6E8A-4147-A177-3AD203B41FA5}">
                      <a16:colId xmlns:a16="http://schemas.microsoft.com/office/drawing/2014/main" val="2172428839"/>
                    </a:ext>
                  </a:extLst>
                </a:gridCol>
                <a:gridCol w="2200275">
                  <a:extLst>
                    <a:ext uri="{9D8B030D-6E8A-4147-A177-3AD203B41FA5}">
                      <a16:colId xmlns:a16="http://schemas.microsoft.com/office/drawing/2014/main" val="388826270"/>
                    </a:ext>
                  </a:extLst>
                </a:gridCol>
                <a:gridCol w="3209925">
                  <a:extLst>
                    <a:ext uri="{9D8B030D-6E8A-4147-A177-3AD203B41FA5}">
                      <a16:colId xmlns:a16="http://schemas.microsoft.com/office/drawing/2014/main" val="3615669550"/>
                    </a:ext>
                  </a:extLst>
                </a:gridCol>
                <a:gridCol w="2114550">
                  <a:extLst>
                    <a:ext uri="{9D8B030D-6E8A-4147-A177-3AD203B41FA5}">
                      <a16:colId xmlns:a16="http://schemas.microsoft.com/office/drawing/2014/main" val="375286699"/>
                    </a:ext>
                  </a:extLst>
                </a:gridCol>
              </a:tblGrid>
              <a:tr h="322812">
                <a:tc>
                  <a:txBody>
                    <a:bodyPr/>
                    <a:lstStyle/>
                    <a:p>
                      <a:pPr algn="l"/>
                      <a:r>
                        <a:rPr lang="en-GB" sz="1400"/>
                        <a:t>Date &amp; Title / Incident &amp; Sev / Problem No</a:t>
                      </a:r>
                    </a:p>
                  </a:txBody>
                  <a:tcPr/>
                </a:tc>
                <a:tc>
                  <a:txBody>
                    <a:bodyPr/>
                    <a:lstStyle/>
                    <a:p>
                      <a:r>
                        <a:rPr lang="en-GB" sz="1400"/>
                        <a:t>Status</a:t>
                      </a:r>
                    </a:p>
                  </a:txBody>
                  <a:tcPr/>
                </a:tc>
                <a:tc>
                  <a:txBody>
                    <a:bodyPr/>
                    <a:lstStyle/>
                    <a:p>
                      <a:r>
                        <a:rPr lang="en-GB" sz="1400"/>
                        <a:t>Category (Theme)</a:t>
                      </a:r>
                    </a:p>
                  </a:txBody>
                  <a:tcPr/>
                </a:tc>
                <a:tc>
                  <a:txBody>
                    <a:bodyPr/>
                    <a:lstStyle/>
                    <a:p>
                      <a:r>
                        <a:rPr lang="en-GB" sz="1400"/>
                        <a:t>Risk of Re-occurrence</a:t>
                      </a:r>
                    </a:p>
                  </a:txBody>
                  <a:tcPr/>
                </a:tc>
                <a:extLst>
                  <a:ext uri="{0D108BD9-81ED-4DB2-BD59-A6C34878D82A}">
                    <a16:rowId xmlns:a16="http://schemas.microsoft.com/office/drawing/2014/main" val="36278486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06/07/2023/INC0216074 P1/PRB0040672</a:t>
                      </a:r>
                      <a:endParaRPr lang="en-GB" sz="1200" b="1"/>
                    </a:p>
                  </a:txBody>
                  <a:tcPr/>
                </a:tc>
                <a:tc>
                  <a:txBody>
                    <a:bodyPr/>
                    <a:lstStyle/>
                    <a:p>
                      <a:pPr algn="l"/>
                      <a:r>
                        <a:rPr lang="en-US" sz="1200" b="1">
                          <a:solidFill>
                            <a:schemeClr val="tx1"/>
                          </a:solidFill>
                        </a:rPr>
                        <a:t>Fix in progress</a:t>
                      </a:r>
                      <a:endParaRPr lang="en-GB" sz="1200" b="1">
                        <a:solidFill>
                          <a:schemeClr val="tx1"/>
                        </a:solidFill>
                      </a:endParaRPr>
                    </a:p>
                  </a:txBody>
                  <a:tcPr/>
                </a:tc>
                <a:tc>
                  <a:txBody>
                    <a:bodyPr/>
                    <a:lstStyle/>
                    <a:p>
                      <a:pPr algn="l"/>
                      <a:r>
                        <a:rPr lang="en-GB" sz="1200" b="1" kern="1200">
                          <a:solidFill>
                            <a:schemeClr val="dk1"/>
                          </a:solidFill>
                          <a:effectLst/>
                          <a:latin typeface="+mn-lt"/>
                          <a:ea typeface="+mn-ea"/>
                          <a:cs typeface="+mn-cs"/>
                        </a:rPr>
                        <a:t>Technology/Environment/Disaster Recovery </a:t>
                      </a:r>
                      <a:endParaRPr lang="en-GB" sz="1200" b="1"/>
                    </a:p>
                  </a:txBody>
                  <a:tcPr/>
                </a:tc>
                <a:tc>
                  <a:txBody>
                    <a:bodyPr/>
                    <a:lstStyle/>
                    <a:p>
                      <a:pPr algn="ctr"/>
                      <a:r>
                        <a:rPr lang="en-US" sz="1200" b="1"/>
                        <a:t>Medium</a:t>
                      </a:r>
                      <a:endParaRPr lang="en-GB" sz="1200" b="1"/>
                    </a:p>
                  </a:txBody>
                  <a:tcPr>
                    <a:solidFill>
                      <a:srgbClr val="FFC000"/>
                    </a:solidFill>
                  </a:tcPr>
                </a:tc>
                <a:extLst>
                  <a:ext uri="{0D108BD9-81ED-4DB2-BD59-A6C34878D82A}">
                    <a16:rowId xmlns:a16="http://schemas.microsoft.com/office/drawing/2014/main" val="2151534986"/>
                  </a:ext>
                </a:extLst>
              </a:tr>
            </a:tbl>
          </a:graphicData>
        </a:graphic>
      </p:graphicFrame>
      <p:sp>
        <p:nvSpPr>
          <p:cNvPr id="6" name="TextBox 5">
            <a:extLst>
              <a:ext uri="{FF2B5EF4-FFF2-40B4-BE49-F238E27FC236}">
                <a16:creationId xmlns:a16="http://schemas.microsoft.com/office/drawing/2014/main" id="{06093C0C-D84D-D904-7D15-94CE7BEFA99D}"/>
              </a:ext>
            </a:extLst>
          </p:cNvPr>
          <p:cNvSpPr txBox="1"/>
          <p:nvPr/>
        </p:nvSpPr>
        <p:spPr>
          <a:xfrm>
            <a:off x="263352" y="1390101"/>
            <a:ext cx="11583465" cy="46802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1" u="none" strike="noStrike" kern="1200" cap="none" spc="0" normalizeH="0" baseline="0" noProof="0">
              <a:ln>
                <a:noFill/>
              </a:ln>
              <a:solidFill>
                <a:prstClr val="black"/>
              </a:solidFill>
              <a:effectLst/>
              <a:uLnTx/>
              <a:uFillTx/>
              <a:latin typeface="Calibri" panose="020F0502020204030204" pitchFamily="34" charset="0"/>
              <a:ea typeface="Lato" panose="020F0502020204030203"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a:ln>
                  <a:noFill/>
                </a:ln>
                <a:solidFill>
                  <a:prstClr val="black"/>
                </a:solidFill>
                <a:effectLst/>
                <a:uLnTx/>
                <a:uFillTx/>
                <a:latin typeface="Calibri" panose="020F0502020204030204" pitchFamily="34" charset="0"/>
                <a:ea typeface="Lato" panose="020F0502020204030203" pitchFamily="34" charset="0"/>
                <a:cs typeface="Calibri" panose="020F0502020204030204" pitchFamily="34" charset="0"/>
              </a:rPr>
              <a:t>Root Cause: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Lato" panose="020F0502020204030203" pitchFamily="34" charset="0"/>
                <a:cs typeface="Calibri" panose="020F0502020204030204" pitchFamily="34" charset="0"/>
              </a:rPr>
              <a:t>The underlying cause was due to an issue which had arisen in the Microsoft Azure (Cloud) environment, not within CSS, which meant processing power and other technical resources were prioritized in the recovery of the live traffic incident, which resulted in the CSS P1 incident (future dated switch queue not being replicated correctly during the BCDR event). </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a:ln>
                  <a:noFill/>
                </a:ln>
                <a:solidFill>
                  <a:prstClr val="black"/>
                </a:solidFill>
                <a:effectLst/>
                <a:uLnTx/>
                <a:uFillTx/>
                <a:latin typeface="Calibri" panose="020F0502020204030204"/>
                <a:ea typeface="Lato" panose="020F0502020204030203" pitchFamily="34" charset="0"/>
                <a:cs typeface="Lato" panose="020F0502020204030203" pitchFamily="34" charset="0"/>
              </a:rPr>
              <a:t>Preventative Steps:</a:t>
            </a:r>
            <a:endParaRPr kumimoji="0" lang="en-GB" sz="1600" b="0" i="0" u="none" strike="noStrike" kern="1200" cap="none" spc="0" normalizeH="0" baseline="0" noProof="0">
              <a:ln>
                <a:noFill/>
              </a:ln>
              <a:solidFill>
                <a:prstClr val="black"/>
              </a:solidFill>
              <a:effectLst/>
              <a:uLnTx/>
              <a:uFillTx/>
              <a:latin typeface="Calibri" panose="020F0502020204030204"/>
              <a:ea typeface="Lato" panose="020F0502020204030203" pitchFamily="34" charset="0"/>
              <a:cs typeface="Lato" panose="020F050202020403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rPr>
              <a:t>Microsoft has confirmed that it has put appropriate monitoring in place to help prevent this issue occurring in future.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rPr>
              <a:t>Microsoft confirmed that enhanced load balancing monitoring will mitigate for live traffic having priority to replication traffic.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rPr>
              <a:t>Landmark now have monitoring in place that alerts when replication is 16 minutes out of sync (</a:t>
            </a:r>
            <a:r>
              <a:rPr kumimoji="0" lang="en-GB" sz="1400" b="0" i="0" u="none" strike="noStrike" kern="1200" cap="none" spc="0" normalizeH="0" baseline="0" noProof="0" err="1">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rPr>
              <a:t>ie</a:t>
            </a: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rPr>
              <a:t> a lag in copying data from one site to another occurs), which allows controls to be put in place in order to prevent this type of issue occurring again.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rPr>
              <a:t>Additional monitoring for future BCDR tests will be added by both the DCC and Landmark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pitchFamily="34" charset="0"/>
                <a:ea typeface="Lato" panose="020F0502020204030203" pitchFamily="34" charset="0"/>
                <a:cs typeface="Calibri" panose="020F0502020204030204" pitchFamily="34" charset="0"/>
              </a:rPr>
              <a:t>Going forward, Landmark will host a Microsoft engineer on their change bridge to provide assurance on the Azure environment. This practice was deployed on the Maintenance Release on the 16th of August with a successful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1" u="none" strike="noStrike" kern="1200" cap="none" spc="0" normalizeH="0" baseline="0" noProof="0">
              <a:ln>
                <a:noFill/>
              </a:ln>
              <a:solidFill>
                <a:prstClr val="black"/>
              </a:solidFill>
              <a:effectLst/>
              <a:uLnTx/>
              <a:uFillTx/>
              <a:latin typeface="Calibri" panose="020F0502020204030204"/>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a:ln>
                  <a:noFill/>
                </a:ln>
                <a:solidFill>
                  <a:prstClr val="black"/>
                </a:solidFill>
                <a:effectLst/>
                <a:uLnTx/>
                <a:uFillTx/>
                <a:latin typeface="Calibri" panose="020F0502020204030204"/>
                <a:ea typeface="Lato" panose="020F0502020204030203" pitchFamily="34" charset="0"/>
                <a:cs typeface="Lato" panose="020F0502020204030203" pitchFamily="34" charset="0"/>
              </a:rPr>
              <a:t>Enduring Solution:</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Lato" panose="020F0502020204030203" pitchFamily="34" charset="0"/>
                <a:cs typeface="Lato" panose="020F0502020204030203" pitchFamily="34" charset="0"/>
              </a:rPr>
              <a:t>A full Architectural review will be held and will include future-proof failovers with a paper of options being put together by LMK, e.g., backing up data to a third location. </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000000"/>
                </a:solidFill>
                <a:effectLst/>
                <a:uLnTx/>
                <a:uFillTx/>
                <a:latin typeface="Calibri" panose="020F0502020204030204"/>
                <a:ea typeface="Lato" panose="020F0502020204030203" pitchFamily="34" charset="0"/>
                <a:cs typeface="Lato" panose="020F0502020204030203" pitchFamily="34" charset="0"/>
              </a:rPr>
              <a:t>For the latest position regarding progression please defer to the slide - </a:t>
            </a:r>
            <a:r>
              <a:rPr kumimoji="0" lang="en-GB" sz="12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Problems related to Major Incidents </a:t>
            </a:r>
            <a:endParaRPr kumimoji="0" lang="en-GB" sz="12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225508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a:latin typeface="Roboto"/>
                <a:ea typeface="Roboto"/>
                <a:cs typeface="Roboto"/>
              </a:rPr>
              <a:t>11.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1056074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10 May 2024</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803FD4B-244C-4542-94D1-7C546BC34C76}">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44</Slides>
  <Notes>9</Notes>
  <HiddenSlides>0</HiddenSlides>
  <ScaleCrop>false</ScaleCrop>
  <HeadingPairs>
    <vt:vector size="4" baseType="variant">
      <vt:variant>
        <vt:lpstr>Theme</vt:lpstr>
      </vt:variant>
      <vt:variant>
        <vt:i4>15</vt:i4>
      </vt:variant>
      <vt:variant>
        <vt:lpstr>Slide Titles</vt:lpstr>
      </vt:variant>
      <vt:variant>
        <vt:i4>44</vt:i4>
      </vt:variant>
    </vt:vector>
  </HeadingPairs>
  <TitlesOfParts>
    <vt:vector size="59" baseType="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1_Smart DCC</vt:lpstr>
      <vt:lpstr>1_Office Theme</vt:lpstr>
      <vt:lpstr>5_Smart DCC</vt:lpstr>
      <vt:lpstr>REC ISSues group</vt:lpstr>
      <vt:lpstr>1. Introduction and agreement of agenda</vt:lpstr>
      <vt:lpstr>Agenda For today</vt:lpstr>
      <vt:lpstr> 2. Data cleanse update    </vt:lpstr>
      <vt:lpstr> 3. Data cleanse sprint 2 update    </vt:lpstr>
      <vt:lpstr>4. Invalid TopLine Report – Potential supplier registration issue</vt:lpstr>
      <vt:lpstr>Invalid TopLine Report - Potential supplier registration issue</vt:lpstr>
      <vt:lpstr> 5. related meter point associations    </vt:lpstr>
      <vt:lpstr> 6. gas mem’s    </vt:lpstr>
      <vt:lpstr> 7. css/mprs misalignment issues    </vt:lpstr>
      <vt:lpstr> Comfort break   </vt:lpstr>
      <vt:lpstr>8. Schedule 30 potential changes – erroneous switch resolution</vt:lpstr>
      <vt:lpstr>Erroneous Switch Resolution</vt:lpstr>
      <vt:lpstr>Erroneous Switch Resolution</vt:lpstr>
      <vt:lpstr> 9. smart meter installation schedule 16 – survey questions    </vt:lpstr>
      <vt:lpstr>Smart Meter Installation - Schedule 16 – Survey Questions</vt:lpstr>
      <vt:lpstr>10. DCC Update</vt:lpstr>
      <vt:lpstr>PowerPoint Presentation</vt:lpstr>
      <vt:lpstr>Switching Performance</vt:lpstr>
      <vt:lpstr>PowerPoint Presentation</vt:lpstr>
      <vt:lpstr>PowerPoint Presentation</vt:lpstr>
      <vt:lpstr>Address Management Update</vt:lpstr>
      <vt:lpstr>Address Management Update</vt:lpstr>
      <vt:lpstr>Switching Incidents Overview</vt:lpstr>
      <vt:lpstr>Incident and Service Management Data </vt:lpstr>
      <vt:lpstr>Aged Incident Breakdown</vt:lpstr>
      <vt:lpstr>Problems Linked to CSS Major Incidents</vt:lpstr>
      <vt:lpstr>PowerPoint Presentation</vt:lpstr>
      <vt:lpstr>PowerPoint Presentation</vt:lpstr>
      <vt:lpstr>Problem Management Continual Service Improvement: Subject - How to receive updates on Problem Investigations when you have an incident related.  </vt:lpstr>
      <vt:lpstr>Change Overview – May Maintenance</vt:lpstr>
      <vt:lpstr>Release Management POAP – Operational Release – May 2024</vt:lpstr>
      <vt:lpstr>May Release Scope &amp; Benefits</vt:lpstr>
      <vt:lpstr>PowerPoint Presentation</vt:lpstr>
      <vt:lpstr>PowerPoint Presentation</vt:lpstr>
      <vt:lpstr>CSS BCDR Update</vt:lpstr>
      <vt:lpstr>Central Switching Service BCDR Exercise Update</vt:lpstr>
      <vt:lpstr>Central Switching Service BCDR Pre-Production Testing Timeline</vt:lpstr>
      <vt:lpstr>AOB</vt:lpstr>
      <vt:lpstr>PowerPoint Presentation</vt:lpstr>
      <vt:lpstr>PowerPoint Presentation</vt:lpstr>
      <vt:lpstr>PowerPoint Presentation</vt:lpstr>
      <vt:lpstr>11. AOB</vt:lpstr>
      <vt:lpstr>Next meeting:  10 May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2024-04-10T15:58:49Z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