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1.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3.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4.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37" r:id="rId14"/>
    <p:sldMasterId id="2147483963" r:id="rId15"/>
    <p:sldMasterId id="2147483969" r:id="rId16"/>
    <p:sldMasterId id="2147483990" r:id="rId17"/>
    <p:sldMasterId id="2147484037" r:id="rId18"/>
  </p:sldMasterIdLst>
  <p:notesMasterIdLst>
    <p:notesMasterId r:id="rId48"/>
  </p:notesMasterIdLst>
  <p:handoutMasterIdLst>
    <p:handoutMasterId r:id="rId49"/>
  </p:handoutMasterIdLst>
  <p:sldIdLst>
    <p:sldId id="256" r:id="rId19"/>
    <p:sldId id="269" r:id="rId20"/>
    <p:sldId id="263" r:id="rId21"/>
    <p:sldId id="2147377262" r:id="rId22"/>
    <p:sldId id="2147470943" r:id="rId23"/>
    <p:sldId id="2147475743" r:id="rId24"/>
    <p:sldId id="2147470937" r:id="rId25"/>
    <p:sldId id="2147377334" r:id="rId26"/>
    <p:sldId id="2147470938" r:id="rId27"/>
    <p:sldId id="2147470942" r:id="rId28"/>
    <p:sldId id="278" r:id="rId29"/>
    <p:sldId id="264" r:id="rId30"/>
    <p:sldId id="268" r:id="rId31"/>
    <p:sldId id="274" r:id="rId32"/>
    <p:sldId id="275" r:id="rId33"/>
    <p:sldId id="276" r:id="rId34"/>
    <p:sldId id="277" r:id="rId35"/>
    <p:sldId id="2147470946" r:id="rId36"/>
    <p:sldId id="2147470944" r:id="rId37"/>
    <p:sldId id="2147327150" r:id="rId38"/>
    <p:sldId id="2147327153" r:id="rId39"/>
    <p:sldId id="2147475744" r:id="rId40"/>
    <p:sldId id="2147327152" r:id="rId41"/>
    <p:sldId id="2147327154" r:id="rId42"/>
    <p:sldId id="2147470945" r:id="rId43"/>
    <p:sldId id="271" r:id="rId44"/>
    <p:sldId id="270" r:id="rId45"/>
    <p:sldId id="2147377332" r:id="rId46"/>
    <p:sldId id="257"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62791C-DAFE-4CD1-88A1-156B493FE8A4}" v="1" dt="2024-06-06T13:42:16.322"/>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1.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notesMaster" Target="notesMasters/notesMaster1.xml"/><Relationship Id="rId56"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20" Type="http://schemas.openxmlformats.org/officeDocument/2006/relationships/slide" Target="slides/slide2.xml"/><Relationship Id="rId41" Type="http://schemas.openxmlformats.org/officeDocument/2006/relationships/slide" Target="slides/slide23.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5662791C-DAFE-4CD1-88A1-156B493FE8A4}"/>
    <pc:docChg chg="undo custSel addSld delSld modSld sldOrd delMainMaster">
      <pc:chgData name="James Rees" userId="6a49c294-0318-4273-b1fc-4011d6bf9f90" providerId="ADAL" clId="{5662791C-DAFE-4CD1-88A1-156B493FE8A4}" dt="2024-06-07T14:53:59.720" v="932" actId="2165"/>
      <pc:docMkLst>
        <pc:docMk/>
      </pc:docMkLst>
      <pc:sldChg chg="modSp mod">
        <pc:chgData name="James Rees" userId="6a49c294-0318-4273-b1fc-4011d6bf9f90" providerId="ADAL" clId="{5662791C-DAFE-4CD1-88A1-156B493FE8A4}" dt="2024-06-06T08:18:45.474" v="7" actId="20577"/>
        <pc:sldMkLst>
          <pc:docMk/>
          <pc:sldMk cId="424965022" sldId="256"/>
        </pc:sldMkLst>
        <pc:spChg chg="mod">
          <ac:chgData name="James Rees" userId="6a49c294-0318-4273-b1fc-4011d6bf9f90" providerId="ADAL" clId="{5662791C-DAFE-4CD1-88A1-156B493FE8A4}" dt="2024-06-06T08:18:45.474" v="7" actId="20577"/>
          <ac:spMkLst>
            <pc:docMk/>
            <pc:sldMk cId="424965022" sldId="256"/>
            <ac:spMk id="3" creationId="{CA510E5E-697D-4331-038A-BC23DF000C2A}"/>
          </ac:spMkLst>
        </pc:spChg>
      </pc:sldChg>
      <pc:sldChg chg="modSp mod">
        <pc:chgData name="James Rees" userId="6a49c294-0318-4273-b1fc-4011d6bf9f90" providerId="ADAL" clId="{5662791C-DAFE-4CD1-88A1-156B493FE8A4}" dt="2024-06-07T08:50:20.506" v="879" actId="14100"/>
        <pc:sldMkLst>
          <pc:docMk/>
          <pc:sldMk cId="1876557297" sldId="257"/>
        </pc:sldMkLst>
        <pc:spChg chg="mod">
          <ac:chgData name="James Rees" userId="6a49c294-0318-4273-b1fc-4011d6bf9f90" providerId="ADAL" clId="{5662791C-DAFE-4CD1-88A1-156B493FE8A4}" dt="2024-06-07T08:50:20.506" v="879" actId="14100"/>
          <ac:spMkLst>
            <pc:docMk/>
            <pc:sldMk cId="1876557297" sldId="257"/>
            <ac:spMk id="2" creationId="{5B02A7D5-1EE1-44B5-DC76-072639BE3655}"/>
          </ac:spMkLst>
        </pc:spChg>
      </pc:sldChg>
      <pc:sldChg chg="del">
        <pc:chgData name="James Rees" userId="6a49c294-0318-4273-b1fc-4011d6bf9f90" providerId="ADAL" clId="{5662791C-DAFE-4CD1-88A1-156B493FE8A4}" dt="2024-06-06T08:22:20.875" v="376" actId="2696"/>
        <pc:sldMkLst>
          <pc:docMk/>
          <pc:sldMk cId="2784203701" sldId="258"/>
        </pc:sldMkLst>
      </pc:sldChg>
      <pc:sldChg chg="del">
        <pc:chgData name="James Rees" userId="6a49c294-0318-4273-b1fc-4011d6bf9f90" providerId="ADAL" clId="{5662791C-DAFE-4CD1-88A1-156B493FE8A4}" dt="2024-06-06T08:22:33.564" v="377" actId="2696"/>
        <pc:sldMkLst>
          <pc:docMk/>
          <pc:sldMk cId="1407136605" sldId="259"/>
        </pc:sldMkLst>
      </pc:sldChg>
      <pc:sldChg chg="del">
        <pc:chgData name="James Rees" userId="6a49c294-0318-4273-b1fc-4011d6bf9f90" providerId="ADAL" clId="{5662791C-DAFE-4CD1-88A1-156B493FE8A4}" dt="2024-06-06T08:22:33.564" v="377" actId="2696"/>
        <pc:sldMkLst>
          <pc:docMk/>
          <pc:sldMk cId="1729883393" sldId="260"/>
        </pc:sldMkLst>
      </pc:sldChg>
      <pc:sldChg chg="modSp mod">
        <pc:chgData name="James Rees" userId="6a49c294-0318-4273-b1fc-4011d6bf9f90" providerId="ADAL" clId="{5662791C-DAFE-4CD1-88A1-156B493FE8A4}" dt="2024-06-07T14:28:39.258" v="909" actId="20577"/>
        <pc:sldMkLst>
          <pc:docMk/>
          <pc:sldMk cId="1116783212" sldId="263"/>
        </pc:sldMkLst>
        <pc:graphicFrameChg chg="modGraphic">
          <ac:chgData name="James Rees" userId="6a49c294-0318-4273-b1fc-4011d6bf9f90" providerId="ADAL" clId="{5662791C-DAFE-4CD1-88A1-156B493FE8A4}" dt="2024-06-07T14:28:39.258" v="909" actId="20577"/>
          <ac:graphicFrameMkLst>
            <pc:docMk/>
            <pc:sldMk cId="1116783212" sldId="263"/>
            <ac:graphicFrameMk id="3" creationId="{ADE9F281-2DB4-898F-0D79-1AE200709F3A}"/>
          </ac:graphicFrameMkLst>
        </pc:graphicFrameChg>
      </pc:sldChg>
      <pc:sldChg chg="del">
        <pc:chgData name="James Rees" userId="6a49c294-0318-4273-b1fc-4011d6bf9f90" providerId="ADAL" clId="{5662791C-DAFE-4CD1-88A1-156B493FE8A4}" dt="2024-06-06T08:21:04.556" v="254" actId="2696"/>
        <pc:sldMkLst>
          <pc:docMk/>
          <pc:sldMk cId="2621808001" sldId="264"/>
        </pc:sldMkLst>
      </pc:sldChg>
      <pc:sldChg chg="del">
        <pc:chgData name="James Rees" userId="6a49c294-0318-4273-b1fc-4011d6bf9f90" providerId="ADAL" clId="{5662791C-DAFE-4CD1-88A1-156B493FE8A4}" dt="2024-06-06T08:21:07.213" v="255" actId="2696"/>
        <pc:sldMkLst>
          <pc:docMk/>
          <pc:sldMk cId="731533055" sldId="265"/>
        </pc:sldMkLst>
      </pc:sldChg>
      <pc:sldChg chg="modSp mod">
        <pc:chgData name="James Rees" userId="6a49c294-0318-4273-b1fc-4011d6bf9f90" providerId="ADAL" clId="{5662791C-DAFE-4CD1-88A1-156B493FE8A4}" dt="2024-06-07T08:50:47.494" v="882" actId="20577"/>
        <pc:sldMkLst>
          <pc:docMk/>
          <pc:sldMk cId="328140027" sldId="270"/>
        </pc:sldMkLst>
        <pc:spChg chg="mod">
          <ac:chgData name="James Rees" userId="6a49c294-0318-4273-b1fc-4011d6bf9f90" providerId="ADAL" clId="{5662791C-DAFE-4CD1-88A1-156B493FE8A4}" dt="2024-06-07T08:50:47.494" v="882" actId="20577"/>
          <ac:spMkLst>
            <pc:docMk/>
            <pc:sldMk cId="328140027" sldId="270"/>
            <ac:spMk id="4" creationId="{98AE0953-0E80-765F-7600-7DB3CABC294D}"/>
          </ac:spMkLst>
        </pc:spChg>
      </pc:sldChg>
      <pc:sldChg chg="modSp mod">
        <pc:chgData name="James Rees" userId="6a49c294-0318-4273-b1fc-4011d6bf9f90" providerId="ADAL" clId="{5662791C-DAFE-4CD1-88A1-156B493FE8A4}" dt="2024-06-07T08:50:38.830" v="881" actId="20577"/>
        <pc:sldMkLst>
          <pc:docMk/>
          <pc:sldMk cId="1930516516" sldId="271"/>
        </pc:sldMkLst>
        <pc:spChg chg="mod">
          <ac:chgData name="James Rees" userId="6a49c294-0318-4273-b1fc-4011d6bf9f90" providerId="ADAL" clId="{5662791C-DAFE-4CD1-88A1-156B493FE8A4}" dt="2024-06-07T08:50:38.830" v="881" actId="20577"/>
          <ac:spMkLst>
            <pc:docMk/>
            <pc:sldMk cId="1930516516" sldId="271"/>
            <ac:spMk id="4" creationId="{98AE0953-0E80-765F-7600-7DB3CABC294D}"/>
          </ac:spMkLst>
        </pc:spChg>
      </pc:sldChg>
      <pc:sldChg chg="del">
        <pc:chgData name="James Rees" userId="6a49c294-0318-4273-b1fc-4011d6bf9f90" providerId="ADAL" clId="{5662791C-DAFE-4CD1-88A1-156B493FE8A4}" dt="2024-06-06T08:22:33.564" v="377" actId="2696"/>
        <pc:sldMkLst>
          <pc:docMk/>
          <pc:sldMk cId="3590593119" sldId="290"/>
        </pc:sldMkLst>
      </pc:sldChg>
      <pc:sldChg chg="del">
        <pc:chgData name="James Rees" userId="6a49c294-0318-4273-b1fc-4011d6bf9f90" providerId="ADAL" clId="{5662791C-DAFE-4CD1-88A1-156B493FE8A4}" dt="2024-06-06T08:22:20.875" v="376" actId="2696"/>
        <pc:sldMkLst>
          <pc:docMk/>
          <pc:sldMk cId="2590202283" sldId="292"/>
        </pc:sldMkLst>
      </pc:sldChg>
      <pc:sldChg chg="del">
        <pc:chgData name="James Rees" userId="6a49c294-0318-4273-b1fc-4011d6bf9f90" providerId="ADAL" clId="{5662791C-DAFE-4CD1-88A1-156B493FE8A4}" dt="2024-06-06T08:22:20.875" v="376" actId="2696"/>
        <pc:sldMkLst>
          <pc:docMk/>
          <pc:sldMk cId="3417427745" sldId="293"/>
        </pc:sldMkLst>
      </pc:sldChg>
      <pc:sldChg chg="del">
        <pc:chgData name="James Rees" userId="6a49c294-0318-4273-b1fc-4011d6bf9f90" providerId="ADAL" clId="{5662791C-DAFE-4CD1-88A1-156B493FE8A4}" dt="2024-06-06T08:22:33.564" v="377" actId="2696"/>
        <pc:sldMkLst>
          <pc:docMk/>
          <pc:sldMk cId="27627312" sldId="2145706770"/>
        </pc:sldMkLst>
      </pc:sldChg>
      <pc:sldChg chg="modSp mod">
        <pc:chgData name="James Rees" userId="6a49c294-0318-4273-b1fc-4011d6bf9f90" providerId="ADAL" clId="{5662791C-DAFE-4CD1-88A1-156B493FE8A4}" dt="2024-06-06T13:41:11.389" v="558" actId="5793"/>
        <pc:sldMkLst>
          <pc:docMk/>
          <pc:sldMk cId="452644964" sldId="2147377262"/>
        </pc:sldMkLst>
        <pc:spChg chg="mod">
          <ac:chgData name="James Rees" userId="6a49c294-0318-4273-b1fc-4011d6bf9f90" providerId="ADAL" clId="{5662791C-DAFE-4CD1-88A1-156B493FE8A4}" dt="2024-06-06T13:41:05.900" v="551" actId="20577"/>
          <ac:spMkLst>
            <pc:docMk/>
            <pc:sldMk cId="452644964" sldId="2147377262"/>
            <ac:spMk id="2" creationId="{4310DABB-9296-FDB0-E562-D1B45488F158}"/>
          </ac:spMkLst>
        </pc:spChg>
        <pc:spChg chg="mod">
          <ac:chgData name="James Rees" userId="6a49c294-0318-4273-b1fc-4011d6bf9f90" providerId="ADAL" clId="{5662791C-DAFE-4CD1-88A1-156B493FE8A4}" dt="2024-06-06T13:41:11.389" v="558" actId="5793"/>
          <ac:spMkLst>
            <pc:docMk/>
            <pc:sldMk cId="452644964" sldId="2147377262"/>
            <ac:spMk id="3" creationId="{153C8D1C-9736-081E-4D60-57FAF1DD1D92}"/>
          </ac:spMkLst>
        </pc:spChg>
      </pc:sldChg>
      <pc:sldChg chg="modSp mod">
        <pc:chgData name="James Rees" userId="6a49c294-0318-4273-b1fc-4011d6bf9f90" providerId="ADAL" clId="{5662791C-DAFE-4CD1-88A1-156B493FE8A4}" dt="2024-06-07T14:39:19.731" v="931" actId="20577"/>
        <pc:sldMkLst>
          <pc:docMk/>
          <pc:sldMk cId="2120248637" sldId="2147377332"/>
        </pc:sldMkLst>
        <pc:spChg chg="mod">
          <ac:chgData name="James Rees" userId="6a49c294-0318-4273-b1fc-4011d6bf9f90" providerId="ADAL" clId="{5662791C-DAFE-4CD1-88A1-156B493FE8A4}" dt="2024-06-07T14:39:19.731" v="931" actId="20577"/>
          <ac:spMkLst>
            <pc:docMk/>
            <pc:sldMk cId="2120248637" sldId="2147377332"/>
            <ac:spMk id="2" creationId="{35BE119D-81FA-7376-7537-7164C8647CCF}"/>
          </ac:spMkLst>
        </pc:spChg>
      </pc:sldChg>
      <pc:sldChg chg="del">
        <pc:chgData name="James Rees" userId="6a49c294-0318-4273-b1fc-4011d6bf9f90" providerId="ADAL" clId="{5662791C-DAFE-4CD1-88A1-156B493FE8A4}" dt="2024-06-06T08:22:20.875" v="376" actId="2696"/>
        <pc:sldMkLst>
          <pc:docMk/>
          <pc:sldMk cId="2619368709" sldId="2147377333"/>
        </pc:sldMkLst>
      </pc:sldChg>
      <pc:sldChg chg="modSp mod">
        <pc:chgData name="James Rees" userId="6a49c294-0318-4273-b1fc-4011d6bf9f90" providerId="ADAL" clId="{5662791C-DAFE-4CD1-88A1-156B493FE8A4}" dt="2024-06-06T13:43:38.721" v="616" actId="14100"/>
        <pc:sldMkLst>
          <pc:docMk/>
          <pc:sldMk cId="2989830714" sldId="2147377334"/>
        </pc:sldMkLst>
        <pc:spChg chg="mod">
          <ac:chgData name="James Rees" userId="6a49c294-0318-4273-b1fc-4011d6bf9f90" providerId="ADAL" clId="{5662791C-DAFE-4CD1-88A1-156B493FE8A4}" dt="2024-06-06T13:43:38.721" v="616" actId="14100"/>
          <ac:spMkLst>
            <pc:docMk/>
            <pc:sldMk cId="2989830714" sldId="2147377334"/>
            <ac:spMk id="2" creationId="{4310DABB-9296-FDB0-E562-D1B45488F158}"/>
          </ac:spMkLst>
        </pc:spChg>
      </pc:sldChg>
      <pc:sldChg chg="modSp mod">
        <pc:chgData name="James Rees" userId="6a49c294-0318-4273-b1fc-4011d6bf9f90" providerId="ADAL" clId="{5662791C-DAFE-4CD1-88A1-156B493FE8A4}" dt="2024-06-06T08:21:22.813" v="301" actId="20577"/>
        <pc:sldMkLst>
          <pc:docMk/>
          <pc:sldMk cId="3461997071" sldId="2147470937"/>
        </pc:sldMkLst>
        <pc:spChg chg="mod">
          <ac:chgData name="James Rees" userId="6a49c294-0318-4273-b1fc-4011d6bf9f90" providerId="ADAL" clId="{5662791C-DAFE-4CD1-88A1-156B493FE8A4}" dt="2024-06-06T08:21:22.813" v="301" actId="20577"/>
          <ac:spMkLst>
            <pc:docMk/>
            <pc:sldMk cId="3461997071" sldId="2147470937"/>
            <ac:spMk id="2" creationId="{4310DABB-9296-FDB0-E562-D1B45488F158}"/>
          </ac:spMkLst>
        </pc:spChg>
      </pc:sldChg>
      <pc:sldChg chg="modSp mod">
        <pc:chgData name="James Rees" userId="6a49c294-0318-4273-b1fc-4011d6bf9f90" providerId="ADAL" clId="{5662791C-DAFE-4CD1-88A1-156B493FE8A4}" dt="2024-06-06T13:43:47.209" v="635" actId="20577"/>
        <pc:sldMkLst>
          <pc:docMk/>
          <pc:sldMk cId="1061916863" sldId="2147470938"/>
        </pc:sldMkLst>
        <pc:spChg chg="mod">
          <ac:chgData name="James Rees" userId="6a49c294-0318-4273-b1fc-4011d6bf9f90" providerId="ADAL" clId="{5662791C-DAFE-4CD1-88A1-156B493FE8A4}" dt="2024-06-06T13:43:47.209" v="635" actId="20577"/>
          <ac:spMkLst>
            <pc:docMk/>
            <pc:sldMk cId="1061916863" sldId="2147470938"/>
            <ac:spMk id="2" creationId="{4310DABB-9296-FDB0-E562-D1B45488F158}"/>
          </ac:spMkLst>
        </pc:spChg>
      </pc:sldChg>
      <pc:sldChg chg="del">
        <pc:chgData name="James Rees" userId="6a49c294-0318-4273-b1fc-4011d6bf9f90" providerId="ADAL" clId="{5662791C-DAFE-4CD1-88A1-156B493FE8A4}" dt="2024-06-06T08:22:20.875" v="376" actId="2696"/>
        <pc:sldMkLst>
          <pc:docMk/>
          <pc:sldMk cId="2257663805" sldId="2147470939"/>
        </pc:sldMkLst>
      </pc:sldChg>
      <pc:sldChg chg="del">
        <pc:chgData name="James Rees" userId="6a49c294-0318-4273-b1fc-4011d6bf9f90" providerId="ADAL" clId="{5662791C-DAFE-4CD1-88A1-156B493FE8A4}" dt="2024-06-06T08:22:33.564" v="377" actId="2696"/>
        <pc:sldMkLst>
          <pc:docMk/>
          <pc:sldMk cId="2897927599" sldId="2147470940"/>
        </pc:sldMkLst>
      </pc:sldChg>
      <pc:sldChg chg="del">
        <pc:chgData name="James Rees" userId="6a49c294-0318-4273-b1fc-4011d6bf9f90" providerId="ADAL" clId="{5662791C-DAFE-4CD1-88A1-156B493FE8A4}" dt="2024-06-06T08:22:33.564" v="377" actId="2696"/>
        <pc:sldMkLst>
          <pc:docMk/>
          <pc:sldMk cId="4120750907" sldId="2147470941"/>
        </pc:sldMkLst>
      </pc:sldChg>
      <pc:sldChg chg="modSp mod">
        <pc:chgData name="James Rees" userId="6a49c294-0318-4273-b1fc-4011d6bf9f90" providerId="ADAL" clId="{5662791C-DAFE-4CD1-88A1-156B493FE8A4}" dt="2024-06-06T13:44:25.545" v="730" actId="20577"/>
        <pc:sldMkLst>
          <pc:docMk/>
          <pc:sldMk cId="2749491221" sldId="2147470942"/>
        </pc:sldMkLst>
        <pc:spChg chg="mod">
          <ac:chgData name="James Rees" userId="6a49c294-0318-4273-b1fc-4011d6bf9f90" providerId="ADAL" clId="{5662791C-DAFE-4CD1-88A1-156B493FE8A4}" dt="2024-06-06T13:44:14.572" v="689" actId="20577"/>
          <ac:spMkLst>
            <pc:docMk/>
            <pc:sldMk cId="2749491221" sldId="2147470942"/>
            <ac:spMk id="2" creationId="{3EC75E90-C6D4-F023-EC2F-579BE7128B23}"/>
          </ac:spMkLst>
        </pc:spChg>
        <pc:spChg chg="mod">
          <ac:chgData name="James Rees" userId="6a49c294-0318-4273-b1fc-4011d6bf9f90" providerId="ADAL" clId="{5662791C-DAFE-4CD1-88A1-156B493FE8A4}" dt="2024-06-06T13:44:25.545" v="730" actId="20577"/>
          <ac:spMkLst>
            <pc:docMk/>
            <pc:sldMk cId="2749491221" sldId="2147470942"/>
            <ac:spMk id="5" creationId="{4B990F9B-3D8E-A5F3-9221-A4EFA231FB3F}"/>
          </ac:spMkLst>
        </pc:spChg>
      </pc:sldChg>
      <pc:sldChg chg="del">
        <pc:chgData name="James Rees" userId="6a49c294-0318-4273-b1fc-4011d6bf9f90" providerId="ADAL" clId="{5662791C-DAFE-4CD1-88A1-156B493FE8A4}" dt="2024-06-06T08:22:20.875" v="376" actId="2696"/>
        <pc:sldMkLst>
          <pc:docMk/>
          <pc:sldMk cId="1022063391" sldId="2147470943"/>
        </pc:sldMkLst>
      </pc:sldChg>
      <pc:sldChg chg="addSp delSp modSp add mod ord">
        <pc:chgData name="James Rees" userId="6a49c294-0318-4273-b1fc-4011d6bf9f90" providerId="ADAL" clId="{5662791C-DAFE-4CD1-88A1-156B493FE8A4}" dt="2024-06-07T14:53:59.720" v="932" actId="2165"/>
        <pc:sldMkLst>
          <pc:docMk/>
          <pc:sldMk cId="2801697813" sldId="2147470943"/>
        </pc:sldMkLst>
        <pc:spChg chg="mod">
          <ac:chgData name="James Rees" userId="6a49c294-0318-4273-b1fc-4011d6bf9f90" providerId="ADAL" clId="{5662791C-DAFE-4CD1-88A1-156B493FE8A4}" dt="2024-06-06T13:41:53.420" v="577" actId="20577"/>
          <ac:spMkLst>
            <pc:docMk/>
            <pc:sldMk cId="2801697813" sldId="2147470943"/>
            <ac:spMk id="2" creationId="{5E69F552-98A8-7B6D-CDB0-DB93F5EA3A07}"/>
          </ac:spMkLst>
        </pc:spChg>
        <pc:graphicFrameChg chg="del">
          <ac:chgData name="James Rees" userId="6a49c294-0318-4273-b1fc-4011d6bf9f90" providerId="ADAL" clId="{5662791C-DAFE-4CD1-88A1-156B493FE8A4}" dt="2024-06-06T13:41:56.025" v="578" actId="478"/>
          <ac:graphicFrameMkLst>
            <pc:docMk/>
            <pc:sldMk cId="2801697813" sldId="2147470943"/>
            <ac:graphicFrameMk id="3" creationId="{ADE9F281-2DB4-898F-0D79-1AE200709F3A}"/>
          </ac:graphicFrameMkLst>
        </pc:graphicFrameChg>
        <pc:graphicFrameChg chg="add mod modGraphic">
          <ac:chgData name="James Rees" userId="6a49c294-0318-4273-b1fc-4011d6bf9f90" providerId="ADAL" clId="{5662791C-DAFE-4CD1-88A1-156B493FE8A4}" dt="2024-06-07T14:53:59.720" v="932" actId="2165"/>
          <ac:graphicFrameMkLst>
            <pc:docMk/>
            <pc:sldMk cId="2801697813" sldId="2147470943"/>
            <ac:graphicFrameMk id="4" creationId="{76439471-076A-37C0-F90A-B208927CF706}"/>
          </ac:graphicFrameMkLst>
        </pc:graphicFrameChg>
      </pc:sldChg>
      <pc:sldChg chg="modSp add mod">
        <pc:chgData name="James Rees" userId="6a49c294-0318-4273-b1fc-4011d6bf9f90" providerId="ADAL" clId="{5662791C-DAFE-4CD1-88A1-156B493FE8A4}" dt="2024-06-07T07:08:24.001" v="823" actId="20577"/>
        <pc:sldMkLst>
          <pc:docMk/>
          <pc:sldMk cId="483781211" sldId="2147470944"/>
        </pc:sldMkLst>
        <pc:spChg chg="mod">
          <ac:chgData name="James Rees" userId="6a49c294-0318-4273-b1fc-4011d6bf9f90" providerId="ADAL" clId="{5662791C-DAFE-4CD1-88A1-156B493FE8A4}" dt="2024-06-07T07:08:24.001" v="823" actId="20577"/>
          <ac:spMkLst>
            <pc:docMk/>
            <pc:sldMk cId="483781211" sldId="2147470944"/>
            <ac:spMk id="2" creationId="{3EC75E90-C6D4-F023-EC2F-579BE7128B23}"/>
          </ac:spMkLst>
        </pc:spChg>
      </pc:sldChg>
      <pc:sldChg chg="del">
        <pc:chgData name="James Rees" userId="6a49c294-0318-4273-b1fc-4011d6bf9f90" providerId="ADAL" clId="{5662791C-DAFE-4CD1-88A1-156B493FE8A4}" dt="2024-06-06T08:22:33.564" v="377" actId="2696"/>
        <pc:sldMkLst>
          <pc:docMk/>
          <pc:sldMk cId="2765651900" sldId="2147470944"/>
        </pc:sldMkLst>
      </pc:sldChg>
      <pc:sldChg chg="del">
        <pc:chgData name="James Rees" userId="6a49c294-0318-4273-b1fc-4011d6bf9f90" providerId="ADAL" clId="{5662791C-DAFE-4CD1-88A1-156B493FE8A4}" dt="2024-06-06T08:22:33.564" v="377" actId="2696"/>
        <pc:sldMkLst>
          <pc:docMk/>
          <pc:sldMk cId="1978638903" sldId="2147470945"/>
        </pc:sldMkLst>
      </pc:sldChg>
      <pc:sldChg chg="modSp add mod">
        <pc:chgData name="James Rees" userId="6a49c294-0318-4273-b1fc-4011d6bf9f90" providerId="ADAL" clId="{5662791C-DAFE-4CD1-88A1-156B493FE8A4}" dt="2024-06-07T07:08:42.688" v="866" actId="20577"/>
        <pc:sldMkLst>
          <pc:docMk/>
          <pc:sldMk cId="2444381148" sldId="2147470945"/>
        </pc:sldMkLst>
        <pc:spChg chg="mod">
          <ac:chgData name="James Rees" userId="6a49c294-0318-4273-b1fc-4011d6bf9f90" providerId="ADAL" clId="{5662791C-DAFE-4CD1-88A1-156B493FE8A4}" dt="2024-06-07T07:08:42.688" v="866" actId="20577"/>
          <ac:spMkLst>
            <pc:docMk/>
            <pc:sldMk cId="2444381148" sldId="2147470945"/>
            <ac:spMk id="2" creationId="{3EC75E90-C6D4-F023-EC2F-579BE7128B23}"/>
          </ac:spMkLst>
        </pc:spChg>
      </pc:sldChg>
      <pc:sldChg chg="del">
        <pc:chgData name="James Rees" userId="6a49c294-0318-4273-b1fc-4011d6bf9f90" providerId="ADAL" clId="{5662791C-DAFE-4CD1-88A1-156B493FE8A4}" dt="2024-06-06T08:21:52.115" v="314" actId="2696"/>
        <pc:sldMkLst>
          <pc:docMk/>
          <pc:sldMk cId="3365530738" sldId="2147470946"/>
        </pc:sldMkLst>
      </pc:sldChg>
      <pc:sldChg chg="del">
        <pc:chgData name="James Rees" userId="6a49c294-0318-4273-b1fc-4011d6bf9f90" providerId="ADAL" clId="{5662791C-DAFE-4CD1-88A1-156B493FE8A4}" dt="2024-06-06T08:21:30.947" v="302" actId="2696"/>
        <pc:sldMkLst>
          <pc:docMk/>
          <pc:sldMk cId="1448638946" sldId="2147475736"/>
        </pc:sldMkLst>
      </pc:sldChg>
      <pc:sldChg chg="del">
        <pc:chgData name="James Rees" userId="6a49c294-0318-4273-b1fc-4011d6bf9f90" providerId="ADAL" clId="{5662791C-DAFE-4CD1-88A1-156B493FE8A4}" dt="2024-06-06T08:21:30.947" v="302" actId="2696"/>
        <pc:sldMkLst>
          <pc:docMk/>
          <pc:sldMk cId="2062890945" sldId="2147475737"/>
        </pc:sldMkLst>
      </pc:sldChg>
      <pc:sldChg chg="del">
        <pc:chgData name="James Rees" userId="6a49c294-0318-4273-b1fc-4011d6bf9f90" providerId="ADAL" clId="{5662791C-DAFE-4CD1-88A1-156B493FE8A4}" dt="2024-06-06T08:21:30.947" v="302" actId="2696"/>
        <pc:sldMkLst>
          <pc:docMk/>
          <pc:sldMk cId="4169372185" sldId="2147475738"/>
        </pc:sldMkLst>
      </pc:sldChg>
      <pc:sldChg chg="del">
        <pc:chgData name="James Rees" userId="6a49c294-0318-4273-b1fc-4011d6bf9f90" providerId="ADAL" clId="{5662791C-DAFE-4CD1-88A1-156B493FE8A4}" dt="2024-06-06T08:21:52.115" v="314" actId="2696"/>
        <pc:sldMkLst>
          <pc:docMk/>
          <pc:sldMk cId="220093416" sldId="2147475741"/>
        </pc:sldMkLst>
      </pc:sldChg>
      <pc:sldChg chg="del">
        <pc:chgData name="James Rees" userId="6a49c294-0318-4273-b1fc-4011d6bf9f90" providerId="ADAL" clId="{5662791C-DAFE-4CD1-88A1-156B493FE8A4}" dt="2024-06-06T08:21:52.115" v="314" actId="2696"/>
        <pc:sldMkLst>
          <pc:docMk/>
          <pc:sldMk cId="617540589" sldId="2147475742"/>
        </pc:sldMkLst>
      </pc:sldChg>
      <pc:sldChg chg="modSp mod">
        <pc:chgData name="James Rees" userId="6a49c294-0318-4273-b1fc-4011d6bf9f90" providerId="ADAL" clId="{5662791C-DAFE-4CD1-88A1-156B493FE8A4}" dt="2024-06-07T14:38:59.625" v="928" actId="20577"/>
        <pc:sldMkLst>
          <pc:docMk/>
          <pc:sldMk cId="2989117459" sldId="2147475743"/>
        </pc:sldMkLst>
        <pc:spChg chg="mod">
          <ac:chgData name="James Rees" userId="6a49c294-0318-4273-b1fc-4011d6bf9f90" providerId="ADAL" clId="{5662791C-DAFE-4CD1-88A1-156B493FE8A4}" dt="2024-06-07T14:38:59.625" v="928" actId="20577"/>
          <ac:spMkLst>
            <pc:docMk/>
            <pc:sldMk cId="2989117459" sldId="2147475743"/>
            <ac:spMk id="2" creationId="{5F7EC6D2-C046-1044-A137-9075B5BA736B}"/>
          </ac:spMkLst>
        </pc:spChg>
      </pc:sldChg>
      <pc:sldChg chg="del">
        <pc:chgData name="James Rees" userId="6a49c294-0318-4273-b1fc-4011d6bf9f90" providerId="ADAL" clId="{5662791C-DAFE-4CD1-88A1-156B493FE8A4}" dt="2024-06-06T08:22:20.875" v="376" actId="2696"/>
        <pc:sldMkLst>
          <pc:docMk/>
          <pc:sldMk cId="1819633483" sldId="2147475744"/>
        </pc:sldMkLst>
      </pc:sldChg>
      <pc:sldChg chg="del">
        <pc:chgData name="James Rees" userId="6a49c294-0318-4273-b1fc-4011d6bf9f90" providerId="ADAL" clId="{5662791C-DAFE-4CD1-88A1-156B493FE8A4}" dt="2024-06-06T08:22:33.564" v="377" actId="2696"/>
        <pc:sldMkLst>
          <pc:docMk/>
          <pc:sldMk cId="3553851372" sldId="2147475745"/>
        </pc:sldMkLst>
      </pc:sldChg>
      <pc:sldChg chg="del">
        <pc:chgData name="James Rees" userId="6a49c294-0318-4273-b1fc-4011d6bf9f90" providerId="ADAL" clId="{5662791C-DAFE-4CD1-88A1-156B493FE8A4}" dt="2024-06-06T08:22:33.564" v="377" actId="2696"/>
        <pc:sldMkLst>
          <pc:docMk/>
          <pc:sldMk cId="2686956378" sldId="2147475746"/>
        </pc:sldMkLst>
      </pc:sldChg>
      <pc:sldChg chg="del">
        <pc:chgData name="James Rees" userId="6a49c294-0318-4273-b1fc-4011d6bf9f90" providerId="ADAL" clId="{5662791C-DAFE-4CD1-88A1-156B493FE8A4}" dt="2024-06-06T13:41:31.611" v="559" actId="2696"/>
        <pc:sldMkLst>
          <pc:docMk/>
          <pc:sldMk cId="3172783118" sldId="2147475747"/>
        </pc:sldMkLst>
      </pc:sldChg>
      <pc:sldMasterChg chg="del delSldLayout">
        <pc:chgData name="James Rees" userId="6a49c294-0318-4273-b1fc-4011d6bf9f90" providerId="ADAL" clId="{5662791C-DAFE-4CD1-88A1-156B493FE8A4}" dt="2024-06-06T08:22:20.875" v="376" actId="2696"/>
        <pc:sldMasterMkLst>
          <pc:docMk/>
          <pc:sldMasterMk cId="2838266482" sldId="2147483969"/>
        </pc:sldMasterMkLst>
        <pc:sldLayoutChg chg="del">
          <pc:chgData name="James Rees" userId="6a49c294-0318-4273-b1fc-4011d6bf9f90" providerId="ADAL" clId="{5662791C-DAFE-4CD1-88A1-156B493FE8A4}" dt="2024-06-06T08:22:20.875" v="376" actId="2696"/>
          <pc:sldLayoutMkLst>
            <pc:docMk/>
            <pc:sldMasterMk cId="2838266482" sldId="2147483969"/>
            <pc:sldLayoutMk cId="4268954422" sldId="2147483970"/>
          </pc:sldLayoutMkLst>
        </pc:sldLayoutChg>
      </pc:sldMasterChg>
      <pc:sldMasterChg chg="del delSldLayout">
        <pc:chgData name="James Rees" userId="6a49c294-0318-4273-b1fc-4011d6bf9f90" providerId="ADAL" clId="{5662791C-DAFE-4CD1-88A1-156B493FE8A4}" dt="2024-06-06T08:21:52.115" v="314" actId="2696"/>
        <pc:sldMasterMkLst>
          <pc:docMk/>
          <pc:sldMasterMk cId="1288281654" sldId="2147483971"/>
        </pc:sldMasterMkLst>
        <pc:sldLayoutChg chg="del">
          <pc:chgData name="James Rees" userId="6a49c294-0318-4273-b1fc-4011d6bf9f90" providerId="ADAL" clId="{5662791C-DAFE-4CD1-88A1-156B493FE8A4}" dt="2024-06-06T08:21:52.115" v="314" actId="2696"/>
          <pc:sldLayoutMkLst>
            <pc:docMk/>
            <pc:sldMasterMk cId="1288281654" sldId="2147483971"/>
            <pc:sldLayoutMk cId="1819682865" sldId="2147483972"/>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1542722086" sldId="2147483973"/>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281054675" sldId="2147483974"/>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2841152507" sldId="2147483975"/>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2320099999" sldId="2147483976"/>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1768793047" sldId="2147483977"/>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2923231068" sldId="2147483978"/>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061345405" sldId="2147483979"/>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2727529631" sldId="2147483980"/>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990699648" sldId="2147483981"/>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731469279" sldId="2147483982"/>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2861024478" sldId="2147483983"/>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1068775278" sldId="2147483984"/>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2390066607" sldId="2147483985"/>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996644113" sldId="2147483986"/>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1492894753" sldId="2147483987"/>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174220848" sldId="2147483988"/>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442360125" sldId="2147483989"/>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2647218492" sldId="2147483990"/>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245634081" sldId="2147483991"/>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2688746756" sldId="2147483992"/>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823967053" sldId="2147483993"/>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637094559" sldId="2147483994"/>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114510798" sldId="2147483995"/>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701779546" sldId="2147483996"/>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1404121857" sldId="2147483997"/>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4075255070" sldId="2147483998"/>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859898899" sldId="2147483999"/>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936126766" sldId="2147484000"/>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731055582" sldId="2147484001"/>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2040938559" sldId="2147484002"/>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936219931" sldId="2147484003"/>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220878378" sldId="2147484004"/>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88785084" sldId="2147484005"/>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786517043" sldId="2147484006"/>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1599829583" sldId="2147484007"/>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2636198729" sldId="2147484008"/>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037813383" sldId="2147484009"/>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425727359" sldId="2147484010"/>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2366988310" sldId="2147484011"/>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1909346640" sldId="2147484012"/>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1273812565" sldId="2147484013"/>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27695765" sldId="2147484014"/>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673310969" sldId="2147484015"/>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3266156020" sldId="2147484016"/>
          </pc:sldLayoutMkLst>
        </pc:sldLayoutChg>
        <pc:sldLayoutChg chg="del">
          <pc:chgData name="James Rees" userId="6a49c294-0318-4273-b1fc-4011d6bf9f90" providerId="ADAL" clId="{5662791C-DAFE-4CD1-88A1-156B493FE8A4}" dt="2024-06-06T08:21:52.115" v="314" actId="2696"/>
          <pc:sldLayoutMkLst>
            <pc:docMk/>
            <pc:sldMasterMk cId="1288281654" sldId="2147483971"/>
            <pc:sldLayoutMk cId="2195495403" sldId="2147484017"/>
          </pc:sldLayoutMkLst>
        </pc:sldLayoutChg>
      </pc:sldMasterChg>
      <pc:sldMasterChg chg="del delSldLayout">
        <pc:chgData name="James Rees" userId="6a49c294-0318-4273-b1fc-4011d6bf9f90" providerId="ADAL" clId="{5662791C-DAFE-4CD1-88A1-156B493FE8A4}" dt="2024-06-06T08:21:30.947" v="302" actId="2696"/>
        <pc:sldMasterMkLst>
          <pc:docMk/>
          <pc:sldMasterMk cId="463730631" sldId="2147484018"/>
        </pc:sldMasterMkLst>
        <pc:sldLayoutChg chg="del">
          <pc:chgData name="James Rees" userId="6a49c294-0318-4273-b1fc-4011d6bf9f90" providerId="ADAL" clId="{5662791C-DAFE-4CD1-88A1-156B493FE8A4}" dt="2024-06-06T08:21:30.947" v="302" actId="2696"/>
          <pc:sldLayoutMkLst>
            <pc:docMk/>
            <pc:sldMasterMk cId="463730631" sldId="2147484018"/>
            <pc:sldLayoutMk cId="701173770" sldId="2147484019"/>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821472842" sldId="2147484020"/>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733179542" sldId="2147484021"/>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652305734" sldId="2147484022"/>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4217861671" sldId="2147484023"/>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3832155973" sldId="2147484024"/>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546865089" sldId="2147484025"/>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1629731695" sldId="2147484026"/>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827538875" sldId="2147484027"/>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3507515756" sldId="2147484028"/>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1323293316" sldId="2147484029"/>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856320761" sldId="2147484030"/>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1516088115" sldId="2147484031"/>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188583934" sldId="2147484032"/>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274857561" sldId="2147484033"/>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692843505" sldId="2147484034"/>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1340557418" sldId="2147484035"/>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776197237" sldId="2147484036"/>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197870124" sldId="2147484037"/>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3914643358" sldId="2147484038"/>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138673028" sldId="2147484039"/>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3510280814" sldId="2147484040"/>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234685974" sldId="2147484041"/>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270820511" sldId="2147484042"/>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366368123" sldId="2147484043"/>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1908120401" sldId="2147484044"/>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299486104" sldId="2147484045"/>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3919165520" sldId="2147484046"/>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3366404191" sldId="2147484047"/>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577454243" sldId="2147484048"/>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33504134" sldId="2147484049"/>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136597942" sldId="2147484050"/>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1996966695" sldId="2147484051"/>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180310992" sldId="2147484052"/>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4198400122" sldId="2147484053"/>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914230462" sldId="2147484054"/>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3515811875" sldId="2147484055"/>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928006309" sldId="2147484056"/>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3716353791" sldId="2147484057"/>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4004379981" sldId="2147484058"/>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566147149" sldId="2147484059"/>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2537941109" sldId="2147484060"/>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3109368192" sldId="2147484061"/>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1931407026" sldId="2147484062"/>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3758674700" sldId="2147484063"/>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920334042" sldId="2147484064"/>
          </pc:sldLayoutMkLst>
        </pc:sldLayoutChg>
        <pc:sldLayoutChg chg="del">
          <pc:chgData name="James Rees" userId="6a49c294-0318-4273-b1fc-4011d6bf9f90" providerId="ADAL" clId="{5662791C-DAFE-4CD1-88A1-156B493FE8A4}" dt="2024-06-06T08:21:30.947" v="302" actId="2696"/>
          <pc:sldLayoutMkLst>
            <pc:docMk/>
            <pc:sldMasterMk cId="463730631" sldId="2147484018"/>
            <pc:sldLayoutMk cId="1901419846" sldId="2147484065"/>
          </pc:sldLayoutMkLst>
        </pc:sldLayoutChg>
      </pc:sldMasterChg>
      <pc:sldMasterChg chg="del delSldLayout">
        <pc:chgData name="James Rees" userId="6a49c294-0318-4273-b1fc-4011d6bf9f90" providerId="ADAL" clId="{5662791C-DAFE-4CD1-88A1-156B493FE8A4}" dt="2024-06-06T13:41:31.611" v="559" actId="2696"/>
        <pc:sldMasterMkLst>
          <pc:docMk/>
          <pc:sldMasterMk cId="2934364827" sldId="2147484066"/>
        </pc:sldMasterMkLst>
        <pc:sldLayoutChg chg="del">
          <pc:chgData name="James Rees" userId="6a49c294-0318-4273-b1fc-4011d6bf9f90" providerId="ADAL" clId="{5662791C-DAFE-4CD1-88A1-156B493FE8A4}" dt="2024-06-06T13:41:31.611" v="559" actId="2696"/>
          <pc:sldLayoutMkLst>
            <pc:docMk/>
            <pc:sldMasterMk cId="2934364827" sldId="2147484066"/>
            <pc:sldLayoutMk cId="1498140762" sldId="2147484067"/>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1594165919" sldId="2147484068"/>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3523871741" sldId="2147484069"/>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2318210699" sldId="2147484070"/>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1535713179" sldId="2147484071"/>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3019788954" sldId="2147484072"/>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3885905157" sldId="2147484073"/>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3966427487" sldId="2147484074"/>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3001624870" sldId="2147484075"/>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4052828977" sldId="2147484076"/>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1652954075" sldId="2147484077"/>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2424565690" sldId="2147484078"/>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397885556" sldId="2147484079"/>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1534305752" sldId="2147484080"/>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3080544334" sldId="2147484081"/>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2439490211" sldId="2147484082"/>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3963666933" sldId="2147484083"/>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2632248463" sldId="2147484084"/>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2787378125" sldId="2147484085"/>
          </pc:sldLayoutMkLst>
        </pc:sldLayoutChg>
        <pc:sldLayoutChg chg="del">
          <pc:chgData name="James Rees" userId="6a49c294-0318-4273-b1fc-4011d6bf9f90" providerId="ADAL" clId="{5662791C-DAFE-4CD1-88A1-156B493FE8A4}" dt="2024-06-06T13:41:31.611" v="559" actId="2696"/>
          <pc:sldLayoutMkLst>
            <pc:docMk/>
            <pc:sldMasterMk cId="2934364827" sldId="2147484066"/>
            <pc:sldLayoutMk cId="1761252910" sldId="2147484086"/>
          </pc:sldLayoutMkLst>
        </pc:sldLayoutChg>
      </pc:sldMasterChg>
      <pc:sldMasterChg chg="del delSldLayout">
        <pc:chgData name="James Rees" userId="6a49c294-0318-4273-b1fc-4011d6bf9f90" providerId="ADAL" clId="{5662791C-DAFE-4CD1-88A1-156B493FE8A4}" dt="2024-06-06T08:22:33.564" v="377" actId="2696"/>
        <pc:sldMasterMkLst>
          <pc:docMk/>
          <pc:sldMasterMk cId="1428079231" sldId="2147484087"/>
        </pc:sldMasterMkLst>
        <pc:sldLayoutChg chg="del">
          <pc:chgData name="James Rees" userId="6a49c294-0318-4273-b1fc-4011d6bf9f90" providerId="ADAL" clId="{5662791C-DAFE-4CD1-88A1-156B493FE8A4}" dt="2024-06-06T08:22:33.564" v="377" actId="2696"/>
          <pc:sldLayoutMkLst>
            <pc:docMk/>
            <pc:sldMasterMk cId="1428079231" sldId="2147484087"/>
            <pc:sldLayoutMk cId="3454893171" sldId="2147484088"/>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1016152378" sldId="2147484089"/>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2587440848" sldId="2147484090"/>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2613520778" sldId="2147484091"/>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3432249759" sldId="2147484092"/>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3261961366" sldId="2147484093"/>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1930552411" sldId="2147484094"/>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2156411342" sldId="2147484095"/>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1559102336" sldId="2147484096"/>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513120760" sldId="2147484097"/>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3808657250" sldId="2147484098"/>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428325882" sldId="2147484099"/>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4130417577" sldId="2147484100"/>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2640708016" sldId="2147484101"/>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2412890493" sldId="2147484102"/>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1078634987" sldId="2147484103"/>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2436203273" sldId="2147484104"/>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3973372627" sldId="2147484105"/>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1694110317" sldId="2147484106"/>
          </pc:sldLayoutMkLst>
        </pc:sldLayoutChg>
        <pc:sldLayoutChg chg="del">
          <pc:chgData name="James Rees" userId="6a49c294-0318-4273-b1fc-4011d6bf9f90" providerId="ADAL" clId="{5662791C-DAFE-4CD1-88A1-156B493FE8A4}" dt="2024-06-06T08:22:33.564" v="377" actId="2696"/>
          <pc:sldLayoutMkLst>
            <pc:docMk/>
            <pc:sldMasterMk cId="1428079231" sldId="2147484087"/>
            <pc:sldLayoutMk cId="3048194492" sldId="2147484107"/>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12/06/2024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12/06/2024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5</a:t>
            </a:fld>
            <a:endParaRPr lang="en-GB"/>
          </a:p>
        </p:txBody>
      </p:sp>
    </p:spTree>
    <p:extLst>
      <p:ext uri="{BB962C8B-B14F-4D97-AF65-F5344CB8AC3E}">
        <p14:creationId xmlns:p14="http://schemas.microsoft.com/office/powerpoint/2010/main" val="2529835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6F4D32-2FEF-48E1-8BC0-A376A771C0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0492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86D9FC-C075-0043-B0AD-5654AC883F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3302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86D9FC-C075-0043-B0AD-5654AC883F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8045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86D9FC-C075-0043-B0AD-5654AC883F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1287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86D9FC-C075-0043-B0AD-5654AC883F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71122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2.png"/><Relationship Id="rId1" Type="http://schemas.openxmlformats.org/officeDocument/2006/relationships/slideMaster" Target="../slideMasters/slideMaster14.xml"/><Relationship Id="rId4" Type="http://schemas.openxmlformats.org/officeDocument/2006/relationships/image" Target="../media/image37.jpeg"/></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12/06/2024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12/06/2024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142223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370998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7319117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22518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5519670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8054455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053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22280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4161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9341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63809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9012817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01396285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June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1920436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GB"/>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48630905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GB"/>
              <a:t>Click icon to add picture</a:t>
            </a:r>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3326651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GB"/>
              <a:t>Click icon to add picture</a:t>
            </a:r>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GB"/>
              <a:t>Click icon to add picture</a:t>
            </a:r>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91420556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GB"/>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1503813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GB"/>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GB"/>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03384683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GB"/>
              <a:t>Click to edit Master title style</a:t>
            </a:r>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76879167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81388257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GB"/>
              <a:t>Click icon to add table</a:t>
            </a:r>
            <a:endParaRPr lang="en-GB" dirty="0"/>
          </a:p>
        </p:txBody>
      </p:sp>
    </p:spTree>
    <p:extLst>
      <p:ext uri="{BB962C8B-B14F-4D97-AF65-F5344CB8AC3E}">
        <p14:creationId xmlns:p14="http://schemas.microsoft.com/office/powerpoint/2010/main" val="95423335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GB"/>
              <a:t>Click icon to add table</a:t>
            </a:r>
          </a:p>
        </p:txBody>
      </p:sp>
    </p:spTree>
    <p:extLst>
      <p:ext uri="{BB962C8B-B14F-4D97-AF65-F5344CB8AC3E}">
        <p14:creationId xmlns:p14="http://schemas.microsoft.com/office/powerpoint/2010/main" val="109464438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GB"/>
              <a:t>Click icon to add table</a:t>
            </a:r>
          </a:p>
        </p:txBody>
      </p:sp>
    </p:spTree>
    <p:extLst>
      <p:ext uri="{BB962C8B-B14F-4D97-AF65-F5344CB8AC3E}">
        <p14:creationId xmlns:p14="http://schemas.microsoft.com/office/powerpoint/2010/main" val="302693854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28140610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82069676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9229966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80435700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GB"/>
              <a:t>Click to edit Master title style</a:t>
            </a:r>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GB"/>
              <a:t>Click icon to add media</a:t>
            </a:r>
          </a:p>
        </p:txBody>
      </p:sp>
    </p:spTree>
    <p:extLst>
      <p:ext uri="{BB962C8B-B14F-4D97-AF65-F5344CB8AC3E}">
        <p14:creationId xmlns:p14="http://schemas.microsoft.com/office/powerpoint/2010/main" val="53170438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a:t>Second level</a:t>
            </a:r>
          </a:p>
        </p:txBody>
      </p:sp>
    </p:spTree>
    <p:extLst>
      <p:ext uri="{BB962C8B-B14F-4D97-AF65-F5344CB8AC3E}">
        <p14:creationId xmlns:p14="http://schemas.microsoft.com/office/powerpoint/2010/main" val="100719833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GB"/>
              <a:t>Click to edit Master title style</a:t>
            </a:r>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GB"/>
              <a:t>Click icon to add table</a:t>
            </a:r>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GB"/>
              <a:t>Click icon to add table</a:t>
            </a:r>
          </a:p>
        </p:txBody>
      </p:sp>
    </p:spTree>
    <p:extLst>
      <p:ext uri="{BB962C8B-B14F-4D97-AF65-F5344CB8AC3E}">
        <p14:creationId xmlns:p14="http://schemas.microsoft.com/office/powerpoint/2010/main" val="147596135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GB"/>
              <a:t>Click icon to add picture</a:t>
            </a:r>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308979713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25067285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385719031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60134629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844158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3460164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9323995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9552793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4127924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7856276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16327936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98674014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1920069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325262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2658620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userDrawn="1"/>
        </p:nvSpPr>
        <p:spPr>
          <a:xfrm>
            <a:off x="838199" y="5831831"/>
            <a:ext cx="9837301" cy="661044"/>
          </a:xfrm>
          <a:prstGeom prst="rect">
            <a:avLst/>
          </a:prstGeom>
          <a:ln/>
        </p:spPr>
        <p:style>
          <a:lnRef idx="2">
            <a:schemeClr val="accent5"/>
          </a:lnRef>
          <a:fillRef idx="1">
            <a:schemeClr val="lt1"/>
          </a:fillRef>
          <a:effectRef idx="0">
            <a:schemeClr val="accent5"/>
          </a:effectRef>
          <a:fontRef idx="minor">
            <a:schemeClr val="dk1"/>
          </a:fontRef>
        </p:style>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PAB Members are invited to approve:</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3" name="Picture 34">
            <a:extLst>
              <a:ext uri="{FF2B5EF4-FFF2-40B4-BE49-F238E27FC236}">
                <a16:creationId xmlns:a16="http://schemas.microsoft.com/office/drawing/2014/main" id="{EEE13943-DE10-BF37-F9C3-D796160862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65491" y="5968713"/>
            <a:ext cx="385763" cy="40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42701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5675613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370764597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08051334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90892612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08514565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38430697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cSld name="Blank_purple">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130592697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lide_01">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5EEC94-61A0-4259-B4D1-49B1EA864C4C}"/>
              </a:ext>
            </a:extLst>
          </p:cNvPr>
          <p:cNvSpPr/>
          <p:nvPr userDrawn="1"/>
        </p:nvSpPr>
        <p:spPr>
          <a:xfrm>
            <a:off x="-1" y="-2"/>
            <a:ext cx="12192001" cy="2520000"/>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pic>
        <p:nvPicPr>
          <p:cNvPr id="11" name="Picture 10" descr="A picture containing text, gear, wheel, clipart&#10;&#10;Description automatically generated">
            <a:extLst>
              <a:ext uri="{FF2B5EF4-FFF2-40B4-BE49-F238E27FC236}">
                <a16:creationId xmlns:a16="http://schemas.microsoft.com/office/drawing/2014/main" id="{0B24AB34-DA6D-462F-A4EB-23C6595AF2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3373" y="847986"/>
            <a:ext cx="4320000" cy="834207"/>
          </a:xfrm>
          <a:prstGeom prst="rect">
            <a:avLst/>
          </a:prstGeom>
        </p:spPr>
      </p:pic>
      <p:sp>
        <p:nvSpPr>
          <p:cNvPr id="10" name="Google Shape;55;p13">
            <a:extLst>
              <a:ext uri="{FF2B5EF4-FFF2-40B4-BE49-F238E27FC236}">
                <a16:creationId xmlns:a16="http://schemas.microsoft.com/office/drawing/2014/main" id="{231F732A-4E39-4CFC-9085-397909B21879}"/>
              </a:ext>
            </a:extLst>
          </p:cNvPr>
          <p:cNvSpPr txBox="1"/>
          <p:nvPr userDrawn="1"/>
        </p:nvSpPr>
        <p:spPr>
          <a:xfrm>
            <a:off x="5299969" y="5405688"/>
            <a:ext cx="7457243" cy="203129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GB" sz="15000" b="1" i="1">
                <a:solidFill>
                  <a:schemeClr val="accent1"/>
                </a:solidFill>
                <a:latin typeface="Playfair Display Black"/>
                <a:ea typeface="Playfair Display Black"/>
                <a:cs typeface="Playfair Display Black"/>
                <a:sym typeface="Playfair Display"/>
              </a:rPr>
              <a:t>Meeting</a:t>
            </a:r>
            <a:endParaRPr sz="11500" b="0" i="0">
              <a:solidFill>
                <a:schemeClr val="bg2"/>
              </a:solidFill>
              <a:latin typeface="Outfit Medium" pitchFamily="2" charset="0"/>
              <a:ea typeface="Playfair Display Medium"/>
              <a:cs typeface="Playfair Display Medium"/>
              <a:sym typeface="Playfair Display"/>
            </a:endParaRPr>
          </a:p>
        </p:txBody>
      </p:sp>
      <p:sp>
        <p:nvSpPr>
          <p:cNvPr id="5" name="Title 4">
            <a:extLst>
              <a:ext uri="{FF2B5EF4-FFF2-40B4-BE49-F238E27FC236}">
                <a16:creationId xmlns:a16="http://schemas.microsoft.com/office/drawing/2014/main" id="{A62DAEB9-A14E-4E71-B95C-8F64778814CA}"/>
              </a:ext>
            </a:extLst>
          </p:cNvPr>
          <p:cNvSpPr>
            <a:spLocks noGrp="1"/>
          </p:cNvSpPr>
          <p:nvPr>
            <p:ph type="title" hasCustomPrompt="1"/>
          </p:nvPr>
        </p:nvSpPr>
        <p:spPr>
          <a:xfrm>
            <a:off x="3619018" y="3792531"/>
            <a:ext cx="5730256" cy="671911"/>
          </a:xfrm>
        </p:spPr>
        <p:txBody>
          <a:bodyPr>
            <a:noAutofit/>
          </a:bodyPr>
          <a:lstStyle>
            <a:lvl1pPr>
              <a:defRPr sz="4400">
                <a:solidFill>
                  <a:schemeClr val="bg2"/>
                </a:solidFill>
              </a:defRPr>
            </a:lvl1pPr>
          </a:lstStyle>
          <a:p>
            <a:r>
              <a:rPr lang="en-GB"/>
              <a:t>Month Board</a:t>
            </a:r>
          </a:p>
        </p:txBody>
      </p:sp>
      <p:sp>
        <p:nvSpPr>
          <p:cNvPr id="8" name="Text Placeholder 7">
            <a:extLst>
              <a:ext uri="{FF2B5EF4-FFF2-40B4-BE49-F238E27FC236}">
                <a16:creationId xmlns:a16="http://schemas.microsoft.com/office/drawing/2014/main" id="{E614471C-38B0-42AE-ADD8-BB6A86C7E101}"/>
              </a:ext>
            </a:extLst>
          </p:cNvPr>
          <p:cNvSpPr>
            <a:spLocks noGrp="1"/>
          </p:cNvSpPr>
          <p:nvPr>
            <p:ph type="body" sz="quarter" idx="10"/>
          </p:nvPr>
        </p:nvSpPr>
        <p:spPr>
          <a:xfrm>
            <a:off x="3619016" y="4411174"/>
            <a:ext cx="4048765" cy="329046"/>
          </a:xfrm>
          <a:prstGeom prst="rect">
            <a:avLst/>
          </a:prstGeom>
        </p:spPr>
        <p:txBody>
          <a:bodyPr>
            <a:noAutofit/>
          </a:bodyPr>
          <a:lstStyle>
            <a:lvl1pPr marL="0" indent="0">
              <a:buNone/>
              <a:defRPr sz="1800" i="1" spc="300">
                <a:solidFill>
                  <a:schemeClr val="bg2"/>
                </a:solidFill>
                <a:latin typeface="Playfair Display SemiBold" pitchFamily="2" charset="0"/>
              </a:defRPr>
            </a:lvl1pPr>
          </a:lstStyle>
          <a:p>
            <a:pPr lvl="0"/>
            <a:r>
              <a:rPr lang="en-US"/>
              <a:t>Click to edit Master text styles</a:t>
            </a:r>
          </a:p>
        </p:txBody>
      </p:sp>
    </p:spTree>
    <p:extLst>
      <p:ext uri="{BB962C8B-B14F-4D97-AF65-F5344CB8AC3E}">
        <p14:creationId xmlns:p14="http://schemas.microsoft.com/office/powerpoint/2010/main" val="93015067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Title Slide_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29DFF-602F-4405-BD3E-1D4F6D1FD8F0}"/>
              </a:ext>
            </a:extLst>
          </p:cNvPr>
          <p:cNvSpPr/>
          <p:nvPr userDrawn="1"/>
        </p:nvSpPr>
        <p:spPr>
          <a:xfrm>
            <a:off x="0" y="2146852"/>
            <a:ext cx="12192000" cy="2968487"/>
          </a:xfrm>
          <a:prstGeom prst="rect">
            <a:avLst/>
          </a:pr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picture containing text, wheel, clipart, gear&#10;&#10;Description automatically generated">
            <a:extLst>
              <a:ext uri="{FF2B5EF4-FFF2-40B4-BE49-F238E27FC236}">
                <a16:creationId xmlns:a16="http://schemas.microsoft.com/office/drawing/2014/main" id="{55EBDF8D-349B-4AFF-A2C8-CE39C80038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02138" y="2443516"/>
            <a:ext cx="4787724" cy="985484"/>
          </a:xfrm>
          <a:prstGeom prst="rect">
            <a:avLst/>
          </a:prstGeom>
        </p:spPr>
      </p:pic>
      <p:sp>
        <p:nvSpPr>
          <p:cNvPr id="8" name="Text Placeholder 7">
            <a:extLst>
              <a:ext uri="{FF2B5EF4-FFF2-40B4-BE49-F238E27FC236}">
                <a16:creationId xmlns:a16="http://schemas.microsoft.com/office/drawing/2014/main" id="{750F1FED-68DB-423C-A04B-1B91CFD959FD}"/>
              </a:ext>
            </a:extLst>
          </p:cNvPr>
          <p:cNvSpPr>
            <a:spLocks noGrp="1"/>
          </p:cNvSpPr>
          <p:nvPr>
            <p:ph type="body" sz="quarter" idx="10" hasCustomPrompt="1"/>
          </p:nvPr>
        </p:nvSpPr>
        <p:spPr>
          <a:xfrm>
            <a:off x="2594936" y="3669631"/>
            <a:ext cx="7002128" cy="962025"/>
          </a:xfrm>
          <a:prstGeom prst="rect">
            <a:avLst/>
          </a:prstGeom>
        </p:spPr>
        <p:txBody>
          <a:bodyPr>
            <a:noAutofit/>
          </a:bodyPr>
          <a:lstStyle>
            <a:lvl1pPr marL="0" indent="0" algn="ctr">
              <a:buNone/>
              <a:defRPr sz="5400" b="1" i="0">
                <a:solidFill>
                  <a:schemeClr val="bg2"/>
                </a:solidFill>
                <a:latin typeface="+mj-lt"/>
              </a:defRPr>
            </a:lvl1pPr>
          </a:lstStyle>
          <a:p>
            <a:pPr lvl="0"/>
            <a:r>
              <a:rPr lang="en-GB"/>
              <a:t>Presentation Title</a:t>
            </a:r>
          </a:p>
        </p:txBody>
      </p:sp>
    </p:spTree>
    <p:extLst>
      <p:ext uri="{BB962C8B-B14F-4D97-AF65-F5344CB8AC3E}">
        <p14:creationId xmlns:p14="http://schemas.microsoft.com/office/powerpoint/2010/main" val="307802472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29903"/>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238544" y="564210"/>
            <a:ext cx="10051073" cy="779848"/>
          </a:xfrm>
        </p:spPr>
        <p:txBody>
          <a:bodyPr anchor="t">
            <a:normAutofit/>
          </a:bodyPr>
          <a:lstStyle>
            <a:lvl1pPr algn="ctr">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960600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Blank_Slide">
    <p:bg>
      <p:bgPr>
        <a:solidFill>
          <a:schemeClr val="bg2"/>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66514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Section Slide 01">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8937842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Section Slide 01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2246549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Section Slide 02">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2277449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Section Slide 02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8498293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Section Slide 03">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10" name="Picture 9" descr="A person standing next to a bicycle&#10;&#10;Description automatically generated with low confidence">
            <a:extLst>
              <a:ext uri="{FF2B5EF4-FFF2-40B4-BE49-F238E27FC236}">
                <a16:creationId xmlns:a16="http://schemas.microsoft.com/office/drawing/2014/main" id="{B218D82B-D7E6-4CE5-874D-EBB4188D8E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42510794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Section Slide 04">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8440489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Operational Section 01">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6" name="Text Placeholder 3">
            <a:extLst>
              <a:ext uri="{FF2B5EF4-FFF2-40B4-BE49-F238E27FC236}">
                <a16:creationId xmlns:a16="http://schemas.microsoft.com/office/drawing/2014/main" id="{A778A08B-E6D3-405D-9D40-4A526BA9A7E2}"/>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grpSp>
        <p:nvGrpSpPr>
          <p:cNvPr id="5" name="Group 4">
            <a:extLst>
              <a:ext uri="{FF2B5EF4-FFF2-40B4-BE49-F238E27FC236}">
                <a16:creationId xmlns:a16="http://schemas.microsoft.com/office/drawing/2014/main" id="{4D666F85-2C1C-425E-BD9F-E3FA2C55B88F}"/>
              </a:ext>
            </a:extLst>
          </p:cNvPr>
          <p:cNvGrpSpPr/>
          <p:nvPr userDrawn="1"/>
        </p:nvGrpSpPr>
        <p:grpSpPr>
          <a:xfrm>
            <a:off x="4789448" y="923379"/>
            <a:ext cx="4406425" cy="4427090"/>
            <a:chOff x="4789448" y="951372"/>
            <a:chExt cx="4406425" cy="4427090"/>
          </a:xfrm>
        </p:grpSpPr>
        <p:pic>
          <p:nvPicPr>
            <p:cNvPr id="23" name="Picture 22" descr="Low angle view of tall buildings&#10;&#10;Description automatically generated with medium confidence">
              <a:extLst>
                <a:ext uri="{FF2B5EF4-FFF2-40B4-BE49-F238E27FC236}">
                  <a16:creationId xmlns:a16="http://schemas.microsoft.com/office/drawing/2014/main" id="{E9557294-EFB7-434D-A4EA-3DF916D3F83E}"/>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3288" t="48345" r="37499" b="22849"/>
            <a:stretch>
              <a:fillRect/>
            </a:stretch>
          </p:blipFill>
          <p:spPr>
            <a:xfrm>
              <a:off x="4931746" y="3553091"/>
              <a:ext cx="1698859" cy="1698859"/>
            </a:xfrm>
            <a:custGeom>
              <a:avLst/>
              <a:gdLst>
                <a:gd name="connsiteX0" fmla="*/ 512305 w 1698859"/>
                <a:gd name="connsiteY0" fmla="*/ 0 h 1698859"/>
                <a:gd name="connsiteX1" fmla="*/ 874559 w 1698859"/>
                <a:gd name="connsiteY1" fmla="*/ 150050 h 1698859"/>
                <a:gd name="connsiteX2" fmla="*/ 1548809 w 1698859"/>
                <a:gd name="connsiteY2" fmla="*/ 824300 h 1698859"/>
                <a:gd name="connsiteX3" fmla="*/ 1548809 w 1698859"/>
                <a:gd name="connsiteY3" fmla="*/ 1548808 h 1698859"/>
                <a:gd name="connsiteX4" fmla="*/ 824300 w 1698859"/>
                <a:gd name="connsiteY4" fmla="*/ 1548808 h 1698859"/>
                <a:gd name="connsiteX5" fmla="*/ 150051 w 1698859"/>
                <a:gd name="connsiteY5" fmla="*/ 874559 h 1698859"/>
                <a:gd name="connsiteX6" fmla="*/ 150051 w 1698859"/>
                <a:gd name="connsiteY6" fmla="*/ 150050 h 1698859"/>
                <a:gd name="connsiteX7" fmla="*/ 512305 w 1698859"/>
                <a:gd name="connsiteY7" fmla="*/ 0 h 169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59">
                  <a:moveTo>
                    <a:pt x="512305" y="0"/>
                  </a:moveTo>
                  <a:cubicBezTo>
                    <a:pt x="643415" y="0"/>
                    <a:pt x="774525" y="50016"/>
                    <a:pt x="874559" y="150050"/>
                  </a:cubicBezTo>
                  <a:lnTo>
                    <a:pt x="1548809" y="824300"/>
                  </a:lnTo>
                  <a:cubicBezTo>
                    <a:pt x="1748876" y="1024367"/>
                    <a:pt x="1748876" y="1348741"/>
                    <a:pt x="1548809" y="1548808"/>
                  </a:cubicBezTo>
                  <a:cubicBezTo>
                    <a:pt x="1348742" y="1748876"/>
                    <a:pt x="1024368" y="1748876"/>
                    <a:pt x="824300" y="1548808"/>
                  </a:cubicBezTo>
                  <a:lnTo>
                    <a:pt x="150051" y="874559"/>
                  </a:lnTo>
                  <a:cubicBezTo>
                    <a:pt x="-50017" y="674491"/>
                    <a:pt x="-50017" y="350117"/>
                    <a:pt x="150051" y="150050"/>
                  </a:cubicBezTo>
                  <a:cubicBezTo>
                    <a:pt x="250084" y="50016"/>
                    <a:pt x="381195" y="0"/>
                    <a:pt x="512305" y="0"/>
                  </a:cubicBezTo>
                  <a:close/>
                </a:path>
              </a:pathLst>
            </a:custGeom>
            <a:ln w="28575">
              <a:solidFill>
                <a:schemeClr val="accent4"/>
              </a:solidFill>
            </a:ln>
          </p:spPr>
        </p:pic>
        <p:pic>
          <p:nvPicPr>
            <p:cNvPr id="25" name="Picture 24" descr="Low angle view of tall buildings&#10;&#10;Description automatically generated with medium confidence">
              <a:extLst>
                <a:ext uri="{FF2B5EF4-FFF2-40B4-BE49-F238E27FC236}">
                  <a16:creationId xmlns:a16="http://schemas.microsoft.com/office/drawing/2014/main" id="{1F66CBC4-F8C6-4224-A7DB-B27640945DA4}"/>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8594" t="4231" r="8687" b="61708"/>
            <a:stretch>
              <a:fillRect/>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5"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7" name="Picture 26" descr="Low angle view of tall buildings&#10;&#10;Description automatically generated with medium confidence">
              <a:extLst>
                <a:ext uri="{FF2B5EF4-FFF2-40B4-BE49-F238E27FC236}">
                  <a16:creationId xmlns:a16="http://schemas.microsoft.com/office/drawing/2014/main" id="{4F72245E-BAA5-478D-A861-7A139778AA37}"/>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50279" t="4231" r="8487" b="33948"/>
            <a:stretch>
              <a:fillRect/>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5"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30" name="Picture 29" descr="Low angle view of tall buildings&#10;&#10;Description automatically generated with medium confidence">
              <a:extLst>
                <a:ext uri="{FF2B5EF4-FFF2-40B4-BE49-F238E27FC236}">
                  <a16:creationId xmlns:a16="http://schemas.microsoft.com/office/drawing/2014/main" id="{334FFA6D-8A4A-4DBD-8C38-0EBC8D5ED57F}"/>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1679" t="18629" r="35889" b="47740"/>
            <a:stretch>
              <a:fillRect/>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2"/>
                    <a:pt x="-50016" y="350118"/>
                    <a:pt x="150051" y="150050"/>
                  </a:cubicBezTo>
                  <a:cubicBezTo>
                    <a:pt x="250085" y="50016"/>
                    <a:pt x="381196" y="0"/>
                    <a:pt x="512306" y="0"/>
                  </a:cubicBezTo>
                  <a:close/>
                </a:path>
              </a:pathLst>
            </a:custGeom>
            <a:ln w="28575">
              <a:solidFill>
                <a:schemeClr val="accent4"/>
              </a:solidFill>
            </a:ln>
          </p:spPr>
        </p:pic>
        <p:pic>
          <p:nvPicPr>
            <p:cNvPr id="32" name="Picture 31" descr="Low angle view of tall buildings&#10;&#10;Description automatically generated with medium confidence">
              <a:extLst>
                <a:ext uri="{FF2B5EF4-FFF2-40B4-BE49-F238E27FC236}">
                  <a16:creationId xmlns:a16="http://schemas.microsoft.com/office/drawing/2014/main" id="{4FB7963F-84FF-4340-9DD7-C3A335D27FFB}"/>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1557" t="48345" r="17799" b="20704"/>
            <a:stretch>
              <a:fillRect/>
            </a:stretch>
          </p:blipFill>
          <p:spPr>
            <a:xfrm>
              <a:off x="6547135" y="3553091"/>
              <a:ext cx="1825372" cy="1825371"/>
            </a:xfrm>
            <a:custGeom>
              <a:avLst/>
              <a:gdLst>
                <a:gd name="connsiteX0" fmla="*/ 512305 w 1825372"/>
                <a:gd name="connsiteY0" fmla="*/ 0 h 1825371"/>
                <a:gd name="connsiteX1" fmla="*/ 874560 w 1825372"/>
                <a:gd name="connsiteY1" fmla="*/ 150050 h 1825371"/>
                <a:gd name="connsiteX2" fmla="*/ 1675321 w 1825372"/>
                <a:gd name="connsiteY2" fmla="*/ 950812 h 1825371"/>
                <a:gd name="connsiteX3" fmla="*/ 1675321 w 1825372"/>
                <a:gd name="connsiteY3" fmla="*/ 1675320 h 1825371"/>
                <a:gd name="connsiteX4" fmla="*/ 950813 w 1825372"/>
                <a:gd name="connsiteY4" fmla="*/ 1675320 h 1825371"/>
                <a:gd name="connsiteX5" fmla="*/ 150051 w 1825372"/>
                <a:gd name="connsiteY5" fmla="*/ 874559 h 1825371"/>
                <a:gd name="connsiteX6" fmla="*/ 150051 w 1825372"/>
                <a:gd name="connsiteY6" fmla="*/ 150050 h 1825371"/>
                <a:gd name="connsiteX7" fmla="*/ 512305 w 1825372"/>
                <a:gd name="connsiteY7" fmla="*/ 0 h 182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1">
                  <a:moveTo>
                    <a:pt x="512305" y="0"/>
                  </a:moveTo>
                  <a:cubicBezTo>
                    <a:pt x="643416" y="0"/>
                    <a:pt x="774526" y="50016"/>
                    <a:pt x="874560" y="150050"/>
                  </a:cubicBezTo>
                  <a:lnTo>
                    <a:pt x="1675321" y="950812"/>
                  </a:lnTo>
                  <a:cubicBezTo>
                    <a:pt x="1875389" y="1150879"/>
                    <a:pt x="1875389" y="1475253"/>
                    <a:pt x="1675321" y="1675320"/>
                  </a:cubicBezTo>
                  <a:cubicBezTo>
                    <a:pt x="1475254" y="1875388"/>
                    <a:pt x="1150880" y="1875388"/>
                    <a:pt x="950813" y="1675320"/>
                  </a:cubicBezTo>
                  <a:lnTo>
                    <a:pt x="150051" y="874559"/>
                  </a:lnTo>
                  <a:cubicBezTo>
                    <a:pt x="-50016" y="674491"/>
                    <a:pt x="-50016" y="350117"/>
                    <a:pt x="150051" y="150050"/>
                  </a:cubicBezTo>
                  <a:cubicBezTo>
                    <a:pt x="250085" y="50016"/>
                    <a:pt x="381195" y="0"/>
                    <a:pt x="512305" y="0"/>
                  </a:cubicBezTo>
                  <a:close/>
                </a:path>
              </a:pathLst>
            </a:custGeom>
            <a:ln w="28575">
              <a:solidFill>
                <a:schemeClr val="accent4"/>
              </a:solidFill>
            </a:ln>
          </p:spPr>
        </p:pic>
      </p:grpSp>
    </p:spTree>
    <p:extLst>
      <p:ext uri="{BB962C8B-B14F-4D97-AF65-F5344CB8AC3E}">
        <p14:creationId xmlns:p14="http://schemas.microsoft.com/office/powerpoint/2010/main" val="55789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Operational Section 02">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3398" t="10841" r="53533" b="54665"/>
          <a:stretch/>
        </p:blipFill>
        <p:spPr>
          <a:xfrm>
            <a:off x="5002959"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3"/>
            </a:solid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8153" t="24132" r="33800" b="184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3"/>
            </a:solid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5825" t="8272" r="40134" b="5466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solidFill>
              <a:schemeClr val="accent3"/>
            </a:solid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611" t="57373" r="33936" b="1840"/>
          <a:stretch/>
        </p:blipFill>
        <p:spPr>
          <a:xfrm>
            <a:off x="7240525" y="3119961"/>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solidFill>
              <a:schemeClr val="accent3"/>
            </a:solid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2304" t="40647" r="52438" b="19081"/>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3"/>
            </a:solidFill>
          </a:ln>
        </p:spPr>
      </p:pic>
      <p:sp>
        <p:nvSpPr>
          <p:cNvPr id="42" name="Text Placeholder 3">
            <a:extLst>
              <a:ext uri="{FF2B5EF4-FFF2-40B4-BE49-F238E27FC236}">
                <a16:creationId xmlns:a16="http://schemas.microsoft.com/office/drawing/2014/main" id="{BC4FC9F2-9B68-44E7-AB88-57A8F9577C83}"/>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22136566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Operational Section 03">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grpSp>
        <p:nvGrpSpPr>
          <p:cNvPr id="7" name="Group 6">
            <a:extLst>
              <a:ext uri="{FF2B5EF4-FFF2-40B4-BE49-F238E27FC236}">
                <a16:creationId xmlns:a16="http://schemas.microsoft.com/office/drawing/2014/main" id="{C8B6FB43-FD3E-4EBE-9CC1-D1DB8E30D2C3}"/>
              </a:ext>
            </a:extLst>
          </p:cNvPr>
          <p:cNvGrpSpPr/>
          <p:nvPr userDrawn="1"/>
        </p:nvGrpSpPr>
        <p:grpSpPr>
          <a:xfrm>
            <a:off x="4789448" y="923379"/>
            <a:ext cx="4406425" cy="4427089"/>
            <a:chOff x="4789448" y="951372"/>
            <a:chExt cx="4406425" cy="4427089"/>
          </a:xfrm>
        </p:grpSpPr>
        <p:pic>
          <p:nvPicPr>
            <p:cNvPr id="23" name="Picture 22" descr="A picture containing electronics&#10;&#10;Description automatically generated">
              <a:extLst>
                <a:ext uri="{FF2B5EF4-FFF2-40B4-BE49-F238E27FC236}">
                  <a16:creationId xmlns:a16="http://schemas.microsoft.com/office/drawing/2014/main" id="{AB0ABA32-B7F4-4FB4-AC3F-DBB7D174233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372" t="53624" r="60626" b="13855"/>
            <a:stretch/>
          </p:blipFill>
          <p:spPr>
            <a:xfrm>
              <a:off x="4931746" y="3553089"/>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5" name="Picture 24" descr="A picture containing electronics&#10;&#10;Description automatically generated">
              <a:extLst>
                <a:ext uri="{FF2B5EF4-FFF2-40B4-BE49-F238E27FC236}">
                  <a16:creationId xmlns:a16="http://schemas.microsoft.com/office/drawing/2014/main" id="{3099A450-BE24-4E1E-8B0D-DBE76D648CAE}"/>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7108" t="3819" r="7774" b="26386"/>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7" name="Picture 26" descr="A picture containing electronics&#10;&#10;Description automatically generated">
              <a:extLst>
                <a:ext uri="{FF2B5EF4-FFF2-40B4-BE49-F238E27FC236}">
                  <a16:creationId xmlns:a16="http://schemas.microsoft.com/office/drawing/2014/main" id="{E300E6B8-BD71-44DB-A203-38AC9ED3180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473" t="3819" r="8140" b="57726"/>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932B6749-D72C-49D6-85E8-3E16B6DB923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7654" t="53624" r="24738" b="11433"/>
            <a:stretch/>
          </p:blipFill>
          <p:spPr>
            <a:xfrm>
              <a:off x="6547135" y="3553089"/>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77A297EB-C919-4607-8143-855E1EFB6C5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440" t="20074" r="57695" b="41956"/>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5" y="0"/>
                    <a:pt x="512306" y="0"/>
                  </a:cubicBezTo>
                  <a:close/>
                </a:path>
              </a:pathLst>
            </a:custGeom>
            <a:ln w="28575">
              <a:solidFill>
                <a:schemeClr val="accent4"/>
              </a:solidFill>
            </a:ln>
          </p:spPr>
        </p:pic>
      </p:grpSp>
      <p:sp>
        <p:nvSpPr>
          <p:cNvPr id="32" name="Text Placeholder 3">
            <a:extLst>
              <a:ext uri="{FF2B5EF4-FFF2-40B4-BE49-F238E27FC236}">
                <a16:creationId xmlns:a16="http://schemas.microsoft.com/office/drawing/2014/main" id="{EF73DC46-B6BA-4193-A20C-866848A07C1C}"/>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
        <p:nvSpPr>
          <p:cNvPr id="13" name="Text Placeholder 8">
            <a:extLst>
              <a:ext uri="{FF2B5EF4-FFF2-40B4-BE49-F238E27FC236}">
                <a16:creationId xmlns:a16="http://schemas.microsoft.com/office/drawing/2014/main" id="{8A461F04-D245-48C0-8F5F-012161FA5764}"/>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Tree>
    <p:extLst>
      <p:ext uri="{BB962C8B-B14F-4D97-AF65-F5344CB8AC3E}">
        <p14:creationId xmlns:p14="http://schemas.microsoft.com/office/powerpoint/2010/main" val="42188845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Operational Section 04">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28" name="Picture 27" descr="A picture containing graphical user interface&#10;&#10;Description automatically generated">
            <a:extLst>
              <a:ext uri="{FF2B5EF4-FFF2-40B4-BE49-F238E27FC236}">
                <a16:creationId xmlns:a16="http://schemas.microsoft.com/office/drawing/2014/main" id="{33863D52-4C53-43F9-AABB-E95560826BF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6561" t="7625" r="75906" b="57310"/>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5"/>
            </a:solidFill>
          </a:ln>
        </p:spPr>
      </p:pic>
      <p:pic>
        <p:nvPicPr>
          <p:cNvPr id="30" name="Picture 29" descr="A picture containing graphical user interface&#10;&#10;Description automatically generated">
            <a:extLst>
              <a:ext uri="{FF2B5EF4-FFF2-40B4-BE49-F238E27FC236}">
                <a16:creationId xmlns:a16="http://schemas.microsoft.com/office/drawing/2014/main" id="{4BB016F4-F45D-444E-9F92-B83649069A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3232" t="5014" r="57929" b="57310"/>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5"/>
            </a:solidFill>
          </a:ln>
        </p:spPr>
      </p:pic>
      <p:pic>
        <p:nvPicPr>
          <p:cNvPr id="32" name="Picture 31" descr="A picture containing graphical user interface&#10;&#10;Description automatically generated">
            <a:extLst>
              <a:ext uri="{FF2B5EF4-FFF2-40B4-BE49-F238E27FC236}">
                <a16:creationId xmlns:a16="http://schemas.microsoft.com/office/drawing/2014/main" id="{9227E8EB-7A00-4B64-B521-7F8AE702164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2940" t="21136" r="49432" b="361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5"/>
            </a:solidFill>
          </a:ln>
        </p:spPr>
      </p:pic>
      <p:pic>
        <p:nvPicPr>
          <p:cNvPr id="34" name="Picture 33" descr="A picture containing graphical user interface&#10;&#10;Description automatically generated">
            <a:extLst>
              <a:ext uri="{FF2B5EF4-FFF2-40B4-BE49-F238E27FC236}">
                <a16:creationId xmlns:a16="http://schemas.microsoft.com/office/drawing/2014/main" id="{223EF75D-A056-415C-8FA8-68E5F05C773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9653" t="54928" r="49615" b="3610"/>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5"/>
            </a:solidFill>
          </a:ln>
        </p:spPr>
      </p:pic>
      <p:pic>
        <p:nvPicPr>
          <p:cNvPr id="36" name="Picture 35" descr="A picture containing graphical user interface&#10;&#10;Description automatically generated">
            <a:extLst>
              <a:ext uri="{FF2B5EF4-FFF2-40B4-BE49-F238E27FC236}">
                <a16:creationId xmlns:a16="http://schemas.microsoft.com/office/drawing/2014/main" id="{7BC1A5AF-573A-479D-AF0E-DC4DB36C6825}"/>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92" t="37924" r="74438" b="21136"/>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5"/>
            </a:solidFill>
          </a:ln>
        </p:spPr>
      </p:pic>
    </p:spTree>
    <p:extLst>
      <p:ext uri="{BB962C8B-B14F-4D97-AF65-F5344CB8AC3E}">
        <p14:creationId xmlns:p14="http://schemas.microsoft.com/office/powerpoint/2010/main" val="16465000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Operational Section 05">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electronics&#10;&#10;Description automatically generated">
            <a:extLst>
              <a:ext uri="{FF2B5EF4-FFF2-40B4-BE49-F238E27FC236}">
                <a16:creationId xmlns:a16="http://schemas.microsoft.com/office/drawing/2014/main" id="{CBE96957-5C50-4915-8207-32978F3F5C5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9055" t="7537" r="57139" b="57954"/>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electronics&#10;&#10;Description automatically generated">
            <a:extLst>
              <a:ext uri="{FF2B5EF4-FFF2-40B4-BE49-F238E27FC236}">
                <a16:creationId xmlns:a16="http://schemas.microsoft.com/office/drawing/2014/main" id="{396044AA-4650-45C0-AB09-6633692295F2}"/>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41200" t="4967" r="22476" b="57954"/>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electronics&#10;&#10;Description automatically generated">
            <a:extLst>
              <a:ext uri="{FF2B5EF4-FFF2-40B4-BE49-F238E27FC236}">
                <a16:creationId xmlns:a16="http://schemas.microsoft.com/office/drawing/2014/main" id="{09F873DA-18F0-47F7-B574-182DDEFB382A}"/>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21355" t="20834" r="6092" b="5105"/>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E8AA76DD-BAEE-4F32-A7C4-9B24AC29E860}"/>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53581" t="54090" r="6445" b="5105"/>
          <a:stretch/>
        </p:blipFill>
        <p:spPr>
          <a:xfrm>
            <a:off x="7240524" y="3119963"/>
            <a:ext cx="2008825" cy="2008825"/>
          </a:xfrm>
          <a:custGeom>
            <a:avLst/>
            <a:gdLst>
              <a:gd name="connsiteX0" fmla="*/ 1496520 w 2008825"/>
              <a:gd name="connsiteY0" fmla="*/ 0 h 2008825"/>
              <a:gd name="connsiteX1" fmla="*/ 1858775 w 2008825"/>
              <a:gd name="connsiteY1" fmla="*/ 150050 h 2008825"/>
              <a:gd name="connsiteX2" fmla="*/ 1858775 w 2008825"/>
              <a:gd name="connsiteY2" fmla="*/ 874559 h 2008825"/>
              <a:gd name="connsiteX3" fmla="*/ 874559 w 2008825"/>
              <a:gd name="connsiteY3" fmla="*/ 1858774 h 2008825"/>
              <a:gd name="connsiteX4" fmla="*/ 150051 w 2008825"/>
              <a:gd name="connsiteY4" fmla="*/ 1858774 h 2008825"/>
              <a:gd name="connsiteX5" fmla="*/ 150051 w 2008825"/>
              <a:gd name="connsiteY5" fmla="*/ 1134266 h 2008825"/>
              <a:gd name="connsiteX6" fmla="*/ 1134266 w 2008825"/>
              <a:gd name="connsiteY6" fmla="*/ 150050 h 2008825"/>
              <a:gd name="connsiteX7" fmla="*/ 1496520 w 2008825"/>
              <a:gd name="connsiteY7" fmla="*/ 0 h 20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5">
                <a:moveTo>
                  <a:pt x="1496520" y="0"/>
                </a:moveTo>
                <a:cubicBezTo>
                  <a:pt x="1627630" y="0"/>
                  <a:pt x="1758741" y="50016"/>
                  <a:pt x="1858775" y="150050"/>
                </a:cubicBezTo>
                <a:cubicBezTo>
                  <a:pt x="2058842" y="350117"/>
                  <a:pt x="2058842" y="674491"/>
                  <a:pt x="1858775" y="874559"/>
                </a:cubicBezTo>
                <a:lnTo>
                  <a:pt x="874559" y="1858774"/>
                </a:lnTo>
                <a:cubicBezTo>
                  <a:pt x="674492" y="2058842"/>
                  <a:pt x="350118" y="2058842"/>
                  <a:pt x="150051" y="1858774"/>
                </a:cubicBezTo>
                <a:cubicBezTo>
                  <a:pt x="-50017" y="1658707"/>
                  <a:pt x="-50017" y="1334333"/>
                  <a:pt x="150051" y="1134266"/>
                </a:cubicBezTo>
                <a:lnTo>
                  <a:pt x="1134266" y="150050"/>
                </a:lnTo>
                <a:cubicBezTo>
                  <a:pt x="1234300" y="50016"/>
                  <a:pt x="1365410" y="0"/>
                  <a:pt x="1496520"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D7EFB588-3FBB-49C1-A4B1-945F87EC3C1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6223" t="37356" r="54307" b="22354"/>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spTree>
    <p:extLst>
      <p:ext uri="{BB962C8B-B14F-4D97-AF65-F5344CB8AC3E}">
        <p14:creationId xmlns:p14="http://schemas.microsoft.com/office/powerpoint/2010/main" val="17999222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Operational Section 06">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person, meal&#10;&#10;Description automatically generated">
            <a:extLst>
              <a:ext uri="{FF2B5EF4-FFF2-40B4-BE49-F238E27FC236}">
                <a16:creationId xmlns:a16="http://schemas.microsoft.com/office/drawing/2014/main" id="{A296750D-C918-42BA-A5E3-1BD1418FDD92}"/>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217" t="2782" r="57522" b="60635"/>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person, meal&#10;&#10;Description automatically generated">
            <a:extLst>
              <a:ext uri="{FF2B5EF4-FFF2-40B4-BE49-F238E27FC236}">
                <a16:creationId xmlns:a16="http://schemas.microsoft.com/office/drawing/2014/main" id="{63694BD7-9FC8-4365-88E1-741CEA95171A}"/>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40647" t="58" r="19317" b="6063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7"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person, meal&#10;&#10;Description automatically generated">
            <a:extLst>
              <a:ext uri="{FF2B5EF4-FFF2-40B4-BE49-F238E27FC236}">
                <a16:creationId xmlns:a16="http://schemas.microsoft.com/office/drawing/2014/main" id="{FA0DE72F-46DA-4394-B958-C5BE47F659C5}"/>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18775" t="16878" r="1259" b="4609"/>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person, meal&#10;&#10;Description automatically generated">
            <a:extLst>
              <a:ext uri="{FF2B5EF4-FFF2-40B4-BE49-F238E27FC236}">
                <a16:creationId xmlns:a16="http://schemas.microsoft.com/office/drawing/2014/main" id="{18456B8D-0674-4666-98C1-0805DA5B197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096" t="34393" r="54401" b="22895"/>
          <a:stretch/>
        </p:blipFill>
        <p:spPr>
          <a:xfrm>
            <a:off x="4860660" y="2296181"/>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pic>
        <p:nvPicPr>
          <p:cNvPr id="31" name="Picture 30" descr="A picture containing person, meal&#10;&#10;Description automatically generated">
            <a:extLst>
              <a:ext uri="{FF2B5EF4-FFF2-40B4-BE49-F238E27FC236}">
                <a16:creationId xmlns:a16="http://schemas.microsoft.com/office/drawing/2014/main" id="{A9A4CA21-3637-4F79-A9D7-199E51F9F9E2}"/>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54293" t="52133" r="1648" b="4609"/>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1"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4"/>
            </a:solidFill>
          </a:ln>
        </p:spPr>
      </p:pic>
    </p:spTree>
    <p:extLst>
      <p:ext uri="{BB962C8B-B14F-4D97-AF65-F5344CB8AC3E}">
        <p14:creationId xmlns:p14="http://schemas.microsoft.com/office/powerpoint/2010/main" val="11822913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solidFill>
          <a:schemeClr val="bg1"/>
        </a:solidFill>
        <a:effectLst/>
      </p:bgPr>
    </p:bg>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89795"/>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descr="Shape, icon, circle&#10;&#10;Description automatically generated">
            <a:extLst>
              <a:ext uri="{FF2B5EF4-FFF2-40B4-BE49-F238E27FC236}">
                <a16:creationId xmlns:a16="http://schemas.microsoft.com/office/drawing/2014/main" id="{D6BB665A-23A8-E08E-0BC6-D23AA5E4DF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26384125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Title and Content_blu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69BE9D-1F18-42FC-8C3F-B019D012A683}"/>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788666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spTree>
    <p:extLst>
      <p:ext uri="{BB962C8B-B14F-4D97-AF65-F5344CB8AC3E}">
        <p14:creationId xmlns:p14="http://schemas.microsoft.com/office/powerpoint/2010/main" val="37781433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_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pic>
        <p:nvPicPr>
          <p:cNvPr id="3" name="Picture 2" descr="Shape, icon, circle&#10;&#10;Description automatically generated">
            <a:extLst>
              <a:ext uri="{FF2B5EF4-FFF2-40B4-BE49-F238E27FC236}">
                <a16:creationId xmlns:a16="http://schemas.microsoft.com/office/drawing/2014/main" id="{2D7B88B9-6CBE-D907-208C-18FF89DBFF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5472235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9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D211244E-202C-44D1-96AF-0233D3D510AF}"/>
              </a:ext>
            </a:extLst>
          </p:cNvPr>
          <p:cNvGrpSpPr/>
          <p:nvPr userDrawn="1"/>
        </p:nvGrpSpPr>
        <p:grpSpPr>
          <a:xfrm>
            <a:off x="5268871" y="380474"/>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userDrawn="1"/>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E10C647D-3579-461C-9B35-F3DF964FAA2B}"/>
                </a:ext>
              </a:extLst>
            </p:cNvPr>
            <p:cNvSpPr/>
            <p:nvPr userDrawn="1"/>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3BCA3E82-EE15-4465-A519-E43D99E45542}"/>
                </a:ext>
              </a:extLst>
            </p:cNvPr>
            <p:cNvSpPr/>
            <p:nvPr userDrawn="1"/>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7D21F85-8B5D-4C78-9DD3-6C8E28C184A9}"/>
                </a:ext>
              </a:extLst>
            </p:cNvPr>
            <p:cNvSpPr/>
            <p:nvPr userDrawn="1"/>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B23DC2A-EBA7-49FA-8D7C-437DF35F0796}"/>
                </a:ext>
              </a:extLst>
            </p:cNvPr>
            <p:cNvSpPr/>
            <p:nvPr userDrawn="1"/>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22" name="Text Placeholder 3">
            <a:extLst>
              <a:ext uri="{FF2B5EF4-FFF2-40B4-BE49-F238E27FC236}">
                <a16:creationId xmlns:a16="http://schemas.microsoft.com/office/drawing/2014/main" id="{13BD9136-8FF8-426F-9554-9B9DA25DC7AE}"/>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11678108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0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6470895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Section_White">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p:nvPr>
        </p:nvSpPr>
        <p:spPr>
          <a:xfrm>
            <a:off x="805029" y="5303667"/>
            <a:ext cx="8768179" cy="601141"/>
          </a:xfrm>
          <a:prstGeom prst="rect">
            <a:avLst/>
          </a:prstGeom>
        </p:spPr>
        <p:txBody>
          <a:bodyPr>
            <a:normAutofit/>
          </a:bodyPr>
          <a:lstStyle>
            <a:lvl1pPr marL="0" indent="0">
              <a:buNone/>
              <a:defRPr sz="3600">
                <a:solidFill>
                  <a:schemeClr val="tx2"/>
                </a:solidFill>
                <a:latin typeface="+mj-lt"/>
              </a:defRPr>
            </a:lvl1pPr>
          </a:lstStyle>
          <a:p>
            <a:pPr lvl="0"/>
            <a:r>
              <a:rPr lang="en-US"/>
              <a:t>Click to edit Master text styles</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tx2"/>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03</a:t>
            </a:r>
          </a:p>
        </p:txBody>
      </p:sp>
    </p:spTree>
    <p:extLst>
      <p:ext uri="{BB962C8B-B14F-4D97-AF65-F5344CB8AC3E}">
        <p14:creationId xmlns:p14="http://schemas.microsoft.com/office/powerpoint/2010/main" val="15139059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News item purple">
    <p:bg>
      <p:bgPr>
        <a:solidFill>
          <a:schemeClr val="bg1"/>
        </a:solidFill>
        <a:effectLst/>
      </p:bgPr>
    </p:bg>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18" name="Picture 17" descr="A picture containing sky, outdoor, mountain, sailing vessel&#10;&#10;Description automatically generated">
            <a:extLst>
              <a:ext uri="{FF2B5EF4-FFF2-40B4-BE49-F238E27FC236}">
                <a16:creationId xmlns:a16="http://schemas.microsoft.com/office/drawing/2014/main" id="{840DCB4A-7CE4-45A6-9704-0B4A92FBAE29}"/>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338779246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6" name="Picture 5" descr="Shape, icon, circle&#10;&#10;Description automatically generated">
            <a:extLst>
              <a:ext uri="{FF2B5EF4-FFF2-40B4-BE49-F238E27FC236}">
                <a16:creationId xmlns:a16="http://schemas.microsoft.com/office/drawing/2014/main" id="{82B7C3D3-8D23-4DA3-8DB5-258512E79A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pic>
        <p:nvPicPr>
          <p:cNvPr id="7" name="Picture 6" descr="A picture containing sky, outdoor, mountain, sailing vessel&#10;&#10;Description automatically generated">
            <a:extLst>
              <a:ext uri="{FF2B5EF4-FFF2-40B4-BE49-F238E27FC236}">
                <a16:creationId xmlns:a16="http://schemas.microsoft.com/office/drawing/2014/main" id="{973C9198-CBFA-4ACB-B422-00CB59A42D10}"/>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11918286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1"/>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600">
                <a:solidFill>
                  <a:schemeClr val="tx1"/>
                </a:solidFill>
              </a:defRPr>
            </a:lvl1pPr>
          </a:lstStyle>
          <a:p>
            <a:pPr lvl="0"/>
            <a:r>
              <a:rPr lang="en-US"/>
              <a:t>Click to edit Master text styles</a:t>
            </a:r>
          </a:p>
        </p:txBody>
      </p:sp>
      <p:sp>
        <p:nvSpPr>
          <p:cNvPr id="4" name="Text Placeholder 3">
            <a:extLst>
              <a:ext uri="{FF2B5EF4-FFF2-40B4-BE49-F238E27FC236}">
                <a16:creationId xmlns:a16="http://schemas.microsoft.com/office/drawing/2014/main" id="{B8CFD961-BE36-41A6-AE1A-32D9CB5BF575}"/>
              </a:ext>
            </a:extLst>
          </p:cNvPr>
          <p:cNvSpPr>
            <a:spLocks noGrp="1"/>
          </p:cNvSpPr>
          <p:nvPr>
            <p:ph type="body" sz="quarter" idx="11"/>
          </p:nvPr>
        </p:nvSpPr>
        <p:spPr>
          <a:xfrm>
            <a:off x="6096000" y="1674479"/>
            <a:ext cx="5007318" cy="2849396"/>
          </a:xfrm>
          <a:prstGeom prst="rect">
            <a:avLst/>
          </a:prstGeom>
        </p:spPr>
        <p:txBody>
          <a:bodyPr numCol="1" spcCol="0">
            <a:noAutofit/>
          </a:bodyPr>
          <a:lstStyle>
            <a:lvl1pPr marL="0" indent="0">
              <a:buNone/>
              <a:defRPr sz="1200">
                <a:solidFill>
                  <a:schemeClr val="tx1"/>
                </a:solidFill>
              </a:defRPr>
            </a:lvl1pPr>
          </a:lstStyle>
          <a:p>
            <a:pPr lvl="0"/>
            <a:r>
              <a:rPr lang="en-US"/>
              <a:t>Click to edit Master text styles</a:t>
            </a:r>
          </a:p>
        </p:txBody>
      </p:sp>
      <p:pic>
        <p:nvPicPr>
          <p:cNvPr id="10" name="Picture 9" descr="Shape, icon, circle&#10;&#10;Description automatically generated">
            <a:extLst>
              <a:ext uri="{FF2B5EF4-FFF2-40B4-BE49-F238E27FC236}">
                <a16:creationId xmlns:a16="http://schemas.microsoft.com/office/drawing/2014/main" id="{FDA606EF-460F-488A-A174-E5AA0F3C52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95285799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Rectangle 3">
            <a:extLst>
              <a:ext uri="{FF2B5EF4-FFF2-40B4-BE49-F238E27FC236}">
                <a16:creationId xmlns:a16="http://schemas.microsoft.com/office/drawing/2014/main" id="{B1CFC77B-4DCD-45EC-B276-01F304E68CEA}"/>
              </a:ext>
            </a:extLst>
          </p:cNvPr>
          <p:cNvSpPr/>
          <p:nvPr userDrawn="1"/>
        </p:nvSpPr>
        <p:spPr>
          <a:xfrm>
            <a:off x="535707" y="21414"/>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7772BC56-75BD-106B-AE1D-F1ED7B6A58FE}"/>
              </a:ext>
            </a:extLst>
          </p:cNvPr>
          <p:cNvSpPr txBox="1">
            <a:spLocks/>
          </p:cNvSpPr>
          <p:nvPr userDrawn="1"/>
        </p:nvSpPr>
        <p:spPr>
          <a:xfrm>
            <a:off x="838200" y="5362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endParaRPr lang="en-GB"/>
          </a:p>
        </p:txBody>
      </p:sp>
      <p:grpSp>
        <p:nvGrpSpPr>
          <p:cNvPr id="14" name="Group 13">
            <a:extLst>
              <a:ext uri="{FF2B5EF4-FFF2-40B4-BE49-F238E27FC236}">
                <a16:creationId xmlns:a16="http://schemas.microsoft.com/office/drawing/2014/main" id="{888B6AED-05FC-6962-7B02-2153663DEEC2}"/>
              </a:ext>
            </a:extLst>
          </p:cNvPr>
          <p:cNvGrpSpPr/>
          <p:nvPr userDrawn="1"/>
        </p:nvGrpSpPr>
        <p:grpSpPr>
          <a:xfrm>
            <a:off x="4159794" y="6535204"/>
            <a:ext cx="3872411" cy="286979"/>
            <a:chOff x="-2184920" y="-395999"/>
            <a:chExt cx="3744416" cy="216525"/>
          </a:xfrm>
        </p:grpSpPr>
        <p:grpSp>
          <p:nvGrpSpPr>
            <p:cNvPr id="15" name="Group 14">
              <a:extLst>
                <a:ext uri="{FF2B5EF4-FFF2-40B4-BE49-F238E27FC236}">
                  <a16:creationId xmlns:a16="http://schemas.microsoft.com/office/drawing/2014/main" id="{53843B79-E136-C021-FA90-AB4622E569D5}"/>
                </a:ext>
              </a:extLst>
            </p:cNvPr>
            <p:cNvGrpSpPr/>
            <p:nvPr/>
          </p:nvGrpSpPr>
          <p:grpSpPr>
            <a:xfrm>
              <a:off x="-2184920" y="-395999"/>
              <a:ext cx="2808312" cy="216525"/>
              <a:chOff x="-2184920" y="-395999"/>
              <a:chExt cx="2808312" cy="216525"/>
            </a:xfrm>
          </p:grpSpPr>
          <p:sp>
            <p:nvSpPr>
              <p:cNvPr id="17" name="Flowchart: Process 16">
                <a:extLst>
                  <a:ext uri="{FF2B5EF4-FFF2-40B4-BE49-F238E27FC236}">
                    <a16:creationId xmlns:a16="http://schemas.microsoft.com/office/drawing/2014/main" id="{A4DC73D9-D9A2-60E1-CDA0-80F31E42C0EA}"/>
                  </a:ext>
                </a:extLst>
              </p:cNvPr>
              <p:cNvSpPr/>
              <p:nvPr/>
            </p:nvSpPr>
            <p:spPr>
              <a:xfrm>
                <a:off x="-2184920" y="-395999"/>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Introduction</a:t>
                </a:r>
              </a:p>
            </p:txBody>
          </p:sp>
          <p:sp>
            <p:nvSpPr>
              <p:cNvPr id="18" name="Flowchart: Process 17">
                <a:extLst>
                  <a:ext uri="{FF2B5EF4-FFF2-40B4-BE49-F238E27FC236}">
                    <a16:creationId xmlns:a16="http://schemas.microsoft.com/office/drawing/2014/main" id="{0E3BFF1C-016A-01D2-B4A7-5070D756DDAD}"/>
                  </a:ext>
                </a:extLst>
              </p:cNvPr>
              <p:cNvSpPr/>
              <p:nvPr/>
            </p:nvSpPr>
            <p:spPr>
              <a:xfrm>
                <a:off x="-1248816"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Solution</a:t>
                </a:r>
              </a:p>
            </p:txBody>
          </p:sp>
          <p:sp>
            <p:nvSpPr>
              <p:cNvPr id="19" name="Flowchart: Process 18">
                <a:extLst>
                  <a:ext uri="{FF2B5EF4-FFF2-40B4-BE49-F238E27FC236}">
                    <a16:creationId xmlns:a16="http://schemas.microsoft.com/office/drawing/2014/main" id="{88A3140C-CBE3-375E-0A35-7A217BDCE960}"/>
                  </a:ext>
                </a:extLst>
              </p:cNvPr>
              <p:cNvSpPr/>
              <p:nvPr/>
            </p:nvSpPr>
            <p:spPr>
              <a:xfrm>
                <a:off x="-312712" y="-395498"/>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PS Notification</a:t>
                </a:r>
              </a:p>
            </p:txBody>
          </p:sp>
        </p:grpSp>
        <p:sp>
          <p:nvSpPr>
            <p:cNvPr id="16" name="Flowchart: Process 15">
              <a:extLst>
                <a:ext uri="{FF2B5EF4-FFF2-40B4-BE49-F238E27FC236}">
                  <a16:creationId xmlns:a16="http://schemas.microsoft.com/office/drawing/2014/main" id="{3AF54AE8-9E50-8FF7-82E4-E6B65E579D00}"/>
                </a:ext>
              </a:extLst>
            </p:cNvPr>
            <p:cNvSpPr/>
            <p:nvPr/>
          </p:nvSpPr>
          <p:spPr>
            <a:xfrm>
              <a:off x="623392"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grpSp>
    </p:spTree>
    <p:extLst>
      <p:ext uri="{BB962C8B-B14F-4D97-AF65-F5344CB8AC3E}">
        <p14:creationId xmlns:p14="http://schemas.microsoft.com/office/powerpoint/2010/main" val="303827240"/>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226928681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0082934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61512752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90308233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a:xfrm>
            <a:off x="838200" y="53629"/>
            <a:ext cx="9284855" cy="660111"/>
          </a:xfrm>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Rectangle 2">
            <a:extLst>
              <a:ext uri="{FF2B5EF4-FFF2-40B4-BE49-F238E27FC236}">
                <a16:creationId xmlns:a16="http://schemas.microsoft.com/office/drawing/2014/main" id="{E14BAD05-2591-4872-88B6-33C9F770FC7A}"/>
              </a:ext>
            </a:extLst>
          </p:cNvPr>
          <p:cNvSpPr/>
          <p:nvPr userDrawn="1"/>
        </p:nvSpPr>
        <p:spPr>
          <a:xfrm>
            <a:off x="535707" y="21414"/>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8027AF77-B031-D9BE-1008-86167273C8E3}"/>
              </a:ext>
            </a:extLst>
          </p:cNvPr>
          <p:cNvGrpSpPr/>
          <p:nvPr/>
        </p:nvGrpSpPr>
        <p:grpSpPr>
          <a:xfrm>
            <a:off x="4159794" y="6535204"/>
            <a:ext cx="3872411" cy="286979"/>
            <a:chOff x="-2184920" y="-395999"/>
            <a:chExt cx="3744416" cy="216525"/>
          </a:xfrm>
        </p:grpSpPr>
        <p:grpSp>
          <p:nvGrpSpPr>
            <p:cNvPr id="17" name="Group 16">
              <a:extLst>
                <a:ext uri="{FF2B5EF4-FFF2-40B4-BE49-F238E27FC236}">
                  <a16:creationId xmlns:a16="http://schemas.microsoft.com/office/drawing/2014/main" id="{3A74BAA1-F9C8-6DF4-F885-C0D480372670}"/>
                </a:ext>
              </a:extLst>
            </p:cNvPr>
            <p:cNvGrpSpPr/>
            <p:nvPr/>
          </p:nvGrpSpPr>
          <p:grpSpPr>
            <a:xfrm>
              <a:off x="-2184920" y="-395999"/>
              <a:ext cx="2808312" cy="216525"/>
              <a:chOff x="-2184920" y="-395999"/>
              <a:chExt cx="2808312" cy="216525"/>
            </a:xfrm>
          </p:grpSpPr>
          <p:sp>
            <p:nvSpPr>
              <p:cNvPr id="19" name="Flowchart: Process 18">
                <a:extLst>
                  <a:ext uri="{FF2B5EF4-FFF2-40B4-BE49-F238E27FC236}">
                    <a16:creationId xmlns:a16="http://schemas.microsoft.com/office/drawing/2014/main" id="{4A32774B-1CD9-EC9D-EF8A-2115B1D2928D}"/>
                  </a:ext>
                </a:extLst>
              </p:cNvPr>
              <p:cNvSpPr/>
              <p:nvPr/>
            </p:nvSpPr>
            <p:spPr>
              <a:xfrm>
                <a:off x="-2184920" y="-395999"/>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Introduction</a:t>
                </a:r>
              </a:p>
            </p:txBody>
          </p:sp>
          <p:sp>
            <p:nvSpPr>
              <p:cNvPr id="20" name="Flowchart: Process 19">
                <a:extLst>
                  <a:ext uri="{FF2B5EF4-FFF2-40B4-BE49-F238E27FC236}">
                    <a16:creationId xmlns:a16="http://schemas.microsoft.com/office/drawing/2014/main" id="{4F79A5E1-010D-21EA-D13C-CCA6B65BEB2B}"/>
                  </a:ext>
                </a:extLst>
              </p:cNvPr>
              <p:cNvSpPr/>
              <p:nvPr/>
            </p:nvSpPr>
            <p:spPr>
              <a:xfrm>
                <a:off x="-1248816"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Solution</a:t>
                </a:r>
              </a:p>
            </p:txBody>
          </p:sp>
          <p:sp>
            <p:nvSpPr>
              <p:cNvPr id="21" name="Flowchart: Process 20">
                <a:extLst>
                  <a:ext uri="{FF2B5EF4-FFF2-40B4-BE49-F238E27FC236}">
                    <a16:creationId xmlns:a16="http://schemas.microsoft.com/office/drawing/2014/main" id="{96BA8157-02D1-3F80-0A23-D9B693E42EED}"/>
                  </a:ext>
                </a:extLst>
              </p:cNvPr>
              <p:cNvSpPr/>
              <p:nvPr/>
            </p:nvSpPr>
            <p:spPr>
              <a:xfrm>
                <a:off x="-312712" y="-395498"/>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PS Notification</a:t>
                </a:r>
              </a:p>
            </p:txBody>
          </p:sp>
        </p:grpSp>
        <p:sp>
          <p:nvSpPr>
            <p:cNvPr id="18" name="Flowchart: Process 17">
              <a:extLst>
                <a:ext uri="{FF2B5EF4-FFF2-40B4-BE49-F238E27FC236}">
                  <a16:creationId xmlns:a16="http://schemas.microsoft.com/office/drawing/2014/main" id="{17ACECF2-A112-5E92-3F85-E03FB15D9A45}"/>
                </a:ext>
              </a:extLst>
            </p:cNvPr>
            <p:cNvSpPr/>
            <p:nvPr/>
          </p:nvSpPr>
          <p:spPr>
            <a:xfrm>
              <a:off x="623392"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grpSp>
    </p:spTree>
    <p:extLst>
      <p:ext uri="{BB962C8B-B14F-4D97-AF65-F5344CB8AC3E}">
        <p14:creationId xmlns:p14="http://schemas.microsoft.com/office/powerpoint/2010/main" val="549567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tags" Target="../tags/tag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9.emf"/><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5.jpe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8.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9.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5.jpeg"/><Relationship Id="rId5" Type="http://schemas.openxmlformats.org/officeDocument/2006/relationships/slideLayout" Target="../slideLayouts/slideLayout104.xml"/><Relationship Id="rId10" Type="http://schemas.openxmlformats.org/officeDocument/2006/relationships/theme" Target="../theme/theme11.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theme" Target="../theme/theme12.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3" Type="http://schemas.openxmlformats.org/officeDocument/2006/relationships/slideLayout" Target="../slideLayouts/slideLayout116.xml"/><Relationship Id="rId21" Type="http://schemas.openxmlformats.org/officeDocument/2006/relationships/theme" Target="../theme/theme13.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slideLayout" Target="../slideLayouts/slideLayout133.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image" Target="../media/image2.png"/><Relationship Id="rId10" Type="http://schemas.openxmlformats.org/officeDocument/2006/relationships/slideLayout" Target="../slideLayouts/slideLayout123.xml"/><Relationship Id="rId19" Type="http://schemas.openxmlformats.org/officeDocument/2006/relationships/slideLayout" Target="../slideLayouts/slideLayout132.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image" Target="../media/image1.png"/></Relationships>
</file>

<file path=ppt/slideMasters/_rels/slideMaster14.xml.rels><?xml version="1.0" encoding="UTF-8" standalone="yes"?>
<Relationships xmlns="http://schemas.openxmlformats.org/package/2006/relationships"><Relationship Id="rId13" Type="http://schemas.openxmlformats.org/officeDocument/2006/relationships/slideLayout" Target="../slideLayouts/slideLayout146.xml"/><Relationship Id="rId18" Type="http://schemas.openxmlformats.org/officeDocument/2006/relationships/slideLayout" Target="../slideLayouts/slideLayout151.xml"/><Relationship Id="rId26" Type="http://schemas.openxmlformats.org/officeDocument/2006/relationships/slideLayout" Target="../slideLayouts/slideLayout159.xml"/><Relationship Id="rId39" Type="http://schemas.openxmlformats.org/officeDocument/2006/relationships/slideLayout" Target="../slideLayouts/slideLayout172.xml"/><Relationship Id="rId21" Type="http://schemas.openxmlformats.org/officeDocument/2006/relationships/slideLayout" Target="../slideLayouts/slideLayout154.xml"/><Relationship Id="rId34" Type="http://schemas.openxmlformats.org/officeDocument/2006/relationships/slideLayout" Target="../slideLayouts/slideLayout167.xml"/><Relationship Id="rId42" Type="http://schemas.openxmlformats.org/officeDocument/2006/relationships/slideLayout" Target="../slideLayouts/slideLayout175.xml"/><Relationship Id="rId47" Type="http://schemas.openxmlformats.org/officeDocument/2006/relationships/theme" Target="../theme/theme14.xml"/><Relationship Id="rId7" Type="http://schemas.openxmlformats.org/officeDocument/2006/relationships/slideLayout" Target="../slideLayouts/slideLayout140.xml"/><Relationship Id="rId2" Type="http://schemas.openxmlformats.org/officeDocument/2006/relationships/slideLayout" Target="../slideLayouts/slideLayout135.xml"/><Relationship Id="rId16" Type="http://schemas.openxmlformats.org/officeDocument/2006/relationships/slideLayout" Target="../slideLayouts/slideLayout149.xml"/><Relationship Id="rId29" Type="http://schemas.openxmlformats.org/officeDocument/2006/relationships/slideLayout" Target="../slideLayouts/slideLayout162.xml"/><Relationship Id="rId11" Type="http://schemas.openxmlformats.org/officeDocument/2006/relationships/slideLayout" Target="../slideLayouts/slideLayout144.xml"/><Relationship Id="rId24" Type="http://schemas.openxmlformats.org/officeDocument/2006/relationships/slideLayout" Target="../slideLayouts/slideLayout157.xml"/><Relationship Id="rId32" Type="http://schemas.openxmlformats.org/officeDocument/2006/relationships/slideLayout" Target="../slideLayouts/slideLayout165.xml"/><Relationship Id="rId37" Type="http://schemas.openxmlformats.org/officeDocument/2006/relationships/slideLayout" Target="../slideLayouts/slideLayout170.xml"/><Relationship Id="rId40" Type="http://schemas.openxmlformats.org/officeDocument/2006/relationships/slideLayout" Target="../slideLayouts/slideLayout173.xml"/><Relationship Id="rId45" Type="http://schemas.openxmlformats.org/officeDocument/2006/relationships/slideLayout" Target="../slideLayouts/slideLayout178.xml"/><Relationship Id="rId5" Type="http://schemas.openxmlformats.org/officeDocument/2006/relationships/slideLayout" Target="../slideLayouts/slideLayout138.xml"/><Relationship Id="rId15" Type="http://schemas.openxmlformats.org/officeDocument/2006/relationships/slideLayout" Target="../slideLayouts/slideLayout148.xml"/><Relationship Id="rId23" Type="http://schemas.openxmlformats.org/officeDocument/2006/relationships/slideLayout" Target="../slideLayouts/slideLayout156.xml"/><Relationship Id="rId28" Type="http://schemas.openxmlformats.org/officeDocument/2006/relationships/slideLayout" Target="../slideLayouts/slideLayout161.xml"/><Relationship Id="rId36" Type="http://schemas.openxmlformats.org/officeDocument/2006/relationships/slideLayout" Target="../slideLayouts/slideLayout169.xml"/><Relationship Id="rId49" Type="http://schemas.openxmlformats.org/officeDocument/2006/relationships/image" Target="../media/image2.png"/><Relationship Id="rId10" Type="http://schemas.openxmlformats.org/officeDocument/2006/relationships/slideLayout" Target="../slideLayouts/slideLayout143.xml"/><Relationship Id="rId19" Type="http://schemas.openxmlformats.org/officeDocument/2006/relationships/slideLayout" Target="../slideLayouts/slideLayout152.xml"/><Relationship Id="rId31" Type="http://schemas.openxmlformats.org/officeDocument/2006/relationships/slideLayout" Target="../slideLayouts/slideLayout164.xml"/><Relationship Id="rId44" Type="http://schemas.openxmlformats.org/officeDocument/2006/relationships/slideLayout" Target="../slideLayouts/slideLayout177.xml"/><Relationship Id="rId4" Type="http://schemas.openxmlformats.org/officeDocument/2006/relationships/slideLayout" Target="../slideLayouts/slideLayout137.xml"/><Relationship Id="rId9" Type="http://schemas.openxmlformats.org/officeDocument/2006/relationships/slideLayout" Target="../slideLayouts/slideLayout142.xml"/><Relationship Id="rId14" Type="http://schemas.openxmlformats.org/officeDocument/2006/relationships/slideLayout" Target="../slideLayouts/slideLayout147.xml"/><Relationship Id="rId22" Type="http://schemas.openxmlformats.org/officeDocument/2006/relationships/slideLayout" Target="../slideLayouts/slideLayout155.xml"/><Relationship Id="rId27" Type="http://schemas.openxmlformats.org/officeDocument/2006/relationships/slideLayout" Target="../slideLayouts/slideLayout160.xml"/><Relationship Id="rId30" Type="http://schemas.openxmlformats.org/officeDocument/2006/relationships/slideLayout" Target="../slideLayouts/slideLayout163.xml"/><Relationship Id="rId35" Type="http://schemas.openxmlformats.org/officeDocument/2006/relationships/slideLayout" Target="../slideLayouts/slideLayout168.xml"/><Relationship Id="rId43" Type="http://schemas.openxmlformats.org/officeDocument/2006/relationships/slideLayout" Target="../slideLayouts/slideLayout176.xml"/><Relationship Id="rId48" Type="http://schemas.openxmlformats.org/officeDocument/2006/relationships/image" Target="../media/image1.png"/><Relationship Id="rId8" Type="http://schemas.openxmlformats.org/officeDocument/2006/relationships/slideLayout" Target="../slideLayouts/slideLayout141.xml"/><Relationship Id="rId3" Type="http://schemas.openxmlformats.org/officeDocument/2006/relationships/slideLayout" Target="../slideLayouts/slideLayout136.xml"/><Relationship Id="rId12" Type="http://schemas.openxmlformats.org/officeDocument/2006/relationships/slideLayout" Target="../slideLayouts/slideLayout145.xml"/><Relationship Id="rId17" Type="http://schemas.openxmlformats.org/officeDocument/2006/relationships/slideLayout" Target="../slideLayouts/slideLayout150.xml"/><Relationship Id="rId25" Type="http://schemas.openxmlformats.org/officeDocument/2006/relationships/slideLayout" Target="../slideLayouts/slideLayout158.xml"/><Relationship Id="rId33" Type="http://schemas.openxmlformats.org/officeDocument/2006/relationships/slideLayout" Target="../slideLayouts/slideLayout166.xml"/><Relationship Id="rId38" Type="http://schemas.openxmlformats.org/officeDocument/2006/relationships/slideLayout" Target="../slideLayouts/slideLayout171.xml"/><Relationship Id="rId46" Type="http://schemas.openxmlformats.org/officeDocument/2006/relationships/slideLayout" Target="../slideLayouts/slideLayout179.xml"/><Relationship Id="rId20" Type="http://schemas.openxmlformats.org/officeDocument/2006/relationships/slideLayout" Target="../slideLayouts/slideLayout153.xml"/><Relationship Id="rId41" Type="http://schemas.openxmlformats.org/officeDocument/2006/relationships/slideLayout" Target="../slideLayouts/slideLayout174.xml"/><Relationship Id="rId1" Type="http://schemas.openxmlformats.org/officeDocument/2006/relationships/slideLayout" Target="../slideLayouts/slideLayout134.xml"/><Relationship Id="rId6" Type="http://schemas.openxmlformats.org/officeDocument/2006/relationships/slideLayout" Target="../slideLayouts/slideLayout139.xml"/></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Layout" Target="../slideLayouts/slideLayout182.xml"/><Relationship Id="rId7" Type="http://schemas.openxmlformats.org/officeDocument/2006/relationships/theme" Target="../theme/theme15.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5" Type="http://schemas.openxmlformats.org/officeDocument/2006/relationships/slideLayout" Target="../slideLayouts/slideLayout184.xml"/><Relationship Id="rId4" Type="http://schemas.openxmlformats.org/officeDocument/2006/relationships/slideLayout" Target="../slideLayouts/slideLayout18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11"/>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6383323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Lst>
  <p:hf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F4E65F7C-4532-46A8-B953-13F3DBDC298C}"/>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1AD217FB-75AD-4E58-8067-8C79A0913BD0}"/>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244473721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959338616"/>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 id="2147483981" r:id="rId12"/>
    <p:sldLayoutId id="2147483982" r:id="rId13"/>
    <p:sldLayoutId id="2147483983" r:id="rId14"/>
    <p:sldLayoutId id="2147483984" r:id="rId15"/>
    <p:sldLayoutId id="2147483985" r:id="rId16"/>
    <p:sldLayoutId id="2147483986" r:id="rId17"/>
    <p:sldLayoutId id="2147483987" r:id="rId18"/>
    <p:sldLayoutId id="2147483988" r:id="rId19"/>
    <p:sldLayoutId id="2147483989"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8">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9">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4157481721"/>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 id="2147484004" r:id="rId14"/>
    <p:sldLayoutId id="2147484005" r:id="rId15"/>
    <p:sldLayoutId id="2147484006" r:id="rId16"/>
    <p:sldLayoutId id="2147484007" r:id="rId17"/>
    <p:sldLayoutId id="2147484008" r:id="rId18"/>
    <p:sldLayoutId id="2147484009" r:id="rId19"/>
    <p:sldLayoutId id="2147484010" r:id="rId20"/>
    <p:sldLayoutId id="2147484011" r:id="rId21"/>
    <p:sldLayoutId id="2147484012" r:id="rId22"/>
    <p:sldLayoutId id="2147484013" r:id="rId23"/>
    <p:sldLayoutId id="2147484014" r:id="rId24"/>
    <p:sldLayoutId id="2147484015" r:id="rId25"/>
    <p:sldLayoutId id="2147484016" r:id="rId26"/>
    <p:sldLayoutId id="2147484017" r:id="rId27"/>
    <p:sldLayoutId id="2147484018" r:id="rId28"/>
    <p:sldLayoutId id="2147484019" r:id="rId29"/>
    <p:sldLayoutId id="2147484020" r:id="rId30"/>
    <p:sldLayoutId id="2147484021" r:id="rId31"/>
    <p:sldLayoutId id="2147484022" r:id="rId32"/>
    <p:sldLayoutId id="2147484023" r:id="rId33"/>
    <p:sldLayoutId id="2147484024" r:id="rId34"/>
    <p:sldLayoutId id="2147484025" r:id="rId35"/>
    <p:sldLayoutId id="2147484026" r:id="rId36"/>
    <p:sldLayoutId id="2147484027" r:id="rId37"/>
    <p:sldLayoutId id="2147484028" r:id="rId38"/>
    <p:sldLayoutId id="2147484029" r:id="rId39"/>
    <p:sldLayoutId id="2147484030" r:id="rId40"/>
    <p:sldLayoutId id="2147484031" r:id="rId41"/>
    <p:sldLayoutId id="2147484032" r:id="rId42"/>
    <p:sldLayoutId id="2147484033" r:id="rId43"/>
    <p:sldLayoutId id="2147484034" r:id="rId44"/>
    <p:sldLayoutId id="2147484035" r:id="rId45"/>
    <p:sldLayoutId id="2147484036" r:id="rId46"/>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8"/>
          <a:stretch>
            <a:fillRect/>
          </a:stretch>
        </p:blipFill>
        <p:spPr>
          <a:xfrm>
            <a:off x="11022954" y="136525"/>
            <a:ext cx="1000492" cy="689385"/>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192514992"/>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hyperlink" Target="https://recportal.co.uk/rec-wiki-party-management/-/knowledge_base/party-management/file-validation" TargetMode="External"/><Relationship Id="rId2" Type="http://schemas.openxmlformats.org/officeDocument/2006/relationships/image" Target="../media/image39.png"/><Relationship Id="rId1" Type="http://schemas.openxmlformats.org/officeDocument/2006/relationships/slideLayout" Target="../slideLayouts/slideLayout1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25.xml"/></Relationships>
</file>

<file path=ppt/slides/_rels/slide2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14 June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Introduction and agreement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 </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291329395"/>
              </p:ext>
            </p:extLst>
          </p:nvPr>
        </p:nvGraphicFramePr>
        <p:xfrm>
          <a:off x="1143000" y="1025237"/>
          <a:ext cx="9052560" cy="4063092"/>
        </p:xfrm>
        <a:graphic>
          <a:graphicData uri="http://schemas.openxmlformats.org/drawingml/2006/table">
            <a:tbl>
              <a:tblPr firstRow="1" bandRow="1">
                <a:tableStyleId>{8799B23B-EC83-4686-B30A-512413B5E67A}</a:tableStyleId>
              </a:tblPr>
              <a:tblGrid>
                <a:gridCol w="429768">
                  <a:extLst>
                    <a:ext uri="{9D8B030D-6E8A-4147-A177-3AD203B41FA5}">
                      <a16:colId xmlns:a16="http://schemas.microsoft.com/office/drawing/2014/main" val="2985595102"/>
                    </a:ext>
                  </a:extLst>
                </a:gridCol>
                <a:gridCol w="3962934">
                  <a:extLst>
                    <a:ext uri="{9D8B030D-6E8A-4147-A177-3AD203B41FA5}">
                      <a16:colId xmlns:a16="http://schemas.microsoft.com/office/drawing/2014/main" val="2643265497"/>
                    </a:ext>
                  </a:extLst>
                </a:gridCol>
                <a:gridCol w="1376777">
                  <a:extLst>
                    <a:ext uri="{9D8B030D-6E8A-4147-A177-3AD203B41FA5}">
                      <a16:colId xmlns:a16="http://schemas.microsoft.com/office/drawing/2014/main" val="2149799782"/>
                    </a:ext>
                  </a:extLst>
                </a:gridCol>
                <a:gridCol w="3283081">
                  <a:extLst>
                    <a:ext uri="{9D8B030D-6E8A-4147-A177-3AD203B41FA5}">
                      <a16:colId xmlns:a16="http://schemas.microsoft.com/office/drawing/2014/main" val="1672424288"/>
                    </a:ext>
                  </a:extLst>
                </a:gridCol>
              </a:tblGrid>
              <a:tr h="338329">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TITLE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379279">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dirty="0">
                          <a:solidFill>
                            <a:schemeClr val="tx1"/>
                          </a:solidFill>
                          <a:effectLst/>
                          <a:latin typeface="Arial" panose="020B0604020202020204" pitchFamily="34" charset="0"/>
                          <a:cs typeface="Arial" panose="020B0604020202020204" pitchFamily="34" charset="0"/>
                        </a:rPr>
                        <a:t>Introductions and Agreement of Agenda</a:t>
                      </a: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10:00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379279">
                <a:tc>
                  <a:txBody>
                    <a:bodyPr/>
                    <a:lstStyle/>
                    <a:p>
                      <a:pPr algn="l" rtl="0" fontAlgn="base"/>
                      <a:r>
                        <a:rPr lang="en-GB" sz="1000" b="0" i="0" cap="none" spc="0">
                          <a:solidFill>
                            <a:schemeClr val="tx1"/>
                          </a:solidFill>
                          <a:effectLst/>
                          <a:latin typeface="Arial" panose="020B0604020202020204" pitchFamily="34" charset="0"/>
                          <a:cs typeface="Arial" panose="020B0604020202020204" pitchFamily="34" charset="0"/>
                        </a:rPr>
                        <a:t>2</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Actions Log </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Chair</a:t>
                      </a:r>
                    </a:p>
                  </a:txBody>
                  <a:tcPr marL="22680" marR="11861" marT="6480" marB="48600" anchor="ctr"/>
                </a:tc>
                <a:extLst>
                  <a:ext uri="{0D108BD9-81ED-4DB2-BD59-A6C34878D82A}">
                    <a16:rowId xmlns:a16="http://schemas.microsoft.com/office/drawing/2014/main" val="222051283"/>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000" b="1" cap="none" spc="0" dirty="0">
                          <a:solidFill>
                            <a:schemeClr val="tx1"/>
                          </a:solidFill>
                          <a:effectLst/>
                          <a:latin typeface="Arial" panose="020B0604020202020204" pitchFamily="34" charset="0"/>
                          <a:cs typeface="Arial" panose="020B0604020202020204" pitchFamily="34" charset="0"/>
                        </a:rPr>
                        <a:t>Performance Assurance Quarterly Update</a:t>
                      </a:r>
                    </a:p>
                  </a:txBody>
                  <a:tcPr marL="22680" marR="11861" marT="6480" marB="48600" anchor="ctr"/>
                </a:tc>
                <a:tc>
                  <a:txBody>
                    <a:bodyPr/>
                    <a:lstStyle/>
                    <a:p>
                      <a:pPr algn="ctr" rtl="0" fontAlgn="base"/>
                      <a:r>
                        <a:rPr lang="en-GB" sz="1000" b="1" cap="none" spc="0" dirty="0">
                          <a:solidFill>
                            <a:schemeClr val="tx1"/>
                          </a:solidFill>
                          <a:effectLst/>
                          <a:latin typeface="Arial" panose="020B0604020202020204" pitchFamily="34" charset="0"/>
                          <a:cs typeface="Arial" panose="020B0604020202020204" pitchFamily="34" charset="0"/>
                        </a:rPr>
                        <a:t>10:20</a:t>
                      </a: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fontAlgn="ctr"/>
                      <a:r>
                        <a:rPr lang="en-GB" sz="1000" b="1" cap="none" spc="0" dirty="0">
                          <a:solidFill>
                            <a:schemeClr val="tx1"/>
                          </a:solidFill>
                          <a:effectLst/>
                          <a:latin typeface="Arial" panose="020B0604020202020204" pitchFamily="34" charset="0"/>
                          <a:cs typeface="Arial" panose="020B0604020202020204" pitchFamily="34" charset="0"/>
                        </a:rPr>
                        <a:t>REC Performance Assurance Team</a:t>
                      </a: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2361916360"/>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000" b="1" cap="none" spc="0" dirty="0">
                          <a:solidFill>
                            <a:schemeClr val="tx1"/>
                          </a:solidFill>
                          <a:effectLst/>
                          <a:latin typeface="Arial" panose="020B0604020202020204" pitchFamily="34" charset="0"/>
                          <a:cs typeface="Arial" panose="020B0604020202020204" pitchFamily="34" charset="0"/>
                        </a:rPr>
                        <a:t>Data Cleanse Sprint 2 Mid Review Update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873753544"/>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kern="1200" cap="none" spc="0" dirty="0">
                          <a:solidFill>
                            <a:schemeClr val="tx1"/>
                          </a:solidFill>
                          <a:effectLst/>
                          <a:latin typeface="Arial" panose="020B0604020202020204" pitchFamily="34" charset="0"/>
                          <a:ea typeface="+mn-ea"/>
                          <a:cs typeface="Arial" panose="020B0604020202020204" pitchFamily="34" charset="0"/>
                        </a:rPr>
                        <a:t>Data Cleanse Update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426565486"/>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kern="1200" cap="none" spc="0" dirty="0">
                          <a:solidFill>
                            <a:schemeClr val="tx1"/>
                          </a:solidFill>
                          <a:effectLst/>
                          <a:latin typeface="Arial" panose="020B0604020202020204" pitchFamily="34" charset="0"/>
                          <a:ea typeface="+mn-ea"/>
                          <a:cs typeface="Arial" panose="020B0604020202020204" pitchFamily="34" charset="0"/>
                        </a:rPr>
                        <a:t>R0121 – SDEP Review Improvements (1) Process Types</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Arial" panose="020B0604020202020204" pitchFamily="34" charset="0"/>
                          <a:cs typeface="Arial" panose="020B0604020202020204" pitchFamily="34" charset="0"/>
                        </a:rPr>
                        <a:t>REC Technical Services Team</a:t>
                      </a:r>
                    </a:p>
                  </a:txBody>
                  <a:tcPr marL="22680" marR="11861" marT="6480" marB="48600" anchor="ctr"/>
                </a:tc>
                <a:extLst>
                  <a:ext uri="{0D108BD9-81ED-4DB2-BD59-A6C34878D82A}">
                    <a16:rowId xmlns:a16="http://schemas.microsoft.com/office/drawing/2014/main" val="3670977933"/>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R0169 – Introduction of Gate Closure Notifications</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2348779415"/>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Supplier Appointments to Inactive MEMs</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11:50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2775325697"/>
                  </a:ext>
                </a:extLst>
              </a:tr>
              <a:tr h="272930">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9</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12:05</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1236900721"/>
                  </a:ext>
                </a:extLst>
              </a:tr>
              <a:tr h="27293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10</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12:30</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dirty="0">
                <a:latin typeface="Roboto"/>
                <a:ea typeface="Roboto"/>
                <a:cs typeface="Roboto"/>
              </a:rPr>
            </a:br>
            <a:r>
              <a:rPr lang="en-GB" sz="2700" dirty="0">
                <a:latin typeface="Roboto"/>
                <a:ea typeface="Roboto"/>
                <a:cs typeface="Roboto"/>
              </a:rPr>
              <a:t>2. Actions log</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Chair </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dirty="0"/>
              <a:t>Action log</a:t>
            </a:r>
          </a:p>
        </p:txBody>
      </p:sp>
      <p:graphicFrame>
        <p:nvGraphicFramePr>
          <p:cNvPr id="4" name="Table 3">
            <a:extLst>
              <a:ext uri="{FF2B5EF4-FFF2-40B4-BE49-F238E27FC236}">
                <a16:creationId xmlns:a16="http://schemas.microsoft.com/office/drawing/2014/main" id="{76439471-076A-37C0-F90A-B208927CF706}"/>
              </a:ext>
            </a:extLst>
          </p:cNvPr>
          <p:cNvGraphicFramePr>
            <a:graphicFrameLocks noGrp="1"/>
          </p:cNvGraphicFramePr>
          <p:nvPr>
            <p:extLst>
              <p:ext uri="{D42A27DB-BD31-4B8C-83A1-F6EECF244321}">
                <p14:modId xmlns:p14="http://schemas.microsoft.com/office/powerpoint/2010/main" val="479765033"/>
              </p:ext>
            </p:extLst>
          </p:nvPr>
        </p:nvGraphicFramePr>
        <p:xfrm>
          <a:off x="1042416" y="1691640"/>
          <a:ext cx="9417621" cy="1957343"/>
        </p:xfrm>
        <a:graphic>
          <a:graphicData uri="http://schemas.openxmlformats.org/drawingml/2006/table">
            <a:tbl>
              <a:tblPr firstRow="1" firstCol="1" lastRow="1" lastCol="1" bandRow="1" bandCol="1"/>
              <a:tblGrid>
                <a:gridCol w="1653993">
                  <a:extLst>
                    <a:ext uri="{9D8B030D-6E8A-4147-A177-3AD203B41FA5}">
                      <a16:colId xmlns:a16="http://schemas.microsoft.com/office/drawing/2014/main" val="1220189670"/>
                    </a:ext>
                  </a:extLst>
                </a:gridCol>
                <a:gridCol w="2559099">
                  <a:extLst>
                    <a:ext uri="{9D8B030D-6E8A-4147-A177-3AD203B41FA5}">
                      <a16:colId xmlns:a16="http://schemas.microsoft.com/office/drawing/2014/main" val="1229724404"/>
                    </a:ext>
                  </a:extLst>
                </a:gridCol>
                <a:gridCol w="1247689">
                  <a:extLst>
                    <a:ext uri="{9D8B030D-6E8A-4147-A177-3AD203B41FA5}">
                      <a16:colId xmlns:a16="http://schemas.microsoft.com/office/drawing/2014/main" val="1147869689"/>
                    </a:ext>
                  </a:extLst>
                </a:gridCol>
                <a:gridCol w="3223026">
                  <a:extLst>
                    <a:ext uri="{9D8B030D-6E8A-4147-A177-3AD203B41FA5}">
                      <a16:colId xmlns:a16="http://schemas.microsoft.com/office/drawing/2014/main" val="2403622399"/>
                    </a:ext>
                  </a:extLst>
                </a:gridCol>
                <a:gridCol w="733814">
                  <a:extLst>
                    <a:ext uri="{9D8B030D-6E8A-4147-A177-3AD203B41FA5}">
                      <a16:colId xmlns:a16="http://schemas.microsoft.com/office/drawing/2014/main" val="2348134242"/>
                    </a:ext>
                  </a:extLst>
                </a:gridCol>
              </a:tblGrid>
              <a:tr h="439172">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 REF.</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O</a:t>
                      </a:r>
                      <a:r>
                        <a:rPr lang="en-GB" sz="900"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W</a:t>
                      </a:r>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NER(S)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UPDATE</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STATUS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608074760"/>
                  </a:ext>
                </a:extLst>
              </a:tr>
              <a:tr h="1518171">
                <a:tc>
                  <a:txBody>
                    <a:bodyPr/>
                    <a:lstStyle/>
                    <a:p>
                      <a:pPr>
                        <a:lnSpc>
                          <a:spcPct val="115000"/>
                        </a:lnSpc>
                        <a:spcBef>
                          <a:spcPts val="600"/>
                        </a:spcBef>
                        <a:spcAft>
                          <a:spcPts val="600"/>
                        </a:spcAft>
                      </a:pPr>
                      <a:r>
                        <a:rPr lang="en-GB" sz="1000" b="1"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RECRIG_24_0510_13_01</a:t>
                      </a:r>
                      <a:endParaRPr lang="en-GB" sz="11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The Code Manager to investigate the removal of the CSV file format as a file type used on the REC portal. </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 Performance Assurance Team</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An update will be provided at the RIG meeting on 14 June 2024. </a:t>
                      </a:r>
                      <a:endParaRPr lang="en-GB" sz="11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Open</a:t>
                      </a:r>
                      <a:endParaRPr lang="en-GB" sz="11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0180056"/>
                  </a:ext>
                </a:extLst>
              </a:tr>
            </a:tbl>
          </a:graphicData>
        </a:graphic>
      </p:graphicFrame>
    </p:spTree>
    <p:extLst>
      <p:ext uri="{BB962C8B-B14F-4D97-AF65-F5344CB8AC3E}">
        <p14:creationId xmlns:p14="http://schemas.microsoft.com/office/powerpoint/2010/main" val="2801697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normAutofit fontScale="90000"/>
          </a:bodyPr>
          <a:lstStyle/>
          <a:p>
            <a:r>
              <a:rPr lang="en-GB" dirty="0"/>
              <a:t>RIG Action: RECRIG_24_0510_13_01</a:t>
            </a:r>
            <a:br>
              <a:rPr lang="en-GB" sz="3600" dirty="0">
                <a:solidFill>
                  <a:srgbClr val="000000"/>
                </a:solidFill>
                <a:effectLst/>
                <a:latin typeface="Roboto Slab" pitchFamily="2" charset="0"/>
                <a:ea typeface="Times New Roman" panose="02020603050405020304" pitchFamily="18" charset="0"/>
                <a:cs typeface="Times New Roman" panose="02020603050405020304" pitchFamily="18" charset="0"/>
              </a:rPr>
            </a:br>
            <a:r>
              <a:rPr lang="en-GB" dirty="0"/>
              <a:t>Comma Delimited files</a:t>
            </a:r>
          </a:p>
        </p:txBody>
      </p:sp>
      <p:sp>
        <p:nvSpPr>
          <p:cNvPr id="3" name="Content Placeholder 2">
            <a:extLst>
              <a:ext uri="{FF2B5EF4-FFF2-40B4-BE49-F238E27FC236}">
                <a16:creationId xmlns:a16="http://schemas.microsoft.com/office/drawing/2014/main" id="{B4D1E6B2-4DEB-4BE2-1157-E4A05FE1B8F3}"/>
              </a:ext>
            </a:extLst>
          </p:cNvPr>
          <p:cNvSpPr>
            <a:spLocks noGrp="1"/>
          </p:cNvSpPr>
          <p:nvPr>
            <p:ph sz="quarter" idx="10"/>
          </p:nvPr>
        </p:nvSpPr>
        <p:spPr>
          <a:xfrm>
            <a:off x="763028" y="1246924"/>
            <a:ext cx="8322606" cy="1749196"/>
          </a:xfrm>
        </p:spPr>
        <p:txBody>
          <a:bodyPr lIns="91440" tIns="45720" rIns="91440" bIns="45720" anchor="t">
            <a:normAutofit lnSpcReduction="10000"/>
          </a:bodyPr>
          <a:lstStyle/>
          <a:p>
            <a:r>
              <a:rPr lang="en-GB" sz="1600" dirty="0">
                <a:latin typeface="Roboto"/>
                <a:ea typeface="Roboto"/>
                <a:cs typeface="Roboto"/>
              </a:rPr>
              <a:t>At the May RIG meeting, a member raised the issue they have been facing with uploading .csv files as part of their data submissions. Part of the issue raised was the confusion around the type of .csv file to use and suggestion of using an alternate file like .xlsx (Excel files).</a:t>
            </a:r>
          </a:p>
          <a:p>
            <a:r>
              <a:rPr lang="en-GB" sz="1600" dirty="0">
                <a:latin typeface="Roboto"/>
                <a:ea typeface="Roboto"/>
                <a:cs typeface="Roboto"/>
              </a:rPr>
              <a:t>Having considered this issue, we believe the continued use of .csv is beneficial to both Parties and the Code Manager in automating the data ingestion, analysis and interpretation of industry data.</a:t>
            </a:r>
          </a:p>
        </p:txBody>
      </p:sp>
      <p:pic>
        <p:nvPicPr>
          <p:cNvPr id="10" name="Picture 9">
            <a:extLst>
              <a:ext uri="{FF2B5EF4-FFF2-40B4-BE49-F238E27FC236}">
                <a16:creationId xmlns:a16="http://schemas.microsoft.com/office/drawing/2014/main" id="{CE635000-47AD-5B65-B22B-C3ECCF87361A}"/>
              </a:ext>
            </a:extLst>
          </p:cNvPr>
          <p:cNvPicPr>
            <a:picLocks noChangeAspect="1"/>
          </p:cNvPicPr>
          <p:nvPr/>
        </p:nvPicPr>
        <p:blipFill>
          <a:blip r:embed="rId2"/>
          <a:stretch>
            <a:fillRect/>
          </a:stretch>
        </p:blipFill>
        <p:spPr>
          <a:xfrm>
            <a:off x="9459517" y="1465998"/>
            <a:ext cx="2406224" cy="5391619"/>
          </a:xfrm>
          <a:prstGeom prst="rect">
            <a:avLst/>
          </a:prstGeom>
        </p:spPr>
      </p:pic>
      <p:sp>
        <p:nvSpPr>
          <p:cNvPr id="11" name="Content Placeholder 2">
            <a:extLst>
              <a:ext uri="{FF2B5EF4-FFF2-40B4-BE49-F238E27FC236}">
                <a16:creationId xmlns:a16="http://schemas.microsoft.com/office/drawing/2014/main" id="{20A080A4-549D-3C33-C485-7975E70BD45A}"/>
              </a:ext>
            </a:extLst>
          </p:cNvPr>
          <p:cNvSpPr txBox="1">
            <a:spLocks/>
          </p:cNvSpPr>
          <p:nvPr/>
        </p:nvSpPr>
        <p:spPr>
          <a:xfrm>
            <a:off x="763028" y="4401586"/>
            <a:ext cx="8322606" cy="2368862"/>
          </a:xfrm>
          <a:prstGeom prst="rect">
            <a:avLst/>
          </a:prstGeom>
        </p:spPr>
        <p:txBody>
          <a:bodyPr lIns="91440" tIns="45720" rIns="91440" bIns="45720" anchor="t">
            <a:normAutofit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a:ea typeface="Roboto"/>
                <a:cs typeface="Roboto"/>
              </a:rPr>
              <a:t>Many of the issues we’ve seen that cause files to be rejected are the result of conversion from an Excel file format to a .csv or .txt file. Excel performs a level of autoformatting, which can result in issues such as </a:t>
            </a:r>
            <a:r>
              <a:rPr kumimoji="0" lang="en-GB" sz="1600" b="0" i="0" u="none" strike="noStrike" kern="1200" cap="none" spc="0" normalizeH="0" baseline="0" noProof="0" err="1">
                <a:ln>
                  <a:noFill/>
                </a:ln>
                <a:solidFill>
                  <a:srgbClr val="000000"/>
                </a:solidFill>
                <a:effectLst/>
                <a:uLnTx/>
                <a:uFillTx/>
                <a:latin typeface="Roboto"/>
                <a:ea typeface="Roboto"/>
                <a:cs typeface="Roboto"/>
              </a:rPr>
              <a:t>MPxNs</a:t>
            </a:r>
            <a:r>
              <a:rPr kumimoji="0" lang="en-GB" sz="1600" b="0" i="0" u="none" strike="noStrike" kern="1200" cap="none" spc="0" normalizeH="0" baseline="0" noProof="0">
                <a:ln>
                  <a:noFill/>
                </a:ln>
                <a:solidFill>
                  <a:srgbClr val="000000"/>
                </a:solidFill>
                <a:effectLst/>
                <a:uLnTx/>
                <a:uFillTx/>
                <a:latin typeface="Roboto"/>
                <a:ea typeface="Roboto"/>
                <a:cs typeface="Roboto"/>
              </a:rPr>
              <a:t> being converted to scientific number format or additional blank columns and/or rows being added.</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a:ea typeface="Roboto"/>
                <a:cs typeface="Roboto"/>
              </a:rPr>
              <a:t>The best way to avoid this is to avoid using Excel entirely, exporting data directly from your system or database to a .csv or .txt file. However, if that’s not possible, we recommend formatting the MPxN field to numeric format and removing the decimal points before conversion. We also recommend reviewing your file in a text editor (e.g. Notepad or Notepad++) post conversion, to correct any unhelpful autoformatting that has occurred.</a:t>
            </a:r>
          </a:p>
        </p:txBody>
      </p:sp>
      <p:sp>
        <p:nvSpPr>
          <p:cNvPr id="12" name="Content Placeholder 2">
            <a:extLst>
              <a:ext uri="{FF2B5EF4-FFF2-40B4-BE49-F238E27FC236}">
                <a16:creationId xmlns:a16="http://schemas.microsoft.com/office/drawing/2014/main" id="{4F3CADB6-7709-34B9-6462-3366C159B0BA}"/>
              </a:ext>
            </a:extLst>
          </p:cNvPr>
          <p:cNvSpPr txBox="1">
            <a:spLocks/>
          </p:cNvSpPr>
          <p:nvPr/>
        </p:nvSpPr>
        <p:spPr>
          <a:xfrm>
            <a:off x="717647" y="3055092"/>
            <a:ext cx="8322606" cy="977399"/>
          </a:xfrm>
          <a:prstGeom prst="rect">
            <a:avLst/>
          </a:prstGeom>
          <a:ln w="19050">
            <a:solidFill>
              <a:srgbClr val="046A38"/>
            </a:solidFill>
          </a:ln>
        </p:spPr>
        <p:txBody>
          <a:bodyPr lIns="91440" tIns="45720" rIns="91440" bIns="4572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0" i="0" u="none" strike="noStrike" kern="1200" cap="none" spc="0" normalizeH="0" baseline="0" noProof="0">
                <a:ln>
                  <a:noFill/>
                </a:ln>
                <a:solidFill>
                  <a:srgbClr val="000000"/>
                </a:solidFill>
                <a:effectLst/>
                <a:uLnTx/>
                <a:uFillTx/>
                <a:latin typeface="Roboto"/>
                <a:ea typeface="Roboto"/>
                <a:cs typeface="Roboto"/>
              </a:rPr>
              <a:t>While there are many types of delimited files that can be created, Parties should only use Comma Delimited (csv extension) or pipe delimited (with txt extension) options when creating files as per the PARC requirements and in line with guidance on the </a:t>
            </a:r>
            <a:r>
              <a:rPr kumimoji="0" lang="en-GB" sz="1600" b="0" i="0" u="none" strike="noStrike" kern="1200" cap="none" spc="0" normalizeH="0" baseline="0" noProof="0">
                <a:ln>
                  <a:noFill/>
                </a:ln>
                <a:solidFill>
                  <a:srgbClr val="000000"/>
                </a:solidFill>
                <a:effectLst/>
                <a:uLnTx/>
                <a:uFillTx/>
                <a:latin typeface="Roboto"/>
                <a:ea typeface="Roboto"/>
                <a:cs typeface="Roboto"/>
                <a:hlinkClick r:id="rId3"/>
              </a:rPr>
              <a:t>File Validation </a:t>
            </a:r>
            <a:r>
              <a:rPr kumimoji="0" lang="en-GB" sz="1600" b="0" i="0" u="none" strike="noStrike" kern="1200" cap="none" spc="0" normalizeH="0" baseline="0" noProof="0">
                <a:ln>
                  <a:noFill/>
                </a:ln>
                <a:solidFill>
                  <a:srgbClr val="000000"/>
                </a:solidFill>
                <a:effectLst/>
                <a:uLnTx/>
                <a:uFillTx/>
                <a:latin typeface="Roboto"/>
                <a:ea typeface="Roboto"/>
                <a:cs typeface="Roboto"/>
              </a:rPr>
              <a:t>Wiki page of the REC Portal</a:t>
            </a:r>
          </a:p>
        </p:txBody>
      </p:sp>
      <p:sp>
        <p:nvSpPr>
          <p:cNvPr id="5" name="Content Placeholder 2">
            <a:extLst>
              <a:ext uri="{FF2B5EF4-FFF2-40B4-BE49-F238E27FC236}">
                <a16:creationId xmlns:a16="http://schemas.microsoft.com/office/drawing/2014/main" id="{038EA486-0190-BF97-2E79-B11E926145B9}"/>
              </a:ext>
            </a:extLst>
          </p:cNvPr>
          <p:cNvSpPr txBox="1">
            <a:spLocks/>
          </p:cNvSpPr>
          <p:nvPr/>
        </p:nvSpPr>
        <p:spPr>
          <a:xfrm>
            <a:off x="9040253" y="1246924"/>
            <a:ext cx="3341031" cy="1749196"/>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050" b="1" i="0" u="none" strike="noStrike" kern="1200" cap="none" spc="0" normalizeH="0" baseline="0" noProof="0">
                <a:ln>
                  <a:noFill/>
                </a:ln>
                <a:solidFill>
                  <a:srgbClr val="FF0000"/>
                </a:solidFill>
                <a:effectLst/>
                <a:uLnTx/>
                <a:uFillTx/>
                <a:latin typeface="Roboto"/>
                <a:ea typeface="Roboto"/>
                <a:cs typeface="Roboto"/>
              </a:rPr>
              <a:t>Which filetype to use when using 'save as' in excel.</a:t>
            </a:r>
            <a:endParaRPr kumimoji="0" lang="en-US" sz="1050" b="1" i="0"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989117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197096" y="1828801"/>
            <a:ext cx="7151089" cy="1316736"/>
          </a:xfrm>
        </p:spPr>
        <p:txBody>
          <a:bodyPr>
            <a:normAutofit/>
          </a:bodyPr>
          <a:lstStyle/>
          <a:p>
            <a:r>
              <a:rPr lang="en-GB" sz="2400" dirty="0">
                <a:latin typeface="Roboto"/>
                <a:ea typeface="Roboto"/>
                <a:cs typeface="Roboto"/>
              </a:rPr>
              <a:t>3. </a:t>
            </a:r>
            <a:r>
              <a:rPr lang="en-GB" sz="2400" dirty="0"/>
              <a:t>Performance Assurance quarterly update</a:t>
            </a:r>
            <a:endParaRPr lang="en-GB" sz="2400" dirty="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a:p>
            <a:endParaRPr lang="en-GB"/>
          </a:p>
        </p:txBody>
      </p:sp>
    </p:spTree>
    <p:extLst>
      <p:ext uri="{BB962C8B-B14F-4D97-AF65-F5344CB8AC3E}">
        <p14:creationId xmlns:p14="http://schemas.microsoft.com/office/powerpoint/2010/main" val="3461997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22776" y="2093976"/>
            <a:ext cx="7077979" cy="2230123"/>
          </a:xfrm>
        </p:spPr>
        <p:txBody>
          <a:bodyPr>
            <a:normAutofit fontScale="90000"/>
          </a:bodyPr>
          <a:lstStyle/>
          <a:p>
            <a:br>
              <a:rPr lang="en-GB" dirty="0">
                <a:latin typeface="Roboto"/>
                <a:ea typeface="Roboto"/>
                <a:cs typeface="Roboto"/>
              </a:rPr>
            </a:br>
            <a:r>
              <a:rPr lang="en-GB" sz="2700" dirty="0">
                <a:latin typeface="Roboto"/>
                <a:ea typeface="Roboto"/>
                <a:cs typeface="Roboto"/>
              </a:rPr>
              <a:t>4. Data cleanse sprint 2 mid review</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989830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221992"/>
            <a:ext cx="6968505" cy="2102107"/>
          </a:xfrm>
        </p:spPr>
        <p:txBody>
          <a:bodyPr>
            <a:normAutofit/>
          </a:bodyPr>
          <a:lstStyle/>
          <a:p>
            <a:br>
              <a:rPr lang="en-GB" dirty="0">
                <a:latin typeface="Roboto"/>
                <a:ea typeface="Roboto"/>
                <a:cs typeface="Roboto"/>
              </a:rPr>
            </a:br>
            <a:r>
              <a:rPr lang="en-GB" sz="2700" dirty="0">
                <a:latin typeface="Roboto"/>
                <a:ea typeface="Roboto"/>
                <a:cs typeface="Roboto"/>
              </a:rPr>
              <a:t>5. data cleanse update</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1061916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dirty="0">
                <a:latin typeface="Roboto"/>
                <a:ea typeface="Roboto"/>
                <a:cs typeface="Roboto"/>
              </a:rPr>
              <a:t>6</a:t>
            </a:r>
            <a:r>
              <a:rPr lang="en-GB" sz="2700" dirty="0">
                <a:latin typeface="Roboto"/>
                <a:ea typeface="Roboto"/>
                <a:cs typeface="Roboto"/>
              </a:rPr>
              <a:t>. r0121 – </a:t>
            </a:r>
            <a:r>
              <a:rPr lang="en-GB" sz="2700" dirty="0" err="1">
                <a:latin typeface="Roboto"/>
                <a:ea typeface="Roboto"/>
                <a:cs typeface="Roboto"/>
              </a:rPr>
              <a:t>sdep</a:t>
            </a:r>
            <a:r>
              <a:rPr lang="en-GB" sz="2700" dirty="0">
                <a:latin typeface="Roboto"/>
                <a:ea typeface="Roboto"/>
                <a:cs typeface="Roboto"/>
              </a:rPr>
              <a:t> review improvements (1) Process types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t>Rec technical services team</a:t>
            </a:r>
          </a:p>
        </p:txBody>
      </p:sp>
    </p:spTree>
    <p:extLst>
      <p:ext uri="{BB962C8B-B14F-4D97-AF65-F5344CB8AC3E}">
        <p14:creationId xmlns:p14="http://schemas.microsoft.com/office/powerpoint/2010/main" val="2749491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A97CD5-9502-CEA4-FF67-04AD60838F33}"/>
              </a:ext>
            </a:extLst>
          </p:cNvPr>
          <p:cNvSpPr txBox="1"/>
          <p:nvPr/>
        </p:nvSpPr>
        <p:spPr>
          <a:xfrm>
            <a:off x="2774731" y="525517"/>
            <a:ext cx="8492359"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R0121</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brings several new query types into the Secure Data Exchange Portal (SDEP). There are several elements to implementation that parties may or should engage with.</a:t>
            </a:r>
          </a:p>
        </p:txBody>
      </p:sp>
      <p:sp>
        <p:nvSpPr>
          <p:cNvPr id="5" name="TextBox 4">
            <a:extLst>
              <a:ext uri="{FF2B5EF4-FFF2-40B4-BE49-F238E27FC236}">
                <a16:creationId xmlns:a16="http://schemas.microsoft.com/office/drawing/2014/main" id="{912496E3-98CF-1D03-10F1-A6F7AD35E201}"/>
              </a:ext>
            </a:extLst>
          </p:cNvPr>
          <p:cNvSpPr txBox="1"/>
          <p:nvPr/>
        </p:nvSpPr>
        <p:spPr>
          <a:xfrm>
            <a:off x="304804" y="2154621"/>
            <a:ext cx="3058510" cy="369332"/>
          </a:xfrm>
          <a:prstGeom prst="rect">
            <a:avLst/>
          </a:prstGeom>
          <a:solidFill>
            <a:schemeClr val="accent5">
              <a:lumMod val="40000"/>
              <a:lumOff val="60000"/>
            </a:schemeClr>
          </a:solidFill>
          <a:ln w="19050">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Review of guidance – C3-0083</a:t>
            </a:r>
          </a:p>
        </p:txBody>
      </p:sp>
      <p:cxnSp>
        <p:nvCxnSpPr>
          <p:cNvPr id="7" name="Connector: Elbow 6">
            <a:extLst>
              <a:ext uri="{FF2B5EF4-FFF2-40B4-BE49-F238E27FC236}">
                <a16:creationId xmlns:a16="http://schemas.microsoft.com/office/drawing/2014/main" id="{12D83470-7B27-3FB2-FCC3-B8FCA836F484}"/>
              </a:ext>
            </a:extLst>
          </p:cNvPr>
          <p:cNvCxnSpPr>
            <a:stCxn id="5" idx="3"/>
          </p:cNvCxnSpPr>
          <p:nvPr/>
        </p:nvCxnSpPr>
        <p:spPr>
          <a:xfrm>
            <a:off x="3363314" y="2339287"/>
            <a:ext cx="441435" cy="3935389"/>
          </a:xfrm>
          <a:prstGeom prst="bentConnector2">
            <a:avLst/>
          </a:prstGeom>
          <a:ln w="38100"/>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65F4BB1-FB06-5E69-E13E-7EDC0FE446B0}"/>
              </a:ext>
            </a:extLst>
          </p:cNvPr>
          <p:cNvSpPr txBox="1"/>
          <p:nvPr/>
        </p:nvSpPr>
        <p:spPr>
          <a:xfrm>
            <a:off x="4367052" y="2154621"/>
            <a:ext cx="3058510" cy="369332"/>
          </a:xfrm>
          <a:prstGeom prst="rect">
            <a:avLst/>
          </a:prstGeom>
          <a:solidFill>
            <a:schemeClr val="accent6">
              <a:lumMod val="40000"/>
              <a:lumOff val="60000"/>
            </a:schemeClr>
          </a:solidFill>
          <a:ln w="19050">
            <a:solidFill>
              <a:srgbClr val="48813D"/>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Setting user permissions</a:t>
            </a:r>
          </a:p>
        </p:txBody>
      </p:sp>
      <p:cxnSp>
        <p:nvCxnSpPr>
          <p:cNvPr id="9" name="Connector: Elbow 8">
            <a:extLst>
              <a:ext uri="{FF2B5EF4-FFF2-40B4-BE49-F238E27FC236}">
                <a16:creationId xmlns:a16="http://schemas.microsoft.com/office/drawing/2014/main" id="{6EC0ACD5-15E0-CAF4-1168-CC1634D8CA39}"/>
              </a:ext>
            </a:extLst>
          </p:cNvPr>
          <p:cNvCxnSpPr>
            <a:stCxn id="8" idx="3"/>
          </p:cNvCxnSpPr>
          <p:nvPr/>
        </p:nvCxnSpPr>
        <p:spPr>
          <a:xfrm>
            <a:off x="7425562" y="2339287"/>
            <a:ext cx="441435" cy="3935389"/>
          </a:xfrm>
          <a:prstGeom prst="bentConnector2">
            <a:avLst/>
          </a:prstGeom>
          <a:ln w="38100">
            <a:solidFill>
              <a:srgbClr val="48813D"/>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6AAECAC-F32C-9FAA-515A-B0E2C8DEC68C}"/>
              </a:ext>
            </a:extLst>
          </p:cNvPr>
          <p:cNvSpPr txBox="1"/>
          <p:nvPr/>
        </p:nvSpPr>
        <p:spPr>
          <a:xfrm>
            <a:off x="8439811" y="2154621"/>
            <a:ext cx="3058510" cy="369332"/>
          </a:xfrm>
          <a:prstGeom prst="rect">
            <a:avLst/>
          </a:prstGeom>
          <a:solidFill>
            <a:schemeClr val="accent6">
              <a:lumMod val="20000"/>
              <a:lumOff val="80000"/>
            </a:schemeClr>
          </a:solidFill>
          <a:ln w="19050">
            <a:solidFill>
              <a:srgbClr val="B3CB89"/>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Preparing for implementation</a:t>
            </a:r>
          </a:p>
        </p:txBody>
      </p:sp>
      <p:cxnSp>
        <p:nvCxnSpPr>
          <p:cNvPr id="11" name="Connector: Elbow 10">
            <a:extLst>
              <a:ext uri="{FF2B5EF4-FFF2-40B4-BE49-F238E27FC236}">
                <a16:creationId xmlns:a16="http://schemas.microsoft.com/office/drawing/2014/main" id="{2EF427B3-D5E6-81A3-656A-606F7B8BB8E4}"/>
              </a:ext>
            </a:extLst>
          </p:cNvPr>
          <p:cNvCxnSpPr>
            <a:stCxn id="10" idx="3"/>
          </p:cNvCxnSpPr>
          <p:nvPr/>
        </p:nvCxnSpPr>
        <p:spPr>
          <a:xfrm>
            <a:off x="11498321" y="2339287"/>
            <a:ext cx="441435" cy="3935389"/>
          </a:xfrm>
          <a:prstGeom prst="bentConnector2">
            <a:avLst/>
          </a:prstGeom>
          <a:ln w="38100">
            <a:solidFill>
              <a:srgbClr val="B3CB89"/>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B99624E-3D72-F361-D5B8-C266D3E1E256}"/>
              </a:ext>
            </a:extLst>
          </p:cNvPr>
          <p:cNvSpPr txBox="1"/>
          <p:nvPr/>
        </p:nvSpPr>
        <p:spPr>
          <a:xfrm>
            <a:off x="252244" y="2782188"/>
            <a:ext cx="3258207" cy="329320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SDEP User Guide has been fully reviewed by C&amp;C and Code Manager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Additional information to be included describing best practice and/or obligated use of all existing and new Process Types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User input sought via consultation on Category 3 change C3-0083</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Document live in August with R0121 release [with pre-release version if possible]</a:t>
            </a:r>
          </a:p>
        </p:txBody>
      </p:sp>
      <p:sp>
        <p:nvSpPr>
          <p:cNvPr id="13" name="TextBox 12">
            <a:extLst>
              <a:ext uri="{FF2B5EF4-FFF2-40B4-BE49-F238E27FC236}">
                <a16:creationId xmlns:a16="http://schemas.microsoft.com/office/drawing/2014/main" id="{7ADB0A8B-88AF-D8B3-2FD6-165328F5C151}"/>
              </a:ext>
            </a:extLst>
          </p:cNvPr>
          <p:cNvSpPr txBox="1"/>
          <p:nvPr/>
        </p:nvSpPr>
        <p:spPr>
          <a:xfrm>
            <a:off x="4267204" y="2782188"/>
            <a:ext cx="3258207" cy="4031873"/>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One-off exercise with MAUs facilitated in June/July for parties to nominate users and permissions for new Process Types –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7 June to</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8 July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Information about best practice and/or obligated use of all new Process Types provided to support identification of individuals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Permissions will be loaded into SDEP for the August R0121 release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Normal method for permissions available now for existing PTs and after August for new PTs</a:t>
            </a:r>
          </a:p>
        </p:txBody>
      </p:sp>
      <p:sp>
        <p:nvSpPr>
          <p:cNvPr id="14" name="TextBox 13">
            <a:extLst>
              <a:ext uri="{FF2B5EF4-FFF2-40B4-BE49-F238E27FC236}">
                <a16:creationId xmlns:a16="http://schemas.microsoft.com/office/drawing/2014/main" id="{7009113D-2824-5B9E-4841-827279AA8BB1}"/>
              </a:ext>
            </a:extLst>
          </p:cNvPr>
          <p:cNvSpPr txBox="1"/>
          <p:nvPr/>
        </p:nvSpPr>
        <p:spPr>
          <a:xfrm>
            <a:off x="8424050" y="2782188"/>
            <a:ext cx="3258207" cy="304698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Presentation issued that parties can use in internal training covering general use of SDEP, top tips etc</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Information about best practice and/or obligated use of all new Process Types to support amending/creating processes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Normal method for permissions available now for existing PTs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Any questions to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enquiries@recmanager.co.uk</a:t>
            </a: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434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B8CC-D3A6-49A0-B2CB-33C07AF3F7F1}"/>
              </a:ext>
            </a:extLst>
          </p:cNvPr>
          <p:cNvSpPr>
            <a:spLocks noGrp="1"/>
          </p:cNvSpPr>
          <p:nvPr>
            <p:ph type="ctrTitle"/>
          </p:nvPr>
        </p:nvSpPr>
        <p:spPr>
          <a:xfrm>
            <a:off x="2345094" y="536572"/>
            <a:ext cx="9144000" cy="678445"/>
          </a:xfrm>
        </p:spPr>
        <p:txBody>
          <a:bodyPr>
            <a:normAutofit/>
          </a:bodyPr>
          <a:lstStyle/>
          <a:p>
            <a:r>
              <a:rPr lang="en-GB" sz="2800" dirty="0"/>
              <a:t>introduction</a:t>
            </a:r>
          </a:p>
        </p:txBody>
      </p:sp>
      <p:sp>
        <p:nvSpPr>
          <p:cNvPr id="3" name="Subtitle 2">
            <a:extLst>
              <a:ext uri="{FF2B5EF4-FFF2-40B4-BE49-F238E27FC236}">
                <a16:creationId xmlns:a16="http://schemas.microsoft.com/office/drawing/2014/main" id="{04B1DDD8-CFB4-4812-B7AD-E33AFF8FEBC0}"/>
              </a:ext>
            </a:extLst>
          </p:cNvPr>
          <p:cNvSpPr>
            <a:spLocks noGrp="1"/>
          </p:cNvSpPr>
          <p:nvPr>
            <p:ph type="subTitle" idx="1"/>
          </p:nvPr>
        </p:nvSpPr>
        <p:spPr>
          <a:xfrm>
            <a:off x="2345094" y="1754576"/>
            <a:ext cx="9144000" cy="4803879"/>
          </a:xfrm>
        </p:spPr>
        <p:txBody>
          <a:bodyPr>
            <a:normAutofit/>
          </a:bodyPr>
          <a:lstStyle/>
          <a:p>
            <a:pPr marL="342900" indent="-342900">
              <a:lnSpc>
                <a:spcPct val="150000"/>
              </a:lnSpc>
              <a:buFont typeface="Arial" panose="020B0604020202020204" pitchFamily="34" charset="0"/>
              <a:buChar char="•"/>
            </a:pPr>
            <a:r>
              <a:rPr lang="en-GB" sz="2400" dirty="0">
                <a:latin typeface="+mn-lt"/>
              </a:rPr>
              <a:t>R0121 introducing new Process Types</a:t>
            </a:r>
          </a:p>
          <a:p>
            <a:pPr marL="342900" indent="-342900">
              <a:lnSpc>
                <a:spcPct val="150000"/>
              </a:lnSpc>
              <a:buFont typeface="Arial" panose="020B0604020202020204" pitchFamily="34" charset="0"/>
              <a:buChar char="•"/>
            </a:pPr>
            <a:r>
              <a:rPr lang="en-GB" sz="2400" dirty="0">
                <a:latin typeface="+mn-lt"/>
              </a:rPr>
              <a:t>Review of SDEP User Guide (Category 3 document) alongside R0121</a:t>
            </a:r>
          </a:p>
          <a:p>
            <a:pPr marL="342900" indent="-342900">
              <a:lnSpc>
                <a:spcPct val="150000"/>
              </a:lnSpc>
              <a:buFont typeface="Arial" panose="020B0604020202020204" pitchFamily="34" charset="0"/>
              <a:buChar char="•"/>
            </a:pPr>
            <a:r>
              <a:rPr lang="en-GB" sz="2400" dirty="0">
                <a:latin typeface="+mn-lt"/>
              </a:rPr>
              <a:t>C3-0083 consultation in May – 1 response</a:t>
            </a:r>
          </a:p>
          <a:p>
            <a:pPr marL="342900" indent="-342900">
              <a:lnSpc>
                <a:spcPct val="150000"/>
              </a:lnSpc>
              <a:buFont typeface="Arial" panose="020B0604020202020204" pitchFamily="34" charset="0"/>
              <a:buChar char="•"/>
            </a:pPr>
            <a:r>
              <a:rPr lang="en-GB" sz="2400" dirty="0">
                <a:latin typeface="+mn-lt"/>
              </a:rPr>
              <a:t>Response raised some questions to be discussed</a:t>
            </a:r>
          </a:p>
        </p:txBody>
      </p:sp>
    </p:spTree>
    <p:extLst>
      <p:ext uri="{BB962C8B-B14F-4D97-AF65-F5344CB8AC3E}">
        <p14:creationId xmlns:p14="http://schemas.microsoft.com/office/powerpoint/2010/main" val="2621808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6686-7028-4F99-8160-3346F58268CE}"/>
              </a:ext>
            </a:extLst>
          </p:cNvPr>
          <p:cNvSpPr>
            <a:spLocks noGrp="1"/>
          </p:cNvSpPr>
          <p:nvPr>
            <p:ph type="ctrTitle"/>
          </p:nvPr>
        </p:nvSpPr>
        <p:spPr>
          <a:xfrm>
            <a:off x="2513260" y="578613"/>
            <a:ext cx="9144000" cy="678445"/>
          </a:xfrm>
        </p:spPr>
        <p:txBody>
          <a:bodyPr>
            <a:normAutofit/>
          </a:bodyPr>
          <a:lstStyle/>
          <a:p>
            <a:r>
              <a:rPr lang="en-GB" sz="2800" dirty="0"/>
              <a:t>1. Contract Manager General Query</a:t>
            </a:r>
          </a:p>
        </p:txBody>
      </p:sp>
      <p:sp>
        <p:nvSpPr>
          <p:cNvPr id="3" name="Subtitle 2">
            <a:extLst>
              <a:ext uri="{FF2B5EF4-FFF2-40B4-BE49-F238E27FC236}">
                <a16:creationId xmlns:a16="http://schemas.microsoft.com/office/drawing/2014/main" id="{96EE25E8-B924-478C-880E-F5120165DA31}"/>
              </a:ext>
            </a:extLst>
          </p:cNvPr>
          <p:cNvSpPr>
            <a:spLocks noGrp="1"/>
          </p:cNvSpPr>
          <p:nvPr>
            <p:ph type="subTitle" idx="1"/>
          </p:nvPr>
        </p:nvSpPr>
        <p:spPr>
          <a:xfrm>
            <a:off x="537315" y="2109739"/>
            <a:ext cx="5369499" cy="4448715"/>
          </a:xfrm>
          <a:ln w="28575">
            <a:solidFill>
              <a:schemeClr val="accent1"/>
            </a:solidFill>
            <a:prstDash val="dash"/>
          </a:ln>
        </p:spPr>
        <p:txBody>
          <a:bodyPr anchor="ctr">
            <a:normAutofit fontScale="92500" lnSpcReduction="10000"/>
          </a:bodyPr>
          <a:lstStyle/>
          <a:p>
            <a:pPr marL="0" indent="0">
              <a:buNone/>
            </a:pPr>
            <a:r>
              <a:rPr lang="en-GB" sz="1800" dirty="0">
                <a:latin typeface="+mn-lt"/>
              </a:rPr>
              <a:t>We proposed as guidance:</a:t>
            </a:r>
          </a:p>
          <a:p>
            <a:r>
              <a:rPr lang="en-GB" sz="1800" dirty="0">
                <a:latin typeface="+mn-lt"/>
              </a:rPr>
              <a:t>For </a:t>
            </a:r>
            <a:r>
              <a:rPr lang="en-GB" sz="1800" b="1" dirty="0">
                <a:latin typeface="+mn-lt"/>
              </a:rPr>
              <a:t>queries or other secure communications</a:t>
            </a:r>
            <a:r>
              <a:rPr lang="en-GB" sz="1800" dirty="0">
                <a:latin typeface="+mn-lt"/>
              </a:rPr>
              <a:t> against </a:t>
            </a:r>
            <a:r>
              <a:rPr lang="en-GB" sz="1800" b="1" dirty="0">
                <a:latin typeface="+mn-lt"/>
              </a:rPr>
              <a:t>any processes</a:t>
            </a:r>
            <a:r>
              <a:rPr lang="en-GB" sz="1800" dirty="0">
                <a:latin typeface="+mn-lt"/>
              </a:rPr>
              <a:t> within the REC arrangements that </a:t>
            </a:r>
            <a:r>
              <a:rPr lang="en-GB" sz="1800" b="1" dirty="0">
                <a:latin typeface="+mn-lt"/>
              </a:rPr>
              <a:t>don’t have a specific Process Type</a:t>
            </a:r>
            <a:r>
              <a:rPr lang="en-GB" sz="1800" dirty="0">
                <a:latin typeface="+mn-lt"/>
              </a:rPr>
              <a:t> or the relevant Process Type </a:t>
            </a:r>
            <a:r>
              <a:rPr lang="en-GB" sz="1800" b="1" dirty="0">
                <a:latin typeface="+mn-lt"/>
              </a:rPr>
              <a:t>does not have an escalation level</a:t>
            </a:r>
            <a:r>
              <a:rPr lang="en-GB" sz="1800" dirty="0">
                <a:latin typeface="+mn-lt"/>
              </a:rPr>
              <a:t> (i.e. is a General Query). </a:t>
            </a:r>
          </a:p>
          <a:p>
            <a:r>
              <a:rPr lang="en-GB" sz="1800" dirty="0">
                <a:latin typeface="+mn-lt"/>
              </a:rPr>
              <a:t>Contract Manager General Queries (CMGQ) should </a:t>
            </a:r>
            <a:r>
              <a:rPr lang="en-GB" sz="1800" b="1" dirty="0">
                <a:latin typeface="+mn-lt"/>
              </a:rPr>
              <a:t>not be raised where there is an escalation</a:t>
            </a:r>
            <a:r>
              <a:rPr lang="en-GB" sz="1800" dirty="0">
                <a:latin typeface="+mn-lt"/>
              </a:rPr>
              <a:t> Process Type available; </a:t>
            </a:r>
          </a:p>
          <a:p>
            <a:r>
              <a:rPr lang="en-GB" sz="1800" dirty="0">
                <a:latin typeface="+mn-lt"/>
              </a:rPr>
              <a:t>Nor should they be </a:t>
            </a:r>
            <a:r>
              <a:rPr lang="en-GB" sz="1800" b="1" dirty="0">
                <a:latin typeface="+mn-lt"/>
              </a:rPr>
              <a:t>raised routinely</a:t>
            </a:r>
            <a:r>
              <a:rPr lang="en-GB" sz="1800" dirty="0">
                <a:latin typeface="+mn-lt"/>
              </a:rPr>
              <a:t>, rather, where there are </a:t>
            </a:r>
            <a:r>
              <a:rPr lang="en-GB" sz="1800" b="1" dirty="0">
                <a:latin typeface="+mn-lt"/>
              </a:rPr>
              <a:t>exceptional circumstances</a:t>
            </a:r>
            <a:r>
              <a:rPr lang="en-GB" sz="1800" dirty="0">
                <a:latin typeface="+mn-lt"/>
              </a:rPr>
              <a:t> to avoid excessive numbers of queries obscuring material issues.</a:t>
            </a:r>
          </a:p>
          <a:p>
            <a:r>
              <a:rPr lang="en-GB" sz="1800" dirty="0">
                <a:latin typeface="+mn-lt"/>
              </a:rPr>
              <a:t>If you are raising a CMGQ in relation to another SDEP communication, you must include (clearly indicated) the unique reference of all relevant communications in the message field or an attachment so the recipient can identify all queries.</a:t>
            </a:r>
          </a:p>
        </p:txBody>
      </p:sp>
      <p:sp>
        <p:nvSpPr>
          <p:cNvPr id="4" name="TextBox 3">
            <a:extLst>
              <a:ext uri="{FF2B5EF4-FFF2-40B4-BE49-F238E27FC236}">
                <a16:creationId xmlns:a16="http://schemas.microsoft.com/office/drawing/2014/main" id="{679340AE-C563-0954-3CD7-575134B651E3}"/>
              </a:ext>
            </a:extLst>
          </p:cNvPr>
          <p:cNvSpPr txBox="1"/>
          <p:nvPr/>
        </p:nvSpPr>
        <p:spPr>
          <a:xfrm>
            <a:off x="6526924" y="2109739"/>
            <a:ext cx="5276193" cy="1477328"/>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Escalation PTs, final level, goes to Contract Manager, therefore, it’s a duplication to raise a separate CMGQ – but does it elicit a better response?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Key is to get the queries resolved quickly and efficiently.</a:t>
            </a:r>
          </a:p>
        </p:txBody>
      </p:sp>
      <p:sp>
        <p:nvSpPr>
          <p:cNvPr id="5" name="TextBox 4">
            <a:extLst>
              <a:ext uri="{FF2B5EF4-FFF2-40B4-BE49-F238E27FC236}">
                <a16:creationId xmlns:a16="http://schemas.microsoft.com/office/drawing/2014/main" id="{88D7A018-B3FF-B70A-CAAA-5FB5E6B335F7}"/>
              </a:ext>
            </a:extLst>
          </p:cNvPr>
          <p:cNvSpPr txBox="1"/>
          <p:nvPr/>
        </p:nvSpPr>
        <p:spPr>
          <a:xfrm>
            <a:off x="6526924" y="4007853"/>
            <a:ext cx="5276193" cy="923330"/>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If a CMGQ is raised about another unresolved SDEP query, is it preferable to keep both open until resolution, or close the CMGQ once acknowledged?</a:t>
            </a:r>
          </a:p>
        </p:txBody>
      </p:sp>
      <p:sp>
        <p:nvSpPr>
          <p:cNvPr id="6" name="TextBox 5">
            <a:extLst>
              <a:ext uri="{FF2B5EF4-FFF2-40B4-BE49-F238E27FC236}">
                <a16:creationId xmlns:a16="http://schemas.microsoft.com/office/drawing/2014/main" id="{F700ACBD-1CA7-8F84-9E62-B15084EE069F}"/>
              </a:ext>
            </a:extLst>
          </p:cNvPr>
          <p:cNvSpPr txBox="1"/>
          <p:nvPr/>
        </p:nvSpPr>
        <p:spPr>
          <a:xfrm>
            <a:off x="6526924" y="5358125"/>
            <a:ext cx="5276193" cy="1200329"/>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If there are regular queries that need to be raised, better to have a distinct PT, rather than funnel through Contract Manager?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CMGQs should be used for more material issues?</a:t>
            </a:r>
          </a:p>
        </p:txBody>
      </p:sp>
      <p:sp>
        <p:nvSpPr>
          <p:cNvPr id="7" name="Oval 6">
            <a:extLst>
              <a:ext uri="{FF2B5EF4-FFF2-40B4-BE49-F238E27FC236}">
                <a16:creationId xmlns:a16="http://schemas.microsoft.com/office/drawing/2014/main" id="{3E1F46A0-34A9-F8B6-5FAE-6B9372A98A2F}"/>
              </a:ext>
            </a:extLst>
          </p:cNvPr>
          <p:cNvSpPr/>
          <p:nvPr/>
        </p:nvSpPr>
        <p:spPr>
          <a:xfrm>
            <a:off x="8607972" y="1349730"/>
            <a:ext cx="881581" cy="678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prstClr val="white"/>
                </a:solidFill>
                <a:effectLst/>
                <a:uLnTx/>
                <a:uFillTx/>
                <a:latin typeface="Calibri" panose="020F0502020204030204"/>
                <a:ea typeface="+mn-ea"/>
                <a:cs typeface="+mn-cs"/>
              </a:rPr>
              <a:t>?</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510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6686-7028-4F99-8160-3346F58268CE}"/>
              </a:ext>
            </a:extLst>
          </p:cNvPr>
          <p:cNvSpPr>
            <a:spLocks noGrp="1"/>
          </p:cNvSpPr>
          <p:nvPr>
            <p:ph type="ctrTitle"/>
          </p:nvPr>
        </p:nvSpPr>
        <p:spPr>
          <a:xfrm>
            <a:off x="2513260" y="578613"/>
            <a:ext cx="9144000" cy="678445"/>
          </a:xfrm>
        </p:spPr>
        <p:txBody>
          <a:bodyPr>
            <a:normAutofit/>
          </a:bodyPr>
          <a:lstStyle/>
          <a:p>
            <a:r>
              <a:rPr lang="en-GB" sz="2800" dirty="0"/>
              <a:t>2. Disputed meter read</a:t>
            </a:r>
          </a:p>
        </p:txBody>
      </p:sp>
      <p:sp>
        <p:nvSpPr>
          <p:cNvPr id="3" name="Subtitle 2">
            <a:extLst>
              <a:ext uri="{FF2B5EF4-FFF2-40B4-BE49-F238E27FC236}">
                <a16:creationId xmlns:a16="http://schemas.microsoft.com/office/drawing/2014/main" id="{96EE25E8-B924-478C-880E-F5120165DA31}"/>
              </a:ext>
            </a:extLst>
          </p:cNvPr>
          <p:cNvSpPr>
            <a:spLocks noGrp="1"/>
          </p:cNvSpPr>
          <p:nvPr>
            <p:ph type="subTitle" idx="1"/>
          </p:nvPr>
        </p:nvSpPr>
        <p:spPr>
          <a:xfrm>
            <a:off x="537315" y="1920558"/>
            <a:ext cx="5369499" cy="1484799"/>
          </a:xfrm>
          <a:ln w="28575">
            <a:solidFill>
              <a:schemeClr val="accent1"/>
            </a:solidFill>
            <a:prstDash val="dash"/>
          </a:ln>
        </p:spPr>
        <p:txBody>
          <a:bodyPr anchor="ctr">
            <a:normAutofit/>
          </a:bodyPr>
          <a:lstStyle/>
          <a:p>
            <a:pPr marL="0" indent="0">
              <a:buNone/>
            </a:pPr>
            <a:r>
              <a:rPr lang="en-GB" sz="1800" dirty="0">
                <a:latin typeface="+mn-lt"/>
              </a:rPr>
              <a:t>General Query (Elec) we proposed as guidance:</a:t>
            </a:r>
          </a:p>
          <a:p>
            <a:r>
              <a:rPr lang="en-GB" sz="1800" dirty="0">
                <a:latin typeface="+mn-lt"/>
              </a:rPr>
              <a:t>One general use case, for any query or exchange of consumer data between electricity Suppliers related to Disputed Reads.</a:t>
            </a:r>
          </a:p>
        </p:txBody>
      </p:sp>
      <p:sp>
        <p:nvSpPr>
          <p:cNvPr id="4" name="TextBox 3">
            <a:extLst>
              <a:ext uri="{FF2B5EF4-FFF2-40B4-BE49-F238E27FC236}">
                <a16:creationId xmlns:a16="http://schemas.microsoft.com/office/drawing/2014/main" id="{679340AE-C563-0954-3CD7-575134B651E3}"/>
              </a:ext>
            </a:extLst>
          </p:cNvPr>
          <p:cNvSpPr txBox="1"/>
          <p:nvPr/>
        </p:nvSpPr>
        <p:spPr>
          <a:xfrm>
            <a:off x="6526924" y="2201292"/>
            <a:ext cx="5276193" cy="923330"/>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Should we specify that the D0300 - Disputed Readings or Missing Readings on Change of Supplier, should have been sent first?</a:t>
            </a:r>
          </a:p>
        </p:txBody>
      </p:sp>
      <p:sp>
        <p:nvSpPr>
          <p:cNvPr id="7" name="Oval 6">
            <a:extLst>
              <a:ext uri="{FF2B5EF4-FFF2-40B4-BE49-F238E27FC236}">
                <a16:creationId xmlns:a16="http://schemas.microsoft.com/office/drawing/2014/main" id="{3E1F46A0-34A9-F8B6-5FAE-6B9372A98A2F}"/>
              </a:ext>
            </a:extLst>
          </p:cNvPr>
          <p:cNvSpPr/>
          <p:nvPr/>
        </p:nvSpPr>
        <p:spPr>
          <a:xfrm>
            <a:off x="8607972" y="1349730"/>
            <a:ext cx="881581" cy="678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prstClr val="white"/>
                </a:solidFill>
                <a:effectLst/>
                <a:uLnTx/>
                <a:uFillTx/>
                <a:latin typeface="Calibri" panose="020F0502020204030204"/>
                <a:ea typeface="+mn-ea"/>
                <a:cs typeface="+mn-cs"/>
              </a:rPr>
              <a:t>?</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Subtitle 2">
            <a:extLst>
              <a:ext uri="{FF2B5EF4-FFF2-40B4-BE49-F238E27FC236}">
                <a16:creationId xmlns:a16="http://schemas.microsoft.com/office/drawing/2014/main" id="{FA04ED27-2175-DB81-D458-C4B9A7D145AB}"/>
              </a:ext>
            </a:extLst>
          </p:cNvPr>
          <p:cNvSpPr txBox="1">
            <a:spLocks/>
          </p:cNvSpPr>
          <p:nvPr/>
        </p:nvSpPr>
        <p:spPr>
          <a:xfrm>
            <a:off x="537315" y="3657613"/>
            <a:ext cx="5369499" cy="2333297"/>
          </a:xfrm>
          <a:prstGeom prst="rect">
            <a:avLst/>
          </a:prstGeom>
          <a:ln w="28575">
            <a:solidFill>
              <a:schemeClr val="accent1"/>
            </a:solidFill>
            <a:prstDash val="dash"/>
          </a:ln>
        </p:spPr>
        <p:txBody>
          <a:bodyPr vert="horz" lIns="91440" tIns="45720" rIns="91440" bIns="45720" rtlCol="0" anchor="ctr">
            <a:normAutofit/>
          </a:bodyPr>
          <a:lstStyle>
            <a:lvl1pPr marL="285750" indent="-285750" algn="l" defTabSz="914400" rtl="0" eaLnBrk="1" latinLnBrk="0" hangingPunct="1">
              <a:lnSpc>
                <a:spcPct val="90000"/>
              </a:lnSpc>
              <a:spcBef>
                <a:spcPts val="1000"/>
              </a:spcBef>
              <a:buFont typeface="Wingdings" pitchFamily="2" charset="2"/>
              <a:buChar char="§"/>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Wingdings" pitchFamily="2" charset="2"/>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Escalation (Gas) we proposed as guidance:</a:t>
            </a:r>
          </a:p>
          <a:p>
            <a:pPr marL="285750" marR="0" lvl="0" indent="-285750" algn="l" defTabSz="914400" rtl="0" eaLnBrk="1" fontAlgn="auto" latinLnBrk="0" hangingPunct="1">
              <a:lnSpc>
                <a:spcPct val="90000"/>
              </a:lnSpc>
              <a:spcBef>
                <a:spcPts val="1000"/>
              </a:spcBef>
              <a:spcAft>
                <a:spcPts val="0"/>
              </a:spcAft>
              <a:buClrTx/>
              <a:buSzTx/>
              <a:buFont typeface="Wingdings" pitchFamily="2" charset="2"/>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One general use case, for missed SLAs or incomplete or inaccurate data sent during the processes set out in the interface table for Switch Meter Reading Problems.</a:t>
            </a:r>
          </a:p>
          <a:p>
            <a:pPr marL="285750" marR="0" lvl="0" indent="-285750" algn="l" defTabSz="914400" rtl="0" eaLnBrk="1" fontAlgn="auto" latinLnBrk="0" hangingPunct="1">
              <a:lnSpc>
                <a:spcPct val="90000"/>
              </a:lnSpc>
              <a:spcBef>
                <a:spcPts val="1000"/>
              </a:spcBef>
              <a:spcAft>
                <a:spcPts val="0"/>
              </a:spcAft>
              <a:buClrTx/>
              <a:buSzTx/>
              <a:buFont typeface="Wingdings" pitchFamily="2" charset="2"/>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One specific use case, if the Switch Meter Reading is not accepted under the UNC.</a:t>
            </a:r>
          </a:p>
        </p:txBody>
      </p:sp>
      <p:sp>
        <p:nvSpPr>
          <p:cNvPr id="10" name="TextBox 9">
            <a:extLst>
              <a:ext uri="{FF2B5EF4-FFF2-40B4-BE49-F238E27FC236}">
                <a16:creationId xmlns:a16="http://schemas.microsoft.com/office/drawing/2014/main" id="{3CB2EFBC-B693-C899-3E1B-42846828B877}"/>
              </a:ext>
            </a:extLst>
          </p:cNvPr>
          <p:cNvSpPr txBox="1"/>
          <p:nvPr/>
        </p:nvSpPr>
        <p:spPr>
          <a:xfrm>
            <a:off x="6526924" y="4362596"/>
            <a:ext cx="5276193" cy="923330"/>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Need a pointer to the UNC section/document containing the process?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If yes, which is the best reference?</a:t>
            </a:r>
          </a:p>
        </p:txBody>
      </p:sp>
      <p:cxnSp>
        <p:nvCxnSpPr>
          <p:cNvPr id="12" name="Straight Arrow Connector 11">
            <a:extLst>
              <a:ext uri="{FF2B5EF4-FFF2-40B4-BE49-F238E27FC236}">
                <a16:creationId xmlns:a16="http://schemas.microsoft.com/office/drawing/2014/main" id="{2D37A492-506A-FEA1-45BF-7AFDF53BF976}"/>
              </a:ext>
            </a:extLst>
          </p:cNvPr>
          <p:cNvCxnSpPr>
            <a:stCxn id="3" idx="3"/>
            <a:endCxn id="4" idx="1"/>
          </p:cNvCxnSpPr>
          <p:nvPr/>
        </p:nvCxnSpPr>
        <p:spPr>
          <a:xfrm flipV="1">
            <a:off x="5906814" y="2662957"/>
            <a:ext cx="620110"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6D83205-78C8-4249-0A66-59A2DB1C360C}"/>
              </a:ext>
            </a:extLst>
          </p:cNvPr>
          <p:cNvCxnSpPr/>
          <p:nvPr/>
        </p:nvCxnSpPr>
        <p:spPr>
          <a:xfrm flipV="1">
            <a:off x="5906814" y="4824261"/>
            <a:ext cx="620110"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4985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6686-7028-4F99-8160-3346F58268CE}"/>
              </a:ext>
            </a:extLst>
          </p:cNvPr>
          <p:cNvSpPr>
            <a:spLocks noGrp="1"/>
          </p:cNvSpPr>
          <p:nvPr>
            <p:ph type="ctrTitle"/>
          </p:nvPr>
        </p:nvSpPr>
        <p:spPr>
          <a:xfrm>
            <a:off x="2513260" y="578613"/>
            <a:ext cx="9144000" cy="678445"/>
          </a:xfrm>
        </p:spPr>
        <p:txBody>
          <a:bodyPr>
            <a:normAutofit/>
          </a:bodyPr>
          <a:lstStyle/>
          <a:p>
            <a:r>
              <a:rPr lang="en-GB" sz="2800" dirty="0"/>
              <a:t>3. Erroneous transfer – general query</a:t>
            </a:r>
          </a:p>
        </p:txBody>
      </p:sp>
      <p:sp>
        <p:nvSpPr>
          <p:cNvPr id="3" name="Subtitle 2">
            <a:extLst>
              <a:ext uri="{FF2B5EF4-FFF2-40B4-BE49-F238E27FC236}">
                <a16:creationId xmlns:a16="http://schemas.microsoft.com/office/drawing/2014/main" id="{96EE25E8-B924-478C-880E-F5120165DA31}"/>
              </a:ext>
            </a:extLst>
          </p:cNvPr>
          <p:cNvSpPr>
            <a:spLocks noGrp="1"/>
          </p:cNvSpPr>
          <p:nvPr>
            <p:ph type="subTitle" idx="1"/>
          </p:nvPr>
        </p:nvSpPr>
        <p:spPr>
          <a:xfrm>
            <a:off x="537315" y="2109739"/>
            <a:ext cx="5369499" cy="2567364"/>
          </a:xfrm>
          <a:ln w="28575">
            <a:solidFill>
              <a:schemeClr val="accent1"/>
            </a:solidFill>
            <a:prstDash val="dash"/>
          </a:ln>
        </p:spPr>
        <p:txBody>
          <a:bodyPr anchor="ctr">
            <a:normAutofit/>
          </a:bodyPr>
          <a:lstStyle/>
          <a:p>
            <a:pPr marL="0" indent="0">
              <a:buNone/>
            </a:pPr>
            <a:r>
              <a:rPr lang="en-GB" sz="1800" dirty="0">
                <a:latin typeface="+mn-lt"/>
              </a:rPr>
              <a:t>Gas / Elec - we proposed as guidance:</a:t>
            </a:r>
          </a:p>
          <a:p>
            <a:r>
              <a:rPr lang="en-GB" sz="1800" dirty="0">
                <a:latin typeface="+mn-lt"/>
              </a:rPr>
              <a:t>One general use case for any query or exchange of consumer data between electricity Suppliers related to Erroneous Switches.</a:t>
            </a:r>
          </a:p>
          <a:p>
            <a:r>
              <a:rPr lang="en-GB" sz="1800" dirty="0">
                <a:latin typeface="+mn-lt"/>
              </a:rPr>
              <a:t>One specific use case, for confirmation of resolution of Erroneous Switches involving more than two Suppliers.</a:t>
            </a:r>
          </a:p>
        </p:txBody>
      </p:sp>
      <p:sp>
        <p:nvSpPr>
          <p:cNvPr id="4" name="TextBox 3">
            <a:extLst>
              <a:ext uri="{FF2B5EF4-FFF2-40B4-BE49-F238E27FC236}">
                <a16:creationId xmlns:a16="http://schemas.microsoft.com/office/drawing/2014/main" id="{679340AE-C563-0954-3CD7-575134B651E3}"/>
              </a:ext>
            </a:extLst>
          </p:cNvPr>
          <p:cNvSpPr txBox="1"/>
          <p:nvPr/>
        </p:nvSpPr>
        <p:spPr>
          <a:xfrm>
            <a:off x="6526924" y="2654757"/>
            <a:ext cx="5159934" cy="1477328"/>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Guidance should specify that PT should only be used once ET has been initiated; not as a check if an ET would be accepted / rejected.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Purpose is for additional info or confirmation of complaint.</a:t>
            </a:r>
          </a:p>
        </p:txBody>
      </p:sp>
      <p:sp>
        <p:nvSpPr>
          <p:cNvPr id="7" name="Oval 6">
            <a:extLst>
              <a:ext uri="{FF2B5EF4-FFF2-40B4-BE49-F238E27FC236}">
                <a16:creationId xmlns:a16="http://schemas.microsoft.com/office/drawing/2014/main" id="{3E1F46A0-34A9-F8B6-5FAE-6B9372A98A2F}"/>
              </a:ext>
            </a:extLst>
          </p:cNvPr>
          <p:cNvSpPr/>
          <p:nvPr/>
        </p:nvSpPr>
        <p:spPr>
          <a:xfrm>
            <a:off x="8607972" y="1349730"/>
            <a:ext cx="881581" cy="678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prstClr val="white"/>
                </a:solidFill>
                <a:effectLst/>
                <a:uLnTx/>
                <a:uFillTx/>
                <a:latin typeface="Calibri" panose="020F0502020204030204"/>
                <a:ea typeface="+mn-ea"/>
                <a:cs typeface="+mn-cs"/>
              </a:rPr>
              <a:t>?</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Straight Arrow Connector 4">
            <a:extLst>
              <a:ext uri="{FF2B5EF4-FFF2-40B4-BE49-F238E27FC236}">
                <a16:creationId xmlns:a16="http://schemas.microsoft.com/office/drawing/2014/main" id="{C60949C5-4283-1886-B3BE-E602014F3429}"/>
              </a:ext>
            </a:extLst>
          </p:cNvPr>
          <p:cNvCxnSpPr/>
          <p:nvPr/>
        </p:nvCxnSpPr>
        <p:spPr>
          <a:xfrm flipV="1">
            <a:off x="5906814" y="3393420"/>
            <a:ext cx="620110"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4575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6686-7028-4F99-8160-3346F58268CE}"/>
              </a:ext>
            </a:extLst>
          </p:cNvPr>
          <p:cNvSpPr>
            <a:spLocks noGrp="1"/>
          </p:cNvSpPr>
          <p:nvPr>
            <p:ph type="ctrTitle"/>
          </p:nvPr>
        </p:nvSpPr>
        <p:spPr>
          <a:xfrm>
            <a:off x="2513260" y="578613"/>
            <a:ext cx="9144000" cy="678445"/>
          </a:xfrm>
        </p:spPr>
        <p:txBody>
          <a:bodyPr>
            <a:normAutofit/>
          </a:bodyPr>
          <a:lstStyle/>
          <a:p>
            <a:r>
              <a:rPr lang="en-GB" sz="2800" dirty="0"/>
              <a:t>4. Logical disconnections</a:t>
            </a:r>
          </a:p>
        </p:txBody>
      </p:sp>
      <p:sp>
        <p:nvSpPr>
          <p:cNvPr id="3" name="Subtitle 2">
            <a:extLst>
              <a:ext uri="{FF2B5EF4-FFF2-40B4-BE49-F238E27FC236}">
                <a16:creationId xmlns:a16="http://schemas.microsoft.com/office/drawing/2014/main" id="{96EE25E8-B924-478C-880E-F5120165DA31}"/>
              </a:ext>
            </a:extLst>
          </p:cNvPr>
          <p:cNvSpPr>
            <a:spLocks noGrp="1"/>
          </p:cNvSpPr>
          <p:nvPr>
            <p:ph type="subTitle" idx="1"/>
          </p:nvPr>
        </p:nvSpPr>
        <p:spPr>
          <a:xfrm>
            <a:off x="537315" y="2109739"/>
            <a:ext cx="5369499" cy="2319433"/>
          </a:xfrm>
          <a:ln w="28575">
            <a:solidFill>
              <a:schemeClr val="accent1"/>
            </a:solidFill>
            <a:prstDash val="dash"/>
          </a:ln>
        </p:spPr>
        <p:txBody>
          <a:bodyPr anchor="ctr">
            <a:normAutofit/>
          </a:bodyPr>
          <a:lstStyle/>
          <a:p>
            <a:pPr marL="0" indent="0">
              <a:buNone/>
            </a:pPr>
            <a:r>
              <a:rPr lang="en-GB" sz="1800" dirty="0">
                <a:latin typeface="+mn-lt"/>
              </a:rPr>
              <a:t>General Query (Elec) we proposed as guidance:</a:t>
            </a:r>
          </a:p>
          <a:p>
            <a:r>
              <a:rPr lang="en-GB" sz="1800" dirty="0">
                <a:latin typeface="+mn-lt"/>
              </a:rPr>
              <a:t>On specific use case, in Schedule 27 RMP Lifecycle. During termination of an RMP, If the Electricity Supplier believes the Metering Point should not be logically disconnected, a query should be raised with the relevant DNO</a:t>
            </a:r>
          </a:p>
        </p:txBody>
      </p:sp>
      <p:sp>
        <p:nvSpPr>
          <p:cNvPr id="4" name="TextBox 3">
            <a:extLst>
              <a:ext uri="{FF2B5EF4-FFF2-40B4-BE49-F238E27FC236}">
                <a16:creationId xmlns:a16="http://schemas.microsoft.com/office/drawing/2014/main" id="{679340AE-C563-0954-3CD7-575134B651E3}"/>
              </a:ext>
            </a:extLst>
          </p:cNvPr>
          <p:cNvSpPr txBox="1"/>
          <p:nvPr/>
        </p:nvSpPr>
        <p:spPr>
          <a:xfrm>
            <a:off x="6526924" y="2120848"/>
            <a:ext cx="5276193" cy="2585323"/>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SDEP usage is referenced in clause 4.1.8 of Schedule 27 already, where the Electricity Supplier believes the Metering Point should not be disconnected; we added reference to existing PTs PT0042 (logical disconnection) and PT0026 (physical disconnection) to clarify which to use.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Is PT0042 and/or PT0026 also (or instead) used for duplicate RMPs (CFSB Schedule)?</a:t>
            </a:r>
          </a:p>
        </p:txBody>
      </p:sp>
      <p:sp>
        <p:nvSpPr>
          <p:cNvPr id="7" name="Oval 6">
            <a:extLst>
              <a:ext uri="{FF2B5EF4-FFF2-40B4-BE49-F238E27FC236}">
                <a16:creationId xmlns:a16="http://schemas.microsoft.com/office/drawing/2014/main" id="{3E1F46A0-34A9-F8B6-5FAE-6B9372A98A2F}"/>
              </a:ext>
            </a:extLst>
          </p:cNvPr>
          <p:cNvSpPr/>
          <p:nvPr/>
        </p:nvSpPr>
        <p:spPr>
          <a:xfrm>
            <a:off x="8607972" y="1349730"/>
            <a:ext cx="881581" cy="678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prstClr val="white"/>
                </a:solidFill>
                <a:effectLst/>
                <a:uLnTx/>
                <a:uFillTx/>
                <a:latin typeface="Calibri" panose="020F0502020204030204"/>
                <a:ea typeface="+mn-ea"/>
                <a:cs typeface="+mn-cs"/>
              </a:rPr>
              <a:t>?</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Subtitle 2">
            <a:extLst>
              <a:ext uri="{FF2B5EF4-FFF2-40B4-BE49-F238E27FC236}">
                <a16:creationId xmlns:a16="http://schemas.microsoft.com/office/drawing/2014/main" id="{F5B4BE17-E345-5EE6-C780-E0515A8EB5FE}"/>
              </a:ext>
            </a:extLst>
          </p:cNvPr>
          <p:cNvSpPr txBox="1">
            <a:spLocks/>
          </p:cNvSpPr>
          <p:nvPr/>
        </p:nvSpPr>
        <p:spPr>
          <a:xfrm>
            <a:off x="537315" y="5354813"/>
            <a:ext cx="5369499" cy="923330"/>
          </a:xfrm>
          <a:prstGeom prst="rect">
            <a:avLst/>
          </a:prstGeom>
          <a:ln w="28575">
            <a:solidFill>
              <a:schemeClr val="accent1"/>
            </a:solidFill>
            <a:prstDash val="dash"/>
          </a:ln>
        </p:spPr>
        <p:txBody>
          <a:bodyPr vert="horz" lIns="91440" tIns="45720" rIns="91440" bIns="45720" rtlCol="0" anchor="ctr">
            <a:normAutofit/>
          </a:bodyPr>
          <a:lstStyle>
            <a:lvl1pPr marL="285750" indent="-285750" algn="l" defTabSz="914400" rtl="0" eaLnBrk="1" latinLnBrk="0" hangingPunct="1">
              <a:lnSpc>
                <a:spcPct val="90000"/>
              </a:lnSpc>
              <a:spcBef>
                <a:spcPts val="1000"/>
              </a:spcBef>
              <a:buFont typeface="Wingdings" pitchFamily="2" charset="2"/>
              <a:buChar char="§"/>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Wingdings" pitchFamily="2" charset="2"/>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PT0042 and PT0026 have a Supplier to Supplier variant</a:t>
            </a:r>
          </a:p>
        </p:txBody>
      </p:sp>
      <p:sp>
        <p:nvSpPr>
          <p:cNvPr id="6" name="TextBox 5">
            <a:extLst>
              <a:ext uri="{FF2B5EF4-FFF2-40B4-BE49-F238E27FC236}">
                <a16:creationId xmlns:a16="http://schemas.microsoft.com/office/drawing/2014/main" id="{19EF80F6-4026-0F60-1321-CDEC9BB83849}"/>
              </a:ext>
            </a:extLst>
          </p:cNvPr>
          <p:cNvSpPr txBox="1"/>
          <p:nvPr/>
        </p:nvSpPr>
        <p:spPr>
          <a:xfrm>
            <a:off x="6526924" y="5354813"/>
            <a:ext cx="5276193" cy="923330"/>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Any scenarios where Suppliers contact each other about logical / physical disconnections?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E.g. related MPANs or import/export sites?</a:t>
            </a:r>
          </a:p>
        </p:txBody>
      </p:sp>
      <p:cxnSp>
        <p:nvCxnSpPr>
          <p:cNvPr id="8" name="Straight Arrow Connector 7">
            <a:extLst>
              <a:ext uri="{FF2B5EF4-FFF2-40B4-BE49-F238E27FC236}">
                <a16:creationId xmlns:a16="http://schemas.microsoft.com/office/drawing/2014/main" id="{CB504ECD-5BAF-03C3-BAD1-F712B5D21803}"/>
              </a:ext>
            </a:extLst>
          </p:cNvPr>
          <p:cNvCxnSpPr/>
          <p:nvPr/>
        </p:nvCxnSpPr>
        <p:spPr>
          <a:xfrm flipV="1">
            <a:off x="5912069" y="3269455"/>
            <a:ext cx="620110"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6E64055-956A-965C-1639-F8CA18DB4BDC}"/>
              </a:ext>
            </a:extLst>
          </p:cNvPr>
          <p:cNvCxnSpPr/>
          <p:nvPr/>
        </p:nvCxnSpPr>
        <p:spPr>
          <a:xfrm flipV="1">
            <a:off x="5906814" y="5835070"/>
            <a:ext cx="620110"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6579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6686-7028-4F99-8160-3346F58268CE}"/>
              </a:ext>
            </a:extLst>
          </p:cNvPr>
          <p:cNvSpPr>
            <a:spLocks noGrp="1"/>
          </p:cNvSpPr>
          <p:nvPr>
            <p:ph type="ctrTitle"/>
          </p:nvPr>
        </p:nvSpPr>
        <p:spPr>
          <a:xfrm>
            <a:off x="2513260" y="578613"/>
            <a:ext cx="9144000" cy="678445"/>
          </a:xfrm>
        </p:spPr>
        <p:txBody>
          <a:bodyPr>
            <a:normAutofit/>
          </a:bodyPr>
          <a:lstStyle/>
          <a:p>
            <a:r>
              <a:rPr lang="en-GB" sz="2800" dirty="0"/>
              <a:t>5. Smart meter comms issues</a:t>
            </a:r>
          </a:p>
        </p:txBody>
      </p:sp>
      <p:sp>
        <p:nvSpPr>
          <p:cNvPr id="3" name="Subtitle 2">
            <a:extLst>
              <a:ext uri="{FF2B5EF4-FFF2-40B4-BE49-F238E27FC236}">
                <a16:creationId xmlns:a16="http://schemas.microsoft.com/office/drawing/2014/main" id="{96EE25E8-B924-478C-880E-F5120165DA31}"/>
              </a:ext>
            </a:extLst>
          </p:cNvPr>
          <p:cNvSpPr>
            <a:spLocks noGrp="1"/>
          </p:cNvSpPr>
          <p:nvPr>
            <p:ph type="subTitle" idx="1"/>
          </p:nvPr>
        </p:nvSpPr>
        <p:spPr>
          <a:xfrm>
            <a:off x="537315" y="2109739"/>
            <a:ext cx="5369499" cy="2199502"/>
          </a:xfrm>
          <a:ln w="28575">
            <a:solidFill>
              <a:schemeClr val="accent1"/>
            </a:solidFill>
            <a:prstDash val="dash"/>
          </a:ln>
        </p:spPr>
        <p:txBody>
          <a:bodyPr anchor="ctr">
            <a:normAutofit/>
          </a:bodyPr>
          <a:lstStyle/>
          <a:p>
            <a:pPr marL="0" indent="0">
              <a:buNone/>
            </a:pPr>
            <a:r>
              <a:rPr lang="en-GB" sz="1800" dirty="0">
                <a:latin typeface="+mn-lt"/>
              </a:rPr>
              <a:t>We proposed as guidance:</a:t>
            </a:r>
          </a:p>
          <a:p>
            <a:r>
              <a:rPr lang="en-GB" sz="1800" dirty="0">
                <a:latin typeface="+mn-lt"/>
              </a:rPr>
              <a:t>One specific use case, where more than one electricity Suppliers are responsible for import and/or export for the same Smart Metering System, any of the Suppliers may raise queries about the functioning of communications equipment with the other Supplier(s).</a:t>
            </a:r>
          </a:p>
        </p:txBody>
      </p:sp>
      <p:sp>
        <p:nvSpPr>
          <p:cNvPr id="4" name="TextBox 3">
            <a:extLst>
              <a:ext uri="{FF2B5EF4-FFF2-40B4-BE49-F238E27FC236}">
                <a16:creationId xmlns:a16="http://schemas.microsoft.com/office/drawing/2014/main" id="{679340AE-C563-0954-3CD7-575134B651E3}"/>
              </a:ext>
            </a:extLst>
          </p:cNvPr>
          <p:cNvSpPr txBox="1"/>
          <p:nvPr/>
        </p:nvSpPr>
        <p:spPr>
          <a:xfrm>
            <a:off x="6526924" y="2609325"/>
            <a:ext cx="5159934" cy="1200329"/>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The specific use case is that there is more than one Supplier responsible for a smart meter, and there is an issue with the comms that needs to be discussed.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Is the guidance clear enough?</a:t>
            </a:r>
          </a:p>
        </p:txBody>
      </p:sp>
      <p:sp>
        <p:nvSpPr>
          <p:cNvPr id="7" name="Oval 6">
            <a:extLst>
              <a:ext uri="{FF2B5EF4-FFF2-40B4-BE49-F238E27FC236}">
                <a16:creationId xmlns:a16="http://schemas.microsoft.com/office/drawing/2014/main" id="{3E1F46A0-34A9-F8B6-5FAE-6B9372A98A2F}"/>
              </a:ext>
            </a:extLst>
          </p:cNvPr>
          <p:cNvSpPr/>
          <p:nvPr/>
        </p:nvSpPr>
        <p:spPr>
          <a:xfrm>
            <a:off x="8607972" y="1349730"/>
            <a:ext cx="881581" cy="678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prstClr val="white"/>
                </a:solidFill>
                <a:effectLst/>
                <a:uLnTx/>
                <a:uFillTx/>
                <a:latin typeface="Calibri" panose="020F0502020204030204"/>
                <a:ea typeface="+mn-ea"/>
                <a:cs typeface="+mn-cs"/>
              </a:rPr>
              <a:t>?</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Straight Arrow Connector 4">
            <a:extLst>
              <a:ext uri="{FF2B5EF4-FFF2-40B4-BE49-F238E27FC236}">
                <a16:creationId xmlns:a16="http://schemas.microsoft.com/office/drawing/2014/main" id="{C60949C5-4283-1886-B3BE-E602014F3429}"/>
              </a:ext>
            </a:extLst>
          </p:cNvPr>
          <p:cNvCxnSpPr/>
          <p:nvPr/>
        </p:nvCxnSpPr>
        <p:spPr>
          <a:xfrm flipV="1">
            <a:off x="5906814" y="3209489"/>
            <a:ext cx="620110"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618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86686-7028-4F99-8160-3346F58268CE}"/>
              </a:ext>
            </a:extLst>
          </p:cNvPr>
          <p:cNvSpPr>
            <a:spLocks noGrp="1"/>
          </p:cNvSpPr>
          <p:nvPr>
            <p:ph type="ctrTitle"/>
          </p:nvPr>
        </p:nvSpPr>
        <p:spPr>
          <a:xfrm>
            <a:off x="2513260" y="578613"/>
            <a:ext cx="9144000" cy="678445"/>
          </a:xfrm>
        </p:spPr>
        <p:txBody>
          <a:bodyPr>
            <a:normAutofit/>
          </a:bodyPr>
          <a:lstStyle/>
          <a:p>
            <a:r>
              <a:rPr lang="en-GB" sz="2800" dirty="0"/>
              <a:t>6. Data error resolution</a:t>
            </a:r>
          </a:p>
        </p:txBody>
      </p:sp>
      <p:sp>
        <p:nvSpPr>
          <p:cNvPr id="3" name="Subtitle 2">
            <a:extLst>
              <a:ext uri="{FF2B5EF4-FFF2-40B4-BE49-F238E27FC236}">
                <a16:creationId xmlns:a16="http://schemas.microsoft.com/office/drawing/2014/main" id="{96EE25E8-B924-478C-880E-F5120165DA31}"/>
              </a:ext>
            </a:extLst>
          </p:cNvPr>
          <p:cNvSpPr>
            <a:spLocks noGrp="1"/>
          </p:cNvSpPr>
          <p:nvPr>
            <p:ph type="subTitle" idx="1"/>
          </p:nvPr>
        </p:nvSpPr>
        <p:spPr>
          <a:xfrm>
            <a:off x="537315" y="2109738"/>
            <a:ext cx="5369499" cy="4524315"/>
          </a:xfrm>
          <a:ln w="28575">
            <a:solidFill>
              <a:schemeClr val="accent1"/>
            </a:solidFill>
            <a:prstDash val="dash"/>
          </a:ln>
        </p:spPr>
        <p:txBody>
          <a:bodyPr anchor="ctr">
            <a:normAutofit fontScale="85000" lnSpcReduction="20000"/>
          </a:bodyPr>
          <a:lstStyle/>
          <a:p>
            <a:pPr marL="0" indent="0">
              <a:buNone/>
            </a:pPr>
            <a:r>
              <a:rPr lang="en-GB" sz="1800" b="1" dirty="0">
                <a:latin typeface="+mn-lt"/>
              </a:rPr>
              <a:t>PT0063 MPAS Data Error Resolution</a:t>
            </a:r>
          </a:p>
          <a:p>
            <a:pPr marL="0" indent="0">
              <a:buNone/>
            </a:pPr>
            <a:r>
              <a:rPr lang="en-GB" sz="1800" dirty="0">
                <a:latin typeface="+mn-lt"/>
              </a:rPr>
              <a:t>We proposed as guidance:</a:t>
            </a:r>
          </a:p>
          <a:p>
            <a:r>
              <a:rPr lang="en-GB" sz="1800" dirty="0">
                <a:latin typeface="+mn-lt"/>
              </a:rPr>
              <a:t>Three specific use cases, see Schedule 28 Related Metering Points:</a:t>
            </a:r>
          </a:p>
          <a:p>
            <a:pPr marL="0" indent="0">
              <a:buNone/>
            </a:pPr>
            <a:r>
              <a:rPr lang="en-GB" sz="1800" dirty="0">
                <a:latin typeface="+mn-lt"/>
              </a:rPr>
              <a:t>A) where resolution of an erroneous Related Metering Point relationship requires communication with the DNO</a:t>
            </a:r>
          </a:p>
          <a:p>
            <a:pPr marL="0" indent="0">
              <a:buNone/>
            </a:pPr>
            <a:r>
              <a:rPr lang="en-GB" sz="1800" dirty="0">
                <a:latin typeface="+mn-lt"/>
              </a:rPr>
              <a:t>B) where a DNO identifies that Metering Points have not been related as they should, the DNO shall inform the Registered Supplier including the rationale</a:t>
            </a:r>
          </a:p>
          <a:p>
            <a:pPr marL="0" indent="0">
              <a:buNone/>
            </a:pPr>
            <a:r>
              <a:rPr lang="en-GB" sz="1800" dirty="0">
                <a:latin typeface="+mn-lt"/>
              </a:rPr>
              <a:t>C) for Half Hourly Metering Points, where a DNO makes changes which result in the Metering Points needing to be related, the DNO shall inform the Registered Supplier, including the rationale.</a:t>
            </a:r>
          </a:p>
          <a:p>
            <a:pPr marL="0" indent="0">
              <a:buNone/>
            </a:pPr>
            <a:endParaRPr lang="en-GB" sz="1800" dirty="0">
              <a:latin typeface="+mn-lt"/>
            </a:endParaRPr>
          </a:p>
          <a:p>
            <a:pPr marL="0" indent="0">
              <a:buNone/>
            </a:pPr>
            <a:r>
              <a:rPr lang="en-GB" sz="1800" b="1" dirty="0">
                <a:latin typeface="+mn-lt"/>
              </a:rPr>
              <a:t>PT0064 Supplier Data Error Resolution</a:t>
            </a:r>
          </a:p>
          <a:p>
            <a:pPr marL="0" indent="0">
              <a:buNone/>
            </a:pPr>
            <a:r>
              <a:rPr lang="en-GB" sz="1800" dirty="0">
                <a:latin typeface="+mn-lt"/>
              </a:rPr>
              <a:t>We proposed as guidance:</a:t>
            </a:r>
          </a:p>
          <a:p>
            <a:r>
              <a:rPr lang="en-GB" sz="1800" dirty="0">
                <a:latin typeface="+mn-lt"/>
              </a:rPr>
              <a:t>One specific use case, see Schedule 28 Related Metering Points:</a:t>
            </a:r>
          </a:p>
          <a:p>
            <a:pPr marL="0" indent="0">
              <a:buNone/>
            </a:pPr>
            <a:r>
              <a:rPr lang="en-GB" sz="1800" dirty="0">
                <a:latin typeface="+mn-lt"/>
              </a:rPr>
              <a:t>A) where resolution of an erroneous Related Metering Point relationship requires communication between Electricity Suppliers.</a:t>
            </a:r>
          </a:p>
        </p:txBody>
      </p:sp>
      <p:sp>
        <p:nvSpPr>
          <p:cNvPr id="4" name="TextBox 3">
            <a:extLst>
              <a:ext uri="{FF2B5EF4-FFF2-40B4-BE49-F238E27FC236}">
                <a16:creationId xmlns:a16="http://schemas.microsoft.com/office/drawing/2014/main" id="{679340AE-C563-0954-3CD7-575134B651E3}"/>
              </a:ext>
            </a:extLst>
          </p:cNvPr>
          <p:cNvSpPr txBox="1"/>
          <p:nvPr/>
        </p:nvSpPr>
        <p:spPr>
          <a:xfrm>
            <a:off x="6526924" y="2386736"/>
            <a:ext cx="5159934" cy="3970318"/>
          </a:xfrm>
          <a:prstGeom prst="rect">
            <a:avLst/>
          </a:prstGeom>
          <a:solidFill>
            <a:schemeClr val="accent1">
              <a:lumMod val="20000"/>
              <a:lumOff val="80000"/>
            </a:schemeClr>
          </a:solidFill>
          <a:ln>
            <a:solidFill>
              <a:schemeClr val="accent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Schedule 28 requires use of SDEP as per A), B) and C) on the left.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We identified PT0063 and PT0064 as the PTs to use for these scenarios.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Comment made in previous RIG that PT0063 and PT0064 are used by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i</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)DNOs to flag to Suppliers where PC is wrong and conflicts with the LLFC, and needs changing.  Or LLFC needs changing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Is this right?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PTs are about related metering points only or wider?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Please clarify use cases.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Where should they be cited?</a:t>
            </a:r>
          </a:p>
        </p:txBody>
      </p:sp>
      <p:sp>
        <p:nvSpPr>
          <p:cNvPr id="7" name="Oval 6">
            <a:extLst>
              <a:ext uri="{FF2B5EF4-FFF2-40B4-BE49-F238E27FC236}">
                <a16:creationId xmlns:a16="http://schemas.microsoft.com/office/drawing/2014/main" id="{3E1F46A0-34A9-F8B6-5FAE-6B9372A98A2F}"/>
              </a:ext>
            </a:extLst>
          </p:cNvPr>
          <p:cNvSpPr/>
          <p:nvPr/>
        </p:nvSpPr>
        <p:spPr>
          <a:xfrm>
            <a:off x="8607972" y="1349730"/>
            <a:ext cx="881581" cy="6784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0" normalizeH="0" baseline="0" noProof="0" dirty="0">
                <a:ln>
                  <a:noFill/>
                </a:ln>
                <a:solidFill>
                  <a:prstClr val="white"/>
                </a:solidFill>
                <a:effectLst/>
                <a:uLnTx/>
                <a:uFillTx/>
                <a:latin typeface="Calibri" panose="020F0502020204030204"/>
                <a:ea typeface="+mn-ea"/>
                <a:cs typeface="+mn-cs"/>
              </a:rPr>
              <a:t>?</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 name="Straight Arrow Connector 4">
            <a:extLst>
              <a:ext uri="{FF2B5EF4-FFF2-40B4-BE49-F238E27FC236}">
                <a16:creationId xmlns:a16="http://schemas.microsoft.com/office/drawing/2014/main" id="{C60949C5-4283-1886-B3BE-E602014F3429}"/>
              </a:ext>
            </a:extLst>
          </p:cNvPr>
          <p:cNvCxnSpPr/>
          <p:nvPr/>
        </p:nvCxnSpPr>
        <p:spPr>
          <a:xfrm flipV="1">
            <a:off x="5906814" y="4371894"/>
            <a:ext cx="620110"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5369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dirty="0">
                <a:latin typeface="Roboto"/>
                <a:ea typeface="Roboto"/>
                <a:cs typeface="Roboto"/>
              </a:rPr>
              <a:t>7</a:t>
            </a:r>
            <a:r>
              <a:rPr lang="en-GB" sz="2700" dirty="0">
                <a:latin typeface="Roboto"/>
                <a:ea typeface="Roboto"/>
                <a:cs typeface="Roboto"/>
              </a:rPr>
              <a:t>. R0169 – Introduction of Gate closure notifications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t>Rec professional services team</a:t>
            </a:r>
          </a:p>
        </p:txBody>
      </p:sp>
    </p:spTree>
    <p:extLst>
      <p:ext uri="{BB962C8B-B14F-4D97-AF65-F5344CB8AC3E}">
        <p14:creationId xmlns:p14="http://schemas.microsoft.com/office/powerpoint/2010/main" val="483781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4D08-9D74-4AEA-9E2E-625543311EC0}"/>
              </a:ext>
            </a:extLst>
          </p:cNvPr>
          <p:cNvSpPr>
            <a:spLocks noGrp="1"/>
          </p:cNvSpPr>
          <p:nvPr>
            <p:ph type="title"/>
          </p:nvPr>
        </p:nvSpPr>
        <p:spPr>
          <a:xfrm>
            <a:off x="838200" y="52919"/>
            <a:ext cx="9284855" cy="660111"/>
          </a:xfrm>
        </p:spPr>
        <p:txBody>
          <a:bodyPr>
            <a:normAutofit/>
          </a:bodyPr>
          <a:lstStyle/>
          <a:p>
            <a:r>
              <a:rPr lang="en-US" sz="2500"/>
              <a:t>introduction</a:t>
            </a:r>
          </a:p>
        </p:txBody>
      </p:sp>
      <p:sp>
        <p:nvSpPr>
          <p:cNvPr id="3" name="Subtitle 2">
            <a:extLst>
              <a:ext uri="{FF2B5EF4-FFF2-40B4-BE49-F238E27FC236}">
                <a16:creationId xmlns:a16="http://schemas.microsoft.com/office/drawing/2014/main" id="{2D1DFAAB-1874-8562-3CEE-8BBF99FE0E70}"/>
              </a:ext>
            </a:extLst>
          </p:cNvPr>
          <p:cNvSpPr txBox="1">
            <a:spLocks/>
          </p:cNvSpPr>
          <p:nvPr/>
        </p:nvSpPr>
        <p:spPr>
          <a:xfrm>
            <a:off x="429830" y="1342027"/>
            <a:ext cx="7913506" cy="2709516"/>
          </a:xfrm>
          <a:prstGeom prst="rect">
            <a:avLst/>
          </a:prstGeom>
        </p:spPr>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just" defTabSz="914400" rtl="0" eaLnBrk="1" fontAlgn="auto" latinLnBrk="0" hangingPunct="1">
              <a:lnSpc>
                <a:spcPct val="90000"/>
              </a:lnSpc>
              <a:spcBef>
                <a:spcPts val="0"/>
              </a:spcBef>
              <a:spcAft>
                <a:spcPts val="1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Introduces additional functionality within the Central Switching Service (CSS).</a:t>
            </a:r>
          </a:p>
          <a:p>
            <a:pPr marL="228600" marR="0" lvl="0" indent="-228600" algn="just" defTabSz="914400" rtl="0" eaLnBrk="1" fontAlgn="auto" latinLnBrk="0" hangingPunct="1">
              <a:lnSpc>
                <a:spcPct val="90000"/>
              </a:lnSpc>
              <a:spcBef>
                <a:spcPts val="0"/>
              </a:spcBef>
              <a:spcAft>
                <a:spcPts val="1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Notifies CSS users when CSS completes processing gate closure messages.</a:t>
            </a:r>
          </a:p>
          <a:p>
            <a:pPr marL="228600" marR="0" lvl="0" indent="-228600" algn="just" defTabSz="914400" rtl="0" eaLnBrk="1" fontAlgn="auto" latinLnBrk="0" hangingPunct="1">
              <a:lnSpc>
                <a:spcPct val="90000"/>
              </a:lnSpc>
              <a:spcBef>
                <a:spcPts val="0"/>
              </a:spcBef>
              <a:spcAft>
                <a:spcPts val="1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Enables downstream processing for CSS users.</a:t>
            </a:r>
          </a:p>
          <a:p>
            <a:pPr marL="228600" marR="0" lvl="0" indent="-228600" algn="just" defTabSz="914400" rtl="0" eaLnBrk="1" fontAlgn="auto" latinLnBrk="0" hangingPunct="1">
              <a:lnSpc>
                <a:spcPct val="90000"/>
              </a:lnSpc>
              <a:spcBef>
                <a:spcPts val="0"/>
              </a:spcBef>
              <a:spcAft>
                <a:spcPts val="1000"/>
              </a:spcAft>
              <a:buClr>
                <a:srgbClr val="70ADA3"/>
              </a:buClr>
              <a:buSzTx/>
              <a:buFont typeface="Arial" panose="020B0604020202020204" pitchFamily="34" charset="0"/>
              <a:buChar char="•"/>
              <a:tabLst/>
              <a:defRPr/>
            </a:pP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EoGC</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notification is valuable for parties with post-gate closure obligations but available for all CSS users.</a:t>
            </a:r>
          </a:p>
        </p:txBody>
      </p:sp>
      <p:sp>
        <p:nvSpPr>
          <p:cNvPr id="4" name="Title 1">
            <a:extLst>
              <a:ext uri="{FF2B5EF4-FFF2-40B4-BE49-F238E27FC236}">
                <a16:creationId xmlns:a16="http://schemas.microsoft.com/office/drawing/2014/main" id="{F99BEDCA-B825-858A-FE64-35C624BCC9AE}"/>
              </a:ext>
            </a:extLst>
          </p:cNvPr>
          <p:cNvSpPr txBox="1">
            <a:spLocks/>
          </p:cNvSpPr>
          <p:nvPr/>
        </p:nvSpPr>
        <p:spPr>
          <a:xfrm>
            <a:off x="441436" y="929060"/>
            <a:ext cx="10132174" cy="6784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1" i="0" u="none" strike="noStrike" kern="1200" cap="all" spc="250" normalizeH="0" baseline="0" noProof="0">
                <a:ln>
                  <a:noFill/>
                </a:ln>
                <a:solidFill>
                  <a:srgbClr val="68A495"/>
                </a:solidFill>
                <a:effectLst/>
                <a:uLnTx/>
                <a:uFillTx/>
                <a:latin typeface="Ubuntu" panose="020B0504030602030204" pitchFamily="34" charset="0"/>
                <a:ea typeface="+mj-ea"/>
                <a:cs typeface="+mj-cs"/>
              </a:rPr>
              <a:t>Summary</a:t>
            </a:r>
          </a:p>
        </p:txBody>
      </p:sp>
      <p:sp>
        <p:nvSpPr>
          <p:cNvPr id="5" name="Subtitle 2">
            <a:extLst>
              <a:ext uri="{FF2B5EF4-FFF2-40B4-BE49-F238E27FC236}">
                <a16:creationId xmlns:a16="http://schemas.microsoft.com/office/drawing/2014/main" id="{BB60221C-78C7-2F5D-FAAD-73AB5AF1F80F}"/>
              </a:ext>
            </a:extLst>
          </p:cNvPr>
          <p:cNvSpPr txBox="1">
            <a:spLocks/>
          </p:cNvSpPr>
          <p:nvPr/>
        </p:nvSpPr>
        <p:spPr>
          <a:xfrm>
            <a:off x="411985" y="3717032"/>
            <a:ext cx="7913506" cy="270951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marR="0" lvl="0" indent="-285750" algn="just"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Gate closure events establish changes of supplier and new registrations.</a:t>
            </a:r>
          </a:p>
          <a:p>
            <a:pPr marL="285750" marR="0" lvl="0" indent="-285750" algn="just"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Initiated at 5pm, CSS sends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a:ea typeface="+mn-ea"/>
                <a:cs typeface="+mn-cs"/>
              </a:rPr>
              <a:t>securedActive</a:t>
            </a:r>
            <a:r>
              <a:rPr kumimoji="0" lang="en-GB" sz="18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 and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a:ea typeface="+mn-ea"/>
                <a:cs typeface="+mn-cs"/>
              </a:rPr>
              <a:t>securedInactive</a:t>
            </a:r>
            <a:r>
              <a:rPr kumimoji="0" lang="en-GB" sz="18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 messages.</a:t>
            </a:r>
          </a:p>
          <a:p>
            <a:pPr marL="285750" marR="0" lvl="0" indent="-285750" algn="just"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CSS Users (e.g., ERDA, GRDA) must complete onward processing of registration info.</a:t>
            </a:r>
          </a:p>
          <a:p>
            <a:pPr marL="285750" marR="0" lvl="0" indent="-285750" algn="just"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Downstream processing needed to support MHHS program and complete agent appointments (SMDRs).</a:t>
            </a:r>
          </a:p>
          <a:p>
            <a:pPr marL="285750" marR="0" lvl="0" indent="-285750" algn="just"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a:ea typeface="+mn-ea"/>
                <a:cs typeface="+mn-cs"/>
              </a:rPr>
              <a:t>CSS Users currently must assume gate closure completion to initiate downstream processing.</a:t>
            </a:r>
          </a:p>
        </p:txBody>
      </p:sp>
      <p:sp>
        <p:nvSpPr>
          <p:cNvPr id="6" name="Title 1">
            <a:extLst>
              <a:ext uri="{FF2B5EF4-FFF2-40B4-BE49-F238E27FC236}">
                <a16:creationId xmlns:a16="http://schemas.microsoft.com/office/drawing/2014/main" id="{80BC368C-54A9-B6BE-4183-2E9532BD3B4B}"/>
              </a:ext>
            </a:extLst>
          </p:cNvPr>
          <p:cNvSpPr txBox="1">
            <a:spLocks/>
          </p:cNvSpPr>
          <p:nvPr/>
        </p:nvSpPr>
        <p:spPr>
          <a:xfrm>
            <a:off x="414540" y="3326619"/>
            <a:ext cx="10132174" cy="6784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1" i="0" u="none" strike="noStrike" kern="1200" cap="all" spc="250" normalizeH="0" baseline="0" noProof="0">
                <a:ln>
                  <a:noFill/>
                </a:ln>
                <a:solidFill>
                  <a:srgbClr val="68A495"/>
                </a:solidFill>
                <a:effectLst/>
                <a:uLnTx/>
                <a:uFillTx/>
                <a:latin typeface="Ubuntu" panose="020B0504030602030204" pitchFamily="34" charset="0"/>
                <a:ea typeface="+mj-ea"/>
                <a:cs typeface="+mj-cs"/>
              </a:rPr>
              <a:t>Problem</a:t>
            </a:r>
          </a:p>
        </p:txBody>
      </p:sp>
      <p:grpSp>
        <p:nvGrpSpPr>
          <p:cNvPr id="9" name="Group 151">
            <a:extLst>
              <a:ext uri="{FF2B5EF4-FFF2-40B4-BE49-F238E27FC236}">
                <a16:creationId xmlns:a16="http://schemas.microsoft.com/office/drawing/2014/main" id="{A6E39825-C570-D110-8804-BE8AD5EA132B}"/>
              </a:ext>
            </a:extLst>
          </p:cNvPr>
          <p:cNvGrpSpPr>
            <a:grpSpLocks noChangeAspect="1"/>
          </p:cNvGrpSpPr>
          <p:nvPr/>
        </p:nvGrpSpPr>
        <p:grpSpPr bwMode="auto">
          <a:xfrm>
            <a:off x="8604828" y="1675351"/>
            <a:ext cx="3058996" cy="3249654"/>
            <a:chOff x="924" y="404"/>
            <a:chExt cx="3257" cy="3460"/>
          </a:xfrm>
          <a:effectLst>
            <a:outerShdw blurRad="266700" dist="63500" dir="5400000" sx="90000" sy="-19000" rotWithShape="0">
              <a:prstClr val="black">
                <a:alpha val="28000"/>
              </a:prstClr>
            </a:outerShdw>
          </a:effectLst>
        </p:grpSpPr>
        <p:sp>
          <p:nvSpPr>
            <p:cNvPr id="10" name="AutoShape 150">
              <a:extLst>
                <a:ext uri="{FF2B5EF4-FFF2-40B4-BE49-F238E27FC236}">
                  <a16:creationId xmlns:a16="http://schemas.microsoft.com/office/drawing/2014/main" id="{635E6DE9-14A9-DEC1-3874-51EA2A9CCFF7}"/>
                </a:ext>
              </a:extLst>
            </p:cNvPr>
            <p:cNvSpPr>
              <a:spLocks noChangeAspect="1" noChangeArrowheads="1" noTextEdit="1"/>
            </p:cNvSpPr>
            <p:nvPr/>
          </p:nvSpPr>
          <p:spPr bwMode="auto">
            <a:xfrm>
              <a:off x="926" y="406"/>
              <a:ext cx="3253" cy="3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1" name="Freeform 152">
              <a:extLst>
                <a:ext uri="{FF2B5EF4-FFF2-40B4-BE49-F238E27FC236}">
                  <a16:creationId xmlns:a16="http://schemas.microsoft.com/office/drawing/2014/main" id="{CE44FF3C-B403-BAAF-3654-1443EB16462F}"/>
                </a:ext>
              </a:extLst>
            </p:cNvPr>
            <p:cNvSpPr>
              <a:spLocks/>
            </p:cNvSpPr>
            <p:nvPr/>
          </p:nvSpPr>
          <p:spPr bwMode="auto">
            <a:xfrm>
              <a:off x="1828" y="673"/>
              <a:ext cx="724" cy="490"/>
            </a:xfrm>
            <a:custGeom>
              <a:avLst/>
              <a:gdLst>
                <a:gd name="T0" fmla="*/ 0 w 724"/>
                <a:gd name="T1" fmla="*/ 0 h 490"/>
                <a:gd name="T2" fmla="*/ 0 w 724"/>
                <a:gd name="T3" fmla="*/ 114 h 490"/>
                <a:gd name="T4" fmla="*/ 500 w 724"/>
                <a:gd name="T5" fmla="*/ 336 h 490"/>
                <a:gd name="T6" fmla="*/ 526 w 724"/>
                <a:gd name="T7" fmla="*/ 490 h 490"/>
                <a:gd name="T8" fmla="*/ 724 w 724"/>
                <a:gd name="T9" fmla="*/ 398 h 490"/>
                <a:gd name="T10" fmla="*/ 722 w 724"/>
                <a:gd name="T11" fmla="*/ 306 h 490"/>
                <a:gd name="T12" fmla="*/ 0 w 724"/>
                <a:gd name="T13" fmla="*/ 0 h 490"/>
              </a:gdLst>
              <a:ahLst/>
              <a:cxnLst>
                <a:cxn ang="0">
                  <a:pos x="T0" y="T1"/>
                </a:cxn>
                <a:cxn ang="0">
                  <a:pos x="T2" y="T3"/>
                </a:cxn>
                <a:cxn ang="0">
                  <a:pos x="T4" y="T5"/>
                </a:cxn>
                <a:cxn ang="0">
                  <a:pos x="T6" y="T7"/>
                </a:cxn>
                <a:cxn ang="0">
                  <a:pos x="T8" y="T9"/>
                </a:cxn>
                <a:cxn ang="0">
                  <a:pos x="T10" y="T11"/>
                </a:cxn>
                <a:cxn ang="0">
                  <a:pos x="T12" y="T13"/>
                </a:cxn>
              </a:cxnLst>
              <a:rect l="0" t="0" r="r" b="b"/>
              <a:pathLst>
                <a:path w="724" h="490">
                  <a:moveTo>
                    <a:pt x="0" y="0"/>
                  </a:moveTo>
                  <a:lnTo>
                    <a:pt x="0" y="114"/>
                  </a:lnTo>
                  <a:lnTo>
                    <a:pt x="500" y="336"/>
                  </a:lnTo>
                  <a:lnTo>
                    <a:pt x="526" y="490"/>
                  </a:lnTo>
                  <a:lnTo>
                    <a:pt x="724" y="398"/>
                  </a:lnTo>
                  <a:lnTo>
                    <a:pt x="722" y="306"/>
                  </a:lnTo>
                  <a:lnTo>
                    <a:pt x="0" y="0"/>
                  </a:lnTo>
                  <a:close/>
                </a:path>
              </a:pathLst>
            </a:custGeom>
            <a:solidFill>
              <a:srgbClr val="70AD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2" name="Freeform 153">
              <a:extLst>
                <a:ext uri="{FF2B5EF4-FFF2-40B4-BE49-F238E27FC236}">
                  <a16:creationId xmlns:a16="http://schemas.microsoft.com/office/drawing/2014/main" id="{4BACDED9-8884-1391-50A8-225293925C81}"/>
                </a:ext>
              </a:extLst>
            </p:cNvPr>
            <p:cNvSpPr>
              <a:spLocks/>
            </p:cNvSpPr>
            <p:nvPr/>
          </p:nvSpPr>
          <p:spPr bwMode="auto">
            <a:xfrm>
              <a:off x="1698" y="2328"/>
              <a:ext cx="274" cy="1018"/>
            </a:xfrm>
            <a:custGeom>
              <a:avLst/>
              <a:gdLst>
                <a:gd name="T0" fmla="*/ 31 w 274"/>
                <a:gd name="T1" fmla="*/ 1018 h 1018"/>
                <a:gd name="T2" fmla="*/ 274 w 274"/>
                <a:gd name="T3" fmla="*/ 890 h 1018"/>
                <a:gd name="T4" fmla="*/ 220 w 274"/>
                <a:gd name="T5" fmla="*/ 0 h 1018"/>
                <a:gd name="T6" fmla="*/ 0 w 274"/>
                <a:gd name="T7" fmla="*/ 125 h 1018"/>
                <a:gd name="T8" fmla="*/ 31 w 274"/>
                <a:gd name="T9" fmla="*/ 1018 h 1018"/>
              </a:gdLst>
              <a:ahLst/>
              <a:cxnLst>
                <a:cxn ang="0">
                  <a:pos x="T0" y="T1"/>
                </a:cxn>
                <a:cxn ang="0">
                  <a:pos x="T2" y="T3"/>
                </a:cxn>
                <a:cxn ang="0">
                  <a:pos x="T4" y="T5"/>
                </a:cxn>
                <a:cxn ang="0">
                  <a:pos x="T6" y="T7"/>
                </a:cxn>
                <a:cxn ang="0">
                  <a:pos x="T8" y="T9"/>
                </a:cxn>
              </a:cxnLst>
              <a:rect l="0" t="0" r="r" b="b"/>
              <a:pathLst>
                <a:path w="274" h="1018">
                  <a:moveTo>
                    <a:pt x="31" y="1018"/>
                  </a:moveTo>
                  <a:lnTo>
                    <a:pt x="274" y="890"/>
                  </a:lnTo>
                  <a:lnTo>
                    <a:pt x="220" y="0"/>
                  </a:lnTo>
                  <a:lnTo>
                    <a:pt x="0" y="125"/>
                  </a:lnTo>
                  <a:lnTo>
                    <a:pt x="31" y="1018"/>
                  </a:lnTo>
                  <a:close/>
                </a:path>
              </a:pathLst>
            </a:custGeom>
            <a:solidFill>
              <a:srgbClr val="70AD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3" name="Freeform 154">
              <a:extLst>
                <a:ext uri="{FF2B5EF4-FFF2-40B4-BE49-F238E27FC236}">
                  <a16:creationId xmlns:a16="http://schemas.microsoft.com/office/drawing/2014/main" id="{0A671E61-80F8-51D9-E7F4-7FBB74B256D7}"/>
                </a:ext>
              </a:extLst>
            </p:cNvPr>
            <p:cNvSpPr>
              <a:spLocks/>
            </p:cNvSpPr>
            <p:nvPr/>
          </p:nvSpPr>
          <p:spPr bwMode="auto">
            <a:xfrm>
              <a:off x="1646" y="1009"/>
              <a:ext cx="828" cy="1343"/>
            </a:xfrm>
            <a:custGeom>
              <a:avLst/>
              <a:gdLst>
                <a:gd name="T0" fmla="*/ 45 w 828"/>
                <a:gd name="T1" fmla="*/ 1343 h 1343"/>
                <a:gd name="T2" fmla="*/ 213 w 828"/>
                <a:gd name="T3" fmla="*/ 1264 h 1343"/>
                <a:gd name="T4" fmla="*/ 194 w 828"/>
                <a:gd name="T5" fmla="*/ 476 h 1343"/>
                <a:gd name="T6" fmla="*/ 828 w 828"/>
                <a:gd name="T7" fmla="*/ 112 h 1343"/>
                <a:gd name="T8" fmla="*/ 828 w 828"/>
                <a:gd name="T9" fmla="*/ 0 h 1343"/>
                <a:gd name="T10" fmla="*/ 0 w 828"/>
                <a:gd name="T11" fmla="*/ 348 h 1343"/>
                <a:gd name="T12" fmla="*/ 45 w 828"/>
                <a:gd name="T13" fmla="*/ 1343 h 1343"/>
              </a:gdLst>
              <a:ahLst/>
              <a:cxnLst>
                <a:cxn ang="0">
                  <a:pos x="T0" y="T1"/>
                </a:cxn>
                <a:cxn ang="0">
                  <a:pos x="T2" y="T3"/>
                </a:cxn>
                <a:cxn ang="0">
                  <a:pos x="T4" y="T5"/>
                </a:cxn>
                <a:cxn ang="0">
                  <a:pos x="T6" y="T7"/>
                </a:cxn>
                <a:cxn ang="0">
                  <a:pos x="T8" y="T9"/>
                </a:cxn>
                <a:cxn ang="0">
                  <a:pos x="T10" y="T11"/>
                </a:cxn>
                <a:cxn ang="0">
                  <a:pos x="T12" y="T13"/>
                </a:cxn>
              </a:cxnLst>
              <a:rect l="0" t="0" r="r" b="b"/>
              <a:pathLst>
                <a:path w="828" h="1343">
                  <a:moveTo>
                    <a:pt x="45" y="1343"/>
                  </a:moveTo>
                  <a:lnTo>
                    <a:pt x="213" y="1264"/>
                  </a:lnTo>
                  <a:lnTo>
                    <a:pt x="194" y="476"/>
                  </a:lnTo>
                  <a:lnTo>
                    <a:pt x="828" y="112"/>
                  </a:lnTo>
                  <a:lnTo>
                    <a:pt x="828" y="0"/>
                  </a:lnTo>
                  <a:lnTo>
                    <a:pt x="0" y="348"/>
                  </a:lnTo>
                  <a:lnTo>
                    <a:pt x="45" y="1343"/>
                  </a:lnTo>
                  <a:close/>
                </a:path>
              </a:pathLst>
            </a:custGeom>
            <a:solidFill>
              <a:srgbClr val="488A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4" name="Freeform 155">
              <a:extLst>
                <a:ext uri="{FF2B5EF4-FFF2-40B4-BE49-F238E27FC236}">
                  <a16:creationId xmlns:a16="http://schemas.microsoft.com/office/drawing/2014/main" id="{70878A45-1B63-554D-AC9D-F5686E2E42C0}"/>
                </a:ext>
              </a:extLst>
            </p:cNvPr>
            <p:cNvSpPr>
              <a:spLocks/>
            </p:cNvSpPr>
            <p:nvPr/>
          </p:nvSpPr>
          <p:spPr bwMode="auto">
            <a:xfrm>
              <a:off x="3050" y="2314"/>
              <a:ext cx="362" cy="1032"/>
            </a:xfrm>
            <a:custGeom>
              <a:avLst/>
              <a:gdLst>
                <a:gd name="T0" fmla="*/ 362 w 362"/>
                <a:gd name="T1" fmla="*/ 132 h 1032"/>
                <a:gd name="T2" fmla="*/ 106 w 362"/>
                <a:gd name="T3" fmla="*/ 0 h 1032"/>
                <a:gd name="T4" fmla="*/ 0 w 362"/>
                <a:gd name="T5" fmla="*/ 38 h 1032"/>
                <a:gd name="T6" fmla="*/ 30 w 362"/>
                <a:gd name="T7" fmla="*/ 196 h 1032"/>
                <a:gd name="T8" fmla="*/ 146 w 362"/>
                <a:gd name="T9" fmla="*/ 258 h 1032"/>
                <a:gd name="T10" fmla="*/ 258 w 362"/>
                <a:gd name="T11" fmla="*/ 999 h 1032"/>
                <a:gd name="T12" fmla="*/ 324 w 362"/>
                <a:gd name="T13" fmla="*/ 1032 h 1032"/>
                <a:gd name="T14" fmla="*/ 362 w 362"/>
                <a:gd name="T15" fmla="*/ 132 h 10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2" h="1032">
                  <a:moveTo>
                    <a:pt x="362" y="132"/>
                  </a:moveTo>
                  <a:lnTo>
                    <a:pt x="106" y="0"/>
                  </a:lnTo>
                  <a:lnTo>
                    <a:pt x="0" y="38"/>
                  </a:lnTo>
                  <a:lnTo>
                    <a:pt x="30" y="196"/>
                  </a:lnTo>
                  <a:lnTo>
                    <a:pt x="146" y="258"/>
                  </a:lnTo>
                  <a:lnTo>
                    <a:pt x="258" y="999"/>
                  </a:lnTo>
                  <a:lnTo>
                    <a:pt x="324" y="1032"/>
                  </a:lnTo>
                  <a:lnTo>
                    <a:pt x="362" y="132"/>
                  </a:lnTo>
                  <a:close/>
                </a:path>
              </a:pathLst>
            </a:custGeom>
            <a:solidFill>
              <a:srgbClr val="70AD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5" name="Freeform 156">
              <a:extLst>
                <a:ext uri="{FF2B5EF4-FFF2-40B4-BE49-F238E27FC236}">
                  <a16:creationId xmlns:a16="http://schemas.microsoft.com/office/drawing/2014/main" id="{F6AE634C-2AC7-F7F4-BE41-09AEBC36662D}"/>
                </a:ext>
              </a:extLst>
            </p:cNvPr>
            <p:cNvSpPr>
              <a:spLocks/>
            </p:cNvSpPr>
            <p:nvPr/>
          </p:nvSpPr>
          <p:spPr bwMode="auto">
            <a:xfrm>
              <a:off x="2545" y="673"/>
              <a:ext cx="730" cy="469"/>
            </a:xfrm>
            <a:custGeom>
              <a:avLst/>
              <a:gdLst>
                <a:gd name="T0" fmla="*/ 5 w 730"/>
                <a:gd name="T1" fmla="*/ 306 h 469"/>
                <a:gd name="T2" fmla="*/ 730 w 730"/>
                <a:gd name="T3" fmla="*/ 0 h 469"/>
                <a:gd name="T4" fmla="*/ 730 w 730"/>
                <a:gd name="T5" fmla="*/ 86 h 469"/>
                <a:gd name="T6" fmla="*/ 145 w 730"/>
                <a:gd name="T7" fmla="*/ 336 h 469"/>
                <a:gd name="T8" fmla="*/ 150 w 730"/>
                <a:gd name="T9" fmla="*/ 469 h 469"/>
                <a:gd name="T10" fmla="*/ 0 w 730"/>
                <a:gd name="T11" fmla="*/ 436 h 469"/>
                <a:gd name="T12" fmla="*/ 5 w 730"/>
                <a:gd name="T13" fmla="*/ 306 h 469"/>
              </a:gdLst>
              <a:ahLst/>
              <a:cxnLst>
                <a:cxn ang="0">
                  <a:pos x="T0" y="T1"/>
                </a:cxn>
                <a:cxn ang="0">
                  <a:pos x="T2" y="T3"/>
                </a:cxn>
                <a:cxn ang="0">
                  <a:pos x="T4" y="T5"/>
                </a:cxn>
                <a:cxn ang="0">
                  <a:pos x="T6" y="T7"/>
                </a:cxn>
                <a:cxn ang="0">
                  <a:pos x="T8" y="T9"/>
                </a:cxn>
                <a:cxn ang="0">
                  <a:pos x="T10" y="T11"/>
                </a:cxn>
                <a:cxn ang="0">
                  <a:pos x="T12" y="T13"/>
                </a:cxn>
              </a:cxnLst>
              <a:rect l="0" t="0" r="r" b="b"/>
              <a:pathLst>
                <a:path w="730" h="469">
                  <a:moveTo>
                    <a:pt x="5" y="306"/>
                  </a:moveTo>
                  <a:lnTo>
                    <a:pt x="730" y="0"/>
                  </a:lnTo>
                  <a:lnTo>
                    <a:pt x="730" y="86"/>
                  </a:lnTo>
                  <a:lnTo>
                    <a:pt x="145" y="336"/>
                  </a:lnTo>
                  <a:lnTo>
                    <a:pt x="150" y="469"/>
                  </a:lnTo>
                  <a:lnTo>
                    <a:pt x="0" y="436"/>
                  </a:lnTo>
                  <a:lnTo>
                    <a:pt x="5" y="306"/>
                  </a:lnTo>
                  <a:close/>
                </a:path>
              </a:pathLst>
            </a:custGeom>
            <a:solidFill>
              <a:srgbClr val="70AD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6" name="Freeform 157">
              <a:extLst>
                <a:ext uri="{FF2B5EF4-FFF2-40B4-BE49-F238E27FC236}">
                  <a16:creationId xmlns:a16="http://schemas.microsoft.com/office/drawing/2014/main" id="{39E00B0A-AB5B-65AA-9BB1-253D8D32A687}"/>
                </a:ext>
              </a:extLst>
            </p:cNvPr>
            <p:cNvSpPr>
              <a:spLocks/>
            </p:cNvSpPr>
            <p:nvPr/>
          </p:nvSpPr>
          <p:spPr bwMode="auto">
            <a:xfrm>
              <a:off x="1764" y="2380"/>
              <a:ext cx="1572" cy="554"/>
            </a:xfrm>
            <a:custGeom>
              <a:avLst/>
              <a:gdLst>
                <a:gd name="T0" fmla="*/ 0 w 1572"/>
                <a:gd name="T1" fmla="*/ 111 h 554"/>
                <a:gd name="T2" fmla="*/ 192 w 1572"/>
                <a:gd name="T3" fmla="*/ 0 h 554"/>
                <a:gd name="T4" fmla="*/ 1468 w 1572"/>
                <a:gd name="T5" fmla="*/ 57 h 554"/>
                <a:gd name="T6" fmla="*/ 1572 w 1572"/>
                <a:gd name="T7" fmla="*/ 111 h 554"/>
                <a:gd name="T8" fmla="*/ 788 w 1572"/>
                <a:gd name="T9" fmla="*/ 554 h 554"/>
                <a:gd name="T10" fmla="*/ 0 w 1572"/>
                <a:gd name="T11" fmla="*/ 111 h 554"/>
              </a:gdLst>
              <a:ahLst/>
              <a:cxnLst>
                <a:cxn ang="0">
                  <a:pos x="T0" y="T1"/>
                </a:cxn>
                <a:cxn ang="0">
                  <a:pos x="T2" y="T3"/>
                </a:cxn>
                <a:cxn ang="0">
                  <a:pos x="T4" y="T5"/>
                </a:cxn>
                <a:cxn ang="0">
                  <a:pos x="T6" y="T7"/>
                </a:cxn>
                <a:cxn ang="0">
                  <a:pos x="T8" y="T9"/>
                </a:cxn>
                <a:cxn ang="0">
                  <a:pos x="T10" y="T11"/>
                </a:cxn>
              </a:cxnLst>
              <a:rect l="0" t="0" r="r" b="b"/>
              <a:pathLst>
                <a:path w="1572" h="554">
                  <a:moveTo>
                    <a:pt x="0" y="111"/>
                  </a:moveTo>
                  <a:lnTo>
                    <a:pt x="192" y="0"/>
                  </a:lnTo>
                  <a:lnTo>
                    <a:pt x="1468" y="57"/>
                  </a:lnTo>
                  <a:lnTo>
                    <a:pt x="1572" y="111"/>
                  </a:lnTo>
                  <a:lnTo>
                    <a:pt x="788" y="554"/>
                  </a:lnTo>
                  <a:lnTo>
                    <a:pt x="0" y="111"/>
                  </a:lnTo>
                  <a:close/>
                </a:path>
              </a:pathLst>
            </a:custGeom>
            <a:solidFill>
              <a:srgbClr val="488A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7" name="Freeform 158">
              <a:extLst>
                <a:ext uri="{FF2B5EF4-FFF2-40B4-BE49-F238E27FC236}">
                  <a16:creationId xmlns:a16="http://schemas.microsoft.com/office/drawing/2014/main" id="{AB9EB2F7-7759-30A2-5E3C-1BD8F2E3BA1D}"/>
                </a:ext>
              </a:extLst>
            </p:cNvPr>
            <p:cNvSpPr>
              <a:spLocks/>
            </p:cNvSpPr>
            <p:nvPr/>
          </p:nvSpPr>
          <p:spPr bwMode="auto">
            <a:xfrm>
              <a:off x="3246" y="1911"/>
              <a:ext cx="855" cy="535"/>
            </a:xfrm>
            <a:custGeom>
              <a:avLst/>
              <a:gdLst>
                <a:gd name="T0" fmla="*/ 855 w 855"/>
                <a:gd name="T1" fmla="*/ 152 h 535"/>
                <a:gd name="T2" fmla="*/ 578 w 855"/>
                <a:gd name="T3" fmla="*/ 0 h 535"/>
                <a:gd name="T4" fmla="*/ 0 w 855"/>
                <a:gd name="T5" fmla="*/ 228 h 535"/>
                <a:gd name="T6" fmla="*/ 76 w 855"/>
                <a:gd name="T7" fmla="*/ 490 h 535"/>
                <a:gd name="T8" fmla="*/ 166 w 855"/>
                <a:gd name="T9" fmla="*/ 535 h 535"/>
                <a:gd name="T10" fmla="*/ 855 w 855"/>
                <a:gd name="T11" fmla="*/ 152 h 535"/>
              </a:gdLst>
              <a:ahLst/>
              <a:cxnLst>
                <a:cxn ang="0">
                  <a:pos x="T0" y="T1"/>
                </a:cxn>
                <a:cxn ang="0">
                  <a:pos x="T2" y="T3"/>
                </a:cxn>
                <a:cxn ang="0">
                  <a:pos x="T4" y="T5"/>
                </a:cxn>
                <a:cxn ang="0">
                  <a:pos x="T6" y="T7"/>
                </a:cxn>
                <a:cxn ang="0">
                  <a:pos x="T8" y="T9"/>
                </a:cxn>
                <a:cxn ang="0">
                  <a:pos x="T10" y="T11"/>
                </a:cxn>
              </a:cxnLst>
              <a:rect l="0" t="0" r="r" b="b"/>
              <a:pathLst>
                <a:path w="855" h="535">
                  <a:moveTo>
                    <a:pt x="855" y="152"/>
                  </a:moveTo>
                  <a:lnTo>
                    <a:pt x="578" y="0"/>
                  </a:lnTo>
                  <a:lnTo>
                    <a:pt x="0" y="228"/>
                  </a:lnTo>
                  <a:lnTo>
                    <a:pt x="76" y="490"/>
                  </a:lnTo>
                  <a:lnTo>
                    <a:pt x="166" y="535"/>
                  </a:lnTo>
                  <a:lnTo>
                    <a:pt x="855" y="152"/>
                  </a:lnTo>
                  <a:close/>
                </a:path>
              </a:pathLst>
            </a:custGeom>
            <a:solidFill>
              <a:srgbClr val="70AD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8" name="Freeform 159">
              <a:extLst>
                <a:ext uri="{FF2B5EF4-FFF2-40B4-BE49-F238E27FC236}">
                  <a16:creationId xmlns:a16="http://schemas.microsoft.com/office/drawing/2014/main" id="{9D4BFA39-F5E2-F6B8-123E-3D8AAB8A070A}"/>
                </a:ext>
              </a:extLst>
            </p:cNvPr>
            <p:cNvSpPr>
              <a:spLocks/>
            </p:cNvSpPr>
            <p:nvPr/>
          </p:nvSpPr>
          <p:spPr bwMode="auto">
            <a:xfrm>
              <a:off x="1009" y="1921"/>
              <a:ext cx="776" cy="532"/>
            </a:xfrm>
            <a:custGeom>
              <a:avLst/>
              <a:gdLst>
                <a:gd name="T0" fmla="*/ 0 w 776"/>
                <a:gd name="T1" fmla="*/ 142 h 532"/>
                <a:gd name="T2" fmla="*/ 265 w 776"/>
                <a:gd name="T3" fmla="*/ 0 h 532"/>
                <a:gd name="T4" fmla="*/ 682 w 776"/>
                <a:gd name="T5" fmla="*/ 431 h 532"/>
                <a:gd name="T6" fmla="*/ 776 w 776"/>
                <a:gd name="T7" fmla="*/ 386 h 532"/>
                <a:gd name="T8" fmla="*/ 776 w 776"/>
                <a:gd name="T9" fmla="*/ 483 h 532"/>
                <a:gd name="T10" fmla="*/ 689 w 776"/>
                <a:gd name="T11" fmla="*/ 532 h 532"/>
                <a:gd name="T12" fmla="*/ 0 w 776"/>
                <a:gd name="T13" fmla="*/ 142 h 532"/>
              </a:gdLst>
              <a:ahLst/>
              <a:cxnLst>
                <a:cxn ang="0">
                  <a:pos x="T0" y="T1"/>
                </a:cxn>
                <a:cxn ang="0">
                  <a:pos x="T2" y="T3"/>
                </a:cxn>
                <a:cxn ang="0">
                  <a:pos x="T4" y="T5"/>
                </a:cxn>
                <a:cxn ang="0">
                  <a:pos x="T6" y="T7"/>
                </a:cxn>
                <a:cxn ang="0">
                  <a:pos x="T8" y="T9"/>
                </a:cxn>
                <a:cxn ang="0">
                  <a:pos x="T10" y="T11"/>
                </a:cxn>
                <a:cxn ang="0">
                  <a:pos x="T12" y="T13"/>
                </a:cxn>
              </a:cxnLst>
              <a:rect l="0" t="0" r="r" b="b"/>
              <a:pathLst>
                <a:path w="776" h="532">
                  <a:moveTo>
                    <a:pt x="0" y="142"/>
                  </a:moveTo>
                  <a:lnTo>
                    <a:pt x="265" y="0"/>
                  </a:lnTo>
                  <a:lnTo>
                    <a:pt x="682" y="431"/>
                  </a:lnTo>
                  <a:lnTo>
                    <a:pt x="776" y="386"/>
                  </a:lnTo>
                  <a:lnTo>
                    <a:pt x="776" y="483"/>
                  </a:lnTo>
                  <a:lnTo>
                    <a:pt x="689" y="532"/>
                  </a:lnTo>
                  <a:lnTo>
                    <a:pt x="0" y="142"/>
                  </a:lnTo>
                  <a:close/>
                </a:path>
              </a:pathLst>
            </a:custGeom>
            <a:solidFill>
              <a:srgbClr val="70AD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19" name="Freeform 160">
              <a:extLst>
                <a:ext uri="{FF2B5EF4-FFF2-40B4-BE49-F238E27FC236}">
                  <a16:creationId xmlns:a16="http://schemas.microsoft.com/office/drawing/2014/main" id="{CF39DB47-74D2-DC2E-B1A3-62D86CDF6C15}"/>
                </a:ext>
              </a:extLst>
            </p:cNvPr>
            <p:cNvSpPr>
              <a:spLocks/>
            </p:cNvSpPr>
            <p:nvPr/>
          </p:nvSpPr>
          <p:spPr bwMode="auto">
            <a:xfrm>
              <a:off x="1021" y="2051"/>
              <a:ext cx="720" cy="1283"/>
            </a:xfrm>
            <a:custGeom>
              <a:avLst/>
              <a:gdLst>
                <a:gd name="T0" fmla="*/ 59 w 720"/>
                <a:gd name="T1" fmla="*/ 868 h 1283"/>
                <a:gd name="T2" fmla="*/ 720 w 720"/>
                <a:gd name="T3" fmla="*/ 1283 h 1283"/>
                <a:gd name="T4" fmla="*/ 689 w 720"/>
                <a:gd name="T5" fmla="*/ 390 h 1283"/>
                <a:gd name="T6" fmla="*/ 0 w 720"/>
                <a:gd name="T7" fmla="*/ 0 h 1283"/>
                <a:gd name="T8" fmla="*/ 59 w 720"/>
                <a:gd name="T9" fmla="*/ 868 h 1283"/>
              </a:gdLst>
              <a:ahLst/>
              <a:cxnLst>
                <a:cxn ang="0">
                  <a:pos x="T0" y="T1"/>
                </a:cxn>
                <a:cxn ang="0">
                  <a:pos x="T2" y="T3"/>
                </a:cxn>
                <a:cxn ang="0">
                  <a:pos x="T4" y="T5"/>
                </a:cxn>
                <a:cxn ang="0">
                  <a:pos x="T6" y="T7"/>
                </a:cxn>
                <a:cxn ang="0">
                  <a:pos x="T8" y="T9"/>
                </a:cxn>
              </a:cxnLst>
              <a:rect l="0" t="0" r="r" b="b"/>
              <a:pathLst>
                <a:path w="720" h="1283">
                  <a:moveTo>
                    <a:pt x="59" y="868"/>
                  </a:moveTo>
                  <a:lnTo>
                    <a:pt x="720" y="1283"/>
                  </a:lnTo>
                  <a:lnTo>
                    <a:pt x="689" y="390"/>
                  </a:lnTo>
                  <a:lnTo>
                    <a:pt x="0" y="0"/>
                  </a:lnTo>
                  <a:lnTo>
                    <a:pt x="59" y="868"/>
                  </a:lnTo>
                  <a:close/>
                </a:path>
              </a:pathLst>
            </a:custGeom>
            <a:solidFill>
              <a:srgbClr val="70ADA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0" name="Freeform 161">
              <a:extLst>
                <a:ext uri="{FF2B5EF4-FFF2-40B4-BE49-F238E27FC236}">
                  <a16:creationId xmlns:a16="http://schemas.microsoft.com/office/drawing/2014/main" id="{3A271E2A-4788-B7CB-32B5-87A8AB77334E}"/>
                </a:ext>
              </a:extLst>
            </p:cNvPr>
            <p:cNvSpPr>
              <a:spLocks/>
            </p:cNvSpPr>
            <p:nvPr/>
          </p:nvSpPr>
          <p:spPr bwMode="auto">
            <a:xfrm>
              <a:off x="924" y="1017"/>
              <a:ext cx="767" cy="1335"/>
            </a:xfrm>
            <a:custGeom>
              <a:avLst/>
              <a:gdLst>
                <a:gd name="T0" fmla="*/ 68 w 767"/>
                <a:gd name="T1" fmla="*/ 949 h 1335"/>
                <a:gd name="T2" fmla="*/ 767 w 767"/>
                <a:gd name="T3" fmla="*/ 1335 h 1335"/>
                <a:gd name="T4" fmla="*/ 722 w 767"/>
                <a:gd name="T5" fmla="*/ 340 h 1335"/>
                <a:gd name="T6" fmla="*/ 0 w 767"/>
                <a:gd name="T7" fmla="*/ 0 h 1335"/>
                <a:gd name="T8" fmla="*/ 68 w 767"/>
                <a:gd name="T9" fmla="*/ 949 h 1335"/>
              </a:gdLst>
              <a:ahLst/>
              <a:cxnLst>
                <a:cxn ang="0">
                  <a:pos x="T0" y="T1"/>
                </a:cxn>
                <a:cxn ang="0">
                  <a:pos x="T2" y="T3"/>
                </a:cxn>
                <a:cxn ang="0">
                  <a:pos x="T4" y="T5"/>
                </a:cxn>
                <a:cxn ang="0">
                  <a:pos x="T6" y="T7"/>
                </a:cxn>
                <a:cxn ang="0">
                  <a:pos x="T8" y="T9"/>
                </a:cxn>
              </a:cxnLst>
              <a:rect l="0" t="0" r="r" b="b"/>
              <a:pathLst>
                <a:path w="767" h="1335">
                  <a:moveTo>
                    <a:pt x="68" y="949"/>
                  </a:moveTo>
                  <a:lnTo>
                    <a:pt x="767" y="1335"/>
                  </a:lnTo>
                  <a:lnTo>
                    <a:pt x="722" y="340"/>
                  </a:lnTo>
                  <a:lnTo>
                    <a:pt x="0" y="0"/>
                  </a:lnTo>
                  <a:lnTo>
                    <a:pt x="68" y="949"/>
                  </a:lnTo>
                  <a:close/>
                </a:path>
              </a:pathLst>
            </a:custGeom>
            <a:solidFill>
              <a:srgbClr val="488A4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1" name="Freeform 162">
              <a:extLst>
                <a:ext uri="{FF2B5EF4-FFF2-40B4-BE49-F238E27FC236}">
                  <a16:creationId xmlns:a16="http://schemas.microsoft.com/office/drawing/2014/main" id="{7DFEBD09-E00D-F1A1-739C-E5FA11CDB255}"/>
                </a:ext>
              </a:extLst>
            </p:cNvPr>
            <p:cNvSpPr>
              <a:spLocks/>
            </p:cNvSpPr>
            <p:nvPr/>
          </p:nvSpPr>
          <p:spPr bwMode="auto">
            <a:xfrm>
              <a:off x="2635" y="1017"/>
              <a:ext cx="824" cy="1335"/>
            </a:xfrm>
            <a:custGeom>
              <a:avLst/>
              <a:gdLst>
                <a:gd name="T0" fmla="*/ 0 w 824"/>
                <a:gd name="T1" fmla="*/ 0 h 1335"/>
                <a:gd name="T2" fmla="*/ 0 w 824"/>
                <a:gd name="T3" fmla="*/ 113 h 1335"/>
                <a:gd name="T4" fmla="*/ 654 w 824"/>
                <a:gd name="T5" fmla="*/ 402 h 1335"/>
                <a:gd name="T6" fmla="*/ 654 w 824"/>
                <a:gd name="T7" fmla="*/ 1282 h 1335"/>
                <a:gd name="T8" fmla="*/ 777 w 824"/>
                <a:gd name="T9" fmla="*/ 1335 h 1335"/>
                <a:gd name="T10" fmla="*/ 824 w 824"/>
                <a:gd name="T11" fmla="*/ 343 h 1335"/>
                <a:gd name="T12" fmla="*/ 0 w 824"/>
                <a:gd name="T13" fmla="*/ 0 h 1335"/>
              </a:gdLst>
              <a:ahLst/>
              <a:cxnLst>
                <a:cxn ang="0">
                  <a:pos x="T0" y="T1"/>
                </a:cxn>
                <a:cxn ang="0">
                  <a:pos x="T2" y="T3"/>
                </a:cxn>
                <a:cxn ang="0">
                  <a:pos x="T4" y="T5"/>
                </a:cxn>
                <a:cxn ang="0">
                  <a:pos x="T6" y="T7"/>
                </a:cxn>
                <a:cxn ang="0">
                  <a:pos x="T8" y="T9"/>
                </a:cxn>
                <a:cxn ang="0">
                  <a:pos x="T10" y="T11"/>
                </a:cxn>
                <a:cxn ang="0">
                  <a:pos x="T12" y="T13"/>
                </a:cxn>
              </a:cxnLst>
              <a:rect l="0" t="0" r="r" b="b"/>
              <a:pathLst>
                <a:path w="824" h="1335">
                  <a:moveTo>
                    <a:pt x="0" y="0"/>
                  </a:moveTo>
                  <a:lnTo>
                    <a:pt x="0" y="113"/>
                  </a:lnTo>
                  <a:lnTo>
                    <a:pt x="654" y="402"/>
                  </a:lnTo>
                  <a:lnTo>
                    <a:pt x="654" y="1282"/>
                  </a:lnTo>
                  <a:lnTo>
                    <a:pt x="777" y="1335"/>
                  </a:lnTo>
                  <a:lnTo>
                    <a:pt x="824" y="343"/>
                  </a:lnTo>
                  <a:lnTo>
                    <a:pt x="0" y="0"/>
                  </a:lnTo>
                  <a:close/>
                </a:path>
              </a:pathLst>
            </a:custGeom>
            <a:solidFill>
              <a:srgbClr val="488A4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2" name="Freeform 163">
              <a:extLst>
                <a:ext uri="{FF2B5EF4-FFF2-40B4-BE49-F238E27FC236}">
                  <a16:creationId xmlns:a16="http://schemas.microsoft.com/office/drawing/2014/main" id="{039AD187-DA96-9802-83B5-00C9887DC33C}"/>
                </a:ext>
              </a:extLst>
            </p:cNvPr>
            <p:cNvSpPr>
              <a:spLocks/>
            </p:cNvSpPr>
            <p:nvPr/>
          </p:nvSpPr>
          <p:spPr bwMode="auto">
            <a:xfrm>
              <a:off x="1729" y="1398"/>
              <a:ext cx="823" cy="1425"/>
            </a:xfrm>
            <a:custGeom>
              <a:avLst/>
              <a:gdLst>
                <a:gd name="T0" fmla="*/ 0 w 823"/>
                <a:gd name="T1" fmla="*/ 0 h 1425"/>
                <a:gd name="T2" fmla="*/ 35 w 823"/>
                <a:gd name="T3" fmla="*/ 996 h 1425"/>
                <a:gd name="T4" fmla="*/ 823 w 823"/>
                <a:gd name="T5" fmla="*/ 1425 h 1425"/>
                <a:gd name="T6" fmla="*/ 823 w 823"/>
                <a:gd name="T7" fmla="*/ 390 h 1425"/>
                <a:gd name="T8" fmla="*/ 0 w 823"/>
                <a:gd name="T9" fmla="*/ 0 h 1425"/>
              </a:gdLst>
              <a:ahLst/>
              <a:cxnLst>
                <a:cxn ang="0">
                  <a:pos x="T0" y="T1"/>
                </a:cxn>
                <a:cxn ang="0">
                  <a:pos x="T2" y="T3"/>
                </a:cxn>
                <a:cxn ang="0">
                  <a:pos x="T4" y="T5"/>
                </a:cxn>
                <a:cxn ang="0">
                  <a:pos x="T6" y="T7"/>
                </a:cxn>
                <a:cxn ang="0">
                  <a:pos x="T8" y="T9"/>
                </a:cxn>
              </a:cxnLst>
              <a:rect l="0" t="0" r="r" b="b"/>
              <a:pathLst>
                <a:path w="823" h="1425">
                  <a:moveTo>
                    <a:pt x="0" y="0"/>
                  </a:moveTo>
                  <a:lnTo>
                    <a:pt x="35" y="996"/>
                  </a:lnTo>
                  <a:lnTo>
                    <a:pt x="823" y="1425"/>
                  </a:lnTo>
                  <a:lnTo>
                    <a:pt x="823" y="390"/>
                  </a:lnTo>
                  <a:lnTo>
                    <a:pt x="0" y="0"/>
                  </a:lnTo>
                  <a:close/>
                </a:path>
              </a:pathLst>
            </a:custGeom>
            <a:solidFill>
              <a:srgbClr val="70ADA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3" name="Freeform 164">
              <a:extLst>
                <a:ext uri="{FF2B5EF4-FFF2-40B4-BE49-F238E27FC236}">
                  <a16:creationId xmlns:a16="http://schemas.microsoft.com/office/drawing/2014/main" id="{35C6AFA5-3E5B-FE21-31E2-8C9952206B12}"/>
                </a:ext>
              </a:extLst>
            </p:cNvPr>
            <p:cNvSpPr>
              <a:spLocks/>
            </p:cNvSpPr>
            <p:nvPr/>
          </p:nvSpPr>
          <p:spPr bwMode="auto">
            <a:xfrm>
              <a:off x="1764" y="2491"/>
              <a:ext cx="788" cy="1373"/>
            </a:xfrm>
            <a:custGeom>
              <a:avLst/>
              <a:gdLst>
                <a:gd name="T0" fmla="*/ 788 w 788"/>
                <a:gd name="T1" fmla="*/ 1373 h 1373"/>
                <a:gd name="T2" fmla="*/ 788 w 788"/>
                <a:gd name="T3" fmla="*/ 443 h 1373"/>
                <a:gd name="T4" fmla="*/ 0 w 788"/>
                <a:gd name="T5" fmla="*/ 0 h 1373"/>
                <a:gd name="T6" fmla="*/ 38 w 788"/>
                <a:gd name="T7" fmla="*/ 900 h 1373"/>
                <a:gd name="T8" fmla="*/ 788 w 788"/>
                <a:gd name="T9" fmla="*/ 1373 h 1373"/>
              </a:gdLst>
              <a:ahLst/>
              <a:cxnLst>
                <a:cxn ang="0">
                  <a:pos x="T0" y="T1"/>
                </a:cxn>
                <a:cxn ang="0">
                  <a:pos x="T2" y="T3"/>
                </a:cxn>
                <a:cxn ang="0">
                  <a:pos x="T4" y="T5"/>
                </a:cxn>
                <a:cxn ang="0">
                  <a:pos x="T6" y="T7"/>
                </a:cxn>
                <a:cxn ang="0">
                  <a:pos x="T8" y="T9"/>
                </a:cxn>
              </a:cxnLst>
              <a:rect l="0" t="0" r="r" b="b"/>
              <a:pathLst>
                <a:path w="788" h="1373">
                  <a:moveTo>
                    <a:pt x="788" y="1373"/>
                  </a:moveTo>
                  <a:lnTo>
                    <a:pt x="788" y="443"/>
                  </a:lnTo>
                  <a:lnTo>
                    <a:pt x="0" y="0"/>
                  </a:lnTo>
                  <a:lnTo>
                    <a:pt x="38" y="900"/>
                  </a:lnTo>
                  <a:lnTo>
                    <a:pt x="788" y="1373"/>
                  </a:lnTo>
                  <a:close/>
                </a:path>
              </a:pathLst>
            </a:custGeom>
            <a:solidFill>
              <a:srgbClr val="488A4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4" name="Freeform 165">
              <a:extLst>
                <a:ext uri="{FF2B5EF4-FFF2-40B4-BE49-F238E27FC236}">
                  <a16:creationId xmlns:a16="http://schemas.microsoft.com/office/drawing/2014/main" id="{CD12C1E5-1493-0AFE-5CEF-FF9002682C29}"/>
                </a:ext>
              </a:extLst>
            </p:cNvPr>
            <p:cNvSpPr>
              <a:spLocks/>
            </p:cNvSpPr>
            <p:nvPr/>
          </p:nvSpPr>
          <p:spPr bwMode="auto">
            <a:xfrm>
              <a:off x="2552" y="2491"/>
              <a:ext cx="784" cy="1373"/>
            </a:xfrm>
            <a:custGeom>
              <a:avLst/>
              <a:gdLst>
                <a:gd name="T0" fmla="*/ 0 w 784"/>
                <a:gd name="T1" fmla="*/ 443 h 1373"/>
                <a:gd name="T2" fmla="*/ 784 w 784"/>
                <a:gd name="T3" fmla="*/ 0 h 1373"/>
                <a:gd name="T4" fmla="*/ 753 w 784"/>
                <a:gd name="T5" fmla="*/ 900 h 1373"/>
                <a:gd name="T6" fmla="*/ 0 w 784"/>
                <a:gd name="T7" fmla="*/ 1373 h 1373"/>
                <a:gd name="T8" fmla="*/ 0 w 784"/>
                <a:gd name="T9" fmla="*/ 443 h 1373"/>
              </a:gdLst>
              <a:ahLst/>
              <a:cxnLst>
                <a:cxn ang="0">
                  <a:pos x="T0" y="T1"/>
                </a:cxn>
                <a:cxn ang="0">
                  <a:pos x="T2" y="T3"/>
                </a:cxn>
                <a:cxn ang="0">
                  <a:pos x="T4" y="T5"/>
                </a:cxn>
                <a:cxn ang="0">
                  <a:pos x="T6" y="T7"/>
                </a:cxn>
                <a:cxn ang="0">
                  <a:pos x="T8" y="T9"/>
                </a:cxn>
              </a:cxnLst>
              <a:rect l="0" t="0" r="r" b="b"/>
              <a:pathLst>
                <a:path w="784" h="1373">
                  <a:moveTo>
                    <a:pt x="0" y="443"/>
                  </a:moveTo>
                  <a:lnTo>
                    <a:pt x="784" y="0"/>
                  </a:lnTo>
                  <a:lnTo>
                    <a:pt x="753" y="900"/>
                  </a:lnTo>
                  <a:lnTo>
                    <a:pt x="0" y="1373"/>
                  </a:lnTo>
                  <a:lnTo>
                    <a:pt x="0" y="443"/>
                  </a:lnTo>
                  <a:close/>
                </a:path>
              </a:pathLst>
            </a:custGeom>
            <a:solidFill>
              <a:srgbClr val="488A4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5" name="Freeform 166">
              <a:extLst>
                <a:ext uri="{FF2B5EF4-FFF2-40B4-BE49-F238E27FC236}">
                  <a16:creationId xmlns:a16="http://schemas.microsoft.com/office/drawing/2014/main" id="{C95EB407-4786-D7ED-8AE0-479331221AC1}"/>
                </a:ext>
              </a:extLst>
            </p:cNvPr>
            <p:cNvSpPr>
              <a:spLocks/>
            </p:cNvSpPr>
            <p:nvPr/>
          </p:nvSpPr>
          <p:spPr bwMode="auto">
            <a:xfrm>
              <a:off x="2552" y="1398"/>
              <a:ext cx="822" cy="1425"/>
            </a:xfrm>
            <a:custGeom>
              <a:avLst/>
              <a:gdLst>
                <a:gd name="T0" fmla="*/ 0 w 822"/>
                <a:gd name="T1" fmla="*/ 390 h 1425"/>
                <a:gd name="T2" fmla="*/ 822 w 822"/>
                <a:gd name="T3" fmla="*/ 0 h 1425"/>
                <a:gd name="T4" fmla="*/ 784 w 822"/>
                <a:gd name="T5" fmla="*/ 996 h 1425"/>
                <a:gd name="T6" fmla="*/ 0 w 822"/>
                <a:gd name="T7" fmla="*/ 1425 h 1425"/>
                <a:gd name="T8" fmla="*/ 0 w 822"/>
                <a:gd name="T9" fmla="*/ 390 h 1425"/>
              </a:gdLst>
              <a:ahLst/>
              <a:cxnLst>
                <a:cxn ang="0">
                  <a:pos x="T0" y="T1"/>
                </a:cxn>
                <a:cxn ang="0">
                  <a:pos x="T2" y="T3"/>
                </a:cxn>
                <a:cxn ang="0">
                  <a:pos x="T4" y="T5"/>
                </a:cxn>
                <a:cxn ang="0">
                  <a:pos x="T6" y="T7"/>
                </a:cxn>
                <a:cxn ang="0">
                  <a:pos x="T8" y="T9"/>
                </a:cxn>
              </a:cxnLst>
              <a:rect l="0" t="0" r="r" b="b"/>
              <a:pathLst>
                <a:path w="822" h="1425">
                  <a:moveTo>
                    <a:pt x="0" y="390"/>
                  </a:moveTo>
                  <a:lnTo>
                    <a:pt x="822" y="0"/>
                  </a:lnTo>
                  <a:lnTo>
                    <a:pt x="784" y="996"/>
                  </a:lnTo>
                  <a:lnTo>
                    <a:pt x="0" y="1425"/>
                  </a:lnTo>
                  <a:lnTo>
                    <a:pt x="0" y="390"/>
                  </a:lnTo>
                  <a:close/>
                </a:path>
              </a:pathLst>
            </a:custGeom>
            <a:solidFill>
              <a:srgbClr val="70ADA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6" name="Freeform 167">
              <a:extLst>
                <a:ext uri="{FF2B5EF4-FFF2-40B4-BE49-F238E27FC236}">
                  <a16:creationId xmlns:a16="http://schemas.microsoft.com/office/drawing/2014/main" id="{DBC067E7-F171-0F94-ECEE-C076DCDF01C8}"/>
                </a:ext>
              </a:extLst>
            </p:cNvPr>
            <p:cNvSpPr>
              <a:spLocks/>
            </p:cNvSpPr>
            <p:nvPr/>
          </p:nvSpPr>
          <p:spPr bwMode="auto">
            <a:xfrm>
              <a:off x="3412" y="1017"/>
              <a:ext cx="769" cy="1335"/>
            </a:xfrm>
            <a:custGeom>
              <a:avLst/>
              <a:gdLst>
                <a:gd name="T0" fmla="*/ 47 w 769"/>
                <a:gd name="T1" fmla="*/ 343 h 1335"/>
                <a:gd name="T2" fmla="*/ 0 w 769"/>
                <a:gd name="T3" fmla="*/ 1335 h 1335"/>
                <a:gd name="T4" fmla="*/ 698 w 769"/>
                <a:gd name="T5" fmla="*/ 946 h 1335"/>
                <a:gd name="T6" fmla="*/ 769 w 769"/>
                <a:gd name="T7" fmla="*/ 0 h 1335"/>
                <a:gd name="T8" fmla="*/ 47 w 769"/>
                <a:gd name="T9" fmla="*/ 343 h 1335"/>
              </a:gdLst>
              <a:ahLst/>
              <a:cxnLst>
                <a:cxn ang="0">
                  <a:pos x="T0" y="T1"/>
                </a:cxn>
                <a:cxn ang="0">
                  <a:pos x="T2" y="T3"/>
                </a:cxn>
                <a:cxn ang="0">
                  <a:pos x="T4" y="T5"/>
                </a:cxn>
                <a:cxn ang="0">
                  <a:pos x="T6" y="T7"/>
                </a:cxn>
                <a:cxn ang="0">
                  <a:pos x="T8" y="T9"/>
                </a:cxn>
              </a:cxnLst>
              <a:rect l="0" t="0" r="r" b="b"/>
              <a:pathLst>
                <a:path w="769" h="1335">
                  <a:moveTo>
                    <a:pt x="47" y="343"/>
                  </a:moveTo>
                  <a:lnTo>
                    <a:pt x="0" y="1335"/>
                  </a:lnTo>
                  <a:lnTo>
                    <a:pt x="698" y="946"/>
                  </a:lnTo>
                  <a:lnTo>
                    <a:pt x="769" y="0"/>
                  </a:lnTo>
                  <a:lnTo>
                    <a:pt x="47" y="343"/>
                  </a:lnTo>
                  <a:close/>
                </a:path>
              </a:pathLst>
            </a:custGeom>
            <a:solidFill>
              <a:schemeClr val="accent5">
                <a:lumMod val="75000"/>
              </a:schemeClr>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7" name="Freeform 168">
              <a:extLst>
                <a:ext uri="{FF2B5EF4-FFF2-40B4-BE49-F238E27FC236}">
                  <a16:creationId xmlns:a16="http://schemas.microsoft.com/office/drawing/2014/main" id="{7A9F6157-04B7-30FD-3BF5-B6A5E50D8149}"/>
                </a:ext>
              </a:extLst>
            </p:cNvPr>
            <p:cNvSpPr>
              <a:spLocks/>
            </p:cNvSpPr>
            <p:nvPr/>
          </p:nvSpPr>
          <p:spPr bwMode="auto">
            <a:xfrm>
              <a:off x="3374" y="2063"/>
              <a:ext cx="727" cy="1283"/>
            </a:xfrm>
            <a:custGeom>
              <a:avLst/>
              <a:gdLst>
                <a:gd name="T0" fmla="*/ 0 w 727"/>
                <a:gd name="T1" fmla="*/ 1283 h 1283"/>
                <a:gd name="T2" fmla="*/ 38 w 727"/>
                <a:gd name="T3" fmla="*/ 383 h 1283"/>
                <a:gd name="T4" fmla="*/ 727 w 727"/>
                <a:gd name="T5" fmla="*/ 0 h 1283"/>
                <a:gd name="T6" fmla="*/ 663 w 727"/>
                <a:gd name="T7" fmla="*/ 864 h 1283"/>
                <a:gd name="T8" fmla="*/ 0 w 727"/>
                <a:gd name="T9" fmla="*/ 1283 h 1283"/>
              </a:gdLst>
              <a:ahLst/>
              <a:cxnLst>
                <a:cxn ang="0">
                  <a:pos x="T0" y="T1"/>
                </a:cxn>
                <a:cxn ang="0">
                  <a:pos x="T2" y="T3"/>
                </a:cxn>
                <a:cxn ang="0">
                  <a:pos x="T4" y="T5"/>
                </a:cxn>
                <a:cxn ang="0">
                  <a:pos x="T6" y="T7"/>
                </a:cxn>
                <a:cxn ang="0">
                  <a:pos x="T8" y="T9"/>
                </a:cxn>
              </a:cxnLst>
              <a:rect l="0" t="0" r="r" b="b"/>
              <a:pathLst>
                <a:path w="727" h="1283">
                  <a:moveTo>
                    <a:pt x="0" y="1283"/>
                  </a:moveTo>
                  <a:lnTo>
                    <a:pt x="38" y="383"/>
                  </a:lnTo>
                  <a:lnTo>
                    <a:pt x="727" y="0"/>
                  </a:lnTo>
                  <a:lnTo>
                    <a:pt x="663" y="864"/>
                  </a:lnTo>
                  <a:lnTo>
                    <a:pt x="0" y="1283"/>
                  </a:lnTo>
                  <a:close/>
                </a:path>
              </a:pathLst>
            </a:custGeom>
            <a:solidFill>
              <a:srgbClr val="70ADA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8" name="Freeform 169">
              <a:extLst>
                <a:ext uri="{FF2B5EF4-FFF2-40B4-BE49-F238E27FC236}">
                  <a16:creationId xmlns:a16="http://schemas.microsoft.com/office/drawing/2014/main" id="{6299782C-7E94-411D-4276-5852D1705C2E}"/>
                </a:ext>
              </a:extLst>
            </p:cNvPr>
            <p:cNvSpPr>
              <a:spLocks/>
            </p:cNvSpPr>
            <p:nvPr/>
          </p:nvSpPr>
          <p:spPr bwMode="auto">
            <a:xfrm>
              <a:off x="1729" y="1047"/>
              <a:ext cx="1645" cy="741"/>
            </a:xfrm>
            <a:custGeom>
              <a:avLst/>
              <a:gdLst>
                <a:gd name="T0" fmla="*/ 0 w 1645"/>
                <a:gd name="T1" fmla="*/ 351 h 741"/>
                <a:gd name="T2" fmla="*/ 823 w 1645"/>
                <a:gd name="T3" fmla="*/ 0 h 741"/>
                <a:gd name="T4" fmla="*/ 1645 w 1645"/>
                <a:gd name="T5" fmla="*/ 351 h 741"/>
                <a:gd name="T6" fmla="*/ 823 w 1645"/>
                <a:gd name="T7" fmla="*/ 741 h 741"/>
                <a:gd name="T8" fmla="*/ 0 w 1645"/>
                <a:gd name="T9" fmla="*/ 351 h 741"/>
              </a:gdLst>
              <a:ahLst/>
              <a:cxnLst>
                <a:cxn ang="0">
                  <a:pos x="T0" y="T1"/>
                </a:cxn>
                <a:cxn ang="0">
                  <a:pos x="T2" y="T3"/>
                </a:cxn>
                <a:cxn ang="0">
                  <a:pos x="T4" y="T5"/>
                </a:cxn>
                <a:cxn ang="0">
                  <a:pos x="T6" y="T7"/>
                </a:cxn>
                <a:cxn ang="0">
                  <a:pos x="T8" y="T9"/>
                </a:cxn>
              </a:cxnLst>
              <a:rect l="0" t="0" r="r" b="b"/>
              <a:pathLst>
                <a:path w="1645" h="741">
                  <a:moveTo>
                    <a:pt x="0" y="351"/>
                  </a:moveTo>
                  <a:lnTo>
                    <a:pt x="823" y="0"/>
                  </a:lnTo>
                  <a:lnTo>
                    <a:pt x="1645" y="351"/>
                  </a:lnTo>
                  <a:lnTo>
                    <a:pt x="823" y="741"/>
                  </a:lnTo>
                  <a:lnTo>
                    <a:pt x="0" y="351"/>
                  </a:lnTo>
                  <a:close/>
                </a:path>
              </a:pathLst>
            </a:custGeom>
            <a:solidFill>
              <a:srgbClr val="70ADA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29" name="Freeform 170">
              <a:extLst>
                <a:ext uri="{FF2B5EF4-FFF2-40B4-BE49-F238E27FC236}">
                  <a16:creationId xmlns:a16="http://schemas.microsoft.com/office/drawing/2014/main" id="{CDFEB484-B1BE-303F-4CFA-A5923775857C}"/>
                </a:ext>
              </a:extLst>
            </p:cNvPr>
            <p:cNvSpPr>
              <a:spLocks/>
            </p:cNvSpPr>
            <p:nvPr/>
          </p:nvSpPr>
          <p:spPr bwMode="auto">
            <a:xfrm>
              <a:off x="924" y="704"/>
              <a:ext cx="1550" cy="653"/>
            </a:xfrm>
            <a:custGeom>
              <a:avLst/>
              <a:gdLst>
                <a:gd name="T0" fmla="*/ 0 w 1550"/>
                <a:gd name="T1" fmla="*/ 313 h 653"/>
                <a:gd name="T2" fmla="*/ 819 w 1550"/>
                <a:gd name="T3" fmla="*/ 0 h 653"/>
                <a:gd name="T4" fmla="*/ 1550 w 1550"/>
                <a:gd name="T5" fmla="*/ 305 h 653"/>
                <a:gd name="T6" fmla="*/ 722 w 1550"/>
                <a:gd name="T7" fmla="*/ 653 h 653"/>
                <a:gd name="T8" fmla="*/ 0 w 1550"/>
                <a:gd name="T9" fmla="*/ 313 h 653"/>
              </a:gdLst>
              <a:ahLst/>
              <a:cxnLst>
                <a:cxn ang="0">
                  <a:pos x="T0" y="T1"/>
                </a:cxn>
                <a:cxn ang="0">
                  <a:pos x="T2" y="T3"/>
                </a:cxn>
                <a:cxn ang="0">
                  <a:pos x="T4" y="T5"/>
                </a:cxn>
                <a:cxn ang="0">
                  <a:pos x="T6" y="T7"/>
                </a:cxn>
                <a:cxn ang="0">
                  <a:pos x="T8" y="T9"/>
                </a:cxn>
              </a:cxnLst>
              <a:rect l="0" t="0" r="r" b="b"/>
              <a:pathLst>
                <a:path w="1550" h="653">
                  <a:moveTo>
                    <a:pt x="0" y="313"/>
                  </a:moveTo>
                  <a:lnTo>
                    <a:pt x="819" y="0"/>
                  </a:lnTo>
                  <a:lnTo>
                    <a:pt x="1550" y="305"/>
                  </a:lnTo>
                  <a:lnTo>
                    <a:pt x="722" y="653"/>
                  </a:lnTo>
                  <a:lnTo>
                    <a:pt x="0" y="313"/>
                  </a:lnTo>
                  <a:close/>
                </a:path>
              </a:pathLst>
            </a:custGeom>
            <a:solidFill>
              <a:srgbClr val="488A40"/>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30" name="Freeform 171">
              <a:extLst>
                <a:ext uri="{FF2B5EF4-FFF2-40B4-BE49-F238E27FC236}">
                  <a16:creationId xmlns:a16="http://schemas.microsoft.com/office/drawing/2014/main" id="{AF7C67F1-125B-D833-C6A9-9E256827CB67}"/>
                </a:ext>
              </a:extLst>
            </p:cNvPr>
            <p:cNvSpPr>
              <a:spLocks/>
            </p:cNvSpPr>
            <p:nvPr/>
          </p:nvSpPr>
          <p:spPr bwMode="auto">
            <a:xfrm>
              <a:off x="2635" y="704"/>
              <a:ext cx="1546" cy="656"/>
            </a:xfrm>
            <a:custGeom>
              <a:avLst/>
              <a:gdLst>
                <a:gd name="T0" fmla="*/ 824 w 1546"/>
                <a:gd name="T1" fmla="*/ 656 h 656"/>
                <a:gd name="T2" fmla="*/ 0 w 1546"/>
                <a:gd name="T3" fmla="*/ 313 h 656"/>
                <a:gd name="T4" fmla="*/ 732 w 1546"/>
                <a:gd name="T5" fmla="*/ 0 h 656"/>
                <a:gd name="T6" fmla="*/ 1546 w 1546"/>
                <a:gd name="T7" fmla="*/ 313 h 656"/>
                <a:gd name="T8" fmla="*/ 824 w 1546"/>
                <a:gd name="T9" fmla="*/ 656 h 656"/>
              </a:gdLst>
              <a:ahLst/>
              <a:cxnLst>
                <a:cxn ang="0">
                  <a:pos x="T0" y="T1"/>
                </a:cxn>
                <a:cxn ang="0">
                  <a:pos x="T2" y="T3"/>
                </a:cxn>
                <a:cxn ang="0">
                  <a:pos x="T4" y="T5"/>
                </a:cxn>
                <a:cxn ang="0">
                  <a:pos x="T6" y="T7"/>
                </a:cxn>
                <a:cxn ang="0">
                  <a:pos x="T8" y="T9"/>
                </a:cxn>
              </a:cxnLst>
              <a:rect l="0" t="0" r="r" b="b"/>
              <a:pathLst>
                <a:path w="1546" h="656">
                  <a:moveTo>
                    <a:pt x="824" y="656"/>
                  </a:moveTo>
                  <a:lnTo>
                    <a:pt x="0" y="313"/>
                  </a:lnTo>
                  <a:lnTo>
                    <a:pt x="732" y="0"/>
                  </a:lnTo>
                  <a:lnTo>
                    <a:pt x="1546" y="313"/>
                  </a:lnTo>
                  <a:lnTo>
                    <a:pt x="824" y="656"/>
                  </a:lnTo>
                  <a:close/>
                </a:path>
              </a:pathLst>
            </a:custGeom>
            <a:solidFill>
              <a:schemeClr val="accent5"/>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sp>
          <p:nvSpPr>
            <p:cNvPr id="31" name="Freeform 172">
              <a:extLst>
                <a:ext uri="{FF2B5EF4-FFF2-40B4-BE49-F238E27FC236}">
                  <a16:creationId xmlns:a16="http://schemas.microsoft.com/office/drawing/2014/main" id="{EB859B5A-0F98-4930-7F9E-BB4F0B635DE7}"/>
                </a:ext>
              </a:extLst>
            </p:cNvPr>
            <p:cNvSpPr>
              <a:spLocks/>
            </p:cNvSpPr>
            <p:nvPr/>
          </p:nvSpPr>
          <p:spPr bwMode="auto">
            <a:xfrm>
              <a:off x="1823" y="404"/>
              <a:ext cx="1459" cy="577"/>
            </a:xfrm>
            <a:custGeom>
              <a:avLst/>
              <a:gdLst>
                <a:gd name="T0" fmla="*/ 727 w 1459"/>
                <a:gd name="T1" fmla="*/ 0 h 577"/>
                <a:gd name="T2" fmla="*/ 1459 w 1459"/>
                <a:gd name="T3" fmla="*/ 269 h 577"/>
                <a:gd name="T4" fmla="*/ 727 w 1459"/>
                <a:gd name="T5" fmla="*/ 577 h 577"/>
                <a:gd name="T6" fmla="*/ 0 w 1459"/>
                <a:gd name="T7" fmla="*/ 269 h 577"/>
                <a:gd name="T8" fmla="*/ 727 w 1459"/>
                <a:gd name="T9" fmla="*/ 0 h 577"/>
              </a:gdLst>
              <a:ahLst/>
              <a:cxnLst>
                <a:cxn ang="0">
                  <a:pos x="T0" y="T1"/>
                </a:cxn>
                <a:cxn ang="0">
                  <a:pos x="T2" y="T3"/>
                </a:cxn>
                <a:cxn ang="0">
                  <a:pos x="T4" y="T5"/>
                </a:cxn>
                <a:cxn ang="0">
                  <a:pos x="T6" y="T7"/>
                </a:cxn>
                <a:cxn ang="0">
                  <a:pos x="T8" y="T9"/>
                </a:cxn>
              </a:cxnLst>
              <a:rect l="0" t="0" r="r" b="b"/>
              <a:pathLst>
                <a:path w="1459" h="577">
                  <a:moveTo>
                    <a:pt x="727" y="0"/>
                  </a:moveTo>
                  <a:lnTo>
                    <a:pt x="1459" y="269"/>
                  </a:lnTo>
                  <a:lnTo>
                    <a:pt x="727" y="577"/>
                  </a:lnTo>
                  <a:lnTo>
                    <a:pt x="0" y="269"/>
                  </a:lnTo>
                  <a:lnTo>
                    <a:pt x="727" y="0"/>
                  </a:lnTo>
                  <a:close/>
                </a:path>
              </a:pathLst>
            </a:custGeom>
            <a:solidFill>
              <a:srgbClr val="70ADA3"/>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boto Thin" charset="0"/>
                <a:ea typeface="+mn-ea"/>
                <a:cs typeface="+mn-cs"/>
              </a:endParaRPr>
            </a:p>
          </p:txBody>
        </p:sp>
      </p:grpSp>
      <p:sp>
        <p:nvSpPr>
          <p:cNvPr id="39" name="Flowchart: Process 38">
            <a:extLst>
              <a:ext uri="{FF2B5EF4-FFF2-40B4-BE49-F238E27FC236}">
                <a16:creationId xmlns:a16="http://schemas.microsoft.com/office/drawing/2014/main" id="{9BF4850A-5C54-DD26-7890-CB4BC2A0901B}"/>
              </a:ext>
            </a:extLst>
          </p:cNvPr>
          <p:cNvSpPr/>
          <p:nvPr/>
        </p:nvSpPr>
        <p:spPr>
          <a:xfrm>
            <a:off x="4159794" y="6381328"/>
            <a:ext cx="968103" cy="440191"/>
          </a:xfrm>
          <a:prstGeom prst="flowChartProcess">
            <a:avLst/>
          </a:prstGeom>
          <a:solidFill>
            <a:srgbClr val="70ADA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Introduction</a:t>
            </a:r>
          </a:p>
        </p:txBody>
      </p:sp>
    </p:spTree>
    <p:extLst>
      <p:ext uri="{BB962C8B-B14F-4D97-AF65-F5344CB8AC3E}">
        <p14:creationId xmlns:p14="http://schemas.microsoft.com/office/powerpoint/2010/main" val="2576270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4D3056D4-F4C4-1DBD-9977-A9C054E35895}"/>
              </a:ext>
            </a:extLst>
          </p:cNvPr>
          <p:cNvSpPr>
            <a:spLocks noGrp="1"/>
          </p:cNvSpPr>
          <p:nvPr>
            <p:ph type="subTitle" idx="1"/>
          </p:nvPr>
        </p:nvSpPr>
        <p:spPr>
          <a:xfrm>
            <a:off x="335360" y="1139120"/>
            <a:ext cx="11057210" cy="561688"/>
          </a:xfrm>
        </p:spPr>
        <p:txBody>
          <a:bodyPr>
            <a:normAutofit/>
          </a:bodyPr>
          <a:lstStyle/>
          <a:p>
            <a:pPr algn="just" fontAlgn="base">
              <a:spcBef>
                <a:spcPts val="0"/>
              </a:spcBef>
              <a:spcAft>
                <a:spcPts val="1000"/>
              </a:spcAft>
              <a:buClr>
                <a:srgbClr val="70ADA3"/>
              </a:buCl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Creation of a dedicated End-of-Gate-Closure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EoGC</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message for two use case as follows:</a:t>
            </a:r>
          </a:p>
        </p:txBody>
      </p:sp>
      <p:grpSp>
        <p:nvGrpSpPr>
          <p:cNvPr id="24" name="Group 23">
            <a:extLst>
              <a:ext uri="{FF2B5EF4-FFF2-40B4-BE49-F238E27FC236}">
                <a16:creationId xmlns:a16="http://schemas.microsoft.com/office/drawing/2014/main" id="{EA7A9ADF-CC7B-BF2E-1C75-D8CDE645BC01}"/>
              </a:ext>
            </a:extLst>
          </p:cNvPr>
          <p:cNvGrpSpPr/>
          <p:nvPr/>
        </p:nvGrpSpPr>
        <p:grpSpPr>
          <a:xfrm>
            <a:off x="464296" y="2439144"/>
            <a:ext cx="5486400" cy="2286000"/>
            <a:chOff x="6096000" y="2286000"/>
            <a:chExt cx="5342381" cy="2286000"/>
          </a:xfrm>
        </p:grpSpPr>
        <p:sp>
          <p:nvSpPr>
            <p:cNvPr id="3" name="Rectangle: Rounded Corners 2">
              <a:extLst>
                <a:ext uri="{FF2B5EF4-FFF2-40B4-BE49-F238E27FC236}">
                  <a16:creationId xmlns:a16="http://schemas.microsoft.com/office/drawing/2014/main" id="{C75F641B-D4D2-4413-8F89-40B0D1F7A16B}"/>
                </a:ext>
              </a:extLst>
            </p:cNvPr>
            <p:cNvSpPr/>
            <p:nvPr/>
          </p:nvSpPr>
          <p:spPr>
            <a:xfrm>
              <a:off x="6096000" y="2286000"/>
              <a:ext cx="5342381" cy="2286000"/>
            </a:xfrm>
            <a:prstGeom prst="roundRect">
              <a:avLst/>
            </a:prstGeom>
            <a:solidFill>
              <a:schemeClr val="accent6">
                <a:lumMod val="40000"/>
                <a:lumOff val="60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1DCED2D2-E81F-C18B-2750-4FA22F456B11}"/>
                </a:ext>
              </a:extLst>
            </p:cNvPr>
            <p:cNvSpPr/>
            <p:nvPr/>
          </p:nvSpPr>
          <p:spPr>
            <a:xfrm>
              <a:off x="6248400" y="3162300"/>
              <a:ext cx="1210235"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CSS</a:t>
              </a:r>
            </a:p>
          </p:txBody>
        </p:sp>
        <p:sp>
          <p:nvSpPr>
            <p:cNvPr id="12" name="Rectangle: Rounded Corners 11">
              <a:extLst>
                <a:ext uri="{FF2B5EF4-FFF2-40B4-BE49-F238E27FC236}">
                  <a16:creationId xmlns:a16="http://schemas.microsoft.com/office/drawing/2014/main" id="{BAC79ACC-E10F-83EA-E1F6-6CA3D62886D5}"/>
                </a:ext>
              </a:extLst>
            </p:cNvPr>
            <p:cNvSpPr/>
            <p:nvPr/>
          </p:nvSpPr>
          <p:spPr>
            <a:xfrm>
              <a:off x="9517349" y="2488327"/>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ERDA</a:t>
              </a:r>
            </a:p>
          </p:txBody>
        </p:sp>
        <p:sp>
          <p:nvSpPr>
            <p:cNvPr id="14" name="Rectangle: Rounded Corners 13">
              <a:extLst>
                <a:ext uri="{FF2B5EF4-FFF2-40B4-BE49-F238E27FC236}">
                  <a16:creationId xmlns:a16="http://schemas.microsoft.com/office/drawing/2014/main" id="{27A1E508-6C4D-FD31-ABE4-8971764BA23E}"/>
                </a:ext>
              </a:extLst>
            </p:cNvPr>
            <p:cNvSpPr/>
            <p:nvPr/>
          </p:nvSpPr>
          <p:spPr>
            <a:xfrm>
              <a:off x="9517349" y="3145991"/>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GRDA</a:t>
              </a:r>
            </a:p>
          </p:txBody>
        </p:sp>
        <p:sp>
          <p:nvSpPr>
            <p:cNvPr id="16" name="Rectangle: Rounded Corners 15">
              <a:extLst>
                <a:ext uri="{FF2B5EF4-FFF2-40B4-BE49-F238E27FC236}">
                  <a16:creationId xmlns:a16="http://schemas.microsoft.com/office/drawing/2014/main" id="{F5244206-EF20-092A-E446-7B22679E0972}"/>
                </a:ext>
              </a:extLst>
            </p:cNvPr>
            <p:cNvSpPr/>
            <p:nvPr/>
          </p:nvSpPr>
          <p:spPr>
            <a:xfrm>
              <a:off x="9517349" y="3803655"/>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DSP</a:t>
              </a:r>
            </a:p>
          </p:txBody>
        </p:sp>
        <p:cxnSp>
          <p:nvCxnSpPr>
            <p:cNvPr id="18" name="Straight Arrow Connector 17">
              <a:extLst>
                <a:ext uri="{FF2B5EF4-FFF2-40B4-BE49-F238E27FC236}">
                  <a16:creationId xmlns:a16="http://schemas.microsoft.com/office/drawing/2014/main" id="{A6177361-8DA8-E690-3058-6C63C583E5E4}"/>
                </a:ext>
              </a:extLst>
            </p:cNvPr>
            <p:cNvCxnSpPr>
              <a:cxnSpLocks/>
              <a:endCxn id="12" idx="1"/>
            </p:cNvCxnSpPr>
            <p:nvPr/>
          </p:nvCxnSpPr>
          <p:spPr>
            <a:xfrm flipV="1">
              <a:off x="7318397" y="2755027"/>
              <a:ext cx="2198952" cy="505264"/>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20" name="Straight Arrow Connector 19">
              <a:extLst>
                <a:ext uri="{FF2B5EF4-FFF2-40B4-BE49-F238E27FC236}">
                  <a16:creationId xmlns:a16="http://schemas.microsoft.com/office/drawing/2014/main" id="{6CC90042-96DA-4EC7-3204-4C74C8859B19}"/>
                </a:ext>
              </a:extLst>
            </p:cNvPr>
            <p:cNvCxnSpPr>
              <a:cxnSpLocks/>
              <a:endCxn id="14" idx="1"/>
            </p:cNvCxnSpPr>
            <p:nvPr/>
          </p:nvCxnSpPr>
          <p:spPr>
            <a:xfrm>
              <a:off x="7318397" y="3412691"/>
              <a:ext cx="2198952" cy="0"/>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22" name="Straight Arrow Connector 21">
              <a:extLst>
                <a:ext uri="{FF2B5EF4-FFF2-40B4-BE49-F238E27FC236}">
                  <a16:creationId xmlns:a16="http://schemas.microsoft.com/office/drawing/2014/main" id="{825FF61E-EA96-941F-1809-D881F82A668E}"/>
                </a:ext>
              </a:extLst>
            </p:cNvPr>
            <p:cNvCxnSpPr>
              <a:cxnSpLocks/>
              <a:endCxn id="16" idx="1"/>
            </p:cNvCxnSpPr>
            <p:nvPr/>
          </p:nvCxnSpPr>
          <p:spPr>
            <a:xfrm>
              <a:off x="7318397" y="3565091"/>
              <a:ext cx="2198952" cy="505264"/>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3" name="TextBox 22">
              <a:extLst>
                <a:ext uri="{FF2B5EF4-FFF2-40B4-BE49-F238E27FC236}">
                  <a16:creationId xmlns:a16="http://schemas.microsoft.com/office/drawing/2014/main" id="{A7055625-29A7-D50F-50F9-CF239A81ADED}"/>
                </a:ext>
              </a:extLst>
            </p:cNvPr>
            <p:cNvSpPr txBox="1"/>
            <p:nvPr/>
          </p:nvSpPr>
          <p:spPr>
            <a:xfrm>
              <a:off x="6188636" y="2373868"/>
              <a:ext cx="259080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Calibri" panose="020F0502020204030204"/>
                  <a:ea typeface="+mn-ea"/>
                  <a:cs typeface="Arial" panose="020B0604020202020204" pitchFamily="34" charset="0"/>
                </a:rPr>
                <a:t>EoGC</a:t>
              </a:r>
              <a:r>
                <a:rPr kumimoji="0" lang="en-GB" sz="1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 (PS) Notification</a:t>
              </a:r>
            </a:p>
          </p:txBody>
        </p:sp>
      </p:grpSp>
      <p:grpSp>
        <p:nvGrpSpPr>
          <p:cNvPr id="25" name="Group 24">
            <a:extLst>
              <a:ext uri="{FF2B5EF4-FFF2-40B4-BE49-F238E27FC236}">
                <a16:creationId xmlns:a16="http://schemas.microsoft.com/office/drawing/2014/main" id="{8F7F8593-5C2A-D6C7-F2E5-F3882979152D}"/>
              </a:ext>
            </a:extLst>
          </p:cNvPr>
          <p:cNvGrpSpPr/>
          <p:nvPr/>
        </p:nvGrpSpPr>
        <p:grpSpPr>
          <a:xfrm>
            <a:off x="6352049" y="2422835"/>
            <a:ext cx="5486400" cy="2286000"/>
            <a:chOff x="6096000" y="2286000"/>
            <a:chExt cx="5342381" cy="2286000"/>
          </a:xfrm>
        </p:grpSpPr>
        <p:sp>
          <p:nvSpPr>
            <p:cNvPr id="26" name="Rectangle: Rounded Corners 25">
              <a:extLst>
                <a:ext uri="{FF2B5EF4-FFF2-40B4-BE49-F238E27FC236}">
                  <a16:creationId xmlns:a16="http://schemas.microsoft.com/office/drawing/2014/main" id="{33BF549C-568B-B5C8-9FA1-66E4AA7113C8}"/>
                </a:ext>
              </a:extLst>
            </p:cNvPr>
            <p:cNvSpPr/>
            <p:nvPr/>
          </p:nvSpPr>
          <p:spPr>
            <a:xfrm>
              <a:off x="6096000" y="2286000"/>
              <a:ext cx="5342381" cy="2286000"/>
            </a:xfrm>
            <a:prstGeom prst="roundRect">
              <a:avLst/>
            </a:prstGeom>
            <a:solidFill>
              <a:srgbClr val="E2EFED"/>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7" name="Rectangle: Rounded Corners 26">
              <a:extLst>
                <a:ext uri="{FF2B5EF4-FFF2-40B4-BE49-F238E27FC236}">
                  <a16:creationId xmlns:a16="http://schemas.microsoft.com/office/drawing/2014/main" id="{E2D2D8FB-9C22-E467-9D4E-959B4FC9927B}"/>
                </a:ext>
              </a:extLst>
            </p:cNvPr>
            <p:cNvSpPr/>
            <p:nvPr/>
          </p:nvSpPr>
          <p:spPr>
            <a:xfrm>
              <a:off x="6277941" y="3162300"/>
              <a:ext cx="1210235"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CSS</a:t>
              </a:r>
            </a:p>
          </p:txBody>
        </p:sp>
        <p:sp>
          <p:nvSpPr>
            <p:cNvPr id="29" name="Rectangle: Rounded Corners 28">
              <a:extLst>
                <a:ext uri="{FF2B5EF4-FFF2-40B4-BE49-F238E27FC236}">
                  <a16:creationId xmlns:a16="http://schemas.microsoft.com/office/drawing/2014/main" id="{4DFFCF3B-D7B1-EA75-3706-3B62E8356B97}"/>
                </a:ext>
              </a:extLst>
            </p:cNvPr>
            <p:cNvSpPr/>
            <p:nvPr/>
          </p:nvSpPr>
          <p:spPr>
            <a:xfrm>
              <a:off x="9529316" y="3162300"/>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Any CSS User</a:t>
              </a:r>
            </a:p>
          </p:txBody>
        </p:sp>
        <p:cxnSp>
          <p:nvCxnSpPr>
            <p:cNvPr id="32" name="Straight Arrow Connector 31">
              <a:extLst>
                <a:ext uri="{FF2B5EF4-FFF2-40B4-BE49-F238E27FC236}">
                  <a16:creationId xmlns:a16="http://schemas.microsoft.com/office/drawing/2014/main" id="{F9A98EE5-DC8E-B78C-8470-1A9BB14B7C61}"/>
                </a:ext>
              </a:extLst>
            </p:cNvPr>
            <p:cNvCxnSpPr>
              <a:cxnSpLocks/>
              <a:endCxn id="29" idx="1"/>
            </p:cNvCxnSpPr>
            <p:nvPr/>
          </p:nvCxnSpPr>
          <p:spPr>
            <a:xfrm>
              <a:off x="7326000" y="3429000"/>
              <a:ext cx="2203316" cy="0"/>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34" name="TextBox 33">
              <a:extLst>
                <a:ext uri="{FF2B5EF4-FFF2-40B4-BE49-F238E27FC236}">
                  <a16:creationId xmlns:a16="http://schemas.microsoft.com/office/drawing/2014/main" id="{234CE9A8-A391-5F9E-9293-039683CAA19F}"/>
                </a:ext>
              </a:extLst>
            </p:cNvPr>
            <p:cNvSpPr txBox="1"/>
            <p:nvPr/>
          </p:nvSpPr>
          <p:spPr>
            <a:xfrm>
              <a:off x="6188636" y="2373868"/>
              <a:ext cx="259080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2. </a:t>
              </a:r>
              <a:r>
                <a:rPr kumimoji="0" lang="en-GB" sz="1600" b="1" i="0" u="none" strike="noStrike" kern="1200" cap="none" spc="0" normalizeH="0" baseline="0" noProof="0" err="1">
                  <a:ln>
                    <a:noFill/>
                  </a:ln>
                  <a:solidFill>
                    <a:prstClr val="black"/>
                  </a:solidFill>
                  <a:effectLst/>
                  <a:uLnTx/>
                  <a:uFillTx/>
                  <a:latin typeface="Calibri" panose="020F0502020204030204"/>
                  <a:ea typeface="+mn-ea"/>
                  <a:cs typeface="Arial" panose="020B0604020202020204" pitchFamily="34" charset="0"/>
                </a:rPr>
                <a:t>EoGC</a:t>
              </a:r>
              <a:r>
                <a:rPr kumimoji="0" lang="en-GB" sz="1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 (B) Notification</a:t>
              </a:r>
            </a:p>
          </p:txBody>
        </p:sp>
      </p:grpSp>
      <p:sp>
        <p:nvSpPr>
          <p:cNvPr id="39" name="TextBox 38">
            <a:extLst>
              <a:ext uri="{FF2B5EF4-FFF2-40B4-BE49-F238E27FC236}">
                <a16:creationId xmlns:a16="http://schemas.microsoft.com/office/drawing/2014/main" id="{5D0D8EC4-2568-763A-4A02-7FC77CA52471}"/>
              </a:ext>
            </a:extLst>
          </p:cNvPr>
          <p:cNvSpPr txBox="1"/>
          <p:nvPr/>
        </p:nvSpPr>
        <p:spPr>
          <a:xfrm>
            <a:off x="7490886" y="4256900"/>
            <a:ext cx="2262713"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(If subscribed)</a:t>
            </a:r>
          </a:p>
        </p:txBody>
      </p:sp>
      <p:sp>
        <p:nvSpPr>
          <p:cNvPr id="8" name="Title 1">
            <a:extLst>
              <a:ext uri="{FF2B5EF4-FFF2-40B4-BE49-F238E27FC236}">
                <a16:creationId xmlns:a16="http://schemas.microsoft.com/office/drawing/2014/main" id="{1F3DC6C0-69DF-F32C-8B0B-B2C3F1275225}"/>
              </a:ext>
            </a:extLst>
          </p:cNvPr>
          <p:cNvSpPr txBox="1">
            <a:spLocks/>
          </p:cNvSpPr>
          <p:nvPr/>
        </p:nvSpPr>
        <p:spPr>
          <a:xfrm>
            <a:off x="838200" y="5291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all" spc="250" normalizeH="0" baseline="0" noProof="0">
                <a:ln>
                  <a:noFill/>
                </a:ln>
                <a:solidFill>
                  <a:srgbClr val="68A495"/>
                </a:solidFill>
                <a:effectLst/>
                <a:uLnTx/>
                <a:uFillTx/>
                <a:latin typeface="Roboto" panose="02000000000000000000" pitchFamily="2" charset="0"/>
                <a:ea typeface="+mj-ea"/>
                <a:cs typeface="+mj-cs"/>
              </a:rPr>
              <a:t>Solution</a:t>
            </a:r>
          </a:p>
        </p:txBody>
      </p:sp>
      <p:sp>
        <p:nvSpPr>
          <p:cNvPr id="28" name="Flowchart: Process 27">
            <a:extLst>
              <a:ext uri="{FF2B5EF4-FFF2-40B4-BE49-F238E27FC236}">
                <a16:creationId xmlns:a16="http://schemas.microsoft.com/office/drawing/2014/main" id="{D2103D6E-BFBA-DD83-B032-E5130DBC667E}"/>
              </a:ext>
            </a:extLst>
          </p:cNvPr>
          <p:cNvSpPr/>
          <p:nvPr/>
        </p:nvSpPr>
        <p:spPr>
          <a:xfrm>
            <a:off x="5127897" y="6381328"/>
            <a:ext cx="968102" cy="440191"/>
          </a:xfrm>
          <a:prstGeom prst="flowChartProcess">
            <a:avLst/>
          </a:prstGeom>
          <a:solidFill>
            <a:srgbClr val="488A4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Solution</a:t>
            </a:r>
          </a:p>
        </p:txBody>
      </p:sp>
      <p:sp>
        <p:nvSpPr>
          <p:cNvPr id="2" name="Subtitle 2">
            <a:extLst>
              <a:ext uri="{FF2B5EF4-FFF2-40B4-BE49-F238E27FC236}">
                <a16:creationId xmlns:a16="http://schemas.microsoft.com/office/drawing/2014/main" id="{E7878A8E-B480-4524-A1F1-BCB91EFFE1FE}"/>
              </a:ext>
            </a:extLst>
          </p:cNvPr>
          <p:cNvSpPr txBox="1">
            <a:spLocks/>
          </p:cNvSpPr>
          <p:nvPr/>
        </p:nvSpPr>
        <p:spPr>
          <a:xfrm>
            <a:off x="424019" y="5116108"/>
            <a:ext cx="11057210" cy="1073975"/>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600" kern="1200" baseline="0">
                <a:solidFill>
                  <a:schemeClr val="tx1"/>
                </a:solidFill>
                <a:latin typeface="Roboto Slab"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just" defTabSz="914400" rtl="0" eaLnBrk="1" fontAlgn="base" latinLnBrk="0" hangingPunct="1">
              <a:lnSpc>
                <a:spcPct val="90000"/>
              </a:lnSpc>
              <a:spcBef>
                <a:spcPts val="0"/>
              </a:spcBef>
              <a:spcAft>
                <a:spcPts val="100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Both the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EoGC</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(PS) and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EoGC</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(B) messages will enter the standard retry protocol if delivery fails (short retry and, if still unsuccessful, long retry).</a:t>
            </a:r>
          </a:p>
          <a:p>
            <a:pPr marL="342900" marR="0" lvl="0" indent="-342900" algn="just" defTabSz="914400" rtl="0" eaLnBrk="1" fontAlgn="base" latinLnBrk="0" hangingPunct="1">
              <a:lnSpc>
                <a:spcPct val="90000"/>
              </a:lnSpc>
              <a:spcBef>
                <a:spcPts val="0"/>
              </a:spcBef>
              <a:spcAft>
                <a:spcPts val="1000"/>
              </a:spcAft>
              <a:buClr>
                <a:srgbClr val="70ADA3"/>
              </a:buClr>
              <a:buSzTx/>
              <a:buFont typeface="Arial" panose="020B0604020202020204" pitchFamily="34" charset="0"/>
              <a:buChar char="•"/>
              <a:tabLst/>
              <a:defRPr/>
            </a:pP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EoGC</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messages do NOT redefine Gate Closure as per current REC drafting.</a:t>
            </a:r>
          </a:p>
          <a:p>
            <a:pPr marL="0" marR="0" lvl="0" indent="0" algn="l" defTabSz="914400" rtl="0" eaLnBrk="1" fontAlgn="base" latinLnBrk="0" hangingPunct="1">
              <a:lnSpc>
                <a:spcPct val="100000"/>
              </a:lnSpc>
              <a:spcBef>
                <a:spcPts val="1000"/>
              </a:spcBef>
              <a:spcAft>
                <a:spcPts val="0"/>
              </a:spcAft>
              <a:buClr>
                <a:srgbClr val="68A495"/>
              </a:buClr>
              <a:buSzTx/>
              <a:buFont typeface="Arial" panose="020B0604020202020204" pitchFamily="34" charset="0"/>
              <a:buNone/>
              <a:tabLst/>
              <a:defRPr/>
            </a:pPr>
            <a:endParaRPr kumimoji="0" lang="en-GB" sz="1600" b="0" i="0" u="none" strike="noStrike" kern="1200" cap="all" spc="250" normalizeH="0" baseline="0" noProof="0">
              <a:ln>
                <a:noFill/>
              </a:ln>
              <a:solidFill>
                <a:srgbClr val="68A495"/>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 name="TextBox 5">
            <a:extLst>
              <a:ext uri="{FF2B5EF4-FFF2-40B4-BE49-F238E27FC236}">
                <a16:creationId xmlns:a16="http://schemas.microsoft.com/office/drawing/2014/main" id="{F5BDE037-7EB5-6A6E-EABE-279C9CFFBE99}"/>
              </a:ext>
            </a:extLst>
          </p:cNvPr>
          <p:cNvSpPr txBox="1"/>
          <p:nvPr/>
        </p:nvSpPr>
        <p:spPr>
          <a:xfrm>
            <a:off x="372240" y="1662200"/>
            <a:ext cx="4953041" cy="672235"/>
          </a:xfrm>
          <a:prstGeom prst="rect">
            <a:avLst/>
          </a:prstGeom>
          <a:noFill/>
        </p:spPr>
        <p:txBody>
          <a:bodyPr wrap="square">
            <a:spAutoFit/>
          </a:bodyPr>
          <a:lstStyle/>
          <a:p>
            <a:pPr marL="342900" marR="0" lvl="0" indent="-342900" algn="ctr" defTabSz="457200" rtl="0" eaLnBrk="1" fontAlgn="base" latinLnBrk="0" hangingPunct="1">
              <a:lnSpc>
                <a:spcPct val="110000"/>
              </a:lnSpc>
              <a:spcBef>
                <a:spcPct val="0"/>
              </a:spcBef>
              <a:spcAft>
                <a:spcPts val="0"/>
              </a:spcAft>
              <a:buClr>
                <a:srgbClr val="68A495"/>
              </a:buClr>
              <a:buSzTx/>
              <a:buFont typeface="+mj-lt"/>
              <a:buAutoNum type="arabicPeriod"/>
              <a:tabLst/>
              <a:defRPr/>
            </a:pPr>
            <a:r>
              <a:rPr kumimoji="0" lang="en-GB" sz="1800" b="1" i="0" u="none" strike="noStrike" kern="1200" cap="all" spc="250" normalizeH="0" baseline="0" noProof="0">
                <a:ln>
                  <a:noFill/>
                </a:ln>
                <a:solidFill>
                  <a:srgbClr val="68A495"/>
                </a:solidFill>
                <a:effectLst/>
                <a:uLnTx/>
                <a:uFillTx/>
                <a:latin typeface="Ubuntu" panose="020B0504030602030204" pitchFamily="34" charset="0"/>
                <a:ea typeface="Roboto" panose="02000000000000000000" pitchFamily="2" charset="0"/>
                <a:cs typeface="Roboto" panose="02000000000000000000" pitchFamily="2" charset="0"/>
              </a:rPr>
              <a:t>A party specific notification</a:t>
            </a:r>
          </a:p>
        </p:txBody>
      </p:sp>
      <p:sp>
        <p:nvSpPr>
          <p:cNvPr id="7" name="TextBox 6">
            <a:extLst>
              <a:ext uri="{FF2B5EF4-FFF2-40B4-BE49-F238E27FC236}">
                <a16:creationId xmlns:a16="http://schemas.microsoft.com/office/drawing/2014/main" id="{9CC89684-2557-103D-D487-D4FAC5E51AE3}"/>
              </a:ext>
            </a:extLst>
          </p:cNvPr>
          <p:cNvSpPr txBox="1"/>
          <p:nvPr/>
        </p:nvSpPr>
        <p:spPr>
          <a:xfrm>
            <a:off x="6352049" y="1606105"/>
            <a:ext cx="5112568" cy="672235"/>
          </a:xfrm>
          <a:prstGeom prst="rect">
            <a:avLst/>
          </a:prstGeom>
          <a:noFill/>
        </p:spPr>
        <p:txBody>
          <a:bodyPr wrap="square">
            <a:spAutoFit/>
          </a:bodyPr>
          <a:lstStyle/>
          <a:p>
            <a:pPr marL="342900" marR="0" lvl="0" indent="-342900" algn="ctr" defTabSz="457200" rtl="0" eaLnBrk="1" fontAlgn="base" latinLnBrk="0" hangingPunct="1">
              <a:lnSpc>
                <a:spcPct val="110000"/>
              </a:lnSpc>
              <a:spcBef>
                <a:spcPct val="0"/>
              </a:spcBef>
              <a:spcAft>
                <a:spcPts val="0"/>
              </a:spcAft>
              <a:buClr>
                <a:srgbClr val="68A495"/>
              </a:buClr>
              <a:buSzTx/>
              <a:buFont typeface="+mj-lt"/>
              <a:buAutoNum type="arabicPeriod" startAt="2"/>
              <a:tabLst/>
              <a:defRPr/>
            </a:pPr>
            <a:r>
              <a:rPr kumimoji="0" lang="en-GB" sz="1800" b="1" i="0" u="none" strike="noStrike" kern="1200" cap="all" spc="250" normalizeH="0" baseline="0" noProof="0">
                <a:ln>
                  <a:noFill/>
                </a:ln>
                <a:solidFill>
                  <a:srgbClr val="68A495"/>
                </a:solidFill>
                <a:effectLst/>
                <a:uLnTx/>
                <a:uFillTx/>
                <a:latin typeface="Ubuntu" panose="020B0504030602030204" pitchFamily="34" charset="0"/>
                <a:ea typeface="Roboto" panose="02000000000000000000" pitchFamily="2" charset="0"/>
                <a:cs typeface="Roboto" panose="02000000000000000000" pitchFamily="2" charset="0"/>
              </a:rPr>
              <a:t>A generic broadcast    notification</a:t>
            </a:r>
          </a:p>
        </p:txBody>
      </p:sp>
    </p:spTree>
    <p:extLst>
      <p:ext uri="{BB962C8B-B14F-4D97-AF65-F5344CB8AC3E}">
        <p14:creationId xmlns:p14="http://schemas.microsoft.com/office/powerpoint/2010/main" val="21319911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4D3056D4-F4C4-1DBD-9977-A9C054E35895}"/>
              </a:ext>
            </a:extLst>
          </p:cNvPr>
          <p:cNvSpPr>
            <a:spLocks noGrp="1"/>
          </p:cNvSpPr>
          <p:nvPr>
            <p:ph type="subTitle" idx="1"/>
          </p:nvPr>
        </p:nvSpPr>
        <p:spPr>
          <a:xfrm>
            <a:off x="433026" y="2002908"/>
            <a:ext cx="5486400" cy="3649824"/>
          </a:xfrm>
        </p:spPr>
        <p:txBody>
          <a:bodyPr>
            <a:noAutofit/>
          </a:bodyPr>
          <a:lstStyle/>
          <a:p>
            <a:pPr marL="285750" indent="-285750" fontAlgn="base">
              <a:lnSpc>
                <a:spcPct val="100000"/>
              </a:lnSpc>
              <a:spcAft>
                <a:spcPts val="600"/>
              </a:spcAft>
              <a:buClr>
                <a:srgbClr val="68A495"/>
              </a:buClr>
              <a:buFont typeface="Arial" panose="020B0604020202020204" pitchFamily="34" charset="0"/>
              <a:buChar cha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This count will only include the first delivery attempt of each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securedActive</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and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securedInactive</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message </a:t>
            </a:r>
          </a:p>
          <a:p>
            <a:pPr marL="285750" indent="-285750" fontAlgn="base">
              <a:lnSpc>
                <a:spcPct val="100000"/>
              </a:lnSpc>
              <a:spcAft>
                <a:spcPts val="600"/>
              </a:spcAft>
              <a:buClr>
                <a:srgbClr val="68A495"/>
              </a:buClr>
              <a:buFont typeface="Arial" panose="020B0604020202020204" pitchFamily="34" charset="0"/>
              <a:buChar cha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Message retries are not included in the count </a:t>
            </a:r>
          </a:p>
          <a:p>
            <a:pPr marL="285750" indent="-285750" fontAlgn="base">
              <a:lnSpc>
                <a:spcPct val="100000"/>
              </a:lnSpc>
              <a:spcAft>
                <a:spcPts val="600"/>
              </a:spcAft>
              <a:buClr>
                <a:srgbClr val="68A495"/>
              </a:buClr>
              <a:buFont typeface="Arial" panose="020B0604020202020204" pitchFamily="34" charset="0"/>
              <a:buChar cha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The count will exclude the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EoGC</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(PS) message itself </a:t>
            </a:r>
          </a:p>
          <a:p>
            <a:pPr marL="285750" indent="-285750" fontAlgn="base">
              <a:lnSpc>
                <a:spcPct val="100000"/>
              </a:lnSpc>
              <a:spcAft>
                <a:spcPts val="600"/>
              </a:spcAft>
              <a:buClr>
                <a:srgbClr val="68A495"/>
              </a:buClr>
              <a:buFont typeface="Arial" panose="020B0604020202020204" pitchFamily="34" charset="0"/>
              <a:buChar cha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The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EoGC</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(PS) message will be sent to each party as soon as possible following the last message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securedActive</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or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securedInactive</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message to that party. </a:t>
            </a:r>
          </a:p>
          <a:p>
            <a:pPr marL="285750" indent="-285750" fontAlgn="base">
              <a:lnSpc>
                <a:spcPct val="100000"/>
              </a:lnSpc>
              <a:spcAft>
                <a:spcPts val="600"/>
              </a:spcAft>
              <a:buClr>
                <a:srgbClr val="68A495"/>
              </a:buClr>
              <a:buFont typeface="Arial" panose="020B0604020202020204" pitchFamily="34" charset="0"/>
              <a:buChar char="•"/>
            </a:pP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EoGC</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(PS) messages are sent (1st attempt) prior to sending of an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EoGC</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(B) broadcast message. </a:t>
            </a:r>
          </a:p>
        </p:txBody>
      </p:sp>
      <p:grpSp>
        <p:nvGrpSpPr>
          <p:cNvPr id="24" name="Group 23">
            <a:extLst>
              <a:ext uri="{FF2B5EF4-FFF2-40B4-BE49-F238E27FC236}">
                <a16:creationId xmlns:a16="http://schemas.microsoft.com/office/drawing/2014/main" id="{EA7A9ADF-CC7B-BF2E-1C75-D8CDE645BC01}"/>
              </a:ext>
            </a:extLst>
          </p:cNvPr>
          <p:cNvGrpSpPr/>
          <p:nvPr/>
        </p:nvGrpSpPr>
        <p:grpSpPr>
          <a:xfrm>
            <a:off x="6096000" y="2420888"/>
            <a:ext cx="5486400" cy="2286000"/>
            <a:chOff x="6095999" y="2286000"/>
            <a:chExt cx="5342381" cy="2286000"/>
          </a:xfrm>
        </p:grpSpPr>
        <p:sp>
          <p:nvSpPr>
            <p:cNvPr id="3" name="Rectangle: Rounded Corners 2">
              <a:extLst>
                <a:ext uri="{FF2B5EF4-FFF2-40B4-BE49-F238E27FC236}">
                  <a16:creationId xmlns:a16="http://schemas.microsoft.com/office/drawing/2014/main" id="{C75F641B-D4D2-4413-8F89-40B0D1F7A16B}"/>
                </a:ext>
              </a:extLst>
            </p:cNvPr>
            <p:cNvSpPr/>
            <p:nvPr/>
          </p:nvSpPr>
          <p:spPr>
            <a:xfrm>
              <a:off x="6095999" y="2286000"/>
              <a:ext cx="5342381" cy="2286000"/>
            </a:xfrm>
            <a:prstGeom prst="roundRect">
              <a:avLst/>
            </a:prstGeom>
            <a:solidFill>
              <a:schemeClr val="accent6">
                <a:lumMod val="40000"/>
                <a:lumOff val="60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1DCED2D2-E81F-C18B-2750-4FA22F456B11}"/>
                </a:ext>
              </a:extLst>
            </p:cNvPr>
            <p:cNvSpPr/>
            <p:nvPr/>
          </p:nvSpPr>
          <p:spPr>
            <a:xfrm>
              <a:off x="6248400" y="3162300"/>
              <a:ext cx="1210235"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CSS</a:t>
              </a:r>
            </a:p>
          </p:txBody>
        </p:sp>
        <p:sp>
          <p:nvSpPr>
            <p:cNvPr id="12" name="Rectangle: Rounded Corners 11">
              <a:extLst>
                <a:ext uri="{FF2B5EF4-FFF2-40B4-BE49-F238E27FC236}">
                  <a16:creationId xmlns:a16="http://schemas.microsoft.com/office/drawing/2014/main" id="{BAC79ACC-E10F-83EA-E1F6-6CA3D62886D5}"/>
                </a:ext>
              </a:extLst>
            </p:cNvPr>
            <p:cNvSpPr/>
            <p:nvPr/>
          </p:nvSpPr>
          <p:spPr>
            <a:xfrm>
              <a:off x="9517349" y="2488327"/>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ERDA</a:t>
              </a:r>
            </a:p>
          </p:txBody>
        </p:sp>
        <p:sp>
          <p:nvSpPr>
            <p:cNvPr id="14" name="Rectangle: Rounded Corners 13">
              <a:extLst>
                <a:ext uri="{FF2B5EF4-FFF2-40B4-BE49-F238E27FC236}">
                  <a16:creationId xmlns:a16="http://schemas.microsoft.com/office/drawing/2014/main" id="{27A1E508-6C4D-FD31-ABE4-8971764BA23E}"/>
                </a:ext>
              </a:extLst>
            </p:cNvPr>
            <p:cNvSpPr/>
            <p:nvPr/>
          </p:nvSpPr>
          <p:spPr>
            <a:xfrm>
              <a:off x="9517349" y="3145991"/>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GRDA</a:t>
              </a:r>
            </a:p>
          </p:txBody>
        </p:sp>
        <p:sp>
          <p:nvSpPr>
            <p:cNvPr id="16" name="Rectangle: Rounded Corners 15">
              <a:extLst>
                <a:ext uri="{FF2B5EF4-FFF2-40B4-BE49-F238E27FC236}">
                  <a16:creationId xmlns:a16="http://schemas.microsoft.com/office/drawing/2014/main" id="{F5244206-EF20-092A-E446-7B22679E0972}"/>
                </a:ext>
              </a:extLst>
            </p:cNvPr>
            <p:cNvSpPr/>
            <p:nvPr/>
          </p:nvSpPr>
          <p:spPr>
            <a:xfrm>
              <a:off x="9517349" y="3803655"/>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DSP</a:t>
              </a:r>
            </a:p>
          </p:txBody>
        </p:sp>
        <p:cxnSp>
          <p:nvCxnSpPr>
            <p:cNvPr id="18" name="Straight Arrow Connector 17">
              <a:extLst>
                <a:ext uri="{FF2B5EF4-FFF2-40B4-BE49-F238E27FC236}">
                  <a16:creationId xmlns:a16="http://schemas.microsoft.com/office/drawing/2014/main" id="{A6177361-8DA8-E690-3058-6C63C583E5E4}"/>
                </a:ext>
              </a:extLst>
            </p:cNvPr>
            <p:cNvCxnSpPr>
              <a:cxnSpLocks/>
              <a:endCxn id="12" idx="1"/>
            </p:cNvCxnSpPr>
            <p:nvPr/>
          </p:nvCxnSpPr>
          <p:spPr>
            <a:xfrm flipV="1">
              <a:off x="7318397" y="2755027"/>
              <a:ext cx="2198952" cy="505264"/>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20" name="Straight Arrow Connector 19">
              <a:extLst>
                <a:ext uri="{FF2B5EF4-FFF2-40B4-BE49-F238E27FC236}">
                  <a16:creationId xmlns:a16="http://schemas.microsoft.com/office/drawing/2014/main" id="{6CC90042-96DA-4EC7-3204-4C74C8859B19}"/>
                </a:ext>
              </a:extLst>
            </p:cNvPr>
            <p:cNvCxnSpPr>
              <a:cxnSpLocks/>
              <a:endCxn id="14" idx="1"/>
            </p:cNvCxnSpPr>
            <p:nvPr/>
          </p:nvCxnSpPr>
          <p:spPr>
            <a:xfrm>
              <a:off x="7318397" y="3412691"/>
              <a:ext cx="2198952" cy="0"/>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22" name="Straight Arrow Connector 21">
              <a:extLst>
                <a:ext uri="{FF2B5EF4-FFF2-40B4-BE49-F238E27FC236}">
                  <a16:creationId xmlns:a16="http://schemas.microsoft.com/office/drawing/2014/main" id="{825FF61E-EA96-941F-1809-D881F82A668E}"/>
                </a:ext>
              </a:extLst>
            </p:cNvPr>
            <p:cNvCxnSpPr>
              <a:cxnSpLocks/>
              <a:endCxn id="16" idx="1"/>
            </p:cNvCxnSpPr>
            <p:nvPr/>
          </p:nvCxnSpPr>
          <p:spPr>
            <a:xfrm>
              <a:off x="7318397" y="3565091"/>
              <a:ext cx="2198952" cy="505264"/>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3" name="TextBox 22">
              <a:extLst>
                <a:ext uri="{FF2B5EF4-FFF2-40B4-BE49-F238E27FC236}">
                  <a16:creationId xmlns:a16="http://schemas.microsoft.com/office/drawing/2014/main" id="{A7055625-29A7-D50F-50F9-CF239A81ADED}"/>
                </a:ext>
              </a:extLst>
            </p:cNvPr>
            <p:cNvSpPr txBox="1"/>
            <p:nvPr/>
          </p:nvSpPr>
          <p:spPr>
            <a:xfrm>
              <a:off x="6188636" y="2373868"/>
              <a:ext cx="259080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Calibri" panose="020F0502020204030204"/>
                  <a:ea typeface="+mn-ea"/>
                  <a:cs typeface="Arial" panose="020B0604020202020204" pitchFamily="34" charset="0"/>
                </a:rPr>
                <a:t>EoGC</a:t>
              </a:r>
              <a:r>
                <a:rPr kumimoji="0" lang="en-GB" sz="1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 (PS) Notification</a:t>
              </a:r>
            </a:p>
          </p:txBody>
        </p:sp>
      </p:grpSp>
      <p:sp>
        <p:nvSpPr>
          <p:cNvPr id="6" name="TextBox 5">
            <a:extLst>
              <a:ext uri="{FF2B5EF4-FFF2-40B4-BE49-F238E27FC236}">
                <a16:creationId xmlns:a16="http://schemas.microsoft.com/office/drawing/2014/main" id="{5E32CA50-F1D1-689E-AF8F-66154079B7BB}"/>
              </a:ext>
            </a:extLst>
          </p:cNvPr>
          <p:cNvSpPr txBox="1"/>
          <p:nvPr/>
        </p:nvSpPr>
        <p:spPr>
          <a:xfrm>
            <a:off x="395411" y="1124744"/>
            <a:ext cx="11199583"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EoGC</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(PS) message to each party will include a count of the total number of unique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securedActive</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and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securedInactive</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messages (e.g., per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registrationID</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sent during the gate closure for that party: </a:t>
            </a:r>
            <a:r>
              <a:rPr kumimoji="0" lang="en-GB" sz="16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GB"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 name="Title 1">
            <a:extLst>
              <a:ext uri="{FF2B5EF4-FFF2-40B4-BE49-F238E27FC236}">
                <a16:creationId xmlns:a16="http://schemas.microsoft.com/office/drawing/2014/main" id="{99FE4EFD-945C-5A46-3D5F-68BFFD9DEC3B}"/>
              </a:ext>
            </a:extLst>
          </p:cNvPr>
          <p:cNvSpPr txBox="1">
            <a:spLocks/>
          </p:cNvSpPr>
          <p:nvPr/>
        </p:nvSpPr>
        <p:spPr>
          <a:xfrm>
            <a:off x="838200" y="5291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all" spc="250" normalizeH="0" baseline="0" noProof="0">
                <a:ln>
                  <a:noFill/>
                </a:ln>
                <a:solidFill>
                  <a:srgbClr val="68A495"/>
                </a:solidFill>
                <a:effectLst/>
                <a:uLnTx/>
                <a:uFillTx/>
                <a:latin typeface="Roboto" panose="02000000000000000000" pitchFamily="2" charset="0"/>
                <a:ea typeface="+mj-ea"/>
                <a:cs typeface="+mj-cs"/>
              </a:rPr>
              <a:t>Party Specific Notification</a:t>
            </a:r>
          </a:p>
        </p:txBody>
      </p:sp>
      <p:sp>
        <p:nvSpPr>
          <p:cNvPr id="21" name="Flowchart: Process 20">
            <a:extLst>
              <a:ext uri="{FF2B5EF4-FFF2-40B4-BE49-F238E27FC236}">
                <a16:creationId xmlns:a16="http://schemas.microsoft.com/office/drawing/2014/main" id="{C6D8A362-D0A2-04C4-31DC-5DA9FA888467}"/>
              </a:ext>
            </a:extLst>
          </p:cNvPr>
          <p:cNvSpPr/>
          <p:nvPr/>
        </p:nvSpPr>
        <p:spPr>
          <a:xfrm>
            <a:off x="6096000" y="6381328"/>
            <a:ext cx="968102" cy="439200"/>
          </a:xfrm>
          <a:prstGeom prst="flowChartProcess">
            <a:avLst/>
          </a:prstGeom>
          <a:solidFill>
            <a:srgbClr val="70ADA3"/>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PS Notification</a:t>
            </a:r>
          </a:p>
        </p:txBody>
      </p:sp>
    </p:spTree>
    <p:extLst>
      <p:ext uri="{BB962C8B-B14F-4D97-AF65-F5344CB8AC3E}">
        <p14:creationId xmlns:p14="http://schemas.microsoft.com/office/powerpoint/2010/main" val="765448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4D3056D4-F4C4-1DBD-9977-A9C054E35895}"/>
              </a:ext>
            </a:extLst>
          </p:cNvPr>
          <p:cNvSpPr>
            <a:spLocks noGrp="1"/>
          </p:cNvSpPr>
          <p:nvPr>
            <p:ph type="subTitle" idx="1"/>
          </p:nvPr>
        </p:nvSpPr>
        <p:spPr>
          <a:xfrm>
            <a:off x="433026" y="2290940"/>
            <a:ext cx="5486400" cy="2650228"/>
          </a:xfrm>
        </p:spPr>
        <p:txBody>
          <a:bodyPr>
            <a:noAutofit/>
          </a:bodyPr>
          <a:lstStyle/>
          <a:p>
            <a:pPr marL="285750" indent="-285750" fontAlgn="base">
              <a:lnSpc>
                <a:spcPct val="100000"/>
              </a:lnSpc>
              <a:spcAft>
                <a:spcPts val="600"/>
              </a:spcAft>
              <a:buClr>
                <a:srgbClr val="68A495"/>
              </a:buClr>
              <a:buFont typeface="Arial" panose="020B0604020202020204" pitchFamily="34" charset="0"/>
              <a:buChar cha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The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EoGC</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(B) message will be sent to all subscribers, notifying that all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securedActive</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and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SecuredInactive</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messages have been sent for the current Gate Closure.</a:t>
            </a:r>
          </a:p>
          <a:p>
            <a:pPr marL="285750" indent="-285750" fontAlgn="base">
              <a:lnSpc>
                <a:spcPct val="100000"/>
              </a:lnSpc>
              <a:spcAft>
                <a:spcPts val="600"/>
              </a:spcAft>
              <a:buClr>
                <a:srgbClr val="68A495"/>
              </a:buClr>
              <a:buFont typeface="Arial" panose="020B0604020202020204" pitchFamily="34" charset="0"/>
              <a:buChar cha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An </a:t>
            </a:r>
            <a:r>
              <a:rPr lang="en-GB" sz="1800" err="1">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EoGC</a:t>
            </a: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(B) subscribed CSS Users will be able to subscribe / un-subscribe from this service at any time.</a:t>
            </a:r>
          </a:p>
          <a:p>
            <a:pPr marL="285750" indent="-285750" fontAlgn="base">
              <a:lnSpc>
                <a:spcPct val="100000"/>
              </a:lnSpc>
              <a:spcAft>
                <a:spcPts val="600"/>
              </a:spcAft>
              <a:buClr>
                <a:srgbClr val="68A495"/>
              </a:buClr>
              <a:buFont typeface="Arial" panose="020B0604020202020204" pitchFamily="34" charset="0"/>
              <a:buChar cha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The message will not contain any volumetric or party-specific information (e.g., message counts). </a:t>
            </a:r>
            <a:endParaRPr lang="en-GB" sz="1800" cap="all" spc="250">
              <a:solidFill>
                <a:srgbClr val="68A495"/>
              </a:solidFill>
              <a:latin typeface="Calibri" panose="020F0502020204030204" pitchFamily="34" charset="0"/>
              <a:ea typeface="Calibri" panose="020F0502020204030204" pitchFamily="34" charset="0"/>
              <a:cs typeface="Calibri" panose="020F0502020204030204" pitchFamily="34" charset="0"/>
            </a:endParaRPr>
          </a:p>
          <a:p>
            <a:pPr marL="285750" indent="-285750" fontAlgn="base">
              <a:lnSpc>
                <a:spcPct val="100000"/>
              </a:lnSpc>
              <a:spcAft>
                <a:spcPts val="600"/>
              </a:spcAft>
              <a:buClr>
                <a:srgbClr val="68A495"/>
              </a:buClr>
              <a:buFont typeface="Arial" panose="020B0604020202020204" pitchFamily="34" charset="0"/>
              <a:buChar char="•"/>
            </a:pPr>
            <a:endParaRPr lang="en-GB">
              <a:solidFill>
                <a:schemeClr val="bg1">
                  <a:lumMod val="50000"/>
                </a:schemeClr>
              </a:solidFill>
              <a:latin typeface="+mn-lt"/>
              <a:ea typeface="Roboto" panose="02000000000000000000" pitchFamily="2" charset="0"/>
              <a:cs typeface="Arial" panose="020B0604020202020204" pitchFamily="34" charset="0"/>
            </a:endParaRPr>
          </a:p>
        </p:txBody>
      </p:sp>
      <p:sp>
        <p:nvSpPr>
          <p:cNvPr id="6" name="TextBox 5">
            <a:extLst>
              <a:ext uri="{FF2B5EF4-FFF2-40B4-BE49-F238E27FC236}">
                <a16:creationId xmlns:a16="http://schemas.microsoft.com/office/drawing/2014/main" id="{5E32CA50-F1D1-689E-AF8F-66154079B7BB}"/>
              </a:ext>
            </a:extLst>
          </p:cNvPr>
          <p:cNvSpPr txBox="1"/>
          <p:nvPr/>
        </p:nvSpPr>
        <p:spPr>
          <a:xfrm>
            <a:off x="395411" y="1124744"/>
            <a:ext cx="11199583"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The generic broadcast </a:t>
            </a:r>
            <a:r>
              <a:rPr kumimoji="0" lang="en-GB" sz="1800" b="0" i="0" u="none" strike="noStrike" kern="1200" cap="none" spc="0" normalizeH="0" baseline="0" noProof="0" err="1">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EoGC</a:t>
            </a:r>
            <a:r>
              <a:rPr kumimoji="0" lang="en-GB" sz="18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rPr>
              <a:t>(B) message will be optional, where all CSS users will be able to register a webhook for the receipt of this message.</a:t>
            </a:r>
          </a:p>
        </p:txBody>
      </p:sp>
      <p:sp>
        <p:nvSpPr>
          <p:cNvPr id="8" name="Title 1">
            <a:extLst>
              <a:ext uri="{FF2B5EF4-FFF2-40B4-BE49-F238E27FC236}">
                <a16:creationId xmlns:a16="http://schemas.microsoft.com/office/drawing/2014/main" id="{99FE4EFD-945C-5A46-3D5F-68BFFD9DEC3B}"/>
              </a:ext>
            </a:extLst>
          </p:cNvPr>
          <p:cNvSpPr txBox="1">
            <a:spLocks/>
          </p:cNvSpPr>
          <p:nvPr/>
        </p:nvSpPr>
        <p:spPr>
          <a:xfrm>
            <a:off x="838200" y="5291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all" spc="250" normalizeH="0" baseline="0" noProof="0">
                <a:ln>
                  <a:noFill/>
                </a:ln>
                <a:solidFill>
                  <a:srgbClr val="68A495"/>
                </a:solidFill>
                <a:effectLst/>
                <a:uLnTx/>
                <a:uFillTx/>
                <a:latin typeface="Roboto" panose="02000000000000000000" pitchFamily="2" charset="0"/>
                <a:ea typeface="+mj-ea"/>
                <a:cs typeface="+mj-cs"/>
              </a:rPr>
              <a:t>Broadcast Notification</a:t>
            </a:r>
          </a:p>
        </p:txBody>
      </p:sp>
      <p:grpSp>
        <p:nvGrpSpPr>
          <p:cNvPr id="17" name="Group 16">
            <a:extLst>
              <a:ext uri="{FF2B5EF4-FFF2-40B4-BE49-F238E27FC236}">
                <a16:creationId xmlns:a16="http://schemas.microsoft.com/office/drawing/2014/main" id="{D11D0CA8-9FC6-2D3C-7D8A-4DBB296C2895}"/>
              </a:ext>
            </a:extLst>
          </p:cNvPr>
          <p:cNvGrpSpPr/>
          <p:nvPr/>
        </p:nvGrpSpPr>
        <p:grpSpPr>
          <a:xfrm>
            <a:off x="6096000" y="2420888"/>
            <a:ext cx="5486400" cy="2286000"/>
            <a:chOff x="6096000" y="2286000"/>
            <a:chExt cx="5342381" cy="2286000"/>
          </a:xfrm>
        </p:grpSpPr>
        <p:sp>
          <p:nvSpPr>
            <p:cNvPr id="19" name="Rectangle: Rounded Corners 18">
              <a:extLst>
                <a:ext uri="{FF2B5EF4-FFF2-40B4-BE49-F238E27FC236}">
                  <a16:creationId xmlns:a16="http://schemas.microsoft.com/office/drawing/2014/main" id="{14DF89FE-E866-832C-7967-157EB3326A1B}"/>
                </a:ext>
              </a:extLst>
            </p:cNvPr>
            <p:cNvSpPr/>
            <p:nvPr/>
          </p:nvSpPr>
          <p:spPr>
            <a:xfrm>
              <a:off x="6096000" y="2286000"/>
              <a:ext cx="5342381" cy="2286000"/>
            </a:xfrm>
            <a:prstGeom prst="roundRect">
              <a:avLst/>
            </a:prstGeom>
            <a:solidFill>
              <a:srgbClr val="E2EFED"/>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1" name="Rectangle: Rounded Corners 20">
              <a:extLst>
                <a:ext uri="{FF2B5EF4-FFF2-40B4-BE49-F238E27FC236}">
                  <a16:creationId xmlns:a16="http://schemas.microsoft.com/office/drawing/2014/main" id="{F2E894C0-2047-C3D2-182B-34DB78D46A0C}"/>
                </a:ext>
              </a:extLst>
            </p:cNvPr>
            <p:cNvSpPr/>
            <p:nvPr/>
          </p:nvSpPr>
          <p:spPr>
            <a:xfrm>
              <a:off x="6277941" y="3162300"/>
              <a:ext cx="1210235"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CSS</a:t>
              </a:r>
            </a:p>
          </p:txBody>
        </p:sp>
        <p:sp>
          <p:nvSpPr>
            <p:cNvPr id="25" name="Rectangle: Rounded Corners 24">
              <a:extLst>
                <a:ext uri="{FF2B5EF4-FFF2-40B4-BE49-F238E27FC236}">
                  <a16:creationId xmlns:a16="http://schemas.microsoft.com/office/drawing/2014/main" id="{F4DCD4F1-E7F7-1EC8-C219-089CFD58B8EA}"/>
                </a:ext>
              </a:extLst>
            </p:cNvPr>
            <p:cNvSpPr/>
            <p:nvPr/>
          </p:nvSpPr>
          <p:spPr>
            <a:xfrm>
              <a:off x="9529316" y="3162300"/>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Any CSS User</a:t>
              </a:r>
            </a:p>
          </p:txBody>
        </p:sp>
        <p:cxnSp>
          <p:nvCxnSpPr>
            <p:cNvPr id="26" name="Straight Arrow Connector 25">
              <a:extLst>
                <a:ext uri="{FF2B5EF4-FFF2-40B4-BE49-F238E27FC236}">
                  <a16:creationId xmlns:a16="http://schemas.microsoft.com/office/drawing/2014/main" id="{39CE1F2B-4F8D-C31B-A8FF-EB2A45862C47}"/>
                </a:ext>
              </a:extLst>
            </p:cNvPr>
            <p:cNvCxnSpPr>
              <a:cxnSpLocks/>
              <a:endCxn id="25" idx="1"/>
            </p:cNvCxnSpPr>
            <p:nvPr/>
          </p:nvCxnSpPr>
          <p:spPr>
            <a:xfrm>
              <a:off x="7326000" y="3429000"/>
              <a:ext cx="2203316" cy="0"/>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7" name="TextBox 26">
              <a:extLst>
                <a:ext uri="{FF2B5EF4-FFF2-40B4-BE49-F238E27FC236}">
                  <a16:creationId xmlns:a16="http://schemas.microsoft.com/office/drawing/2014/main" id="{2DCBD8E6-B7EB-0ED6-555F-173D71B9D37E}"/>
                </a:ext>
              </a:extLst>
            </p:cNvPr>
            <p:cNvSpPr txBox="1"/>
            <p:nvPr/>
          </p:nvSpPr>
          <p:spPr>
            <a:xfrm>
              <a:off x="6188636" y="2373868"/>
              <a:ext cx="259080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Calibri" panose="020F0502020204030204"/>
                  <a:ea typeface="+mn-ea"/>
                  <a:cs typeface="Arial" panose="020B0604020202020204" pitchFamily="34" charset="0"/>
                </a:rPr>
                <a:t>EoGC</a:t>
              </a:r>
              <a:r>
                <a:rPr kumimoji="0" lang="en-GB" sz="1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 (B) Notification</a:t>
              </a:r>
            </a:p>
          </p:txBody>
        </p:sp>
      </p:grpSp>
      <p:sp>
        <p:nvSpPr>
          <p:cNvPr id="31" name="Flowchart: Process 30">
            <a:extLst>
              <a:ext uri="{FF2B5EF4-FFF2-40B4-BE49-F238E27FC236}">
                <a16:creationId xmlns:a16="http://schemas.microsoft.com/office/drawing/2014/main" id="{7113DB77-B861-9223-CB2E-7AC10AAF567B}"/>
              </a:ext>
            </a:extLst>
          </p:cNvPr>
          <p:cNvSpPr/>
          <p:nvPr/>
        </p:nvSpPr>
        <p:spPr>
          <a:xfrm>
            <a:off x="7064102" y="6381328"/>
            <a:ext cx="968103" cy="440191"/>
          </a:xfrm>
          <a:prstGeom prst="flowChartProcess">
            <a:avLst/>
          </a:prstGeom>
          <a:solidFill>
            <a:srgbClr val="488A4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spTree>
    <p:extLst>
      <p:ext uri="{BB962C8B-B14F-4D97-AF65-F5344CB8AC3E}">
        <p14:creationId xmlns:p14="http://schemas.microsoft.com/office/powerpoint/2010/main" val="4059981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4D3056D4-F4C4-1DBD-9977-A9C054E35895}"/>
              </a:ext>
            </a:extLst>
          </p:cNvPr>
          <p:cNvSpPr>
            <a:spLocks noGrp="1"/>
          </p:cNvSpPr>
          <p:nvPr>
            <p:ph type="subTitle" idx="1"/>
          </p:nvPr>
        </p:nvSpPr>
        <p:spPr>
          <a:xfrm>
            <a:off x="564213" y="1362100"/>
            <a:ext cx="11063574" cy="2880320"/>
          </a:xfrm>
        </p:spPr>
        <p:txBody>
          <a:bodyPr>
            <a:noAutofit/>
          </a:bodyPr>
          <a:lstStyle/>
          <a:p>
            <a:pPr algn="just" fontAlgn="base">
              <a:spcBef>
                <a:spcPts val="0"/>
              </a:spcBef>
              <a:spcAft>
                <a:spcPts val="1000"/>
              </a:spcAft>
              <a:buClr>
                <a:srgbClr val="70ADA3"/>
              </a:buClr>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Subscribing to the broadcast message is optional for all CSS Users, we have engaged with GRDA, ERDA and DSP to understand the value of the Party-Specific message and now we are looking to understand the following:</a:t>
            </a:r>
          </a:p>
          <a:p>
            <a:pPr marL="800100" lvl="1" indent="-342900" algn="just" fontAlgn="base">
              <a:spcAft>
                <a:spcPts val="1000"/>
              </a:spcAft>
              <a:buClr>
                <a:srgbClr val="70ADA3"/>
              </a:buClr>
              <a:buFont typeface="+mj-lt"/>
              <a:buAutoNum type="arabicPeriod"/>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Is there an appetite to subscribe to this message from CSS Users?</a:t>
            </a:r>
          </a:p>
          <a:p>
            <a:pPr marL="800100" lvl="1" indent="-342900" algn="just" fontAlgn="base">
              <a:spcAft>
                <a:spcPts val="1000"/>
              </a:spcAft>
              <a:buClr>
                <a:srgbClr val="70ADA3"/>
              </a:buClr>
              <a:buFont typeface="+mj-lt"/>
              <a:buAutoNum type="arabicPeriod"/>
            </a:pPr>
            <a:r>
              <a:rPr lang="en-GB" sz="180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If so, what value does this bring to users?</a:t>
            </a:r>
          </a:p>
          <a:p>
            <a:pPr marL="285750" indent="-285750" fontAlgn="base">
              <a:lnSpc>
                <a:spcPct val="100000"/>
              </a:lnSpc>
              <a:spcAft>
                <a:spcPts val="600"/>
              </a:spcAft>
              <a:buClr>
                <a:srgbClr val="68A495"/>
              </a:buClr>
              <a:buFont typeface="Arial" panose="020B0604020202020204" pitchFamily="34" charset="0"/>
              <a:buChar char="•"/>
            </a:pPr>
            <a:endParaRPr lang="en-GB">
              <a:solidFill>
                <a:schemeClr val="bg1">
                  <a:lumMod val="50000"/>
                </a:schemeClr>
              </a:solidFill>
              <a:latin typeface="+mn-lt"/>
              <a:ea typeface="Roboto" panose="02000000000000000000" pitchFamily="2" charset="0"/>
              <a:cs typeface="Arial" panose="020B0604020202020204" pitchFamily="34" charset="0"/>
            </a:endParaRPr>
          </a:p>
        </p:txBody>
      </p:sp>
      <p:sp>
        <p:nvSpPr>
          <p:cNvPr id="8" name="Title 1">
            <a:extLst>
              <a:ext uri="{FF2B5EF4-FFF2-40B4-BE49-F238E27FC236}">
                <a16:creationId xmlns:a16="http://schemas.microsoft.com/office/drawing/2014/main" id="{99FE4EFD-945C-5A46-3D5F-68BFFD9DEC3B}"/>
              </a:ext>
            </a:extLst>
          </p:cNvPr>
          <p:cNvSpPr txBox="1">
            <a:spLocks/>
          </p:cNvSpPr>
          <p:nvPr/>
        </p:nvSpPr>
        <p:spPr>
          <a:xfrm>
            <a:off x="838200" y="5291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all" spc="250" normalizeH="0" baseline="0" noProof="0">
                <a:ln>
                  <a:noFill/>
                </a:ln>
                <a:solidFill>
                  <a:srgbClr val="68A495"/>
                </a:solidFill>
                <a:effectLst/>
                <a:uLnTx/>
                <a:uFillTx/>
                <a:latin typeface="Roboto" panose="02000000000000000000" pitchFamily="2" charset="0"/>
                <a:ea typeface="+mj-ea"/>
                <a:cs typeface="+mj-cs"/>
              </a:rPr>
              <a:t>discussion</a:t>
            </a:r>
          </a:p>
        </p:txBody>
      </p:sp>
      <p:grpSp>
        <p:nvGrpSpPr>
          <p:cNvPr id="17" name="Group 16">
            <a:extLst>
              <a:ext uri="{FF2B5EF4-FFF2-40B4-BE49-F238E27FC236}">
                <a16:creationId xmlns:a16="http://schemas.microsoft.com/office/drawing/2014/main" id="{D11D0CA8-9FC6-2D3C-7D8A-4DBB296C2895}"/>
              </a:ext>
            </a:extLst>
          </p:cNvPr>
          <p:cNvGrpSpPr/>
          <p:nvPr/>
        </p:nvGrpSpPr>
        <p:grpSpPr>
          <a:xfrm>
            <a:off x="2999656" y="3366120"/>
            <a:ext cx="5486400" cy="2286000"/>
            <a:chOff x="6096000" y="2286000"/>
            <a:chExt cx="5342381" cy="2286000"/>
          </a:xfrm>
        </p:grpSpPr>
        <p:sp>
          <p:nvSpPr>
            <p:cNvPr id="19" name="Rectangle: Rounded Corners 18">
              <a:extLst>
                <a:ext uri="{FF2B5EF4-FFF2-40B4-BE49-F238E27FC236}">
                  <a16:creationId xmlns:a16="http://schemas.microsoft.com/office/drawing/2014/main" id="{14DF89FE-E866-832C-7967-157EB3326A1B}"/>
                </a:ext>
              </a:extLst>
            </p:cNvPr>
            <p:cNvSpPr/>
            <p:nvPr/>
          </p:nvSpPr>
          <p:spPr>
            <a:xfrm>
              <a:off x="6096000" y="2286000"/>
              <a:ext cx="5342381" cy="2286000"/>
            </a:xfrm>
            <a:prstGeom prst="roundRect">
              <a:avLst/>
            </a:prstGeom>
            <a:solidFill>
              <a:srgbClr val="E2EFED"/>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endParaRPr>
            </a:p>
          </p:txBody>
        </p:sp>
        <p:sp>
          <p:nvSpPr>
            <p:cNvPr id="21" name="Rectangle: Rounded Corners 20">
              <a:extLst>
                <a:ext uri="{FF2B5EF4-FFF2-40B4-BE49-F238E27FC236}">
                  <a16:creationId xmlns:a16="http://schemas.microsoft.com/office/drawing/2014/main" id="{F2E894C0-2047-C3D2-182B-34DB78D46A0C}"/>
                </a:ext>
              </a:extLst>
            </p:cNvPr>
            <p:cNvSpPr/>
            <p:nvPr/>
          </p:nvSpPr>
          <p:spPr>
            <a:xfrm>
              <a:off x="6277941" y="3162300"/>
              <a:ext cx="1210235"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CSS</a:t>
              </a:r>
            </a:p>
          </p:txBody>
        </p:sp>
        <p:sp>
          <p:nvSpPr>
            <p:cNvPr id="25" name="Rectangle: Rounded Corners 24">
              <a:extLst>
                <a:ext uri="{FF2B5EF4-FFF2-40B4-BE49-F238E27FC236}">
                  <a16:creationId xmlns:a16="http://schemas.microsoft.com/office/drawing/2014/main" id="{F4DCD4F1-E7F7-1EC8-C219-089CFD58B8EA}"/>
                </a:ext>
              </a:extLst>
            </p:cNvPr>
            <p:cNvSpPr/>
            <p:nvPr/>
          </p:nvSpPr>
          <p:spPr>
            <a:xfrm>
              <a:off x="9529316" y="3162300"/>
              <a:ext cx="1632394" cy="533400"/>
            </a:xfrm>
            <a:prstGeom prst="roundRect">
              <a:avLst/>
            </a:prstGeom>
            <a:solidFill>
              <a:schemeClr val="accent6">
                <a:lumMod val="75000"/>
              </a:schemeClr>
            </a:solidFill>
            <a:ln w="1905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Any CSS User</a:t>
              </a:r>
            </a:p>
          </p:txBody>
        </p:sp>
        <p:cxnSp>
          <p:nvCxnSpPr>
            <p:cNvPr id="26" name="Straight Arrow Connector 25">
              <a:extLst>
                <a:ext uri="{FF2B5EF4-FFF2-40B4-BE49-F238E27FC236}">
                  <a16:creationId xmlns:a16="http://schemas.microsoft.com/office/drawing/2014/main" id="{39CE1F2B-4F8D-C31B-A8FF-EB2A45862C47}"/>
                </a:ext>
              </a:extLst>
            </p:cNvPr>
            <p:cNvCxnSpPr>
              <a:cxnSpLocks/>
              <a:endCxn id="25" idx="1"/>
            </p:cNvCxnSpPr>
            <p:nvPr/>
          </p:nvCxnSpPr>
          <p:spPr>
            <a:xfrm>
              <a:off x="7326000" y="3429000"/>
              <a:ext cx="2203316" cy="0"/>
            </a:xfrm>
            <a:prstGeom prst="straightConnector1">
              <a:avLst/>
            </a:prstGeom>
            <a:ln>
              <a:solidFill>
                <a:schemeClr val="accent6">
                  <a:lumMod val="75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27" name="TextBox 26">
              <a:extLst>
                <a:ext uri="{FF2B5EF4-FFF2-40B4-BE49-F238E27FC236}">
                  <a16:creationId xmlns:a16="http://schemas.microsoft.com/office/drawing/2014/main" id="{2DCBD8E6-B7EB-0ED6-555F-173D71B9D37E}"/>
                </a:ext>
              </a:extLst>
            </p:cNvPr>
            <p:cNvSpPr txBox="1"/>
            <p:nvPr/>
          </p:nvSpPr>
          <p:spPr>
            <a:xfrm>
              <a:off x="6188636" y="2373868"/>
              <a:ext cx="259080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err="1">
                  <a:ln>
                    <a:noFill/>
                  </a:ln>
                  <a:solidFill>
                    <a:prstClr val="black"/>
                  </a:solidFill>
                  <a:effectLst/>
                  <a:uLnTx/>
                  <a:uFillTx/>
                  <a:latin typeface="Calibri" panose="020F0502020204030204"/>
                  <a:ea typeface="+mn-ea"/>
                  <a:cs typeface="Arial" panose="020B0604020202020204" pitchFamily="34" charset="0"/>
                </a:rPr>
                <a:t>EoGC</a:t>
              </a:r>
              <a:r>
                <a:rPr kumimoji="0" lang="en-GB" sz="16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 (B) Notification</a:t>
              </a:r>
            </a:p>
          </p:txBody>
        </p:sp>
      </p:grpSp>
      <p:sp>
        <p:nvSpPr>
          <p:cNvPr id="31" name="Flowchart: Process 30">
            <a:extLst>
              <a:ext uri="{FF2B5EF4-FFF2-40B4-BE49-F238E27FC236}">
                <a16:creationId xmlns:a16="http://schemas.microsoft.com/office/drawing/2014/main" id="{7113DB77-B861-9223-CB2E-7AC10AAF567B}"/>
              </a:ext>
            </a:extLst>
          </p:cNvPr>
          <p:cNvSpPr/>
          <p:nvPr/>
        </p:nvSpPr>
        <p:spPr>
          <a:xfrm>
            <a:off x="7064102" y="6381328"/>
            <a:ext cx="968103" cy="440191"/>
          </a:xfrm>
          <a:prstGeom prst="flowChartProcess">
            <a:avLst/>
          </a:prstGeom>
          <a:solidFill>
            <a:srgbClr val="488A4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spTree>
    <p:extLst>
      <p:ext uri="{BB962C8B-B14F-4D97-AF65-F5344CB8AC3E}">
        <p14:creationId xmlns:p14="http://schemas.microsoft.com/office/powerpoint/2010/main" val="13829332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dirty="0">
                <a:latin typeface="Roboto"/>
                <a:ea typeface="Roboto"/>
                <a:cs typeface="Roboto"/>
              </a:rPr>
              <a:t>8</a:t>
            </a:r>
            <a:r>
              <a:rPr lang="en-GB" sz="2700" dirty="0">
                <a:latin typeface="Roboto"/>
                <a:ea typeface="Roboto"/>
                <a:cs typeface="Roboto"/>
              </a:rPr>
              <a:t>. supplier appointments to inactive mems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t>Rec professional services team</a:t>
            </a:r>
          </a:p>
        </p:txBody>
      </p:sp>
    </p:spTree>
    <p:extLst>
      <p:ext uri="{BB962C8B-B14F-4D97-AF65-F5344CB8AC3E}">
        <p14:creationId xmlns:p14="http://schemas.microsoft.com/office/powerpoint/2010/main" val="2444381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fontScale="90000"/>
          </a:bodyPr>
          <a:lstStyle/>
          <a:p>
            <a:r>
              <a:rPr lang="en-GB" dirty="0"/>
              <a:t>Supplier appointments to inactive mems</a:t>
            </a:r>
          </a:p>
        </p:txBody>
      </p:sp>
      <p:sp>
        <p:nvSpPr>
          <p:cNvPr id="4" name="Text Placeholder 3">
            <a:extLst>
              <a:ext uri="{FF2B5EF4-FFF2-40B4-BE49-F238E27FC236}">
                <a16:creationId xmlns:a16="http://schemas.microsoft.com/office/drawing/2014/main" id="{98AE0953-0E80-765F-7600-7DB3CABC294D}"/>
              </a:ext>
            </a:extLst>
          </p:cNvPr>
          <p:cNvSpPr>
            <a:spLocks noGrp="1"/>
          </p:cNvSpPr>
          <p:nvPr>
            <p:ph type="body" sz="quarter" idx="11"/>
          </p:nvPr>
        </p:nvSpPr>
        <p:spPr>
          <a:xfrm>
            <a:off x="2182484" y="1414721"/>
            <a:ext cx="7923320" cy="4891507"/>
          </a:xfrm>
        </p:spPr>
        <p:txBody>
          <a:bodyPr>
            <a:normAutofit/>
          </a:bodyPr>
          <a:lstStyle/>
          <a:p>
            <a:r>
              <a:rPr lang="en-GB" dirty="0"/>
              <a:t>In November 2023, it was identified that an MPID (related to a MEM) was closed with appointments still in place.</a:t>
            </a:r>
          </a:p>
          <a:p>
            <a:r>
              <a:rPr lang="en-GB" dirty="0"/>
              <a:t>This issue was resolved but the associated investigation identified further MPIDs that were live but the MEM organisation was no longer operating in the market.</a:t>
            </a:r>
          </a:p>
          <a:p>
            <a:r>
              <a:rPr lang="en-GB" dirty="0"/>
              <a:t>REC Performance Assurance Team worked with those Supplier Parties appointed to the MPIDs and arrange for them to be closed.</a:t>
            </a:r>
          </a:p>
          <a:p>
            <a:endParaRPr lang="en-GB" dirty="0"/>
          </a:p>
          <a:p>
            <a:r>
              <a:rPr lang="en-GB" dirty="0"/>
              <a:t>REC Schedule 14 </a:t>
            </a:r>
          </a:p>
          <a:p>
            <a:pPr lvl="1"/>
            <a:r>
              <a:rPr lang="en-GB" sz="1400" i="1" dirty="0"/>
              <a:t>2.2 - Where Energy Suppliers are required to Appoint a Metering Equipment Manager, the Energy Suppliers shall issue Appointment requests for their Metering Equipment Manager(s) within a timescale sufficient to ensure that the Metering Equipment Manager is Appointed by the Supply Effective From Date.</a:t>
            </a:r>
          </a:p>
          <a:p>
            <a:pPr lvl="1"/>
            <a:endParaRPr lang="en-GB" dirty="0"/>
          </a:p>
          <a:p>
            <a:pPr lvl="1"/>
            <a:r>
              <a:rPr lang="en-GB" sz="1400" i="1" dirty="0"/>
              <a:t>2.3 - Where Energy Suppliers are required to Appoint a Metering Equipment Manager, they shall ensure that the Metering Equipment Manager is Qualified in accordance with the Qualification and Maintenance Schedule.</a:t>
            </a:r>
          </a:p>
          <a:p>
            <a:endParaRPr lang="en-GB" dirty="0"/>
          </a:p>
          <a:p>
            <a:pPr lvl="1"/>
            <a:endParaRPr lang="en-GB" dirty="0"/>
          </a:p>
          <a:p>
            <a:pPr lvl="2"/>
            <a:endParaRPr lang="en-GB" dirty="0"/>
          </a:p>
          <a:p>
            <a:pPr lvl="1"/>
            <a:endParaRPr lang="en-GB" dirty="0"/>
          </a:p>
          <a:p>
            <a:pPr marL="457200" lvl="1" indent="0">
              <a:buNone/>
            </a:pPr>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p:txBody>
      </p:sp>
      <p:pic>
        <p:nvPicPr>
          <p:cNvPr id="12" name="Picture Placeholder 11" descr="Abstract purple and blue laser like lights">
            <a:extLst>
              <a:ext uri="{FF2B5EF4-FFF2-40B4-BE49-F238E27FC236}">
                <a16:creationId xmlns:a16="http://schemas.microsoft.com/office/drawing/2014/main" id="{CF25D04D-A5D6-5C96-0C41-69D911A7C2B1}"/>
              </a:ext>
            </a:extLst>
          </p:cNvPr>
          <p:cNvPicPr>
            <a:picLocks noGrp="1" noChangeAspect="1"/>
          </p:cNvPicPr>
          <p:nvPr>
            <p:ph type="pic" sz="quarter" idx="10"/>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l="37609" r="37609"/>
          <a:stretch>
            <a:fillRect/>
          </a:stretch>
        </p:blipFill>
        <p:spPr>
          <a:xfrm>
            <a:off x="552781" y="1414721"/>
            <a:ext cx="1362283" cy="4891507"/>
          </a:xfrm>
        </p:spPr>
      </p:pic>
    </p:spTree>
    <p:extLst>
      <p:ext uri="{BB962C8B-B14F-4D97-AF65-F5344CB8AC3E}">
        <p14:creationId xmlns:p14="http://schemas.microsoft.com/office/powerpoint/2010/main" val="1930516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a:xfrm>
            <a:off x="838200" y="365125"/>
            <a:ext cx="9349596" cy="695924"/>
          </a:xfrm>
        </p:spPr>
        <p:txBody>
          <a:bodyPr>
            <a:normAutofit fontScale="90000"/>
          </a:bodyPr>
          <a:lstStyle/>
          <a:p>
            <a:r>
              <a:rPr lang="en-GB" dirty="0"/>
              <a:t>Supplier appointments to inactive mems</a:t>
            </a:r>
          </a:p>
        </p:txBody>
      </p:sp>
      <p:sp>
        <p:nvSpPr>
          <p:cNvPr id="4" name="Text Placeholder 3">
            <a:extLst>
              <a:ext uri="{FF2B5EF4-FFF2-40B4-BE49-F238E27FC236}">
                <a16:creationId xmlns:a16="http://schemas.microsoft.com/office/drawing/2014/main" id="{98AE0953-0E80-765F-7600-7DB3CABC294D}"/>
              </a:ext>
            </a:extLst>
          </p:cNvPr>
          <p:cNvSpPr>
            <a:spLocks noGrp="1"/>
          </p:cNvSpPr>
          <p:nvPr>
            <p:ph type="body" sz="quarter" idx="11"/>
          </p:nvPr>
        </p:nvSpPr>
        <p:spPr>
          <a:xfrm>
            <a:off x="2527540" y="1414721"/>
            <a:ext cx="7578263" cy="4891507"/>
          </a:xfrm>
        </p:spPr>
        <p:txBody>
          <a:bodyPr/>
          <a:lstStyle/>
          <a:p>
            <a:r>
              <a:rPr lang="en-GB" dirty="0"/>
              <a:t>Activity reported to PAB, who have asked what can be done to prevent this in future.</a:t>
            </a:r>
          </a:p>
          <a:p>
            <a:endParaRPr lang="en-GB" dirty="0"/>
          </a:p>
          <a:p>
            <a:r>
              <a:rPr lang="en-GB" dirty="0"/>
              <a:t>REC contains processes that consider voluntary withdrawal of MEMs;</a:t>
            </a:r>
          </a:p>
          <a:p>
            <a:pPr marL="0" indent="0">
              <a:buNone/>
            </a:pPr>
            <a:endParaRPr lang="en-GB" dirty="0"/>
          </a:p>
          <a:p>
            <a:pPr lvl="1"/>
            <a:r>
              <a:rPr lang="en-GB" dirty="0"/>
              <a:t>How do Suppliers know that a MEM has exited the market?</a:t>
            </a:r>
          </a:p>
          <a:p>
            <a:pPr lvl="1"/>
            <a:endParaRPr lang="en-GB" dirty="0"/>
          </a:p>
          <a:p>
            <a:pPr lvl="1"/>
            <a:r>
              <a:rPr lang="en-GB" dirty="0"/>
              <a:t>If the REC were able to provide a report to Suppliers on MOP appointments for data cleanse type activities – what frequencies would be most useful?</a:t>
            </a:r>
          </a:p>
          <a:p>
            <a:pPr lvl="2"/>
            <a:endParaRPr lang="en-GB" dirty="0"/>
          </a:p>
          <a:p>
            <a:pPr lvl="1"/>
            <a:endParaRPr lang="en-GB" dirty="0"/>
          </a:p>
          <a:p>
            <a:pPr marL="457200" lvl="1" indent="0">
              <a:buNone/>
            </a:pPr>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endParaRPr lang="en-GB" dirty="0"/>
          </a:p>
        </p:txBody>
      </p:sp>
      <p:pic>
        <p:nvPicPr>
          <p:cNvPr id="12" name="Picture Placeholder 11" descr="Abstract purple and blue laser like lights">
            <a:extLst>
              <a:ext uri="{FF2B5EF4-FFF2-40B4-BE49-F238E27FC236}">
                <a16:creationId xmlns:a16="http://schemas.microsoft.com/office/drawing/2014/main" id="{CF25D04D-A5D6-5C96-0C41-69D911A7C2B1}"/>
              </a:ext>
            </a:extLst>
          </p:cNvPr>
          <p:cNvPicPr>
            <a:picLocks noGrp="1" noChangeAspect="1"/>
          </p:cNvPicPr>
          <p:nvPr>
            <p:ph type="pic" sz="quarter" idx="10"/>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l="37609" r="37609"/>
          <a:stretch>
            <a:fillRect/>
          </a:stretch>
        </p:blipFill>
        <p:spPr>
          <a:xfrm>
            <a:off x="552782" y="1414721"/>
            <a:ext cx="1707340" cy="4891507"/>
          </a:xfrm>
        </p:spPr>
      </p:pic>
    </p:spTree>
    <p:extLst>
      <p:ext uri="{BB962C8B-B14F-4D97-AF65-F5344CB8AC3E}">
        <p14:creationId xmlns:p14="http://schemas.microsoft.com/office/powerpoint/2010/main" val="328140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BCC4A-A16E-C4D8-6AA8-49C3DC940D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BE119D-81FA-7376-7537-7164C8647CCF}"/>
              </a:ext>
            </a:extLst>
          </p:cNvPr>
          <p:cNvSpPr>
            <a:spLocks noGrp="1"/>
          </p:cNvSpPr>
          <p:nvPr>
            <p:ph type="title"/>
          </p:nvPr>
        </p:nvSpPr>
        <p:spPr>
          <a:xfrm>
            <a:off x="4034228" y="2281382"/>
            <a:ext cx="6966527" cy="2042717"/>
          </a:xfrm>
        </p:spPr>
        <p:txBody>
          <a:bodyPr>
            <a:normAutofit/>
          </a:bodyPr>
          <a:lstStyle/>
          <a:p>
            <a:br>
              <a:rPr lang="en-GB" dirty="0">
                <a:latin typeface="Roboto"/>
                <a:ea typeface="Roboto"/>
                <a:cs typeface="Roboto"/>
              </a:rPr>
            </a:br>
            <a:r>
              <a:rPr lang="en-GB" sz="2700" dirty="0">
                <a:latin typeface="Roboto"/>
                <a:ea typeface="Roboto"/>
                <a:cs typeface="Roboto"/>
              </a:rPr>
              <a:t>9. </a:t>
            </a:r>
            <a:r>
              <a:rPr lang="en-GB" sz="2700" dirty="0" err="1">
                <a:latin typeface="Roboto"/>
                <a:ea typeface="Roboto"/>
                <a:cs typeface="Roboto"/>
              </a:rPr>
              <a:t>aob</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F91F9FD3-2E9F-B5B7-C047-D6DB4AEEB779}"/>
              </a:ext>
            </a:extLst>
          </p:cNvPr>
          <p:cNvSpPr>
            <a:spLocks noGrp="1"/>
          </p:cNvSpPr>
          <p:nvPr>
            <p:ph type="body" sz="quarter" idx="10"/>
          </p:nvPr>
        </p:nvSpPr>
        <p:spPr/>
        <p:txBody>
          <a:bodyPr/>
          <a:lstStyle/>
          <a:p>
            <a:r>
              <a:rPr lang="en-GB"/>
              <a:t>all</a:t>
            </a:r>
          </a:p>
        </p:txBody>
      </p:sp>
    </p:spTree>
    <p:extLst>
      <p:ext uri="{BB962C8B-B14F-4D97-AF65-F5344CB8AC3E}">
        <p14:creationId xmlns:p14="http://schemas.microsoft.com/office/powerpoint/2010/main" val="2120248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12 July 2024</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14.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5.xml><?xml version="1.0" encoding="utf-8"?>
<a:theme xmlns:a="http://schemas.openxmlformats.org/drawingml/2006/main" name="4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d01303addd42b28e733fecdc0a5d6b22">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c77b75dde10294f881e130ecf9569a9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03FD4B-244C-4542-94D1-7C546BC34C76}">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542</TotalTime>
  <Words>2621</Words>
  <Application>Microsoft Office PowerPoint</Application>
  <PresentationFormat>Widescreen</PresentationFormat>
  <Paragraphs>282</Paragraphs>
  <Slides>29</Slides>
  <Notes>7</Notes>
  <HiddenSlides>0</HiddenSlides>
  <MMClips>0</MMClips>
  <ScaleCrop>false</ScaleCrop>
  <HeadingPairs>
    <vt:vector size="8" baseType="variant">
      <vt:variant>
        <vt:lpstr>Fonts Used</vt:lpstr>
      </vt:variant>
      <vt:variant>
        <vt:i4>16</vt:i4>
      </vt:variant>
      <vt:variant>
        <vt:lpstr>Theme</vt:lpstr>
      </vt:variant>
      <vt:variant>
        <vt:i4>15</vt:i4>
      </vt:variant>
      <vt:variant>
        <vt:lpstr>Embedded OLE Servers</vt:lpstr>
      </vt:variant>
      <vt:variant>
        <vt:i4>1</vt:i4>
      </vt:variant>
      <vt:variant>
        <vt:lpstr>Slide Titles</vt:lpstr>
      </vt:variant>
      <vt:variant>
        <vt:i4>29</vt:i4>
      </vt:variant>
    </vt:vector>
  </HeadingPairs>
  <TitlesOfParts>
    <vt:vector size="61" baseType="lpstr">
      <vt:lpstr>Arial</vt:lpstr>
      <vt:lpstr>Calibri</vt:lpstr>
      <vt:lpstr>EON Brix Sans</vt:lpstr>
      <vt:lpstr>EON Brix Sans Black</vt:lpstr>
      <vt:lpstr>Lato</vt:lpstr>
      <vt:lpstr>Lato Heavy</vt:lpstr>
      <vt:lpstr>Outfit Medium</vt:lpstr>
      <vt:lpstr>Playfair Display Black</vt:lpstr>
      <vt:lpstr>Playfair Display SemiBold</vt:lpstr>
      <vt:lpstr>Roboto</vt:lpstr>
      <vt:lpstr>Roboto Medium</vt:lpstr>
      <vt:lpstr>Roboto Slab</vt:lpstr>
      <vt:lpstr>Roboto Thin</vt:lpstr>
      <vt:lpstr>Segoe UI</vt:lpstr>
      <vt:lpstr>Ubuntu</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3_CONTENT SLIDE</vt:lpstr>
      <vt:lpstr>2_Smart DCC</vt:lpstr>
      <vt:lpstr>1_REC Light Event Theme</vt:lpstr>
      <vt:lpstr>2_REC Light Event Theme</vt:lpstr>
      <vt:lpstr>4_CONTENT SLIDE</vt:lpstr>
      <vt:lpstr>think-cell Slide</vt:lpstr>
      <vt:lpstr>REC ISSues group</vt:lpstr>
      <vt:lpstr>1. Introduction and agreement of agenda</vt:lpstr>
      <vt:lpstr>Agenda For today</vt:lpstr>
      <vt:lpstr> 2. Actions log    </vt:lpstr>
      <vt:lpstr>Action log</vt:lpstr>
      <vt:lpstr>RIG Action: RECRIG_24_0510_13_01 Comma Delimited files</vt:lpstr>
      <vt:lpstr>3. Performance Assurance quarterly update</vt:lpstr>
      <vt:lpstr> 4. Data cleanse sprint 2 mid review    </vt:lpstr>
      <vt:lpstr> 5. data cleanse update  </vt:lpstr>
      <vt:lpstr> 6. r0121 – sdep review improvements (1) Process types    </vt:lpstr>
      <vt:lpstr>PowerPoint Presentation</vt:lpstr>
      <vt:lpstr>introduction</vt:lpstr>
      <vt:lpstr>1. Contract Manager General Query</vt:lpstr>
      <vt:lpstr>2. Disputed meter read</vt:lpstr>
      <vt:lpstr>3. Erroneous transfer – general query</vt:lpstr>
      <vt:lpstr>4. Logical disconnections</vt:lpstr>
      <vt:lpstr>5. Smart meter comms issues</vt:lpstr>
      <vt:lpstr>6. Data error resolution</vt:lpstr>
      <vt:lpstr> 7. R0169 – Introduction of Gate closure notifications    </vt:lpstr>
      <vt:lpstr>introduction</vt:lpstr>
      <vt:lpstr>PowerPoint Presentation</vt:lpstr>
      <vt:lpstr>PowerPoint Presentation</vt:lpstr>
      <vt:lpstr>PowerPoint Presentation</vt:lpstr>
      <vt:lpstr>PowerPoint Presentation</vt:lpstr>
      <vt:lpstr> 8. supplier appointments to inactive mems    </vt:lpstr>
      <vt:lpstr>Supplier appointments to inactive mems</vt:lpstr>
      <vt:lpstr>Supplier appointments to inactive mems</vt:lpstr>
      <vt:lpstr> 9. aob    </vt:lpstr>
      <vt:lpstr>Next meeting:  12 July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2</cp:revision>
  <dcterms:created xsi:type="dcterms:W3CDTF">2022-06-08T15:31:29Z</dcterms:created>
  <dcterms:modified xsi:type="dcterms:W3CDTF">2024-06-12T11:42:35Z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