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0.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1.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2.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3.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4.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5.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3.xml" ContentType="application/vnd.openxmlformats-officedocument.themeOverr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0.xml" ContentType="application/vnd.openxmlformats-officedocument.presentationml.notesSlide+xml"/>
  <Override PartName="/ppt/media/image22.bin" ContentType="image/jpeg"/>
  <Override PartName="/ppt/media/image23.bin" ContentType="image/x-em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6"/>
    <p:sldMasterId id="2147483666" r:id="rId7"/>
    <p:sldMasterId id="2147483683" r:id="rId8"/>
    <p:sldMasterId id="2147483686" r:id="rId9"/>
    <p:sldMasterId id="2147483718" r:id="rId10"/>
    <p:sldMasterId id="2147483720" r:id="rId11"/>
    <p:sldMasterId id="2147483862" r:id="rId12"/>
    <p:sldMasterId id="2147483908" r:id="rId13"/>
    <p:sldMasterId id="2147483920" r:id="rId14"/>
    <p:sldMasterId id="2147483930" r:id="rId15"/>
    <p:sldMasterId id="2147483937" r:id="rId16"/>
    <p:sldMasterId id="2147483963" r:id="rId17"/>
    <p:sldMasterId id="2147484037" r:id="rId18"/>
    <p:sldMasterId id="2147484043" r:id="rId19"/>
    <p:sldMasterId id="2147484064" r:id="rId20"/>
    <p:sldMasterId id="2147484067" r:id="rId21"/>
  </p:sldMasterIdLst>
  <p:notesMasterIdLst>
    <p:notesMasterId r:id="rId64"/>
  </p:notesMasterIdLst>
  <p:handoutMasterIdLst>
    <p:handoutMasterId r:id="rId65"/>
  </p:handoutMasterIdLst>
  <p:sldIdLst>
    <p:sldId id="256" r:id="rId22"/>
    <p:sldId id="269" r:id="rId23"/>
    <p:sldId id="263" r:id="rId24"/>
    <p:sldId id="2147377262" r:id="rId25"/>
    <p:sldId id="2147475745" r:id="rId26"/>
    <p:sldId id="2147475746" r:id="rId27"/>
    <p:sldId id="2147475708" r:id="rId28"/>
    <p:sldId id="2147475703" r:id="rId29"/>
    <p:sldId id="2147475704" r:id="rId30"/>
    <p:sldId id="2147475705" r:id="rId31"/>
    <p:sldId id="2147475706" r:id="rId32"/>
    <p:sldId id="2147475707" r:id="rId33"/>
    <p:sldId id="2147475691" r:id="rId34"/>
    <p:sldId id="2147475690" r:id="rId35"/>
    <p:sldId id="2147475611" r:id="rId36"/>
    <p:sldId id="2147475685" r:id="rId37"/>
    <p:sldId id="2147475851" r:id="rId38"/>
    <p:sldId id="2147475696" r:id="rId39"/>
    <p:sldId id="2147475850" r:id="rId40"/>
    <p:sldId id="2147470944" r:id="rId41"/>
    <p:sldId id="413" r:id="rId42"/>
    <p:sldId id="2147475845" r:id="rId43"/>
    <p:sldId id="568" r:id="rId44"/>
    <p:sldId id="569" r:id="rId45"/>
    <p:sldId id="570" r:id="rId46"/>
    <p:sldId id="571" r:id="rId47"/>
    <p:sldId id="572" r:id="rId48"/>
    <p:sldId id="573" r:id="rId49"/>
    <p:sldId id="2147475849" r:id="rId50"/>
    <p:sldId id="575" r:id="rId51"/>
    <p:sldId id="576" r:id="rId52"/>
    <p:sldId id="577" r:id="rId53"/>
    <p:sldId id="578" r:id="rId54"/>
    <p:sldId id="579" r:id="rId55"/>
    <p:sldId id="580" r:id="rId56"/>
    <p:sldId id="581" r:id="rId57"/>
    <p:sldId id="553" r:id="rId58"/>
    <p:sldId id="298" r:id="rId59"/>
    <p:sldId id="2147475847" r:id="rId60"/>
    <p:sldId id="2147475848" r:id="rId61"/>
    <p:sldId id="2147475846" r:id="rId62"/>
    <p:sldId id="257"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2D2CF6-0626-4FF8-82D6-3627B751452F}" v="14" dt="2024-09-06T09:55:01.943"/>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5.xml"/><Relationship Id="rId21" Type="http://schemas.openxmlformats.org/officeDocument/2006/relationships/slideMaster" Target="slideMasters/slideMaster16.xml"/><Relationship Id="rId42" Type="http://schemas.openxmlformats.org/officeDocument/2006/relationships/slide" Target="slides/slide21.xml"/><Relationship Id="rId47" Type="http://schemas.openxmlformats.org/officeDocument/2006/relationships/slide" Target="slides/slide26.xml"/><Relationship Id="rId63" Type="http://schemas.openxmlformats.org/officeDocument/2006/relationships/slide" Target="slides/slide42.xml"/><Relationship Id="rId68" Type="http://schemas.openxmlformats.org/officeDocument/2006/relationships/theme" Target="theme/theme1.xml"/><Relationship Id="rId7" Type="http://schemas.openxmlformats.org/officeDocument/2006/relationships/slideMaster" Target="slideMasters/slideMaster2.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Master" Target="slideMasters/slideMaster11.xml"/><Relationship Id="rId29" Type="http://schemas.openxmlformats.org/officeDocument/2006/relationships/slide" Target="slides/slide8.xml"/><Relationship Id="rId11" Type="http://schemas.openxmlformats.org/officeDocument/2006/relationships/slideMaster" Target="slideMasters/slideMaster6.xml"/><Relationship Id="rId24" Type="http://schemas.openxmlformats.org/officeDocument/2006/relationships/slide" Target="slides/slide3.xml"/><Relationship Id="rId32" Type="http://schemas.openxmlformats.org/officeDocument/2006/relationships/slide" Target="slides/slide11.xml"/><Relationship Id="rId37" Type="http://schemas.openxmlformats.org/officeDocument/2006/relationships/slide" Target="slides/slide16.xml"/><Relationship Id="rId40" Type="http://schemas.openxmlformats.org/officeDocument/2006/relationships/slide" Target="slides/slide19.xml"/><Relationship Id="rId45" Type="http://schemas.openxmlformats.org/officeDocument/2006/relationships/slide" Target="slides/slide24.xml"/><Relationship Id="rId53" Type="http://schemas.openxmlformats.org/officeDocument/2006/relationships/slide" Target="slides/slide32.xml"/><Relationship Id="rId58" Type="http://schemas.openxmlformats.org/officeDocument/2006/relationships/slide" Target="slides/slide37.xml"/><Relationship Id="rId66"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slide" Target="slides/slide40.xml"/><Relationship Id="rId19" Type="http://schemas.openxmlformats.org/officeDocument/2006/relationships/slideMaster" Target="slideMasters/slideMaster14.xml"/><Relationship Id="rId14" Type="http://schemas.openxmlformats.org/officeDocument/2006/relationships/slideMaster" Target="slideMasters/slideMaster9.xml"/><Relationship Id="rId22" Type="http://schemas.openxmlformats.org/officeDocument/2006/relationships/slide" Target="slides/slide1.xml"/><Relationship Id="rId27" Type="http://schemas.openxmlformats.org/officeDocument/2006/relationships/slide" Target="slides/slide6.xml"/><Relationship Id="rId30" Type="http://schemas.openxmlformats.org/officeDocument/2006/relationships/slide" Target="slides/slide9.xml"/><Relationship Id="rId35" Type="http://schemas.openxmlformats.org/officeDocument/2006/relationships/slide" Target="slides/slide14.xml"/><Relationship Id="rId43" Type="http://schemas.openxmlformats.org/officeDocument/2006/relationships/slide" Target="slides/slide22.xml"/><Relationship Id="rId48" Type="http://schemas.openxmlformats.org/officeDocument/2006/relationships/slide" Target="slides/slide27.xml"/><Relationship Id="rId56" Type="http://schemas.openxmlformats.org/officeDocument/2006/relationships/slide" Target="slides/slide3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Master" Target="slideMasters/slideMaster3.xml"/><Relationship Id="rId51" Type="http://schemas.openxmlformats.org/officeDocument/2006/relationships/slide" Target="slides/slide30.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Master" Target="slideMasters/slideMaster7.xml"/><Relationship Id="rId17" Type="http://schemas.openxmlformats.org/officeDocument/2006/relationships/slideMaster" Target="slideMasters/slideMaster12.xml"/><Relationship Id="rId25" Type="http://schemas.openxmlformats.org/officeDocument/2006/relationships/slide" Target="slides/slide4.xml"/><Relationship Id="rId33" Type="http://schemas.openxmlformats.org/officeDocument/2006/relationships/slide" Target="slides/slide12.xml"/><Relationship Id="rId38" Type="http://schemas.openxmlformats.org/officeDocument/2006/relationships/slide" Target="slides/slide17.xml"/><Relationship Id="rId46" Type="http://schemas.openxmlformats.org/officeDocument/2006/relationships/slide" Target="slides/slide25.xml"/><Relationship Id="rId59" Type="http://schemas.openxmlformats.org/officeDocument/2006/relationships/slide" Target="slides/slide38.xml"/><Relationship Id="rId67" Type="http://schemas.openxmlformats.org/officeDocument/2006/relationships/viewProps" Target="viewProps.xml"/><Relationship Id="rId20" Type="http://schemas.openxmlformats.org/officeDocument/2006/relationships/slideMaster" Target="slideMasters/slideMaster15.xml"/><Relationship Id="rId41" Type="http://schemas.openxmlformats.org/officeDocument/2006/relationships/slide" Target="slides/slide20.xml"/><Relationship Id="rId54" Type="http://schemas.openxmlformats.org/officeDocument/2006/relationships/slide" Target="slides/slide33.xml"/><Relationship Id="rId62" Type="http://schemas.openxmlformats.org/officeDocument/2006/relationships/slide" Target="slides/slide41.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Master" Target="slideMasters/slideMaster10.xml"/><Relationship Id="rId23" Type="http://schemas.openxmlformats.org/officeDocument/2006/relationships/slide" Target="slides/slide2.xml"/><Relationship Id="rId28" Type="http://schemas.openxmlformats.org/officeDocument/2006/relationships/slide" Target="slides/slide7.xml"/><Relationship Id="rId36" Type="http://schemas.openxmlformats.org/officeDocument/2006/relationships/slide" Target="slides/slide15.xml"/><Relationship Id="rId49" Type="http://schemas.openxmlformats.org/officeDocument/2006/relationships/slide" Target="slides/slide28.xml"/><Relationship Id="rId57" Type="http://schemas.openxmlformats.org/officeDocument/2006/relationships/slide" Target="slides/slide36.xml"/><Relationship Id="rId10" Type="http://schemas.openxmlformats.org/officeDocument/2006/relationships/slideMaster" Target="slideMasters/slideMaster5.xml"/><Relationship Id="rId31" Type="http://schemas.openxmlformats.org/officeDocument/2006/relationships/slide" Target="slides/slide10.xml"/><Relationship Id="rId44" Type="http://schemas.openxmlformats.org/officeDocument/2006/relationships/slide" Target="slides/slide23.xml"/><Relationship Id="rId52" Type="http://schemas.openxmlformats.org/officeDocument/2006/relationships/slide" Target="slides/slide31.xml"/><Relationship Id="rId60" Type="http://schemas.openxmlformats.org/officeDocument/2006/relationships/slide" Target="slides/slide39.xml"/><Relationship Id="rId65"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Master" Target="slideMasters/slideMaster4.xml"/><Relationship Id="rId13" Type="http://schemas.openxmlformats.org/officeDocument/2006/relationships/slideMaster" Target="slideMasters/slideMaster8.xml"/><Relationship Id="rId18" Type="http://schemas.openxmlformats.org/officeDocument/2006/relationships/slideMaster" Target="slideMasters/slideMaster13.xml"/><Relationship Id="rId39" Type="http://schemas.openxmlformats.org/officeDocument/2006/relationships/slide" Target="slides/slide18.xml"/><Relationship Id="rId34" Type="http://schemas.openxmlformats.org/officeDocument/2006/relationships/slide" Target="slides/slide13.xml"/><Relationship Id="rId50" Type="http://schemas.openxmlformats.org/officeDocument/2006/relationships/slide" Target="slides/slide29.xml"/><Relationship Id="rId55"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0F2D2CF6-0626-4FF8-82D6-3627B751452F}"/>
    <pc:docChg chg="custSel addSld delSld modSld sldOrd delMainMaster">
      <pc:chgData name="James Rees" userId="6a49c294-0318-4273-b1fc-4011d6bf9f90" providerId="ADAL" clId="{0F2D2CF6-0626-4FF8-82D6-3627B751452F}" dt="2024-09-06T10:21:39.157" v="2167" actId="20577"/>
      <pc:docMkLst>
        <pc:docMk/>
      </pc:docMkLst>
      <pc:sldChg chg="modSp mod">
        <pc:chgData name="James Rees" userId="6a49c294-0318-4273-b1fc-4011d6bf9f90" providerId="ADAL" clId="{0F2D2CF6-0626-4FF8-82D6-3627B751452F}" dt="2024-09-03T08:50:01.703" v="22" actId="20577"/>
        <pc:sldMkLst>
          <pc:docMk/>
          <pc:sldMk cId="424965022" sldId="256"/>
        </pc:sldMkLst>
        <pc:spChg chg="mod">
          <ac:chgData name="James Rees" userId="6a49c294-0318-4273-b1fc-4011d6bf9f90" providerId="ADAL" clId="{0F2D2CF6-0626-4FF8-82D6-3627B751452F}" dt="2024-09-03T08:50:01.703" v="22" actId="20577"/>
          <ac:spMkLst>
            <pc:docMk/>
            <pc:sldMk cId="424965022" sldId="256"/>
            <ac:spMk id="3" creationId="{CA510E5E-697D-4331-038A-BC23DF000C2A}"/>
          </ac:spMkLst>
        </pc:spChg>
      </pc:sldChg>
      <pc:sldChg chg="modSp mod">
        <pc:chgData name="James Rees" userId="6a49c294-0318-4273-b1fc-4011d6bf9f90" providerId="ADAL" clId="{0F2D2CF6-0626-4FF8-82D6-3627B751452F}" dt="2024-09-05T14:06:52.189" v="1528" actId="20577"/>
        <pc:sldMkLst>
          <pc:docMk/>
          <pc:sldMk cId="1876557297" sldId="257"/>
        </pc:sldMkLst>
        <pc:spChg chg="mod">
          <ac:chgData name="James Rees" userId="6a49c294-0318-4273-b1fc-4011d6bf9f90" providerId="ADAL" clId="{0F2D2CF6-0626-4FF8-82D6-3627B751452F}" dt="2024-09-05T14:06:52.189" v="1528" actId="20577"/>
          <ac:spMkLst>
            <pc:docMk/>
            <pc:sldMk cId="1876557297" sldId="257"/>
            <ac:spMk id="2" creationId="{5B02A7D5-1EE1-44B5-DC76-072639BE3655}"/>
          </ac:spMkLst>
        </pc:spChg>
      </pc:sldChg>
      <pc:sldChg chg="modSp mod">
        <pc:chgData name="James Rees" userId="6a49c294-0318-4273-b1fc-4011d6bf9f90" providerId="ADAL" clId="{0F2D2CF6-0626-4FF8-82D6-3627B751452F}" dt="2024-09-06T09:33:19.537" v="2118" actId="20577"/>
        <pc:sldMkLst>
          <pc:docMk/>
          <pc:sldMk cId="1116783212" sldId="263"/>
        </pc:sldMkLst>
        <pc:graphicFrameChg chg="mod modGraphic">
          <ac:chgData name="James Rees" userId="6a49c294-0318-4273-b1fc-4011d6bf9f90" providerId="ADAL" clId="{0F2D2CF6-0626-4FF8-82D6-3627B751452F}" dt="2024-09-06T09:33:19.537" v="2118" actId="20577"/>
          <ac:graphicFrameMkLst>
            <pc:docMk/>
            <pc:sldMk cId="1116783212" sldId="263"/>
            <ac:graphicFrameMk id="3" creationId="{ADE9F281-2DB4-898F-0D79-1AE200709F3A}"/>
          </ac:graphicFrameMkLst>
        </pc:graphicFrameChg>
      </pc:sldChg>
      <pc:sldChg chg="modSp mod">
        <pc:chgData name="James Rees" userId="6a49c294-0318-4273-b1fc-4011d6bf9f90" providerId="ADAL" clId="{0F2D2CF6-0626-4FF8-82D6-3627B751452F}" dt="2024-09-05T14:06:01.607" v="1508" actId="20577"/>
        <pc:sldMkLst>
          <pc:docMk/>
          <pc:sldMk cId="2386782925" sldId="269"/>
        </pc:sldMkLst>
        <pc:spChg chg="mod">
          <ac:chgData name="James Rees" userId="6a49c294-0318-4273-b1fc-4011d6bf9f90" providerId="ADAL" clId="{0F2D2CF6-0626-4FF8-82D6-3627B751452F}" dt="2024-09-05T14:06:01.607" v="1508" actId="20577"/>
          <ac:spMkLst>
            <pc:docMk/>
            <pc:sldMk cId="2386782925" sldId="269"/>
            <ac:spMk id="5" creationId="{5707D6EE-7FB3-2299-0020-8B11F52C84E6}"/>
          </ac:spMkLst>
        </pc:spChg>
      </pc:sldChg>
      <pc:sldChg chg="del">
        <pc:chgData name="James Rees" userId="6a49c294-0318-4273-b1fc-4011d6bf9f90" providerId="ADAL" clId="{0F2D2CF6-0626-4FF8-82D6-3627B751452F}" dt="2024-09-04T11:12:30.455" v="138" actId="47"/>
        <pc:sldMkLst>
          <pc:docMk/>
          <pc:sldMk cId="3590593119" sldId="290"/>
        </pc:sldMkLst>
      </pc:sldChg>
      <pc:sldChg chg="del">
        <pc:chgData name="James Rees" userId="6a49c294-0318-4273-b1fc-4011d6bf9f90" providerId="ADAL" clId="{0F2D2CF6-0626-4FF8-82D6-3627B751452F}" dt="2024-09-06T09:22:43.862" v="2006" actId="2696"/>
        <pc:sldMkLst>
          <pc:docMk/>
          <pc:sldMk cId="1895045897" sldId="488"/>
        </pc:sldMkLst>
      </pc:sldChg>
      <pc:sldChg chg="del">
        <pc:chgData name="James Rees" userId="6a49c294-0318-4273-b1fc-4011d6bf9f90" providerId="ADAL" clId="{0F2D2CF6-0626-4FF8-82D6-3627B751452F}" dt="2024-09-06T09:23:02.035" v="2009" actId="2696"/>
        <pc:sldMkLst>
          <pc:docMk/>
          <pc:sldMk cId="757726674" sldId="574"/>
        </pc:sldMkLst>
      </pc:sldChg>
      <pc:sldChg chg="modSp mod">
        <pc:chgData name="James Rees" userId="6a49c294-0318-4273-b1fc-4011d6bf9f90" providerId="ADAL" clId="{0F2D2CF6-0626-4FF8-82D6-3627B751452F}" dt="2024-09-06T09:53:46.380" v="2157" actId="20577"/>
        <pc:sldMkLst>
          <pc:docMk/>
          <pc:sldMk cId="483781211" sldId="2147470944"/>
        </pc:sldMkLst>
        <pc:spChg chg="mod">
          <ac:chgData name="James Rees" userId="6a49c294-0318-4273-b1fc-4011d6bf9f90" providerId="ADAL" clId="{0F2D2CF6-0626-4FF8-82D6-3627B751452F}" dt="2024-09-06T09:53:46.380" v="2157" actId="20577"/>
          <ac:spMkLst>
            <pc:docMk/>
            <pc:sldMk cId="483781211" sldId="2147470944"/>
            <ac:spMk id="2" creationId="{3EC75E90-C6D4-F023-EC2F-579BE7128B23}"/>
          </ac:spMkLst>
        </pc:spChg>
        <pc:spChg chg="mod">
          <ac:chgData name="James Rees" userId="6a49c294-0318-4273-b1fc-4011d6bf9f90" providerId="ADAL" clId="{0F2D2CF6-0626-4FF8-82D6-3627B751452F}" dt="2024-09-04T11:13:38.102" v="243" actId="20577"/>
          <ac:spMkLst>
            <pc:docMk/>
            <pc:sldMk cId="483781211" sldId="2147470944"/>
            <ac:spMk id="5" creationId="{4B990F9B-3D8E-A5F3-9221-A4EFA231FB3F}"/>
          </ac:spMkLst>
        </pc:spChg>
      </pc:sldChg>
      <pc:sldChg chg="del">
        <pc:chgData name="James Rees" userId="6a49c294-0318-4273-b1fc-4011d6bf9f90" providerId="ADAL" clId="{0F2D2CF6-0626-4FF8-82D6-3627B751452F}" dt="2024-09-04T11:12:29.426" v="137" actId="47"/>
        <pc:sldMkLst>
          <pc:docMk/>
          <pc:sldMk cId="2444381148" sldId="2147470945"/>
        </pc:sldMkLst>
      </pc:sldChg>
      <pc:sldChg chg="del">
        <pc:chgData name="James Rees" userId="6a49c294-0318-4273-b1fc-4011d6bf9f90" providerId="ADAL" clId="{0F2D2CF6-0626-4FF8-82D6-3627B751452F}" dt="2024-09-04T11:12:22.720" v="135" actId="47"/>
        <pc:sldMkLst>
          <pc:docMk/>
          <pc:sldMk cId="4129576047" sldId="2147475665"/>
        </pc:sldMkLst>
      </pc:sldChg>
      <pc:sldChg chg="del">
        <pc:chgData name="James Rees" userId="6a49c294-0318-4273-b1fc-4011d6bf9f90" providerId="ADAL" clId="{0F2D2CF6-0626-4FF8-82D6-3627B751452F}" dt="2024-09-04T11:12:22.720" v="135" actId="47"/>
        <pc:sldMkLst>
          <pc:docMk/>
          <pc:sldMk cId="842325730" sldId="2147475666"/>
        </pc:sldMkLst>
      </pc:sldChg>
      <pc:sldChg chg="del">
        <pc:chgData name="James Rees" userId="6a49c294-0318-4273-b1fc-4011d6bf9f90" providerId="ADAL" clId="{0F2D2CF6-0626-4FF8-82D6-3627B751452F}" dt="2024-09-04T11:12:22.720" v="135" actId="47"/>
        <pc:sldMkLst>
          <pc:docMk/>
          <pc:sldMk cId="4109711870" sldId="2147475667"/>
        </pc:sldMkLst>
      </pc:sldChg>
      <pc:sldChg chg="del">
        <pc:chgData name="James Rees" userId="6a49c294-0318-4273-b1fc-4011d6bf9f90" providerId="ADAL" clId="{0F2D2CF6-0626-4FF8-82D6-3627B751452F}" dt="2024-09-04T11:12:22.720" v="135" actId="47"/>
        <pc:sldMkLst>
          <pc:docMk/>
          <pc:sldMk cId="3886432596" sldId="2147475668"/>
        </pc:sldMkLst>
      </pc:sldChg>
      <pc:sldChg chg="modNotesTx">
        <pc:chgData name="James Rees" userId="6a49c294-0318-4273-b1fc-4011d6bf9f90" providerId="ADAL" clId="{0F2D2CF6-0626-4FF8-82D6-3627B751452F}" dt="2024-09-06T10:21:39.157" v="2167" actId="20577"/>
        <pc:sldMkLst>
          <pc:docMk/>
          <pc:sldMk cId="1223724261" sldId="2147475685"/>
        </pc:sldMkLst>
      </pc:sldChg>
      <pc:sldChg chg="del">
        <pc:chgData name="James Rees" userId="6a49c294-0318-4273-b1fc-4011d6bf9f90" providerId="ADAL" clId="{0F2D2CF6-0626-4FF8-82D6-3627B751452F}" dt="2024-09-06T09:55:37.092" v="2166" actId="2696"/>
        <pc:sldMkLst>
          <pc:docMk/>
          <pc:sldMk cId="3467255204" sldId="2147475709"/>
        </pc:sldMkLst>
      </pc:sldChg>
      <pc:sldChg chg="modSp del mod">
        <pc:chgData name="James Rees" userId="6a49c294-0318-4273-b1fc-4011d6bf9f90" providerId="ADAL" clId="{0F2D2CF6-0626-4FF8-82D6-3627B751452F}" dt="2024-09-05T14:34:52.748" v="1544" actId="20577"/>
        <pc:sldMkLst>
          <pc:docMk/>
          <pc:sldMk cId="3438762210" sldId="2147475745"/>
        </pc:sldMkLst>
        <pc:graphicFrameChg chg="modGraphic">
          <ac:chgData name="James Rees" userId="6a49c294-0318-4273-b1fc-4011d6bf9f90" providerId="ADAL" clId="{0F2D2CF6-0626-4FF8-82D6-3627B751452F}" dt="2024-09-05T14:34:52.748" v="1544" actId="20577"/>
          <ac:graphicFrameMkLst>
            <pc:docMk/>
            <pc:sldMk cId="3438762210" sldId="2147475745"/>
            <ac:graphicFrameMk id="4" creationId="{6759AE38-7EC6-E377-3A86-0141B31F6162}"/>
          </ac:graphicFrameMkLst>
        </pc:graphicFrameChg>
      </pc:sldChg>
      <pc:sldChg chg="modSp mod">
        <pc:chgData name="James Rees" userId="6a49c294-0318-4273-b1fc-4011d6bf9f90" providerId="ADAL" clId="{0F2D2CF6-0626-4FF8-82D6-3627B751452F}" dt="2024-09-06T09:33:38.883" v="2153" actId="20577"/>
        <pc:sldMkLst>
          <pc:docMk/>
          <pc:sldMk cId="2800574366" sldId="2147475746"/>
        </pc:sldMkLst>
        <pc:spChg chg="mod">
          <ac:chgData name="James Rees" userId="6a49c294-0318-4273-b1fc-4011d6bf9f90" providerId="ADAL" clId="{0F2D2CF6-0626-4FF8-82D6-3627B751452F}" dt="2024-09-06T09:33:38.883" v="2153" actId="20577"/>
          <ac:spMkLst>
            <pc:docMk/>
            <pc:sldMk cId="2800574366" sldId="2147475746"/>
            <ac:spMk id="2" creationId="{4310DABB-9296-FDB0-E562-D1B45488F158}"/>
          </ac:spMkLst>
        </pc:spChg>
      </pc:sldChg>
      <pc:sldChg chg="del">
        <pc:chgData name="James Rees" userId="6a49c294-0318-4273-b1fc-4011d6bf9f90" providerId="ADAL" clId="{0F2D2CF6-0626-4FF8-82D6-3627B751452F}" dt="2024-09-04T11:12:26.359" v="136" actId="47"/>
        <pc:sldMkLst>
          <pc:docMk/>
          <pc:sldMk cId="413496715" sldId="2147475747"/>
        </pc:sldMkLst>
      </pc:sldChg>
      <pc:sldChg chg="del">
        <pc:chgData name="James Rees" userId="6a49c294-0318-4273-b1fc-4011d6bf9f90" providerId="ADAL" clId="{0F2D2CF6-0626-4FF8-82D6-3627B751452F}" dt="2024-09-04T11:12:22.720" v="135" actId="47"/>
        <pc:sldMkLst>
          <pc:docMk/>
          <pc:sldMk cId="3850878943" sldId="2147475841"/>
        </pc:sldMkLst>
      </pc:sldChg>
      <pc:sldChg chg="modSp mod">
        <pc:chgData name="James Rees" userId="6a49c294-0318-4273-b1fc-4011d6bf9f90" providerId="ADAL" clId="{0F2D2CF6-0626-4FF8-82D6-3627B751452F}" dt="2024-09-06T09:53:52.216" v="2159" actId="20577"/>
        <pc:sldMkLst>
          <pc:docMk/>
          <pc:sldMk cId="1187341189" sldId="2147475845"/>
        </pc:sldMkLst>
        <pc:spChg chg="mod">
          <ac:chgData name="James Rees" userId="6a49c294-0318-4273-b1fc-4011d6bf9f90" providerId="ADAL" clId="{0F2D2CF6-0626-4FF8-82D6-3627B751452F}" dt="2024-09-06T09:53:52.216" v="2159" actId="20577"/>
          <ac:spMkLst>
            <pc:docMk/>
            <pc:sldMk cId="1187341189" sldId="2147475845"/>
            <ac:spMk id="2" creationId="{3EC75E90-C6D4-F023-EC2F-579BE7128B23}"/>
          </ac:spMkLst>
        </pc:spChg>
        <pc:spChg chg="mod">
          <ac:chgData name="James Rees" userId="6a49c294-0318-4273-b1fc-4011d6bf9f90" providerId="ADAL" clId="{0F2D2CF6-0626-4FF8-82D6-3627B751452F}" dt="2024-09-06T09:22:32.691" v="2005" actId="20577"/>
          <ac:spMkLst>
            <pc:docMk/>
            <pc:sldMk cId="1187341189" sldId="2147475845"/>
            <ac:spMk id="5" creationId="{4B990F9B-3D8E-A5F3-9221-A4EFA231FB3F}"/>
          </ac:spMkLst>
        </pc:spChg>
      </pc:sldChg>
      <pc:sldChg chg="modSp add mod">
        <pc:chgData name="James Rees" userId="6a49c294-0318-4273-b1fc-4011d6bf9f90" providerId="ADAL" clId="{0F2D2CF6-0626-4FF8-82D6-3627B751452F}" dt="2024-09-06T09:54:21.085" v="2165" actId="20577"/>
        <pc:sldMkLst>
          <pc:docMk/>
          <pc:sldMk cId="3514642384" sldId="2147475846"/>
        </pc:sldMkLst>
        <pc:spChg chg="mod">
          <ac:chgData name="James Rees" userId="6a49c294-0318-4273-b1fc-4011d6bf9f90" providerId="ADAL" clId="{0F2D2CF6-0626-4FF8-82D6-3627B751452F}" dt="2024-09-06T09:54:21.085" v="2165" actId="20577"/>
          <ac:spMkLst>
            <pc:docMk/>
            <pc:sldMk cId="3514642384" sldId="2147475846"/>
            <ac:spMk id="2" creationId="{3EC75E90-C6D4-F023-EC2F-579BE7128B23}"/>
          </ac:spMkLst>
        </pc:spChg>
      </pc:sldChg>
      <pc:sldChg chg="del">
        <pc:chgData name="James Rees" userId="6a49c294-0318-4273-b1fc-4011d6bf9f90" providerId="ADAL" clId="{0F2D2CF6-0626-4FF8-82D6-3627B751452F}" dt="2024-09-04T11:12:32.691" v="140" actId="47"/>
        <pc:sldMkLst>
          <pc:docMk/>
          <pc:sldMk cId="4191112260" sldId="2147475846"/>
        </pc:sldMkLst>
      </pc:sldChg>
      <pc:sldChg chg="del">
        <pc:chgData name="James Rees" userId="6a49c294-0318-4273-b1fc-4011d6bf9f90" providerId="ADAL" clId="{0F2D2CF6-0626-4FF8-82D6-3627B751452F}" dt="2024-09-04T11:12:33.560" v="141" actId="47"/>
        <pc:sldMkLst>
          <pc:docMk/>
          <pc:sldMk cId="1798065888" sldId="2147475847"/>
        </pc:sldMkLst>
      </pc:sldChg>
      <pc:sldChg chg="modSp add mod">
        <pc:chgData name="James Rees" userId="6a49c294-0318-4273-b1fc-4011d6bf9f90" providerId="ADAL" clId="{0F2D2CF6-0626-4FF8-82D6-3627B751452F}" dt="2024-09-06T09:54:15.130" v="2163"/>
        <pc:sldMkLst>
          <pc:docMk/>
          <pc:sldMk cId="2670109303" sldId="2147475847"/>
        </pc:sldMkLst>
        <pc:spChg chg="mod">
          <ac:chgData name="James Rees" userId="6a49c294-0318-4273-b1fc-4011d6bf9f90" providerId="ADAL" clId="{0F2D2CF6-0626-4FF8-82D6-3627B751452F}" dt="2024-09-06T09:54:15.130" v="2163"/>
          <ac:spMkLst>
            <pc:docMk/>
            <pc:sldMk cId="2670109303" sldId="2147475847"/>
            <ac:spMk id="2" creationId="{3EC75E90-C6D4-F023-EC2F-579BE7128B23}"/>
          </ac:spMkLst>
        </pc:spChg>
      </pc:sldChg>
      <pc:sldChg chg="modSp add mod ord">
        <pc:chgData name="James Rees" userId="6a49c294-0318-4273-b1fc-4011d6bf9f90" providerId="ADAL" clId="{0F2D2CF6-0626-4FF8-82D6-3627B751452F}" dt="2024-09-06T07:57:38.165" v="1753" actId="20577"/>
        <pc:sldMkLst>
          <pc:docMk/>
          <pc:sldMk cId="1322149934" sldId="2147475848"/>
        </pc:sldMkLst>
        <pc:spChg chg="mod">
          <ac:chgData name="James Rees" userId="6a49c294-0318-4273-b1fc-4011d6bf9f90" providerId="ADAL" clId="{0F2D2CF6-0626-4FF8-82D6-3627B751452F}" dt="2024-09-06T07:54:19.216" v="1700" actId="20577"/>
          <ac:spMkLst>
            <pc:docMk/>
            <pc:sldMk cId="1322149934" sldId="2147475848"/>
            <ac:spMk id="2" creationId="{AD9A7928-5B43-93A9-21F8-7FAE512A31D5}"/>
          </ac:spMkLst>
        </pc:spChg>
        <pc:spChg chg="mod">
          <ac:chgData name="James Rees" userId="6a49c294-0318-4273-b1fc-4011d6bf9f90" providerId="ADAL" clId="{0F2D2CF6-0626-4FF8-82D6-3627B751452F}" dt="2024-09-06T07:57:38.165" v="1753" actId="20577"/>
          <ac:spMkLst>
            <pc:docMk/>
            <pc:sldMk cId="1322149934" sldId="2147475848"/>
            <ac:spMk id="10" creationId="{0B9DF68D-584B-A186-9EA8-5BE630862E82}"/>
          </ac:spMkLst>
        </pc:spChg>
      </pc:sldChg>
      <pc:sldChg chg="del">
        <pc:chgData name="James Rees" userId="6a49c294-0318-4273-b1fc-4011d6bf9f90" providerId="ADAL" clId="{0F2D2CF6-0626-4FF8-82D6-3627B751452F}" dt="2024-09-04T11:12:31.585" v="139" actId="47"/>
        <pc:sldMkLst>
          <pc:docMk/>
          <pc:sldMk cId="2172527210" sldId="2147475848"/>
        </pc:sldMkLst>
      </pc:sldChg>
      <pc:sldChg chg="modSp add mod ord">
        <pc:chgData name="James Rees" userId="6a49c294-0318-4273-b1fc-4011d6bf9f90" providerId="ADAL" clId="{0F2D2CF6-0626-4FF8-82D6-3627B751452F}" dt="2024-09-06T09:53:58.617" v="2161" actId="20577"/>
        <pc:sldMkLst>
          <pc:docMk/>
          <pc:sldMk cId="1439591427" sldId="2147475849"/>
        </pc:sldMkLst>
        <pc:spChg chg="mod">
          <ac:chgData name="James Rees" userId="6a49c294-0318-4273-b1fc-4011d6bf9f90" providerId="ADAL" clId="{0F2D2CF6-0626-4FF8-82D6-3627B751452F}" dt="2024-09-06T09:53:58.617" v="2161" actId="20577"/>
          <ac:spMkLst>
            <pc:docMk/>
            <pc:sldMk cId="1439591427" sldId="2147475849"/>
            <ac:spMk id="2" creationId="{3EC75E90-C6D4-F023-EC2F-579BE7128B23}"/>
          </ac:spMkLst>
        </pc:spChg>
        <pc:spChg chg="mod">
          <ac:chgData name="James Rees" userId="6a49c294-0318-4273-b1fc-4011d6bf9f90" providerId="ADAL" clId="{0F2D2CF6-0626-4FF8-82D6-3627B751452F}" dt="2024-09-06T09:22:19.379" v="1967" actId="20577"/>
          <ac:spMkLst>
            <pc:docMk/>
            <pc:sldMk cId="1439591427" sldId="2147475849"/>
            <ac:spMk id="5" creationId="{4B990F9B-3D8E-A5F3-9221-A4EFA231FB3F}"/>
          </ac:spMkLst>
        </pc:spChg>
      </pc:sldChg>
      <pc:sldChg chg="modSp add mod">
        <pc:chgData name="James Rees" userId="6a49c294-0318-4273-b1fc-4011d6bf9f90" providerId="ADAL" clId="{0F2D2CF6-0626-4FF8-82D6-3627B751452F}" dt="2024-09-06T09:53:40.004" v="2155" actId="20577"/>
        <pc:sldMkLst>
          <pc:docMk/>
          <pc:sldMk cId="2974688764" sldId="2147475850"/>
        </pc:sldMkLst>
        <pc:spChg chg="mod">
          <ac:chgData name="James Rees" userId="6a49c294-0318-4273-b1fc-4011d6bf9f90" providerId="ADAL" clId="{0F2D2CF6-0626-4FF8-82D6-3627B751452F}" dt="2024-09-06T09:53:40.004" v="2155" actId="20577"/>
          <ac:spMkLst>
            <pc:docMk/>
            <pc:sldMk cId="2974688764" sldId="2147475850"/>
            <ac:spMk id="2" creationId="{4310DABB-9296-FDB0-E562-D1B45488F158}"/>
          </ac:spMkLst>
        </pc:spChg>
      </pc:sldChg>
      <pc:sldMasterChg chg="del delSldLayout">
        <pc:chgData name="James Rees" userId="6a49c294-0318-4273-b1fc-4011d6bf9f90" providerId="ADAL" clId="{0F2D2CF6-0626-4FF8-82D6-3627B751452F}" dt="2024-09-04T11:12:33.560" v="141" actId="47"/>
        <pc:sldMasterMkLst>
          <pc:docMk/>
          <pc:sldMasterMk cId="1732852825" sldId="2147484056"/>
        </pc:sldMasterMkLst>
        <pc:sldLayoutChg chg="del">
          <pc:chgData name="James Rees" userId="6a49c294-0318-4273-b1fc-4011d6bf9f90" providerId="ADAL" clId="{0F2D2CF6-0626-4FF8-82D6-3627B751452F}" dt="2024-09-04T11:12:33.560" v="141" actId="47"/>
          <pc:sldLayoutMkLst>
            <pc:docMk/>
            <pc:sldMasterMk cId="1732852825" sldId="2147484056"/>
            <pc:sldLayoutMk cId="3959513863" sldId="2147484057"/>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794453599" sldId="2147484058"/>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979862521" sldId="2147484059"/>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882087192" sldId="2147484060"/>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500355022" sldId="2147484061"/>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2528993001" sldId="2147484062"/>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364771384" sldId="2147484063"/>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642802905" sldId="2147484064"/>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00666520" sldId="2147484065"/>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86764604" sldId="2147484066"/>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177706609" sldId="2147484067"/>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999084083" sldId="2147484068"/>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2325564217" sldId="2147484069"/>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660498851" sldId="2147484070"/>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534098723" sldId="2147484071"/>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817028583" sldId="2147484072"/>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2887914843" sldId="2147484073"/>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976326776" sldId="2147484074"/>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092138383" sldId="2147484075"/>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711070760" sldId="2147484076"/>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4123226566" sldId="2147484077"/>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838818331" sldId="2147484078"/>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820525229" sldId="2147484079"/>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468860074" sldId="2147484080"/>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506274301" sldId="2147484081"/>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462811993" sldId="2147484082"/>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396581444" sldId="2147484083"/>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578103228" sldId="2147484084"/>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069712348" sldId="2147484085"/>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329924128" sldId="2147484086"/>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31888694" sldId="2147484087"/>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726216468" sldId="2147484088"/>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141220979" sldId="2147484089"/>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98638670" sldId="2147484090"/>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2477359148" sldId="2147484091"/>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103990495" sldId="2147484092"/>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529297160" sldId="2147484093"/>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1437764590" sldId="2147484094"/>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2448545172" sldId="2147484095"/>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830502273" sldId="2147484096"/>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4150491577" sldId="2147484097"/>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032381994" sldId="2147484098"/>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2573749514" sldId="2147484099"/>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743252449" sldId="2147484100"/>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993042883" sldId="2147484101"/>
          </pc:sldLayoutMkLst>
        </pc:sldLayoutChg>
        <pc:sldLayoutChg chg="del">
          <pc:chgData name="James Rees" userId="6a49c294-0318-4273-b1fc-4011d6bf9f90" providerId="ADAL" clId="{0F2D2CF6-0626-4FF8-82D6-3627B751452F}" dt="2024-09-04T11:12:33.560" v="141" actId="47"/>
          <pc:sldLayoutMkLst>
            <pc:docMk/>
            <pc:sldMasterMk cId="1732852825" sldId="2147484056"/>
            <pc:sldLayoutMk cId="3369775129" sldId="2147484102"/>
          </pc:sldLayoutMkLst>
        </pc:sldLayoutChg>
      </pc:sldMasterChg>
      <pc:sldMasterChg chg="delSldLayout">
        <pc:chgData name="James Rees" userId="6a49c294-0318-4273-b1fc-4011d6bf9f90" providerId="ADAL" clId="{0F2D2CF6-0626-4FF8-82D6-3627B751452F}" dt="2024-09-06T09:23:02.035" v="2009" actId="2696"/>
        <pc:sldMasterMkLst>
          <pc:docMk/>
          <pc:sldMasterMk cId="2236647865" sldId="2147484064"/>
        </pc:sldMasterMkLst>
        <pc:sldLayoutChg chg="del">
          <pc:chgData name="James Rees" userId="6a49c294-0318-4273-b1fc-4011d6bf9f90" providerId="ADAL" clId="{0F2D2CF6-0626-4FF8-82D6-3627B751452F}" dt="2024-09-06T09:23:02.035" v="2009" actId="2696"/>
          <pc:sldLayoutMkLst>
            <pc:docMk/>
            <pc:sldMasterMk cId="2236647865" sldId="2147484064"/>
            <pc:sldLayoutMk cId="3847469084" sldId="2147484067"/>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E95DF9-B5B7-41A1-99A2-4842B35D582A}"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F6CE17E7-3CA6-47EE-98A7-32BFD47A754E}">
      <dgm:prSet phldrT="[Text]" custT="1"/>
      <dgm:spPr/>
      <dgm:t>
        <a:bodyPr/>
        <a:lstStyle/>
        <a:p>
          <a:r>
            <a:rPr lang="en-GB" sz="1800" dirty="0">
              <a:latin typeface="Arial" panose="020B0604020202020204" pitchFamily="34" charset="0"/>
              <a:cs typeface="Arial" panose="020B0604020202020204" pitchFamily="34" charset="0"/>
            </a:rPr>
            <a:t>Incentive Pot Definition</a:t>
          </a:r>
        </a:p>
      </dgm:t>
    </dgm:pt>
    <dgm:pt modelId="{9367DC22-CB86-41EF-A088-0367E76B535F}" type="parTrans" cxnId="{6D3C46D5-7C5B-4F38-A01F-5F2D4BE625BD}">
      <dgm:prSet/>
      <dgm:spPr/>
      <dgm:t>
        <a:bodyPr/>
        <a:lstStyle/>
        <a:p>
          <a:endParaRPr lang="en-GB" sz="1800">
            <a:latin typeface="Arial" panose="020B0604020202020204" pitchFamily="34" charset="0"/>
            <a:cs typeface="Arial" panose="020B0604020202020204" pitchFamily="34" charset="0"/>
          </a:endParaRPr>
        </a:p>
      </dgm:t>
    </dgm:pt>
    <dgm:pt modelId="{59A5FDC9-3539-42F8-A0B7-AAFC3E9323BB}" type="sibTrans" cxnId="{6D3C46D5-7C5B-4F38-A01F-5F2D4BE625BD}">
      <dgm:prSet/>
      <dgm:spPr/>
      <dgm:t>
        <a:bodyPr/>
        <a:lstStyle/>
        <a:p>
          <a:endParaRPr lang="en-GB" sz="1800">
            <a:latin typeface="Arial" panose="020B0604020202020204" pitchFamily="34" charset="0"/>
            <a:cs typeface="Arial" panose="020B0604020202020204" pitchFamily="34" charset="0"/>
          </a:endParaRPr>
        </a:p>
      </dgm:t>
    </dgm:pt>
    <dgm:pt modelId="{BB0A2F9B-A30C-4D82-A12E-0A8E3D766762}">
      <dgm:prSet phldrT="[Text]" custT="1"/>
      <dgm:spPr/>
      <dgm:t>
        <a:bodyPr/>
        <a:lstStyle/>
        <a:p>
          <a:r>
            <a:rPr lang="en-GB" sz="1800" dirty="0">
              <a:latin typeface="Arial" panose="020B0604020202020204" pitchFamily="34" charset="0"/>
              <a:cs typeface="Arial" panose="020B0604020202020204" pitchFamily="34" charset="0"/>
            </a:rPr>
            <a:t>Theft Detection Values (TDV)</a:t>
          </a:r>
        </a:p>
      </dgm:t>
    </dgm:pt>
    <dgm:pt modelId="{9053CE95-C63D-4174-8C9E-D5234ADF9E8B}" type="parTrans" cxnId="{59FD9DCD-9F90-4F95-85DB-41FAE5C4779A}">
      <dgm:prSet/>
      <dgm:spPr/>
      <dgm:t>
        <a:bodyPr/>
        <a:lstStyle/>
        <a:p>
          <a:endParaRPr lang="en-GB" sz="1800">
            <a:latin typeface="Arial" panose="020B0604020202020204" pitchFamily="34" charset="0"/>
            <a:cs typeface="Arial" panose="020B0604020202020204" pitchFamily="34" charset="0"/>
          </a:endParaRPr>
        </a:p>
      </dgm:t>
    </dgm:pt>
    <dgm:pt modelId="{CFD8F3E4-F4CB-475A-AA6D-EF23A83920BF}" type="sibTrans" cxnId="{59FD9DCD-9F90-4F95-85DB-41FAE5C4779A}">
      <dgm:prSet/>
      <dgm:spPr/>
      <dgm:t>
        <a:bodyPr/>
        <a:lstStyle/>
        <a:p>
          <a:endParaRPr lang="en-GB" sz="1800">
            <a:latin typeface="Arial" panose="020B0604020202020204" pitchFamily="34" charset="0"/>
            <a:cs typeface="Arial" panose="020B0604020202020204" pitchFamily="34" charset="0"/>
          </a:endParaRPr>
        </a:p>
      </dgm:t>
    </dgm:pt>
    <dgm:pt modelId="{7EC40E41-3D9C-48FE-8332-87F20DA6270E}">
      <dgm:prSet phldrT="[Text]" custT="1"/>
      <dgm:spPr/>
      <dgm:t>
        <a:bodyPr/>
        <a:lstStyle/>
        <a:p>
          <a:r>
            <a:rPr lang="en-GB" sz="1800" dirty="0">
              <a:latin typeface="Arial" panose="020B0604020202020204" pitchFamily="34" charset="0"/>
              <a:cs typeface="Arial" panose="020B0604020202020204" pitchFamily="34" charset="0"/>
            </a:rPr>
            <a:t>Theft Target</a:t>
          </a:r>
        </a:p>
      </dgm:t>
    </dgm:pt>
    <dgm:pt modelId="{2C9552B6-FD0F-42DF-8A99-80FF2608B442}" type="parTrans" cxnId="{2420214A-B03B-46A7-87F9-0E8E1E18F421}">
      <dgm:prSet/>
      <dgm:spPr/>
      <dgm:t>
        <a:bodyPr/>
        <a:lstStyle/>
        <a:p>
          <a:endParaRPr lang="en-GB" sz="1800">
            <a:latin typeface="Arial" panose="020B0604020202020204" pitchFamily="34" charset="0"/>
            <a:cs typeface="Arial" panose="020B0604020202020204" pitchFamily="34" charset="0"/>
          </a:endParaRPr>
        </a:p>
      </dgm:t>
    </dgm:pt>
    <dgm:pt modelId="{6701235B-6C7A-46A6-8936-3E405E48C313}" type="sibTrans" cxnId="{2420214A-B03B-46A7-87F9-0E8E1E18F421}">
      <dgm:prSet/>
      <dgm:spPr/>
      <dgm:t>
        <a:bodyPr/>
        <a:lstStyle/>
        <a:p>
          <a:endParaRPr lang="en-GB" sz="1800">
            <a:latin typeface="Arial" panose="020B0604020202020204" pitchFamily="34" charset="0"/>
            <a:cs typeface="Arial" panose="020B0604020202020204" pitchFamily="34" charset="0"/>
          </a:endParaRPr>
        </a:p>
      </dgm:t>
    </dgm:pt>
    <dgm:pt modelId="{6F04CE68-37D1-4854-A248-7F3458236CA7}">
      <dgm:prSet phldrT="[Text]" custT="1"/>
      <dgm:spPr/>
      <dgm:t>
        <a:bodyPr/>
        <a:lstStyle/>
        <a:p>
          <a:r>
            <a:rPr lang="en-GB" sz="1800" dirty="0">
              <a:latin typeface="Arial" panose="020B0604020202020204" pitchFamily="34" charset="0"/>
              <a:cs typeface="Arial" panose="020B0604020202020204" pitchFamily="34" charset="0"/>
            </a:rPr>
            <a:t>Allocation Methodology</a:t>
          </a:r>
        </a:p>
      </dgm:t>
    </dgm:pt>
    <dgm:pt modelId="{0F6A26DA-6F52-4AA6-9D0F-4CD653E3F4F8}" type="parTrans" cxnId="{F0C18F66-DEBB-4E4A-B080-37A2282F2300}">
      <dgm:prSet/>
      <dgm:spPr/>
      <dgm:t>
        <a:bodyPr/>
        <a:lstStyle/>
        <a:p>
          <a:endParaRPr lang="en-GB"/>
        </a:p>
      </dgm:t>
    </dgm:pt>
    <dgm:pt modelId="{A67EB919-D581-4A2B-B001-ADE60A107014}" type="sibTrans" cxnId="{F0C18F66-DEBB-4E4A-B080-37A2282F2300}">
      <dgm:prSet/>
      <dgm:spPr/>
      <dgm:t>
        <a:bodyPr/>
        <a:lstStyle/>
        <a:p>
          <a:endParaRPr lang="en-GB"/>
        </a:p>
      </dgm:t>
    </dgm:pt>
    <dgm:pt modelId="{1BAB7503-857C-490E-AB10-6479810D33A2}" type="pres">
      <dgm:prSet presAssocID="{F9E95DF9-B5B7-41A1-99A2-4842B35D582A}" presName="diagram" presStyleCnt="0">
        <dgm:presLayoutVars>
          <dgm:dir/>
          <dgm:resizeHandles val="exact"/>
        </dgm:presLayoutVars>
      </dgm:prSet>
      <dgm:spPr/>
    </dgm:pt>
    <dgm:pt modelId="{FCC21798-22FF-42A2-9009-B1AE97C5E9E4}" type="pres">
      <dgm:prSet presAssocID="{F6CE17E7-3CA6-47EE-98A7-32BFD47A754E}" presName="node" presStyleLbl="node1" presStyleIdx="0" presStyleCnt="4">
        <dgm:presLayoutVars>
          <dgm:bulletEnabled val="1"/>
        </dgm:presLayoutVars>
      </dgm:prSet>
      <dgm:spPr/>
    </dgm:pt>
    <dgm:pt modelId="{B1CD866B-2C09-4661-BE4D-9D81DF9DD161}" type="pres">
      <dgm:prSet presAssocID="{59A5FDC9-3539-42F8-A0B7-AAFC3E9323BB}" presName="sibTrans" presStyleCnt="0"/>
      <dgm:spPr/>
    </dgm:pt>
    <dgm:pt modelId="{A734536D-E944-42C2-BD62-DD476F25B701}" type="pres">
      <dgm:prSet presAssocID="{BB0A2F9B-A30C-4D82-A12E-0A8E3D766762}" presName="node" presStyleLbl="node1" presStyleIdx="1" presStyleCnt="4">
        <dgm:presLayoutVars>
          <dgm:bulletEnabled val="1"/>
        </dgm:presLayoutVars>
      </dgm:prSet>
      <dgm:spPr/>
    </dgm:pt>
    <dgm:pt modelId="{4C7A46F0-4884-4F77-A143-D0FD9DEA04A3}" type="pres">
      <dgm:prSet presAssocID="{CFD8F3E4-F4CB-475A-AA6D-EF23A83920BF}" presName="sibTrans" presStyleCnt="0"/>
      <dgm:spPr/>
    </dgm:pt>
    <dgm:pt modelId="{E42C7EB0-60AC-4A67-BDE8-F5408D5AF43D}" type="pres">
      <dgm:prSet presAssocID="{7EC40E41-3D9C-48FE-8332-87F20DA6270E}" presName="node" presStyleLbl="node1" presStyleIdx="2" presStyleCnt="4">
        <dgm:presLayoutVars>
          <dgm:bulletEnabled val="1"/>
        </dgm:presLayoutVars>
      </dgm:prSet>
      <dgm:spPr/>
    </dgm:pt>
    <dgm:pt modelId="{E89D73B9-C2C5-4729-A6D5-A5DE78D47F7F}" type="pres">
      <dgm:prSet presAssocID="{6701235B-6C7A-46A6-8936-3E405E48C313}" presName="sibTrans" presStyleCnt="0"/>
      <dgm:spPr/>
    </dgm:pt>
    <dgm:pt modelId="{C55A26B7-DE5E-46AD-B798-92D609588EA8}" type="pres">
      <dgm:prSet presAssocID="{6F04CE68-37D1-4854-A248-7F3458236CA7}" presName="node" presStyleLbl="node1" presStyleIdx="3" presStyleCnt="4">
        <dgm:presLayoutVars>
          <dgm:bulletEnabled val="1"/>
        </dgm:presLayoutVars>
      </dgm:prSet>
      <dgm:spPr/>
    </dgm:pt>
  </dgm:ptLst>
  <dgm:cxnLst>
    <dgm:cxn modelId="{9D91CB1C-4020-4133-AB7B-782459BB3DC9}" type="presOf" srcId="{BB0A2F9B-A30C-4D82-A12E-0A8E3D766762}" destId="{A734536D-E944-42C2-BD62-DD476F25B701}" srcOrd="0" destOrd="0" presId="urn:microsoft.com/office/officeart/2005/8/layout/default"/>
    <dgm:cxn modelId="{66B27E2C-DDB1-4BEA-8712-433C808D5693}" type="presOf" srcId="{6F04CE68-37D1-4854-A248-7F3458236CA7}" destId="{C55A26B7-DE5E-46AD-B798-92D609588EA8}" srcOrd="0" destOrd="0" presId="urn:microsoft.com/office/officeart/2005/8/layout/default"/>
    <dgm:cxn modelId="{F22DDB3C-CF53-41D3-A136-67A0576E03C6}" type="presOf" srcId="{F9E95DF9-B5B7-41A1-99A2-4842B35D582A}" destId="{1BAB7503-857C-490E-AB10-6479810D33A2}" srcOrd="0" destOrd="0" presId="urn:microsoft.com/office/officeart/2005/8/layout/default"/>
    <dgm:cxn modelId="{6B1CFB3F-1A3C-4BC4-9128-5285939DD2B9}" type="presOf" srcId="{F6CE17E7-3CA6-47EE-98A7-32BFD47A754E}" destId="{FCC21798-22FF-42A2-9009-B1AE97C5E9E4}" srcOrd="0" destOrd="0" presId="urn:microsoft.com/office/officeart/2005/8/layout/default"/>
    <dgm:cxn modelId="{F0C18F66-DEBB-4E4A-B080-37A2282F2300}" srcId="{F9E95DF9-B5B7-41A1-99A2-4842B35D582A}" destId="{6F04CE68-37D1-4854-A248-7F3458236CA7}" srcOrd="3" destOrd="0" parTransId="{0F6A26DA-6F52-4AA6-9D0F-4CD653E3F4F8}" sibTransId="{A67EB919-D581-4A2B-B001-ADE60A107014}"/>
    <dgm:cxn modelId="{2420214A-B03B-46A7-87F9-0E8E1E18F421}" srcId="{F9E95DF9-B5B7-41A1-99A2-4842B35D582A}" destId="{7EC40E41-3D9C-48FE-8332-87F20DA6270E}" srcOrd="2" destOrd="0" parTransId="{2C9552B6-FD0F-42DF-8A99-80FF2608B442}" sibTransId="{6701235B-6C7A-46A6-8936-3E405E48C313}"/>
    <dgm:cxn modelId="{CF04F4A2-14FC-4359-A925-7A9EB130026B}" type="presOf" srcId="{7EC40E41-3D9C-48FE-8332-87F20DA6270E}" destId="{E42C7EB0-60AC-4A67-BDE8-F5408D5AF43D}" srcOrd="0" destOrd="0" presId="urn:microsoft.com/office/officeart/2005/8/layout/default"/>
    <dgm:cxn modelId="{59FD9DCD-9F90-4F95-85DB-41FAE5C4779A}" srcId="{F9E95DF9-B5B7-41A1-99A2-4842B35D582A}" destId="{BB0A2F9B-A30C-4D82-A12E-0A8E3D766762}" srcOrd="1" destOrd="0" parTransId="{9053CE95-C63D-4174-8C9E-D5234ADF9E8B}" sibTransId="{CFD8F3E4-F4CB-475A-AA6D-EF23A83920BF}"/>
    <dgm:cxn modelId="{6D3C46D5-7C5B-4F38-A01F-5F2D4BE625BD}" srcId="{F9E95DF9-B5B7-41A1-99A2-4842B35D582A}" destId="{F6CE17E7-3CA6-47EE-98A7-32BFD47A754E}" srcOrd="0" destOrd="0" parTransId="{9367DC22-CB86-41EF-A088-0367E76B535F}" sibTransId="{59A5FDC9-3539-42F8-A0B7-AAFC3E9323BB}"/>
    <dgm:cxn modelId="{0EB732DD-6D49-4BC0-A00A-41270269E4AE}" type="presParOf" srcId="{1BAB7503-857C-490E-AB10-6479810D33A2}" destId="{FCC21798-22FF-42A2-9009-B1AE97C5E9E4}" srcOrd="0" destOrd="0" presId="urn:microsoft.com/office/officeart/2005/8/layout/default"/>
    <dgm:cxn modelId="{C6297980-4F49-499F-9608-8481ABCB4B9D}" type="presParOf" srcId="{1BAB7503-857C-490E-AB10-6479810D33A2}" destId="{B1CD866B-2C09-4661-BE4D-9D81DF9DD161}" srcOrd="1" destOrd="0" presId="urn:microsoft.com/office/officeart/2005/8/layout/default"/>
    <dgm:cxn modelId="{1AA31861-5CD5-4846-AB3D-607B40855A24}" type="presParOf" srcId="{1BAB7503-857C-490E-AB10-6479810D33A2}" destId="{A734536D-E944-42C2-BD62-DD476F25B701}" srcOrd="2" destOrd="0" presId="urn:microsoft.com/office/officeart/2005/8/layout/default"/>
    <dgm:cxn modelId="{41C9EBB9-E20A-48B7-B0E7-697660221662}" type="presParOf" srcId="{1BAB7503-857C-490E-AB10-6479810D33A2}" destId="{4C7A46F0-4884-4F77-A143-D0FD9DEA04A3}" srcOrd="3" destOrd="0" presId="urn:microsoft.com/office/officeart/2005/8/layout/default"/>
    <dgm:cxn modelId="{703606D5-DD77-46C0-A524-74671E364BC5}" type="presParOf" srcId="{1BAB7503-857C-490E-AB10-6479810D33A2}" destId="{E42C7EB0-60AC-4A67-BDE8-F5408D5AF43D}" srcOrd="4" destOrd="0" presId="urn:microsoft.com/office/officeart/2005/8/layout/default"/>
    <dgm:cxn modelId="{71C14E58-6943-4AD9-A68B-B52B107A90B6}" type="presParOf" srcId="{1BAB7503-857C-490E-AB10-6479810D33A2}" destId="{E89D73B9-C2C5-4729-A6D5-A5DE78D47F7F}" srcOrd="5" destOrd="0" presId="urn:microsoft.com/office/officeart/2005/8/layout/default"/>
    <dgm:cxn modelId="{43D565EC-9444-44DD-B083-8A64F47B92F8}" type="presParOf" srcId="{1BAB7503-857C-490E-AB10-6479810D33A2}" destId="{C55A26B7-DE5E-46AD-B798-92D609588EA8}"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C21798-22FF-42A2-9009-B1AE97C5E9E4}">
      <dsp:nvSpPr>
        <dsp:cNvPr id="0" name=""/>
        <dsp:cNvSpPr/>
      </dsp:nvSpPr>
      <dsp:spPr>
        <a:xfrm>
          <a:off x="286562" y="409"/>
          <a:ext cx="1691971" cy="101518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Incentive Pot Definition</a:t>
          </a:r>
        </a:p>
      </dsp:txBody>
      <dsp:txXfrm>
        <a:off x="286562" y="409"/>
        <a:ext cx="1691971" cy="1015182"/>
      </dsp:txXfrm>
    </dsp:sp>
    <dsp:sp modelId="{A734536D-E944-42C2-BD62-DD476F25B701}">
      <dsp:nvSpPr>
        <dsp:cNvPr id="0" name=""/>
        <dsp:cNvSpPr/>
      </dsp:nvSpPr>
      <dsp:spPr>
        <a:xfrm>
          <a:off x="2147730" y="409"/>
          <a:ext cx="1691971" cy="101518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Theft Detection Values (TDV)</a:t>
          </a:r>
        </a:p>
      </dsp:txBody>
      <dsp:txXfrm>
        <a:off x="2147730" y="409"/>
        <a:ext cx="1691971" cy="1015182"/>
      </dsp:txXfrm>
    </dsp:sp>
    <dsp:sp modelId="{E42C7EB0-60AC-4A67-BDE8-F5408D5AF43D}">
      <dsp:nvSpPr>
        <dsp:cNvPr id="0" name=""/>
        <dsp:cNvSpPr/>
      </dsp:nvSpPr>
      <dsp:spPr>
        <a:xfrm>
          <a:off x="4008898" y="409"/>
          <a:ext cx="1691971" cy="101518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Theft Target</a:t>
          </a:r>
        </a:p>
      </dsp:txBody>
      <dsp:txXfrm>
        <a:off x="4008898" y="409"/>
        <a:ext cx="1691971" cy="1015182"/>
      </dsp:txXfrm>
    </dsp:sp>
    <dsp:sp modelId="{C55A26B7-DE5E-46AD-B798-92D609588EA8}">
      <dsp:nvSpPr>
        <dsp:cNvPr id="0" name=""/>
        <dsp:cNvSpPr/>
      </dsp:nvSpPr>
      <dsp:spPr>
        <a:xfrm>
          <a:off x="5870066" y="409"/>
          <a:ext cx="1691971" cy="101518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Allocation Methodology</a:t>
          </a:r>
        </a:p>
      </dsp:txBody>
      <dsp:txXfrm>
        <a:off x="5870066" y="409"/>
        <a:ext cx="1691971" cy="101518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06/09/2024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06/09/2024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453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around how last quarter went….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1495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around how last quarter went….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4823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217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around how last quarter went….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608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around how last quarter went….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927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2301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Tags: path, journey, roadmap, signs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0BE93B-B4D6-4E29-B321-64772F551831}" type="slidenum">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64737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around how last quarter went….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066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8768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B6325C91-C823-4128-AFBC-9BB1A1E94D5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DEC5A8F8-21FA-4365-B543-26A57B1D872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altLang="en-US"/>
          </a:p>
        </p:txBody>
      </p:sp>
    </p:spTree>
    <p:extLst>
      <p:ext uri="{BB962C8B-B14F-4D97-AF65-F5344CB8AC3E}">
        <p14:creationId xmlns:p14="http://schemas.microsoft.com/office/powerpoint/2010/main" val="3658877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6A149-C9EB-4073-8E98-A850D164758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27951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only A">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393186EF-EDA6-4FB6-DBB5-0870ED2DE095}"/>
              </a:ext>
            </a:extLst>
          </p:cNvPr>
          <p:cNvSpPr>
            <a:spLocks noGrp="1"/>
          </p:cNvSpPr>
          <p:nvPr>
            <p:ph type="body" sz="quarter" idx="13" hasCustomPrompt="1"/>
          </p:nvPr>
        </p:nvSpPr>
        <p:spPr>
          <a:xfrm>
            <a:off x="501651" y="837476"/>
            <a:ext cx="11162349" cy="439317"/>
          </a:xfrm>
          <a:prstGeom prst="rect">
            <a:avLst/>
          </a:prstGeom>
        </p:spPr>
        <p:txBody>
          <a:bodyPr lIns="182880" tIns="182880" rIns="182880" bIns="182880">
            <a:noAutofit/>
          </a:bodyPr>
          <a:lstStyle>
            <a:lvl1pPr marL="0" indent="0">
              <a:buNone/>
              <a:defRPr sz="1800" b="0">
                <a:solidFill>
                  <a:schemeClr val="tx1"/>
                </a:solidFill>
                <a:latin typeface="+mj-lt"/>
              </a:defRPr>
            </a:lvl1pPr>
          </a:lstStyle>
          <a:p>
            <a:pPr lvl="0"/>
            <a:r>
              <a:rPr lang="en-US" dirty="0"/>
              <a:t>Click to add subtitle</a:t>
            </a:r>
          </a:p>
        </p:txBody>
      </p:sp>
      <p:sp>
        <p:nvSpPr>
          <p:cNvPr id="5" name="Title 4">
            <a:extLst>
              <a:ext uri="{FF2B5EF4-FFF2-40B4-BE49-F238E27FC236}">
                <a16:creationId xmlns:a16="http://schemas.microsoft.com/office/drawing/2014/main" id="{5A96E061-D2C3-FC25-D627-4011DE92818D}"/>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63456741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06/09/2024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September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September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September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September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06/09/2024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September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September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September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September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Rectangle 3">
            <a:extLst>
              <a:ext uri="{FF2B5EF4-FFF2-40B4-BE49-F238E27FC236}">
                <a16:creationId xmlns:a16="http://schemas.microsoft.com/office/drawing/2014/main" id="{B1CFC77B-4DCD-45EC-B276-01F304E68CE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772BC56-75BD-106B-AE1D-F1ED7B6A58FE}"/>
              </a:ext>
            </a:extLst>
          </p:cNvPr>
          <p:cNvSpPr txBox="1">
            <a:spLocks/>
          </p:cNvSpPr>
          <p:nvPr userDrawn="1"/>
        </p:nvSpPr>
        <p:spPr>
          <a:xfrm>
            <a:off x="838200" y="5362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endParaRPr lang="en-GB"/>
          </a:p>
        </p:txBody>
      </p:sp>
      <p:grpSp>
        <p:nvGrpSpPr>
          <p:cNvPr id="14" name="Group 13">
            <a:extLst>
              <a:ext uri="{FF2B5EF4-FFF2-40B4-BE49-F238E27FC236}">
                <a16:creationId xmlns:a16="http://schemas.microsoft.com/office/drawing/2014/main" id="{888B6AED-05FC-6962-7B02-2153663DEEC2}"/>
              </a:ext>
            </a:extLst>
          </p:cNvPr>
          <p:cNvGrpSpPr/>
          <p:nvPr userDrawn="1"/>
        </p:nvGrpSpPr>
        <p:grpSpPr>
          <a:xfrm>
            <a:off x="4159794" y="6535204"/>
            <a:ext cx="3872411" cy="286979"/>
            <a:chOff x="-2184920" y="-395999"/>
            <a:chExt cx="3744416" cy="216525"/>
          </a:xfrm>
        </p:grpSpPr>
        <p:grpSp>
          <p:nvGrpSpPr>
            <p:cNvPr id="15" name="Group 14">
              <a:extLst>
                <a:ext uri="{FF2B5EF4-FFF2-40B4-BE49-F238E27FC236}">
                  <a16:creationId xmlns:a16="http://schemas.microsoft.com/office/drawing/2014/main" id="{53843B79-E136-C021-FA90-AB4622E569D5}"/>
                </a:ext>
              </a:extLst>
            </p:cNvPr>
            <p:cNvGrpSpPr/>
            <p:nvPr/>
          </p:nvGrpSpPr>
          <p:grpSpPr>
            <a:xfrm>
              <a:off x="-2184920" y="-395999"/>
              <a:ext cx="2808312" cy="216525"/>
              <a:chOff x="-2184920" y="-395999"/>
              <a:chExt cx="2808312" cy="216525"/>
            </a:xfrm>
          </p:grpSpPr>
          <p:sp>
            <p:nvSpPr>
              <p:cNvPr id="17" name="Flowchart: Process 16">
                <a:extLst>
                  <a:ext uri="{FF2B5EF4-FFF2-40B4-BE49-F238E27FC236}">
                    <a16:creationId xmlns:a16="http://schemas.microsoft.com/office/drawing/2014/main" id="{A4DC73D9-D9A2-60E1-CDA0-80F31E42C0EA}"/>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18" name="Flowchart: Process 17">
                <a:extLst>
                  <a:ext uri="{FF2B5EF4-FFF2-40B4-BE49-F238E27FC236}">
                    <a16:creationId xmlns:a16="http://schemas.microsoft.com/office/drawing/2014/main" id="{0E3BFF1C-016A-01D2-B4A7-5070D756DDAD}"/>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19" name="Flowchart: Process 18">
                <a:extLst>
                  <a:ext uri="{FF2B5EF4-FFF2-40B4-BE49-F238E27FC236}">
                    <a16:creationId xmlns:a16="http://schemas.microsoft.com/office/drawing/2014/main" id="{88A3140C-CBE3-375E-0A35-7A217BDCE960}"/>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6" name="Flowchart: Process 15">
              <a:extLst>
                <a:ext uri="{FF2B5EF4-FFF2-40B4-BE49-F238E27FC236}">
                  <a16:creationId xmlns:a16="http://schemas.microsoft.com/office/drawing/2014/main" id="{3AF54AE8-9E50-8FF7-82E4-E6B65E579D00}"/>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30382724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26928681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0082934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61512752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90308233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79691347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1379713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0284129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3522305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4970830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10976906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167987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76903714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486690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77577620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7094486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7956116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0983683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7290384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60853783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10837766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32844056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5015548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6917597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93699125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PG Titl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6EFB360-39A7-4996-B2CB-D6370CF8D14E}"/>
              </a:ext>
            </a:extLst>
          </p:cNvPr>
          <p:cNvCxnSpPr/>
          <p:nvPr/>
        </p:nvCxnSpPr>
        <p:spPr>
          <a:xfrm>
            <a:off x="239185" y="6597650"/>
            <a:ext cx="11713633" cy="0"/>
          </a:xfrm>
          <a:prstGeom prst="line">
            <a:avLst/>
          </a:prstGeom>
          <a:ln w="133350">
            <a:solidFill>
              <a:srgbClr val="1C3160"/>
            </a:solidFill>
          </a:ln>
        </p:spPr>
        <p:style>
          <a:lnRef idx="1">
            <a:schemeClr val="accent1"/>
          </a:lnRef>
          <a:fillRef idx="0">
            <a:schemeClr val="accent1"/>
          </a:fillRef>
          <a:effectRef idx="0">
            <a:schemeClr val="accent1"/>
          </a:effectRef>
          <a:fontRef idx="minor">
            <a:schemeClr val="tx1"/>
          </a:fontRef>
        </p:style>
      </p:cxnSp>
      <p:pic>
        <p:nvPicPr>
          <p:cNvPr id="3" name="Picture 9">
            <a:extLst>
              <a:ext uri="{FF2B5EF4-FFF2-40B4-BE49-F238E27FC236}">
                <a16:creationId xmlns:a16="http://schemas.microsoft.com/office/drawing/2014/main" id="{0D844206-1D64-4E1B-BC57-3626A5CBC2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03984" y="5564188"/>
            <a:ext cx="1303867"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8">
            <a:extLst>
              <a:ext uri="{FF2B5EF4-FFF2-40B4-BE49-F238E27FC236}">
                <a16:creationId xmlns:a16="http://schemas.microsoft.com/office/drawing/2014/main" id="{931E5C1F-7C71-484F-9C93-B3CC185E2748}"/>
              </a:ext>
            </a:extLst>
          </p:cNvPr>
          <p:cNvSpPr>
            <a:spLocks noGrp="1"/>
          </p:cNvSpPr>
          <p:nvPr>
            <p:ph type="dt" sz="half" idx="10"/>
          </p:nvPr>
        </p:nvSpPr>
        <p:spPr>
          <a:xfrm>
            <a:off x="239184" y="6405564"/>
            <a:ext cx="2743200" cy="365125"/>
          </a:xfrm>
        </p:spPr>
        <p:txBody>
          <a:bodyPr/>
          <a:lstStyle>
            <a:lvl1pPr>
              <a:defRPr sz="800">
                <a:solidFill>
                  <a:schemeClr val="bg1"/>
                </a:solidFill>
              </a:defRPr>
            </a:lvl1pPr>
          </a:lstStyle>
          <a:p>
            <a:pPr>
              <a:defRPr/>
            </a:pPr>
            <a:r>
              <a:rPr lang="en-US"/>
              <a:t>13 September 2024</a:t>
            </a:r>
            <a:endParaRPr lang="en-GB"/>
          </a:p>
        </p:txBody>
      </p:sp>
      <p:sp>
        <p:nvSpPr>
          <p:cNvPr id="5" name="Footer Placeholder 9">
            <a:extLst>
              <a:ext uri="{FF2B5EF4-FFF2-40B4-BE49-F238E27FC236}">
                <a16:creationId xmlns:a16="http://schemas.microsoft.com/office/drawing/2014/main" id="{4E58ABB7-74F8-4CEF-9072-7A814889BED3}"/>
              </a:ext>
            </a:extLst>
          </p:cNvPr>
          <p:cNvSpPr>
            <a:spLocks noGrp="1"/>
          </p:cNvSpPr>
          <p:nvPr>
            <p:ph type="ftr" sz="quarter" idx="11"/>
          </p:nvPr>
        </p:nvSpPr>
        <p:spPr>
          <a:xfrm>
            <a:off x="4038600" y="6405564"/>
            <a:ext cx="4114800" cy="365125"/>
          </a:xfrm>
        </p:spPr>
        <p:txBody>
          <a:bodyPr/>
          <a:lstStyle>
            <a:lvl1pPr>
              <a:defRPr sz="800">
                <a:solidFill>
                  <a:schemeClr val="bg1"/>
                </a:solidFill>
              </a:defRPr>
            </a:lvl1pPr>
          </a:lstStyle>
          <a:p>
            <a:pPr>
              <a:defRPr/>
            </a:pPr>
            <a:r>
              <a:rPr lang="en-GB"/>
              <a:t>Confidential</a:t>
            </a:r>
          </a:p>
        </p:txBody>
      </p:sp>
      <p:sp>
        <p:nvSpPr>
          <p:cNvPr id="6" name="Slide Number Placeholder 12">
            <a:extLst>
              <a:ext uri="{FF2B5EF4-FFF2-40B4-BE49-F238E27FC236}">
                <a16:creationId xmlns:a16="http://schemas.microsoft.com/office/drawing/2014/main" id="{61F7C9B7-F357-48FD-A11E-74E74F4D9A84}"/>
              </a:ext>
            </a:extLst>
          </p:cNvPr>
          <p:cNvSpPr>
            <a:spLocks noGrp="1"/>
          </p:cNvSpPr>
          <p:nvPr>
            <p:ph type="sldNum" sz="quarter" idx="12"/>
          </p:nvPr>
        </p:nvSpPr>
        <p:spPr>
          <a:xfrm>
            <a:off x="9264651" y="6405564"/>
            <a:ext cx="2743200" cy="365125"/>
          </a:xfrm>
        </p:spPr>
        <p:txBody>
          <a:bodyPr/>
          <a:lstStyle>
            <a:lvl1pPr>
              <a:defRPr sz="800">
                <a:solidFill>
                  <a:schemeClr val="bg1"/>
                </a:solidFill>
              </a:defRPr>
            </a:lvl1pPr>
          </a:lstStyle>
          <a:p>
            <a:pPr>
              <a:defRPr/>
            </a:pPr>
            <a:fld id="{AE29C080-636D-46D5-820A-7388FA52E991}" type="slidenum">
              <a:rPr lang="en-GB"/>
              <a:pPr>
                <a:defRPr/>
              </a:pPr>
              <a:t>‹#›</a:t>
            </a:fld>
            <a:endParaRPr lang="en-GB"/>
          </a:p>
        </p:txBody>
      </p:sp>
    </p:spTree>
    <p:extLst>
      <p:ext uri="{BB962C8B-B14F-4D97-AF65-F5344CB8AC3E}">
        <p14:creationId xmlns:p14="http://schemas.microsoft.com/office/powerpoint/2010/main" val="293557098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BPG Conten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24194CB-2F42-4662-80F6-6650DAA9F04D}"/>
              </a:ext>
            </a:extLst>
          </p:cNvPr>
          <p:cNvCxnSpPr/>
          <p:nvPr/>
        </p:nvCxnSpPr>
        <p:spPr>
          <a:xfrm>
            <a:off x="239185" y="6530975"/>
            <a:ext cx="11713633" cy="0"/>
          </a:xfrm>
          <a:prstGeom prst="line">
            <a:avLst/>
          </a:prstGeom>
          <a:ln w="133350">
            <a:solidFill>
              <a:srgbClr val="1C3160"/>
            </a:solidFill>
          </a:ln>
        </p:spPr>
        <p:style>
          <a:lnRef idx="1">
            <a:schemeClr val="accent1"/>
          </a:lnRef>
          <a:fillRef idx="0">
            <a:schemeClr val="accent1"/>
          </a:fillRef>
          <a:effectRef idx="0">
            <a:schemeClr val="accent1"/>
          </a:effectRef>
          <a:fontRef idx="minor">
            <a:schemeClr val="tx1"/>
          </a:fontRef>
        </p:style>
      </p:cxnSp>
      <p:pic>
        <p:nvPicPr>
          <p:cNvPr id="4" name="Picture 9">
            <a:extLst>
              <a:ext uri="{FF2B5EF4-FFF2-40B4-BE49-F238E27FC236}">
                <a16:creationId xmlns:a16="http://schemas.microsoft.com/office/drawing/2014/main" id="{06135527-878A-498D-8D97-D8D73B88D7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03984" y="5502276"/>
            <a:ext cx="1303867"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5"/>
          <p:cNvSpPr>
            <a:spLocks noGrp="1"/>
          </p:cNvSpPr>
          <p:nvPr>
            <p:ph type="title"/>
          </p:nvPr>
        </p:nvSpPr>
        <p:spPr/>
        <p:txBody>
          <a:bodyPr/>
          <a:lstStyle>
            <a:lvl1pPr>
              <a:defRPr>
                <a:solidFill>
                  <a:srgbClr val="1C3160"/>
                </a:solidFill>
              </a:defRPr>
            </a:lvl1pPr>
          </a:lstStyle>
          <a:p>
            <a:r>
              <a:rPr lang="en-US"/>
              <a:t>Click to edit Master title style</a:t>
            </a:r>
            <a:endParaRPr lang="en-GB"/>
          </a:p>
        </p:txBody>
      </p:sp>
      <p:sp>
        <p:nvSpPr>
          <p:cNvPr id="5" name="Date Placeholder 8">
            <a:extLst>
              <a:ext uri="{FF2B5EF4-FFF2-40B4-BE49-F238E27FC236}">
                <a16:creationId xmlns:a16="http://schemas.microsoft.com/office/drawing/2014/main" id="{DA2D089F-1132-4A0E-9C3E-0A118F94DF6A}"/>
              </a:ext>
            </a:extLst>
          </p:cNvPr>
          <p:cNvSpPr>
            <a:spLocks noGrp="1"/>
          </p:cNvSpPr>
          <p:nvPr>
            <p:ph type="dt" sz="half" idx="10"/>
          </p:nvPr>
        </p:nvSpPr>
        <p:spPr>
          <a:xfrm>
            <a:off x="239184" y="6348414"/>
            <a:ext cx="2743200" cy="365125"/>
          </a:xfrm>
        </p:spPr>
        <p:txBody>
          <a:bodyPr/>
          <a:lstStyle>
            <a:lvl1pPr>
              <a:defRPr sz="800" dirty="0">
                <a:solidFill>
                  <a:schemeClr val="bg1"/>
                </a:solidFill>
              </a:defRPr>
            </a:lvl1pPr>
          </a:lstStyle>
          <a:p>
            <a:pPr>
              <a:defRPr/>
            </a:pPr>
            <a:r>
              <a:rPr lang="en-US"/>
              <a:t>13 September 2024</a:t>
            </a:r>
            <a:endParaRPr lang="en-GB"/>
          </a:p>
        </p:txBody>
      </p:sp>
      <p:sp>
        <p:nvSpPr>
          <p:cNvPr id="7" name="Footer Placeholder 9">
            <a:extLst>
              <a:ext uri="{FF2B5EF4-FFF2-40B4-BE49-F238E27FC236}">
                <a16:creationId xmlns:a16="http://schemas.microsoft.com/office/drawing/2014/main" id="{182C885D-D6C3-413B-9B31-B1A4BA9265B3}"/>
              </a:ext>
            </a:extLst>
          </p:cNvPr>
          <p:cNvSpPr>
            <a:spLocks noGrp="1"/>
          </p:cNvSpPr>
          <p:nvPr>
            <p:ph type="ftr" sz="quarter" idx="11"/>
          </p:nvPr>
        </p:nvSpPr>
        <p:spPr>
          <a:xfrm>
            <a:off x="4038600" y="6348414"/>
            <a:ext cx="4114800" cy="365125"/>
          </a:xfrm>
        </p:spPr>
        <p:txBody>
          <a:bodyPr/>
          <a:lstStyle>
            <a:lvl1pPr>
              <a:defRPr sz="800">
                <a:solidFill>
                  <a:schemeClr val="bg1"/>
                </a:solidFill>
              </a:defRPr>
            </a:lvl1pPr>
          </a:lstStyle>
          <a:p>
            <a:pPr>
              <a:defRPr/>
            </a:pPr>
            <a:r>
              <a:rPr lang="en-GB"/>
              <a:t>Confidential</a:t>
            </a:r>
          </a:p>
        </p:txBody>
      </p:sp>
      <p:sp>
        <p:nvSpPr>
          <p:cNvPr id="8" name="Slide Number Placeholder 12">
            <a:extLst>
              <a:ext uri="{FF2B5EF4-FFF2-40B4-BE49-F238E27FC236}">
                <a16:creationId xmlns:a16="http://schemas.microsoft.com/office/drawing/2014/main" id="{D43F4696-7956-4D28-871C-19E29CF1E3DB}"/>
              </a:ext>
            </a:extLst>
          </p:cNvPr>
          <p:cNvSpPr>
            <a:spLocks noGrp="1"/>
          </p:cNvSpPr>
          <p:nvPr>
            <p:ph type="sldNum" sz="quarter" idx="12"/>
          </p:nvPr>
        </p:nvSpPr>
        <p:spPr>
          <a:xfrm>
            <a:off x="9264651" y="6348414"/>
            <a:ext cx="2743200" cy="365125"/>
          </a:xfrm>
        </p:spPr>
        <p:txBody>
          <a:bodyPr/>
          <a:lstStyle>
            <a:lvl1pPr>
              <a:defRPr sz="800">
                <a:solidFill>
                  <a:schemeClr val="bg1"/>
                </a:solidFill>
              </a:defRPr>
            </a:lvl1pPr>
          </a:lstStyle>
          <a:p>
            <a:pPr>
              <a:defRPr/>
            </a:pPr>
            <a:fld id="{E23B49F0-6695-41BD-BBE7-7CA5273E9895}" type="slidenum">
              <a:rPr lang="en-GB"/>
              <a:pPr>
                <a:defRPr/>
              </a:pPr>
              <a:t>‹#›</a:t>
            </a:fld>
            <a:endParaRPr lang="en-GB"/>
          </a:p>
        </p:txBody>
      </p:sp>
    </p:spTree>
    <p:extLst>
      <p:ext uri="{BB962C8B-B14F-4D97-AF65-F5344CB8AC3E}">
        <p14:creationId xmlns:p14="http://schemas.microsoft.com/office/powerpoint/2010/main" val="286765986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5884473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458269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02634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66974127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23006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2.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5.jpe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5.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theme" Target="../theme/theme6.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tags" Target="../tags/tag1.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theme" Target="../theme/theme7.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image" Target="../media/image9.emf"/><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3.xml"/><Relationship Id="rId7" Type="http://schemas.openxmlformats.org/officeDocument/2006/relationships/image" Target="../media/image5.jpe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theme" Target="../theme/theme8.xml"/><Relationship Id="rId5" Type="http://schemas.openxmlformats.org/officeDocument/2006/relationships/slideLayout" Target="../slideLayouts/slideLayout85.xml"/><Relationship Id="rId4"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5" Type="http://schemas.openxmlformats.org/officeDocument/2006/relationships/slideLayout" Target="../slideLayouts/slideLayout90.xml"/><Relationship Id="rId10" Type="http://schemas.openxmlformats.org/officeDocument/2006/relationships/theme" Target="../theme/theme9.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7.xml"/><Relationship Id="rId7" Type="http://schemas.openxmlformats.org/officeDocument/2006/relationships/theme" Target="../theme/theme10.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5" Type="http://schemas.openxmlformats.org/officeDocument/2006/relationships/slideLayout" Target="../slideLayouts/slideLayout99.xml"/><Relationship Id="rId4" Type="http://schemas.openxmlformats.org/officeDocument/2006/relationships/slideLayout" Target="../slideLayouts/slideLayout9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8.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image" Target="../media/image5.jpeg"/><Relationship Id="rId5" Type="http://schemas.openxmlformats.org/officeDocument/2006/relationships/slideLayout" Target="../slideLayouts/slideLayout105.xml"/><Relationship Id="rId10" Type="http://schemas.openxmlformats.org/officeDocument/2006/relationships/theme" Target="../theme/theme11.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2.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theme" Target="../theme/theme12.xml"/><Relationship Id="rId5" Type="http://schemas.openxmlformats.org/officeDocument/2006/relationships/slideLayout" Target="../slideLayouts/slideLayout114.xml"/><Relationship Id="rId4" Type="http://schemas.openxmlformats.org/officeDocument/2006/relationships/slideLayout" Target="../slideLayouts/slideLayout113.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17.xml"/><Relationship Id="rId7" Type="http://schemas.openxmlformats.org/officeDocument/2006/relationships/image" Target="../media/image5.jpeg"/><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theme" Target="../theme/theme13.xml"/><Relationship Id="rId5" Type="http://schemas.openxmlformats.org/officeDocument/2006/relationships/slideLayout" Target="../slideLayouts/slideLayout119.xml"/><Relationship Id="rId4" Type="http://schemas.openxmlformats.org/officeDocument/2006/relationships/slideLayout" Target="../slideLayouts/slideLayout11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slideLayout" Target="../slideLayouts/slideLayout137.xml"/><Relationship Id="rId3" Type="http://schemas.openxmlformats.org/officeDocument/2006/relationships/slideLayout" Target="../slideLayouts/slideLayout122.xml"/><Relationship Id="rId21" Type="http://schemas.openxmlformats.org/officeDocument/2006/relationships/theme" Target="../theme/theme14.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slideLayout" Target="../slideLayouts/slideLayout136.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20" Type="http://schemas.openxmlformats.org/officeDocument/2006/relationships/slideLayout" Target="../slideLayouts/slideLayout139.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23" Type="http://schemas.openxmlformats.org/officeDocument/2006/relationships/image" Target="../media/image2.png"/><Relationship Id="rId10" Type="http://schemas.openxmlformats.org/officeDocument/2006/relationships/slideLayout" Target="../slideLayouts/slideLayout129.xml"/><Relationship Id="rId19" Type="http://schemas.openxmlformats.org/officeDocument/2006/relationships/slideLayout" Target="../slideLayouts/slideLayout138.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 Id="rId22" Type="http://schemas.openxmlformats.org/officeDocument/2006/relationships/image" Target="../media/image1.png"/></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2" Type="http://schemas.openxmlformats.org/officeDocument/2006/relationships/slideLayout" Target="../slideLayouts/slideLayout141.xml"/><Relationship Id="rId1" Type="http://schemas.openxmlformats.org/officeDocument/2006/relationships/slideLayout" Target="../slideLayouts/slideLayout140.xml"/></Relationships>
</file>

<file path=ppt/slideMasters/_rels/slideMaster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44.xml"/><Relationship Id="rId7" Type="http://schemas.openxmlformats.org/officeDocument/2006/relationships/image" Target="../media/image3.png"/><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theme" Target="../theme/theme16.xml"/><Relationship Id="rId5" Type="http://schemas.openxmlformats.org/officeDocument/2006/relationships/slideLayout" Target="../slideLayouts/slideLayout146.xml"/><Relationship Id="rId4" Type="http://schemas.openxmlformats.org/officeDocument/2006/relationships/slideLayout" Target="../slideLayouts/slideLayout1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4073"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11022954" y="136525"/>
            <a:ext cx="1000492" cy="689385"/>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192514992"/>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94308490"/>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 id="2147484056" r:id="rId13"/>
    <p:sldLayoutId id="2147484057" r:id="rId14"/>
    <p:sldLayoutId id="2147484058" r:id="rId15"/>
    <p:sldLayoutId id="2147484059" r:id="rId16"/>
    <p:sldLayoutId id="2147484060" r:id="rId17"/>
    <p:sldLayoutId id="2147484061" r:id="rId18"/>
    <p:sldLayoutId id="2147484062" r:id="rId19"/>
    <p:sldLayoutId id="2147484063"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811FA5A-6460-4EBD-9AC7-A2FBFD327F45}"/>
              </a:ext>
            </a:extLst>
          </p:cNvPr>
          <p:cNvSpPr>
            <a:spLocks noGrp="1" noChangeArrowheads="1"/>
          </p:cNvSpPr>
          <p:nvPr>
            <p:ph type="title"/>
          </p:nvPr>
        </p:nvSpPr>
        <p:spPr bwMode="auto">
          <a:xfrm>
            <a:off x="609600" y="274638"/>
            <a:ext cx="109728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7F4BCC40-3E8F-474D-9AD5-015BA8E70D64}"/>
              </a:ext>
            </a:extLst>
          </p:cNvPr>
          <p:cNvSpPr>
            <a:spLocks noGrp="1" noChangeArrowheads="1"/>
          </p:cNvSpPr>
          <p:nvPr>
            <p:ph type="body" idx="1"/>
          </p:nvPr>
        </p:nvSpPr>
        <p:spPr bwMode="auto">
          <a:xfrm>
            <a:off x="609600" y="90805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cxnSp>
        <p:nvCxnSpPr>
          <p:cNvPr id="7" name="Straight Connector 6">
            <a:extLst>
              <a:ext uri="{FF2B5EF4-FFF2-40B4-BE49-F238E27FC236}">
                <a16:creationId xmlns:a16="http://schemas.microsoft.com/office/drawing/2014/main" id="{7CE35FB9-9318-4162-9D02-4D84602ED119}"/>
              </a:ext>
            </a:extLst>
          </p:cNvPr>
          <p:cNvCxnSpPr/>
          <p:nvPr/>
        </p:nvCxnSpPr>
        <p:spPr>
          <a:xfrm>
            <a:off x="239185" y="333375"/>
            <a:ext cx="11713633" cy="0"/>
          </a:xfrm>
          <a:prstGeom prst="line">
            <a:avLst/>
          </a:prstGeom>
          <a:ln w="22225">
            <a:solidFill>
              <a:srgbClr val="1C3160"/>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CCC7D9E6-1C54-49E5-8BD5-1C6648A18051}"/>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r>
              <a:rPr lang="en-US"/>
              <a:t>13 September 2024</a:t>
            </a:r>
            <a:endParaRPr lang="en-GB"/>
          </a:p>
        </p:txBody>
      </p:sp>
      <p:sp>
        <p:nvSpPr>
          <p:cNvPr id="5" name="Footer Placeholder 4">
            <a:extLst>
              <a:ext uri="{FF2B5EF4-FFF2-40B4-BE49-F238E27FC236}">
                <a16:creationId xmlns:a16="http://schemas.microsoft.com/office/drawing/2014/main" id="{BA748332-5FD0-47D6-BB5D-5E1AB5F625E4}"/>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en-GB"/>
              <a:t>Confidential</a:t>
            </a:r>
          </a:p>
        </p:txBody>
      </p:sp>
      <p:sp>
        <p:nvSpPr>
          <p:cNvPr id="6" name="Slide Number Placeholder 5">
            <a:extLst>
              <a:ext uri="{FF2B5EF4-FFF2-40B4-BE49-F238E27FC236}">
                <a16:creationId xmlns:a16="http://schemas.microsoft.com/office/drawing/2014/main" id="{682628D4-91BA-457E-A4E8-A22413EECB79}"/>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55183AE7-1BB2-4629-823A-0917244FA5C8}" type="slidenum">
              <a:rPr lang="en-GB"/>
              <a:pPr>
                <a:defRPr/>
              </a:pPr>
              <a:t>‹#›</a:t>
            </a:fld>
            <a:endParaRPr lang="en-GB"/>
          </a:p>
        </p:txBody>
      </p:sp>
      <p:sp>
        <p:nvSpPr>
          <p:cNvPr id="8" name="Rectangle 7">
            <a:extLst>
              <a:ext uri="{FF2B5EF4-FFF2-40B4-BE49-F238E27FC236}">
                <a16:creationId xmlns:a16="http://schemas.microsoft.com/office/drawing/2014/main" id="{4BE16C4E-A6C4-4CE3-B979-6FAC6EE6C292}"/>
              </a:ext>
            </a:extLst>
          </p:cNvPr>
          <p:cNvSpPr/>
          <p:nvPr/>
        </p:nvSpPr>
        <p:spPr>
          <a:xfrm>
            <a:off x="-2065866" y="981075"/>
            <a:ext cx="1824567" cy="647700"/>
          </a:xfrm>
          <a:prstGeom prst="rect">
            <a:avLst/>
          </a:prstGeom>
          <a:solidFill>
            <a:srgbClr val="1C31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000"/>
              <a:t>Red	28</a:t>
            </a:r>
          </a:p>
          <a:p>
            <a:pPr algn="ctr" eaLnBrk="1" fontAlgn="auto" hangingPunct="1">
              <a:spcBef>
                <a:spcPts val="0"/>
              </a:spcBef>
              <a:spcAft>
                <a:spcPts val="0"/>
              </a:spcAft>
              <a:defRPr/>
            </a:pPr>
            <a:r>
              <a:rPr lang="en-GB" sz="1000"/>
              <a:t>Green 	49</a:t>
            </a:r>
          </a:p>
          <a:p>
            <a:pPr algn="ctr" eaLnBrk="1" fontAlgn="auto" hangingPunct="1">
              <a:spcBef>
                <a:spcPts val="0"/>
              </a:spcBef>
              <a:spcAft>
                <a:spcPts val="0"/>
              </a:spcAft>
              <a:defRPr/>
            </a:pPr>
            <a:r>
              <a:rPr lang="en-GB" sz="1000"/>
              <a:t>Blue	96</a:t>
            </a:r>
          </a:p>
        </p:txBody>
      </p:sp>
    </p:spTree>
    <p:extLst>
      <p:ext uri="{BB962C8B-B14F-4D97-AF65-F5344CB8AC3E}">
        <p14:creationId xmlns:p14="http://schemas.microsoft.com/office/powerpoint/2010/main" val="2236647865"/>
      </p:ext>
    </p:extLst>
  </p:cSld>
  <p:clrMap bg1="lt1" tx1="dk1" bg2="lt2" tx2="dk2" accent1="accent1" accent2="accent2" accent3="accent3" accent4="accent4" accent5="accent5" accent6="accent6" hlink="hlink" folHlink="folHlink"/>
  <p:sldLayoutIdLst>
    <p:sldLayoutId id="2147484065" r:id="rId1"/>
    <p:sldLayoutId id="2147484066" r:id="rId2"/>
  </p:sldLayoutIdLst>
  <p:hf hdr="0"/>
  <p:txStyles>
    <p:titleStyle>
      <a:lvl1pPr algn="ctr" rtl="0" eaLnBrk="1" fontAlgn="base" hangingPunct="1">
        <a:spcBef>
          <a:spcPct val="0"/>
        </a:spcBef>
        <a:spcAft>
          <a:spcPct val="0"/>
        </a:spcAft>
        <a:defRPr sz="3200" kern="1200">
          <a:solidFill>
            <a:schemeClr val="tx2"/>
          </a:solidFill>
          <a:latin typeface="+mj-lt"/>
          <a:ea typeface="+mj-ea"/>
          <a:cs typeface="+mj-cs"/>
        </a:defRPr>
      </a:lvl1pPr>
      <a:lvl2pPr algn="ctr" rtl="0" eaLnBrk="1" fontAlgn="base" hangingPunct="1">
        <a:spcBef>
          <a:spcPct val="0"/>
        </a:spcBef>
        <a:spcAft>
          <a:spcPct val="0"/>
        </a:spcAft>
        <a:defRPr sz="3200">
          <a:solidFill>
            <a:schemeClr val="tx2"/>
          </a:solidFill>
          <a:latin typeface="Calibri" panose="020F0502020204030204" pitchFamily="34" charset="0"/>
        </a:defRPr>
      </a:lvl2pPr>
      <a:lvl3pPr algn="ctr" rtl="0" eaLnBrk="1" fontAlgn="base" hangingPunct="1">
        <a:spcBef>
          <a:spcPct val="0"/>
        </a:spcBef>
        <a:spcAft>
          <a:spcPct val="0"/>
        </a:spcAft>
        <a:defRPr sz="3200">
          <a:solidFill>
            <a:schemeClr val="tx2"/>
          </a:solidFill>
          <a:latin typeface="Calibri" panose="020F0502020204030204" pitchFamily="34" charset="0"/>
        </a:defRPr>
      </a:lvl3pPr>
      <a:lvl4pPr algn="ctr" rtl="0" eaLnBrk="1" fontAlgn="base" hangingPunct="1">
        <a:spcBef>
          <a:spcPct val="0"/>
        </a:spcBef>
        <a:spcAft>
          <a:spcPct val="0"/>
        </a:spcAft>
        <a:defRPr sz="3200">
          <a:solidFill>
            <a:schemeClr val="tx2"/>
          </a:solidFill>
          <a:latin typeface="Calibri" panose="020F0502020204030204" pitchFamily="34" charset="0"/>
        </a:defRPr>
      </a:lvl4pPr>
      <a:lvl5pPr algn="ctr" rtl="0" eaLnBrk="1" fontAlgn="base" hangingPunct="1">
        <a:spcBef>
          <a:spcPct val="0"/>
        </a:spcBef>
        <a:spcAft>
          <a:spcPct val="0"/>
        </a:spcAft>
        <a:defRPr sz="3200">
          <a:solidFill>
            <a:schemeClr val="tx2"/>
          </a:solidFill>
          <a:latin typeface="Calibri" panose="020F0502020204030204" pitchFamily="34" charset="0"/>
        </a:defRPr>
      </a:lvl5pPr>
      <a:lvl6pPr marL="457200" algn="ctr" rtl="0" eaLnBrk="1" fontAlgn="base" hangingPunct="1">
        <a:spcBef>
          <a:spcPct val="0"/>
        </a:spcBef>
        <a:spcAft>
          <a:spcPct val="0"/>
        </a:spcAft>
        <a:defRPr sz="3200">
          <a:solidFill>
            <a:schemeClr val="tx2"/>
          </a:solidFill>
          <a:latin typeface="Calibri" panose="020F0502020204030204" pitchFamily="34" charset="0"/>
        </a:defRPr>
      </a:lvl6pPr>
      <a:lvl7pPr marL="914400" algn="ctr" rtl="0" eaLnBrk="1" fontAlgn="base" hangingPunct="1">
        <a:spcBef>
          <a:spcPct val="0"/>
        </a:spcBef>
        <a:spcAft>
          <a:spcPct val="0"/>
        </a:spcAft>
        <a:defRPr sz="3200">
          <a:solidFill>
            <a:schemeClr val="tx2"/>
          </a:solidFill>
          <a:latin typeface="Calibri" panose="020F0502020204030204" pitchFamily="34" charset="0"/>
        </a:defRPr>
      </a:lvl7pPr>
      <a:lvl8pPr marL="1371600" algn="ctr" rtl="0" eaLnBrk="1" fontAlgn="base" hangingPunct="1">
        <a:spcBef>
          <a:spcPct val="0"/>
        </a:spcBef>
        <a:spcAft>
          <a:spcPct val="0"/>
        </a:spcAft>
        <a:defRPr sz="3200">
          <a:solidFill>
            <a:schemeClr val="tx2"/>
          </a:solidFill>
          <a:latin typeface="Calibri" panose="020F0502020204030204" pitchFamily="34" charset="0"/>
        </a:defRPr>
      </a:lvl8pPr>
      <a:lvl9pPr marL="1828800" algn="ctr" rtl="0" eaLnBrk="1" fontAlgn="base" hangingPunct="1">
        <a:spcBef>
          <a:spcPct val="0"/>
        </a:spcBef>
        <a:spcAft>
          <a:spcPct val="0"/>
        </a:spcAft>
        <a:defRPr sz="3200">
          <a:solidFill>
            <a:schemeClr val="tx2"/>
          </a:solidFill>
          <a:latin typeface="Calibri" panose="020F0502020204030204"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2400" kern="1200">
          <a:solidFill>
            <a:schemeClr val="tx2"/>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000" kern="1200">
          <a:solidFill>
            <a:schemeClr val="tx2"/>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000" kern="1200">
          <a:solidFill>
            <a:schemeClr val="tx2"/>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600825210"/>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2.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8.xml"/><Relationship Id="rId7" Type="http://schemas.openxmlformats.org/officeDocument/2006/relationships/diagramColors" Target="../diagrams/colors1.xml"/><Relationship Id="rId2" Type="http://schemas.openxmlformats.org/officeDocument/2006/relationships/slideLayout" Target="../slideLayouts/slideLayout12.xml"/><Relationship Id="rId1" Type="http://schemas.openxmlformats.org/officeDocument/2006/relationships/themeOverride" Target="../theme/themeOverride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4.xml"/><Relationship Id="rId7" Type="http://schemas.openxmlformats.org/officeDocument/2006/relationships/image" Target="../media/image22.bin"/><Relationship Id="rId2" Type="http://schemas.openxmlformats.org/officeDocument/2006/relationships/customXml" Target="../../customXml/item5.xml"/><Relationship Id="rId1" Type="http://schemas.openxmlformats.org/officeDocument/2006/relationships/customXml" Target="../../customXml/item4.xml"/><Relationship Id="rId6" Type="http://schemas.openxmlformats.org/officeDocument/2006/relationships/notesSlide" Target="../notesSlides/notesSlide10.xml"/><Relationship Id="rId5" Type="http://schemas.openxmlformats.org/officeDocument/2006/relationships/slideLayout" Target="../slideLayouts/slideLayout21.xml"/><Relationship Id="rId4" Type="http://schemas.openxmlformats.org/officeDocument/2006/relationships/tags" Target="../tags/tag5.xml"/><Relationship Id="rId9" Type="http://schemas.openxmlformats.org/officeDocument/2006/relationships/image" Target="../media/image23.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hyperlink" Target="https://www.legislation.gov.uk/ukpga/1989/29/schedule/6/crossheading/deemed-contracts-in-certain-cases" TargetMode="External"/><Relationship Id="rId2" Type="http://schemas.openxmlformats.org/officeDocument/2006/relationships/hyperlink" Target="https://www.legislation.gov.uk/ukpga/1986/44/schedule/2B/crossheading/deemed-contracts-in-certain-cases" TargetMode="External"/><Relationship Id="rId1" Type="http://schemas.openxmlformats.org/officeDocument/2006/relationships/slideLayout" Target="../slideLayouts/slideLayout141.xml"/></Relationships>
</file>

<file path=ppt/slides/_rels/slide24.xml.rels><?xml version="1.0" encoding="UTF-8" standalone="yes"?>
<Relationships xmlns="http://schemas.openxmlformats.org/package/2006/relationships"><Relationship Id="rId3" Type="http://schemas.openxmlformats.org/officeDocument/2006/relationships/hyperlink" Target="https://www.legislation.gov.uk/ukpga/1986/45/part/IX/chapter/IV/crossheading/disclaimer-of-onerous-property" TargetMode="External"/><Relationship Id="rId2" Type="http://schemas.openxmlformats.org/officeDocument/2006/relationships/hyperlink" Target="https://www.legislation.gov.uk/ukpga/1986/45/part/IV/chapter/VIII/crossheading/disclaimer-england-and-wales-only" TargetMode="External"/><Relationship Id="rId1" Type="http://schemas.openxmlformats.org/officeDocument/2006/relationships/slideLayout" Target="../slideLayouts/slideLayout141.xml"/></Relationships>
</file>

<file path=ppt/slides/_rels/slide25.xml.rels><?xml version="1.0" encoding="UTF-8" standalone="yes"?>
<Relationships xmlns="http://schemas.openxmlformats.org/package/2006/relationships"><Relationship Id="rId3" Type="http://schemas.openxmlformats.org/officeDocument/2006/relationships/hyperlink" Target="https://www.legislation.gov.uk/ukpga/1986/45/section/233A" TargetMode="External"/><Relationship Id="rId2" Type="http://schemas.openxmlformats.org/officeDocument/2006/relationships/hyperlink" Target="https://www.legislation.gov.uk/ukpga/1986/45/section/233" TargetMode="External"/><Relationship Id="rId1" Type="http://schemas.openxmlformats.org/officeDocument/2006/relationships/slideLayout" Target="../slideLayouts/slideLayout14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hyperlink" Target="https://www.legislation.gov.uk/ukpga/1989/29/schedule/6/crossheading/deemed-contracts-in-certain-cases" TargetMode="External"/><Relationship Id="rId2" Type="http://schemas.openxmlformats.org/officeDocument/2006/relationships/hyperlink" Target="https://www.legislation.gov.uk/ukpga/1986/44/schedule/2B/crossheading/deemed-contracts-in-certain-cases" TargetMode="External"/><Relationship Id="rId1" Type="http://schemas.openxmlformats.org/officeDocument/2006/relationships/slideLayout" Target="../slideLayouts/slideLayout141.xml"/></Relationships>
</file>

<file path=ppt/slides/_rels/slide31.xml.rels><?xml version="1.0" encoding="UTF-8" standalone="yes"?>
<Relationships xmlns="http://schemas.openxmlformats.org/package/2006/relationships"><Relationship Id="rId2" Type="http://schemas.openxmlformats.org/officeDocument/2006/relationships/hyperlink" Target="https://www.legislation.gov.uk/ukpga/1986/44/schedule/2B/crossheading/deemed-contracts-in-certain-cases" TargetMode="External"/><Relationship Id="rId1" Type="http://schemas.openxmlformats.org/officeDocument/2006/relationships/slideLayout" Target="../slideLayouts/slideLayout141.xml"/></Relationships>
</file>

<file path=ppt/slides/_rels/slide32.xml.rels><?xml version="1.0" encoding="UTF-8" standalone="yes"?>
<Relationships xmlns="http://schemas.openxmlformats.org/package/2006/relationships"><Relationship Id="rId2" Type="http://schemas.openxmlformats.org/officeDocument/2006/relationships/hyperlink" Target="https://www.legislation.gov.uk/ukpga/1989/29/schedule/6/crossheading/deemed-contracts-in-certain-cases" TargetMode="External"/><Relationship Id="rId1" Type="http://schemas.openxmlformats.org/officeDocument/2006/relationships/slideLayout" Target="../slideLayouts/slideLayout14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0.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a:t>
            </a:r>
            <a:r>
              <a:rPr lang="en-GB" dirty="0" err="1"/>
              <a:t>ISSues</a:t>
            </a:r>
            <a:r>
              <a:rPr lang="en-GB" dirty="0"/>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13 September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Introduction and agreement of agenda</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512550020"/>
              </p:ext>
            </p:extLst>
          </p:nvPr>
        </p:nvGraphicFramePr>
        <p:xfrm>
          <a:off x="1143000" y="1445860"/>
          <a:ext cx="9528049" cy="4957975"/>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31688">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5495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454958">
                <a:tc>
                  <a:txBody>
                    <a:bodyPr/>
                    <a:lstStyle/>
                    <a:p>
                      <a:pPr algn="l" rtl="0" fontAlgn="base"/>
                      <a:r>
                        <a:rPr lang="en-GB" sz="1000" b="0" i="0" cap="none" spc="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Actions Log </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Chair</a:t>
                      </a:r>
                    </a:p>
                  </a:txBody>
                  <a:tcPr marL="22680" marR="11861" marT="6480" marB="48600" anchor="ctr"/>
                </a:tc>
                <a:extLst>
                  <a:ext uri="{0D108BD9-81ED-4DB2-BD59-A6C34878D82A}">
                    <a16:rowId xmlns:a16="http://schemas.microsoft.com/office/drawing/2014/main" val="222051283"/>
                  </a:ext>
                </a:extLst>
              </a:tr>
              <a:tr h="454958">
                <a:tc>
                  <a:txBody>
                    <a:bodyPr/>
                    <a:lstStyle/>
                    <a:p>
                      <a:pPr algn="l" rtl="0" fontAlgn="base"/>
                      <a:r>
                        <a:rPr lang="en-GB" sz="1000" b="0" i="0" cap="none" spc="0" dirty="0">
                          <a:solidFill>
                            <a:schemeClr val="tx1"/>
                          </a:solidFill>
                          <a:effectLst/>
                          <a:latin typeface="Arial" panose="020B0604020202020204" pitchFamily="34" charset="0"/>
                          <a:cs typeface="Arial" panose="020B0604020202020204" pitchFamily="34" charset="0"/>
                        </a:rPr>
                        <a:t>3</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10:20</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635247501"/>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Data Cleanse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45</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Unique Identification Letters for the Seals of Electricity MEMs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3841012203"/>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Insolvency and Liability </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RIG Member </a:t>
                      </a:r>
                    </a:p>
                  </a:txBody>
                  <a:tcPr marL="22680" marR="11861" marT="6480" marB="48600" anchor="ctr"/>
                </a:tc>
                <a:extLst>
                  <a:ext uri="{0D108BD9-81ED-4DB2-BD59-A6C34878D82A}">
                    <a16:rowId xmlns:a16="http://schemas.microsoft.com/office/drawing/2014/main" val="1269883306"/>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000" b="1" i="0" kern="1200" cap="none" spc="0" dirty="0">
                          <a:solidFill>
                            <a:schemeClr val="tx1"/>
                          </a:solidFill>
                          <a:effectLst/>
                          <a:latin typeface="Arial" panose="020B0604020202020204" pitchFamily="34" charset="0"/>
                          <a:ea typeface="+mn-ea"/>
                          <a:cs typeface="Arial" panose="020B0604020202020204" pitchFamily="34" charset="0"/>
                        </a:rPr>
                        <a:t>Non-Consuming Occupiers / No Deemed Contract</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lang="en-GB" sz="1000" b="1" i="0" cap="none" spc="0"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Arial" panose="020B0604020202020204" pitchFamily="34" charset="0"/>
                          <a:cs typeface="Arial" panose="020B0604020202020204" pitchFamily="34" charset="0"/>
                        </a:rPr>
                        <a:t>RIG Member </a:t>
                      </a:r>
                    </a:p>
                    <a:p>
                      <a:pPr fontAlgn="ct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2039388043"/>
                  </a:ext>
                </a:extLst>
              </a:tr>
              <a:tr h="479573">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p>
                      <a:pPr marL="0" algn="l" defTabSz="914400" rtl="0" eaLnBrk="1" fontAlgn="base" latinLnBrk="0" hangingPunct="1"/>
                      <a:endParaRPr lang="en-GB" sz="1000" b="0" kern="1200" cap="none" spc="0" dirty="0">
                        <a:solidFill>
                          <a:schemeClr val="tx1"/>
                        </a:solidFill>
                        <a:effectLst/>
                        <a:latin typeface="Arial" panose="020B0604020202020204" pitchFamily="34" charset="0"/>
                        <a:ea typeface="+mn-ea"/>
                        <a:cs typeface="Arial" panose="020B0604020202020204" pitchFamily="34" charset="0"/>
                      </a:endParaRPr>
                    </a:p>
                  </a:txBody>
                  <a:tcPr marL="22680" marR="11861" marT="6480" marB="48600" anchor="ctr"/>
                </a:tc>
                <a:tc>
                  <a:txBody>
                    <a:bodyPr/>
                    <a:lstStyle/>
                    <a:p>
                      <a:pPr algn="l" rtl="0" fontAlgn="base"/>
                      <a:r>
                        <a:rPr lang="en-GB" sz="1000" b="1" i="0" kern="1200" cap="none" spc="0" dirty="0">
                          <a:solidFill>
                            <a:schemeClr val="tx1"/>
                          </a:solidFill>
                          <a:effectLst/>
                          <a:latin typeface="Arial" panose="020B0604020202020204" pitchFamily="34" charset="0"/>
                          <a:ea typeface="+mn-ea"/>
                          <a:cs typeface="Arial" panose="020B0604020202020204" pitchFamily="34" charset="0"/>
                        </a:rPr>
                        <a:t>5.8 - Dispute Rejections not being worked timely</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Arial" panose="020B0604020202020204" pitchFamily="34" charset="0"/>
                          <a:cs typeface="Arial" panose="020B0604020202020204" pitchFamily="34" charset="0"/>
                        </a:rPr>
                        <a:t>REC Professional Services Team</a:t>
                      </a:r>
                    </a:p>
                    <a:p>
                      <a:pPr fontAlgn="ct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2204173243"/>
                  </a:ext>
                </a:extLst>
              </a:tr>
              <a:tr h="4034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9</a:t>
                      </a:r>
                    </a:p>
                    <a:p>
                      <a:pPr marL="0" algn="l" defTabSz="914400" rtl="0" eaLnBrk="1" fontAlgn="base" latinLnBrk="0" hangingPunct="1"/>
                      <a:endParaRPr lang="en-GB" sz="1000" b="0" kern="1200" cap="none" spc="0" dirty="0">
                        <a:solidFill>
                          <a:schemeClr val="tx1"/>
                        </a:solidFill>
                        <a:effectLst/>
                        <a:latin typeface="Arial" panose="020B0604020202020204" pitchFamily="34" charset="0"/>
                        <a:ea typeface="+mn-ea"/>
                        <a:cs typeface="Arial" panose="020B0604020202020204" pitchFamily="34" charset="0"/>
                      </a:endParaRP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1236900721"/>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10</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12:15</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2. Actions log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Chair </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Actions log</a:t>
            </a:r>
          </a:p>
        </p:txBody>
      </p:sp>
      <p:graphicFrame>
        <p:nvGraphicFramePr>
          <p:cNvPr id="4" name="Table 3">
            <a:extLst>
              <a:ext uri="{FF2B5EF4-FFF2-40B4-BE49-F238E27FC236}">
                <a16:creationId xmlns:a16="http://schemas.microsoft.com/office/drawing/2014/main" id="{6759AE38-7EC6-E377-3A86-0141B31F6162}"/>
              </a:ext>
            </a:extLst>
          </p:cNvPr>
          <p:cNvGraphicFramePr>
            <a:graphicFrameLocks noGrp="1"/>
          </p:cNvGraphicFramePr>
          <p:nvPr>
            <p:extLst>
              <p:ext uri="{D42A27DB-BD31-4B8C-83A1-F6EECF244321}">
                <p14:modId xmlns:p14="http://schemas.microsoft.com/office/powerpoint/2010/main" val="3552935044"/>
              </p:ext>
            </p:extLst>
          </p:nvPr>
        </p:nvGraphicFramePr>
        <p:xfrm>
          <a:off x="1157741" y="1234440"/>
          <a:ext cx="10208251" cy="4626865"/>
        </p:xfrm>
        <a:graphic>
          <a:graphicData uri="http://schemas.openxmlformats.org/drawingml/2006/table">
            <a:tbl>
              <a:tblPr firstRow="1" firstCol="1" lastRow="1" lastCol="1" bandRow="1" bandCol="1"/>
              <a:tblGrid>
                <a:gridCol w="1521697">
                  <a:extLst>
                    <a:ext uri="{9D8B030D-6E8A-4147-A177-3AD203B41FA5}">
                      <a16:colId xmlns:a16="http://schemas.microsoft.com/office/drawing/2014/main" val="3359812394"/>
                    </a:ext>
                  </a:extLst>
                </a:gridCol>
                <a:gridCol w="2354407">
                  <a:extLst>
                    <a:ext uri="{9D8B030D-6E8A-4147-A177-3AD203B41FA5}">
                      <a16:colId xmlns:a16="http://schemas.microsoft.com/office/drawing/2014/main" val="1896672256"/>
                    </a:ext>
                  </a:extLst>
                </a:gridCol>
                <a:gridCol w="2691798">
                  <a:extLst>
                    <a:ext uri="{9D8B030D-6E8A-4147-A177-3AD203B41FA5}">
                      <a16:colId xmlns:a16="http://schemas.microsoft.com/office/drawing/2014/main" val="3524927420"/>
                    </a:ext>
                  </a:extLst>
                </a:gridCol>
                <a:gridCol w="2965230">
                  <a:extLst>
                    <a:ext uri="{9D8B030D-6E8A-4147-A177-3AD203B41FA5}">
                      <a16:colId xmlns:a16="http://schemas.microsoft.com/office/drawing/2014/main" val="1418381465"/>
                    </a:ext>
                  </a:extLst>
                </a:gridCol>
                <a:gridCol w="675119">
                  <a:extLst>
                    <a:ext uri="{9D8B030D-6E8A-4147-A177-3AD203B41FA5}">
                      <a16:colId xmlns:a16="http://schemas.microsoft.com/office/drawing/2014/main" val="1230271354"/>
                    </a:ext>
                  </a:extLst>
                </a:gridCol>
              </a:tblGrid>
              <a:tr h="312045">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 REF.</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O</a:t>
                      </a:r>
                      <a:r>
                        <a:rPr lang="en-GB" sz="900"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W</a:t>
                      </a:r>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NER(S)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dirty="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UPDATE</a:t>
                      </a:r>
                      <a:endParaRPr lang="en-GB" sz="1200" dirty="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STATUS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734007378"/>
                  </a:ext>
                </a:extLst>
              </a:tr>
              <a:tr h="1078705">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RECRIG_24_0809_07_01</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to initiate a meeting with several RIG members to discuss how the issue of Import &amp; Export Indicators for MAP’s can be progressed.</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 Professional Services Team</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update </a:t>
                      </a: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will be provided at the RIG meeting on 13 September 2024.</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 </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231251"/>
                  </a:ext>
                </a:extLst>
              </a:tr>
              <a:tr h="1078705">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RECRIG_24_0809_08_01 </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to provide a more thorough update on the D0312 Rejection Code V (Duplicate ESME ID) issue at the next RIG meeting. </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 Professional Services Team</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update will be provided at the RIG meeting on 13 September 2024</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9806912"/>
                  </a:ext>
                </a:extLst>
              </a:tr>
              <a:tr h="1078705">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RECRIG_24_0809_08_02</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to investigate how the photos were removed from a particular SDEP case. </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 Professional/Technical Services Team</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update will be provided at the RIG meeting on 13 September 2024.</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3826808"/>
                  </a:ext>
                </a:extLst>
              </a:tr>
              <a:tr h="1078705">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RECRIG_24_0809_08_03</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to update the RIG Issues Log with recent issues that have been raised by RIG members.</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 Professional Services Team </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update will be provided at the RIG meeting on 13 September 2024.</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1950495"/>
                  </a:ext>
                </a:extLst>
              </a:tr>
            </a:tbl>
          </a:graphicData>
        </a:graphic>
      </p:graphicFrame>
    </p:spTree>
    <p:extLst>
      <p:ext uri="{BB962C8B-B14F-4D97-AF65-F5344CB8AC3E}">
        <p14:creationId xmlns:p14="http://schemas.microsoft.com/office/powerpoint/2010/main" val="343876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fontScale="90000"/>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3. performance assurance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2800574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latin typeface="Arial" panose="020B0604020202020204" pitchFamily="34" charset="0"/>
                <a:ea typeface="Roboto"/>
                <a:cs typeface="Arial" panose="020B0604020202020204" pitchFamily="34" charset="0"/>
              </a:rPr>
              <a:t>A Lookback at Performance in the last Quarter</a:t>
            </a:r>
          </a:p>
        </p:txBody>
      </p:sp>
    </p:spTree>
    <p:extLst>
      <p:ext uri="{BB962C8B-B14F-4D97-AF65-F5344CB8AC3E}">
        <p14:creationId xmlns:p14="http://schemas.microsoft.com/office/powerpoint/2010/main" val="31660480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a:xfrm>
            <a:off x="828367" y="390940"/>
            <a:ext cx="9284855" cy="660111"/>
          </a:xfrm>
        </p:spPr>
        <p:txBody>
          <a:bodyPr>
            <a:normAutofit fontScale="90000"/>
          </a:bodyPr>
          <a:lstStyle/>
          <a:p>
            <a:r>
              <a:rPr lang="en-GB">
                <a:latin typeface="Arial" panose="020B0604020202020204" pitchFamily="34" charset="0"/>
                <a:ea typeface="Roboto"/>
                <a:cs typeface="Arial" panose="020B0604020202020204" pitchFamily="34" charset="0"/>
              </a:rPr>
              <a:t>Interventions to improve party performance</a:t>
            </a:r>
          </a:p>
        </p:txBody>
      </p:sp>
      <p:sp>
        <p:nvSpPr>
          <p:cNvPr id="5" name="TextBox 4">
            <a:extLst>
              <a:ext uri="{FF2B5EF4-FFF2-40B4-BE49-F238E27FC236}">
                <a16:creationId xmlns:a16="http://schemas.microsoft.com/office/drawing/2014/main" id="{BDDF214C-9B2B-5840-87E2-398BD615FEBA}"/>
              </a:ext>
            </a:extLst>
          </p:cNvPr>
          <p:cNvSpPr txBox="1"/>
          <p:nvPr/>
        </p:nvSpPr>
        <p:spPr>
          <a:xfrm>
            <a:off x="758228" y="1186065"/>
            <a:ext cx="93549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Broadly speaking REC Parties have performed better than REC Service Providers.  We have therefore intervened less in the performance of Parties.</a:t>
            </a: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7C985E0A-9D75-14BA-5FA4-5D5731D7C0D3}"/>
              </a:ext>
            </a:extLst>
          </p:cNvPr>
          <p:cNvSpPr txBox="1"/>
          <p:nvPr/>
        </p:nvSpPr>
        <p:spPr>
          <a:xfrm>
            <a:off x="850140" y="2769090"/>
            <a:ext cx="5187600" cy="286232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23-24 has seen a significant improvement in Theft Performance.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There is 40% more theft investigation reported to us than in 22-23 and 28% more confirmed thefts.  5 more Suppliers are actively engaging and confirming thefts.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This benefits all Parties, particularly Suppliers, and makes Energy safer for the consumer.  </a:t>
            </a:r>
          </a:p>
        </p:txBody>
      </p:sp>
      <p:sp>
        <p:nvSpPr>
          <p:cNvPr id="16" name="Rectangle: Rounded Corners 15">
            <a:extLst>
              <a:ext uri="{FF2B5EF4-FFF2-40B4-BE49-F238E27FC236}">
                <a16:creationId xmlns:a16="http://schemas.microsoft.com/office/drawing/2014/main" id="{8FF3A752-17FF-9646-9BEB-C07235575AC4}"/>
              </a:ext>
            </a:extLst>
          </p:cNvPr>
          <p:cNvSpPr/>
          <p:nvPr/>
        </p:nvSpPr>
        <p:spPr>
          <a:xfrm>
            <a:off x="901926" y="1986432"/>
            <a:ext cx="5378400" cy="628622"/>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Energy Theft</a:t>
            </a:r>
          </a:p>
        </p:txBody>
      </p:sp>
      <p:sp>
        <p:nvSpPr>
          <p:cNvPr id="17" name="Rectangle: Rounded Corners 16">
            <a:extLst>
              <a:ext uri="{FF2B5EF4-FFF2-40B4-BE49-F238E27FC236}">
                <a16:creationId xmlns:a16="http://schemas.microsoft.com/office/drawing/2014/main" id="{B43A7DFF-31D4-AF90-9E56-284B3D732F1D}"/>
              </a:ext>
            </a:extLst>
          </p:cNvPr>
          <p:cNvSpPr/>
          <p:nvPr/>
        </p:nvSpPr>
        <p:spPr>
          <a:xfrm>
            <a:off x="6597342" y="1966264"/>
            <a:ext cx="5378758" cy="628622"/>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Switching</a:t>
            </a:r>
          </a:p>
        </p:txBody>
      </p:sp>
      <p:sp>
        <p:nvSpPr>
          <p:cNvPr id="18" name="TextBox 17">
            <a:extLst>
              <a:ext uri="{FF2B5EF4-FFF2-40B4-BE49-F238E27FC236}">
                <a16:creationId xmlns:a16="http://schemas.microsoft.com/office/drawing/2014/main" id="{53283D51-4965-748B-B0EE-368E7E78DD9A}"/>
              </a:ext>
            </a:extLst>
          </p:cNvPr>
          <p:cNvSpPr txBox="1"/>
          <p:nvPr/>
        </p:nvSpPr>
        <p:spPr>
          <a:xfrm>
            <a:off x="6597342" y="2812610"/>
            <a:ext cx="5188258" cy="341632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2% of Parties are over threshold this quarter – with the main focus on objection use in the non-domestic sector.  Our previous interventions with outlier Parties has driven up performance.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Customers benefit from tackling inappropriate objections – but so do Suppliers from a level playing field.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We are looking into domestic objection outliers too.</a:t>
            </a:r>
          </a:p>
        </p:txBody>
      </p:sp>
    </p:spTree>
    <p:extLst>
      <p:ext uri="{BB962C8B-B14F-4D97-AF65-F5344CB8AC3E}">
        <p14:creationId xmlns:p14="http://schemas.microsoft.com/office/powerpoint/2010/main" val="3415163946"/>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C36E7-D8AD-6265-BC8A-22984A297FC5}"/>
              </a:ext>
            </a:extLst>
          </p:cNvPr>
          <p:cNvSpPr>
            <a:spLocks noGrp="1"/>
          </p:cNvSpPr>
          <p:nvPr>
            <p:ph type="title"/>
          </p:nvPr>
        </p:nvSpPr>
        <p:spPr/>
        <p:txBody>
          <a:bodyPr>
            <a:normAutofit fontScale="90000"/>
          </a:bodyPr>
          <a:lstStyle/>
          <a:p>
            <a:r>
              <a:rPr lang="en-GB" dirty="0">
                <a:latin typeface="Arial" panose="020B0604020202020204" pitchFamily="34" charset="0"/>
                <a:ea typeface="Roboto"/>
                <a:cs typeface="Arial" panose="020B0604020202020204" pitchFamily="34" charset="0"/>
              </a:rPr>
              <a:t>Interventions to improve party performance</a:t>
            </a:r>
            <a:endParaRPr lang="en-GB"/>
          </a:p>
        </p:txBody>
      </p:sp>
      <p:sp>
        <p:nvSpPr>
          <p:cNvPr id="5" name="Rectangle: Rounded Corners 4">
            <a:extLst>
              <a:ext uri="{FF2B5EF4-FFF2-40B4-BE49-F238E27FC236}">
                <a16:creationId xmlns:a16="http://schemas.microsoft.com/office/drawing/2014/main" id="{55A3066A-7680-6A45-30D7-F4AD23747784}"/>
              </a:ext>
            </a:extLst>
          </p:cNvPr>
          <p:cNvSpPr/>
          <p:nvPr/>
        </p:nvSpPr>
        <p:spPr>
          <a:xfrm>
            <a:off x="475942" y="1636064"/>
            <a:ext cx="5378758" cy="628622"/>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Address Updates</a:t>
            </a:r>
          </a:p>
        </p:txBody>
      </p:sp>
      <p:sp>
        <p:nvSpPr>
          <p:cNvPr id="6" name="TextBox 5">
            <a:extLst>
              <a:ext uri="{FF2B5EF4-FFF2-40B4-BE49-F238E27FC236}">
                <a16:creationId xmlns:a16="http://schemas.microsoft.com/office/drawing/2014/main" id="{4C23D002-A4E3-04F1-8B72-0FFFD3223BDE}"/>
              </a:ext>
            </a:extLst>
          </p:cNvPr>
          <p:cNvSpPr txBox="1"/>
          <p:nvPr/>
        </p:nvSpPr>
        <p:spPr>
          <a:xfrm>
            <a:off x="475942" y="2482410"/>
            <a:ext cx="5188258" cy="397031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5</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of Parties are over threshold this quarter – </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mainly </a:t>
            </a:r>
            <a:r>
              <a:rPr kumimoji="0" lang="en-GB" sz="1800" b="0" i="0" u="none" strike="noStrike" kern="1200" cap="none" spc="0" normalizeH="0" baseline="0" noProof="0" dirty="0" err="1">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iDNOs</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slow to process MPL updates</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know there is a lot of change for DNOs at the moment, and this may be part of </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 </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spike of updates to get ready for MHHS</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We are </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engaging with the </a:t>
            </a:r>
            <a:r>
              <a:rPr kumimoji="0" lang="en-GB" sz="1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iDNOs</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to work with them to address the issues.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Not maintaining addresses correctly </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can result </a:t>
            </a: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 switching issues for consumers – but also often means another Party has to fix the issue</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later.</a:t>
            </a:r>
          </a:p>
        </p:txBody>
      </p:sp>
      <p:sp>
        <p:nvSpPr>
          <p:cNvPr id="7" name="Rectangle: Rounded Corners 6">
            <a:extLst>
              <a:ext uri="{FF2B5EF4-FFF2-40B4-BE49-F238E27FC236}">
                <a16:creationId xmlns:a16="http://schemas.microsoft.com/office/drawing/2014/main" id="{5B84E5B8-3487-1D3C-8766-64D999EFDA0C}"/>
              </a:ext>
            </a:extLst>
          </p:cNvPr>
          <p:cNvSpPr/>
          <p:nvPr/>
        </p:nvSpPr>
        <p:spPr>
          <a:xfrm>
            <a:off x="6527802" y="1636064"/>
            <a:ext cx="5378758" cy="628622"/>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Data Quality Issues</a:t>
            </a:r>
          </a:p>
        </p:txBody>
      </p:sp>
      <p:sp>
        <p:nvSpPr>
          <p:cNvPr id="8" name="TextBox 7">
            <a:extLst>
              <a:ext uri="{FF2B5EF4-FFF2-40B4-BE49-F238E27FC236}">
                <a16:creationId xmlns:a16="http://schemas.microsoft.com/office/drawing/2014/main" id="{D8AA2A5F-DE22-7E9C-F152-2209F814ACDA}"/>
              </a:ext>
            </a:extLst>
          </p:cNvPr>
          <p:cNvSpPr txBox="1"/>
          <p:nvPr/>
        </p:nvSpPr>
        <p:spPr>
          <a:xfrm>
            <a:off x="6527802" y="2482410"/>
            <a:ext cx="5188258" cy="341632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1.5% of Parties are over threshold this quarter – with two specific Suppliers having issues submitting invalid requests to CSS.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Reliably submitting valid data is crucial to demonstrate competence in the market.  This slows down market processes and can result in issues like Erroneous Switches.  It’s often an early warning of bigger issues.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 are applying PATs to get these issues resolved.</a:t>
            </a:r>
          </a:p>
        </p:txBody>
      </p:sp>
    </p:spTree>
    <p:extLst>
      <p:ext uri="{BB962C8B-B14F-4D97-AF65-F5344CB8AC3E}">
        <p14:creationId xmlns:p14="http://schemas.microsoft.com/office/powerpoint/2010/main" val="785046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C3B3-03A2-B5D6-4377-6724B2DCF415}"/>
              </a:ext>
            </a:extLst>
          </p:cNvPr>
          <p:cNvSpPr>
            <a:spLocks noGrp="1"/>
          </p:cNvSpPr>
          <p:nvPr>
            <p:ph type="title"/>
          </p:nvPr>
        </p:nvSpPr>
        <p:spPr/>
        <p:txBody>
          <a:bodyPr>
            <a:normAutofit fontScale="90000"/>
          </a:bodyPr>
          <a:lstStyle/>
          <a:p>
            <a:r>
              <a:rPr lang="en-GB" dirty="0">
                <a:latin typeface="Arial" panose="020B0604020202020204" pitchFamily="34" charset="0"/>
                <a:ea typeface="Roboto"/>
                <a:cs typeface="Arial" panose="020B0604020202020204" pitchFamily="34" charset="0"/>
              </a:rPr>
              <a:t>Interventions to improve party performance</a:t>
            </a:r>
            <a:endParaRPr lang="en-GB" dirty="0"/>
          </a:p>
        </p:txBody>
      </p:sp>
      <p:sp>
        <p:nvSpPr>
          <p:cNvPr id="4" name="Text Placeholder 3">
            <a:extLst>
              <a:ext uri="{FF2B5EF4-FFF2-40B4-BE49-F238E27FC236}">
                <a16:creationId xmlns:a16="http://schemas.microsoft.com/office/drawing/2014/main" id="{829FA632-A1C0-CDC4-ED9A-CA571C3907B4}"/>
              </a:ext>
            </a:extLst>
          </p:cNvPr>
          <p:cNvSpPr>
            <a:spLocks noGrp="1"/>
          </p:cNvSpPr>
          <p:nvPr>
            <p:ph type="body" sz="quarter" idx="11"/>
          </p:nvPr>
        </p:nvSpPr>
        <p:spPr>
          <a:xfrm>
            <a:off x="838200" y="1620838"/>
            <a:ext cx="10579100" cy="4970462"/>
          </a:xfrm>
        </p:spPr>
        <p:txBody>
          <a:bodyPr>
            <a:no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In addition, we are:</a:t>
            </a:r>
          </a:p>
          <a:p>
            <a:pPr marL="742950" lvl="1" indent="-285750"/>
            <a:r>
              <a:rPr lang="en-GB" sz="1800" dirty="0">
                <a:latin typeface="Arial" panose="020B0604020202020204" pitchFamily="34" charset="0"/>
                <a:cs typeface="Arial" panose="020B0604020202020204" pitchFamily="34" charset="0"/>
              </a:rPr>
              <a:t>In the later stages of concluding an investigation into a Party with identified switch blocking issues. This benefits all Suppliers by enabling a level playing field, as well as affected consumers.</a:t>
            </a:r>
          </a:p>
          <a:p>
            <a:pPr marL="742950" lvl="1" indent="-285750"/>
            <a:r>
              <a:rPr lang="en-GB" sz="1800">
                <a:latin typeface="Arial" panose="020B0604020202020204" pitchFamily="34" charset="0"/>
                <a:cs typeface="Arial" panose="020B0604020202020204" pitchFamily="34" charset="0"/>
              </a:rPr>
              <a:t>Investigating</a:t>
            </a:r>
            <a:r>
              <a:rPr lang="en-GB" sz="1800" dirty="0">
                <a:latin typeface="Arial" panose="020B0604020202020204" pitchFamily="34" charset="0"/>
                <a:cs typeface="Arial" panose="020B0604020202020204" pitchFamily="34" charset="0"/>
              </a:rPr>
              <a:t> two more Suppliers based on allegations of sales practices that result in a significant increase in Erroneous Switches, as well as switch blocking. This benefits all Suppliers by enabling a level playing field, as well as affected consumers.</a:t>
            </a:r>
          </a:p>
          <a:p>
            <a:pPr marL="742950" lvl="1" indent="-285750"/>
            <a:r>
              <a:rPr lang="en-GB" sz="1800" dirty="0">
                <a:latin typeface="Arial" panose="020B0604020202020204" pitchFamily="34" charset="0"/>
                <a:cs typeface="Arial" panose="020B0604020202020204" pitchFamily="34" charset="0"/>
              </a:rPr>
              <a:t>Seeing significant improvements in data quality, as data cleanse sprint 2 approaches closure, with 25k energised no MPAN resolved, and significant progress on invalid MAP IDs.</a:t>
            </a:r>
          </a:p>
          <a:p>
            <a:pPr marL="742950" lvl="1" indent="-285750"/>
            <a:endParaRPr lang="en-GB" sz="1800"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Due to the nature of these kinds of issues we will cannot share a running commentary – but will provide conclusions at the appropriate point.  If the allegations are rejected the Suppliers will remain anonymous. </a:t>
            </a:r>
          </a:p>
          <a:p>
            <a:pPr marL="0" indent="0">
              <a:buNone/>
            </a:pPr>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Our interventions are now </a:t>
            </a:r>
            <a:r>
              <a:rPr lang="en-GB" b="1" dirty="0">
                <a:latin typeface="Arial" panose="020B0604020202020204" pitchFamily="34" charset="0"/>
                <a:cs typeface="Arial" panose="020B0604020202020204" pitchFamily="34" charset="0"/>
              </a:rPr>
              <a:t>more targeted </a:t>
            </a:r>
            <a:r>
              <a:rPr lang="en-GB" dirty="0">
                <a:latin typeface="Arial" panose="020B0604020202020204" pitchFamily="34" charset="0"/>
                <a:cs typeface="Arial" panose="020B0604020202020204" pitchFamily="34" charset="0"/>
              </a:rPr>
              <a:t>and </a:t>
            </a:r>
            <a:r>
              <a:rPr lang="en-GB" b="1" dirty="0">
                <a:latin typeface="Arial" panose="020B0604020202020204" pitchFamily="34" charset="0"/>
                <a:cs typeface="Arial" panose="020B0604020202020204" pitchFamily="34" charset="0"/>
              </a:rPr>
              <a:t>focused on market and consumer benefit.  </a:t>
            </a:r>
          </a:p>
        </p:txBody>
      </p:sp>
    </p:spTree>
    <p:extLst>
      <p:ext uri="{BB962C8B-B14F-4D97-AF65-F5344CB8AC3E}">
        <p14:creationId xmlns:p14="http://schemas.microsoft.com/office/powerpoint/2010/main" val="3720801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942DD-32D0-FEE4-F2E6-B87220423161}"/>
              </a:ext>
            </a:extLst>
          </p:cNvPr>
          <p:cNvSpPr>
            <a:spLocks noGrp="1"/>
          </p:cNvSpPr>
          <p:nvPr>
            <p:ph type="title"/>
          </p:nvPr>
        </p:nvSpPr>
        <p:spPr/>
        <p:txBody>
          <a:bodyPr/>
          <a:lstStyle/>
          <a:p>
            <a:r>
              <a:rPr lang="en-GB" dirty="0"/>
              <a:t>Metering improvements - gas</a:t>
            </a:r>
          </a:p>
        </p:txBody>
      </p:sp>
      <p:sp>
        <p:nvSpPr>
          <p:cNvPr id="21" name="Text Placeholder 3">
            <a:extLst>
              <a:ext uri="{FF2B5EF4-FFF2-40B4-BE49-F238E27FC236}">
                <a16:creationId xmlns:a16="http://schemas.microsoft.com/office/drawing/2014/main" id="{A9FF530F-63DE-6104-3DE2-3E179E186BAF}"/>
              </a:ext>
            </a:extLst>
          </p:cNvPr>
          <p:cNvSpPr>
            <a:spLocks noGrp="1"/>
          </p:cNvSpPr>
          <p:nvPr>
            <p:ph type="body" sz="quarter" idx="11"/>
          </p:nvPr>
        </p:nvSpPr>
        <p:spPr>
          <a:xfrm>
            <a:off x="597568" y="1101081"/>
            <a:ext cx="10579100" cy="5867617"/>
          </a:xfrm>
        </p:spPr>
        <p:txBody>
          <a:bodyPr>
            <a:norm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Gas MAMs provide information to Xoserve on their meter data.  This is used to validate the accuracy of meter data.  We received this data on 19 July.</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This has identified a high rate of error on the reconciled fields:</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We have also identified a significant rate of non-submission.  All those organisations that did not submit will be required to do so and provide an explanation as to why they did not provide data as per the requirement set out in paragraph 2.24 of Schedule 14.  Continuing non-submission will be escalated.  We are currently working with Xoserve and </a:t>
            </a:r>
            <a:r>
              <a:rPr lang="en-GB" err="1">
                <a:latin typeface="Arial" panose="020B0604020202020204" pitchFamily="34" charset="0"/>
                <a:cs typeface="Arial" panose="020B0604020202020204" pitchFamily="34" charset="0"/>
              </a:rPr>
              <a:t>RECCo</a:t>
            </a:r>
            <a:r>
              <a:rPr lang="en-GB" dirty="0">
                <a:latin typeface="Arial" panose="020B0604020202020204" pitchFamily="34" charset="0"/>
                <a:cs typeface="Arial" panose="020B0604020202020204" pitchFamily="34" charset="0"/>
              </a:rPr>
              <a:t> on a way to re-run this reconciliation.</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For identified issues we will be including this in the next data cleanse sprint for Suppliers and MAMs.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In parallel the change team are pushing forward the fixes to the identified process issues from metering workshops.</a:t>
            </a:r>
          </a:p>
          <a:p>
            <a:pPr marL="285750" indent="-285750">
              <a:buFont typeface="Arial" panose="020B0604020202020204" pitchFamily="34" charset="0"/>
              <a:buChar char="•"/>
            </a:pPr>
            <a:r>
              <a:rPr lang="en-GB" b="1" dirty="0">
                <a:latin typeface="Arial" panose="020B0604020202020204" pitchFamily="34" charset="0"/>
                <a:cs typeface="Arial" panose="020B0604020202020204" pitchFamily="34" charset="0"/>
              </a:rPr>
              <a:t>Fixing these data issues improves settlement, billing, and avoids another Party inheriting data quality issues after a switch.</a:t>
            </a:r>
          </a:p>
        </p:txBody>
      </p:sp>
      <p:graphicFrame>
        <p:nvGraphicFramePr>
          <p:cNvPr id="20" name="Table 19">
            <a:extLst>
              <a:ext uri="{FF2B5EF4-FFF2-40B4-BE49-F238E27FC236}">
                <a16:creationId xmlns:a16="http://schemas.microsoft.com/office/drawing/2014/main" id="{6E4BFF0A-EBB5-182A-813F-120AFD8F1795}"/>
              </a:ext>
            </a:extLst>
          </p:cNvPr>
          <p:cNvGraphicFramePr>
            <a:graphicFrameLocks noGrp="1"/>
          </p:cNvGraphicFramePr>
          <p:nvPr/>
        </p:nvGraphicFramePr>
        <p:xfrm>
          <a:off x="2728628" y="2060194"/>
          <a:ext cx="6316980" cy="1368806"/>
        </p:xfrm>
        <a:graphic>
          <a:graphicData uri="http://schemas.openxmlformats.org/drawingml/2006/table">
            <a:tbl>
              <a:tblPr firstRow="1" firstCol="1" bandRow="1">
                <a:tableStyleId>{5A111915-BE36-4E01-A7E5-04B1672EAD32}</a:tableStyleId>
              </a:tblPr>
              <a:tblGrid>
                <a:gridCol w="3137034">
                  <a:extLst>
                    <a:ext uri="{9D8B030D-6E8A-4147-A177-3AD203B41FA5}">
                      <a16:colId xmlns:a16="http://schemas.microsoft.com/office/drawing/2014/main" val="2638845835"/>
                    </a:ext>
                  </a:extLst>
                </a:gridCol>
                <a:gridCol w="3179946">
                  <a:extLst>
                    <a:ext uri="{9D8B030D-6E8A-4147-A177-3AD203B41FA5}">
                      <a16:colId xmlns:a16="http://schemas.microsoft.com/office/drawing/2014/main" val="3587687669"/>
                    </a:ext>
                  </a:extLst>
                </a:gridCol>
              </a:tblGrid>
              <a:tr h="278728">
                <a:tc>
                  <a:txBody>
                    <a:bodyPr/>
                    <a:lstStyle/>
                    <a:p>
                      <a:pPr>
                        <a:lnSpc>
                          <a:spcPct val="115000"/>
                        </a:lnSpc>
                        <a:spcAft>
                          <a:spcPts val="800"/>
                        </a:spcAft>
                      </a:pPr>
                      <a:r>
                        <a:rPr lang="en-GB" sz="1600">
                          <a:effectLst/>
                          <a:latin typeface="Arial" panose="020B0604020202020204" pitchFamily="34" charset="0"/>
                          <a:cs typeface="Arial" panose="020B0604020202020204" pitchFamily="34" charset="0"/>
                        </a:rPr>
                        <a:t>Discrepancy type</a:t>
                      </a:r>
                      <a:endParaRPr lang="en-GB"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800"/>
                        </a:spcAft>
                      </a:pPr>
                      <a:r>
                        <a:rPr lang="en-GB" sz="1600">
                          <a:effectLst/>
                          <a:latin typeface="Arial" panose="020B0604020202020204" pitchFamily="34" charset="0"/>
                          <a:cs typeface="Arial" panose="020B0604020202020204" pitchFamily="34" charset="0"/>
                        </a:rPr>
                        <a:t>Number of discrepancies</a:t>
                      </a:r>
                      <a:endParaRPr lang="en-GB"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90244087"/>
                  </a:ext>
                </a:extLst>
              </a:tr>
              <a:tr h="357380">
                <a:tc>
                  <a:txBody>
                    <a:bodyPr/>
                    <a:lstStyle/>
                    <a:p>
                      <a:pPr>
                        <a:lnSpc>
                          <a:spcPct val="115000"/>
                        </a:lnSpc>
                        <a:spcBef>
                          <a:spcPts val="600"/>
                        </a:spcBef>
                        <a:spcAft>
                          <a:spcPts val="600"/>
                        </a:spcAft>
                      </a:pPr>
                      <a:r>
                        <a:rPr lang="en-GB" sz="1600" cap="none" dirty="0">
                          <a:effectLst/>
                          <a:latin typeface="Arial" panose="020B0604020202020204" pitchFamily="34" charset="0"/>
                          <a:cs typeface="Arial" panose="020B0604020202020204" pitchFamily="34" charset="0"/>
                        </a:rPr>
                        <a:t>Meter serial number </a:t>
                      </a:r>
                      <a:endParaRPr lang="en-GB" sz="2400" b="1" cap="none" dirty="0">
                        <a:solidFill>
                          <a:srgbClr val="70ADA3"/>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pPr>
                      <a:r>
                        <a:rPr lang="en-GB" sz="1600" cap="all">
                          <a:effectLst/>
                          <a:latin typeface="Arial" panose="020B0604020202020204" pitchFamily="34" charset="0"/>
                          <a:cs typeface="Arial" panose="020B0604020202020204" pitchFamily="34" charset="0"/>
                        </a:rPr>
                        <a:t>24.7%</a:t>
                      </a:r>
                      <a:endParaRPr lang="en-GB" sz="2400" b="1" cap="all">
                        <a:solidFill>
                          <a:srgbClr val="70ADA3"/>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95115464"/>
                  </a:ext>
                </a:extLst>
              </a:tr>
              <a:tr h="366349">
                <a:tc>
                  <a:txBody>
                    <a:bodyPr/>
                    <a:lstStyle/>
                    <a:p>
                      <a:pPr>
                        <a:lnSpc>
                          <a:spcPct val="115000"/>
                        </a:lnSpc>
                        <a:spcBef>
                          <a:spcPts val="600"/>
                        </a:spcBef>
                        <a:spcAft>
                          <a:spcPts val="600"/>
                        </a:spcAft>
                      </a:pPr>
                      <a:r>
                        <a:rPr lang="en-GB" sz="1600" cap="none" dirty="0">
                          <a:effectLst/>
                          <a:latin typeface="Arial" panose="020B0604020202020204" pitchFamily="34" charset="0"/>
                          <a:cs typeface="Arial" panose="020B0604020202020204" pitchFamily="34" charset="0"/>
                        </a:rPr>
                        <a:t>Meter manufacturer</a:t>
                      </a:r>
                      <a:endParaRPr lang="en-GB" sz="2400" b="1" cap="none" dirty="0">
                        <a:solidFill>
                          <a:srgbClr val="70ADA3"/>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pPr>
                      <a:r>
                        <a:rPr lang="en-GB" sz="1600" cap="all" dirty="0">
                          <a:effectLst/>
                          <a:latin typeface="Arial" panose="020B0604020202020204" pitchFamily="34" charset="0"/>
                          <a:cs typeface="Arial" panose="020B0604020202020204" pitchFamily="34" charset="0"/>
                        </a:rPr>
                        <a:t>28.8%</a:t>
                      </a:r>
                      <a:endParaRPr lang="en-GB" sz="2400" b="1" cap="all" dirty="0">
                        <a:solidFill>
                          <a:srgbClr val="70ADA3"/>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08424052"/>
                  </a:ext>
                </a:extLst>
              </a:tr>
              <a:tr h="366349">
                <a:tc>
                  <a:txBody>
                    <a:bodyPr/>
                    <a:lstStyle/>
                    <a:p>
                      <a:pPr>
                        <a:lnSpc>
                          <a:spcPct val="115000"/>
                        </a:lnSpc>
                        <a:spcBef>
                          <a:spcPts val="600"/>
                        </a:spcBef>
                        <a:spcAft>
                          <a:spcPts val="600"/>
                        </a:spcAft>
                      </a:pPr>
                      <a:r>
                        <a:rPr lang="en-GB" sz="1600" cap="none" dirty="0">
                          <a:effectLst/>
                          <a:latin typeface="Arial" panose="020B0604020202020204" pitchFamily="34" charset="0"/>
                          <a:cs typeface="Arial" panose="020B0604020202020204" pitchFamily="34" charset="0"/>
                        </a:rPr>
                        <a:t>Meter model</a:t>
                      </a:r>
                      <a:endParaRPr lang="en-GB" sz="2400" b="1" cap="none" dirty="0">
                        <a:solidFill>
                          <a:srgbClr val="70ADA3"/>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Bef>
                          <a:spcPts val="600"/>
                        </a:spcBef>
                        <a:spcAft>
                          <a:spcPts val="600"/>
                        </a:spcAft>
                      </a:pPr>
                      <a:r>
                        <a:rPr lang="en-GB" sz="1600" cap="all" dirty="0">
                          <a:effectLst/>
                          <a:latin typeface="Arial" panose="020B0604020202020204" pitchFamily="34" charset="0"/>
                          <a:cs typeface="Arial" panose="020B0604020202020204" pitchFamily="34" charset="0"/>
                        </a:rPr>
                        <a:t>31.18%</a:t>
                      </a:r>
                      <a:endParaRPr lang="en-GB" sz="2400" b="1" cap="all" dirty="0">
                        <a:solidFill>
                          <a:srgbClr val="70ADA3"/>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31277465"/>
                  </a:ext>
                </a:extLst>
              </a:tr>
            </a:tbl>
          </a:graphicData>
        </a:graphic>
      </p:graphicFrame>
    </p:spTree>
    <p:extLst>
      <p:ext uri="{BB962C8B-B14F-4D97-AF65-F5344CB8AC3E}">
        <p14:creationId xmlns:p14="http://schemas.microsoft.com/office/powerpoint/2010/main" val="3130053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a:xfrm>
            <a:off x="828367" y="390940"/>
            <a:ext cx="9284855" cy="660111"/>
          </a:xfrm>
        </p:spPr>
        <p:txBody>
          <a:bodyPr>
            <a:normAutofit/>
          </a:bodyPr>
          <a:lstStyle/>
          <a:p>
            <a:r>
              <a:rPr lang="en-GB" dirty="0">
                <a:latin typeface="Arial" panose="020B0604020202020204" pitchFamily="34" charset="0"/>
                <a:ea typeface="Roboto"/>
                <a:cs typeface="Arial" panose="020B0604020202020204" pitchFamily="34" charset="0"/>
              </a:rPr>
              <a:t>Data Cleanse Sprint 2 Close</a:t>
            </a:r>
          </a:p>
        </p:txBody>
      </p:sp>
      <p:sp>
        <p:nvSpPr>
          <p:cNvPr id="3" name="Rectangle 2">
            <a:extLst>
              <a:ext uri="{FF2B5EF4-FFF2-40B4-BE49-F238E27FC236}">
                <a16:creationId xmlns:a16="http://schemas.microsoft.com/office/drawing/2014/main" id="{716B4B3C-B0FC-108B-B23E-FD59EACD7412}"/>
              </a:ext>
            </a:extLst>
          </p:cNvPr>
          <p:cNvSpPr/>
          <p:nvPr/>
        </p:nvSpPr>
        <p:spPr>
          <a:xfrm>
            <a:off x="828367" y="1619250"/>
            <a:ext cx="9284855" cy="444817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Data Cleanse Reports for September will be published on 06 September.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Code Manager will review these and provide an update at the RIG meeting on 13 September.</a:t>
            </a:r>
          </a:p>
        </p:txBody>
      </p:sp>
    </p:spTree>
    <p:extLst>
      <p:ext uri="{BB962C8B-B14F-4D97-AF65-F5344CB8AC3E}">
        <p14:creationId xmlns:p14="http://schemas.microsoft.com/office/powerpoint/2010/main" val="1395045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fontScale="90000"/>
          </a:bodyPr>
          <a:lstStyle/>
          <a:p>
            <a:r>
              <a:rPr lang="en-GB" dirty="0">
                <a:latin typeface="Arial" panose="020B0604020202020204" pitchFamily="34" charset="0"/>
                <a:ea typeface="Roboto"/>
                <a:cs typeface="Arial" panose="020B0604020202020204" pitchFamily="34" charset="0"/>
              </a:rPr>
              <a:t>Looking ahead at Performance Assurance Activities in the Next Quarter</a:t>
            </a:r>
          </a:p>
        </p:txBody>
      </p:sp>
    </p:spTree>
    <p:extLst>
      <p:ext uri="{BB962C8B-B14F-4D97-AF65-F5344CB8AC3E}">
        <p14:creationId xmlns:p14="http://schemas.microsoft.com/office/powerpoint/2010/main" val="1005997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D096336C-4DC5-F8E4-EE8A-D7AED3EDDBBE}"/>
              </a:ext>
            </a:extLst>
          </p:cNvPr>
          <p:cNvSpPr>
            <a:spLocks noGrp="1"/>
          </p:cNvSpPr>
          <p:nvPr>
            <p:ph type="body" sz="quarter" idx="11"/>
          </p:nvPr>
        </p:nvSpPr>
        <p:spPr>
          <a:xfrm>
            <a:off x="597568" y="1168456"/>
            <a:ext cx="10579100" cy="5867617"/>
          </a:xfrm>
        </p:spPr>
        <p:txBody>
          <a:bodyPr>
            <a:normAutofit/>
          </a:bodyPr>
          <a:lstStyle/>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Data cleanse reports will be available on the Portal from October.  We will be focusing on the following reports:</a:t>
            </a: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Data cleanse guidance and targets will be available, to help you work out what you need to do.</a:t>
            </a: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We will share these targets and report progress into RIG each month – which is an opportunity to engage, get help and discuss challenges.</a:t>
            </a:r>
          </a:p>
          <a:p>
            <a:pPr marL="285750" indent="-285750">
              <a:buFont typeface="Arial" panose="020B0604020202020204" pitchFamily="34" charset="0"/>
              <a:buChar char="•"/>
            </a:pPr>
            <a:r>
              <a:rPr lang="en-GB">
                <a:latin typeface="Arial" panose="020B0604020202020204" pitchFamily="34" charset="0"/>
                <a:cs typeface="Arial" panose="020B0604020202020204" pitchFamily="34" charset="0"/>
              </a:rPr>
              <a:t>As we broaden the types of organisations cleansing data, we will consider if our annual rating process needs to be updated, e.g. rating MEMs on MTD accuracy as an incentive to maintain high quality data.</a:t>
            </a:r>
          </a:p>
        </p:txBody>
      </p:sp>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a:xfrm>
            <a:off x="828367" y="390940"/>
            <a:ext cx="9284855" cy="660111"/>
          </a:xfrm>
        </p:spPr>
        <p:txBody>
          <a:bodyPr>
            <a:normAutofit/>
          </a:bodyPr>
          <a:lstStyle/>
          <a:p>
            <a:r>
              <a:rPr lang="en-GB" dirty="0">
                <a:latin typeface="Arial" panose="020B0604020202020204" pitchFamily="34" charset="0"/>
                <a:ea typeface="Roboto"/>
                <a:cs typeface="Arial" panose="020B0604020202020204" pitchFamily="34" charset="0"/>
              </a:rPr>
              <a:t>Data Cleanse Sprint 3</a:t>
            </a:r>
          </a:p>
        </p:txBody>
      </p:sp>
      <p:graphicFrame>
        <p:nvGraphicFramePr>
          <p:cNvPr id="4" name="Table 3">
            <a:extLst>
              <a:ext uri="{FF2B5EF4-FFF2-40B4-BE49-F238E27FC236}">
                <a16:creationId xmlns:a16="http://schemas.microsoft.com/office/drawing/2014/main" id="{722E28DD-15A0-C668-49E3-68A8BB55C459}"/>
              </a:ext>
            </a:extLst>
          </p:cNvPr>
          <p:cNvGraphicFramePr>
            <a:graphicFrameLocks noGrp="1"/>
          </p:cNvGraphicFramePr>
          <p:nvPr/>
        </p:nvGraphicFramePr>
        <p:xfrm>
          <a:off x="714090" y="1869104"/>
          <a:ext cx="10462578" cy="2407920"/>
        </p:xfrm>
        <a:graphic>
          <a:graphicData uri="http://schemas.openxmlformats.org/drawingml/2006/table">
            <a:tbl>
              <a:tblPr firstRow="1" bandRow="1">
                <a:tableStyleId>{F5AB1C69-6EDB-4FF4-983F-18BD219EF322}</a:tableStyleId>
              </a:tblPr>
              <a:tblGrid>
                <a:gridCol w="2695737">
                  <a:extLst>
                    <a:ext uri="{9D8B030D-6E8A-4147-A177-3AD203B41FA5}">
                      <a16:colId xmlns:a16="http://schemas.microsoft.com/office/drawing/2014/main" val="3131143224"/>
                    </a:ext>
                  </a:extLst>
                </a:gridCol>
                <a:gridCol w="2392201">
                  <a:extLst>
                    <a:ext uri="{9D8B030D-6E8A-4147-A177-3AD203B41FA5}">
                      <a16:colId xmlns:a16="http://schemas.microsoft.com/office/drawing/2014/main" val="1378660008"/>
                    </a:ext>
                  </a:extLst>
                </a:gridCol>
                <a:gridCol w="5374640">
                  <a:extLst>
                    <a:ext uri="{9D8B030D-6E8A-4147-A177-3AD203B41FA5}">
                      <a16:colId xmlns:a16="http://schemas.microsoft.com/office/drawing/2014/main" val="4008824244"/>
                    </a:ext>
                  </a:extLst>
                </a:gridCol>
              </a:tblGrid>
              <a:tr h="289866">
                <a:tc>
                  <a:txBody>
                    <a:bodyPr/>
                    <a:lstStyle/>
                    <a:p>
                      <a:r>
                        <a:rPr lang="en-GB" sz="1400">
                          <a:latin typeface="Roboto"/>
                          <a:ea typeface="Roboto"/>
                          <a:cs typeface="Roboto"/>
                        </a:rPr>
                        <a:t>Report</a:t>
                      </a:r>
                    </a:p>
                  </a:txBody>
                  <a:tcPr anchor="ctr"/>
                </a:tc>
                <a:tc>
                  <a:txBody>
                    <a:bodyPr/>
                    <a:lstStyle/>
                    <a:p>
                      <a:r>
                        <a:rPr lang="en-GB" sz="1400">
                          <a:latin typeface="Roboto"/>
                          <a:ea typeface="Roboto"/>
                          <a:cs typeface="Roboto"/>
                        </a:rPr>
                        <a:t>Who?</a:t>
                      </a:r>
                    </a:p>
                  </a:txBody>
                  <a:tcPr anchor="ctr"/>
                </a:tc>
                <a:tc>
                  <a:txBody>
                    <a:bodyPr/>
                    <a:lstStyle/>
                    <a:p>
                      <a:r>
                        <a:rPr lang="en-GB" sz="1400">
                          <a:latin typeface="Roboto"/>
                          <a:ea typeface="Roboto"/>
                          <a:cs typeface="Roboto"/>
                        </a:rPr>
                        <a:t>Rationale</a:t>
                      </a:r>
                    </a:p>
                  </a:txBody>
                  <a:tcPr anchor="ctr"/>
                </a:tc>
                <a:extLst>
                  <a:ext uri="{0D108BD9-81ED-4DB2-BD59-A6C34878D82A}">
                    <a16:rowId xmlns:a16="http://schemas.microsoft.com/office/drawing/2014/main" val="1779308458"/>
                  </a:ext>
                </a:extLst>
              </a:tr>
              <a:tr h="956559">
                <a:tc>
                  <a:txBody>
                    <a:bodyPr/>
                    <a:lstStyle/>
                    <a:p>
                      <a:pPr marL="0" algn="l" defTabSz="914400" rtl="0" eaLnBrk="1" latinLnBrk="0" hangingPunct="1"/>
                      <a:r>
                        <a:rPr lang="en-GB" sz="1200" b="1" kern="1200">
                          <a:solidFill>
                            <a:schemeClr val="dk1"/>
                          </a:solidFill>
                          <a:latin typeface="Roboto"/>
                          <a:ea typeface="Roboto"/>
                          <a:cs typeface="Roboto"/>
                        </a:rPr>
                        <a:t>New MTD items (ESME ID, Meter Location, Number of Register Digits) </a:t>
                      </a:r>
                    </a:p>
                  </a:txBody>
                  <a:tcPr anchor="ctr"/>
                </a:tc>
                <a:tc>
                  <a:txBody>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Suppliers</a:t>
                      </a:r>
                    </a:p>
                  </a:txBody>
                  <a:tcPr anchor="ctr"/>
                </a:tc>
                <a:tc>
                  <a:txBody>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Identified as a priority cleanse area by the MHHS programme to improve MTD accuracy ahead of migration.​</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Potential to focus on completeness or apply rules to identify potential inconsistencies (e.g. between ESME ID and Meter Type)</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Subject to alignment with MHHS Programme activities</a:t>
                      </a:r>
                    </a:p>
                  </a:txBody>
                  <a:tcPr anchor="ctr"/>
                </a:tc>
                <a:extLst>
                  <a:ext uri="{0D108BD9-81ED-4DB2-BD59-A6C34878D82A}">
                    <a16:rowId xmlns:a16="http://schemas.microsoft.com/office/drawing/2014/main" val="2808733932"/>
                  </a:ext>
                </a:extLst>
              </a:tr>
              <a:tr h="434799">
                <a:tc>
                  <a:txBody>
                    <a:bodyPr/>
                    <a:lstStyle/>
                    <a:p>
                      <a:pPr marL="0" algn="l" defTabSz="914400" rtl="0" eaLnBrk="1" latinLnBrk="0" hangingPunct="1"/>
                      <a:r>
                        <a:rPr lang="en-GB" sz="1200" b="1" kern="1200">
                          <a:solidFill>
                            <a:schemeClr val="dk1"/>
                          </a:solidFill>
                          <a:latin typeface="Roboto"/>
                          <a:ea typeface="Roboto"/>
                          <a:cs typeface="Roboto"/>
                        </a:rPr>
                        <a:t>Invalid Topline (invalid combination due to SSC or PC)</a:t>
                      </a:r>
                    </a:p>
                  </a:txBody>
                  <a:tcPr anchor="ctr"/>
                </a:tc>
                <a:tc>
                  <a:txBody>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DNOs and Suppliers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dk1"/>
                          </a:solidFill>
                          <a:effectLst/>
                          <a:latin typeface="Roboto"/>
                          <a:ea typeface="Roboto"/>
                          <a:cs typeface="Roboto"/>
                        </a:rPr>
                        <a:t>Higher volume report not yet subject to Sprint process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dk1"/>
                          </a:solidFill>
                          <a:effectLst/>
                          <a:latin typeface="Roboto"/>
                          <a:ea typeface="Roboto"/>
                          <a:cs typeface="Roboto"/>
                        </a:rPr>
                        <a:t>Propose focusing on those items that will remain in topline post R0083</a:t>
                      </a:r>
                    </a:p>
                  </a:txBody>
                  <a:tcPr anchor="ctr"/>
                </a:tc>
                <a:extLst>
                  <a:ext uri="{0D108BD9-81ED-4DB2-BD59-A6C34878D82A}">
                    <a16:rowId xmlns:a16="http://schemas.microsoft.com/office/drawing/2014/main" val="3284138464"/>
                  </a:ext>
                </a:extLst>
              </a:tr>
              <a:tr h="608719">
                <a:tc>
                  <a:txBody>
                    <a:bodyPr/>
                    <a:lstStyle/>
                    <a:p>
                      <a:pPr marL="0" algn="l" defTabSz="914400" rtl="0" eaLnBrk="1" latinLnBrk="0" hangingPunct="1"/>
                      <a:r>
                        <a:rPr lang="en-GB" sz="1200" b="1" kern="1200">
                          <a:solidFill>
                            <a:schemeClr val="dk1"/>
                          </a:solidFill>
                          <a:latin typeface="Roboto"/>
                          <a:ea typeface="Roboto"/>
                          <a:cs typeface="Roboto"/>
                        </a:rPr>
                        <a:t>CDSP Metering Parties reconciliation inconsistencies in Model, Manufacturer and MSN</a:t>
                      </a:r>
                    </a:p>
                  </a:txBody>
                  <a:tcPr anchor="ctr"/>
                </a:tc>
                <a:tc>
                  <a:txBody>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MAMs and Suppliers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solidFill>
                            <a:srgbClr val="000000"/>
                          </a:solidFill>
                          <a:effectLst/>
                          <a:latin typeface="Roboto" panose="02000000000000000000" pitchFamily="2" charset="0"/>
                        </a:rPr>
                        <a:t>Tackling MTD accuracy within Gas is a key priority</a:t>
                      </a:r>
                      <a:endParaRPr lang="en-GB" sz="1200" kern="1200">
                        <a:solidFill>
                          <a:schemeClr val="dk1"/>
                        </a:solidFill>
                        <a:effectLst/>
                        <a:latin typeface="Roboto"/>
                        <a:ea typeface="Roboto"/>
                        <a:cs typeface="Roboto"/>
                      </a:endParaRPr>
                    </a:p>
                  </a:txBody>
                  <a:tcPr anchor="ctr"/>
                </a:tc>
                <a:extLst>
                  <a:ext uri="{0D108BD9-81ED-4DB2-BD59-A6C34878D82A}">
                    <a16:rowId xmlns:a16="http://schemas.microsoft.com/office/drawing/2014/main" val="2096896849"/>
                  </a:ext>
                </a:extLst>
              </a:tr>
            </a:tbl>
          </a:graphicData>
        </a:graphic>
      </p:graphicFrame>
    </p:spTree>
    <p:extLst>
      <p:ext uri="{BB962C8B-B14F-4D97-AF65-F5344CB8AC3E}">
        <p14:creationId xmlns:p14="http://schemas.microsoft.com/office/powerpoint/2010/main" val="1266945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a:xfrm>
            <a:off x="828367" y="390940"/>
            <a:ext cx="9284855" cy="660111"/>
          </a:xfrm>
        </p:spPr>
        <p:txBody>
          <a:bodyPr>
            <a:normAutofit fontScale="90000"/>
          </a:bodyPr>
          <a:lstStyle/>
          <a:p>
            <a:r>
              <a:rPr lang="en-GB" dirty="0">
                <a:latin typeface="Arial" panose="020B0604020202020204" pitchFamily="34" charset="0"/>
                <a:ea typeface="Roboto"/>
                <a:cs typeface="Arial" panose="020B0604020202020204" pitchFamily="34" charset="0"/>
              </a:rPr>
              <a:t>annual review of the Theft Targeting Methodology (TTM)</a:t>
            </a:r>
          </a:p>
        </p:txBody>
      </p:sp>
      <p:sp>
        <p:nvSpPr>
          <p:cNvPr id="9" name="Text Placeholder 8">
            <a:extLst>
              <a:ext uri="{FF2B5EF4-FFF2-40B4-BE49-F238E27FC236}">
                <a16:creationId xmlns:a16="http://schemas.microsoft.com/office/drawing/2014/main" id="{11BF3AAE-353F-A82A-341F-036D2990F26A}"/>
              </a:ext>
            </a:extLst>
          </p:cNvPr>
          <p:cNvSpPr>
            <a:spLocks noGrp="1"/>
          </p:cNvSpPr>
          <p:nvPr>
            <p:ph type="body" sz="quarter" idx="11"/>
          </p:nvPr>
        </p:nvSpPr>
        <p:spPr>
          <a:xfrm>
            <a:off x="828367" y="1574800"/>
            <a:ext cx="9284855" cy="5016500"/>
          </a:xfrm>
        </p:spPr>
        <p:txBody>
          <a:bodyPr>
            <a:normAutofit/>
          </a:bodyPr>
          <a:lstStyle/>
          <a:p>
            <a:r>
              <a:rPr lang="en-GB" dirty="0">
                <a:latin typeface="Arial" panose="020B0604020202020204" pitchFamily="34" charset="0"/>
                <a:cs typeface="Arial" panose="020B0604020202020204" pitchFamily="34" charset="0"/>
              </a:rPr>
              <a:t>We are preparing for the annual review of the Theft Targeting Methodology for 2024-25. This is a Category 3 REC document.</a:t>
            </a:r>
          </a:p>
          <a:p>
            <a:r>
              <a:rPr lang="en-GB" dirty="0">
                <a:latin typeface="Arial" panose="020B0604020202020204" pitchFamily="34" charset="0"/>
                <a:cs typeface="Arial" panose="020B0604020202020204" pitchFamily="34" charset="0"/>
              </a:rPr>
              <a:t>To start, we will be issuing an options paper / call for evidence in September – in particular to gather input from parties to support the determination of specific aspects of the TTM. Details will be communicated via various REC engagement channels.</a:t>
            </a:r>
          </a:p>
          <a:p>
            <a:r>
              <a:rPr lang="en-GB" dirty="0">
                <a:latin typeface="Arial" panose="020B0604020202020204" pitchFamily="34" charset="0"/>
                <a:cs typeface="Arial" panose="020B0604020202020204" pitchFamily="34" charset="0"/>
              </a:rPr>
              <a:t>The TTM defines four key inputs to the Theft Detection Incentive Scheme:</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We anticipate the focus for the review this year to be on TDV and would appreciate your engagement with the call for evidence, particularly providing input regarding current theft investigation costs.</a:t>
            </a:r>
          </a:p>
          <a:p>
            <a:r>
              <a:rPr lang="en-GB" dirty="0">
                <a:latin typeface="Arial" panose="020B0604020202020204" pitchFamily="34" charset="0"/>
                <a:cs typeface="Arial" panose="020B0604020202020204" pitchFamily="34" charset="0"/>
              </a:rPr>
              <a:t>Parties should also be aware of the on-going REC Change Issue I073 which is progressing </a:t>
            </a:r>
            <a:r>
              <a:rPr lang="en-GB">
                <a:latin typeface="Arial" panose="020B0604020202020204" pitchFamily="34" charset="0"/>
                <a:cs typeface="Arial" panose="020B0604020202020204" pitchFamily="34" charset="0"/>
              </a:rPr>
              <a:t>in parallel</a:t>
            </a:r>
            <a:r>
              <a:rPr lang="en-GB" dirty="0">
                <a:latin typeface="Arial" panose="020B0604020202020204" pitchFamily="34" charset="0"/>
                <a:cs typeface="Arial" panose="020B0604020202020204" pitchFamily="34" charset="0"/>
              </a:rPr>
              <a:t> and is likely to impact the TTM for the 2024-25 Theft Scheme Year.</a:t>
            </a:r>
          </a:p>
        </p:txBody>
      </p:sp>
      <p:graphicFrame>
        <p:nvGraphicFramePr>
          <p:cNvPr id="4" name="Diagram 3">
            <a:extLst>
              <a:ext uri="{FF2B5EF4-FFF2-40B4-BE49-F238E27FC236}">
                <a16:creationId xmlns:a16="http://schemas.microsoft.com/office/drawing/2014/main" id="{A761C558-34B4-A299-6969-D322D0343187}"/>
              </a:ext>
            </a:extLst>
          </p:cNvPr>
          <p:cNvGraphicFramePr/>
          <p:nvPr/>
        </p:nvGraphicFramePr>
        <p:xfrm>
          <a:off x="1546494" y="3429000"/>
          <a:ext cx="7848600" cy="10160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05625547"/>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DD1164-543B-0243-0A34-4539C7941B5C}"/>
              </a:ext>
            </a:extLst>
          </p:cNvPr>
          <p:cNvSpPr>
            <a:spLocks noGrp="1"/>
          </p:cNvSpPr>
          <p:nvPr>
            <p:ph type="title"/>
          </p:nvPr>
        </p:nvSpPr>
        <p:spPr/>
        <p:txBody>
          <a:bodyPr>
            <a:normAutofit fontScale="90000"/>
          </a:bodyPr>
          <a:lstStyle/>
          <a:p>
            <a:r>
              <a:rPr lang="en-GB" dirty="0"/>
              <a:t>Performance Data on Erroneous Switches</a:t>
            </a:r>
          </a:p>
        </p:txBody>
      </p:sp>
      <p:sp>
        <p:nvSpPr>
          <p:cNvPr id="5" name="Text Placeholder 4">
            <a:extLst>
              <a:ext uri="{FF2B5EF4-FFF2-40B4-BE49-F238E27FC236}">
                <a16:creationId xmlns:a16="http://schemas.microsoft.com/office/drawing/2014/main" id="{596ED038-5E10-17CC-4262-FB1EB98CDD1A}"/>
              </a:ext>
            </a:extLst>
          </p:cNvPr>
          <p:cNvSpPr>
            <a:spLocks noGrp="1"/>
          </p:cNvSpPr>
          <p:nvPr>
            <p:ph type="body" sz="quarter" idx="10"/>
          </p:nvPr>
        </p:nvSpPr>
        <p:spPr>
          <a:xfrm>
            <a:off x="922338" y="1612900"/>
            <a:ext cx="9201150" cy="4795838"/>
          </a:xfrm>
        </p:spPr>
        <p:txBody>
          <a:bodyPr numCol="1">
            <a:normAutofit lnSpcReduction="10000"/>
          </a:bodyPr>
          <a:lstStyle/>
          <a:p>
            <a:pPr>
              <a:spcBef>
                <a:spcPts val="600"/>
              </a:spcBef>
              <a:spcAft>
                <a:spcPts val="1200"/>
              </a:spcAft>
            </a:pPr>
            <a:r>
              <a:rPr lang="en-GB" dirty="0">
                <a:latin typeface="Arial" panose="020B0604020202020204" pitchFamily="34" charset="0"/>
                <a:cs typeface="Arial" panose="020B0604020202020204" pitchFamily="34" charset="0"/>
              </a:rPr>
              <a:t>In April 2024, we paused and suspended our reporting for the Erroneous Switch Risk Drivers in the Performance Assurance dashboards whilst we investigated queries raised by Parties. This impacted the following Risk Drivers:</a:t>
            </a:r>
          </a:p>
          <a:p>
            <a:pPr marL="285750" indent="-285750">
              <a:spcBef>
                <a:spcPts val="600"/>
              </a:spcBef>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12.1 – A consumer is switched erroneously.</a:t>
            </a:r>
          </a:p>
          <a:p>
            <a:pPr marL="285750" indent="-285750">
              <a:spcBef>
                <a:spcPts val="600"/>
              </a:spcBef>
              <a:spcAft>
                <a:spcPts val="1200"/>
              </a:spcAft>
              <a:buFont typeface="Arial" panose="020B0604020202020204" pitchFamily="34" charset="0"/>
              <a:buChar char="•"/>
            </a:pPr>
            <a:r>
              <a:rPr lang="en-GB" dirty="0">
                <a:latin typeface="Arial" panose="020B0604020202020204" pitchFamily="34" charset="0"/>
                <a:cs typeface="Arial" panose="020B0604020202020204" pitchFamily="34" charset="0"/>
              </a:rPr>
              <a:t>12.6 – The Initiating Supplier does not resolve an Erroneous Switch in a timely manner.</a:t>
            </a:r>
          </a:p>
          <a:p>
            <a:pPr>
              <a:spcBef>
                <a:spcPts val="600"/>
              </a:spcBef>
              <a:spcAft>
                <a:spcPts val="1200"/>
              </a:spcAft>
            </a:pPr>
            <a:r>
              <a:rPr lang="en-GB" dirty="0">
                <a:latin typeface="Arial" panose="020B0604020202020204" pitchFamily="34" charset="0"/>
                <a:cs typeface="Arial" panose="020B0604020202020204" pitchFamily="34" charset="0"/>
              </a:rPr>
              <a:t>Following engagement with the Parties and DCC as the data source provider, we have determined that the Risk Drivers do correctly display and measure Party performance. Therefore, </a:t>
            </a:r>
            <a:r>
              <a:rPr lang="en-GB">
                <a:latin typeface="Arial" panose="020B0604020202020204" pitchFamily="34" charset="0"/>
                <a:cs typeface="Arial" panose="020B0604020202020204" pitchFamily="34" charset="0"/>
              </a:rPr>
              <a:t>these </a:t>
            </a:r>
            <a:r>
              <a:rPr lang="en-GB" dirty="0">
                <a:latin typeface="Arial" panose="020B0604020202020204" pitchFamily="34" charset="0"/>
                <a:cs typeface="Arial" panose="020B0604020202020204" pitchFamily="34" charset="0"/>
              </a:rPr>
              <a:t>will be reintroduced during the next dashboard refresh cycle on 17 September 2024. For </a:t>
            </a:r>
            <a:r>
              <a:rPr lang="en-GB">
                <a:latin typeface="Arial" panose="020B0604020202020204" pitchFamily="34" charset="0"/>
                <a:cs typeface="Arial" panose="020B0604020202020204" pitchFamily="34" charset="0"/>
              </a:rPr>
              <a:t>Parties</a:t>
            </a:r>
            <a:r>
              <a:rPr lang="en-GB" dirty="0">
                <a:latin typeface="Arial" panose="020B0604020202020204" pitchFamily="34" charset="0"/>
                <a:cs typeface="Arial" panose="020B0604020202020204" pitchFamily="34" charset="0"/>
              </a:rPr>
              <a:t> reconciling with their own internal monitoring of erroneous switches, we would highlight the reporting that underpins the Risk Drivers is based on the remedial switch event.</a:t>
            </a:r>
          </a:p>
          <a:p>
            <a:pPr>
              <a:spcBef>
                <a:spcPts val="600"/>
              </a:spcBef>
              <a:spcAft>
                <a:spcPts val="1200"/>
              </a:spcAft>
            </a:pPr>
            <a:r>
              <a:rPr lang="en-GB" dirty="0">
                <a:latin typeface="Arial" panose="020B0604020202020204" pitchFamily="34" charset="0"/>
                <a:cs typeface="Arial" panose="020B0604020202020204" pitchFamily="34" charset="0"/>
              </a:rPr>
              <a:t>We appreciate that Parties have not had visibility of their performance against these measures since April. Therefore, in line with our approach where we notify first and allow Parties to self-correct their performance, we will not apply any PATs (other than notifications) until the next quarterly PAT cycle which is planned for November 2024.</a:t>
            </a:r>
          </a:p>
        </p:txBody>
      </p:sp>
    </p:spTree>
    <p:extLst>
      <p:ext uri="{BB962C8B-B14F-4D97-AF65-F5344CB8AC3E}">
        <p14:creationId xmlns:p14="http://schemas.microsoft.com/office/powerpoint/2010/main" val="1223724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A330F2-E865-4CA6-81A0-366197D31A86}"/>
              </a:ext>
            </a:extLst>
          </p:cNvPr>
          <p:cNvPicPr>
            <a:picLocks noChangeAspect="1"/>
          </p:cNvPicPr>
          <p:nvPr/>
        </p:nvPicPr>
        <p:blipFill>
          <a:blip r:embed="rId7"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75696" y="6674"/>
            <a:ext cx="10716304" cy="6858000"/>
          </a:xfrm>
          <a:prstGeom prst="rect">
            <a:avLst/>
          </a:prstGeom>
        </p:spPr>
      </p:pic>
      <p:graphicFrame>
        <p:nvGraphicFramePr>
          <p:cNvPr id="6" name="Object 5" hidden="1">
            <a:extLst>
              <a:ext uri="{FF2B5EF4-FFF2-40B4-BE49-F238E27FC236}">
                <a16:creationId xmlns:a16="http://schemas.microsoft.com/office/drawing/2014/main" id="{5A8BACA4-4E2D-454A-8D80-8EB53FDC9AF4}"/>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5" imgH="416" progId="TCLayout.ActiveDocument.1">
                  <p:embed/>
                </p:oleObj>
              </mc:Choice>
              <mc:Fallback>
                <p:oleObj name="think-cell Slide" r:id="rId8" imgW="415" imgH="416" progId="TCLayout.ActiveDocument.1">
                  <p:embed/>
                  <p:pic>
                    <p:nvPicPr>
                      <p:cNvPr id="6" name="Object 5" hidden="1">
                        <a:extLst>
                          <a:ext uri="{FF2B5EF4-FFF2-40B4-BE49-F238E27FC236}">
                            <a16:creationId xmlns:a16="http://schemas.microsoft.com/office/drawing/2014/main" id="{5A8BACA4-4E2D-454A-8D80-8EB53FDC9AF4}"/>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66D5F5A8-6D77-47CD-892D-60DC5C454906}"/>
              </a:ext>
            </a:extLst>
          </p:cNvPr>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80000"/>
              </a:lnSpc>
              <a:spcBef>
                <a:spcPct val="0"/>
              </a:spcBef>
              <a:spcAft>
                <a:spcPct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Chronicle Display Black" pitchFamily="50" charset="0"/>
            </a:endParaRPr>
          </a:p>
        </p:txBody>
      </p:sp>
      <p:sp>
        <p:nvSpPr>
          <p:cNvPr id="2" name="Title 1">
            <a:extLst>
              <a:ext uri="{FF2B5EF4-FFF2-40B4-BE49-F238E27FC236}">
                <a16:creationId xmlns:a16="http://schemas.microsoft.com/office/drawing/2014/main" id="{B9C251D7-CF59-43C5-B64C-64862BE5A9FA}"/>
              </a:ext>
            </a:extLst>
          </p:cNvPr>
          <p:cNvSpPr>
            <a:spLocks noGrp="1"/>
          </p:cNvSpPr>
          <p:nvPr>
            <p:ph type="title"/>
          </p:nvPr>
        </p:nvSpPr>
        <p:spPr/>
        <p:txBody>
          <a:bodyPr/>
          <a:lstStyle/>
          <a:p>
            <a:r>
              <a:rPr lang="en-GB" dirty="0">
                <a:latin typeface="Arial" panose="020B0604020202020204" pitchFamily="34" charset="0"/>
                <a:cs typeface="Arial" panose="020B0604020202020204" pitchFamily="34" charset="0"/>
              </a:rPr>
              <a:t>PAF Review for 2024-25</a:t>
            </a:r>
          </a:p>
        </p:txBody>
      </p:sp>
      <p:sp>
        <p:nvSpPr>
          <p:cNvPr id="8" name="Rectangle: Rounded Corners 7">
            <a:extLst>
              <a:ext uri="{FF2B5EF4-FFF2-40B4-BE49-F238E27FC236}">
                <a16:creationId xmlns:a16="http://schemas.microsoft.com/office/drawing/2014/main" id="{7C1CB2F8-24E8-44F0-8695-757F381190F9}"/>
              </a:ext>
            </a:extLst>
          </p:cNvPr>
          <p:cNvSpPr/>
          <p:nvPr/>
        </p:nvSpPr>
        <p:spPr>
          <a:xfrm>
            <a:off x="172017" y="4178300"/>
            <a:ext cx="4246810" cy="1934616"/>
          </a:xfrm>
          <a:prstGeom prst="roundRect">
            <a:avLst/>
          </a:prstGeom>
          <a:solidFill>
            <a:schemeClr val="accent2">
              <a:lumMod val="20000"/>
              <a:lumOff val="80000"/>
            </a:schemeClr>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sz="1100" b="1" i="0" u="none" strike="noStrike" kern="0" cap="all" spc="200" normalizeH="0" baseline="0" noProof="0" dirty="0">
                <a:ln>
                  <a:noFill/>
                </a:ln>
                <a:solidFill>
                  <a:srgbClr val="000000"/>
                </a:solidFill>
                <a:effectLst/>
                <a:uLnTx/>
                <a:uFillTx/>
                <a:latin typeface="Arial" panose="020B0604020202020204" pitchFamily="34" charset="0"/>
                <a:ea typeface="Open Sans" charset="0"/>
                <a:cs typeface="Arial" panose="020B0604020202020204" pitchFamily="34" charset="0"/>
              </a:rPr>
              <a:t>Performance Assurance Reporting Catalogue (PARC)</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Open Sans Light" panose="020B0306030504020204" pitchFamily="34" charset="0"/>
                <a:cs typeface="Arial" panose="020B0604020202020204" pitchFamily="34" charset="0"/>
              </a:rPr>
              <a:t>Once the Retail Risk Register is baselined, the Code Manager will review the PARC to ensure there is sufficient reporting for risk monitoring. This is planned for October 2024. Any changes to the PARC will be made via the Category 2 REC Change Process which will include a Party Impact Assessment.</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Open Sans Light" panose="020B0306030504020204" pitchFamily="34" charset="0"/>
                <a:cs typeface="Arial" panose="020B0604020202020204" pitchFamily="34" charset="0"/>
              </a:rPr>
              <a:t>NB: Solutions for I073, I0180 and R0202 also propose changes to the PARC which are being progressed in parallel.</a:t>
            </a:r>
          </a:p>
        </p:txBody>
      </p:sp>
      <p:sp>
        <p:nvSpPr>
          <p:cNvPr id="9" name="Rectangle 8">
            <a:extLst>
              <a:ext uri="{FF2B5EF4-FFF2-40B4-BE49-F238E27FC236}">
                <a16:creationId xmlns:a16="http://schemas.microsoft.com/office/drawing/2014/main" id="{55E3FCD0-63BF-42BF-9AC2-84B2311CED99}"/>
              </a:ext>
            </a:extLst>
          </p:cNvPr>
          <p:cNvSpPr/>
          <p:nvPr/>
        </p:nvSpPr>
        <p:spPr>
          <a:xfrm>
            <a:off x="2242525" y="6103870"/>
            <a:ext cx="105794" cy="75111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Rectangle 9">
            <a:extLst>
              <a:ext uri="{FF2B5EF4-FFF2-40B4-BE49-F238E27FC236}">
                <a16:creationId xmlns:a16="http://schemas.microsoft.com/office/drawing/2014/main" id="{49DF06B0-65A2-4564-928E-EA0FE23B3AA4}"/>
              </a:ext>
            </a:extLst>
          </p:cNvPr>
          <p:cNvSpPr/>
          <p:nvPr/>
        </p:nvSpPr>
        <p:spPr>
          <a:xfrm>
            <a:off x="5445972" y="2279264"/>
            <a:ext cx="105794" cy="566057"/>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Rectangle: Rounded Corners 10">
            <a:extLst>
              <a:ext uri="{FF2B5EF4-FFF2-40B4-BE49-F238E27FC236}">
                <a16:creationId xmlns:a16="http://schemas.microsoft.com/office/drawing/2014/main" id="{55CD4FE1-2C22-4A6D-AB7F-3BC3F74F6BC6}"/>
              </a:ext>
            </a:extLst>
          </p:cNvPr>
          <p:cNvSpPr/>
          <p:nvPr/>
        </p:nvSpPr>
        <p:spPr>
          <a:xfrm>
            <a:off x="7315554" y="421541"/>
            <a:ext cx="2722595" cy="813987"/>
          </a:xfrm>
          <a:prstGeom prst="roundRect">
            <a:avLst/>
          </a:prstGeom>
          <a:solidFill>
            <a:schemeClr val="accent5">
              <a:lumMod val="20000"/>
              <a:lumOff val="80000"/>
              <a:alpha val="45882"/>
            </a:schemeClr>
          </a:solid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sz="1100" b="1" i="0" u="none" strike="noStrike" kern="0" cap="all" spc="200" normalizeH="0" baseline="0" noProof="0">
                <a:ln>
                  <a:noFill/>
                </a:ln>
                <a:solidFill>
                  <a:srgbClr val="000000"/>
                </a:solidFill>
                <a:effectLst/>
                <a:uLnTx/>
                <a:uFillTx/>
                <a:latin typeface="Arial" panose="020B0604020202020204" pitchFamily="34" charset="0"/>
                <a:ea typeface="Open Sans" charset="0"/>
                <a:cs typeface="Arial" panose="020B0604020202020204" pitchFamily="34" charset="0"/>
              </a:rPr>
              <a:t>Performance Assurance Operating Plan (PAOP)</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Open Sans Light" panose="020B0306030504020204" pitchFamily="34" charset="0"/>
                <a:cs typeface="Arial" panose="020B0604020202020204" pitchFamily="34" charset="0"/>
              </a:rPr>
              <a:t>PAOP for 2024-25 was approved by PAB on 28 August 2024.</a:t>
            </a:r>
            <a:endPar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76E9BF9-7247-47B1-878E-FE79F323CEED}"/>
              </a:ext>
            </a:extLst>
          </p:cNvPr>
          <p:cNvSpPr/>
          <p:nvPr/>
        </p:nvSpPr>
        <p:spPr>
          <a:xfrm>
            <a:off x="8620536" y="1235530"/>
            <a:ext cx="105794" cy="45719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Rounded Corners 22">
            <a:extLst>
              <a:ext uri="{FF2B5EF4-FFF2-40B4-BE49-F238E27FC236}">
                <a16:creationId xmlns:a16="http://schemas.microsoft.com/office/drawing/2014/main" id="{62600402-EF1F-48E7-8B36-5F84FC3D10E9}"/>
              </a:ext>
            </a:extLst>
          </p:cNvPr>
          <p:cNvSpPr/>
          <p:nvPr/>
        </p:nvSpPr>
        <p:spPr>
          <a:xfrm>
            <a:off x="5912620" y="3445282"/>
            <a:ext cx="2896402" cy="1289679"/>
          </a:xfrm>
          <a:prstGeom prst="roundRect">
            <a:avLst/>
          </a:prstGeom>
          <a:solidFill>
            <a:schemeClr val="accent3">
              <a:lumMod val="20000"/>
              <a:lumOff val="80000"/>
              <a:alpha val="45882"/>
            </a:schemeClr>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sz="1100" b="1" i="0" u="none" strike="noStrike" kern="0" cap="all" spc="200" normalizeH="0" baseline="0" noProof="0" dirty="0">
                <a:ln>
                  <a:noFill/>
                </a:ln>
                <a:solidFill>
                  <a:srgbClr val="000000"/>
                </a:solidFill>
                <a:effectLst/>
                <a:uLnTx/>
                <a:uFillTx/>
                <a:latin typeface="Arial" panose="020B0604020202020204" pitchFamily="34" charset="0"/>
                <a:ea typeface="Open Sans" charset="0"/>
                <a:cs typeface="Arial" panose="020B0604020202020204" pitchFamily="34" charset="0"/>
              </a:rPr>
              <a:t>Industry Consultation</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Open Sans Light" panose="020B0306030504020204" pitchFamily="34" charset="0"/>
                <a:cs typeface="Arial" panose="020B0604020202020204" pitchFamily="34" charset="0"/>
              </a:rPr>
              <a:t>In October, we will formally seek views from REC stakeholders on the risks identified  In the Retail Risk Register and improvement initiatives proposed in the PAOP through the Category 3 REC Change Process.</a:t>
            </a:r>
          </a:p>
        </p:txBody>
      </p:sp>
      <p:sp>
        <p:nvSpPr>
          <p:cNvPr id="14" name="Rectangle 13">
            <a:extLst>
              <a:ext uri="{FF2B5EF4-FFF2-40B4-BE49-F238E27FC236}">
                <a16:creationId xmlns:a16="http://schemas.microsoft.com/office/drawing/2014/main" id="{97EFE726-31F5-40F3-BCA4-CCD314220E95}"/>
              </a:ext>
            </a:extLst>
          </p:cNvPr>
          <p:cNvSpPr/>
          <p:nvPr/>
        </p:nvSpPr>
        <p:spPr>
          <a:xfrm>
            <a:off x="7323075" y="4734961"/>
            <a:ext cx="105794" cy="4571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Rectangle: Rounded Corners 14">
            <a:extLst>
              <a:ext uri="{FF2B5EF4-FFF2-40B4-BE49-F238E27FC236}">
                <a16:creationId xmlns:a16="http://schemas.microsoft.com/office/drawing/2014/main" id="{A4431FBD-E49B-404E-BDF7-F77774A2A2EB}"/>
              </a:ext>
            </a:extLst>
          </p:cNvPr>
          <p:cNvSpPr/>
          <p:nvPr/>
        </p:nvSpPr>
        <p:spPr>
          <a:xfrm>
            <a:off x="4204252" y="1506873"/>
            <a:ext cx="2589234" cy="989610"/>
          </a:xfrm>
          <a:prstGeom prst="roundRect">
            <a:avLst/>
          </a:prstGeom>
          <a:solidFill>
            <a:schemeClr val="accent4">
              <a:lumMod val="20000"/>
              <a:lumOff val="80000"/>
            </a:schemeClr>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sz="1100" b="1" i="0" u="none" strike="noStrike" kern="0" cap="all" spc="200" normalizeH="0" baseline="0" noProof="0">
                <a:ln>
                  <a:noFill/>
                </a:ln>
                <a:solidFill>
                  <a:srgbClr val="000000"/>
                </a:solidFill>
                <a:effectLst/>
                <a:uLnTx/>
                <a:uFillTx/>
                <a:latin typeface="Arial" panose="020B0604020202020204" pitchFamily="34" charset="0"/>
                <a:ea typeface="Open Sans" charset="0"/>
                <a:cs typeface="Arial" panose="020B0604020202020204" pitchFamily="34" charset="0"/>
              </a:rPr>
              <a:t>Retail Risk Register</a:t>
            </a:r>
            <a:endParaRPr kumimoji="0" lang="en-GB" sz="1100" b="1" i="0" u="none" strike="noStrike" kern="0" cap="all" spc="200" normalizeH="0" baseline="0" noProof="0" dirty="0">
              <a:ln>
                <a:noFill/>
              </a:ln>
              <a:solidFill>
                <a:srgbClr val="000000"/>
              </a:solidFill>
              <a:effectLst/>
              <a:uLnTx/>
              <a:uFillTx/>
              <a:latin typeface="Arial" panose="020B0604020202020204" pitchFamily="34" charset="0"/>
              <a:ea typeface="Open Sans" charset="0"/>
              <a:cs typeface="Arial" panose="020B0604020202020204" pitchFamily="34" charset="0"/>
            </a:endParaRP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Open Sans Light" panose="020B0306030504020204" pitchFamily="34" charset="0"/>
                <a:cs typeface="Arial" panose="020B0604020202020204" pitchFamily="34" charset="0"/>
              </a:rPr>
              <a:t>In September 2024, the Code Manager will review the Retail Risks to ensure PAOP activities are sufficient for risk management.</a:t>
            </a:r>
            <a:endParaRPr kumimoji="0" lang="en-GB" sz="1100" b="0" i="0" u="none" strike="noStrike" kern="1200" cap="none" spc="0" normalizeH="0" baseline="0" noProof="0" dirty="0">
              <a:ln>
                <a:noFill/>
              </a:ln>
              <a:solidFill>
                <a:srgbClr val="000000"/>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Tree>
    <p:custDataLst>
      <p:custData r:id="rId1"/>
      <p:custData r:id="rId2"/>
    </p:custDataLst>
    <p:extLst>
      <p:ext uri="{BB962C8B-B14F-4D97-AF65-F5344CB8AC3E}">
        <p14:creationId xmlns:p14="http://schemas.microsoft.com/office/powerpoint/2010/main" val="26203949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569FC7EB-CE94-92E2-579A-16B76E0B92F3}"/>
              </a:ext>
            </a:extLst>
          </p:cNvPr>
          <p:cNvGraphicFramePr>
            <a:graphicFrameLocks noGrp="1"/>
          </p:cNvGraphicFramePr>
          <p:nvPr/>
        </p:nvGraphicFramePr>
        <p:xfrm>
          <a:off x="414183" y="1358900"/>
          <a:ext cx="11363637" cy="3583940"/>
        </p:xfrm>
        <a:graphic>
          <a:graphicData uri="http://schemas.openxmlformats.org/drawingml/2006/table">
            <a:tbl>
              <a:tblPr firstRow="1" bandRow="1">
                <a:tableStyleId>{5940675A-B579-460E-94D1-54222C63F5DA}</a:tableStyleId>
              </a:tblPr>
              <a:tblGrid>
                <a:gridCol w="1069432">
                  <a:extLst>
                    <a:ext uri="{9D8B030D-6E8A-4147-A177-3AD203B41FA5}">
                      <a16:colId xmlns:a16="http://schemas.microsoft.com/office/drawing/2014/main" val="1407024082"/>
                    </a:ext>
                  </a:extLst>
                </a:gridCol>
                <a:gridCol w="1158339">
                  <a:extLst>
                    <a:ext uri="{9D8B030D-6E8A-4147-A177-3AD203B41FA5}">
                      <a16:colId xmlns:a16="http://schemas.microsoft.com/office/drawing/2014/main" val="3067635099"/>
                    </a:ext>
                  </a:extLst>
                </a:gridCol>
                <a:gridCol w="1368946">
                  <a:extLst>
                    <a:ext uri="{9D8B030D-6E8A-4147-A177-3AD203B41FA5}">
                      <a16:colId xmlns:a16="http://schemas.microsoft.com/office/drawing/2014/main" val="1345462236"/>
                    </a:ext>
                  </a:extLst>
                </a:gridCol>
                <a:gridCol w="1158339">
                  <a:extLst>
                    <a:ext uri="{9D8B030D-6E8A-4147-A177-3AD203B41FA5}">
                      <a16:colId xmlns:a16="http://schemas.microsoft.com/office/drawing/2014/main" val="2158538250"/>
                    </a:ext>
                  </a:extLst>
                </a:gridCol>
                <a:gridCol w="1266829">
                  <a:extLst>
                    <a:ext uri="{9D8B030D-6E8A-4147-A177-3AD203B41FA5}">
                      <a16:colId xmlns:a16="http://schemas.microsoft.com/office/drawing/2014/main" val="3221570362"/>
                    </a:ext>
                  </a:extLst>
                </a:gridCol>
                <a:gridCol w="1266829">
                  <a:extLst>
                    <a:ext uri="{9D8B030D-6E8A-4147-A177-3AD203B41FA5}">
                      <a16:colId xmlns:a16="http://schemas.microsoft.com/office/drawing/2014/main" val="1845001397"/>
                    </a:ext>
                  </a:extLst>
                </a:gridCol>
                <a:gridCol w="1439148">
                  <a:extLst>
                    <a:ext uri="{9D8B030D-6E8A-4147-A177-3AD203B41FA5}">
                      <a16:colId xmlns:a16="http://schemas.microsoft.com/office/drawing/2014/main" val="85569747"/>
                    </a:ext>
                  </a:extLst>
                </a:gridCol>
                <a:gridCol w="1266829">
                  <a:extLst>
                    <a:ext uri="{9D8B030D-6E8A-4147-A177-3AD203B41FA5}">
                      <a16:colId xmlns:a16="http://schemas.microsoft.com/office/drawing/2014/main" val="1164829358"/>
                    </a:ext>
                  </a:extLst>
                </a:gridCol>
                <a:gridCol w="1368946">
                  <a:extLst>
                    <a:ext uri="{9D8B030D-6E8A-4147-A177-3AD203B41FA5}">
                      <a16:colId xmlns:a16="http://schemas.microsoft.com/office/drawing/2014/main" val="3548990033"/>
                    </a:ext>
                  </a:extLst>
                </a:gridCol>
              </a:tblGrid>
              <a:tr h="370840">
                <a:tc>
                  <a:txBody>
                    <a:bodyPr/>
                    <a:lstStyle/>
                    <a:p>
                      <a:r>
                        <a:rPr lang="en-GB" sz="1400" b="1" dirty="0">
                          <a:solidFill>
                            <a:schemeClr val="bg2"/>
                          </a:solidFill>
                          <a:latin typeface="Arial" panose="020B0604020202020204" pitchFamily="34" charset="0"/>
                          <a:cs typeface="Arial" panose="020B0604020202020204" pitchFamily="34" charset="0"/>
                        </a:rPr>
                        <a:t>Party Role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Submit monthly 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Review performance dashboards each month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Review / action quarterly PATs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Annual Rating Publication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dirty="0">
                          <a:solidFill>
                            <a:schemeClr val="bg2"/>
                          </a:solidFill>
                          <a:latin typeface="Arial" panose="020B0604020202020204" pitchFamily="34" charset="0"/>
                          <a:cs typeface="Arial" panose="020B0604020202020204" pitchFamily="34" charset="0"/>
                        </a:rPr>
                        <a:t>Data Cleanse Sprint 2 Close / 3 Open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a:solidFill>
                            <a:schemeClr val="bg2"/>
                          </a:solidFill>
                          <a:latin typeface="Arial" panose="020B0604020202020204" pitchFamily="34" charset="0"/>
                          <a:cs typeface="Arial" panose="020B0604020202020204" pitchFamily="34" charset="0"/>
                        </a:rPr>
                        <a:t>TTM and PAF  Consultations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dirty="0">
                          <a:solidFill>
                            <a:schemeClr val="bg2"/>
                          </a:solidFill>
                          <a:latin typeface="Arial" panose="020B0604020202020204" pitchFamily="34" charset="0"/>
                          <a:cs typeface="Arial" panose="020B0604020202020204" pitchFamily="34" charset="0"/>
                        </a:rPr>
                        <a:t>MHHS readiness for legacy Suppliers and MOAs (Electricity only)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GB" sz="1400" dirty="0">
                          <a:solidFill>
                            <a:schemeClr val="bg2"/>
                          </a:solidFill>
                          <a:latin typeface="Arial" panose="020B0604020202020204" pitchFamily="34" charset="0"/>
                          <a:cs typeface="Arial" panose="020B0604020202020204" pitchFamily="34" charset="0"/>
                        </a:rPr>
                        <a:t>Reporting into PAB on performance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5890310"/>
                  </a:ext>
                </a:extLst>
              </a:tr>
              <a:tr h="368300">
                <a:tc>
                  <a:txBody>
                    <a:bodyPr/>
                    <a:lstStyle/>
                    <a:p>
                      <a:r>
                        <a:rPr lang="en-GB" sz="1400" b="1" dirty="0">
                          <a:solidFill>
                            <a:schemeClr val="bg2"/>
                          </a:solidFill>
                          <a:latin typeface="Arial" panose="020B0604020202020204" pitchFamily="34" charset="0"/>
                          <a:cs typeface="Arial" panose="020B0604020202020204" pitchFamily="34" charset="0"/>
                        </a:rPr>
                        <a:t>Suppliers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dirty="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1954553"/>
                  </a:ext>
                </a:extLst>
              </a:tr>
              <a:tr h="370840">
                <a:tc>
                  <a:txBody>
                    <a:bodyPr/>
                    <a:lstStyle/>
                    <a:p>
                      <a:r>
                        <a:rPr lang="en-GB" sz="1400" b="1" dirty="0">
                          <a:solidFill>
                            <a:schemeClr val="bg2"/>
                          </a:solidFill>
                          <a:latin typeface="Arial" panose="020B0604020202020204" pitchFamily="34" charset="0"/>
                          <a:cs typeface="Arial" panose="020B0604020202020204" pitchFamily="34" charset="0"/>
                        </a:rPr>
                        <a:t>MEMs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dirty="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dirty="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dirty="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4731785"/>
                  </a:ext>
                </a:extLst>
              </a:tr>
              <a:tr h="370840">
                <a:tc>
                  <a:txBody>
                    <a:bodyPr/>
                    <a:lstStyle/>
                    <a:p>
                      <a:r>
                        <a:rPr lang="en-GB" sz="1400" b="1" dirty="0">
                          <a:solidFill>
                            <a:schemeClr val="bg2"/>
                          </a:solidFill>
                          <a:latin typeface="Arial" panose="020B0604020202020204" pitchFamily="34" charset="0"/>
                          <a:cs typeface="Arial" panose="020B0604020202020204" pitchFamily="34" charset="0"/>
                        </a:rPr>
                        <a:t>DNOs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solidFill>
                          <a:srgbClr val="FF0000"/>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5111406"/>
                  </a:ext>
                </a:extLst>
              </a:tr>
              <a:tr h="370840">
                <a:tc>
                  <a:txBody>
                    <a:bodyPr/>
                    <a:lstStyle/>
                    <a:p>
                      <a:r>
                        <a:rPr lang="en-GB" sz="1400" b="1">
                          <a:solidFill>
                            <a:schemeClr val="bg2"/>
                          </a:solidFill>
                          <a:latin typeface="Arial" panose="020B0604020202020204" pitchFamily="34" charset="0"/>
                          <a:cs typeface="Arial" panose="020B0604020202020204" pitchFamily="34" charset="0"/>
                        </a:rPr>
                        <a:t>GTs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dirty="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0881513"/>
                  </a:ext>
                </a:extLst>
              </a:tr>
              <a:tr h="370840">
                <a:tc>
                  <a:txBody>
                    <a:bodyPr/>
                    <a:lstStyle/>
                    <a:p>
                      <a:r>
                        <a:rPr lang="en-GB" sz="1400" b="1" dirty="0">
                          <a:solidFill>
                            <a:schemeClr val="bg2"/>
                          </a:solidFill>
                          <a:latin typeface="Arial" panose="020B0604020202020204" pitchFamily="34" charset="0"/>
                          <a:cs typeface="Arial" panose="020B0604020202020204" pitchFamily="34" charset="0"/>
                        </a:rPr>
                        <a:t>Service Providers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dirty="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354828284"/>
                  </a:ext>
                </a:extLst>
              </a:tr>
            </a:tbl>
          </a:graphicData>
        </a:graphic>
      </p:graphicFrame>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a:xfrm>
            <a:off x="828367" y="390940"/>
            <a:ext cx="9284855" cy="660111"/>
          </a:xfrm>
        </p:spPr>
        <p:txBody>
          <a:bodyPr>
            <a:normAutofit/>
          </a:bodyPr>
          <a:lstStyle/>
          <a:p>
            <a:r>
              <a:rPr lang="en-GB" dirty="0"/>
              <a:t>A simpler checklist</a:t>
            </a:r>
          </a:p>
        </p:txBody>
      </p:sp>
      <p:sp>
        <p:nvSpPr>
          <p:cNvPr id="4" name="TextBox 3">
            <a:extLst>
              <a:ext uri="{FF2B5EF4-FFF2-40B4-BE49-F238E27FC236}">
                <a16:creationId xmlns:a16="http://schemas.microsoft.com/office/drawing/2014/main" id="{1DE97368-10ED-DD22-A94A-AC7FCD63DDC7}"/>
              </a:ext>
            </a:extLst>
          </p:cNvPr>
          <p:cNvSpPr txBox="1"/>
          <p:nvPr/>
        </p:nvSpPr>
        <p:spPr>
          <a:xfrm>
            <a:off x="414182" y="4999039"/>
            <a:ext cx="111377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Each REC Party has a specific Maintenance of Qualification deadline and may have specific PATs that they need to complete / adhere to.</a:t>
            </a:r>
          </a:p>
        </p:txBody>
      </p:sp>
    </p:spTree>
    <p:extLst>
      <p:ext uri="{BB962C8B-B14F-4D97-AF65-F5344CB8AC3E}">
        <p14:creationId xmlns:p14="http://schemas.microsoft.com/office/powerpoint/2010/main" val="877566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4.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2974688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sz="2700" dirty="0">
                <a:latin typeface="Arial" panose="020B0604020202020204" pitchFamily="34" charset="0"/>
                <a:ea typeface="Roboto"/>
                <a:cs typeface="Arial" panose="020B0604020202020204" pitchFamily="34" charset="0"/>
              </a:rPr>
            </a:br>
            <a:r>
              <a:rPr lang="en-GB" sz="2700" dirty="0">
                <a:latin typeface="Arial" panose="020B0604020202020204" pitchFamily="34" charset="0"/>
                <a:ea typeface="Roboto"/>
                <a:cs typeface="Arial" panose="020B0604020202020204" pitchFamily="34" charset="0"/>
              </a:rPr>
              <a:t>5. Unique Identification Letters for the seals of electricity mems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Rec professional services team</a:t>
            </a:r>
          </a:p>
        </p:txBody>
      </p:sp>
    </p:spTree>
    <p:extLst>
      <p:ext uri="{BB962C8B-B14F-4D97-AF65-F5344CB8AC3E}">
        <p14:creationId xmlns:p14="http://schemas.microsoft.com/office/powerpoint/2010/main" val="483781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dirty="0">
                <a:latin typeface="Arial" panose="020B0604020202020204" pitchFamily="34" charset="0"/>
                <a:cs typeface="Arial" panose="020B0604020202020204" pitchFamily="34" charset="0"/>
              </a:rPr>
              <a:t>unique identification letters for the seals of electricity MEMs</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286232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The list of unique identification letters for the seals of electricity MEMs used to be published under </a:t>
            </a:r>
            <a:r>
              <a:rPr kumimoji="0" lang="en-GB" sz="1800" b="0" i="0" u="none" strike="noStrike" kern="1200" cap="none" spc="0" normalizeH="0" baseline="0" noProof="0" dirty="0" err="1">
                <a:ln>
                  <a:noFill/>
                </a:ln>
                <a:solidFill>
                  <a:srgbClr val="252525"/>
                </a:solidFill>
                <a:effectLst/>
                <a:uLnTx/>
                <a:uFillTx/>
                <a:latin typeface="Arial" panose="020B0604020202020204" pitchFamily="34" charset="0"/>
                <a:ea typeface="+mn-ea"/>
                <a:cs typeface="Arial" panose="020B0604020202020204" pitchFamily="34" charset="0"/>
              </a:rPr>
              <a:t>MOCoPA</a:t>
            </a: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 but has not been published for the last several years under the REC.</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The Code Manager is requesting feedback on whether:</a:t>
            </a:r>
          </a:p>
          <a:p>
            <a:pPr marL="1257300" marR="0" lvl="2"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Parties see value in this list being published again?; and</a:t>
            </a:r>
          </a:p>
          <a:p>
            <a:pPr marL="1257300" marR="0" lvl="2" indent="-342900" algn="l" defTabSz="914400" rtl="0" eaLnBrk="1" fontAlgn="auto" latinLnBrk="0" hangingPunct="1">
              <a:lnSpc>
                <a:spcPct val="100000"/>
              </a:lnSpc>
              <a:spcBef>
                <a:spcPts val="0"/>
              </a:spcBef>
              <a:spcAft>
                <a:spcPts val="0"/>
              </a:spcAft>
              <a:buClrTx/>
              <a:buSzTx/>
              <a:buFont typeface="+mj-lt"/>
              <a:buAutoNum type="alphaLcParenR"/>
              <a:tabLst/>
              <a:defRPr/>
            </a:pPr>
            <a:endPar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endParaRPr>
          </a:p>
          <a:p>
            <a:pPr marL="1257300" marR="0" lvl="2" indent="-342900" algn="l" defTabSz="914400" rtl="0" eaLnBrk="1" fontAlgn="auto" latinLnBrk="0" hangingPunct="1">
              <a:lnSpc>
                <a:spcPct val="100000"/>
              </a:lnSpc>
              <a:spcBef>
                <a:spcPts val="0"/>
              </a:spcBef>
              <a:spcAft>
                <a:spcPts val="0"/>
              </a:spcAft>
              <a:buClrTx/>
              <a:buSzTx/>
              <a:buFont typeface="+mj-lt"/>
              <a:buAutoNum type="alphaLcParenR"/>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If yes, where would they like to see it published?</a:t>
            </a:r>
          </a:p>
          <a:p>
            <a:pPr marL="1714500" marR="0" lvl="3"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800" b="0" i="0" u="none" strike="noStrike" kern="1200" cap="none" spc="0" normalizeH="0" baseline="0" noProof="0" dirty="0">
                <a:ln>
                  <a:noFill/>
                </a:ln>
                <a:solidFill>
                  <a:srgbClr val="252525"/>
                </a:solidFill>
                <a:effectLst/>
                <a:uLnTx/>
                <a:uFillTx/>
                <a:latin typeface="Arial" panose="020B0604020202020204" pitchFamily="34" charset="0"/>
                <a:ea typeface="+mn-ea"/>
                <a:cs typeface="Arial" panose="020B0604020202020204" pitchFamily="34" charset="0"/>
              </a:rPr>
              <a:t>One suggestion has been it is added to the Electricity MEM page of the Party Register, but we would like any and all suggestions.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751934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6. Insolvency and Liability </a:t>
            </a:r>
            <a:br>
              <a:rPr lang="en-GB" sz="2400" b="1" i="0" cap="none" spc="0" dirty="0">
                <a:solidFill>
                  <a:schemeClr val="tx1"/>
                </a:solidFill>
                <a:effectLst/>
                <a:latin typeface="Arial" panose="020B0604020202020204" pitchFamily="34" charset="0"/>
                <a:cs typeface="Arial" panose="020B0604020202020204" pitchFamily="34" charset="0"/>
              </a:rPr>
            </a:b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err="1">
                <a:latin typeface="Arial" panose="020B0604020202020204" pitchFamily="34" charset="0"/>
                <a:cs typeface="Arial" panose="020B0604020202020204" pitchFamily="34" charset="0"/>
              </a:rPr>
              <a:t>RiG</a:t>
            </a:r>
            <a:r>
              <a:rPr lang="en-GB" dirty="0">
                <a:latin typeface="Arial" panose="020B0604020202020204" pitchFamily="34" charset="0"/>
                <a:cs typeface="Arial" panose="020B0604020202020204" pitchFamily="34" charset="0"/>
              </a:rPr>
              <a:t> member </a:t>
            </a:r>
          </a:p>
        </p:txBody>
      </p:sp>
    </p:spTree>
    <p:extLst>
      <p:ext uri="{BB962C8B-B14F-4D97-AF65-F5344CB8AC3E}">
        <p14:creationId xmlns:p14="http://schemas.microsoft.com/office/powerpoint/2010/main" val="1187341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B4A5-28B3-A413-9C6C-A7A0EF4E4D1A}"/>
              </a:ext>
            </a:extLst>
          </p:cNvPr>
          <p:cNvSpPr>
            <a:spLocks noGrp="1"/>
          </p:cNvSpPr>
          <p:nvPr>
            <p:ph type="title"/>
          </p:nvPr>
        </p:nvSpPr>
        <p:spPr/>
        <p:txBody>
          <a:bodyPr/>
          <a:lstStyle/>
          <a:p>
            <a:r>
              <a:rPr lang="en-US" sz="1800" b="1" u="sng" kern="100" dirty="0">
                <a:latin typeface="Calibri" panose="020F0502020204030204" pitchFamily="34" charset="0"/>
              </a:rPr>
              <a:t>INSOLVENCY &amp; LIABILITY</a:t>
            </a:r>
            <a:br>
              <a:rPr lang="en-US" sz="1800" b="1" u="sng" kern="100" dirty="0">
                <a:latin typeface="Calibri" panose="020F0502020204030204" pitchFamily="34" charset="0"/>
              </a:rPr>
            </a:br>
            <a:r>
              <a:rPr lang="en-US" sz="1800" b="1" u="sng" kern="100" dirty="0">
                <a:latin typeface="Calibri" panose="020F0502020204030204" pitchFamily="34" charset="0"/>
              </a:rPr>
              <a:t>ADMINISTRATION UNDER INSOLVENCY ACT 1986</a:t>
            </a:r>
            <a:endParaRPr lang="en-GB" dirty="0"/>
          </a:p>
        </p:txBody>
      </p:sp>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80616" y="1124745"/>
            <a:ext cx="8330184" cy="671915"/>
          </a:xfrm>
          <a:prstGeom prst="rect">
            <a:avLst/>
          </a:prstGeom>
          <a:noFill/>
        </p:spPr>
        <p:txBody>
          <a:bodyPr wrap="square">
            <a:spAutoFit/>
          </a:bodyPr>
          <a:lstStyle/>
          <a:p>
            <a:pPr eaLnBrk="0" fontAlgn="base" hangingPunct="0">
              <a:lnSpc>
                <a:spcPct val="107000"/>
              </a:lnSpc>
              <a:spcBef>
                <a:spcPct val="0"/>
              </a:spcBef>
              <a:spcAft>
                <a:spcPts val="800"/>
              </a:spcAft>
            </a:pPr>
            <a:r>
              <a:rPr lang="en-US" kern="100" dirty="0">
                <a:solidFill>
                  <a:prstClr val="black"/>
                </a:solidFill>
                <a:latin typeface="Calibri" panose="020F0502020204030204" pitchFamily="34" charset="0"/>
                <a:ea typeface="Aptos" panose="020B0004020202020204" pitchFamily="34" charset="0"/>
              </a:rPr>
              <a:t>Contracts to supply energy in the form of either gas or electricity are generally covered by: -</a:t>
            </a:r>
            <a:endParaRPr lang="en-GB" kern="100" dirty="0">
              <a:solidFill>
                <a:prstClr val="black"/>
              </a:solidFill>
              <a:latin typeface="Calibri" panose="020F0502020204030204" pitchFamily="34" charset="0"/>
              <a:ea typeface="Aptos" panose="020B0004020202020204" pitchFamily="34" charset="0"/>
            </a:endParaRPr>
          </a:p>
        </p:txBody>
      </p:sp>
      <p:sp>
        <p:nvSpPr>
          <p:cNvPr id="9" name="TextBox 8">
            <a:extLst>
              <a:ext uri="{FF2B5EF4-FFF2-40B4-BE49-F238E27FC236}">
                <a16:creationId xmlns:a16="http://schemas.microsoft.com/office/drawing/2014/main" id="{0554A421-B480-5F9D-FDDD-BB44EF244551}"/>
              </a:ext>
            </a:extLst>
          </p:cNvPr>
          <p:cNvSpPr txBox="1"/>
          <p:nvPr/>
        </p:nvSpPr>
        <p:spPr>
          <a:xfrm>
            <a:off x="1981200" y="2093291"/>
            <a:ext cx="6563072" cy="1477328"/>
          </a:xfrm>
          <a:prstGeom prst="rect">
            <a:avLst/>
          </a:prstGeom>
          <a:noFill/>
        </p:spPr>
        <p:txBody>
          <a:bodyPr wrap="square">
            <a:spAutoFit/>
          </a:bodyPr>
          <a:lstStyle/>
          <a:p>
            <a:pPr marL="285750" indent="-285750" eaLnBrk="0" fontAlgn="base" hangingPunct="0">
              <a:spcBef>
                <a:spcPct val="0"/>
              </a:spcBef>
              <a:spcAft>
                <a:spcPct val="0"/>
              </a:spcAft>
              <a:buFont typeface="Arial" panose="020B0604020202020204" pitchFamily="34" charset="0"/>
              <a:buChar char="•"/>
            </a:pPr>
            <a:r>
              <a:rPr lang="en-US" kern="100" dirty="0">
                <a:solidFill>
                  <a:prstClr val="black"/>
                </a:solidFill>
                <a:latin typeface="Calibri" panose="020F0502020204030204" pitchFamily="34" charset="0"/>
                <a:ea typeface="Aptos" panose="020B0004020202020204" pitchFamily="34" charset="0"/>
              </a:rPr>
              <a:t>Agreements between the parties, or</a:t>
            </a:r>
          </a:p>
          <a:p>
            <a:pPr marL="285750" indent="-285750" eaLnBrk="0" fontAlgn="base" hangingPunct="0">
              <a:spcBef>
                <a:spcPct val="0"/>
              </a:spcBef>
              <a:spcAft>
                <a:spcPct val="0"/>
              </a:spcAft>
              <a:buFont typeface="Arial" panose="020B0604020202020204" pitchFamily="34" charset="0"/>
              <a:buChar char="•"/>
            </a:pPr>
            <a:r>
              <a:rPr lang="en-US" kern="100" dirty="0">
                <a:solidFill>
                  <a:prstClr val="black"/>
                </a:solidFill>
                <a:latin typeface="Calibri" panose="020F0502020204030204" pitchFamily="34" charset="0"/>
                <a:ea typeface="Aptos" panose="020B0004020202020204" pitchFamily="34" charset="0"/>
              </a:rPr>
              <a:t>By legislation/statute for </a:t>
            </a:r>
            <a:r>
              <a:rPr lang="en-US" i="1" kern="100" dirty="0">
                <a:solidFill>
                  <a:prstClr val="black"/>
                </a:solidFill>
                <a:latin typeface="Calibri" panose="020F0502020204030204" pitchFamily="34" charset="0"/>
                <a:ea typeface="Aptos" panose="020B0004020202020204" pitchFamily="34" charset="0"/>
              </a:rPr>
              <a:t>‘Deemed contracts in certain cases’</a:t>
            </a:r>
          </a:p>
          <a:p>
            <a:pPr marL="742950" lvl="1" indent="-285750" eaLnBrk="0" fontAlgn="base" hangingPunct="0">
              <a:spcBef>
                <a:spcPct val="0"/>
              </a:spcBef>
              <a:spcAft>
                <a:spcPct val="0"/>
              </a:spcAft>
              <a:buFont typeface="Arial" panose="020B0604020202020204" pitchFamily="34" charset="0"/>
              <a:buChar char="•"/>
            </a:pPr>
            <a:r>
              <a:rPr lang="en-US" dirty="0">
                <a:solidFill>
                  <a:prstClr val="black"/>
                </a:solidFill>
                <a:latin typeface="Calibri" panose="020F0502020204030204" pitchFamily="34" charset="0"/>
                <a:hlinkClick r:id="rId2"/>
              </a:rPr>
              <a:t>Gas Act 1986 Schedule 2B, 8(1)</a:t>
            </a:r>
            <a:endParaRPr lang="en-US" dirty="0">
              <a:solidFill>
                <a:prstClr val="black"/>
              </a:solidFill>
              <a:latin typeface="Calibri" panose="020F0502020204030204" pitchFamily="34" charset="0"/>
            </a:endParaRPr>
          </a:p>
          <a:p>
            <a:pPr marL="742950" lvl="1" indent="-285750" eaLnBrk="0" fontAlgn="base" hangingPunct="0">
              <a:spcBef>
                <a:spcPct val="0"/>
              </a:spcBef>
              <a:spcAft>
                <a:spcPct val="0"/>
              </a:spcAft>
              <a:buFont typeface="Arial" panose="020B0604020202020204" pitchFamily="34" charset="0"/>
              <a:buChar char="•"/>
            </a:pPr>
            <a:r>
              <a:rPr lang="en-GB" dirty="0">
                <a:solidFill>
                  <a:prstClr val="black"/>
                </a:solidFill>
                <a:latin typeface="Calibri" panose="020F0502020204030204" pitchFamily="34" charset="0"/>
                <a:hlinkClick r:id="rId3"/>
              </a:rPr>
              <a:t>Electricity Act 1989 Schedule 6, 3(1)</a:t>
            </a:r>
            <a:endParaRPr lang="en-GB" dirty="0">
              <a:solidFill>
                <a:prstClr val="black"/>
              </a:solidFill>
              <a:latin typeface="Calibri" panose="020F0502020204030204" pitchFamily="34" charset="0"/>
            </a:endParaRPr>
          </a:p>
          <a:p>
            <a:pPr marL="742950" lvl="1" indent="-285750" eaLnBrk="0" fontAlgn="base" hangingPunct="0">
              <a:spcBef>
                <a:spcPct val="0"/>
              </a:spcBef>
              <a:spcAft>
                <a:spcPct val="0"/>
              </a:spcAft>
              <a:buFont typeface="Arial" panose="020B0604020202020204" pitchFamily="34" charset="0"/>
              <a:buChar char="•"/>
            </a:pPr>
            <a:endParaRPr lang="en-GB" dirty="0">
              <a:solidFill>
                <a:prstClr val="black"/>
              </a:solidFill>
              <a:latin typeface="Calibri" panose="020F0502020204030204" pitchFamily="34" charset="0"/>
            </a:endParaRPr>
          </a:p>
        </p:txBody>
      </p:sp>
      <p:sp>
        <p:nvSpPr>
          <p:cNvPr id="12" name="TextBox 11">
            <a:extLst>
              <a:ext uri="{FF2B5EF4-FFF2-40B4-BE49-F238E27FC236}">
                <a16:creationId xmlns:a16="http://schemas.microsoft.com/office/drawing/2014/main" id="{8BEB3647-21A0-53B9-ED02-40F58BC9B88F}"/>
              </a:ext>
            </a:extLst>
          </p:cNvPr>
          <p:cNvSpPr txBox="1"/>
          <p:nvPr/>
        </p:nvSpPr>
        <p:spPr>
          <a:xfrm>
            <a:off x="1981200" y="3570620"/>
            <a:ext cx="7931224" cy="1200329"/>
          </a:xfrm>
          <a:prstGeom prst="rect">
            <a:avLst/>
          </a:prstGeom>
          <a:noFill/>
        </p:spPr>
        <p:txBody>
          <a:bodyPr wrap="square">
            <a:spAutoFit/>
          </a:bodyPr>
          <a:lstStyle/>
          <a:p>
            <a:pPr eaLnBrk="0" fontAlgn="base" hangingPunct="0">
              <a:spcBef>
                <a:spcPct val="0"/>
              </a:spcBef>
              <a:spcAft>
                <a:spcPct val="0"/>
              </a:spcAft>
            </a:pPr>
            <a:r>
              <a:rPr lang="en-GB" dirty="0">
                <a:solidFill>
                  <a:prstClr val="black"/>
                </a:solidFill>
                <a:latin typeface="Calibri" panose="020F0502020204030204" pitchFamily="34" charset="0"/>
              </a:rPr>
              <a:t>Disputes will look to be resolved looking at the agreed terms, inclusive of standard terms and conditions, but what if the parties are disputed, specifically in the circumstances where a Limited Company pursues an Insolvency solution and appoints an Administrator?</a:t>
            </a:r>
          </a:p>
        </p:txBody>
      </p:sp>
      <p:sp>
        <p:nvSpPr>
          <p:cNvPr id="3" name="Date Placeholder 2">
            <a:extLst>
              <a:ext uri="{FF2B5EF4-FFF2-40B4-BE49-F238E27FC236}">
                <a16:creationId xmlns:a16="http://schemas.microsoft.com/office/drawing/2014/main" id="{4793C298-A1BB-58E5-1A6F-F31AD51E7466}"/>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Slide Number Placeholder 4">
            <a:extLst>
              <a:ext uri="{FF2B5EF4-FFF2-40B4-BE49-F238E27FC236}">
                <a16:creationId xmlns:a16="http://schemas.microsoft.com/office/drawing/2014/main" id="{0C36CB25-5E5E-7B2B-0647-4DE021CA0036}"/>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23</a:t>
            </a:fld>
            <a:endParaRPr lang="en-GB">
              <a:solidFill>
                <a:prstClr val="white"/>
              </a:solidFill>
              <a:latin typeface="Calibri"/>
            </a:endParaRPr>
          </a:p>
        </p:txBody>
      </p:sp>
    </p:spTree>
    <p:extLst>
      <p:ext uri="{BB962C8B-B14F-4D97-AF65-F5344CB8AC3E}">
        <p14:creationId xmlns:p14="http://schemas.microsoft.com/office/powerpoint/2010/main" val="711413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B4A5-28B3-A413-9C6C-A7A0EF4E4D1A}"/>
              </a:ext>
            </a:extLst>
          </p:cNvPr>
          <p:cNvSpPr>
            <a:spLocks noGrp="1"/>
          </p:cNvSpPr>
          <p:nvPr>
            <p:ph type="title"/>
          </p:nvPr>
        </p:nvSpPr>
        <p:spPr/>
        <p:txBody>
          <a:bodyPr/>
          <a:lstStyle/>
          <a:p>
            <a:r>
              <a:rPr lang="en-US" sz="1800" b="1" u="sng" kern="100" dirty="0">
                <a:latin typeface="Calibri" panose="020F0502020204030204" pitchFamily="34" charset="0"/>
              </a:rPr>
              <a:t>INSOLVENCY &amp; LIABILITY</a:t>
            </a:r>
            <a:br>
              <a:rPr lang="en-US" sz="1800" b="1" u="sng" kern="100" dirty="0">
                <a:latin typeface="Calibri" panose="020F0502020204030204" pitchFamily="34" charset="0"/>
              </a:rPr>
            </a:br>
            <a:r>
              <a:rPr lang="en-US" sz="1800" b="1" u="sng" kern="100" dirty="0">
                <a:latin typeface="Calibri" panose="020F0502020204030204" pitchFamily="34" charset="0"/>
              </a:rPr>
              <a:t>ADMINISTRATION UNDER INSOLVENCY ACT 1986</a:t>
            </a:r>
            <a:endParaRPr lang="en-GB" dirty="0"/>
          </a:p>
        </p:txBody>
      </p:sp>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80616" y="1124744"/>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US" b="1" kern="100" dirty="0">
                <a:solidFill>
                  <a:prstClr val="black"/>
                </a:solidFill>
                <a:latin typeface="Calibri" panose="020F0502020204030204" pitchFamily="34" charset="0"/>
                <a:ea typeface="Aptos" panose="020B0004020202020204" pitchFamily="34" charset="0"/>
              </a:rPr>
              <a:t>ADMINISTRATIONS AND ‘PRE-PACK’ ADMINISTRATIONS</a:t>
            </a:r>
            <a:endParaRPr lang="en-GB" b="1" kern="100" dirty="0">
              <a:solidFill>
                <a:prstClr val="black"/>
              </a:solidFill>
              <a:latin typeface="Calibri" panose="020F0502020204030204" pitchFamily="34" charset="0"/>
              <a:ea typeface="Aptos" panose="020B0004020202020204" pitchFamily="34" charset="0"/>
            </a:endParaRPr>
          </a:p>
        </p:txBody>
      </p:sp>
      <p:sp>
        <p:nvSpPr>
          <p:cNvPr id="9" name="TextBox 8">
            <a:extLst>
              <a:ext uri="{FF2B5EF4-FFF2-40B4-BE49-F238E27FC236}">
                <a16:creationId xmlns:a16="http://schemas.microsoft.com/office/drawing/2014/main" id="{0554A421-B480-5F9D-FDDD-BB44EF244551}"/>
              </a:ext>
            </a:extLst>
          </p:cNvPr>
          <p:cNvSpPr txBox="1"/>
          <p:nvPr/>
        </p:nvSpPr>
        <p:spPr>
          <a:xfrm>
            <a:off x="1946940" y="1645011"/>
            <a:ext cx="8109500" cy="1754326"/>
          </a:xfrm>
          <a:prstGeom prst="rect">
            <a:avLst/>
          </a:prstGeom>
          <a:noFill/>
        </p:spPr>
        <p:txBody>
          <a:bodyPr wrap="square">
            <a:spAutoFit/>
          </a:bodyPr>
          <a:lstStyle/>
          <a:p>
            <a:pPr marL="84138" lvl="1" eaLnBrk="0" fontAlgn="base" hangingPunct="0">
              <a:spcBef>
                <a:spcPct val="0"/>
              </a:spcBef>
              <a:spcAft>
                <a:spcPct val="0"/>
              </a:spcAft>
            </a:pPr>
            <a:r>
              <a:rPr lang="en-GB" dirty="0">
                <a:solidFill>
                  <a:prstClr val="black"/>
                </a:solidFill>
                <a:latin typeface="Calibri" panose="020F0502020204030204" pitchFamily="34" charset="0"/>
              </a:rPr>
              <a:t>Administrations and ‘Pre-Pack’ Administrations are governed by the same sections of the Insolvency Act 1986 (“IA 1986”) and Insolvency Rules 2016 (“IA 2016”), the main difference being that an Insolvency Practitioner (“IP”) in a pre-pack Administration generally becomes party to negotiations for the sale of the business and any business assets prior to the </a:t>
            </a:r>
            <a:r>
              <a:rPr lang="en-GB" i="1" dirty="0">
                <a:solidFill>
                  <a:prstClr val="black"/>
                </a:solidFill>
                <a:latin typeface="Calibri" panose="020F0502020204030204" pitchFamily="34" charset="0"/>
              </a:rPr>
              <a:t>(probably the same IP) </a:t>
            </a:r>
            <a:r>
              <a:rPr lang="en-GB" dirty="0">
                <a:solidFill>
                  <a:prstClr val="black"/>
                </a:solidFill>
                <a:latin typeface="Calibri" panose="020F0502020204030204" pitchFamily="34" charset="0"/>
              </a:rPr>
              <a:t>appointment of Administrator rather than afterwards</a:t>
            </a:r>
          </a:p>
        </p:txBody>
      </p:sp>
      <p:sp>
        <p:nvSpPr>
          <p:cNvPr id="12" name="TextBox 11">
            <a:extLst>
              <a:ext uri="{FF2B5EF4-FFF2-40B4-BE49-F238E27FC236}">
                <a16:creationId xmlns:a16="http://schemas.microsoft.com/office/drawing/2014/main" id="{8BEB3647-21A0-53B9-ED02-40F58BC9B88F}"/>
              </a:ext>
            </a:extLst>
          </p:cNvPr>
          <p:cNvSpPr txBox="1"/>
          <p:nvPr/>
        </p:nvSpPr>
        <p:spPr>
          <a:xfrm>
            <a:off x="1942712" y="3458664"/>
            <a:ext cx="7931224" cy="369332"/>
          </a:xfrm>
          <a:prstGeom prst="rect">
            <a:avLst/>
          </a:prstGeom>
          <a:noFill/>
        </p:spPr>
        <p:txBody>
          <a:bodyPr wrap="square">
            <a:spAutoFit/>
          </a:bodyPr>
          <a:lstStyle/>
          <a:p>
            <a:pPr eaLnBrk="0" fontAlgn="base" hangingPunct="0">
              <a:spcBef>
                <a:spcPct val="0"/>
              </a:spcBef>
              <a:spcAft>
                <a:spcPct val="0"/>
              </a:spcAft>
            </a:pPr>
            <a:r>
              <a:rPr lang="en-GB" b="1" dirty="0">
                <a:solidFill>
                  <a:prstClr val="black"/>
                </a:solidFill>
                <a:latin typeface="Calibri" panose="020F0502020204030204" pitchFamily="34" charset="0"/>
              </a:rPr>
              <a:t>WHAT DOES THIS MEAN FOR A SUPPLIER?</a:t>
            </a:r>
          </a:p>
        </p:txBody>
      </p:sp>
      <p:sp>
        <p:nvSpPr>
          <p:cNvPr id="11" name="TextBox 10">
            <a:extLst>
              <a:ext uri="{FF2B5EF4-FFF2-40B4-BE49-F238E27FC236}">
                <a16:creationId xmlns:a16="http://schemas.microsoft.com/office/drawing/2014/main" id="{A4B815D8-C2D6-FB9D-BEB8-0DC6B02390FF}"/>
              </a:ext>
            </a:extLst>
          </p:cNvPr>
          <p:cNvSpPr txBox="1"/>
          <p:nvPr/>
        </p:nvSpPr>
        <p:spPr>
          <a:xfrm>
            <a:off x="2036078" y="3814829"/>
            <a:ext cx="7931224" cy="1908215"/>
          </a:xfrm>
          <a:prstGeom prst="rect">
            <a:avLst/>
          </a:prstGeom>
          <a:noFill/>
        </p:spPr>
        <p:txBody>
          <a:bodyPr wrap="square">
            <a:spAutoFit/>
          </a:bodyPr>
          <a:lstStyle/>
          <a:p>
            <a:pPr eaLnBrk="0" fontAlgn="base" hangingPunct="0">
              <a:spcBef>
                <a:spcPts val="600"/>
              </a:spcBef>
              <a:spcAft>
                <a:spcPts val="600"/>
              </a:spcAft>
            </a:pPr>
            <a:r>
              <a:rPr lang="en-GB" dirty="0">
                <a:solidFill>
                  <a:prstClr val="black"/>
                </a:solidFill>
                <a:latin typeface="Calibri" panose="020F0502020204030204" pitchFamily="34" charset="0"/>
              </a:rPr>
              <a:t>Powers </a:t>
            </a:r>
            <a:r>
              <a:rPr lang="en-GB" dirty="0">
                <a:solidFill>
                  <a:prstClr val="black"/>
                </a:solidFill>
                <a:latin typeface="Calibri"/>
              </a:rPr>
              <a:t>granted to an IP as an appointment as an Office Holder (“OH”) in certain insolvency processes enable leases to be disclaimed in liquidations and bankruptcy </a:t>
            </a:r>
            <a:r>
              <a:rPr lang="en-US" i="1" dirty="0">
                <a:solidFill>
                  <a:srgbClr val="111111"/>
                </a:solidFill>
                <a:latin typeface="Calibri"/>
              </a:rPr>
              <a:t>(</a:t>
            </a:r>
            <a:r>
              <a:rPr lang="en-US" i="1" dirty="0">
                <a:solidFill>
                  <a:srgbClr val="111111"/>
                </a:solidFill>
                <a:latin typeface="Calibri"/>
                <a:hlinkClick r:id="rId2"/>
              </a:rPr>
              <a:t>IA 1986 ss178–182 </a:t>
            </a:r>
            <a:r>
              <a:rPr lang="en-US" i="1" dirty="0">
                <a:solidFill>
                  <a:srgbClr val="111111"/>
                </a:solidFill>
                <a:latin typeface="Calibri"/>
              </a:rPr>
              <a:t>(companies); </a:t>
            </a:r>
            <a:r>
              <a:rPr lang="en-US" i="1" dirty="0">
                <a:solidFill>
                  <a:srgbClr val="111111"/>
                </a:solidFill>
                <a:latin typeface="Calibri"/>
                <a:hlinkClick r:id="rId3"/>
              </a:rPr>
              <a:t>ss315–321</a:t>
            </a:r>
            <a:r>
              <a:rPr lang="en-US" i="1" dirty="0">
                <a:solidFill>
                  <a:srgbClr val="111111"/>
                </a:solidFill>
                <a:latin typeface="Calibri"/>
              </a:rPr>
              <a:t> (individuals)).</a:t>
            </a:r>
          </a:p>
          <a:p>
            <a:pPr eaLnBrk="0" fontAlgn="base" hangingPunct="0">
              <a:spcBef>
                <a:spcPts val="600"/>
              </a:spcBef>
              <a:spcAft>
                <a:spcPts val="600"/>
              </a:spcAft>
            </a:pPr>
            <a:r>
              <a:rPr lang="en-US" dirty="0">
                <a:solidFill>
                  <a:srgbClr val="111111"/>
                </a:solidFill>
                <a:latin typeface="Calibri"/>
              </a:rPr>
              <a:t>Unfortunately, no such provisions exist for other insolvency processes – the main problem area being Administrations - which creates uncertainty for suppliers and other parties</a:t>
            </a:r>
            <a:endParaRPr lang="en-GB" i="1" dirty="0">
              <a:solidFill>
                <a:prstClr val="black"/>
              </a:solidFill>
              <a:latin typeface="Calibri"/>
            </a:endParaRPr>
          </a:p>
        </p:txBody>
      </p:sp>
      <p:sp>
        <p:nvSpPr>
          <p:cNvPr id="3" name="Date Placeholder 2">
            <a:extLst>
              <a:ext uri="{FF2B5EF4-FFF2-40B4-BE49-F238E27FC236}">
                <a16:creationId xmlns:a16="http://schemas.microsoft.com/office/drawing/2014/main" id="{BFFDDDA7-7D00-ABB6-D5B3-6F5D4DAFE248}"/>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Slide Number Placeholder 4">
            <a:extLst>
              <a:ext uri="{FF2B5EF4-FFF2-40B4-BE49-F238E27FC236}">
                <a16:creationId xmlns:a16="http://schemas.microsoft.com/office/drawing/2014/main" id="{08945D97-9A5E-B5C5-92C0-1557592718EE}"/>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24</a:t>
            </a:fld>
            <a:endParaRPr lang="en-GB">
              <a:solidFill>
                <a:prstClr val="white"/>
              </a:solidFill>
              <a:latin typeface="Calibri"/>
            </a:endParaRPr>
          </a:p>
        </p:txBody>
      </p:sp>
    </p:spTree>
    <p:extLst>
      <p:ext uri="{BB962C8B-B14F-4D97-AF65-F5344CB8AC3E}">
        <p14:creationId xmlns:p14="http://schemas.microsoft.com/office/powerpoint/2010/main" val="1085023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B4A5-28B3-A413-9C6C-A7A0EF4E4D1A}"/>
              </a:ext>
            </a:extLst>
          </p:cNvPr>
          <p:cNvSpPr>
            <a:spLocks noGrp="1"/>
          </p:cNvSpPr>
          <p:nvPr>
            <p:ph type="title"/>
          </p:nvPr>
        </p:nvSpPr>
        <p:spPr/>
        <p:txBody>
          <a:bodyPr/>
          <a:lstStyle/>
          <a:p>
            <a:r>
              <a:rPr lang="en-US" sz="1800" b="1" u="sng" kern="100" dirty="0">
                <a:latin typeface="Calibri" panose="020F0502020204030204" pitchFamily="34" charset="0"/>
              </a:rPr>
              <a:t>INSOLVENCY &amp; LIABILITY</a:t>
            </a:r>
            <a:br>
              <a:rPr lang="en-US" sz="1800" b="1" u="sng" kern="100" dirty="0">
                <a:latin typeface="Calibri" panose="020F0502020204030204" pitchFamily="34" charset="0"/>
              </a:rPr>
            </a:br>
            <a:r>
              <a:rPr lang="en-US" sz="1800" b="1" u="sng" kern="100" dirty="0">
                <a:latin typeface="Calibri" panose="020F0502020204030204" pitchFamily="34" charset="0"/>
              </a:rPr>
              <a:t>ADMINISTRATION UNDER INSOLVENCY ACT 1986</a:t>
            </a:r>
            <a:endParaRPr lang="en-GB" dirty="0"/>
          </a:p>
        </p:txBody>
      </p:sp>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80616" y="1124744"/>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US" b="1" kern="100" dirty="0">
                <a:solidFill>
                  <a:prstClr val="black"/>
                </a:solidFill>
                <a:latin typeface="Calibri" panose="020F0502020204030204" pitchFamily="34" charset="0"/>
                <a:ea typeface="Aptos" panose="020B0004020202020204" pitchFamily="34" charset="0"/>
              </a:rPr>
              <a:t>RESPONSIBLE/LIABLE PARTY?</a:t>
            </a:r>
            <a:endParaRPr lang="en-GB" b="1" kern="100" dirty="0">
              <a:solidFill>
                <a:prstClr val="black"/>
              </a:solidFill>
              <a:latin typeface="Calibri" panose="020F0502020204030204" pitchFamily="34" charset="0"/>
              <a:ea typeface="Aptos" panose="020B0004020202020204" pitchFamily="34" charset="0"/>
            </a:endParaRPr>
          </a:p>
        </p:txBody>
      </p:sp>
      <p:sp>
        <p:nvSpPr>
          <p:cNvPr id="9" name="TextBox 8">
            <a:extLst>
              <a:ext uri="{FF2B5EF4-FFF2-40B4-BE49-F238E27FC236}">
                <a16:creationId xmlns:a16="http://schemas.microsoft.com/office/drawing/2014/main" id="{0554A421-B480-5F9D-FDDD-BB44EF244551}"/>
              </a:ext>
            </a:extLst>
          </p:cNvPr>
          <p:cNvSpPr txBox="1"/>
          <p:nvPr/>
        </p:nvSpPr>
        <p:spPr>
          <a:xfrm>
            <a:off x="1946940" y="1645012"/>
            <a:ext cx="8109500" cy="2031325"/>
          </a:xfrm>
          <a:prstGeom prst="rect">
            <a:avLst/>
          </a:prstGeom>
          <a:noFill/>
        </p:spPr>
        <p:txBody>
          <a:bodyPr wrap="square">
            <a:spAutoFit/>
          </a:bodyPr>
          <a:lstStyle/>
          <a:p>
            <a:pPr marL="180975" lvl="1" eaLnBrk="0" fontAlgn="base" hangingPunct="0">
              <a:spcBef>
                <a:spcPct val="0"/>
              </a:spcBef>
              <a:spcAft>
                <a:spcPct val="0"/>
              </a:spcAft>
            </a:pPr>
            <a:r>
              <a:rPr lang="en-GB" dirty="0">
                <a:solidFill>
                  <a:prstClr val="black"/>
                </a:solidFill>
                <a:latin typeface="Calibri" panose="020F0502020204030204" pitchFamily="34" charset="0"/>
                <a:hlinkClick r:id="rId2"/>
              </a:rPr>
              <a:t>IA 1986 s233 </a:t>
            </a:r>
            <a:r>
              <a:rPr lang="en-GB" dirty="0">
                <a:solidFill>
                  <a:prstClr val="black"/>
                </a:solidFill>
                <a:latin typeface="Calibri" panose="020F0502020204030204" pitchFamily="34" charset="0"/>
              </a:rPr>
              <a:t>provides an OH protection in the Administration to prevent the termination of certain supplies and/or goods and services prescribed in sub-section 3 under sub-section 2 </a:t>
            </a:r>
            <a:r>
              <a:rPr lang="en-GB" i="1" dirty="0">
                <a:solidFill>
                  <a:prstClr val="black"/>
                </a:solidFill>
                <a:latin typeface="Calibri"/>
              </a:rPr>
              <a:t>‘</a:t>
            </a:r>
            <a:r>
              <a:rPr lang="en-US" i="1" dirty="0">
                <a:solidFill>
                  <a:srgbClr val="1E1E1E"/>
                </a:solidFill>
                <a:latin typeface="Calibri"/>
              </a:rPr>
              <a:t>If a request is made by or with the concurrence of the office-holder for the giving, after the effective date, of any of the supplies mentioned in the next subsection … ”.  </a:t>
            </a:r>
            <a:r>
              <a:rPr lang="en-US" dirty="0">
                <a:solidFill>
                  <a:srgbClr val="1E1E1E"/>
                </a:solidFill>
                <a:latin typeface="Calibri"/>
              </a:rPr>
              <a:t>This will overreach any provisions agreed previously with the insolvent entity, or any such provisions provided for in standards terms and conditions to any agreed or deemed contract.</a:t>
            </a:r>
            <a:endParaRPr lang="en-GB" i="1" dirty="0">
              <a:solidFill>
                <a:prstClr val="black"/>
              </a:solidFill>
              <a:latin typeface="Calibri"/>
            </a:endParaRPr>
          </a:p>
        </p:txBody>
      </p:sp>
      <p:sp>
        <p:nvSpPr>
          <p:cNvPr id="6" name="TextBox 5">
            <a:extLst>
              <a:ext uri="{FF2B5EF4-FFF2-40B4-BE49-F238E27FC236}">
                <a16:creationId xmlns:a16="http://schemas.microsoft.com/office/drawing/2014/main" id="{AE041AFC-EF54-C744-8EB8-77106FC4EA1C}"/>
              </a:ext>
            </a:extLst>
          </p:cNvPr>
          <p:cNvSpPr txBox="1"/>
          <p:nvPr/>
        </p:nvSpPr>
        <p:spPr>
          <a:xfrm>
            <a:off x="1914876" y="3900495"/>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US" b="1" kern="100" dirty="0">
                <a:solidFill>
                  <a:prstClr val="black"/>
                </a:solidFill>
                <a:latin typeface="Calibri" panose="020F0502020204030204" pitchFamily="34" charset="0"/>
                <a:ea typeface="Aptos" panose="020B0004020202020204" pitchFamily="34" charset="0"/>
              </a:rPr>
              <a:t>TERMINATION WITHOUT </a:t>
            </a:r>
            <a:r>
              <a:rPr lang="en-US" b="1" i="1" kern="100" dirty="0">
                <a:solidFill>
                  <a:prstClr val="black"/>
                </a:solidFill>
                <a:latin typeface="Calibri" panose="020F0502020204030204" pitchFamily="34" charset="0"/>
                <a:ea typeface="Aptos" panose="020B0004020202020204" pitchFamily="34" charset="0"/>
              </a:rPr>
              <a:t>‘REQUEST/CONCURRENCE’</a:t>
            </a:r>
            <a:r>
              <a:rPr lang="en-US" b="1" kern="100" dirty="0">
                <a:solidFill>
                  <a:prstClr val="black"/>
                </a:solidFill>
                <a:latin typeface="Calibri" panose="020F0502020204030204" pitchFamily="34" charset="0"/>
                <a:ea typeface="Aptos" panose="020B0004020202020204" pitchFamily="34" charset="0"/>
              </a:rPr>
              <a:t>?</a:t>
            </a:r>
            <a:endParaRPr lang="en-GB" b="1" kern="100" dirty="0">
              <a:solidFill>
                <a:prstClr val="black"/>
              </a:solidFill>
              <a:latin typeface="Calibri" panose="020F0502020204030204" pitchFamily="34" charset="0"/>
              <a:ea typeface="Aptos" panose="020B0004020202020204" pitchFamily="34" charset="0"/>
            </a:endParaRPr>
          </a:p>
        </p:txBody>
      </p:sp>
      <p:sp>
        <p:nvSpPr>
          <p:cNvPr id="13" name="TextBox 12">
            <a:extLst>
              <a:ext uri="{FF2B5EF4-FFF2-40B4-BE49-F238E27FC236}">
                <a16:creationId xmlns:a16="http://schemas.microsoft.com/office/drawing/2014/main" id="{3657FF3E-9B14-086C-F179-1D3AC2DA67A4}"/>
              </a:ext>
            </a:extLst>
          </p:cNvPr>
          <p:cNvSpPr txBox="1">
            <a:spLocks/>
          </p:cNvSpPr>
          <p:nvPr/>
        </p:nvSpPr>
        <p:spPr>
          <a:xfrm>
            <a:off x="1952929" y="4425880"/>
            <a:ext cx="8109500" cy="1200329"/>
          </a:xfrm>
          <a:prstGeom prst="rect">
            <a:avLst/>
          </a:prstGeom>
          <a:noFill/>
        </p:spPr>
        <p:txBody>
          <a:bodyPr wrap="square">
            <a:spAutoFit/>
          </a:bodyPr>
          <a:lstStyle/>
          <a:p>
            <a:pPr marL="180975" lvl="1" eaLnBrk="0" fontAlgn="base" hangingPunct="0">
              <a:spcBef>
                <a:spcPct val="0"/>
              </a:spcBef>
              <a:spcAft>
                <a:spcPct val="0"/>
              </a:spcAft>
            </a:pPr>
            <a:r>
              <a:rPr lang="en-GB" dirty="0">
                <a:solidFill>
                  <a:prstClr val="black"/>
                </a:solidFill>
                <a:latin typeface="Calibri" panose="020F0502020204030204" pitchFamily="34" charset="0"/>
              </a:rPr>
              <a:t>The absence of any ‘request’ from, or ‘concurrence’ by the OH under s233 is not dealt with by IA 1986, therefore for a supplier to mitigate risk, a notice period of not less than 14-days is required to be served on the OH in accordance with sub-section 3, 4 and 5 of </a:t>
            </a:r>
            <a:r>
              <a:rPr lang="en-GB" dirty="0">
                <a:solidFill>
                  <a:prstClr val="black"/>
                </a:solidFill>
                <a:latin typeface="Calibri" panose="020F0502020204030204" pitchFamily="34" charset="0"/>
                <a:hlinkClick r:id="rId3"/>
              </a:rPr>
              <a:t>IA 1986 s233A</a:t>
            </a:r>
            <a:endParaRPr lang="en-GB" i="1" dirty="0">
              <a:solidFill>
                <a:prstClr val="black"/>
              </a:solidFill>
              <a:latin typeface="Calibri"/>
            </a:endParaRPr>
          </a:p>
        </p:txBody>
      </p:sp>
      <p:sp>
        <p:nvSpPr>
          <p:cNvPr id="3" name="Date Placeholder 2">
            <a:extLst>
              <a:ext uri="{FF2B5EF4-FFF2-40B4-BE49-F238E27FC236}">
                <a16:creationId xmlns:a16="http://schemas.microsoft.com/office/drawing/2014/main" id="{6830382F-0737-AA27-6AE5-A528DE7F4643}"/>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Slide Number Placeholder 4">
            <a:extLst>
              <a:ext uri="{FF2B5EF4-FFF2-40B4-BE49-F238E27FC236}">
                <a16:creationId xmlns:a16="http://schemas.microsoft.com/office/drawing/2014/main" id="{03DE7235-E9A8-F5B4-5A11-C29651AB6BD7}"/>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25</a:t>
            </a:fld>
            <a:endParaRPr lang="en-GB">
              <a:solidFill>
                <a:prstClr val="white"/>
              </a:solidFill>
              <a:latin typeface="Calibri"/>
            </a:endParaRPr>
          </a:p>
        </p:txBody>
      </p:sp>
    </p:spTree>
    <p:extLst>
      <p:ext uri="{BB962C8B-B14F-4D97-AF65-F5344CB8AC3E}">
        <p14:creationId xmlns:p14="http://schemas.microsoft.com/office/powerpoint/2010/main" val="2718989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B4A5-28B3-A413-9C6C-A7A0EF4E4D1A}"/>
              </a:ext>
            </a:extLst>
          </p:cNvPr>
          <p:cNvSpPr>
            <a:spLocks noGrp="1"/>
          </p:cNvSpPr>
          <p:nvPr>
            <p:ph type="title"/>
          </p:nvPr>
        </p:nvSpPr>
        <p:spPr/>
        <p:txBody>
          <a:bodyPr/>
          <a:lstStyle/>
          <a:p>
            <a:r>
              <a:rPr lang="en-US" sz="1800" b="1" u="sng" kern="100" dirty="0">
                <a:latin typeface="Calibri" panose="020F0502020204030204" pitchFamily="34" charset="0"/>
              </a:rPr>
              <a:t>INSOLVENCY &amp; LIABILITY</a:t>
            </a:r>
            <a:br>
              <a:rPr lang="en-US" sz="1800" b="1" u="sng" kern="100" dirty="0">
                <a:latin typeface="Calibri" panose="020F0502020204030204" pitchFamily="34" charset="0"/>
              </a:rPr>
            </a:br>
            <a:r>
              <a:rPr lang="en-US" sz="1800" b="1" u="sng" kern="100" dirty="0">
                <a:latin typeface="Calibri" panose="020F0502020204030204" pitchFamily="34" charset="0"/>
              </a:rPr>
              <a:t>ADMINISTRATION UNDER INSOLVENCY ACT 1986</a:t>
            </a:r>
            <a:endParaRPr lang="en-GB" dirty="0"/>
          </a:p>
        </p:txBody>
      </p:sp>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80616" y="1016397"/>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US" b="1" kern="100" dirty="0">
                <a:solidFill>
                  <a:prstClr val="black"/>
                </a:solidFill>
                <a:latin typeface="Calibri" panose="020F0502020204030204" pitchFamily="34" charset="0"/>
                <a:ea typeface="Aptos" panose="020B0004020202020204" pitchFamily="34" charset="0"/>
              </a:rPr>
              <a:t>TRANSFER OF LIABILITY?</a:t>
            </a:r>
            <a:endParaRPr lang="en-GB" b="1" kern="100" dirty="0">
              <a:solidFill>
                <a:prstClr val="black"/>
              </a:solidFill>
              <a:latin typeface="Calibri" panose="020F0502020204030204" pitchFamily="34" charset="0"/>
              <a:ea typeface="Aptos" panose="020B0004020202020204" pitchFamily="34" charset="0"/>
            </a:endParaRPr>
          </a:p>
        </p:txBody>
      </p:sp>
      <p:sp>
        <p:nvSpPr>
          <p:cNvPr id="9" name="TextBox 8">
            <a:extLst>
              <a:ext uri="{FF2B5EF4-FFF2-40B4-BE49-F238E27FC236}">
                <a16:creationId xmlns:a16="http://schemas.microsoft.com/office/drawing/2014/main" id="{0554A421-B480-5F9D-FDDD-BB44EF244551}"/>
              </a:ext>
            </a:extLst>
          </p:cNvPr>
          <p:cNvSpPr txBox="1"/>
          <p:nvPr/>
        </p:nvSpPr>
        <p:spPr>
          <a:xfrm>
            <a:off x="1899725" y="1500296"/>
            <a:ext cx="8109500" cy="1477328"/>
          </a:xfrm>
          <a:prstGeom prst="rect">
            <a:avLst/>
          </a:prstGeom>
          <a:noFill/>
        </p:spPr>
        <p:txBody>
          <a:bodyPr wrap="square">
            <a:spAutoFit/>
          </a:bodyPr>
          <a:lstStyle/>
          <a:p>
            <a:pPr marL="180975" lvl="1" eaLnBrk="0" fontAlgn="base" hangingPunct="0">
              <a:spcBef>
                <a:spcPts val="600"/>
              </a:spcBef>
              <a:spcAft>
                <a:spcPts val="600"/>
              </a:spcAft>
            </a:pPr>
            <a:r>
              <a:rPr lang="en-GB" dirty="0">
                <a:solidFill>
                  <a:prstClr val="black"/>
                </a:solidFill>
                <a:latin typeface="Calibri" panose="020F0502020204030204" pitchFamily="34" charset="0"/>
              </a:rPr>
              <a:t>There is little evidence – certainly in my experience - that the surrender of a lease to a Landlord (“LL”) is a priority matter for the OH and often in these circumstances, suppliers will be chasing multiple parties – OH, registered freeholders and/or leaseholders, occupiers and their Agents/Representatives – to request details of who is the responsible party since the appointment of the OH</a:t>
            </a:r>
          </a:p>
        </p:txBody>
      </p:sp>
      <p:sp>
        <p:nvSpPr>
          <p:cNvPr id="8" name="TextBox 7">
            <a:extLst>
              <a:ext uri="{FF2B5EF4-FFF2-40B4-BE49-F238E27FC236}">
                <a16:creationId xmlns:a16="http://schemas.microsoft.com/office/drawing/2014/main" id="{D3BB447D-9408-22A8-30AE-F3509861D226}"/>
              </a:ext>
            </a:extLst>
          </p:cNvPr>
          <p:cNvSpPr txBox="1"/>
          <p:nvPr/>
        </p:nvSpPr>
        <p:spPr>
          <a:xfrm>
            <a:off x="1930908" y="3100038"/>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US" b="1" kern="100" dirty="0">
                <a:solidFill>
                  <a:prstClr val="black"/>
                </a:solidFill>
                <a:latin typeface="Calibri" panose="020F0502020204030204" pitchFamily="34" charset="0"/>
                <a:ea typeface="Aptos" panose="020B0004020202020204" pitchFamily="34" charset="0"/>
              </a:rPr>
              <a:t>SURRENDER OF LEASE?</a:t>
            </a:r>
            <a:endParaRPr lang="en-GB" b="1" kern="100" dirty="0">
              <a:solidFill>
                <a:prstClr val="black"/>
              </a:solidFill>
              <a:latin typeface="Calibri" panose="020F0502020204030204" pitchFamily="34" charset="0"/>
              <a:ea typeface="Aptos" panose="020B0004020202020204" pitchFamily="34" charset="0"/>
            </a:endParaRPr>
          </a:p>
        </p:txBody>
      </p:sp>
      <p:sp>
        <p:nvSpPr>
          <p:cNvPr id="10" name="TextBox 9">
            <a:extLst>
              <a:ext uri="{FF2B5EF4-FFF2-40B4-BE49-F238E27FC236}">
                <a16:creationId xmlns:a16="http://schemas.microsoft.com/office/drawing/2014/main" id="{F5E8BA5C-C9B6-A4C0-051C-219C51690FB9}"/>
              </a:ext>
            </a:extLst>
          </p:cNvPr>
          <p:cNvSpPr txBox="1"/>
          <p:nvPr/>
        </p:nvSpPr>
        <p:spPr>
          <a:xfrm>
            <a:off x="1875480" y="3540175"/>
            <a:ext cx="8109500" cy="2308324"/>
          </a:xfrm>
          <a:prstGeom prst="rect">
            <a:avLst/>
          </a:prstGeom>
          <a:noFill/>
        </p:spPr>
        <p:txBody>
          <a:bodyPr wrap="square">
            <a:spAutoFit/>
          </a:bodyPr>
          <a:lstStyle/>
          <a:p>
            <a:pPr marL="180975" lvl="1" eaLnBrk="0" fontAlgn="base" hangingPunct="0">
              <a:spcBef>
                <a:spcPts val="600"/>
              </a:spcBef>
              <a:spcAft>
                <a:spcPts val="600"/>
              </a:spcAft>
            </a:pPr>
            <a:r>
              <a:rPr lang="en-GB" dirty="0">
                <a:solidFill>
                  <a:prstClr val="black"/>
                </a:solidFill>
                <a:latin typeface="Calibri" panose="020F0502020204030204" pitchFamily="34" charset="0"/>
              </a:rPr>
              <a:t>Where the OH no longer has any use for a premises previously leased to the company in administration, the OH may look to surrender the lease to the LL.  In many circumstances, the LL is unlikely to have a new tenant waiting to grant a new lease to, and by accepting surrender from the OH is extremely likely to become liable for costs such as business rates in addition to energy supplies under a deemed contract.  On this basis, LLs will often refuse to accept surrender but merely agree acceptance of return of keys to the premises “for security reasons only”</a:t>
            </a:r>
          </a:p>
        </p:txBody>
      </p:sp>
      <p:sp>
        <p:nvSpPr>
          <p:cNvPr id="3" name="Date Placeholder 2">
            <a:extLst>
              <a:ext uri="{FF2B5EF4-FFF2-40B4-BE49-F238E27FC236}">
                <a16:creationId xmlns:a16="http://schemas.microsoft.com/office/drawing/2014/main" id="{D443DAD7-A2D3-EF50-3FB7-0FE44A4B8840}"/>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Slide Number Placeholder 4">
            <a:extLst>
              <a:ext uri="{FF2B5EF4-FFF2-40B4-BE49-F238E27FC236}">
                <a16:creationId xmlns:a16="http://schemas.microsoft.com/office/drawing/2014/main" id="{9AA71B82-8648-1B24-8AFF-E03DB7D06C08}"/>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26</a:t>
            </a:fld>
            <a:endParaRPr lang="en-GB">
              <a:solidFill>
                <a:prstClr val="white"/>
              </a:solidFill>
              <a:latin typeface="Calibri"/>
            </a:endParaRPr>
          </a:p>
        </p:txBody>
      </p:sp>
    </p:spTree>
    <p:extLst>
      <p:ext uri="{BB962C8B-B14F-4D97-AF65-F5344CB8AC3E}">
        <p14:creationId xmlns:p14="http://schemas.microsoft.com/office/powerpoint/2010/main" val="3943872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B4A5-28B3-A413-9C6C-A7A0EF4E4D1A}"/>
              </a:ext>
            </a:extLst>
          </p:cNvPr>
          <p:cNvSpPr>
            <a:spLocks noGrp="1"/>
          </p:cNvSpPr>
          <p:nvPr>
            <p:ph type="title"/>
          </p:nvPr>
        </p:nvSpPr>
        <p:spPr/>
        <p:txBody>
          <a:bodyPr/>
          <a:lstStyle/>
          <a:p>
            <a:r>
              <a:rPr lang="en-US" sz="1800" b="1" u="sng" kern="100" dirty="0">
                <a:latin typeface="Calibri" panose="020F0502020204030204" pitchFamily="34" charset="0"/>
              </a:rPr>
              <a:t>INSOLVENCY &amp; LIABILITY</a:t>
            </a:r>
            <a:br>
              <a:rPr lang="en-US" sz="1800" b="1" u="sng" kern="100" dirty="0">
                <a:latin typeface="Calibri" panose="020F0502020204030204" pitchFamily="34" charset="0"/>
              </a:rPr>
            </a:br>
            <a:r>
              <a:rPr lang="en-US" sz="1800" b="1" u="sng" kern="100" dirty="0">
                <a:latin typeface="Calibri" panose="020F0502020204030204" pitchFamily="34" charset="0"/>
              </a:rPr>
              <a:t>ADMINISTRATION UNDER INSOLVENCY ACT 1986</a:t>
            </a:r>
            <a:endParaRPr lang="en-GB" dirty="0"/>
          </a:p>
        </p:txBody>
      </p:sp>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80616" y="1016397"/>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US" b="1" kern="100" dirty="0">
                <a:solidFill>
                  <a:prstClr val="black"/>
                </a:solidFill>
                <a:latin typeface="Calibri" panose="020F0502020204030204" pitchFamily="34" charset="0"/>
                <a:ea typeface="Aptos" panose="020B0004020202020204" pitchFamily="34" charset="0"/>
              </a:rPr>
              <a:t>NO SURRENDER OF LEASE/NO TRANSFER OF LIABLILTY</a:t>
            </a:r>
            <a:endParaRPr lang="en-GB" b="1" kern="100" dirty="0">
              <a:solidFill>
                <a:prstClr val="black"/>
              </a:solidFill>
              <a:latin typeface="Calibri" panose="020F0502020204030204" pitchFamily="34" charset="0"/>
              <a:ea typeface="Aptos" panose="020B0004020202020204" pitchFamily="34" charset="0"/>
            </a:endParaRPr>
          </a:p>
        </p:txBody>
      </p:sp>
      <p:sp>
        <p:nvSpPr>
          <p:cNvPr id="9" name="TextBox 8">
            <a:extLst>
              <a:ext uri="{FF2B5EF4-FFF2-40B4-BE49-F238E27FC236}">
                <a16:creationId xmlns:a16="http://schemas.microsoft.com/office/drawing/2014/main" id="{0554A421-B480-5F9D-FDDD-BB44EF244551}"/>
              </a:ext>
            </a:extLst>
          </p:cNvPr>
          <p:cNvSpPr txBox="1"/>
          <p:nvPr/>
        </p:nvSpPr>
        <p:spPr>
          <a:xfrm>
            <a:off x="1899725" y="1500297"/>
            <a:ext cx="8109500" cy="1908215"/>
          </a:xfrm>
          <a:prstGeom prst="rect">
            <a:avLst/>
          </a:prstGeom>
          <a:noFill/>
        </p:spPr>
        <p:txBody>
          <a:bodyPr wrap="square">
            <a:spAutoFit/>
          </a:bodyPr>
          <a:lstStyle/>
          <a:p>
            <a:pPr marL="180975" lvl="1" eaLnBrk="0" fontAlgn="base" hangingPunct="0">
              <a:spcBef>
                <a:spcPts val="600"/>
              </a:spcBef>
              <a:spcAft>
                <a:spcPts val="600"/>
              </a:spcAft>
            </a:pPr>
            <a:r>
              <a:rPr lang="en-GB" dirty="0">
                <a:solidFill>
                  <a:prstClr val="black"/>
                </a:solidFill>
                <a:latin typeface="Calibri" panose="020F0502020204030204" pitchFamily="34" charset="0"/>
              </a:rPr>
              <a:t>LLs and/or their agents will therefore argue that responsibility remains with the OH and whilst this may be disputed between the LL and OH, meters in the supply premises often continue to register consumption with no party accepting responsibility for the supply.</a:t>
            </a:r>
          </a:p>
          <a:p>
            <a:pPr marL="180975" lvl="1" eaLnBrk="0" fontAlgn="base" hangingPunct="0">
              <a:spcBef>
                <a:spcPts val="600"/>
              </a:spcBef>
              <a:spcAft>
                <a:spcPts val="600"/>
              </a:spcAft>
            </a:pPr>
            <a:r>
              <a:rPr lang="en-GB" dirty="0">
                <a:solidFill>
                  <a:prstClr val="black"/>
                </a:solidFill>
                <a:latin typeface="Calibri" panose="020F0502020204030204" pitchFamily="34" charset="0"/>
              </a:rPr>
              <a:t>Currently, there is no legislation that confers liability on any party in these circumstances, neither is there any reported case-law to act as a precedent.</a:t>
            </a:r>
          </a:p>
        </p:txBody>
      </p:sp>
      <p:sp>
        <p:nvSpPr>
          <p:cNvPr id="8" name="TextBox 7">
            <a:extLst>
              <a:ext uri="{FF2B5EF4-FFF2-40B4-BE49-F238E27FC236}">
                <a16:creationId xmlns:a16="http://schemas.microsoft.com/office/drawing/2014/main" id="{D3BB447D-9408-22A8-30AE-F3509861D226}"/>
              </a:ext>
            </a:extLst>
          </p:cNvPr>
          <p:cNvSpPr txBox="1"/>
          <p:nvPr/>
        </p:nvSpPr>
        <p:spPr>
          <a:xfrm>
            <a:off x="1880616" y="3513744"/>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US" b="1" kern="100" dirty="0">
                <a:solidFill>
                  <a:prstClr val="black"/>
                </a:solidFill>
                <a:latin typeface="Calibri" panose="020F0502020204030204" pitchFamily="34" charset="0"/>
                <a:ea typeface="Aptos" panose="020B0004020202020204" pitchFamily="34" charset="0"/>
              </a:rPr>
              <a:t>RISK MITIGATION?</a:t>
            </a:r>
            <a:endParaRPr lang="en-GB" b="1" kern="100" dirty="0">
              <a:solidFill>
                <a:prstClr val="black"/>
              </a:solidFill>
              <a:latin typeface="Calibri" panose="020F0502020204030204" pitchFamily="34" charset="0"/>
              <a:ea typeface="Aptos" panose="020B0004020202020204" pitchFamily="34" charset="0"/>
            </a:endParaRPr>
          </a:p>
        </p:txBody>
      </p:sp>
      <p:sp>
        <p:nvSpPr>
          <p:cNvPr id="10" name="TextBox 9">
            <a:extLst>
              <a:ext uri="{FF2B5EF4-FFF2-40B4-BE49-F238E27FC236}">
                <a16:creationId xmlns:a16="http://schemas.microsoft.com/office/drawing/2014/main" id="{F5E8BA5C-C9B6-A4C0-051C-219C51690FB9}"/>
              </a:ext>
            </a:extLst>
          </p:cNvPr>
          <p:cNvSpPr txBox="1"/>
          <p:nvPr/>
        </p:nvSpPr>
        <p:spPr>
          <a:xfrm>
            <a:off x="1859462" y="3851067"/>
            <a:ext cx="8109500" cy="2739211"/>
          </a:xfrm>
          <a:prstGeom prst="rect">
            <a:avLst/>
          </a:prstGeom>
          <a:noFill/>
        </p:spPr>
        <p:txBody>
          <a:bodyPr wrap="square">
            <a:spAutoFit/>
          </a:bodyPr>
          <a:lstStyle/>
          <a:p>
            <a:pPr marL="180975" lvl="1" eaLnBrk="0" fontAlgn="base" hangingPunct="0">
              <a:spcBef>
                <a:spcPts val="600"/>
              </a:spcBef>
              <a:spcAft>
                <a:spcPts val="600"/>
              </a:spcAft>
            </a:pPr>
            <a:r>
              <a:rPr lang="en-GB" dirty="0">
                <a:solidFill>
                  <a:prstClr val="black"/>
                </a:solidFill>
                <a:latin typeface="Calibri" panose="020F0502020204030204" pitchFamily="34" charset="0"/>
              </a:rPr>
              <a:t>Without agreement from an owner/occupier, legislation or precedent to follow in these circumstances, a supplier must rely on statute to pursue a course of action which generally is the pursuit for disconnection of supplies which incurs additional costs to the supplier to instigate 3</a:t>
            </a:r>
            <a:r>
              <a:rPr lang="en-GB" baseline="30000" dirty="0">
                <a:solidFill>
                  <a:prstClr val="black"/>
                </a:solidFill>
                <a:latin typeface="Calibri" panose="020F0502020204030204" pitchFamily="34" charset="0"/>
              </a:rPr>
              <a:t>rd</a:t>
            </a:r>
            <a:r>
              <a:rPr lang="en-GB" dirty="0">
                <a:solidFill>
                  <a:prstClr val="black"/>
                </a:solidFill>
                <a:latin typeface="Calibri" panose="020F0502020204030204" pitchFamily="34" charset="0"/>
              </a:rPr>
              <a:t> party Agents to provide pre-disconnection services (visits, notices, warrants), continuing consumption and industry costs for the prevailing period upto disconnection, disconnection action (attendance potentially including 3</a:t>
            </a:r>
            <a:r>
              <a:rPr lang="en-GB" baseline="30000" dirty="0">
                <a:solidFill>
                  <a:prstClr val="black"/>
                </a:solidFill>
                <a:latin typeface="Calibri" panose="020F0502020204030204" pitchFamily="34" charset="0"/>
              </a:rPr>
              <a:t>rd</a:t>
            </a:r>
            <a:r>
              <a:rPr lang="en-GB" dirty="0">
                <a:solidFill>
                  <a:prstClr val="black"/>
                </a:solidFill>
                <a:latin typeface="Calibri" panose="020F0502020204030204" pitchFamily="34" charset="0"/>
              </a:rPr>
              <a:t> party Agents, MOP, DNO, Locksmith, other security) and the potential for early termination meter charges.</a:t>
            </a:r>
          </a:p>
          <a:p>
            <a:pPr marL="180975" lvl="1" eaLnBrk="0" fontAlgn="base" hangingPunct="0">
              <a:spcBef>
                <a:spcPts val="600"/>
              </a:spcBef>
              <a:spcAft>
                <a:spcPts val="600"/>
              </a:spcAft>
            </a:pPr>
            <a:endParaRPr lang="en-GB" dirty="0">
              <a:solidFill>
                <a:prstClr val="black"/>
              </a:solidFill>
              <a:latin typeface="Calibri" panose="020F0502020204030204" pitchFamily="34" charset="0"/>
            </a:endParaRPr>
          </a:p>
        </p:txBody>
      </p:sp>
      <p:sp>
        <p:nvSpPr>
          <p:cNvPr id="3" name="Date Placeholder 2">
            <a:extLst>
              <a:ext uri="{FF2B5EF4-FFF2-40B4-BE49-F238E27FC236}">
                <a16:creationId xmlns:a16="http://schemas.microsoft.com/office/drawing/2014/main" id="{E157C9B9-9E83-1C91-9185-6CF700D8D44F}"/>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Slide Number Placeholder 4">
            <a:extLst>
              <a:ext uri="{FF2B5EF4-FFF2-40B4-BE49-F238E27FC236}">
                <a16:creationId xmlns:a16="http://schemas.microsoft.com/office/drawing/2014/main" id="{75D26B35-4E7C-8075-A1BD-CDE0EF8B8AEC}"/>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27</a:t>
            </a:fld>
            <a:endParaRPr lang="en-GB">
              <a:solidFill>
                <a:prstClr val="white"/>
              </a:solidFill>
              <a:latin typeface="Calibri"/>
            </a:endParaRPr>
          </a:p>
        </p:txBody>
      </p:sp>
    </p:spTree>
    <p:extLst>
      <p:ext uri="{BB962C8B-B14F-4D97-AF65-F5344CB8AC3E}">
        <p14:creationId xmlns:p14="http://schemas.microsoft.com/office/powerpoint/2010/main" val="1867696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B4A5-28B3-A413-9C6C-A7A0EF4E4D1A}"/>
              </a:ext>
            </a:extLst>
          </p:cNvPr>
          <p:cNvSpPr>
            <a:spLocks noGrp="1"/>
          </p:cNvSpPr>
          <p:nvPr>
            <p:ph type="title"/>
          </p:nvPr>
        </p:nvSpPr>
        <p:spPr/>
        <p:txBody>
          <a:bodyPr/>
          <a:lstStyle/>
          <a:p>
            <a:r>
              <a:rPr lang="en-US" sz="1800" b="1" u="sng" kern="100" dirty="0">
                <a:latin typeface="Calibri" panose="020F0502020204030204" pitchFamily="34" charset="0"/>
              </a:rPr>
              <a:t>INSOLVENCY &amp; LIABILITY</a:t>
            </a:r>
            <a:br>
              <a:rPr lang="en-US" sz="1800" b="1" u="sng" kern="100" dirty="0">
                <a:latin typeface="Calibri" panose="020F0502020204030204" pitchFamily="34" charset="0"/>
              </a:rPr>
            </a:br>
            <a:r>
              <a:rPr lang="en-US" sz="1800" b="1" u="sng" kern="100" dirty="0">
                <a:latin typeface="Calibri" panose="020F0502020204030204" pitchFamily="34" charset="0"/>
              </a:rPr>
              <a:t>ADMINISTRATION UNDER INSOLVENCY ACT 1986</a:t>
            </a:r>
            <a:endParaRPr lang="en-GB" dirty="0"/>
          </a:p>
        </p:txBody>
      </p:sp>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80616" y="1016397"/>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US" b="1" kern="100" dirty="0">
                <a:solidFill>
                  <a:prstClr val="black"/>
                </a:solidFill>
                <a:latin typeface="Calibri" panose="020F0502020204030204" pitchFamily="34" charset="0"/>
                <a:ea typeface="Aptos" panose="020B0004020202020204" pitchFamily="34" charset="0"/>
              </a:rPr>
              <a:t>MORE CERTAINTY REQUIRED</a:t>
            </a:r>
            <a:endParaRPr lang="en-GB" b="1" kern="100" dirty="0">
              <a:solidFill>
                <a:prstClr val="black"/>
              </a:solidFill>
              <a:latin typeface="Calibri" panose="020F0502020204030204" pitchFamily="34" charset="0"/>
              <a:ea typeface="Aptos" panose="020B0004020202020204" pitchFamily="34" charset="0"/>
            </a:endParaRPr>
          </a:p>
        </p:txBody>
      </p:sp>
      <p:sp>
        <p:nvSpPr>
          <p:cNvPr id="9" name="TextBox 8">
            <a:extLst>
              <a:ext uri="{FF2B5EF4-FFF2-40B4-BE49-F238E27FC236}">
                <a16:creationId xmlns:a16="http://schemas.microsoft.com/office/drawing/2014/main" id="{0554A421-B480-5F9D-FDDD-BB44EF244551}"/>
              </a:ext>
            </a:extLst>
          </p:cNvPr>
          <p:cNvSpPr txBox="1"/>
          <p:nvPr/>
        </p:nvSpPr>
        <p:spPr>
          <a:xfrm>
            <a:off x="1899725" y="1500296"/>
            <a:ext cx="8109500" cy="1754326"/>
          </a:xfrm>
          <a:prstGeom prst="rect">
            <a:avLst/>
          </a:prstGeom>
          <a:noFill/>
        </p:spPr>
        <p:txBody>
          <a:bodyPr wrap="square">
            <a:spAutoFit/>
          </a:bodyPr>
          <a:lstStyle/>
          <a:p>
            <a:pPr marL="180975" lvl="1" eaLnBrk="0" fontAlgn="base" hangingPunct="0">
              <a:spcBef>
                <a:spcPts val="600"/>
              </a:spcBef>
              <a:spcAft>
                <a:spcPts val="600"/>
              </a:spcAft>
            </a:pPr>
            <a:r>
              <a:rPr lang="en-GB" dirty="0">
                <a:solidFill>
                  <a:prstClr val="black"/>
                </a:solidFill>
                <a:latin typeface="Calibri" panose="020F0502020204030204" pitchFamily="34" charset="0"/>
              </a:rPr>
              <a:t>As suppliers are unable to provision terms for an ‘agreed’ or ‘deemed’ customer that will survive the appointment of an OH – an Administrator in these circumstances – an industry solution to is needed to either be able to hold the OH or Owner responsible for the supply to the premises, or at the very least prevent all the costs of industry costs being borne by the supplier where the Owner/Occupier/Consumer has not or cannot be established in law.</a:t>
            </a:r>
          </a:p>
        </p:txBody>
      </p:sp>
      <p:sp>
        <p:nvSpPr>
          <p:cNvPr id="3" name="Date Placeholder 2">
            <a:extLst>
              <a:ext uri="{FF2B5EF4-FFF2-40B4-BE49-F238E27FC236}">
                <a16:creationId xmlns:a16="http://schemas.microsoft.com/office/drawing/2014/main" id="{95657972-2B7C-6B4D-A4F3-FC5648074371}"/>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Slide Number Placeholder 4">
            <a:extLst>
              <a:ext uri="{FF2B5EF4-FFF2-40B4-BE49-F238E27FC236}">
                <a16:creationId xmlns:a16="http://schemas.microsoft.com/office/drawing/2014/main" id="{059425E7-EC99-430A-A45F-1708AEC13766}"/>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28</a:t>
            </a:fld>
            <a:endParaRPr lang="en-GB">
              <a:solidFill>
                <a:prstClr val="white"/>
              </a:solidFill>
              <a:latin typeface="Calibri"/>
            </a:endParaRPr>
          </a:p>
        </p:txBody>
      </p:sp>
    </p:spTree>
    <p:extLst>
      <p:ext uri="{BB962C8B-B14F-4D97-AF65-F5344CB8AC3E}">
        <p14:creationId xmlns:p14="http://schemas.microsoft.com/office/powerpoint/2010/main" val="2455897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7. non-consuming occupiers / no deemed contract </a:t>
            </a:r>
            <a:br>
              <a:rPr lang="en-GB" sz="2400" b="1" i="0" cap="none" spc="0" dirty="0">
                <a:solidFill>
                  <a:schemeClr val="tx1"/>
                </a:solidFill>
                <a:effectLst/>
                <a:latin typeface="Arial" panose="020B0604020202020204" pitchFamily="34" charset="0"/>
                <a:cs typeface="Arial" panose="020B0604020202020204" pitchFamily="34" charset="0"/>
              </a:rPr>
            </a:b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err="1">
                <a:latin typeface="Arial" panose="020B0604020202020204" pitchFamily="34" charset="0"/>
                <a:cs typeface="Arial" panose="020B0604020202020204" pitchFamily="34" charset="0"/>
              </a:rPr>
              <a:t>RiG</a:t>
            </a:r>
            <a:r>
              <a:rPr lang="en-GB" dirty="0">
                <a:latin typeface="Arial" panose="020B0604020202020204" pitchFamily="34" charset="0"/>
                <a:cs typeface="Arial" panose="020B0604020202020204" pitchFamily="34" charset="0"/>
              </a:rPr>
              <a:t> Member </a:t>
            </a:r>
          </a:p>
        </p:txBody>
      </p:sp>
    </p:spTree>
    <p:extLst>
      <p:ext uri="{BB962C8B-B14F-4D97-AF65-F5344CB8AC3E}">
        <p14:creationId xmlns:p14="http://schemas.microsoft.com/office/powerpoint/2010/main" val="1439591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80616" y="1124745"/>
            <a:ext cx="8330184" cy="2591543"/>
          </a:xfrm>
          <a:prstGeom prst="rect">
            <a:avLst/>
          </a:prstGeom>
          <a:noFill/>
        </p:spPr>
        <p:txBody>
          <a:bodyPr wrap="square">
            <a:spAutoFit/>
          </a:bodyPr>
          <a:lstStyle/>
          <a:p>
            <a:pPr eaLnBrk="0" fontAlgn="base" hangingPunct="0">
              <a:spcBef>
                <a:spcPct val="0"/>
              </a:spcBef>
              <a:spcAft>
                <a:spcPct val="0"/>
              </a:spcAft>
            </a:pPr>
            <a:r>
              <a:rPr lang="en-US" kern="100" dirty="0">
                <a:solidFill>
                  <a:prstClr val="black"/>
                </a:solidFill>
                <a:latin typeface="Calibri" panose="020F0502020204030204" pitchFamily="34" charset="0"/>
                <a:ea typeface="Aptos" panose="020B0004020202020204" pitchFamily="34" charset="0"/>
              </a:rPr>
              <a:t>Where there is no agreed contract between parties to supply energy in the form of either gas or electricity, a contract between an incumbent supplier and an owner/occupier/consumer is deemed to have occurred in accordance with ’</a:t>
            </a:r>
            <a:r>
              <a:rPr lang="en-US" i="1" kern="100" dirty="0">
                <a:solidFill>
                  <a:prstClr val="black"/>
                </a:solidFill>
                <a:latin typeface="Calibri" panose="020F0502020204030204" pitchFamily="34" charset="0"/>
                <a:ea typeface="Aptos" panose="020B0004020202020204" pitchFamily="34" charset="0"/>
              </a:rPr>
              <a:t>Deemed contracts in certain cases’.  </a:t>
            </a:r>
          </a:p>
          <a:p>
            <a:pPr marL="285750" indent="-285750" eaLnBrk="0" fontAlgn="base" hangingPunct="0">
              <a:spcBef>
                <a:spcPct val="0"/>
              </a:spcBef>
              <a:spcAft>
                <a:spcPct val="0"/>
              </a:spcAft>
              <a:buFont typeface="Arial" panose="020B0604020202020204" pitchFamily="34" charset="0"/>
              <a:buChar char="•"/>
            </a:pPr>
            <a:endParaRPr lang="en-US" i="1" kern="100" dirty="0">
              <a:solidFill>
                <a:prstClr val="black"/>
              </a:solidFill>
              <a:latin typeface="Calibri" panose="020F0502020204030204" pitchFamily="34" charset="0"/>
              <a:ea typeface="Aptos" panose="020B0004020202020204" pitchFamily="34" charset="0"/>
            </a:endParaRPr>
          </a:p>
          <a:p>
            <a:pPr eaLnBrk="0" fontAlgn="base" hangingPunct="0">
              <a:spcBef>
                <a:spcPct val="0"/>
              </a:spcBef>
              <a:spcAft>
                <a:spcPct val="0"/>
              </a:spcAft>
            </a:pPr>
            <a:r>
              <a:rPr lang="en-US" kern="100" dirty="0">
                <a:solidFill>
                  <a:prstClr val="black"/>
                </a:solidFill>
                <a:latin typeface="Calibri" panose="020F0502020204030204" pitchFamily="34" charset="0"/>
                <a:ea typeface="Aptos" panose="020B0004020202020204" pitchFamily="34" charset="0"/>
              </a:rPr>
              <a:t>These provisions are details in The Gas Code and The Electricity Code at</a:t>
            </a:r>
          </a:p>
          <a:p>
            <a:pPr marL="742950" lvl="1" indent="-285750" eaLnBrk="0" fontAlgn="base" hangingPunct="0">
              <a:spcBef>
                <a:spcPct val="0"/>
              </a:spcBef>
              <a:spcAft>
                <a:spcPct val="0"/>
              </a:spcAft>
              <a:buFont typeface="Arial" panose="020B0604020202020204" pitchFamily="34" charset="0"/>
              <a:buChar char="•"/>
            </a:pPr>
            <a:r>
              <a:rPr lang="en-US" dirty="0">
                <a:solidFill>
                  <a:prstClr val="black"/>
                </a:solidFill>
                <a:latin typeface="Calibri" panose="020F0502020204030204" pitchFamily="34" charset="0"/>
                <a:hlinkClick r:id="rId2"/>
              </a:rPr>
              <a:t>Gas Act 1986 Schedule 2B, 8(1)</a:t>
            </a:r>
            <a:endParaRPr lang="en-US" dirty="0">
              <a:solidFill>
                <a:prstClr val="black"/>
              </a:solidFill>
              <a:latin typeface="Calibri" panose="020F0502020204030204" pitchFamily="34" charset="0"/>
            </a:endParaRPr>
          </a:p>
          <a:p>
            <a:pPr marL="742950" lvl="1" indent="-285750" eaLnBrk="0" fontAlgn="base" hangingPunct="0">
              <a:spcBef>
                <a:spcPct val="0"/>
              </a:spcBef>
              <a:spcAft>
                <a:spcPct val="0"/>
              </a:spcAft>
              <a:buFont typeface="Arial" panose="020B0604020202020204" pitchFamily="34" charset="0"/>
              <a:buChar char="•"/>
            </a:pPr>
            <a:r>
              <a:rPr lang="en-GB" dirty="0">
                <a:solidFill>
                  <a:prstClr val="black"/>
                </a:solidFill>
                <a:latin typeface="Calibri" panose="020F0502020204030204" pitchFamily="34" charset="0"/>
                <a:hlinkClick r:id="rId3"/>
              </a:rPr>
              <a:t>Electricity Act 1989 Schedule 6, 3(1)</a:t>
            </a:r>
            <a:endParaRPr lang="en-GB" dirty="0">
              <a:solidFill>
                <a:prstClr val="black"/>
              </a:solidFill>
              <a:latin typeface="Calibri" panose="020F0502020204030204" pitchFamily="34" charset="0"/>
            </a:endParaRPr>
          </a:p>
          <a:p>
            <a:pPr eaLnBrk="0" fontAlgn="base" hangingPunct="0">
              <a:lnSpc>
                <a:spcPct val="107000"/>
              </a:lnSpc>
              <a:spcBef>
                <a:spcPct val="0"/>
              </a:spcBef>
              <a:spcAft>
                <a:spcPts val="800"/>
              </a:spcAft>
            </a:pPr>
            <a:r>
              <a:rPr lang="en-US" kern="100" dirty="0">
                <a:solidFill>
                  <a:prstClr val="black"/>
                </a:solidFill>
                <a:latin typeface="Calibri" panose="020F0502020204030204" pitchFamily="34" charset="0"/>
                <a:ea typeface="Aptos" panose="020B0004020202020204" pitchFamily="34" charset="0"/>
              </a:rPr>
              <a:t>  </a:t>
            </a:r>
            <a:endParaRPr lang="en-GB" kern="100" dirty="0">
              <a:solidFill>
                <a:prstClr val="black"/>
              </a:solidFill>
              <a:latin typeface="Calibri" panose="020F0502020204030204" pitchFamily="34" charset="0"/>
              <a:ea typeface="Aptos" panose="020B0004020202020204" pitchFamily="34" charset="0"/>
            </a:endParaRPr>
          </a:p>
        </p:txBody>
      </p:sp>
      <p:sp>
        <p:nvSpPr>
          <p:cNvPr id="3" name="Date Placeholder 2">
            <a:extLst>
              <a:ext uri="{FF2B5EF4-FFF2-40B4-BE49-F238E27FC236}">
                <a16:creationId xmlns:a16="http://schemas.microsoft.com/office/drawing/2014/main" id="{4793C298-A1BB-58E5-1A6F-F31AD51E7466}"/>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Title 4">
            <a:extLst>
              <a:ext uri="{FF2B5EF4-FFF2-40B4-BE49-F238E27FC236}">
                <a16:creationId xmlns:a16="http://schemas.microsoft.com/office/drawing/2014/main" id="{31794DD4-5B0B-7543-091F-DB3C77A046E1}"/>
              </a:ext>
            </a:extLst>
          </p:cNvPr>
          <p:cNvSpPr>
            <a:spLocks noGrp="1"/>
          </p:cNvSpPr>
          <p:nvPr>
            <p:ph type="title"/>
          </p:nvPr>
        </p:nvSpPr>
        <p:spPr/>
        <p:txBody>
          <a:bodyPr/>
          <a:lstStyle/>
          <a:p>
            <a:r>
              <a:rPr lang="en-US" sz="1800" b="1" u="sng" kern="100" dirty="0">
                <a:latin typeface="Calibri" panose="020F0502020204030204" pitchFamily="34" charset="0"/>
              </a:rPr>
              <a:t>NON-CONSUMING OCCUPIER / </a:t>
            </a:r>
            <a:br>
              <a:rPr lang="en-US" sz="1800" b="1" u="sng" kern="100" dirty="0">
                <a:latin typeface="Calibri" panose="020F0502020204030204" pitchFamily="34" charset="0"/>
              </a:rPr>
            </a:br>
            <a:r>
              <a:rPr lang="en-US" sz="1800" b="1" u="sng" kern="100" dirty="0">
                <a:latin typeface="Calibri" panose="020F0502020204030204" pitchFamily="34" charset="0"/>
              </a:rPr>
              <a:t>NO DEEMED CONTRACT</a:t>
            </a:r>
            <a:endParaRPr lang="en-GB" sz="1800" dirty="0"/>
          </a:p>
        </p:txBody>
      </p:sp>
      <p:sp>
        <p:nvSpPr>
          <p:cNvPr id="6" name="Slide Number Placeholder 5">
            <a:extLst>
              <a:ext uri="{FF2B5EF4-FFF2-40B4-BE49-F238E27FC236}">
                <a16:creationId xmlns:a16="http://schemas.microsoft.com/office/drawing/2014/main" id="{9CF2BC14-7236-0BF7-9378-6A02C950F27A}"/>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30</a:t>
            </a:fld>
            <a:endParaRPr lang="en-GB">
              <a:solidFill>
                <a:prstClr val="white"/>
              </a:solidFill>
              <a:latin typeface="Calibri"/>
            </a:endParaRPr>
          </a:p>
        </p:txBody>
      </p:sp>
    </p:spTree>
    <p:extLst>
      <p:ext uri="{BB962C8B-B14F-4D97-AF65-F5344CB8AC3E}">
        <p14:creationId xmlns:p14="http://schemas.microsoft.com/office/powerpoint/2010/main" val="3481082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930908" y="906525"/>
            <a:ext cx="8330184" cy="369332"/>
          </a:xfrm>
          <a:prstGeom prst="rect">
            <a:avLst/>
          </a:prstGeom>
          <a:noFill/>
        </p:spPr>
        <p:txBody>
          <a:bodyPr wrap="square">
            <a:spAutoFit/>
          </a:bodyPr>
          <a:lstStyle/>
          <a:p>
            <a:pPr marL="84138" lvl="1" eaLnBrk="0" fontAlgn="base" hangingPunct="0">
              <a:spcBef>
                <a:spcPct val="0"/>
              </a:spcBef>
              <a:spcAft>
                <a:spcPct val="0"/>
              </a:spcAft>
            </a:pPr>
            <a:r>
              <a:rPr lang="en-US" dirty="0">
                <a:solidFill>
                  <a:prstClr val="black"/>
                </a:solidFill>
                <a:latin typeface="Calibri" panose="020F0502020204030204" pitchFamily="34" charset="0"/>
                <a:hlinkClick r:id="rId2"/>
              </a:rPr>
              <a:t>Gas Act 1986 Schedule 2B, 8(1)</a:t>
            </a:r>
            <a:endParaRPr lang="en-US" dirty="0">
              <a:solidFill>
                <a:prstClr val="black"/>
              </a:solidFill>
              <a:latin typeface="Calibri" panose="020F0502020204030204" pitchFamily="34" charset="0"/>
            </a:endParaRPr>
          </a:p>
        </p:txBody>
      </p:sp>
      <p:sp>
        <p:nvSpPr>
          <p:cNvPr id="3" name="Date Placeholder 2">
            <a:extLst>
              <a:ext uri="{FF2B5EF4-FFF2-40B4-BE49-F238E27FC236}">
                <a16:creationId xmlns:a16="http://schemas.microsoft.com/office/drawing/2014/main" id="{4793C298-A1BB-58E5-1A6F-F31AD51E7466}"/>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Title 4">
            <a:extLst>
              <a:ext uri="{FF2B5EF4-FFF2-40B4-BE49-F238E27FC236}">
                <a16:creationId xmlns:a16="http://schemas.microsoft.com/office/drawing/2014/main" id="{31794DD4-5B0B-7543-091F-DB3C77A046E1}"/>
              </a:ext>
            </a:extLst>
          </p:cNvPr>
          <p:cNvSpPr>
            <a:spLocks noGrp="1"/>
          </p:cNvSpPr>
          <p:nvPr>
            <p:ph type="title"/>
          </p:nvPr>
        </p:nvSpPr>
        <p:spPr/>
        <p:txBody>
          <a:bodyPr/>
          <a:lstStyle/>
          <a:p>
            <a:r>
              <a:rPr lang="en-US" sz="1800" b="1" u="sng" kern="100" dirty="0">
                <a:latin typeface="Calibri" panose="020F0502020204030204" pitchFamily="34" charset="0"/>
              </a:rPr>
              <a:t>NON-CONSUMING OCCUPIER / </a:t>
            </a:r>
            <a:br>
              <a:rPr lang="en-US" sz="1800" b="1" u="sng" kern="100" dirty="0">
                <a:latin typeface="Calibri" panose="020F0502020204030204" pitchFamily="34" charset="0"/>
              </a:rPr>
            </a:br>
            <a:r>
              <a:rPr lang="en-US" sz="1800" b="1" u="sng" kern="100" dirty="0">
                <a:latin typeface="Calibri" panose="020F0502020204030204" pitchFamily="34" charset="0"/>
              </a:rPr>
              <a:t>NO DEEMED CONTRACT</a:t>
            </a:r>
            <a:endParaRPr lang="en-GB" sz="1800" dirty="0"/>
          </a:p>
        </p:txBody>
      </p:sp>
      <p:sp>
        <p:nvSpPr>
          <p:cNvPr id="2" name="TextBox 1">
            <a:extLst>
              <a:ext uri="{FF2B5EF4-FFF2-40B4-BE49-F238E27FC236}">
                <a16:creationId xmlns:a16="http://schemas.microsoft.com/office/drawing/2014/main" id="{08502E39-FD2E-F57A-0573-6614B9FE0C7E}"/>
              </a:ext>
            </a:extLst>
          </p:cNvPr>
          <p:cNvSpPr txBox="1"/>
          <p:nvPr/>
        </p:nvSpPr>
        <p:spPr>
          <a:xfrm>
            <a:off x="1880616" y="1163275"/>
            <a:ext cx="8330184" cy="4899868"/>
          </a:xfrm>
          <a:prstGeom prst="rect">
            <a:avLst/>
          </a:prstGeom>
          <a:noFill/>
        </p:spPr>
        <p:txBody>
          <a:bodyPr wrap="square">
            <a:spAutoFit/>
          </a:bodyPr>
          <a:lstStyle/>
          <a:p>
            <a:pPr marL="84138" lvl="1" algn="ctr" eaLnBrk="0" fontAlgn="base" hangingPunct="0">
              <a:spcBef>
                <a:spcPct val="0"/>
              </a:spcBef>
              <a:spcAft>
                <a:spcPct val="0"/>
              </a:spcAft>
            </a:pPr>
            <a:r>
              <a:rPr lang="en-US" sz="1400" i="1" dirty="0">
                <a:solidFill>
                  <a:prstClr val="black"/>
                </a:solidFill>
                <a:latin typeface="Calibri" panose="020F0502020204030204" pitchFamily="34" charset="0"/>
              </a:rPr>
              <a:t>Deemed contracts in certain cases</a:t>
            </a:r>
          </a:p>
          <a:p>
            <a:pPr marL="84138" lvl="1" eaLnBrk="0" fontAlgn="base" hangingPunct="0">
              <a:spcBef>
                <a:spcPct val="0"/>
              </a:spcBef>
              <a:spcAft>
                <a:spcPct val="0"/>
              </a:spcAft>
            </a:pPr>
            <a:endParaRPr lang="en-US" sz="1400" dirty="0">
              <a:solidFill>
                <a:prstClr val="black"/>
              </a:solidFill>
              <a:latin typeface="Calibri" panose="020F0502020204030204" pitchFamily="34" charset="0"/>
            </a:endParaRPr>
          </a:p>
          <a:p>
            <a:pPr marL="265113" lvl="1" indent="-180975" defTabSz="541338" eaLnBrk="0" fontAlgn="base" hangingPunct="0">
              <a:spcBef>
                <a:spcPct val="0"/>
              </a:spcBef>
              <a:spcAft>
                <a:spcPct val="0"/>
              </a:spcAft>
            </a:pPr>
            <a:r>
              <a:rPr lang="en-US" sz="1400" dirty="0">
                <a:solidFill>
                  <a:prstClr val="black"/>
                </a:solidFill>
                <a:latin typeface="Calibri" panose="020F0502020204030204" pitchFamily="34" charset="0"/>
              </a:rPr>
              <a:t>8	(1)	Where a gas supplier supplies gas to a consumer otherwise than in pursuance of a contract, the supplier 	shall be deemed to have contracted with the consumer for the supply of gas as from the time ( “the 	relevant time ”) when he began so to supply gas to the consumer.</a:t>
            </a:r>
          </a:p>
          <a:p>
            <a:pPr marL="265113" lvl="1" eaLnBrk="0" fontAlgn="base" hangingPunct="0">
              <a:spcBef>
                <a:spcPct val="0"/>
              </a:spcBef>
              <a:spcAft>
                <a:spcPct val="0"/>
              </a:spcAft>
            </a:pPr>
            <a:endParaRPr lang="en-US" sz="1400" dirty="0">
              <a:solidFill>
                <a:prstClr val="black"/>
              </a:solidFill>
              <a:latin typeface="Calibri" panose="020F0502020204030204" pitchFamily="34" charset="0"/>
            </a:endParaRPr>
          </a:p>
          <a:p>
            <a:pPr marL="265113" lvl="1" defTabSz="541338" eaLnBrk="0" fontAlgn="base" hangingPunct="0">
              <a:spcBef>
                <a:spcPct val="0"/>
              </a:spcBef>
              <a:spcAft>
                <a:spcPct val="0"/>
              </a:spcAft>
            </a:pPr>
            <a:r>
              <a:rPr lang="en-US" sz="1400" dirty="0">
                <a:solidFill>
                  <a:prstClr val="black"/>
                </a:solidFill>
                <a:latin typeface="Calibri" panose="020F0502020204030204" pitchFamily="34" charset="0"/>
              </a:rPr>
              <a:t>(2)	Where—</a:t>
            </a:r>
          </a:p>
          <a:p>
            <a:pPr marL="84138" lvl="1" eaLnBrk="0" fontAlgn="base" hangingPunct="0">
              <a:spcBef>
                <a:spcPct val="0"/>
              </a:spcBef>
              <a:spcAft>
                <a:spcPct val="0"/>
              </a:spcAft>
            </a:pPr>
            <a:endParaRPr lang="en-US" sz="1400" dirty="0">
              <a:solidFill>
                <a:prstClr val="black"/>
              </a:solidFill>
              <a:latin typeface="Calibri" panose="020F0502020204030204" pitchFamily="34" charset="0"/>
            </a:endParaRPr>
          </a:p>
          <a:p>
            <a:pPr marL="541338" lvl="1" defTabSz="806450" eaLnBrk="0" fontAlgn="base" hangingPunct="0">
              <a:spcBef>
                <a:spcPct val="0"/>
              </a:spcBef>
              <a:spcAft>
                <a:spcPct val="0"/>
              </a:spcAft>
            </a:pPr>
            <a:r>
              <a:rPr lang="en-US" sz="1400" dirty="0">
                <a:solidFill>
                  <a:prstClr val="black"/>
                </a:solidFill>
                <a:latin typeface="Calibri" panose="020F0502020204030204" pitchFamily="34" charset="0"/>
              </a:rPr>
              <a:t>(a)	the owner or occupier of any premises takes a supply of gas which has been conveyed to those 	premises by a [F19gas transporter] in pursuance of arrangements made with the transporter by a gas 	shipper, or by a person </a:t>
            </a:r>
            <a:r>
              <a:rPr lang="en-US" sz="1400" dirty="0" err="1">
                <a:solidFill>
                  <a:prstClr val="black"/>
                </a:solidFill>
                <a:latin typeface="Calibri" panose="020F0502020204030204" pitchFamily="34" charset="0"/>
              </a:rPr>
              <a:t>authorised</a:t>
            </a:r>
            <a:r>
              <a:rPr lang="en-US" sz="1400" dirty="0">
                <a:solidFill>
                  <a:prstClr val="black"/>
                </a:solidFill>
                <a:latin typeface="Calibri" panose="020F0502020204030204" pitchFamily="34" charset="0"/>
              </a:rPr>
              <a:t> to make the arrangements by an exemption granted under section 	6A of this Act;</a:t>
            </a:r>
          </a:p>
          <a:p>
            <a:pPr marL="84138" lvl="1" eaLnBrk="0" fontAlgn="base" hangingPunct="0">
              <a:spcBef>
                <a:spcPct val="0"/>
              </a:spcBef>
              <a:spcAft>
                <a:spcPct val="0"/>
              </a:spcAft>
            </a:pPr>
            <a:endParaRPr lang="en-US" sz="1400" dirty="0">
              <a:solidFill>
                <a:prstClr val="black"/>
              </a:solidFill>
              <a:latin typeface="Calibri" panose="020F0502020204030204" pitchFamily="34" charset="0"/>
            </a:endParaRPr>
          </a:p>
          <a:p>
            <a:pPr marL="541338" lvl="1" defTabSz="806450" eaLnBrk="0" fontAlgn="base" hangingPunct="0">
              <a:spcBef>
                <a:spcPct val="0"/>
              </a:spcBef>
              <a:spcAft>
                <a:spcPct val="0"/>
              </a:spcAft>
            </a:pPr>
            <a:r>
              <a:rPr lang="en-US" sz="1400" dirty="0">
                <a:solidFill>
                  <a:prstClr val="black"/>
                </a:solidFill>
                <a:latin typeface="Calibri" panose="020F0502020204030204" pitchFamily="34" charset="0"/>
              </a:rPr>
              <a:t>(b)	that supply is not made by a gas supplier, or by a person </a:t>
            </a:r>
            <a:r>
              <a:rPr lang="en-US" sz="1400" dirty="0" err="1">
                <a:solidFill>
                  <a:prstClr val="black"/>
                </a:solidFill>
                <a:latin typeface="Calibri" panose="020F0502020204030204" pitchFamily="34" charset="0"/>
              </a:rPr>
              <a:t>authorised</a:t>
            </a:r>
            <a:r>
              <a:rPr lang="en-US" sz="1400" dirty="0">
                <a:solidFill>
                  <a:prstClr val="black"/>
                </a:solidFill>
                <a:latin typeface="Calibri" panose="020F0502020204030204" pitchFamily="34" charset="0"/>
              </a:rPr>
              <a:t> to make it by an exemption 	granted under section 6A of this Act or an exception contained in Schedule 2A to this Act; and</a:t>
            </a:r>
          </a:p>
          <a:p>
            <a:pPr marL="84138" lvl="1" eaLnBrk="0" fontAlgn="base" hangingPunct="0">
              <a:spcBef>
                <a:spcPct val="0"/>
              </a:spcBef>
              <a:spcAft>
                <a:spcPct val="0"/>
              </a:spcAft>
            </a:pPr>
            <a:endParaRPr lang="en-US" sz="1400" dirty="0">
              <a:solidFill>
                <a:prstClr val="black"/>
              </a:solidFill>
              <a:latin typeface="Calibri" panose="020F0502020204030204" pitchFamily="34" charset="0"/>
            </a:endParaRPr>
          </a:p>
          <a:p>
            <a:pPr marL="541338" lvl="1" defTabSz="806450" eaLnBrk="0" fontAlgn="base" hangingPunct="0">
              <a:spcBef>
                <a:spcPct val="0"/>
              </a:spcBef>
              <a:spcAft>
                <a:spcPct val="0"/>
              </a:spcAft>
            </a:pPr>
            <a:r>
              <a:rPr lang="en-US" sz="1400" dirty="0">
                <a:solidFill>
                  <a:prstClr val="black"/>
                </a:solidFill>
                <a:latin typeface="Calibri" panose="020F0502020204030204" pitchFamily="34" charset="0"/>
              </a:rPr>
              <a:t>(c)	a supply of gas so conveyed has been previously made by a gas supplier,</a:t>
            </a:r>
          </a:p>
          <a:p>
            <a:pPr marL="84138" lvl="1" eaLnBrk="0" fontAlgn="base" hangingPunct="0">
              <a:spcBef>
                <a:spcPct val="0"/>
              </a:spcBef>
              <a:spcAft>
                <a:spcPct val="0"/>
              </a:spcAft>
            </a:pPr>
            <a:endParaRPr lang="en-US" sz="1400" dirty="0">
              <a:solidFill>
                <a:prstClr val="black"/>
              </a:solidFill>
              <a:latin typeface="Calibri" panose="020F0502020204030204" pitchFamily="34" charset="0"/>
            </a:endParaRPr>
          </a:p>
          <a:p>
            <a:pPr marL="541338" lvl="1" eaLnBrk="0" fontAlgn="base" hangingPunct="0">
              <a:spcBef>
                <a:spcPct val="0"/>
              </a:spcBef>
              <a:spcAft>
                <a:spcPct val="0"/>
              </a:spcAft>
            </a:pPr>
            <a:r>
              <a:rPr lang="en-US" sz="1400" dirty="0">
                <a:solidFill>
                  <a:prstClr val="black"/>
                </a:solidFill>
                <a:highlight>
                  <a:srgbClr val="FFFF00"/>
                </a:highlight>
                <a:latin typeface="Calibri" panose="020F0502020204030204" pitchFamily="34" charset="0"/>
              </a:rPr>
              <a:t>the owner or occupier shall be deemed to have contracted with the appropriate supplier for the supply of gas as from the time ( “the relevant time ”) when he began to take such a supply</a:t>
            </a:r>
            <a:r>
              <a:rPr lang="en-US" sz="1400" dirty="0">
                <a:solidFill>
                  <a:prstClr val="black"/>
                </a:solidFill>
                <a:latin typeface="Calibri" panose="020F0502020204030204" pitchFamily="34" charset="0"/>
              </a:rPr>
              <a:t>; but nothing in this sub-paragraph shall be taken to afford a </a:t>
            </a:r>
            <a:r>
              <a:rPr lang="en-US" sz="1400" dirty="0" err="1">
                <a:solidFill>
                  <a:prstClr val="black"/>
                </a:solidFill>
                <a:latin typeface="Calibri" panose="020F0502020204030204" pitchFamily="34" charset="0"/>
              </a:rPr>
              <a:t>defence</a:t>
            </a:r>
            <a:r>
              <a:rPr lang="en-US" sz="1400" dirty="0">
                <a:solidFill>
                  <a:prstClr val="black"/>
                </a:solidFill>
                <a:latin typeface="Calibri" panose="020F0502020204030204" pitchFamily="34" charset="0"/>
              </a:rPr>
              <a:t> in any criminal proceedings.</a:t>
            </a:r>
          </a:p>
          <a:p>
            <a:pPr eaLnBrk="0" fontAlgn="base" hangingPunct="0">
              <a:lnSpc>
                <a:spcPct val="107000"/>
              </a:lnSpc>
              <a:spcBef>
                <a:spcPct val="0"/>
              </a:spcBef>
              <a:spcAft>
                <a:spcPts val="800"/>
              </a:spcAft>
            </a:pPr>
            <a:r>
              <a:rPr lang="en-US" kern="100" dirty="0">
                <a:solidFill>
                  <a:prstClr val="black"/>
                </a:solidFill>
                <a:latin typeface="Calibri" panose="020F0502020204030204" pitchFamily="34" charset="0"/>
                <a:ea typeface="Aptos" panose="020B0004020202020204" pitchFamily="34" charset="0"/>
              </a:rPr>
              <a:t>  </a:t>
            </a:r>
            <a:endParaRPr lang="en-GB" kern="100" dirty="0">
              <a:solidFill>
                <a:prstClr val="black"/>
              </a:solidFill>
              <a:latin typeface="Calibri" panose="020F0502020204030204" pitchFamily="34" charset="0"/>
              <a:ea typeface="Aptos" panose="020B0004020202020204" pitchFamily="34" charset="0"/>
            </a:endParaRPr>
          </a:p>
        </p:txBody>
      </p:sp>
      <p:sp>
        <p:nvSpPr>
          <p:cNvPr id="6" name="Slide Number Placeholder 5">
            <a:extLst>
              <a:ext uri="{FF2B5EF4-FFF2-40B4-BE49-F238E27FC236}">
                <a16:creationId xmlns:a16="http://schemas.microsoft.com/office/drawing/2014/main" id="{6494219B-D87D-E309-95BA-85D8F271BBE1}"/>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31</a:t>
            </a:fld>
            <a:endParaRPr lang="en-GB">
              <a:solidFill>
                <a:prstClr val="white"/>
              </a:solidFill>
              <a:latin typeface="Calibri"/>
            </a:endParaRPr>
          </a:p>
        </p:txBody>
      </p:sp>
    </p:spTree>
    <p:extLst>
      <p:ext uri="{BB962C8B-B14F-4D97-AF65-F5344CB8AC3E}">
        <p14:creationId xmlns:p14="http://schemas.microsoft.com/office/powerpoint/2010/main" val="20768751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80616" y="1124745"/>
            <a:ext cx="8330184" cy="652551"/>
          </a:xfrm>
          <a:prstGeom prst="rect">
            <a:avLst/>
          </a:prstGeom>
          <a:noFill/>
        </p:spPr>
        <p:txBody>
          <a:bodyPr wrap="square">
            <a:spAutoFit/>
          </a:bodyPr>
          <a:lstStyle/>
          <a:p>
            <a:pPr marL="180975" lvl="1" eaLnBrk="0" fontAlgn="base" hangingPunct="0">
              <a:spcBef>
                <a:spcPct val="0"/>
              </a:spcBef>
              <a:spcAft>
                <a:spcPct val="0"/>
              </a:spcAft>
            </a:pPr>
            <a:r>
              <a:rPr lang="en-GB" dirty="0">
                <a:solidFill>
                  <a:prstClr val="black"/>
                </a:solidFill>
                <a:latin typeface="Calibri" panose="020F0502020204030204" pitchFamily="34" charset="0"/>
                <a:hlinkClick r:id="rId2"/>
              </a:rPr>
              <a:t>Electricity Act 1989 Schedule 6, 3(1)</a:t>
            </a:r>
            <a:endParaRPr lang="en-GB" dirty="0">
              <a:solidFill>
                <a:prstClr val="black"/>
              </a:solidFill>
              <a:latin typeface="Calibri" panose="020F0502020204030204" pitchFamily="34" charset="0"/>
            </a:endParaRPr>
          </a:p>
          <a:p>
            <a:pPr eaLnBrk="0" fontAlgn="base" hangingPunct="0">
              <a:lnSpc>
                <a:spcPct val="107000"/>
              </a:lnSpc>
              <a:spcBef>
                <a:spcPct val="0"/>
              </a:spcBef>
              <a:spcAft>
                <a:spcPts val="800"/>
              </a:spcAft>
            </a:pPr>
            <a:r>
              <a:rPr lang="en-US" kern="100" dirty="0">
                <a:solidFill>
                  <a:prstClr val="black"/>
                </a:solidFill>
                <a:latin typeface="Calibri" panose="020F0502020204030204" pitchFamily="34" charset="0"/>
                <a:ea typeface="Aptos" panose="020B0004020202020204" pitchFamily="34" charset="0"/>
              </a:rPr>
              <a:t>  </a:t>
            </a:r>
            <a:endParaRPr lang="en-GB" kern="100" dirty="0">
              <a:solidFill>
                <a:prstClr val="black"/>
              </a:solidFill>
              <a:latin typeface="Calibri" panose="020F0502020204030204" pitchFamily="34" charset="0"/>
              <a:ea typeface="Aptos" panose="020B0004020202020204" pitchFamily="34" charset="0"/>
            </a:endParaRPr>
          </a:p>
        </p:txBody>
      </p:sp>
      <p:sp>
        <p:nvSpPr>
          <p:cNvPr id="3" name="Date Placeholder 2">
            <a:extLst>
              <a:ext uri="{FF2B5EF4-FFF2-40B4-BE49-F238E27FC236}">
                <a16:creationId xmlns:a16="http://schemas.microsoft.com/office/drawing/2014/main" id="{4793C298-A1BB-58E5-1A6F-F31AD51E7466}"/>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Title 4">
            <a:extLst>
              <a:ext uri="{FF2B5EF4-FFF2-40B4-BE49-F238E27FC236}">
                <a16:creationId xmlns:a16="http://schemas.microsoft.com/office/drawing/2014/main" id="{31794DD4-5B0B-7543-091F-DB3C77A046E1}"/>
              </a:ext>
            </a:extLst>
          </p:cNvPr>
          <p:cNvSpPr>
            <a:spLocks noGrp="1"/>
          </p:cNvSpPr>
          <p:nvPr>
            <p:ph type="title"/>
          </p:nvPr>
        </p:nvSpPr>
        <p:spPr/>
        <p:txBody>
          <a:bodyPr/>
          <a:lstStyle/>
          <a:p>
            <a:r>
              <a:rPr lang="en-US" sz="1800" b="1" u="sng" kern="100" dirty="0">
                <a:latin typeface="Calibri" panose="020F0502020204030204" pitchFamily="34" charset="0"/>
              </a:rPr>
              <a:t>NON-CONSUMING OCCUPIER / </a:t>
            </a:r>
            <a:br>
              <a:rPr lang="en-US" sz="1800" b="1" u="sng" kern="100" dirty="0">
                <a:latin typeface="Calibri" panose="020F0502020204030204" pitchFamily="34" charset="0"/>
              </a:rPr>
            </a:br>
            <a:r>
              <a:rPr lang="en-US" sz="1800" b="1" u="sng" kern="100" dirty="0">
                <a:latin typeface="Calibri" panose="020F0502020204030204" pitchFamily="34" charset="0"/>
              </a:rPr>
              <a:t>NO DEEMED CONTRACT</a:t>
            </a:r>
            <a:endParaRPr lang="en-GB" sz="1800" dirty="0"/>
          </a:p>
        </p:txBody>
      </p:sp>
      <p:sp>
        <p:nvSpPr>
          <p:cNvPr id="2" name="TextBox 1">
            <a:extLst>
              <a:ext uri="{FF2B5EF4-FFF2-40B4-BE49-F238E27FC236}">
                <a16:creationId xmlns:a16="http://schemas.microsoft.com/office/drawing/2014/main" id="{D60C62CF-69B2-F477-0A1A-92D10599D0E6}"/>
              </a:ext>
            </a:extLst>
          </p:cNvPr>
          <p:cNvSpPr txBox="1"/>
          <p:nvPr/>
        </p:nvSpPr>
        <p:spPr>
          <a:xfrm>
            <a:off x="1870399" y="1667713"/>
            <a:ext cx="8330184" cy="3339376"/>
          </a:xfrm>
          <a:prstGeom prst="rect">
            <a:avLst/>
          </a:prstGeom>
          <a:noFill/>
        </p:spPr>
        <p:txBody>
          <a:bodyPr wrap="square">
            <a:spAutoFit/>
          </a:bodyPr>
          <a:lstStyle/>
          <a:p>
            <a:pPr marL="84138" lvl="1" algn="ctr" eaLnBrk="0" fontAlgn="base" hangingPunct="0">
              <a:spcBef>
                <a:spcPct val="0"/>
              </a:spcBef>
              <a:spcAft>
                <a:spcPct val="0"/>
              </a:spcAft>
            </a:pPr>
            <a:r>
              <a:rPr lang="en-US" sz="1400" i="1" dirty="0">
                <a:solidFill>
                  <a:prstClr val="black"/>
                </a:solidFill>
                <a:latin typeface="Calibri" panose="020F0502020204030204" pitchFamily="34" charset="0"/>
              </a:rPr>
              <a:t>Deemed contracts in certain cases</a:t>
            </a:r>
          </a:p>
          <a:p>
            <a:pPr marL="265113" lvl="1" indent="-180975" defTabSz="541338" eaLnBrk="0" fontAlgn="base" hangingPunct="0">
              <a:spcBef>
                <a:spcPct val="0"/>
              </a:spcBef>
              <a:spcAft>
                <a:spcPct val="0"/>
              </a:spcAft>
            </a:pPr>
            <a:r>
              <a:rPr lang="en-US" sz="1400" dirty="0">
                <a:solidFill>
                  <a:prstClr val="black"/>
                </a:solidFill>
                <a:latin typeface="Calibri" panose="020F0502020204030204" pitchFamily="34" charset="0"/>
              </a:rPr>
              <a:t>3	(1)	Where an electricity supplier supplies electricity to any premises otherwise than in pursuance of a 		contract, the supplier shall be deemed to have contracted with the occupier (or the owner if the 			premises are unoccupied) for the supply of electricity as from the time (“the relevant time”) when he 	began so to supply electricity.</a:t>
            </a:r>
          </a:p>
          <a:p>
            <a:pPr marL="265113" lvl="1" defTabSz="541338" eaLnBrk="0" fontAlgn="base" hangingPunct="0">
              <a:spcBef>
                <a:spcPts val="600"/>
              </a:spcBef>
              <a:spcAft>
                <a:spcPts val="600"/>
              </a:spcAft>
            </a:pPr>
            <a:r>
              <a:rPr lang="en-US" sz="1400" dirty="0">
                <a:solidFill>
                  <a:prstClr val="black"/>
                </a:solidFill>
                <a:latin typeface="Calibri" panose="020F0502020204030204" pitchFamily="34" charset="0"/>
              </a:rPr>
              <a:t>(2)	Where—</a:t>
            </a:r>
          </a:p>
          <a:p>
            <a:pPr marL="722313" lvl="1" defTabSz="985838" eaLnBrk="0" fontAlgn="base" hangingPunct="0">
              <a:spcBef>
                <a:spcPct val="0"/>
              </a:spcBef>
              <a:spcAft>
                <a:spcPct val="0"/>
              </a:spcAft>
            </a:pPr>
            <a:r>
              <a:rPr lang="en-US" sz="1400" dirty="0">
                <a:solidFill>
                  <a:prstClr val="black"/>
                </a:solidFill>
                <a:latin typeface="Calibri" panose="020F0502020204030204" pitchFamily="34" charset="0"/>
              </a:rPr>
              <a:t>(a)	the owner or occupier of any premises takes a supply of electricity which has been conveyed to 	those premises by an electricity distributor;</a:t>
            </a:r>
          </a:p>
          <a:p>
            <a:pPr marL="722313" lvl="1" defTabSz="493713" eaLnBrk="0" fontAlgn="base" hangingPunct="0">
              <a:spcBef>
                <a:spcPct val="0"/>
              </a:spcBef>
              <a:spcAft>
                <a:spcPct val="0"/>
              </a:spcAft>
            </a:pPr>
            <a:r>
              <a:rPr lang="en-US" sz="1400" dirty="0">
                <a:solidFill>
                  <a:prstClr val="black"/>
                </a:solidFill>
                <a:latin typeface="Calibri" panose="020F0502020204030204" pitchFamily="34" charset="0"/>
              </a:rPr>
              <a:t>(b)	that supply is not made by an </a:t>
            </a:r>
            <a:r>
              <a:rPr lang="en-US" sz="1400" dirty="0" err="1">
                <a:solidFill>
                  <a:prstClr val="black"/>
                </a:solidFill>
                <a:latin typeface="Calibri" panose="020F0502020204030204" pitchFamily="34" charset="0"/>
              </a:rPr>
              <a:t>authorised</a:t>
            </a:r>
            <a:r>
              <a:rPr lang="en-US" sz="1400" dirty="0">
                <a:solidFill>
                  <a:prstClr val="black"/>
                </a:solidFill>
                <a:latin typeface="Calibri" panose="020F0502020204030204" pitchFamily="34" charset="0"/>
              </a:rPr>
              <a:t> supplier; and</a:t>
            </a:r>
          </a:p>
          <a:p>
            <a:pPr marL="722313" lvl="1" defTabSz="985838" eaLnBrk="0" fontAlgn="base" hangingPunct="0">
              <a:spcBef>
                <a:spcPct val="0"/>
              </a:spcBef>
              <a:spcAft>
                <a:spcPct val="0"/>
              </a:spcAft>
            </a:pPr>
            <a:r>
              <a:rPr lang="en-US" sz="1400" dirty="0">
                <a:solidFill>
                  <a:prstClr val="black"/>
                </a:solidFill>
                <a:latin typeface="Calibri" panose="020F0502020204030204" pitchFamily="34" charset="0"/>
              </a:rPr>
              <a:t>(c)	a supply of electricity so conveyed has been previously made by an electricity supplier,</a:t>
            </a:r>
          </a:p>
          <a:p>
            <a:pPr marL="84138" lvl="1" eaLnBrk="0" fontAlgn="base" hangingPunct="0">
              <a:spcBef>
                <a:spcPct val="0"/>
              </a:spcBef>
              <a:spcAft>
                <a:spcPct val="0"/>
              </a:spcAft>
            </a:pPr>
            <a:endParaRPr lang="en-US" sz="1400" dirty="0">
              <a:solidFill>
                <a:prstClr val="black"/>
              </a:solidFill>
              <a:latin typeface="Calibri" panose="020F0502020204030204" pitchFamily="34" charset="0"/>
            </a:endParaRPr>
          </a:p>
          <a:p>
            <a:pPr marL="84138" lvl="1" defTabSz="541338" eaLnBrk="0" fontAlgn="base" hangingPunct="0">
              <a:spcBef>
                <a:spcPct val="0"/>
              </a:spcBef>
              <a:spcAft>
                <a:spcPct val="0"/>
              </a:spcAft>
            </a:pPr>
            <a:r>
              <a:rPr lang="en-US" sz="1400" dirty="0">
                <a:solidFill>
                  <a:prstClr val="black"/>
                </a:solidFill>
                <a:latin typeface="Calibri" panose="020F0502020204030204" pitchFamily="34" charset="0"/>
              </a:rPr>
              <a:t>	</a:t>
            </a:r>
            <a:r>
              <a:rPr lang="en-US" sz="1400" dirty="0">
                <a:solidFill>
                  <a:prstClr val="black"/>
                </a:solidFill>
                <a:highlight>
                  <a:srgbClr val="FFFF00"/>
                </a:highlight>
                <a:latin typeface="Calibri" panose="020F0502020204030204" pitchFamily="34" charset="0"/>
              </a:rPr>
              <a:t>the owner or occupier shall be deemed to have contracted with the appropriate supplier for the supply 	of electricity as from the time (“the relevant time”) when he began to take such a supply</a:t>
            </a:r>
            <a:r>
              <a:rPr lang="en-US" sz="1400" dirty="0">
                <a:solidFill>
                  <a:prstClr val="black"/>
                </a:solidFill>
                <a:latin typeface="Calibri" panose="020F0502020204030204" pitchFamily="34" charset="0"/>
              </a:rPr>
              <a:t>.</a:t>
            </a:r>
          </a:p>
          <a:p>
            <a:pPr marL="265113" lvl="1" defTabSz="541338" eaLnBrk="0" fontAlgn="base" hangingPunct="0">
              <a:spcBef>
                <a:spcPts val="600"/>
              </a:spcBef>
              <a:spcAft>
                <a:spcPct val="0"/>
              </a:spcAft>
            </a:pPr>
            <a:r>
              <a:rPr lang="en-US" sz="1400" dirty="0">
                <a:solidFill>
                  <a:prstClr val="black"/>
                </a:solidFill>
                <a:latin typeface="Calibri" panose="020F0502020204030204" pitchFamily="34" charset="0"/>
              </a:rPr>
              <a:t>(3)	Nothing in sub-paragraph (2) shall be taken to afford a </a:t>
            </a:r>
            <a:r>
              <a:rPr lang="en-US" sz="1400" dirty="0" err="1">
                <a:solidFill>
                  <a:prstClr val="black"/>
                </a:solidFill>
                <a:latin typeface="Calibri" panose="020F0502020204030204" pitchFamily="34" charset="0"/>
              </a:rPr>
              <a:t>defence</a:t>
            </a:r>
            <a:r>
              <a:rPr lang="en-US" sz="1400" dirty="0">
                <a:solidFill>
                  <a:prstClr val="black"/>
                </a:solidFill>
                <a:latin typeface="Calibri" panose="020F0502020204030204" pitchFamily="34" charset="0"/>
              </a:rPr>
              <a:t> in any criminal proceedings</a:t>
            </a:r>
            <a:r>
              <a:rPr lang="en-US" sz="1400" i="1" dirty="0">
                <a:solidFill>
                  <a:prstClr val="black"/>
                </a:solidFill>
                <a:latin typeface="Calibri" panose="020F0502020204030204" pitchFamily="34" charset="0"/>
              </a:rPr>
              <a:t>.</a:t>
            </a:r>
            <a:endParaRPr lang="en-GB" kern="100" dirty="0">
              <a:solidFill>
                <a:prstClr val="black"/>
              </a:solidFill>
              <a:latin typeface="Calibri" panose="020F0502020204030204" pitchFamily="34" charset="0"/>
              <a:ea typeface="Aptos" panose="020B0004020202020204" pitchFamily="34" charset="0"/>
            </a:endParaRPr>
          </a:p>
        </p:txBody>
      </p:sp>
      <p:sp>
        <p:nvSpPr>
          <p:cNvPr id="6" name="Slide Number Placeholder 5">
            <a:extLst>
              <a:ext uri="{FF2B5EF4-FFF2-40B4-BE49-F238E27FC236}">
                <a16:creationId xmlns:a16="http://schemas.microsoft.com/office/drawing/2014/main" id="{070CD872-114F-0516-2F08-2B6A955B6B96}"/>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32</a:t>
            </a:fld>
            <a:endParaRPr lang="en-GB">
              <a:solidFill>
                <a:prstClr val="white"/>
              </a:solidFill>
              <a:latin typeface="Calibri"/>
            </a:endParaRPr>
          </a:p>
        </p:txBody>
      </p:sp>
    </p:spTree>
    <p:extLst>
      <p:ext uri="{BB962C8B-B14F-4D97-AF65-F5344CB8AC3E}">
        <p14:creationId xmlns:p14="http://schemas.microsoft.com/office/powerpoint/2010/main" val="396804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B4A5-28B3-A413-9C6C-A7A0EF4E4D1A}"/>
              </a:ext>
            </a:extLst>
          </p:cNvPr>
          <p:cNvSpPr>
            <a:spLocks noGrp="1"/>
          </p:cNvSpPr>
          <p:nvPr>
            <p:ph type="title"/>
          </p:nvPr>
        </p:nvSpPr>
        <p:spPr/>
        <p:txBody>
          <a:bodyPr/>
          <a:lstStyle/>
          <a:p>
            <a:r>
              <a:rPr lang="en-US" sz="1800" b="1" u="sng" kern="100" dirty="0">
                <a:latin typeface="Calibri" panose="020F0502020204030204" pitchFamily="34" charset="0"/>
              </a:rPr>
              <a:t>NON-CONSUMING OCCUPIER / </a:t>
            </a:r>
            <a:br>
              <a:rPr lang="en-US" sz="1800" b="1" u="sng" kern="100" dirty="0">
                <a:latin typeface="Calibri" panose="020F0502020204030204" pitchFamily="34" charset="0"/>
              </a:rPr>
            </a:br>
            <a:r>
              <a:rPr lang="en-US" sz="1800" b="1" u="sng" kern="100" dirty="0">
                <a:latin typeface="Calibri" panose="020F0502020204030204" pitchFamily="34" charset="0"/>
              </a:rPr>
              <a:t>NO DEEMED CONTRACT</a:t>
            </a:r>
            <a:endParaRPr lang="en-GB" dirty="0"/>
          </a:p>
        </p:txBody>
      </p:sp>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36598" y="1128471"/>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US" b="1" i="1" kern="100" dirty="0">
                <a:solidFill>
                  <a:prstClr val="black"/>
                </a:solidFill>
                <a:latin typeface="Calibri" panose="020F0502020204030204" pitchFamily="34" charset="0"/>
                <a:ea typeface="Aptos" panose="020B0004020202020204" pitchFamily="34" charset="0"/>
              </a:rPr>
              <a:t>‘… take such a supply …’ </a:t>
            </a:r>
            <a:endParaRPr lang="en-GB" b="1" i="1" kern="100" dirty="0">
              <a:solidFill>
                <a:prstClr val="black"/>
              </a:solidFill>
              <a:latin typeface="Calibri" panose="020F0502020204030204" pitchFamily="34" charset="0"/>
              <a:ea typeface="Aptos" panose="020B0004020202020204" pitchFamily="34" charset="0"/>
            </a:endParaRPr>
          </a:p>
        </p:txBody>
      </p:sp>
      <p:sp>
        <p:nvSpPr>
          <p:cNvPr id="9" name="TextBox 8">
            <a:extLst>
              <a:ext uri="{FF2B5EF4-FFF2-40B4-BE49-F238E27FC236}">
                <a16:creationId xmlns:a16="http://schemas.microsoft.com/office/drawing/2014/main" id="{0554A421-B480-5F9D-FDDD-BB44EF244551}"/>
              </a:ext>
            </a:extLst>
          </p:cNvPr>
          <p:cNvSpPr txBox="1"/>
          <p:nvPr/>
        </p:nvSpPr>
        <p:spPr>
          <a:xfrm>
            <a:off x="1946940" y="1645011"/>
            <a:ext cx="8109500" cy="2262158"/>
          </a:xfrm>
          <a:prstGeom prst="rect">
            <a:avLst/>
          </a:prstGeom>
          <a:noFill/>
        </p:spPr>
        <p:txBody>
          <a:bodyPr wrap="square">
            <a:spAutoFit/>
          </a:bodyPr>
          <a:lstStyle/>
          <a:p>
            <a:pPr marL="84138" lvl="1" eaLnBrk="0" fontAlgn="base" hangingPunct="0">
              <a:spcBef>
                <a:spcPts val="600"/>
              </a:spcBef>
              <a:spcAft>
                <a:spcPts val="600"/>
              </a:spcAft>
            </a:pPr>
            <a:r>
              <a:rPr lang="en-GB" dirty="0">
                <a:solidFill>
                  <a:prstClr val="black"/>
                </a:solidFill>
                <a:latin typeface="Calibri" panose="020F0502020204030204" pitchFamily="34" charset="0"/>
              </a:rPr>
              <a:t>Circumstances where an outgoing party has claimed they are no longer responsible for a supply to the premises would be expected to be transferred to either a new party moving into the premises or to the landlord, but what if the meter is registering ‘zero’ consumption from a date prior to a new party or the landlord taking responsibility for the premises?</a:t>
            </a:r>
          </a:p>
          <a:p>
            <a:pPr marL="84138" lvl="1" eaLnBrk="0" fontAlgn="base" hangingPunct="0">
              <a:spcBef>
                <a:spcPts val="600"/>
              </a:spcBef>
              <a:spcAft>
                <a:spcPts val="600"/>
              </a:spcAft>
            </a:pPr>
            <a:endParaRPr lang="en-GB" dirty="0">
              <a:solidFill>
                <a:prstClr val="black"/>
              </a:solidFill>
              <a:latin typeface="Calibri" panose="020F0502020204030204" pitchFamily="34" charset="0"/>
            </a:endParaRPr>
          </a:p>
          <a:p>
            <a:pPr marL="84138" lvl="1" eaLnBrk="0" fontAlgn="base" hangingPunct="0">
              <a:spcBef>
                <a:spcPct val="0"/>
              </a:spcBef>
              <a:spcAft>
                <a:spcPct val="0"/>
              </a:spcAft>
            </a:pPr>
            <a:endParaRPr lang="en-GB" dirty="0">
              <a:solidFill>
                <a:prstClr val="black"/>
              </a:solidFill>
              <a:latin typeface="Calibri" panose="020F0502020204030204" pitchFamily="34" charset="0"/>
            </a:endParaRPr>
          </a:p>
        </p:txBody>
      </p:sp>
      <p:sp>
        <p:nvSpPr>
          <p:cNvPr id="3" name="Date Placeholder 2">
            <a:extLst>
              <a:ext uri="{FF2B5EF4-FFF2-40B4-BE49-F238E27FC236}">
                <a16:creationId xmlns:a16="http://schemas.microsoft.com/office/drawing/2014/main" id="{BFFDDDA7-7D00-ABB6-D5B3-6F5D4DAFE248}"/>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Slide Number Placeholder 4">
            <a:extLst>
              <a:ext uri="{FF2B5EF4-FFF2-40B4-BE49-F238E27FC236}">
                <a16:creationId xmlns:a16="http://schemas.microsoft.com/office/drawing/2014/main" id="{A4CF46ED-63ED-C9B8-8E80-7FE5C49B8903}"/>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33</a:t>
            </a:fld>
            <a:endParaRPr lang="en-GB">
              <a:solidFill>
                <a:prstClr val="white"/>
              </a:solidFill>
              <a:latin typeface="Calibri"/>
            </a:endParaRPr>
          </a:p>
        </p:txBody>
      </p:sp>
    </p:spTree>
    <p:extLst>
      <p:ext uri="{BB962C8B-B14F-4D97-AF65-F5344CB8AC3E}">
        <p14:creationId xmlns:p14="http://schemas.microsoft.com/office/powerpoint/2010/main" val="3196887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B4A5-28B3-A413-9C6C-A7A0EF4E4D1A}"/>
              </a:ext>
            </a:extLst>
          </p:cNvPr>
          <p:cNvSpPr>
            <a:spLocks noGrp="1"/>
          </p:cNvSpPr>
          <p:nvPr>
            <p:ph type="title"/>
          </p:nvPr>
        </p:nvSpPr>
        <p:spPr/>
        <p:txBody>
          <a:bodyPr/>
          <a:lstStyle/>
          <a:p>
            <a:r>
              <a:rPr lang="en-US" sz="1800" b="1" u="sng" kern="100" dirty="0">
                <a:latin typeface="Calibri" panose="020F0502020204030204" pitchFamily="34" charset="0"/>
              </a:rPr>
              <a:t>NON-CONSUMING OCCUPIER / </a:t>
            </a:r>
            <a:br>
              <a:rPr lang="en-US" sz="1800" b="1" u="sng" kern="100" dirty="0">
                <a:latin typeface="Calibri" panose="020F0502020204030204" pitchFamily="34" charset="0"/>
              </a:rPr>
            </a:br>
            <a:r>
              <a:rPr lang="en-US" sz="1800" b="1" u="sng" kern="100" dirty="0">
                <a:latin typeface="Calibri" panose="020F0502020204030204" pitchFamily="34" charset="0"/>
              </a:rPr>
              <a:t>NO DEEMED CONTRACT</a:t>
            </a:r>
            <a:endParaRPr lang="en-GB" dirty="0"/>
          </a:p>
        </p:txBody>
      </p:sp>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36598" y="1128471"/>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GB" b="1" dirty="0">
                <a:solidFill>
                  <a:prstClr val="black"/>
                </a:solidFill>
                <a:latin typeface="Calibri" panose="020F0502020204030204" pitchFamily="34" charset="0"/>
              </a:rPr>
              <a:t>Statement on Deemed Contracts – 24 June 2010</a:t>
            </a:r>
            <a:endParaRPr lang="en-GB" b="1" kern="100" dirty="0">
              <a:solidFill>
                <a:prstClr val="black"/>
              </a:solidFill>
              <a:latin typeface="Calibri" panose="020F0502020204030204" pitchFamily="34" charset="0"/>
              <a:ea typeface="Aptos" panose="020B0004020202020204" pitchFamily="34" charset="0"/>
            </a:endParaRPr>
          </a:p>
        </p:txBody>
      </p:sp>
      <p:sp>
        <p:nvSpPr>
          <p:cNvPr id="9" name="TextBox 8">
            <a:extLst>
              <a:ext uri="{FF2B5EF4-FFF2-40B4-BE49-F238E27FC236}">
                <a16:creationId xmlns:a16="http://schemas.microsoft.com/office/drawing/2014/main" id="{0554A421-B480-5F9D-FDDD-BB44EF244551}"/>
              </a:ext>
            </a:extLst>
          </p:cNvPr>
          <p:cNvSpPr txBox="1"/>
          <p:nvPr/>
        </p:nvSpPr>
        <p:spPr>
          <a:xfrm>
            <a:off x="1946940" y="1645011"/>
            <a:ext cx="8109500" cy="3647152"/>
          </a:xfrm>
          <a:prstGeom prst="rect">
            <a:avLst/>
          </a:prstGeom>
          <a:noFill/>
        </p:spPr>
        <p:txBody>
          <a:bodyPr wrap="square">
            <a:spAutoFit/>
          </a:bodyPr>
          <a:lstStyle/>
          <a:p>
            <a:pPr marL="84138" lvl="1" eaLnBrk="0" fontAlgn="base" hangingPunct="0">
              <a:spcBef>
                <a:spcPts val="600"/>
              </a:spcBef>
              <a:spcAft>
                <a:spcPts val="600"/>
              </a:spcAft>
            </a:pPr>
            <a:r>
              <a:rPr lang="en-GB" dirty="0">
                <a:solidFill>
                  <a:prstClr val="black"/>
                </a:solidFill>
                <a:latin typeface="Calibri" panose="020F0502020204030204" pitchFamily="34" charset="0"/>
              </a:rPr>
              <a:t>Guidance issued by Ofgem dated 24 June 2010 at point 1.3 gave a </a:t>
            </a:r>
            <a:r>
              <a:rPr lang="en-GB" i="1" dirty="0">
                <a:solidFill>
                  <a:prstClr val="black"/>
                </a:solidFill>
                <a:latin typeface="Calibri" panose="020F0502020204030204" pitchFamily="34" charset="0"/>
              </a:rPr>
              <a:t>‘… </a:t>
            </a:r>
            <a:r>
              <a:rPr lang="en-US" i="1" dirty="0">
                <a:solidFill>
                  <a:prstClr val="black"/>
                </a:solidFill>
                <a:latin typeface="Calibri" panose="020F0502020204030204" pitchFamily="34" charset="0"/>
              </a:rPr>
              <a:t>general and non-binding view, on the basis of [our] interpretation of the relevant statutory provisions as a whole, including consideration of the Government’s original policy proposals for the deemed contract provisions, is that gas and/or electricity would need to be consumed in order for a deemed contract to arise between a </a:t>
            </a:r>
            <a:r>
              <a:rPr lang="en-US" i="1" dirty="0" err="1">
                <a:solidFill>
                  <a:prstClr val="black"/>
                </a:solidFill>
                <a:latin typeface="Calibri" panose="020F0502020204030204" pitchFamily="34" charset="0"/>
              </a:rPr>
              <a:t>licenced</a:t>
            </a:r>
            <a:r>
              <a:rPr lang="en-US" i="1" dirty="0">
                <a:solidFill>
                  <a:prstClr val="black"/>
                </a:solidFill>
                <a:latin typeface="Calibri" panose="020F0502020204030204" pitchFamily="34" charset="0"/>
              </a:rPr>
              <a:t> supplier and the occupier/owner of premises. However, Ofgem wishes to make clear that the interpretation of legislation is ultimately a matter for the courts. Further, the precise legal position will depend on the individual circumstances of each case.’</a:t>
            </a:r>
          </a:p>
          <a:p>
            <a:pPr marL="84138" lvl="1" eaLnBrk="0" fontAlgn="base" hangingPunct="0">
              <a:spcBef>
                <a:spcPts val="600"/>
              </a:spcBef>
              <a:spcAft>
                <a:spcPts val="600"/>
              </a:spcAft>
            </a:pPr>
            <a:r>
              <a:rPr lang="en-GB" dirty="0">
                <a:solidFill>
                  <a:prstClr val="black"/>
                </a:solidFill>
                <a:latin typeface="Calibri" panose="020F0502020204030204" pitchFamily="34" charset="0"/>
              </a:rPr>
              <a:t>This statement was the last guidance issued regarding the creation of </a:t>
            </a:r>
            <a:r>
              <a:rPr lang="en-GB" i="1" dirty="0">
                <a:solidFill>
                  <a:prstClr val="black"/>
                </a:solidFill>
                <a:latin typeface="Calibri" panose="020F0502020204030204" pitchFamily="34" charset="0"/>
              </a:rPr>
              <a:t>‘Deemed contracts in certain cases’</a:t>
            </a:r>
            <a:r>
              <a:rPr lang="en-GB" dirty="0">
                <a:solidFill>
                  <a:prstClr val="black"/>
                </a:solidFill>
                <a:latin typeface="Calibri" panose="020F0502020204030204" pitchFamily="34" charset="0"/>
              </a:rPr>
              <a:t> in accordance with the Gas and Electricity Codes schedule to the respective Acts.</a:t>
            </a:r>
            <a:endParaRPr lang="en-GB" i="1" dirty="0">
              <a:solidFill>
                <a:prstClr val="black"/>
              </a:solidFill>
              <a:latin typeface="Calibri" panose="020F0502020204030204" pitchFamily="34" charset="0"/>
            </a:endParaRPr>
          </a:p>
          <a:p>
            <a:pPr marL="84138" lvl="1" eaLnBrk="0" fontAlgn="base" hangingPunct="0">
              <a:spcBef>
                <a:spcPct val="0"/>
              </a:spcBef>
              <a:spcAft>
                <a:spcPct val="0"/>
              </a:spcAft>
            </a:pPr>
            <a:endParaRPr lang="en-GB" dirty="0">
              <a:solidFill>
                <a:prstClr val="black"/>
              </a:solidFill>
              <a:latin typeface="Calibri" panose="020F0502020204030204" pitchFamily="34" charset="0"/>
            </a:endParaRPr>
          </a:p>
        </p:txBody>
      </p:sp>
      <p:sp>
        <p:nvSpPr>
          <p:cNvPr id="3" name="Date Placeholder 2">
            <a:extLst>
              <a:ext uri="{FF2B5EF4-FFF2-40B4-BE49-F238E27FC236}">
                <a16:creationId xmlns:a16="http://schemas.microsoft.com/office/drawing/2014/main" id="{BFFDDDA7-7D00-ABB6-D5B3-6F5D4DAFE248}"/>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Slide Number Placeholder 4">
            <a:extLst>
              <a:ext uri="{FF2B5EF4-FFF2-40B4-BE49-F238E27FC236}">
                <a16:creationId xmlns:a16="http://schemas.microsoft.com/office/drawing/2014/main" id="{95703B8E-46A6-C1B9-C015-D3F8F22A34C4}"/>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34</a:t>
            </a:fld>
            <a:endParaRPr lang="en-GB">
              <a:solidFill>
                <a:prstClr val="white"/>
              </a:solidFill>
              <a:latin typeface="Calibri"/>
            </a:endParaRPr>
          </a:p>
        </p:txBody>
      </p:sp>
    </p:spTree>
    <p:extLst>
      <p:ext uri="{BB962C8B-B14F-4D97-AF65-F5344CB8AC3E}">
        <p14:creationId xmlns:p14="http://schemas.microsoft.com/office/powerpoint/2010/main" val="3579245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B4A5-28B3-A413-9C6C-A7A0EF4E4D1A}"/>
              </a:ext>
            </a:extLst>
          </p:cNvPr>
          <p:cNvSpPr>
            <a:spLocks noGrp="1"/>
          </p:cNvSpPr>
          <p:nvPr>
            <p:ph type="title"/>
          </p:nvPr>
        </p:nvSpPr>
        <p:spPr/>
        <p:txBody>
          <a:bodyPr/>
          <a:lstStyle/>
          <a:p>
            <a:r>
              <a:rPr lang="en-US" sz="1800" b="1" u="sng" kern="100" dirty="0">
                <a:latin typeface="Calibri" panose="020F0502020204030204" pitchFamily="34" charset="0"/>
              </a:rPr>
              <a:t>NON-CONSUMING OCCUPIER / </a:t>
            </a:r>
            <a:br>
              <a:rPr lang="en-US" sz="1800" b="1" u="sng" kern="100" dirty="0">
                <a:latin typeface="Calibri" panose="020F0502020204030204" pitchFamily="34" charset="0"/>
              </a:rPr>
            </a:br>
            <a:r>
              <a:rPr lang="en-US" sz="1800" b="1" u="sng" kern="100" dirty="0">
                <a:latin typeface="Calibri" panose="020F0502020204030204" pitchFamily="34" charset="0"/>
              </a:rPr>
              <a:t>NO DEEMED CONTRACT</a:t>
            </a:r>
            <a:endParaRPr lang="en-GB" dirty="0"/>
          </a:p>
        </p:txBody>
      </p:sp>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36598" y="1128471"/>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GB" b="1" dirty="0">
                <a:solidFill>
                  <a:prstClr val="black"/>
                </a:solidFill>
                <a:latin typeface="Calibri" panose="020F0502020204030204" pitchFamily="34" charset="0"/>
              </a:rPr>
              <a:t>NON-CONSUMING OCCUPIERS</a:t>
            </a:r>
            <a:endParaRPr lang="en-GB" b="1" kern="100" dirty="0">
              <a:solidFill>
                <a:prstClr val="black"/>
              </a:solidFill>
              <a:latin typeface="Calibri" panose="020F0502020204030204" pitchFamily="34" charset="0"/>
              <a:ea typeface="Aptos" panose="020B0004020202020204" pitchFamily="34" charset="0"/>
            </a:endParaRPr>
          </a:p>
        </p:txBody>
      </p:sp>
      <p:sp>
        <p:nvSpPr>
          <p:cNvPr id="9" name="TextBox 8">
            <a:extLst>
              <a:ext uri="{FF2B5EF4-FFF2-40B4-BE49-F238E27FC236}">
                <a16:creationId xmlns:a16="http://schemas.microsoft.com/office/drawing/2014/main" id="{0554A421-B480-5F9D-FDDD-BB44EF244551}"/>
              </a:ext>
            </a:extLst>
          </p:cNvPr>
          <p:cNvSpPr txBox="1"/>
          <p:nvPr/>
        </p:nvSpPr>
        <p:spPr>
          <a:xfrm>
            <a:off x="1946940" y="1645012"/>
            <a:ext cx="8109500" cy="2585323"/>
          </a:xfrm>
          <a:prstGeom prst="rect">
            <a:avLst/>
          </a:prstGeom>
          <a:noFill/>
        </p:spPr>
        <p:txBody>
          <a:bodyPr wrap="square">
            <a:spAutoFit/>
          </a:bodyPr>
          <a:lstStyle/>
          <a:p>
            <a:pPr marL="84138" lvl="1" eaLnBrk="0" fontAlgn="base" hangingPunct="0">
              <a:spcBef>
                <a:spcPts val="600"/>
              </a:spcBef>
              <a:spcAft>
                <a:spcPts val="600"/>
              </a:spcAft>
            </a:pPr>
            <a:r>
              <a:rPr lang="en-GB" dirty="0">
                <a:solidFill>
                  <a:prstClr val="black"/>
                </a:solidFill>
                <a:latin typeface="Calibri" panose="020F0502020204030204" pitchFamily="34" charset="0"/>
              </a:rPr>
              <a:t>So in the circumstance where a new occupier takes responsibility for a premises, there is no requirement for that entity to take responsibility for a meter and the costs passed through industry where there is no evidence of consumption, and it therefore falls to be the responsibility of the incumbent supplier to either meet the costs to arrange and co-ordinate for the de-energisation/disconnection of the supply from industry including full meter removal with associated costs that can run into significant sums of money, or meeting the indefinite costs for </a:t>
            </a:r>
            <a:r>
              <a:rPr lang="en-GB">
                <a:solidFill>
                  <a:prstClr val="black"/>
                </a:solidFill>
                <a:latin typeface="Calibri" panose="020F0502020204030204" pitchFamily="34" charset="0"/>
              </a:rPr>
              <a:t>the safety, </a:t>
            </a:r>
            <a:r>
              <a:rPr lang="en-GB" dirty="0">
                <a:solidFill>
                  <a:prstClr val="black"/>
                </a:solidFill>
                <a:latin typeface="Calibri" panose="020F0502020204030204" pitchFamily="34" charset="0"/>
              </a:rPr>
              <a:t>maintenance and upkeep of the supplies to a non-consuming meter where there is no consumer willing to claim responsibility. </a:t>
            </a:r>
          </a:p>
        </p:txBody>
      </p:sp>
      <p:sp>
        <p:nvSpPr>
          <p:cNvPr id="3" name="Date Placeholder 2">
            <a:extLst>
              <a:ext uri="{FF2B5EF4-FFF2-40B4-BE49-F238E27FC236}">
                <a16:creationId xmlns:a16="http://schemas.microsoft.com/office/drawing/2014/main" id="{BFFDDDA7-7D00-ABB6-D5B3-6F5D4DAFE248}"/>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Slide Number Placeholder 4">
            <a:extLst>
              <a:ext uri="{FF2B5EF4-FFF2-40B4-BE49-F238E27FC236}">
                <a16:creationId xmlns:a16="http://schemas.microsoft.com/office/drawing/2014/main" id="{0AF98F3F-C586-9D36-428A-19FDE0C0C4BE}"/>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35</a:t>
            </a:fld>
            <a:endParaRPr lang="en-GB">
              <a:solidFill>
                <a:prstClr val="white"/>
              </a:solidFill>
              <a:latin typeface="Calibri"/>
            </a:endParaRPr>
          </a:p>
        </p:txBody>
      </p:sp>
    </p:spTree>
    <p:extLst>
      <p:ext uri="{BB962C8B-B14F-4D97-AF65-F5344CB8AC3E}">
        <p14:creationId xmlns:p14="http://schemas.microsoft.com/office/powerpoint/2010/main" val="3209129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B4A5-28B3-A413-9C6C-A7A0EF4E4D1A}"/>
              </a:ext>
            </a:extLst>
          </p:cNvPr>
          <p:cNvSpPr>
            <a:spLocks noGrp="1"/>
          </p:cNvSpPr>
          <p:nvPr>
            <p:ph type="title"/>
          </p:nvPr>
        </p:nvSpPr>
        <p:spPr/>
        <p:txBody>
          <a:bodyPr/>
          <a:lstStyle/>
          <a:p>
            <a:r>
              <a:rPr lang="en-US" sz="1800" b="1" u="sng" kern="100" dirty="0">
                <a:latin typeface="Calibri" panose="020F0502020204030204" pitchFamily="34" charset="0"/>
              </a:rPr>
              <a:t>NON-CONSUMING OCCUPIER / </a:t>
            </a:r>
            <a:br>
              <a:rPr lang="en-US" sz="1800" b="1" u="sng" kern="100" dirty="0">
                <a:latin typeface="Calibri" panose="020F0502020204030204" pitchFamily="34" charset="0"/>
              </a:rPr>
            </a:br>
            <a:r>
              <a:rPr lang="en-US" sz="1800" b="1" u="sng" kern="100" dirty="0">
                <a:latin typeface="Calibri" panose="020F0502020204030204" pitchFamily="34" charset="0"/>
              </a:rPr>
              <a:t>NO DEEMED CONTRACT</a:t>
            </a:r>
            <a:endParaRPr lang="en-GB" dirty="0"/>
          </a:p>
        </p:txBody>
      </p:sp>
      <p:sp>
        <p:nvSpPr>
          <p:cNvPr id="4" name="Footer Placeholder 3">
            <a:extLst>
              <a:ext uri="{FF2B5EF4-FFF2-40B4-BE49-F238E27FC236}">
                <a16:creationId xmlns:a16="http://schemas.microsoft.com/office/drawing/2014/main" id="{1D2C5B05-CA57-E631-287F-1F60096022AF}"/>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7" name="TextBox 6">
            <a:extLst>
              <a:ext uri="{FF2B5EF4-FFF2-40B4-BE49-F238E27FC236}">
                <a16:creationId xmlns:a16="http://schemas.microsoft.com/office/drawing/2014/main" id="{6C006A26-60B5-297E-904B-FE5060D4F3A8}"/>
              </a:ext>
            </a:extLst>
          </p:cNvPr>
          <p:cNvSpPr txBox="1"/>
          <p:nvPr/>
        </p:nvSpPr>
        <p:spPr>
          <a:xfrm>
            <a:off x="1836598" y="1128471"/>
            <a:ext cx="8330184" cy="375552"/>
          </a:xfrm>
          <a:prstGeom prst="rect">
            <a:avLst/>
          </a:prstGeom>
          <a:noFill/>
        </p:spPr>
        <p:txBody>
          <a:bodyPr wrap="square">
            <a:spAutoFit/>
          </a:bodyPr>
          <a:lstStyle/>
          <a:p>
            <a:pPr eaLnBrk="0" fontAlgn="base" hangingPunct="0">
              <a:lnSpc>
                <a:spcPct val="107000"/>
              </a:lnSpc>
              <a:spcBef>
                <a:spcPct val="0"/>
              </a:spcBef>
              <a:spcAft>
                <a:spcPts val="800"/>
              </a:spcAft>
            </a:pPr>
            <a:r>
              <a:rPr lang="en-US" b="1" kern="100" dirty="0">
                <a:solidFill>
                  <a:prstClr val="black"/>
                </a:solidFill>
                <a:latin typeface="Calibri" panose="020F0502020204030204" pitchFamily="34" charset="0"/>
                <a:ea typeface="Aptos" panose="020B0004020202020204" pitchFamily="34" charset="0"/>
              </a:rPr>
              <a:t>MORE CERTAINTY REQUIRED</a:t>
            </a:r>
            <a:endParaRPr lang="en-GB" b="1" kern="100" dirty="0">
              <a:solidFill>
                <a:prstClr val="black"/>
              </a:solidFill>
              <a:latin typeface="Calibri" panose="020F0502020204030204" pitchFamily="34" charset="0"/>
              <a:ea typeface="Aptos" panose="020B0004020202020204" pitchFamily="34" charset="0"/>
            </a:endParaRPr>
          </a:p>
        </p:txBody>
      </p:sp>
      <p:sp>
        <p:nvSpPr>
          <p:cNvPr id="9" name="TextBox 8">
            <a:extLst>
              <a:ext uri="{FF2B5EF4-FFF2-40B4-BE49-F238E27FC236}">
                <a16:creationId xmlns:a16="http://schemas.microsoft.com/office/drawing/2014/main" id="{0554A421-B480-5F9D-FDDD-BB44EF244551}"/>
              </a:ext>
            </a:extLst>
          </p:cNvPr>
          <p:cNvSpPr txBox="1"/>
          <p:nvPr/>
        </p:nvSpPr>
        <p:spPr>
          <a:xfrm>
            <a:off x="1946940" y="1645011"/>
            <a:ext cx="8109500" cy="1477328"/>
          </a:xfrm>
          <a:prstGeom prst="rect">
            <a:avLst/>
          </a:prstGeom>
          <a:noFill/>
        </p:spPr>
        <p:txBody>
          <a:bodyPr wrap="square">
            <a:spAutoFit/>
          </a:bodyPr>
          <a:lstStyle/>
          <a:p>
            <a:pPr marL="84138" lvl="1" eaLnBrk="0" fontAlgn="base" hangingPunct="0">
              <a:spcBef>
                <a:spcPts val="600"/>
              </a:spcBef>
              <a:spcAft>
                <a:spcPts val="600"/>
              </a:spcAft>
            </a:pPr>
            <a:r>
              <a:rPr lang="en-GB" dirty="0">
                <a:solidFill>
                  <a:prstClr val="black"/>
                </a:solidFill>
                <a:latin typeface="Calibri" panose="020F0502020204030204" pitchFamily="34" charset="0"/>
              </a:rPr>
              <a:t>Provisions need to be made to be able to hold the Occupier or Owner responsible for the supply to the premises, or at the very least prevent all the costs of industry costs being borne by the supplier where the Owner/Occupier/Consumer or other responsible party has not or cannot be established in law and where the last guidance was issued more than 10-years ago.</a:t>
            </a:r>
          </a:p>
        </p:txBody>
      </p:sp>
      <p:sp>
        <p:nvSpPr>
          <p:cNvPr id="3" name="Date Placeholder 2">
            <a:extLst>
              <a:ext uri="{FF2B5EF4-FFF2-40B4-BE49-F238E27FC236}">
                <a16:creationId xmlns:a16="http://schemas.microsoft.com/office/drawing/2014/main" id="{BFFDDDA7-7D00-ABB6-D5B3-6F5D4DAFE248}"/>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5" name="Slide Number Placeholder 4">
            <a:extLst>
              <a:ext uri="{FF2B5EF4-FFF2-40B4-BE49-F238E27FC236}">
                <a16:creationId xmlns:a16="http://schemas.microsoft.com/office/drawing/2014/main" id="{0AF98F3F-C586-9D36-428A-19FDE0C0C4BE}"/>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36</a:t>
            </a:fld>
            <a:endParaRPr lang="en-GB">
              <a:solidFill>
                <a:prstClr val="white"/>
              </a:solidFill>
              <a:latin typeface="Calibri"/>
            </a:endParaRPr>
          </a:p>
        </p:txBody>
      </p:sp>
    </p:spTree>
    <p:extLst>
      <p:ext uri="{BB962C8B-B14F-4D97-AF65-F5344CB8AC3E}">
        <p14:creationId xmlns:p14="http://schemas.microsoft.com/office/powerpoint/2010/main" val="26668294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23F776F-EF71-D59F-6C71-7A66584898B8}"/>
              </a:ext>
            </a:extLst>
          </p:cNvPr>
          <p:cNvSpPr/>
          <p:nvPr/>
        </p:nvSpPr>
        <p:spPr>
          <a:xfrm>
            <a:off x="1613897" y="6226279"/>
            <a:ext cx="7938487" cy="4430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GB">
              <a:solidFill>
                <a:prstClr val="white"/>
              </a:solidFill>
              <a:latin typeface="Calibri"/>
            </a:endParaRPr>
          </a:p>
        </p:txBody>
      </p:sp>
      <p:sp>
        <p:nvSpPr>
          <p:cNvPr id="3" name="TextBox 2">
            <a:extLst>
              <a:ext uri="{FF2B5EF4-FFF2-40B4-BE49-F238E27FC236}">
                <a16:creationId xmlns:a16="http://schemas.microsoft.com/office/drawing/2014/main" id="{B64455C8-9FDA-355F-ACFB-DC4B385F4101}"/>
              </a:ext>
            </a:extLst>
          </p:cNvPr>
          <p:cNvSpPr txBox="1"/>
          <p:nvPr/>
        </p:nvSpPr>
        <p:spPr>
          <a:xfrm>
            <a:off x="3215680" y="60734"/>
            <a:ext cx="5348286" cy="553998"/>
          </a:xfrm>
          <a:prstGeom prst="rect">
            <a:avLst/>
          </a:prstGeom>
          <a:noFill/>
        </p:spPr>
        <p:txBody>
          <a:bodyPr wrap="square">
            <a:spAutoFit/>
          </a:bodyPr>
          <a:lstStyle/>
          <a:p>
            <a:pPr algn="ctr" eaLnBrk="0" fontAlgn="base" hangingPunct="0">
              <a:spcBef>
                <a:spcPct val="0"/>
              </a:spcBef>
              <a:spcAft>
                <a:spcPct val="0"/>
              </a:spcAft>
              <a:defRPr/>
            </a:pPr>
            <a:r>
              <a:rPr lang="en-GB" dirty="0">
                <a:solidFill>
                  <a:srgbClr val="1F497D">
                    <a:lumMod val="75000"/>
                  </a:srgbClr>
                </a:solidFill>
                <a:latin typeface="Calibri" panose="020F0502020204030204" pitchFamily="34" charset="0"/>
              </a:rPr>
              <a:t>A.O.B.</a:t>
            </a:r>
            <a:endParaRPr lang="en-US" i="1" dirty="0">
              <a:solidFill>
                <a:srgbClr val="1C3160"/>
              </a:solidFill>
              <a:latin typeface="Calibri" panose="020F0502020204030204" pitchFamily="34" charset="0"/>
            </a:endParaRPr>
          </a:p>
          <a:p>
            <a:pPr algn="ctr" eaLnBrk="0" fontAlgn="base" hangingPunct="0">
              <a:spcBef>
                <a:spcPct val="0"/>
              </a:spcBef>
              <a:spcAft>
                <a:spcPct val="0"/>
              </a:spcAft>
              <a:defRPr/>
            </a:pPr>
            <a:endParaRPr lang="en-US" sz="1200" i="1" dirty="0">
              <a:solidFill>
                <a:srgbClr val="1C3160"/>
              </a:solidFill>
              <a:latin typeface="Calibri" panose="020F0502020204030204" pitchFamily="34" charset="0"/>
            </a:endParaRPr>
          </a:p>
        </p:txBody>
      </p:sp>
      <p:sp>
        <p:nvSpPr>
          <p:cNvPr id="9" name="TextBox 8">
            <a:extLst>
              <a:ext uri="{FF2B5EF4-FFF2-40B4-BE49-F238E27FC236}">
                <a16:creationId xmlns:a16="http://schemas.microsoft.com/office/drawing/2014/main" id="{514CF0EB-26EA-D5D9-5DEF-2715B31B70D1}"/>
              </a:ext>
            </a:extLst>
          </p:cNvPr>
          <p:cNvSpPr txBox="1"/>
          <p:nvPr/>
        </p:nvSpPr>
        <p:spPr>
          <a:xfrm>
            <a:off x="4511824" y="2780929"/>
            <a:ext cx="3005546" cy="461665"/>
          </a:xfrm>
          <a:prstGeom prst="rect">
            <a:avLst/>
          </a:prstGeom>
          <a:noFill/>
        </p:spPr>
        <p:txBody>
          <a:bodyPr wrap="square" rtlCol="0">
            <a:spAutoFit/>
          </a:bodyPr>
          <a:lstStyle/>
          <a:p>
            <a:pPr eaLnBrk="0" fontAlgn="base" hangingPunct="0">
              <a:spcBef>
                <a:spcPct val="0"/>
              </a:spcBef>
              <a:spcAft>
                <a:spcPct val="0"/>
              </a:spcAft>
              <a:defRPr/>
            </a:pPr>
            <a:r>
              <a:rPr lang="en-US" sz="2400" dirty="0">
                <a:solidFill>
                  <a:srgbClr val="1A0EB2"/>
                </a:solidFill>
                <a:latin typeface="Calibri" panose="020F0502020204030204" pitchFamily="34" charset="0"/>
              </a:rPr>
              <a:t>  Any Other Business</a:t>
            </a:r>
            <a:endParaRPr lang="en-GB" sz="2400" i="1" dirty="0">
              <a:solidFill>
                <a:srgbClr val="1A0EB2"/>
              </a:solidFill>
              <a:latin typeface="Calibri" panose="020F0502020204030204" pitchFamily="34" charset="0"/>
            </a:endParaRPr>
          </a:p>
        </p:txBody>
      </p:sp>
      <p:sp>
        <p:nvSpPr>
          <p:cNvPr id="2" name="Date Placeholder 1">
            <a:extLst>
              <a:ext uri="{FF2B5EF4-FFF2-40B4-BE49-F238E27FC236}">
                <a16:creationId xmlns:a16="http://schemas.microsoft.com/office/drawing/2014/main" id="{D2856126-D741-2F4D-6C3E-D62145AF1719}"/>
              </a:ext>
            </a:extLst>
          </p:cNvPr>
          <p:cNvSpPr>
            <a:spLocks noGrp="1"/>
          </p:cNvSpPr>
          <p:nvPr>
            <p:ph type="dt" sz="half" idx="10"/>
          </p:nvPr>
        </p:nvSpPr>
        <p:spPr/>
        <p:txBody>
          <a:bodyPr/>
          <a:lstStyle/>
          <a:p>
            <a:pPr>
              <a:defRPr/>
            </a:pPr>
            <a:r>
              <a:rPr lang="en-US">
                <a:solidFill>
                  <a:prstClr val="white"/>
                </a:solidFill>
                <a:latin typeface="Calibri"/>
              </a:rPr>
              <a:t>13 September 2024</a:t>
            </a:r>
            <a:endParaRPr lang="en-GB">
              <a:solidFill>
                <a:prstClr val="white"/>
              </a:solidFill>
              <a:latin typeface="Calibri"/>
            </a:endParaRPr>
          </a:p>
        </p:txBody>
      </p:sp>
      <p:sp>
        <p:nvSpPr>
          <p:cNvPr id="4" name="Footer Placeholder 3">
            <a:extLst>
              <a:ext uri="{FF2B5EF4-FFF2-40B4-BE49-F238E27FC236}">
                <a16:creationId xmlns:a16="http://schemas.microsoft.com/office/drawing/2014/main" id="{6B94964A-3799-12AB-F843-78B912D91E6B}"/>
              </a:ext>
            </a:extLst>
          </p:cNvPr>
          <p:cNvSpPr>
            <a:spLocks noGrp="1"/>
          </p:cNvSpPr>
          <p:nvPr>
            <p:ph type="ftr" sz="quarter" idx="11"/>
          </p:nvPr>
        </p:nvSpPr>
        <p:spPr/>
        <p:txBody>
          <a:bodyPr/>
          <a:lstStyle/>
          <a:p>
            <a:pPr>
              <a:defRPr/>
            </a:pPr>
            <a:r>
              <a:rPr lang="en-GB">
                <a:solidFill>
                  <a:prstClr val="white"/>
                </a:solidFill>
                <a:latin typeface="Calibri"/>
              </a:rPr>
              <a:t>Confidential</a:t>
            </a:r>
          </a:p>
        </p:txBody>
      </p:sp>
      <p:sp>
        <p:nvSpPr>
          <p:cNvPr id="5" name="Slide Number Placeholder 4">
            <a:extLst>
              <a:ext uri="{FF2B5EF4-FFF2-40B4-BE49-F238E27FC236}">
                <a16:creationId xmlns:a16="http://schemas.microsoft.com/office/drawing/2014/main" id="{895F2BED-4890-5F61-2B23-6B36B025EE9F}"/>
              </a:ext>
            </a:extLst>
          </p:cNvPr>
          <p:cNvSpPr>
            <a:spLocks noGrp="1"/>
          </p:cNvSpPr>
          <p:nvPr>
            <p:ph type="sldNum" sz="quarter" idx="12"/>
          </p:nvPr>
        </p:nvSpPr>
        <p:spPr/>
        <p:txBody>
          <a:bodyPr/>
          <a:lstStyle/>
          <a:p>
            <a:pPr>
              <a:defRPr/>
            </a:pPr>
            <a:fld id="{AE29C080-636D-46D5-820A-7388FA52E991}" type="slidenum">
              <a:rPr lang="en-GB">
                <a:solidFill>
                  <a:prstClr val="white"/>
                </a:solidFill>
                <a:latin typeface="Calibri"/>
              </a:rPr>
              <a:pPr>
                <a:defRPr/>
              </a:pPr>
              <a:t>37</a:t>
            </a:fld>
            <a:endParaRPr lang="en-GB">
              <a:solidFill>
                <a:prstClr val="white"/>
              </a:solidFill>
              <a:latin typeface="Calibri"/>
            </a:endParaRPr>
          </a:p>
        </p:txBody>
      </p:sp>
    </p:spTree>
    <p:extLst>
      <p:ext uri="{BB962C8B-B14F-4D97-AF65-F5344CB8AC3E}">
        <p14:creationId xmlns:p14="http://schemas.microsoft.com/office/powerpoint/2010/main" val="18084599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Date Placeholder 2">
            <a:extLst>
              <a:ext uri="{FF2B5EF4-FFF2-40B4-BE49-F238E27FC236}">
                <a16:creationId xmlns:a16="http://schemas.microsoft.com/office/drawing/2014/main" id="{340C7E5E-B83C-4521-8F7B-A311A4FA54BE}"/>
              </a:ext>
            </a:extLst>
          </p:cNvPr>
          <p:cNvSpPr>
            <a:spLocks noGrp="1" noChangeArrowheads="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400">
                <a:solidFill>
                  <a:schemeClr val="tx2"/>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chemeClr val="tx2"/>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2"/>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2"/>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2"/>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2"/>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2"/>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2"/>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2"/>
                </a:solidFill>
                <a:latin typeface="Calibri" panose="020F0502020204030204" pitchFamily="34" charset="0"/>
              </a:defRPr>
            </a:lvl9pPr>
          </a:lstStyle>
          <a:p>
            <a:pPr fontAlgn="base">
              <a:spcBef>
                <a:spcPct val="0"/>
              </a:spcBef>
              <a:spcAft>
                <a:spcPct val="0"/>
              </a:spcAft>
              <a:buNone/>
            </a:pPr>
            <a:r>
              <a:rPr lang="en-US" altLang="en-US" sz="800">
                <a:solidFill>
                  <a:prstClr val="white"/>
                </a:solidFill>
              </a:rPr>
              <a:t>13 September 2024</a:t>
            </a:r>
            <a:endParaRPr lang="en-GB" altLang="en-US" sz="800">
              <a:solidFill>
                <a:prstClr val="white"/>
              </a:solidFill>
            </a:endParaRPr>
          </a:p>
        </p:txBody>
      </p:sp>
      <p:sp>
        <p:nvSpPr>
          <p:cNvPr id="7171" name="Footer Placeholder 3">
            <a:extLst>
              <a:ext uri="{FF2B5EF4-FFF2-40B4-BE49-F238E27FC236}">
                <a16:creationId xmlns:a16="http://schemas.microsoft.com/office/drawing/2014/main" id="{EEFDF0D1-D072-441E-B035-D40C0A368118}"/>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400">
                <a:solidFill>
                  <a:schemeClr val="tx2"/>
                </a:solidFill>
                <a:latin typeface="Calibri" panose="020F0502020204030204" pitchFamily="34" charset="0"/>
              </a:defRPr>
            </a:lvl1pPr>
            <a:lvl2pPr marL="742950" indent="-285750">
              <a:spcBef>
                <a:spcPct val="20000"/>
              </a:spcBef>
              <a:buFont typeface="Arial" panose="020B0604020202020204" pitchFamily="34" charset="0"/>
              <a:buChar char="–"/>
              <a:defRPr sz="2000">
                <a:solidFill>
                  <a:schemeClr val="tx2"/>
                </a:solidFill>
                <a:latin typeface="Calibri" panose="020F0502020204030204" pitchFamily="34" charset="0"/>
              </a:defRPr>
            </a:lvl2pPr>
            <a:lvl3pPr marL="1143000" indent="-228600">
              <a:spcBef>
                <a:spcPct val="20000"/>
              </a:spcBef>
              <a:buFont typeface="Arial" panose="020B0604020202020204" pitchFamily="34" charset="0"/>
              <a:buChar char="•"/>
              <a:defRPr sz="2000">
                <a:solidFill>
                  <a:schemeClr val="tx2"/>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2"/>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2"/>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2"/>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2"/>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2"/>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2"/>
                </a:solidFill>
                <a:latin typeface="Calibri" panose="020F0502020204030204" pitchFamily="34" charset="0"/>
              </a:defRPr>
            </a:lvl9pPr>
          </a:lstStyle>
          <a:p>
            <a:pPr fontAlgn="base">
              <a:spcBef>
                <a:spcPct val="0"/>
              </a:spcBef>
              <a:spcAft>
                <a:spcPct val="0"/>
              </a:spcAft>
              <a:buNone/>
            </a:pPr>
            <a:r>
              <a:rPr lang="en-GB" altLang="en-US" sz="800">
                <a:solidFill>
                  <a:prstClr val="white"/>
                </a:solidFill>
              </a:rPr>
              <a:t>Confidential</a:t>
            </a:r>
          </a:p>
        </p:txBody>
      </p:sp>
      <p:pic>
        <p:nvPicPr>
          <p:cNvPr id="4" name="Picture 3" descr="Shape&#10;&#10;Description automatically generated">
            <a:extLst>
              <a:ext uri="{FF2B5EF4-FFF2-40B4-BE49-F238E27FC236}">
                <a16:creationId xmlns:a16="http://schemas.microsoft.com/office/drawing/2014/main" id="{652B9FE7-4769-46CF-BE70-D69CFD7380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
            <a:ext cx="9144000" cy="6857999"/>
          </a:xfrm>
          <a:prstGeom prst="rect">
            <a:avLst/>
          </a:prstGeom>
        </p:spPr>
      </p:pic>
      <p:sp>
        <p:nvSpPr>
          <p:cNvPr id="2" name="Slide Number Placeholder 1">
            <a:extLst>
              <a:ext uri="{FF2B5EF4-FFF2-40B4-BE49-F238E27FC236}">
                <a16:creationId xmlns:a16="http://schemas.microsoft.com/office/drawing/2014/main" id="{181E9428-6A62-79CF-E510-5F9F117894C8}"/>
              </a:ext>
            </a:extLst>
          </p:cNvPr>
          <p:cNvSpPr>
            <a:spLocks noGrp="1"/>
          </p:cNvSpPr>
          <p:nvPr>
            <p:ph type="sldNum" sz="quarter" idx="12"/>
          </p:nvPr>
        </p:nvSpPr>
        <p:spPr/>
        <p:txBody>
          <a:bodyPr/>
          <a:lstStyle/>
          <a:p>
            <a:pPr>
              <a:defRPr/>
            </a:pPr>
            <a:fld id="{E23B49F0-6695-41BD-BBE7-7CA5273E9895}" type="slidenum">
              <a:rPr lang="en-GB">
                <a:solidFill>
                  <a:prstClr val="white"/>
                </a:solidFill>
                <a:latin typeface="Calibri"/>
              </a:rPr>
              <a:pPr>
                <a:defRPr/>
              </a:pPr>
              <a:t>38</a:t>
            </a:fld>
            <a:endParaRPr lang="en-GB">
              <a:solidFill>
                <a:prstClr val="white"/>
              </a:solidFill>
              <a:latin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sz="2800" dirty="0">
                <a:latin typeface="Arial" panose="020B0604020202020204" pitchFamily="34" charset="0"/>
                <a:ea typeface="Roboto"/>
                <a:cs typeface="Arial" panose="020B0604020202020204" pitchFamily="34" charset="0"/>
              </a:rPr>
              <a:t>8</a:t>
            </a:r>
            <a:r>
              <a:rPr lang="en-GB" sz="2700" dirty="0">
                <a:latin typeface="Arial" panose="020B0604020202020204" pitchFamily="34" charset="0"/>
                <a:ea typeface="Roboto"/>
                <a:cs typeface="Arial" panose="020B0604020202020204" pitchFamily="34" charset="0"/>
              </a:rPr>
              <a:t>. 5.8 - Dispute Rejections not being worked timely</a:t>
            </a:r>
            <a:br>
              <a:rPr lang="en-GB" sz="2400" b="1" i="0" kern="1200" cap="none" spc="0" dirty="0">
                <a:solidFill>
                  <a:schemeClr val="tx1"/>
                </a:solidFill>
                <a:effectLst/>
                <a:latin typeface="Arial" panose="020B0604020202020204" pitchFamily="34" charset="0"/>
                <a:ea typeface="+mn-ea"/>
                <a:cs typeface="Arial" panose="020B0604020202020204" pitchFamily="34" charset="0"/>
              </a:rPr>
            </a:b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Professional services team </a:t>
            </a:r>
          </a:p>
        </p:txBody>
      </p:sp>
    </p:spTree>
    <p:extLst>
      <p:ext uri="{BB962C8B-B14F-4D97-AF65-F5344CB8AC3E}">
        <p14:creationId xmlns:p14="http://schemas.microsoft.com/office/powerpoint/2010/main" val="2670109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a:xfrm>
            <a:off x="838200" y="365125"/>
            <a:ext cx="9284855" cy="1033308"/>
          </a:xfrm>
        </p:spPr>
        <p:txBody>
          <a:bodyPr>
            <a:normAutofit/>
          </a:bodyPr>
          <a:lstStyle/>
          <a:p>
            <a:r>
              <a:rPr lang="en-GB" dirty="0">
                <a:latin typeface="Arial" panose="020B0604020202020204" pitchFamily="34" charset="0"/>
                <a:cs typeface="Arial" panose="020B0604020202020204" pitchFamily="34" charset="0"/>
              </a:rPr>
              <a:t>5.8 – dispute rejections not being worked timely</a:t>
            </a:r>
          </a:p>
        </p:txBody>
      </p:sp>
      <p:sp>
        <p:nvSpPr>
          <p:cNvPr id="5" name="Text Placeholder 3">
            <a:extLst>
              <a:ext uri="{FF2B5EF4-FFF2-40B4-BE49-F238E27FC236}">
                <a16:creationId xmlns:a16="http://schemas.microsoft.com/office/drawing/2014/main" id="{42F8C198-2906-AD90-CA90-82A0596AFC78}"/>
              </a:ext>
            </a:extLst>
          </p:cNvPr>
          <p:cNvSpPr txBox="1">
            <a:spLocks/>
          </p:cNvSpPr>
          <p:nvPr/>
        </p:nvSpPr>
        <p:spPr>
          <a:xfrm>
            <a:off x="920496" y="1836737"/>
            <a:ext cx="6844469" cy="44608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0B9DF68D-584B-A186-9EA8-5BE630862E82}"/>
              </a:ext>
            </a:extLst>
          </p:cNvPr>
          <p:cNvSpPr txBox="1"/>
          <p:nvPr/>
        </p:nvSpPr>
        <p:spPr>
          <a:xfrm>
            <a:off x="838200" y="1643556"/>
            <a:ext cx="10901739" cy="397031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solidFill>
                  <a:srgbClr val="252525"/>
                </a:solidFill>
                <a:latin typeface="Arial" panose="020B0604020202020204" pitchFamily="34" charset="0"/>
                <a:cs typeface="Arial" panose="020B0604020202020204" pitchFamily="34" charset="0"/>
              </a:rPr>
              <a:t>The issue around the D86 MCOS is being addressed, but there is another issue that needs responding to. </a:t>
            </a:r>
          </a:p>
          <a:p>
            <a:endParaRPr lang="en-GB" dirty="0">
              <a:solidFill>
                <a:srgbClr val="252525"/>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solidFill>
                  <a:srgbClr val="252525"/>
                </a:solidFill>
                <a:latin typeface="Arial" panose="020B0604020202020204" pitchFamily="34" charset="0"/>
                <a:cs typeface="Arial" panose="020B0604020202020204" pitchFamily="34" charset="0"/>
              </a:rPr>
              <a:t>Secure S1 Read/Volume reads.  Some suppliers use one and some suppliers use the other.</a:t>
            </a:r>
          </a:p>
          <a:p>
            <a:endParaRPr lang="en-GB" dirty="0">
              <a:solidFill>
                <a:srgbClr val="252525"/>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solidFill>
                  <a:srgbClr val="252525"/>
                </a:solidFill>
                <a:latin typeface="Arial" panose="020B0604020202020204" pitchFamily="34" charset="0"/>
                <a:cs typeface="Arial" panose="020B0604020202020204" pitchFamily="34" charset="0"/>
              </a:rPr>
              <a:t>Before we do a DMEX we will always raise a dispute just to check the other supplier isn't going to query it, once they reject it, we go ahead and raise the DMEX.  We will always seek that clarification first as it messy to unpick a DMEX, and use this as our approach, but it does means these fail the REC guidelines of re-raising a dispute.</a:t>
            </a:r>
          </a:p>
          <a:p>
            <a:pPr marL="285750" indent="-285750">
              <a:buFont typeface="Arial" panose="020B0604020202020204" pitchFamily="34" charset="0"/>
              <a:buChar char="•"/>
            </a:pPr>
            <a:endParaRPr lang="en-GB" dirty="0">
              <a:solidFill>
                <a:srgbClr val="252525"/>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800" kern="100" dirty="0">
                <a:effectLst/>
                <a:latin typeface="Arial" panose="020B0604020202020204" pitchFamily="34" charset="0"/>
                <a:ea typeface="Times New Roman" panose="02020603050405020304" pitchFamily="18" charset="0"/>
                <a:cs typeface="Times New Roman" panose="02020603050405020304" pitchFamily="18" charset="0"/>
              </a:rPr>
              <a:t>We wonder what best practices other suppliers used, and whether this should also be excluded from the rejection pot, or if we should be doing something different?</a:t>
            </a:r>
          </a:p>
          <a:p>
            <a:pPr marL="285750" indent="-285750">
              <a:buFont typeface="Arial" panose="020B0604020202020204" pitchFamily="34" charset="0"/>
              <a:buChar char="•"/>
            </a:pPr>
            <a:endParaRPr lang="en-GB" dirty="0">
              <a:solidFill>
                <a:srgbClr val="252525"/>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52525"/>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3221499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9. </a:t>
            </a:r>
            <a:r>
              <a:rPr lang="en-GB" sz="2400" dirty="0" err="1">
                <a:latin typeface="Arial" panose="020B0604020202020204" pitchFamily="34" charset="0"/>
                <a:ea typeface="Roboto"/>
                <a:cs typeface="Arial" panose="020B0604020202020204" pitchFamily="34" charset="0"/>
              </a:rPr>
              <a:t>aob</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35146423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11 </a:t>
            </a:r>
            <a:r>
              <a:rPr lang="en-GB" sz="2200" dirty="0" err="1">
                <a:latin typeface="Roboto"/>
                <a:ea typeface="Roboto"/>
                <a:cs typeface="Roboto"/>
              </a:rPr>
              <a:t>october</a:t>
            </a:r>
            <a:r>
              <a:rPr lang="en-GB" sz="2200" dirty="0">
                <a:latin typeface="Roboto"/>
                <a:ea typeface="Roboto"/>
                <a:cs typeface="Roboto"/>
              </a:rPr>
              <a:t>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Z6U2HC7FTF6PyUnxTQv.jA"/>
  <p:tag name="TEMPLAFYSLIDEID" val="637267157637726805"/>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C_Powerpoint_27 05 2022" id="{81B33AF9-065E-4D3E-9BE6-09BD597715B6}" vid="{23EDEFC6-332A-4522-9031-1845A1942E07}"/>
    </a:ext>
  </a:extLst>
</a:theme>
</file>

<file path=ppt/theme/theme16.xml><?xml version="1.0" encoding="utf-8"?>
<a:theme xmlns:a="http://schemas.openxmlformats.org/drawingml/2006/main" name="2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2.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3.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TemplafySlideFormConfiguration><![CDATA[{"formFields":[],"formDataEntries":[]}]]></TemplafySlideFormConfiguration>
</file>

<file path=customXml/item5.xml><?xml version="1.0" encoding="utf-8"?>
<TemplafySlideTemplateConfiguration><![CDATA[{"slideVersion":1,"isValidatorEnabled":false,"isLocked":false,"elementsMetadata":[],"slideId":"638137027472535562","enableDocumentContentUpdater":false,"version":"2.0"}]]></TemplafySlideTemplateConfiguration>
</file>

<file path=customXml/itemProps1.xml><?xml version="1.0" encoding="utf-8"?>
<ds:datastoreItem xmlns:ds="http://schemas.openxmlformats.org/officeDocument/2006/customXml" ds:itemID="{E75A28F7-695B-4549-9853-49499D7F64E3}">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4.xml><?xml version="1.0" encoding="utf-8"?>
<ds:datastoreItem xmlns:ds="http://schemas.openxmlformats.org/officeDocument/2006/customXml" ds:itemID="{C5CA1D5A-CE68-45E5-B22A-5B7CDE255D92}">
  <ds:schemaRefs/>
</ds:datastoreItem>
</file>

<file path=customXml/itemProps5.xml><?xml version="1.0" encoding="utf-8"?>
<ds:datastoreItem xmlns:ds="http://schemas.openxmlformats.org/officeDocument/2006/customXml" ds:itemID="{D8BAB1C6-2689-46E3-869F-76071C261012}">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291</TotalTime>
  <Words>4376</Words>
  <Application>Microsoft Office PowerPoint</Application>
  <PresentationFormat>Widescreen</PresentationFormat>
  <Paragraphs>394</Paragraphs>
  <Slides>42</Slides>
  <Notes>14</Notes>
  <HiddenSlides>0</HiddenSlides>
  <MMClips>0</MMClips>
  <ScaleCrop>false</ScaleCrop>
  <HeadingPairs>
    <vt:vector size="8" baseType="variant">
      <vt:variant>
        <vt:lpstr>Fonts Used</vt:lpstr>
      </vt:variant>
      <vt:variant>
        <vt:i4>13</vt:i4>
      </vt:variant>
      <vt:variant>
        <vt:lpstr>Theme</vt:lpstr>
      </vt:variant>
      <vt:variant>
        <vt:i4>16</vt:i4>
      </vt:variant>
      <vt:variant>
        <vt:lpstr>Embedded OLE Servers</vt:lpstr>
      </vt:variant>
      <vt:variant>
        <vt:i4>1</vt:i4>
      </vt:variant>
      <vt:variant>
        <vt:lpstr>Slide Titles</vt:lpstr>
      </vt:variant>
      <vt:variant>
        <vt:i4>42</vt:i4>
      </vt:variant>
    </vt:vector>
  </HeadingPairs>
  <TitlesOfParts>
    <vt:vector size="72" baseType="lpstr">
      <vt:lpstr>Arial</vt:lpstr>
      <vt:lpstr>Calibri</vt:lpstr>
      <vt:lpstr>Courier New</vt:lpstr>
      <vt:lpstr>EON Brix Sans</vt:lpstr>
      <vt:lpstr>EON Brix Sans Black</vt:lpstr>
      <vt:lpstr>Lato</vt:lpstr>
      <vt:lpstr>Lato Heavy</vt:lpstr>
      <vt:lpstr>Roboto</vt:lpstr>
      <vt:lpstr>Roboto Medium</vt:lpstr>
      <vt:lpstr>Roboto Slab</vt:lpstr>
      <vt:lpstr>Segoe UI</vt:lpstr>
      <vt:lpstr>Ubuntu</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4_CONTENT SLIDE</vt:lpstr>
      <vt:lpstr>1_REC Light Event Theme</vt:lpstr>
      <vt:lpstr>Office Theme</vt:lpstr>
      <vt:lpstr>2_REC Alternative Event Theme</vt:lpstr>
      <vt:lpstr>think-cell Slide</vt:lpstr>
      <vt:lpstr>REC ISSues group</vt:lpstr>
      <vt:lpstr>1. Introduction and agreement of agenda</vt:lpstr>
      <vt:lpstr>Agenda For today</vt:lpstr>
      <vt:lpstr> 2. Actions log    </vt:lpstr>
      <vt:lpstr>Actions log</vt:lpstr>
      <vt:lpstr> 3. performance assurance update    </vt:lpstr>
      <vt:lpstr>A Lookback at Performance in the last Quarter</vt:lpstr>
      <vt:lpstr>Interventions to improve party performance</vt:lpstr>
      <vt:lpstr>Interventions to improve party performance</vt:lpstr>
      <vt:lpstr>Interventions to improve party performance</vt:lpstr>
      <vt:lpstr>Metering improvements - gas</vt:lpstr>
      <vt:lpstr>Data Cleanse Sprint 2 Close</vt:lpstr>
      <vt:lpstr>Looking ahead at Performance Assurance Activities in the Next Quarter</vt:lpstr>
      <vt:lpstr>Data Cleanse Sprint 3</vt:lpstr>
      <vt:lpstr>annual review of the Theft Targeting Methodology (TTM)</vt:lpstr>
      <vt:lpstr>Performance Data on Erroneous Switches</vt:lpstr>
      <vt:lpstr>PAF Review for 2024-25</vt:lpstr>
      <vt:lpstr>A simpler checklist</vt:lpstr>
      <vt:lpstr> 4. data cleanse update    </vt:lpstr>
      <vt:lpstr> 5. Unique Identification Letters for the seals of electricity mems    </vt:lpstr>
      <vt:lpstr>unique identification letters for the seals of electricity MEMs</vt:lpstr>
      <vt:lpstr> 6. Insolvency and Liability      </vt:lpstr>
      <vt:lpstr>INSOLVENCY &amp; LIABILITY ADMINISTRATION UNDER INSOLVENCY ACT 1986</vt:lpstr>
      <vt:lpstr>INSOLVENCY &amp; LIABILITY ADMINISTRATION UNDER INSOLVENCY ACT 1986</vt:lpstr>
      <vt:lpstr>INSOLVENCY &amp; LIABILITY ADMINISTRATION UNDER INSOLVENCY ACT 1986</vt:lpstr>
      <vt:lpstr>INSOLVENCY &amp; LIABILITY ADMINISTRATION UNDER INSOLVENCY ACT 1986</vt:lpstr>
      <vt:lpstr>INSOLVENCY &amp; LIABILITY ADMINISTRATION UNDER INSOLVENCY ACT 1986</vt:lpstr>
      <vt:lpstr>INSOLVENCY &amp; LIABILITY ADMINISTRATION UNDER INSOLVENCY ACT 1986</vt:lpstr>
      <vt:lpstr> 7. non-consuming occupiers / no deemed contract      </vt:lpstr>
      <vt:lpstr>NON-CONSUMING OCCUPIER /  NO DEEMED CONTRACT</vt:lpstr>
      <vt:lpstr>NON-CONSUMING OCCUPIER /  NO DEEMED CONTRACT</vt:lpstr>
      <vt:lpstr>NON-CONSUMING OCCUPIER /  NO DEEMED CONTRACT</vt:lpstr>
      <vt:lpstr>NON-CONSUMING OCCUPIER /  NO DEEMED CONTRACT</vt:lpstr>
      <vt:lpstr>NON-CONSUMING OCCUPIER /  NO DEEMED CONTRACT</vt:lpstr>
      <vt:lpstr>NON-CONSUMING OCCUPIER /  NO DEEMED CONTRACT</vt:lpstr>
      <vt:lpstr>NON-CONSUMING OCCUPIER /  NO DEEMED CONTRACT</vt:lpstr>
      <vt:lpstr>PowerPoint Presentation</vt:lpstr>
      <vt:lpstr>PowerPoint Presentation</vt:lpstr>
      <vt:lpstr> 8. 5.8 - Dispute Rejections not being worked timely     </vt:lpstr>
      <vt:lpstr>5.8 – dispute rejections not being worked timely</vt:lpstr>
      <vt:lpstr> 9. aob    </vt:lpstr>
      <vt:lpstr>Next meeting:  11 october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3</cp:revision>
  <dcterms:created xsi:type="dcterms:W3CDTF">2022-06-08T15:31:29Z</dcterms:created>
  <dcterms:modified xsi:type="dcterms:W3CDTF">2024-09-06T10:21:48Z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