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4.xml" ContentType="application/vnd.openxmlformats-officedocument.theme+xml"/>
  <Override PartName="/ppt/slideLayouts/slideLayout124.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4037" r:id="rId16"/>
    <p:sldMasterId id="2147484067" r:id="rId17"/>
    <p:sldMasterId id="2147484074" r:id="rId18"/>
  </p:sldMasterIdLst>
  <p:notesMasterIdLst>
    <p:notesMasterId r:id="rId33"/>
  </p:notesMasterIdLst>
  <p:handoutMasterIdLst>
    <p:handoutMasterId r:id="rId34"/>
  </p:handoutMasterIdLst>
  <p:sldIdLst>
    <p:sldId id="256" r:id="rId19"/>
    <p:sldId id="269" r:id="rId20"/>
    <p:sldId id="263" r:id="rId21"/>
    <p:sldId id="2147377262" r:id="rId22"/>
    <p:sldId id="2147475745" r:id="rId23"/>
    <p:sldId id="2147475746" r:id="rId24"/>
    <p:sldId id="2147475690" r:id="rId25"/>
    <p:sldId id="2147475850" r:id="rId26"/>
    <p:sldId id="2147470944" r:id="rId27"/>
    <p:sldId id="2147475853" r:id="rId28"/>
    <p:sldId id="258" r:id="rId29"/>
    <p:sldId id="259" r:id="rId30"/>
    <p:sldId id="2147475846" r:id="rId31"/>
    <p:sldId id="25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B2CBE7-0C44-497B-9CFB-1C0A955D4611}" v="1" dt="2024-10-04T13:05:43.415"/>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microsoft.com/office/2016/11/relationships/changesInfo" Target="changesInfos/changesInfo1.xml"/><Relationship Id="rId21" Type="http://schemas.openxmlformats.org/officeDocument/2006/relationships/slide" Target="slides/slide3.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slide" Target="slides/slide11.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78B2CBE7-0C44-497B-9CFB-1C0A955D4611}"/>
    <pc:docChg chg="custSel delSld modSld">
      <pc:chgData name="James Rees" userId="6a49c294-0318-4273-b1fc-4011d6bf9f90" providerId="ADAL" clId="{78B2CBE7-0C44-497B-9CFB-1C0A955D4611}" dt="2024-10-03T14:46:52.920" v="83" actId="20577"/>
      <pc:docMkLst>
        <pc:docMk/>
      </pc:docMkLst>
      <pc:sldChg chg="modSp mod">
        <pc:chgData name="James Rees" userId="6a49c294-0318-4273-b1fc-4011d6bf9f90" providerId="ADAL" clId="{78B2CBE7-0C44-497B-9CFB-1C0A955D4611}" dt="2024-10-03T14:46:39.104" v="81" actId="20577"/>
        <pc:sldMkLst>
          <pc:docMk/>
          <pc:sldMk cId="1116783212" sldId="263"/>
        </pc:sldMkLst>
        <pc:graphicFrameChg chg="modGraphic">
          <ac:chgData name="James Rees" userId="6a49c294-0318-4273-b1fc-4011d6bf9f90" providerId="ADAL" clId="{78B2CBE7-0C44-497B-9CFB-1C0A955D4611}" dt="2024-10-03T14:46:39.104" v="81" actId="20577"/>
          <ac:graphicFrameMkLst>
            <pc:docMk/>
            <pc:sldMk cId="1116783212" sldId="263"/>
            <ac:graphicFrameMk id="3" creationId="{ADE9F281-2DB4-898F-0D79-1AE200709F3A}"/>
          </ac:graphicFrameMkLst>
        </pc:graphicFrameChg>
      </pc:sldChg>
      <pc:sldChg chg="del">
        <pc:chgData name="James Rees" userId="6a49c294-0318-4273-b1fc-4011d6bf9f90" providerId="ADAL" clId="{78B2CBE7-0C44-497B-9CFB-1C0A955D4611}" dt="2024-10-03T14:31:48.644" v="55" actId="47"/>
        <pc:sldMkLst>
          <pc:docMk/>
          <pc:sldMk cId="3305625547" sldId="2147475611"/>
        </pc:sldMkLst>
      </pc:sldChg>
      <pc:sldChg chg="del">
        <pc:chgData name="James Rees" userId="6a49c294-0318-4273-b1fc-4011d6bf9f90" providerId="ADAL" clId="{78B2CBE7-0C44-497B-9CFB-1C0A955D4611}" dt="2024-10-03T14:31:48.644" v="55" actId="47"/>
        <pc:sldMkLst>
          <pc:docMk/>
          <pc:sldMk cId="1223724261" sldId="2147475685"/>
        </pc:sldMkLst>
      </pc:sldChg>
      <pc:sldChg chg="del">
        <pc:chgData name="James Rees" userId="6a49c294-0318-4273-b1fc-4011d6bf9f90" providerId="ADAL" clId="{78B2CBE7-0C44-497B-9CFB-1C0A955D4611}" dt="2024-10-03T14:31:48.644" v="55" actId="47"/>
        <pc:sldMkLst>
          <pc:docMk/>
          <pc:sldMk cId="1266945934" sldId="2147475690"/>
        </pc:sldMkLst>
      </pc:sldChg>
      <pc:sldChg chg="del">
        <pc:chgData name="James Rees" userId="6a49c294-0318-4273-b1fc-4011d6bf9f90" providerId="ADAL" clId="{78B2CBE7-0C44-497B-9CFB-1C0A955D4611}" dt="2024-10-03T14:31:48.644" v="55" actId="47"/>
        <pc:sldMkLst>
          <pc:docMk/>
          <pc:sldMk cId="1005997124" sldId="2147475691"/>
        </pc:sldMkLst>
      </pc:sldChg>
      <pc:sldChg chg="del">
        <pc:chgData name="James Rees" userId="6a49c294-0318-4273-b1fc-4011d6bf9f90" providerId="ADAL" clId="{78B2CBE7-0C44-497B-9CFB-1C0A955D4611}" dt="2024-10-03T14:31:48.644" v="55" actId="47"/>
        <pc:sldMkLst>
          <pc:docMk/>
          <pc:sldMk cId="877566814" sldId="2147475696"/>
        </pc:sldMkLst>
      </pc:sldChg>
      <pc:sldChg chg="del">
        <pc:chgData name="James Rees" userId="6a49c294-0318-4273-b1fc-4011d6bf9f90" providerId="ADAL" clId="{78B2CBE7-0C44-497B-9CFB-1C0A955D4611}" dt="2024-10-03T14:31:48.644" v="55" actId="47"/>
        <pc:sldMkLst>
          <pc:docMk/>
          <pc:sldMk cId="3415163946" sldId="2147475703"/>
        </pc:sldMkLst>
      </pc:sldChg>
      <pc:sldChg chg="del">
        <pc:chgData name="James Rees" userId="6a49c294-0318-4273-b1fc-4011d6bf9f90" providerId="ADAL" clId="{78B2CBE7-0C44-497B-9CFB-1C0A955D4611}" dt="2024-10-03T14:31:48.644" v="55" actId="47"/>
        <pc:sldMkLst>
          <pc:docMk/>
          <pc:sldMk cId="785046171" sldId="2147475704"/>
        </pc:sldMkLst>
      </pc:sldChg>
      <pc:sldChg chg="del">
        <pc:chgData name="James Rees" userId="6a49c294-0318-4273-b1fc-4011d6bf9f90" providerId="ADAL" clId="{78B2CBE7-0C44-497B-9CFB-1C0A955D4611}" dt="2024-10-03T14:31:48.644" v="55" actId="47"/>
        <pc:sldMkLst>
          <pc:docMk/>
          <pc:sldMk cId="3720801165" sldId="2147475705"/>
        </pc:sldMkLst>
      </pc:sldChg>
      <pc:sldChg chg="del">
        <pc:chgData name="James Rees" userId="6a49c294-0318-4273-b1fc-4011d6bf9f90" providerId="ADAL" clId="{78B2CBE7-0C44-497B-9CFB-1C0A955D4611}" dt="2024-10-03T14:31:48.644" v="55" actId="47"/>
        <pc:sldMkLst>
          <pc:docMk/>
          <pc:sldMk cId="3130053420" sldId="2147475706"/>
        </pc:sldMkLst>
      </pc:sldChg>
      <pc:sldChg chg="del">
        <pc:chgData name="James Rees" userId="6a49c294-0318-4273-b1fc-4011d6bf9f90" providerId="ADAL" clId="{78B2CBE7-0C44-497B-9CFB-1C0A955D4611}" dt="2024-10-03T14:31:48.644" v="55" actId="47"/>
        <pc:sldMkLst>
          <pc:docMk/>
          <pc:sldMk cId="1395045868" sldId="2147475707"/>
        </pc:sldMkLst>
      </pc:sldChg>
      <pc:sldChg chg="del">
        <pc:chgData name="James Rees" userId="6a49c294-0318-4273-b1fc-4011d6bf9f90" providerId="ADAL" clId="{78B2CBE7-0C44-497B-9CFB-1C0A955D4611}" dt="2024-10-03T14:31:54.335" v="56" actId="47"/>
        <pc:sldMkLst>
          <pc:docMk/>
          <pc:sldMk cId="316604801" sldId="2147475708"/>
        </pc:sldMkLst>
      </pc:sldChg>
      <pc:sldChg chg="modSp mod">
        <pc:chgData name="James Rees" userId="6a49c294-0318-4273-b1fc-4011d6bf9f90" providerId="ADAL" clId="{78B2CBE7-0C44-497B-9CFB-1C0A955D4611}" dt="2024-10-03T14:31:37.342" v="54" actId="20577"/>
        <pc:sldMkLst>
          <pc:docMk/>
          <pc:sldMk cId="2800574366" sldId="2147475746"/>
        </pc:sldMkLst>
        <pc:spChg chg="mod">
          <ac:chgData name="James Rees" userId="6a49c294-0318-4273-b1fc-4011d6bf9f90" providerId="ADAL" clId="{78B2CBE7-0C44-497B-9CFB-1C0A955D4611}" dt="2024-10-03T14:31:37.342" v="54" actId="20577"/>
          <ac:spMkLst>
            <pc:docMk/>
            <pc:sldMk cId="2800574366" sldId="2147475746"/>
            <ac:spMk id="2" creationId="{4310DABB-9296-FDB0-E562-D1B45488F158}"/>
          </ac:spMkLst>
        </pc:spChg>
      </pc:sldChg>
      <pc:sldChg chg="modSp mod">
        <pc:chgData name="James Rees" userId="6a49c294-0318-4273-b1fc-4011d6bf9f90" providerId="ADAL" clId="{78B2CBE7-0C44-497B-9CFB-1C0A955D4611}" dt="2024-10-03T14:46:52.920" v="83" actId="20577"/>
        <pc:sldMkLst>
          <pc:docMk/>
          <pc:sldMk cId="3514642384" sldId="2147475846"/>
        </pc:sldMkLst>
        <pc:spChg chg="mod">
          <ac:chgData name="James Rees" userId="6a49c294-0318-4273-b1fc-4011d6bf9f90" providerId="ADAL" clId="{78B2CBE7-0C44-497B-9CFB-1C0A955D4611}" dt="2024-10-03T14:46:52.920" v="83" actId="20577"/>
          <ac:spMkLst>
            <pc:docMk/>
            <pc:sldMk cId="3514642384" sldId="2147475846"/>
            <ac:spMk id="2" creationId="{3EC75E90-C6D4-F023-EC2F-579BE7128B23}"/>
          </ac:spMkLst>
        </pc:spChg>
      </pc:sldChg>
      <pc:sldChg chg="del">
        <pc:chgData name="James Rees" userId="6a49c294-0318-4273-b1fc-4011d6bf9f90" providerId="ADAL" clId="{78B2CBE7-0C44-497B-9CFB-1C0A955D4611}" dt="2024-10-03T14:31:48.644" v="55" actId="47"/>
        <pc:sldMkLst>
          <pc:docMk/>
          <pc:sldMk cId="262039493" sldId="2147475852"/>
        </pc:sldMkLst>
      </pc:sldChg>
      <pc:sldMasterChg chg="delSldLayout">
        <pc:chgData name="James Rees" userId="6a49c294-0318-4273-b1fc-4011d6bf9f90" providerId="ADAL" clId="{78B2CBE7-0C44-497B-9CFB-1C0A955D4611}" dt="2024-10-03T14:31:48.644" v="55" actId="47"/>
        <pc:sldMasterMkLst>
          <pc:docMk/>
          <pc:sldMasterMk cId="2033014776" sldId="2147483785"/>
        </pc:sldMasterMkLst>
        <pc:sldLayoutChg chg="del">
          <pc:chgData name="James Rees" userId="6a49c294-0318-4273-b1fc-4011d6bf9f90" providerId="ADAL" clId="{78B2CBE7-0C44-497B-9CFB-1C0A955D4611}" dt="2024-10-03T14:31:48.644" v="55" actId="47"/>
          <pc:sldLayoutMkLst>
            <pc:docMk/>
            <pc:sldMasterMk cId="2033014776" sldId="2147483785"/>
            <pc:sldLayoutMk cId="819199649" sldId="214748407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04/10/2024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04/10/2024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453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608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04/10/2024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04 October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04 October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04 October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04 October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04/10/2024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04 October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04 October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04 October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04 October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Rectangle 3">
            <a:extLst>
              <a:ext uri="{FF2B5EF4-FFF2-40B4-BE49-F238E27FC236}">
                <a16:creationId xmlns:a16="http://schemas.microsoft.com/office/drawing/2014/main" id="{B1CFC77B-4DCD-45EC-B276-01F304E68CE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772BC56-75BD-106B-AE1D-F1ED7B6A58FE}"/>
              </a:ext>
            </a:extLst>
          </p:cNvPr>
          <p:cNvSpPr txBox="1">
            <a:spLocks/>
          </p:cNvSpPr>
          <p:nvPr userDrawn="1"/>
        </p:nvSpPr>
        <p:spPr>
          <a:xfrm>
            <a:off x="838200" y="5362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endParaRPr lang="en-GB"/>
          </a:p>
        </p:txBody>
      </p:sp>
      <p:grpSp>
        <p:nvGrpSpPr>
          <p:cNvPr id="14" name="Group 13">
            <a:extLst>
              <a:ext uri="{FF2B5EF4-FFF2-40B4-BE49-F238E27FC236}">
                <a16:creationId xmlns:a16="http://schemas.microsoft.com/office/drawing/2014/main" id="{888B6AED-05FC-6962-7B02-2153663DEEC2}"/>
              </a:ext>
            </a:extLst>
          </p:cNvPr>
          <p:cNvGrpSpPr/>
          <p:nvPr userDrawn="1"/>
        </p:nvGrpSpPr>
        <p:grpSpPr>
          <a:xfrm>
            <a:off x="4159794" y="6535204"/>
            <a:ext cx="3872411" cy="286979"/>
            <a:chOff x="-2184920" y="-395999"/>
            <a:chExt cx="3744416" cy="216525"/>
          </a:xfrm>
        </p:grpSpPr>
        <p:grpSp>
          <p:nvGrpSpPr>
            <p:cNvPr id="15" name="Group 14">
              <a:extLst>
                <a:ext uri="{FF2B5EF4-FFF2-40B4-BE49-F238E27FC236}">
                  <a16:creationId xmlns:a16="http://schemas.microsoft.com/office/drawing/2014/main" id="{53843B79-E136-C021-FA90-AB4622E569D5}"/>
                </a:ext>
              </a:extLst>
            </p:cNvPr>
            <p:cNvGrpSpPr/>
            <p:nvPr/>
          </p:nvGrpSpPr>
          <p:grpSpPr>
            <a:xfrm>
              <a:off x="-2184920" y="-395999"/>
              <a:ext cx="2808312" cy="216525"/>
              <a:chOff x="-2184920" y="-395999"/>
              <a:chExt cx="2808312" cy="216525"/>
            </a:xfrm>
          </p:grpSpPr>
          <p:sp>
            <p:nvSpPr>
              <p:cNvPr id="17" name="Flowchart: Process 16">
                <a:extLst>
                  <a:ext uri="{FF2B5EF4-FFF2-40B4-BE49-F238E27FC236}">
                    <a16:creationId xmlns:a16="http://schemas.microsoft.com/office/drawing/2014/main" id="{A4DC73D9-D9A2-60E1-CDA0-80F31E42C0EA}"/>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18" name="Flowchart: Process 17">
                <a:extLst>
                  <a:ext uri="{FF2B5EF4-FFF2-40B4-BE49-F238E27FC236}">
                    <a16:creationId xmlns:a16="http://schemas.microsoft.com/office/drawing/2014/main" id="{0E3BFF1C-016A-01D2-B4A7-5070D756DDAD}"/>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19" name="Flowchart: Process 18">
                <a:extLst>
                  <a:ext uri="{FF2B5EF4-FFF2-40B4-BE49-F238E27FC236}">
                    <a16:creationId xmlns:a16="http://schemas.microsoft.com/office/drawing/2014/main" id="{88A3140C-CBE3-375E-0A35-7A217BDCE960}"/>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6" name="Flowchart: Process 15">
              <a:extLst>
                <a:ext uri="{FF2B5EF4-FFF2-40B4-BE49-F238E27FC236}">
                  <a16:creationId xmlns:a16="http://schemas.microsoft.com/office/drawing/2014/main" id="{3AF54AE8-9E50-8FF7-82E4-E6B65E579D00}"/>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30382724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2692868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0082934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6151275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0308233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588447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58269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02634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66974127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2300615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356316994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16.xml"/><Relationship Id="rId7" Type="http://schemas.openxmlformats.org/officeDocument/2006/relationships/image" Target="../media/image5.jpe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theme" Target="../theme/theme13.xml"/><Relationship Id="rId5" Type="http://schemas.openxmlformats.org/officeDocument/2006/relationships/slideLayout" Target="../slideLayouts/slideLayout118.xml"/><Relationship Id="rId4" Type="http://schemas.openxmlformats.org/officeDocument/2006/relationships/slideLayout" Target="../slideLayouts/slideLayout117.xml"/></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21.xml"/><Relationship Id="rId7" Type="http://schemas.openxmlformats.org/officeDocument/2006/relationships/image" Target="../media/image3.png"/><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theme" Target="../theme/theme14.xml"/><Relationship Id="rId5" Type="http://schemas.openxmlformats.org/officeDocument/2006/relationships/slideLayout" Target="../slideLayouts/slideLayout123.xml"/><Relationship Id="rId4" Type="http://schemas.openxmlformats.org/officeDocument/2006/relationships/slideLayout" Target="../slideLayouts/slideLayout122.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5.xml"/><Relationship Id="rId1" Type="http://schemas.openxmlformats.org/officeDocument/2006/relationships/slideLayout" Target="../slideLayouts/slideLayout124.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11022954" y="136525"/>
            <a:ext cx="1000492" cy="689385"/>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192514992"/>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600825210"/>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248337806"/>
      </p:ext>
    </p:extLst>
  </p:cSld>
  <p:clrMap bg1="lt1" tx1="dk1" bg2="lt2" tx2="dk2" accent1="accent1" accent2="accent2" accent3="accent3" accent4="accent4" accent5="accent5" accent6="accent6" hlink="hlink" folHlink="folHlink"/>
  <p:sldLayoutIdLst>
    <p:sldLayoutId id="2147484075"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11 October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070129355"/>
              </p:ext>
            </p:extLst>
          </p:nvPr>
        </p:nvGraphicFramePr>
        <p:xfrm>
          <a:off x="1143000" y="1445860"/>
          <a:ext cx="9528049" cy="3486549"/>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31688">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5495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454958">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Actions Log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Chair</a:t>
                      </a:r>
                    </a:p>
                  </a:txBody>
                  <a:tcPr marL="22680" marR="11861" marT="6480" marB="48600" anchor="ctr"/>
                </a:tc>
                <a:extLst>
                  <a:ext uri="{0D108BD9-81ED-4DB2-BD59-A6C34878D82A}">
                    <a16:rowId xmlns:a16="http://schemas.microsoft.com/office/drawing/2014/main" val="222051283"/>
                  </a:ext>
                </a:extLst>
              </a:tr>
              <a:tr h="454958">
                <a:tc>
                  <a:txBody>
                    <a:bodyPr/>
                    <a:lstStyle/>
                    <a:p>
                      <a:pPr algn="l" rtl="0" fontAlgn="base"/>
                      <a:r>
                        <a:rPr lang="en-GB" sz="1000" b="0" i="0" cap="none" spc="0" dirty="0">
                          <a:solidFill>
                            <a:schemeClr val="tx1"/>
                          </a:solidFill>
                          <a:effectLst/>
                          <a:latin typeface="Arial" panose="020B0604020202020204" pitchFamily="34" charset="0"/>
                          <a:cs typeface="Arial" panose="020B0604020202020204" pitchFamily="34" charset="0"/>
                        </a:rPr>
                        <a:t>3</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Data Cleanse Sprint 3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635247501"/>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Data Cleanse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Change Issues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3841012203"/>
                  </a:ext>
                </a:extLst>
              </a:tr>
              <a:tr h="4034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p>
                      <a:pPr marL="0" algn="l" defTabSz="914400" rtl="0" eaLnBrk="1" fontAlgn="base" latinLnBrk="0" hangingPunct="1"/>
                      <a:endParaRPr lang="en-GB" sz="1000" b="0" kern="1200" cap="none" spc="0" dirty="0">
                        <a:solidFill>
                          <a:schemeClr val="tx1"/>
                        </a:solidFill>
                        <a:effectLst/>
                        <a:latin typeface="Arial" panose="020B0604020202020204" pitchFamily="34" charset="0"/>
                        <a:ea typeface="+mn-ea"/>
                        <a:cs typeface="Arial" panose="020B0604020202020204" pitchFamily="34" charset="0"/>
                      </a:endParaRP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6900721"/>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11:30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2. Actions log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Chair </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Actions log</a:t>
            </a:r>
          </a:p>
        </p:txBody>
      </p:sp>
      <p:graphicFrame>
        <p:nvGraphicFramePr>
          <p:cNvPr id="4" name="Table 3">
            <a:extLst>
              <a:ext uri="{FF2B5EF4-FFF2-40B4-BE49-F238E27FC236}">
                <a16:creationId xmlns:a16="http://schemas.microsoft.com/office/drawing/2014/main" id="{6759AE38-7EC6-E377-3A86-0141B31F6162}"/>
              </a:ext>
            </a:extLst>
          </p:cNvPr>
          <p:cNvGraphicFramePr>
            <a:graphicFrameLocks noGrp="1"/>
          </p:cNvGraphicFramePr>
          <p:nvPr>
            <p:extLst>
              <p:ext uri="{D42A27DB-BD31-4B8C-83A1-F6EECF244321}">
                <p14:modId xmlns:p14="http://schemas.microsoft.com/office/powerpoint/2010/main" val="4239805799"/>
              </p:ext>
            </p:extLst>
          </p:nvPr>
        </p:nvGraphicFramePr>
        <p:xfrm>
          <a:off x="1005840" y="1234440"/>
          <a:ext cx="10360152" cy="1390750"/>
        </p:xfrm>
        <a:graphic>
          <a:graphicData uri="http://schemas.openxmlformats.org/drawingml/2006/table">
            <a:tbl>
              <a:tblPr firstRow="1" firstCol="1" lastRow="1" lastCol="1" bandRow="1" bandCol="1"/>
              <a:tblGrid>
                <a:gridCol w="1673598">
                  <a:extLst>
                    <a:ext uri="{9D8B030D-6E8A-4147-A177-3AD203B41FA5}">
                      <a16:colId xmlns:a16="http://schemas.microsoft.com/office/drawing/2014/main" val="3359812394"/>
                    </a:ext>
                  </a:extLst>
                </a:gridCol>
                <a:gridCol w="2354407">
                  <a:extLst>
                    <a:ext uri="{9D8B030D-6E8A-4147-A177-3AD203B41FA5}">
                      <a16:colId xmlns:a16="http://schemas.microsoft.com/office/drawing/2014/main" val="1896672256"/>
                    </a:ext>
                  </a:extLst>
                </a:gridCol>
                <a:gridCol w="2691798">
                  <a:extLst>
                    <a:ext uri="{9D8B030D-6E8A-4147-A177-3AD203B41FA5}">
                      <a16:colId xmlns:a16="http://schemas.microsoft.com/office/drawing/2014/main" val="3524927420"/>
                    </a:ext>
                  </a:extLst>
                </a:gridCol>
                <a:gridCol w="2965230">
                  <a:extLst>
                    <a:ext uri="{9D8B030D-6E8A-4147-A177-3AD203B41FA5}">
                      <a16:colId xmlns:a16="http://schemas.microsoft.com/office/drawing/2014/main" val="1418381465"/>
                    </a:ext>
                  </a:extLst>
                </a:gridCol>
                <a:gridCol w="675119">
                  <a:extLst>
                    <a:ext uri="{9D8B030D-6E8A-4147-A177-3AD203B41FA5}">
                      <a16:colId xmlns:a16="http://schemas.microsoft.com/office/drawing/2014/main" val="1230271354"/>
                    </a:ext>
                  </a:extLst>
                </a:gridCol>
              </a:tblGrid>
              <a:tr h="312045">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dirty="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200" dirty="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734007378"/>
                  </a:ext>
                </a:extLst>
              </a:tr>
              <a:tr h="1078705">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RECRIG_24_0913_04_01</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investigate providing a list of Unique Identification Letters for MEM seals.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 Code Manager</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update will be provided at the RIG meeting on 11 October 2024..</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231251"/>
                  </a:ext>
                </a:extLst>
              </a:tr>
            </a:tbl>
          </a:graphicData>
        </a:graphic>
      </p:graphicFrame>
    </p:spTree>
    <p:extLst>
      <p:ext uri="{BB962C8B-B14F-4D97-AF65-F5344CB8AC3E}">
        <p14:creationId xmlns:p14="http://schemas.microsoft.com/office/powerpoint/2010/main" val="343876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3. data cleanse sprint 3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2800574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D096336C-4DC5-F8E4-EE8A-D7AED3EDDBBE}"/>
              </a:ext>
            </a:extLst>
          </p:cNvPr>
          <p:cNvSpPr>
            <a:spLocks noGrp="1"/>
          </p:cNvSpPr>
          <p:nvPr>
            <p:ph type="body" sz="quarter" idx="11"/>
          </p:nvPr>
        </p:nvSpPr>
        <p:spPr>
          <a:xfrm>
            <a:off x="597568" y="1168456"/>
            <a:ext cx="10579100" cy="5485437"/>
          </a:xfrm>
        </p:spPr>
        <p:txBody>
          <a:bodyPr>
            <a:noAutofit/>
          </a:bodyPr>
          <a:lstStyle/>
          <a:p>
            <a:pPr marL="285750" indent="-285750"/>
            <a:r>
              <a:rPr lang="en-GB" sz="1400" dirty="0">
                <a:latin typeface="Arial" panose="020B0604020202020204" pitchFamily="34" charset="0"/>
                <a:cs typeface="Arial" panose="020B0604020202020204" pitchFamily="34" charset="0"/>
              </a:rPr>
              <a:t>Data Cleanse Sprint 3 will take place from the 1st October 2024 – 31st March 2025.</a:t>
            </a: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GB" sz="1400" dirty="0">
                <a:effectLst/>
                <a:latin typeface="Arial" panose="020B0604020202020204" pitchFamily="34" charset="0"/>
                <a:ea typeface="Calibri" panose="020F0502020204030204" pitchFamily="34" charset="0"/>
                <a:cs typeface="Arial" panose="020B0604020202020204" pitchFamily="34" charset="0"/>
              </a:rPr>
              <a:t>Interim progress review after the December 2024 month-end reports are issued on 8</a:t>
            </a:r>
            <a:r>
              <a:rPr lang="en-GB" sz="1400" baseline="30000" dirty="0">
                <a:effectLst/>
                <a:latin typeface="Arial" panose="020B0604020202020204" pitchFamily="34" charset="0"/>
                <a:ea typeface="Calibri" panose="020F0502020204030204" pitchFamily="34" charset="0"/>
                <a:cs typeface="Arial" panose="020B0604020202020204" pitchFamily="34" charset="0"/>
              </a:rPr>
              <a:t>th</a:t>
            </a:r>
            <a:r>
              <a:rPr lang="en-GB" sz="1400" dirty="0">
                <a:effectLst/>
                <a:latin typeface="Arial" panose="020B0604020202020204" pitchFamily="34" charset="0"/>
                <a:ea typeface="Calibri" panose="020F0502020204030204" pitchFamily="34" charset="0"/>
                <a:cs typeface="Arial" panose="020B0604020202020204" pitchFamily="34" charset="0"/>
              </a:rPr>
              <a:t> January 2025. Parties who have not made sufficient progress against the targets at this point may be contacted by the Code Manager.</a:t>
            </a:r>
          </a:p>
          <a:p>
            <a:pPr marL="342900" lvl="0" indent="-342900">
              <a:lnSpc>
                <a:spcPct val="107000"/>
              </a:lnSpc>
              <a:buFont typeface="Symbol" panose="05050102010706020507" pitchFamily="18" charset="2"/>
              <a:buChar char=""/>
            </a:pPr>
            <a:r>
              <a:rPr lang="en-GB" sz="1400" dirty="0">
                <a:effectLst/>
                <a:latin typeface="Arial" panose="020B0604020202020204" pitchFamily="34" charset="0"/>
                <a:ea typeface="Calibri" panose="020F0502020204030204" pitchFamily="34" charset="0"/>
                <a:cs typeface="Arial" panose="020B0604020202020204" pitchFamily="34" charset="0"/>
              </a:rPr>
              <a:t>The March 2025 month-end reports, due to be published on 7</a:t>
            </a:r>
            <a:r>
              <a:rPr lang="en-GB" sz="1400" baseline="30000" dirty="0">
                <a:effectLst/>
                <a:latin typeface="Arial" panose="020B0604020202020204" pitchFamily="34" charset="0"/>
                <a:ea typeface="Calibri" panose="020F0502020204030204" pitchFamily="34" charset="0"/>
                <a:cs typeface="Arial" panose="020B0604020202020204" pitchFamily="34" charset="0"/>
              </a:rPr>
              <a:t>th</a:t>
            </a:r>
            <a:r>
              <a:rPr lang="en-GB" sz="1400" dirty="0">
                <a:effectLst/>
                <a:latin typeface="Arial" panose="020B0604020202020204" pitchFamily="34" charset="0"/>
                <a:ea typeface="Calibri" panose="020F0502020204030204" pitchFamily="34" charset="0"/>
                <a:cs typeface="Arial" panose="020B0604020202020204" pitchFamily="34" charset="0"/>
              </a:rPr>
              <a:t> April 2025, will be used as the final snapshot to determine each Party’s compliance with their target.</a:t>
            </a:r>
          </a:p>
          <a:p>
            <a:pPr marL="342900" lvl="0" indent="-342900">
              <a:lnSpc>
                <a:spcPct val="107000"/>
              </a:lnSpc>
              <a:spcAft>
                <a:spcPts val="800"/>
              </a:spcAft>
              <a:buFont typeface="Symbol" panose="05050102010706020507" pitchFamily="18" charset="2"/>
              <a:buChar char=""/>
            </a:pPr>
            <a:r>
              <a:rPr lang="en-GB" sz="1400" dirty="0">
                <a:effectLst/>
                <a:latin typeface="Arial" panose="020B0604020202020204" pitchFamily="34" charset="0"/>
                <a:ea typeface="Calibri" panose="020F0502020204030204" pitchFamily="34" charset="0"/>
                <a:cs typeface="Arial" panose="020B0604020202020204" pitchFamily="34" charset="0"/>
              </a:rPr>
              <a:t>Performance Assurance Techniques (PATs) may then be applied to Parties that have not met their sprint targets.</a:t>
            </a:r>
          </a:p>
          <a:p>
            <a:r>
              <a:rPr lang="en-GB" sz="1400" dirty="0">
                <a:effectLst/>
                <a:latin typeface="Arial" panose="020B0604020202020204" pitchFamily="34" charset="0"/>
                <a:ea typeface="Calibri" panose="020F0502020204030204" pitchFamily="34" charset="0"/>
                <a:cs typeface="Arial" panose="020B0604020202020204" pitchFamily="34" charset="0"/>
              </a:rPr>
              <a:t>*Due to delays in obtaining the necessary data for the new MTD items we are proposing deferring the introduction of this report by two months to allow sufficient time for analysis to determine the target and produce required reports.</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a:bodyPr>
          <a:lstStyle/>
          <a:p>
            <a:r>
              <a:rPr lang="en-GB">
                <a:latin typeface="Arial" panose="020B0604020202020204" pitchFamily="34" charset="0"/>
                <a:ea typeface="Roboto"/>
                <a:cs typeface="Arial" panose="020B0604020202020204" pitchFamily="34" charset="0"/>
              </a:rPr>
              <a:t>Data Cleanse Sprint 3</a:t>
            </a:r>
          </a:p>
        </p:txBody>
      </p:sp>
      <p:graphicFrame>
        <p:nvGraphicFramePr>
          <p:cNvPr id="4" name="Table 3">
            <a:extLst>
              <a:ext uri="{FF2B5EF4-FFF2-40B4-BE49-F238E27FC236}">
                <a16:creationId xmlns:a16="http://schemas.microsoft.com/office/drawing/2014/main" id="{722E28DD-15A0-C668-49E3-68A8BB55C459}"/>
              </a:ext>
            </a:extLst>
          </p:cNvPr>
          <p:cNvGraphicFramePr>
            <a:graphicFrameLocks noGrp="1"/>
          </p:cNvGraphicFramePr>
          <p:nvPr/>
        </p:nvGraphicFramePr>
        <p:xfrm>
          <a:off x="679256" y="3621929"/>
          <a:ext cx="10579100" cy="2845131"/>
        </p:xfrm>
        <a:graphic>
          <a:graphicData uri="http://schemas.openxmlformats.org/drawingml/2006/table">
            <a:tbl>
              <a:tblPr firstRow="1" bandRow="1">
                <a:tableStyleId>{F5AB1C69-6EDB-4FF4-983F-18BD219EF322}</a:tableStyleId>
              </a:tblPr>
              <a:tblGrid>
                <a:gridCol w="2725760">
                  <a:extLst>
                    <a:ext uri="{9D8B030D-6E8A-4147-A177-3AD203B41FA5}">
                      <a16:colId xmlns:a16="http://schemas.microsoft.com/office/drawing/2014/main" val="3131143224"/>
                    </a:ext>
                  </a:extLst>
                </a:gridCol>
                <a:gridCol w="2418843">
                  <a:extLst>
                    <a:ext uri="{9D8B030D-6E8A-4147-A177-3AD203B41FA5}">
                      <a16:colId xmlns:a16="http://schemas.microsoft.com/office/drawing/2014/main" val="1378660008"/>
                    </a:ext>
                  </a:extLst>
                </a:gridCol>
                <a:gridCol w="5434497">
                  <a:extLst>
                    <a:ext uri="{9D8B030D-6E8A-4147-A177-3AD203B41FA5}">
                      <a16:colId xmlns:a16="http://schemas.microsoft.com/office/drawing/2014/main" val="2985143254"/>
                    </a:ext>
                  </a:extLst>
                </a:gridCol>
              </a:tblGrid>
              <a:tr h="528823">
                <a:tc>
                  <a:txBody>
                    <a:bodyPr/>
                    <a:lstStyle/>
                    <a:p>
                      <a:r>
                        <a:rPr lang="en-GB" sz="1400" dirty="0">
                          <a:latin typeface="Roboto" panose="02000000000000000000" pitchFamily="2" charset="0"/>
                          <a:ea typeface="Roboto" panose="02000000000000000000" pitchFamily="2" charset="0"/>
                          <a:cs typeface="Roboto" panose="02000000000000000000" pitchFamily="2" charset="0"/>
                        </a:rPr>
                        <a:t>Report</a:t>
                      </a:r>
                    </a:p>
                  </a:txBody>
                  <a:tcPr anchor="ct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Impacted Parties</a:t>
                      </a:r>
                    </a:p>
                  </a:txBody>
                  <a:tcPr anchor="ct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Targets</a:t>
                      </a:r>
                    </a:p>
                  </a:txBody>
                  <a:tcPr anchor="ctr"/>
                </a:tc>
                <a:extLst>
                  <a:ext uri="{0D108BD9-81ED-4DB2-BD59-A6C34878D82A}">
                    <a16:rowId xmlns:a16="http://schemas.microsoft.com/office/drawing/2014/main" val="1779308458"/>
                  </a:ext>
                </a:extLst>
              </a:tr>
              <a:tr h="552278">
                <a:tc>
                  <a:txBody>
                    <a:bodyPr/>
                    <a:lstStyle/>
                    <a:p>
                      <a:pPr>
                        <a:lnSpc>
                          <a:spcPct val="115000"/>
                        </a:lnSpc>
                        <a:spcBef>
                          <a:spcPts val="600"/>
                        </a:spcBef>
                        <a:spcAft>
                          <a:spcPts val="600"/>
                        </a:spcAft>
                      </a:pPr>
                      <a:r>
                        <a:rPr lang="en-NZ" sz="1200" b="1" dirty="0">
                          <a:solidFill>
                            <a:srgbClr val="000000"/>
                          </a:solidFill>
                          <a:effectLst/>
                          <a:latin typeface="Roboto" panose="02000000000000000000" pitchFamily="2" charset="0"/>
                          <a:ea typeface="Roboto" panose="02000000000000000000" pitchFamily="2" charset="0"/>
                          <a:cs typeface="Roboto" panose="02000000000000000000" pitchFamily="2" charset="0"/>
                        </a:rPr>
                        <a:t>New MTD items (ESME ID, Meter Location, Number of Register Digits) </a:t>
                      </a:r>
                      <a:endParaRPr lang="en-GB" sz="1200" b="1"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36195">
                        <a:lnSpc>
                          <a:spcPct val="115000"/>
                        </a:lnSpc>
                        <a:spcBef>
                          <a:spcPts val="600"/>
                        </a:spcBef>
                        <a:spcAft>
                          <a:spcPts val="600"/>
                        </a:spcAft>
                      </a:pPr>
                      <a:r>
                        <a:rPr lang="en-NZ"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Suppliers</a:t>
                      </a:r>
                      <a:endPar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171450" lvl="0" indent="-171450">
                        <a:lnSpc>
                          <a:spcPct val="115000"/>
                        </a:lnSpc>
                        <a:spcBef>
                          <a:spcPts val="600"/>
                        </a:spcBef>
                        <a:spcAft>
                          <a:spcPts val="600"/>
                        </a:spcAft>
                        <a:buFont typeface="Arial" panose="020B0604020202020204" pitchFamily="34" charset="0"/>
                        <a:buChar char="•"/>
                        <a:tabLst>
                          <a:tab pos="457200" algn="l"/>
                        </a:tabLst>
                      </a:pPr>
                      <a:r>
                        <a:rPr lang="en-NZ"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TBC – See above*</a:t>
                      </a:r>
                      <a:endPar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tc>
                <a:extLst>
                  <a:ext uri="{0D108BD9-81ED-4DB2-BD59-A6C34878D82A}">
                    <a16:rowId xmlns:a16="http://schemas.microsoft.com/office/drawing/2014/main" val="2808733932"/>
                  </a:ext>
                </a:extLst>
              </a:tr>
              <a:tr h="412679">
                <a:tc>
                  <a:txBody>
                    <a:bodyPr/>
                    <a:lstStyle/>
                    <a:p>
                      <a:pPr>
                        <a:lnSpc>
                          <a:spcPct val="115000"/>
                        </a:lnSpc>
                        <a:spcBef>
                          <a:spcPts val="600"/>
                        </a:spcBef>
                        <a:spcAft>
                          <a:spcPts val="600"/>
                        </a:spcAft>
                      </a:pPr>
                      <a:r>
                        <a:rPr lang="en-NZ" sz="1200" b="1" dirty="0">
                          <a:solidFill>
                            <a:srgbClr val="000000"/>
                          </a:solidFill>
                          <a:effectLst/>
                          <a:latin typeface="Roboto" panose="02000000000000000000" pitchFamily="2" charset="0"/>
                          <a:ea typeface="Roboto" panose="02000000000000000000" pitchFamily="2" charset="0"/>
                          <a:cs typeface="Roboto" panose="02000000000000000000" pitchFamily="2" charset="0"/>
                        </a:rPr>
                        <a:t>Invalid Topline (invalid combination due to SSC or PC)</a:t>
                      </a:r>
                      <a:endParaRPr lang="en-GB" sz="1200" b="1"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36195">
                        <a:lnSpc>
                          <a:spcPct val="115000"/>
                        </a:lnSpc>
                        <a:spcBef>
                          <a:spcPts val="600"/>
                        </a:spcBef>
                        <a:spcAft>
                          <a:spcPts val="600"/>
                        </a:spcAft>
                      </a:pPr>
                      <a:r>
                        <a:rPr lang="en-NZ"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DNOs and Suppliers</a:t>
                      </a:r>
                      <a:endPar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171450" lvl="0" indent="-171450">
                        <a:lnSpc>
                          <a:spcPct val="115000"/>
                        </a:lnSpc>
                        <a:spcBef>
                          <a:spcPts val="600"/>
                        </a:spcBef>
                        <a:spcAft>
                          <a:spcPts val="600"/>
                        </a:spcAft>
                        <a:buFont typeface="Arial" panose="020B0604020202020204" pitchFamily="34" charset="0"/>
                        <a:buChar char="•"/>
                        <a:tabLst>
                          <a:tab pos="457200" algn="l"/>
                        </a:tabLst>
                      </a:pPr>
                      <a:r>
                        <a:rPr lang="en-NZ"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0 for Suppliers</a:t>
                      </a:r>
                      <a:endPar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p>
                      <a:pPr marL="171450" lvl="0" indent="-171450">
                        <a:lnSpc>
                          <a:spcPct val="115000"/>
                        </a:lnSpc>
                        <a:spcBef>
                          <a:spcPts val="600"/>
                        </a:spcBef>
                        <a:spcAft>
                          <a:spcPts val="600"/>
                        </a:spcAft>
                        <a:buFont typeface="Arial" panose="020B0604020202020204" pitchFamily="34" charset="0"/>
                        <a:buChar char="•"/>
                        <a:tabLst>
                          <a:tab pos="457200" algn="l"/>
                        </a:tabLst>
                      </a:pPr>
                      <a:r>
                        <a:rPr lang="en-NZ"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80% reduction for DNOs</a:t>
                      </a:r>
                      <a:endPar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tc>
                <a:extLst>
                  <a:ext uri="{0D108BD9-81ED-4DB2-BD59-A6C34878D82A}">
                    <a16:rowId xmlns:a16="http://schemas.microsoft.com/office/drawing/2014/main" val="3284138464"/>
                  </a:ext>
                </a:extLst>
              </a:tr>
              <a:tr h="523027">
                <a:tc>
                  <a:txBody>
                    <a:bodyPr/>
                    <a:lstStyle/>
                    <a:p>
                      <a:pPr>
                        <a:lnSpc>
                          <a:spcPct val="115000"/>
                        </a:lnSpc>
                        <a:spcBef>
                          <a:spcPts val="600"/>
                        </a:spcBef>
                        <a:spcAft>
                          <a:spcPts val="600"/>
                        </a:spcAft>
                      </a:pPr>
                      <a:r>
                        <a:rPr lang="en-NZ" sz="1200" b="1" dirty="0">
                          <a:solidFill>
                            <a:srgbClr val="000000"/>
                          </a:solidFill>
                          <a:effectLst/>
                          <a:latin typeface="Roboto" panose="02000000000000000000" pitchFamily="2" charset="0"/>
                          <a:ea typeface="Roboto" panose="02000000000000000000" pitchFamily="2" charset="0"/>
                          <a:cs typeface="Roboto" panose="02000000000000000000" pitchFamily="2" charset="0"/>
                        </a:rPr>
                        <a:t>CDSP Metering Parties reconciliation inconsistencies in Model, Manufacturer and MSN</a:t>
                      </a:r>
                      <a:endParaRPr lang="en-GB" sz="1200" b="1"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36195">
                        <a:lnSpc>
                          <a:spcPct val="115000"/>
                        </a:lnSpc>
                        <a:spcBef>
                          <a:spcPts val="600"/>
                        </a:spcBef>
                        <a:spcAft>
                          <a:spcPts val="600"/>
                        </a:spcAft>
                      </a:pPr>
                      <a:r>
                        <a:rPr lang="en-NZ"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MAMs and Suppliers</a:t>
                      </a:r>
                      <a:endPar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171450" lvl="0" indent="-171450">
                        <a:lnSpc>
                          <a:spcPct val="115000"/>
                        </a:lnSpc>
                        <a:spcBef>
                          <a:spcPts val="600"/>
                        </a:spcBef>
                        <a:spcAft>
                          <a:spcPts val="600"/>
                        </a:spcAft>
                        <a:buFont typeface="Arial" panose="020B0604020202020204" pitchFamily="34" charset="0"/>
                        <a:buChar char="•"/>
                        <a:tabLst>
                          <a:tab pos="457200" algn="l"/>
                        </a:tabLst>
                      </a:pPr>
                      <a:r>
                        <a:rPr lang="en-NZ"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60% reduction in MPRNs with all 3 data items mismatched</a:t>
                      </a:r>
                      <a:endPar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tc>
                <a:extLst>
                  <a:ext uri="{0D108BD9-81ED-4DB2-BD59-A6C34878D82A}">
                    <a16:rowId xmlns:a16="http://schemas.microsoft.com/office/drawing/2014/main" val="2096896849"/>
                  </a:ext>
                </a:extLst>
              </a:tr>
              <a:tr h="367639">
                <a:tc>
                  <a:txBody>
                    <a:bodyPr/>
                    <a:lstStyle/>
                    <a:p>
                      <a:pPr>
                        <a:lnSpc>
                          <a:spcPct val="115000"/>
                        </a:lnSpc>
                        <a:spcBef>
                          <a:spcPts val="600"/>
                        </a:spcBef>
                        <a:spcAft>
                          <a:spcPts val="600"/>
                        </a:spcAft>
                      </a:pPr>
                      <a:r>
                        <a:rPr lang="en-NZ" sz="1200" b="1" dirty="0">
                          <a:solidFill>
                            <a:srgbClr val="000000"/>
                          </a:solidFill>
                          <a:effectLst/>
                          <a:latin typeface="Roboto" panose="02000000000000000000" pitchFamily="2" charset="0"/>
                          <a:ea typeface="Roboto" panose="02000000000000000000" pitchFamily="2" charset="0"/>
                          <a:cs typeface="Roboto" panose="02000000000000000000" pitchFamily="2" charset="0"/>
                        </a:rPr>
                        <a:t>Energised no Meter (&gt;1 month old) and Invalid MAP ID</a:t>
                      </a:r>
                      <a:endParaRPr lang="en-GB" sz="1200" b="1"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36195">
                        <a:lnSpc>
                          <a:spcPct val="115000"/>
                        </a:lnSpc>
                        <a:spcBef>
                          <a:spcPts val="600"/>
                        </a:spcBef>
                        <a:spcAft>
                          <a:spcPts val="600"/>
                        </a:spcAft>
                      </a:pPr>
                      <a:r>
                        <a:rPr lang="en-NZ" sz="1200">
                          <a:solidFill>
                            <a:srgbClr val="000000"/>
                          </a:solidFill>
                          <a:effectLst/>
                          <a:latin typeface="Roboto" panose="02000000000000000000" pitchFamily="2" charset="0"/>
                          <a:ea typeface="Roboto" panose="02000000000000000000" pitchFamily="2" charset="0"/>
                          <a:cs typeface="Roboto" panose="02000000000000000000" pitchFamily="2" charset="0"/>
                        </a:rPr>
                        <a:t>Suppliers</a:t>
                      </a:r>
                      <a:endPar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210185" indent="-171450">
                        <a:lnSpc>
                          <a:spcPct val="115000"/>
                        </a:lnSpc>
                        <a:spcBef>
                          <a:spcPts val="600"/>
                        </a:spcBef>
                        <a:spcAft>
                          <a:spcPts val="600"/>
                        </a:spcAft>
                        <a:buFont typeface="Arial" panose="020B0604020202020204" pitchFamily="34" charset="0"/>
                        <a:buChar char="•"/>
                      </a:pPr>
                      <a:r>
                        <a:rPr lang="en-NZ"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0 by mid-sprint</a:t>
                      </a:r>
                      <a:endPar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tc>
                <a:extLst>
                  <a:ext uri="{0D108BD9-81ED-4DB2-BD59-A6C34878D82A}">
                    <a16:rowId xmlns:a16="http://schemas.microsoft.com/office/drawing/2014/main" val="578689601"/>
                  </a:ext>
                </a:extLst>
              </a:tr>
            </a:tbl>
          </a:graphicData>
        </a:graphic>
      </p:graphicFrame>
    </p:spTree>
    <p:extLst>
      <p:ext uri="{BB962C8B-B14F-4D97-AF65-F5344CB8AC3E}">
        <p14:creationId xmlns:p14="http://schemas.microsoft.com/office/powerpoint/2010/main" val="1266945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4.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2974688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sz="2700" dirty="0">
                <a:latin typeface="Arial" panose="020B0604020202020204" pitchFamily="34" charset="0"/>
                <a:ea typeface="Roboto"/>
                <a:cs typeface="Arial" panose="020B0604020202020204" pitchFamily="34" charset="0"/>
              </a:rPr>
            </a:br>
            <a:r>
              <a:rPr lang="en-GB" sz="2700" dirty="0">
                <a:latin typeface="Arial" panose="020B0604020202020204" pitchFamily="34" charset="0"/>
                <a:ea typeface="Roboto"/>
                <a:cs typeface="Arial" panose="020B0604020202020204" pitchFamily="34" charset="0"/>
              </a:rPr>
              <a:t>5. change issues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Rec professional services team</a:t>
            </a:r>
          </a:p>
        </p:txBody>
      </p:sp>
    </p:spTree>
    <p:extLst>
      <p:ext uri="{BB962C8B-B14F-4D97-AF65-F5344CB8AC3E}">
        <p14:creationId xmlns:p14="http://schemas.microsoft.com/office/powerpoint/2010/main" val="483781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dirty="0">
                <a:latin typeface="Roboto"/>
                <a:ea typeface="Roboto"/>
                <a:cs typeface="Roboto"/>
              </a:rPr>
              <a:t>Issues Update</a:t>
            </a:r>
          </a:p>
        </p:txBody>
      </p:sp>
      <p:sp>
        <p:nvSpPr>
          <p:cNvPr id="3" name="TextBox 2">
            <a:extLst>
              <a:ext uri="{FF2B5EF4-FFF2-40B4-BE49-F238E27FC236}">
                <a16:creationId xmlns:a16="http://schemas.microsoft.com/office/drawing/2014/main" id="{2500EF23-56C5-35EE-170D-94607E7BE9E4}"/>
              </a:ext>
            </a:extLst>
          </p:cNvPr>
          <p:cNvSpPr txBox="1"/>
          <p:nvPr/>
        </p:nvSpPr>
        <p:spPr>
          <a:xfrm>
            <a:off x="543464" y="1276709"/>
            <a:ext cx="10696755" cy="36933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28 Issues raised since improvements following Code Manager review was implemented in June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2 new accepted 25/09/24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22 at assessment stage which includes activities such as RFI’s, establishing working groups, meeting with proposers and Service Providers, progressing Issues through Theft Issues Group, defining and developing through Change Issues Group, Technical assessment and developing and publishing Change Reports and Change Plans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 at Proposal Plan Approved Stage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2 out for Party Impact Assessment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 on hold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831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4">
            <a:extLst>
              <a:ext uri="{FF2B5EF4-FFF2-40B4-BE49-F238E27FC236}">
                <a16:creationId xmlns:a16="http://schemas.microsoft.com/office/drawing/2014/main" id="{5360C00A-B984-DB67-9E55-FD8894C1531F}"/>
              </a:ext>
            </a:extLst>
          </p:cNvPr>
          <p:cNvGraphicFramePr>
            <a:graphicFrameLocks noGrp="1"/>
          </p:cNvGraphicFramePr>
          <p:nvPr/>
        </p:nvGraphicFramePr>
        <p:xfrm>
          <a:off x="132271" y="148231"/>
          <a:ext cx="11754929" cy="5973275"/>
        </p:xfrm>
        <a:graphic>
          <a:graphicData uri="http://schemas.openxmlformats.org/drawingml/2006/table">
            <a:tbl>
              <a:tblPr firstRow="1" bandRow="1">
                <a:tableStyleId>{F5AB1C69-6EDB-4FF4-983F-18BD219EF322}</a:tableStyleId>
              </a:tblPr>
              <a:tblGrid>
                <a:gridCol w="1109933">
                  <a:extLst>
                    <a:ext uri="{9D8B030D-6E8A-4147-A177-3AD203B41FA5}">
                      <a16:colId xmlns:a16="http://schemas.microsoft.com/office/drawing/2014/main" val="3946517673"/>
                    </a:ext>
                  </a:extLst>
                </a:gridCol>
                <a:gridCol w="474453">
                  <a:extLst>
                    <a:ext uri="{9D8B030D-6E8A-4147-A177-3AD203B41FA5}">
                      <a16:colId xmlns:a16="http://schemas.microsoft.com/office/drawing/2014/main" val="1225086998"/>
                    </a:ext>
                  </a:extLst>
                </a:gridCol>
                <a:gridCol w="10170543">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Current Status</a:t>
                      </a:r>
                    </a:p>
                  </a:txBody>
                  <a:tcPr>
                    <a:solidFill>
                      <a:srgbClr val="70ADA3"/>
                    </a:solidFill>
                  </a:tcPr>
                </a:tc>
                <a:tc>
                  <a:txBody>
                    <a:bodyPr/>
                    <a:lstStyle/>
                    <a:p>
                      <a:r>
                        <a:rPr lang="en-GB" sz="1400">
                          <a:latin typeface="Arial"/>
                          <a:ea typeface="Roboto"/>
                          <a:cs typeface="Arial"/>
                        </a:rPr>
                        <a:t>Vol</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rowSpan="2">
                  <a:txBody>
                    <a:bodyPr/>
                    <a:lstStyle/>
                    <a:p>
                      <a:pPr marL="0" lvl="0" algn="ctr">
                        <a:buNone/>
                      </a:pPr>
                      <a:r>
                        <a:rPr lang="en-US" sz="1400">
                          <a:latin typeface="Arial" panose="020B0604020202020204" pitchFamily="34" charset="0"/>
                          <a:cs typeface="Arial" panose="020B0604020202020204" pitchFamily="34" charset="0"/>
                        </a:rPr>
                        <a:t>New</a:t>
                      </a:r>
                    </a:p>
                  </a:txBody>
                  <a:tcPr marL="6350" marR="6350" marT="6350" marB="0" anchor="ctr">
                    <a:solidFill>
                      <a:srgbClr val="CFE3DF"/>
                    </a:solidFill>
                  </a:tcPr>
                </a:tc>
                <a:tc rowSpan="2">
                  <a:txBody>
                    <a:bodyPr/>
                    <a:lstStyle/>
                    <a:p>
                      <a:pPr marL="0" lvl="0" algn="ctr">
                        <a:buNone/>
                      </a:pPr>
                      <a:r>
                        <a:rPr lang="en-US" sz="1400">
                          <a:latin typeface="Arial" panose="020B0604020202020204" pitchFamily="34" charset="0"/>
                          <a:cs typeface="Arial" panose="020B0604020202020204" pitchFamily="34" charset="0"/>
                        </a:rPr>
                        <a:t> 2</a:t>
                      </a:r>
                    </a:p>
                  </a:txBody>
                  <a:tcPr marL="6350" marR="6350" marT="6350" marB="0"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I0214: New Issue accepted on 25/09/24</a:t>
                      </a:r>
                      <a:endParaRPr lang="en-GB" sz="1400">
                        <a:latin typeface="Arial" panose="020B0604020202020204" pitchFamily="34" charset="0"/>
                        <a:cs typeface="Arial" panose="020B0604020202020204" pitchFamily="34" charset="0"/>
                      </a:endParaRPr>
                    </a:p>
                  </a:txBody>
                  <a:tcPr anchor="ctr">
                    <a:solidFill>
                      <a:srgbClr val="CFE3DF"/>
                    </a:solidFill>
                  </a:tcPr>
                </a:tc>
                <a:extLst>
                  <a:ext uri="{0D108BD9-81ED-4DB2-BD59-A6C34878D82A}">
                    <a16:rowId xmlns:a16="http://schemas.microsoft.com/office/drawing/2014/main" val="832764409"/>
                  </a:ext>
                </a:extLst>
              </a:tr>
              <a:tr h="421105">
                <a:tc vMerge="1">
                  <a:txBody>
                    <a:bodyPr/>
                    <a:lstStyle/>
                    <a:p>
                      <a:pPr marL="0" lvl="0" algn="l" defTabSz="914400" rtl="0" eaLnBrk="1" latinLnBrk="0" hangingPunct="1">
                        <a:buNone/>
                      </a:pPr>
                      <a:endParaRPr lang="en-US" sz="1400" kern="1200">
                        <a:solidFill>
                          <a:schemeClr val="dk1"/>
                        </a:solidFill>
                        <a:latin typeface="Arial" panose="020B0604020202020204" pitchFamily="34" charset="0"/>
                        <a:ea typeface="+mn-ea"/>
                        <a:cs typeface="Arial" panose="020B0604020202020204" pitchFamily="34" charset="0"/>
                      </a:endParaRPr>
                    </a:p>
                  </a:txBody>
                  <a:tcPr marL="6350" marR="6350" marT="6350" marB="0" anchor="ctr">
                    <a:solidFill>
                      <a:srgbClr val="CFE3DF"/>
                    </a:solidFill>
                  </a:tcPr>
                </a:tc>
                <a:tc vMerge="1">
                  <a:txBody>
                    <a:bodyPr/>
                    <a:lstStyle/>
                    <a:p>
                      <a:pPr marL="0" lvl="0" algn="l" defTabSz="914400" rtl="0" eaLnBrk="1" latinLnBrk="0" hangingPunct="1">
                        <a:buNone/>
                      </a:pPr>
                      <a:endParaRPr lang="en-US" sz="1400" kern="1200">
                        <a:solidFill>
                          <a:schemeClr val="dk1"/>
                        </a:solidFill>
                        <a:latin typeface="Arial" panose="020B0604020202020204" pitchFamily="34" charset="0"/>
                        <a:ea typeface="+mn-ea"/>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rPr>
                        <a:t>I0215: </a:t>
                      </a:r>
                      <a:r>
                        <a:rPr lang="en-US" sz="1400">
                          <a:latin typeface="Arial" panose="020B0604020202020204" pitchFamily="34" charset="0"/>
                          <a:cs typeface="Arial" panose="020B0604020202020204" pitchFamily="34" charset="0"/>
                        </a:rPr>
                        <a:t>New Issue accepted on 25/09/24</a:t>
                      </a:r>
                    </a:p>
                  </a:txBody>
                  <a:tcPr anchor="ctr">
                    <a:solidFill>
                      <a:srgbClr val="CFE3DF"/>
                    </a:solidFill>
                  </a:tcPr>
                </a:tc>
                <a:extLst>
                  <a:ext uri="{0D108BD9-81ED-4DB2-BD59-A6C34878D82A}">
                    <a16:rowId xmlns:a16="http://schemas.microsoft.com/office/drawing/2014/main" val="4253326874"/>
                  </a:ext>
                </a:extLst>
              </a:tr>
              <a:tr h="421105">
                <a:tc rowSpan="11">
                  <a:txBody>
                    <a:bodyPr/>
                    <a:lstStyle/>
                    <a:p>
                      <a:pPr marL="0" lvl="0" algn="ctr">
                        <a:buNone/>
                      </a:pPr>
                      <a:r>
                        <a:rPr lang="en-US" sz="1400">
                          <a:latin typeface="Arial"/>
                        </a:rPr>
                        <a:t>Assessment </a:t>
                      </a:r>
                    </a:p>
                  </a:txBody>
                  <a:tcPr marL="6350" marR="6350" marT="6350" marB="0" anchor="ctr">
                    <a:solidFill>
                      <a:srgbClr val="CFE3DF"/>
                    </a:solidFill>
                  </a:tcPr>
                </a:tc>
                <a:tc rowSpan="11">
                  <a:txBody>
                    <a:bodyPr/>
                    <a:lstStyle/>
                    <a:p>
                      <a:pPr marL="0" lvl="0" algn="ctr">
                        <a:buNone/>
                      </a:pPr>
                      <a:r>
                        <a:rPr lang="en-US" sz="1400">
                          <a:latin typeface="Arial"/>
                        </a:rPr>
                        <a:t>22</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Aft>
                          <a:spcPts val="0"/>
                        </a:spcAft>
                        <a:buClrTx/>
                        <a:buSzTx/>
                        <a:buFontTx/>
                        <a:buNone/>
                      </a:pPr>
                      <a:r>
                        <a:rPr lang="en-GB" sz="1400" b="0" kern="1200" dirty="0">
                          <a:solidFill>
                            <a:schemeClr val="dk1"/>
                          </a:solidFill>
                          <a:latin typeface="Arial"/>
                          <a:ea typeface="Roboto"/>
                          <a:cs typeface="Arial"/>
                        </a:rPr>
                        <a:t>I0172- RFI was issued and closed in August, responses have been reviewed and will be going to the next Change Issues Group on 3/10</a:t>
                      </a:r>
                    </a:p>
                  </a:txBody>
                  <a:tcPr anchor="ctr">
                    <a:solidFill>
                      <a:srgbClr val="CFE3DF"/>
                    </a:solidFill>
                  </a:tcPr>
                </a:tc>
                <a:extLst>
                  <a:ext uri="{0D108BD9-81ED-4DB2-BD59-A6C34878D82A}">
                    <a16:rowId xmlns:a16="http://schemas.microsoft.com/office/drawing/2014/main" val="3948421482"/>
                  </a:ext>
                </a:extLst>
              </a:tr>
              <a:tr h="421105">
                <a:tc vMerge="1">
                  <a:txBody>
                    <a:bodyPr/>
                    <a:lstStyle/>
                    <a:p>
                      <a:pPr marL="0" lvl="0" algn="l">
                        <a:buNone/>
                      </a:pPr>
                      <a:endParaRPr lang="en-US" sz="1400">
                        <a:latin typeface="Arial"/>
                      </a:endParaRPr>
                    </a:p>
                  </a:txBody>
                  <a:tcPr marL="6350" marR="6350" marT="6350" marB="0" anchor="ctr">
                    <a:solidFill>
                      <a:srgbClr val="CFE3DF"/>
                    </a:solidFill>
                  </a:tcPr>
                </a:tc>
                <a:tc vMerge="1">
                  <a:txBody>
                    <a:bodyPr/>
                    <a:lstStyle/>
                    <a:p>
                      <a:pPr marL="0" lvl="0" algn="l">
                        <a:buNone/>
                      </a:pPr>
                      <a:endParaRPr lang="en-US" sz="1400">
                        <a:latin typeface="Arial"/>
                      </a:endParaRPr>
                    </a:p>
                  </a:txBody>
                  <a:tcPr marL="6350" marR="6350" marT="6350" marB="0" anchor="ctr">
                    <a:solidFill>
                      <a:srgbClr val="CFE3DF"/>
                    </a:solidFill>
                  </a:tcPr>
                </a:tc>
                <a:tc>
                  <a:txBody>
                    <a:bodyPr/>
                    <a:lstStyle/>
                    <a:p>
                      <a:pPr lvl="0">
                        <a:buNone/>
                      </a:pPr>
                      <a:r>
                        <a:rPr lang="en-GB" sz="1400" b="0">
                          <a:latin typeface="Arial"/>
                          <a:ea typeface="Roboto"/>
                          <a:cs typeface="Arial"/>
                        </a:rPr>
                        <a:t>I0174, I0175, I0167, I0187 – These Issues are being discussed and developed through monthly Theft Issues Group meetings.</a:t>
                      </a:r>
                    </a:p>
                  </a:txBody>
                  <a:tcPr anchor="ctr">
                    <a:solidFill>
                      <a:srgbClr val="CFE3DF"/>
                    </a:solidFill>
                  </a:tcPr>
                </a:tc>
                <a:extLst>
                  <a:ext uri="{0D108BD9-81ED-4DB2-BD59-A6C34878D82A}">
                    <a16:rowId xmlns:a16="http://schemas.microsoft.com/office/drawing/2014/main" val="401339840"/>
                  </a:ext>
                </a:extLst>
              </a:tr>
              <a:tr h="421105">
                <a:tc vMerge="1">
                  <a:txBody>
                    <a:bodyPr/>
                    <a:lstStyle/>
                    <a:p>
                      <a:pPr marL="0" lvl="0" algn="l">
                        <a:buNone/>
                      </a:pPr>
                      <a:endParaRPr lang="en-US" sz="1400">
                        <a:latin typeface="Arial"/>
                      </a:endParaRPr>
                    </a:p>
                  </a:txBody>
                  <a:tcPr marL="6350" marR="6350" marT="6350" marB="0" anchor="ctr">
                    <a:solidFill>
                      <a:srgbClr val="CFE3DF"/>
                    </a:solidFill>
                  </a:tcPr>
                </a:tc>
                <a:tc vMerge="1">
                  <a:txBody>
                    <a:bodyPr/>
                    <a:lstStyle/>
                    <a:p>
                      <a:pPr marL="0" lvl="0" algn="l">
                        <a:buNone/>
                      </a:pPr>
                      <a:endParaRPr lang="en-US" sz="1400">
                        <a:latin typeface="Arial"/>
                      </a:endParaRPr>
                    </a:p>
                  </a:txBody>
                  <a:tcPr marL="6350" marR="6350" marT="6350" marB="0" anchor="ctr">
                    <a:solidFill>
                      <a:srgbClr val="CFE3DF"/>
                    </a:solidFill>
                  </a:tcPr>
                </a:tc>
                <a:tc>
                  <a:txBody>
                    <a:bodyPr/>
                    <a:lstStyle/>
                    <a:p>
                      <a:pPr lvl="0">
                        <a:buNone/>
                      </a:pPr>
                      <a:r>
                        <a:rPr lang="en-GB" sz="1400" b="0">
                          <a:latin typeface="Arial"/>
                          <a:ea typeface="Roboto"/>
                          <a:cs typeface="Arial"/>
                        </a:rPr>
                        <a:t>I0179 – Technical assessment has been completed and Service Provider Assessment is to be completed </a:t>
                      </a:r>
                    </a:p>
                  </a:txBody>
                  <a:tcPr anchor="ctr">
                    <a:solidFill>
                      <a:srgbClr val="CFE3DF"/>
                    </a:solidFill>
                  </a:tcPr>
                </a:tc>
                <a:extLst>
                  <a:ext uri="{0D108BD9-81ED-4DB2-BD59-A6C34878D82A}">
                    <a16:rowId xmlns:a16="http://schemas.microsoft.com/office/drawing/2014/main" val="2171834324"/>
                  </a:ext>
                </a:extLst>
              </a:tr>
              <a:tr h="421105">
                <a:tc vMerge="1">
                  <a:txBody>
                    <a:bodyPr/>
                    <a:lstStyle/>
                    <a:p>
                      <a:pPr marL="0" lvl="0" algn="l">
                        <a:buNone/>
                      </a:pPr>
                      <a:endParaRPr lang="en-US" sz="1400">
                        <a:latin typeface="Arial"/>
                      </a:endParaRPr>
                    </a:p>
                  </a:txBody>
                  <a:tcPr marL="6350" marR="6350" marT="6350" marB="0" anchor="ctr">
                    <a:solidFill>
                      <a:srgbClr val="CFE3DF"/>
                    </a:solidFill>
                  </a:tcPr>
                </a:tc>
                <a:tc vMerge="1">
                  <a:txBody>
                    <a:bodyPr/>
                    <a:lstStyle/>
                    <a:p>
                      <a:pPr marL="0" lvl="0" algn="l">
                        <a:buNone/>
                      </a:pPr>
                      <a:endParaRPr lang="en-US" sz="1400">
                        <a:latin typeface="Arial"/>
                      </a:endParaRPr>
                    </a:p>
                  </a:txBody>
                  <a:tcPr marL="6350" marR="6350" marT="6350" marB="0" anchor="ctr">
                    <a:solidFill>
                      <a:srgbClr val="CFE3DF"/>
                    </a:solidFill>
                  </a:tcPr>
                </a:tc>
                <a:tc>
                  <a:txBody>
                    <a:bodyPr/>
                    <a:lstStyle/>
                    <a:p>
                      <a:pPr lvl="0">
                        <a:buNone/>
                      </a:pPr>
                      <a:r>
                        <a:rPr lang="en-GB" sz="1400" b="0">
                          <a:latin typeface="Arial"/>
                          <a:ea typeface="Roboto"/>
                          <a:cs typeface="Arial"/>
                        </a:rPr>
                        <a:t>I0180 – Change Plan to be presented at 15/10 Change Panel</a:t>
                      </a:r>
                    </a:p>
                  </a:txBody>
                  <a:tcPr anchor="ctr">
                    <a:solidFill>
                      <a:srgbClr val="CFE3DF"/>
                    </a:solidFill>
                  </a:tcPr>
                </a:tc>
                <a:extLst>
                  <a:ext uri="{0D108BD9-81ED-4DB2-BD59-A6C34878D82A}">
                    <a16:rowId xmlns:a16="http://schemas.microsoft.com/office/drawing/2014/main" val="3488288856"/>
                  </a:ext>
                </a:extLst>
              </a:tr>
              <a:tr h="421105">
                <a:tc vMerge="1">
                  <a:txBody>
                    <a:bodyPr/>
                    <a:lstStyle/>
                    <a:p>
                      <a:pPr marL="0" lvl="0" algn="l">
                        <a:buNone/>
                      </a:pPr>
                      <a:endParaRPr lang="en-US" sz="1400">
                        <a:latin typeface="Arial"/>
                      </a:endParaRPr>
                    </a:p>
                  </a:txBody>
                  <a:tcPr marL="6350" marR="6350" marT="6350" marB="0" anchor="ctr">
                    <a:solidFill>
                      <a:srgbClr val="CFE3DF"/>
                    </a:solidFill>
                  </a:tcPr>
                </a:tc>
                <a:tc vMerge="1">
                  <a:txBody>
                    <a:bodyPr/>
                    <a:lstStyle/>
                    <a:p>
                      <a:pPr marL="0" lvl="0" algn="l">
                        <a:buNone/>
                      </a:pPr>
                      <a:endParaRPr lang="en-US" sz="1400">
                        <a:latin typeface="Arial"/>
                      </a:endParaRPr>
                    </a:p>
                  </a:txBody>
                  <a:tcPr marL="6350" marR="6350" marT="6350" marB="0" anchor="ctr">
                    <a:solidFill>
                      <a:srgbClr val="CFE3DF"/>
                    </a:solidFill>
                  </a:tcPr>
                </a:tc>
                <a:tc>
                  <a:txBody>
                    <a:bodyPr/>
                    <a:lstStyle/>
                    <a:p>
                      <a:pPr lvl="0">
                        <a:buNone/>
                      </a:pPr>
                      <a:r>
                        <a:rPr lang="en-GB" sz="1400" b="0">
                          <a:latin typeface="Arial"/>
                          <a:ea typeface="Roboto"/>
                          <a:cs typeface="Arial"/>
                        </a:rPr>
                        <a:t>I0184, I0198 – Solution investigation, meetings with Service Providers and discussions with proposer on next steps. </a:t>
                      </a:r>
                    </a:p>
                  </a:txBody>
                  <a:tcPr anchor="ctr">
                    <a:solidFill>
                      <a:srgbClr val="CFE3DF"/>
                    </a:solidFill>
                  </a:tcPr>
                </a:tc>
                <a:extLst>
                  <a:ext uri="{0D108BD9-81ED-4DB2-BD59-A6C34878D82A}">
                    <a16:rowId xmlns:a16="http://schemas.microsoft.com/office/drawing/2014/main" val="1095565389"/>
                  </a:ext>
                </a:extLst>
              </a:tr>
              <a:tr h="421105">
                <a:tc vMerge="1">
                  <a:txBody>
                    <a:bodyPr/>
                    <a:lstStyle/>
                    <a:p>
                      <a:pPr marL="0" lvl="0" algn="l">
                        <a:buNone/>
                      </a:pPr>
                      <a:endParaRPr lang="en-US" sz="1400">
                        <a:latin typeface="Arial"/>
                      </a:endParaRPr>
                    </a:p>
                  </a:txBody>
                  <a:tcPr marL="6350" marR="6350" marT="6350" marB="0" anchor="ctr">
                    <a:solidFill>
                      <a:srgbClr val="CFE3DF"/>
                    </a:solidFill>
                  </a:tcPr>
                </a:tc>
                <a:tc vMerge="1">
                  <a:txBody>
                    <a:bodyPr/>
                    <a:lstStyle/>
                    <a:p>
                      <a:pPr marL="0" lvl="0" algn="l">
                        <a:buNone/>
                      </a:pPr>
                      <a:endParaRPr lang="en-US" sz="1400">
                        <a:latin typeface="Arial"/>
                      </a:endParaRPr>
                    </a:p>
                  </a:txBody>
                  <a:tcPr marL="6350" marR="6350" marT="6350" marB="0" anchor="ctr">
                    <a:solidFill>
                      <a:srgbClr val="CFE3DF"/>
                    </a:solidFill>
                  </a:tcPr>
                </a:tc>
                <a:tc>
                  <a:txBody>
                    <a:bodyPr/>
                    <a:lstStyle/>
                    <a:p>
                      <a:pPr lvl="0">
                        <a:buNone/>
                      </a:pPr>
                      <a:r>
                        <a:rPr lang="en-GB" sz="1400" b="0">
                          <a:latin typeface="Arial"/>
                          <a:ea typeface="Roboto"/>
                          <a:cs typeface="Arial"/>
                        </a:rPr>
                        <a:t>I0189 – Ongoing meetings with the Proposer to discuss previous work that has already been done on this topic</a:t>
                      </a:r>
                    </a:p>
                  </a:txBody>
                  <a:tcPr anchor="ctr">
                    <a:solidFill>
                      <a:srgbClr val="CFE3DF"/>
                    </a:solidFill>
                  </a:tcPr>
                </a:tc>
                <a:extLst>
                  <a:ext uri="{0D108BD9-81ED-4DB2-BD59-A6C34878D82A}">
                    <a16:rowId xmlns:a16="http://schemas.microsoft.com/office/drawing/2014/main" val="3400157174"/>
                  </a:ext>
                </a:extLst>
              </a:tr>
              <a:tr h="421105">
                <a:tc vMerge="1">
                  <a:txBody>
                    <a:bodyPr/>
                    <a:lstStyle/>
                    <a:p>
                      <a:pPr marL="0" lvl="0" algn="l">
                        <a:buNone/>
                      </a:pPr>
                      <a:endParaRPr lang="en-US" sz="1400">
                        <a:latin typeface="Arial"/>
                      </a:endParaRPr>
                    </a:p>
                  </a:txBody>
                  <a:tcPr marL="6350" marR="6350" marT="6350" marB="0" anchor="ctr">
                    <a:solidFill>
                      <a:srgbClr val="CFE3DF"/>
                    </a:solidFill>
                  </a:tcPr>
                </a:tc>
                <a:tc vMerge="1">
                  <a:txBody>
                    <a:bodyPr/>
                    <a:lstStyle/>
                    <a:p>
                      <a:pPr marL="0" lvl="0" algn="l">
                        <a:buNone/>
                      </a:pPr>
                      <a:endParaRPr lang="en-US" sz="1400">
                        <a:latin typeface="Arial"/>
                      </a:endParaRPr>
                    </a:p>
                  </a:txBody>
                  <a:tcPr marL="6350" marR="6350" marT="6350" marB="0" anchor="ctr">
                    <a:solidFill>
                      <a:srgbClr val="CFE3DF"/>
                    </a:solidFill>
                  </a:tcPr>
                </a:tc>
                <a:tc>
                  <a:txBody>
                    <a:bodyPr/>
                    <a:lstStyle/>
                    <a:p>
                      <a:pPr lvl="0">
                        <a:buNone/>
                      </a:pPr>
                      <a:r>
                        <a:rPr lang="en-GB" sz="1400" b="0">
                          <a:latin typeface="Arial"/>
                          <a:ea typeface="Roboto"/>
                          <a:cs typeface="Arial"/>
                        </a:rPr>
                        <a:t>I0186, I0190, 10191, I0194, I0213 – Initial assessment </a:t>
                      </a:r>
                    </a:p>
                  </a:txBody>
                  <a:tcPr anchor="ctr">
                    <a:solidFill>
                      <a:srgbClr val="CFE3DF"/>
                    </a:solidFill>
                  </a:tcPr>
                </a:tc>
                <a:extLst>
                  <a:ext uri="{0D108BD9-81ED-4DB2-BD59-A6C34878D82A}">
                    <a16:rowId xmlns:a16="http://schemas.microsoft.com/office/drawing/2014/main" val="3808591941"/>
                  </a:ext>
                </a:extLst>
              </a:tr>
              <a:tr h="421105">
                <a:tc vMerge="1">
                  <a:txBody>
                    <a:bodyPr/>
                    <a:lstStyle/>
                    <a:p>
                      <a:pPr marL="0" lvl="0" algn="l">
                        <a:buNone/>
                      </a:pPr>
                      <a:endParaRPr lang="en-US" sz="1400">
                        <a:latin typeface="Arial"/>
                      </a:endParaRPr>
                    </a:p>
                  </a:txBody>
                  <a:tcPr marL="6350" marR="6350" marT="6350" marB="0" anchor="ctr">
                    <a:solidFill>
                      <a:srgbClr val="CFE3DF"/>
                    </a:solidFill>
                  </a:tcPr>
                </a:tc>
                <a:tc vMerge="1">
                  <a:txBody>
                    <a:bodyPr/>
                    <a:lstStyle/>
                    <a:p>
                      <a:pPr marL="0" lvl="0" algn="l">
                        <a:buNone/>
                      </a:pPr>
                      <a:endParaRPr lang="en-US" sz="1400">
                        <a:latin typeface="Arial"/>
                      </a:endParaRPr>
                    </a:p>
                  </a:txBody>
                  <a:tcPr marL="6350" marR="6350" marT="6350" marB="0" anchor="ctr">
                    <a:solidFill>
                      <a:srgbClr val="CFE3DF"/>
                    </a:solidFill>
                  </a:tcPr>
                </a:tc>
                <a:tc>
                  <a:txBody>
                    <a:bodyPr/>
                    <a:lstStyle/>
                    <a:p>
                      <a:pPr lvl="0">
                        <a:buNone/>
                      </a:pPr>
                      <a:r>
                        <a:rPr lang="en-GB" sz="1400" b="0" dirty="0">
                          <a:latin typeface="Arial"/>
                          <a:ea typeface="Roboto"/>
                          <a:cs typeface="Arial"/>
                        </a:rPr>
                        <a:t>I0195 – Will be progressed under the Data Access Process implemented as part of R0118</a:t>
                      </a:r>
                    </a:p>
                  </a:txBody>
                  <a:tcPr anchor="ctr">
                    <a:solidFill>
                      <a:srgbClr val="CFE3DF"/>
                    </a:solidFill>
                  </a:tcPr>
                </a:tc>
                <a:extLst>
                  <a:ext uri="{0D108BD9-81ED-4DB2-BD59-A6C34878D82A}">
                    <a16:rowId xmlns:a16="http://schemas.microsoft.com/office/drawing/2014/main" val="1490836543"/>
                  </a:ext>
                </a:extLst>
              </a:tr>
              <a:tr h="421105">
                <a:tc vMerge="1">
                  <a:txBody>
                    <a:bodyPr/>
                    <a:lstStyle/>
                    <a:p>
                      <a:pPr marL="0" lvl="0" algn="l">
                        <a:buNone/>
                      </a:pPr>
                      <a:endParaRPr lang="en-US" sz="1400">
                        <a:latin typeface="Arial"/>
                      </a:endParaRPr>
                    </a:p>
                  </a:txBody>
                  <a:tcPr marL="6350" marR="6350" marT="6350" marB="0" anchor="ctr">
                    <a:solidFill>
                      <a:srgbClr val="CFE3DF"/>
                    </a:solidFill>
                  </a:tcPr>
                </a:tc>
                <a:tc vMerge="1">
                  <a:txBody>
                    <a:bodyPr/>
                    <a:lstStyle/>
                    <a:p>
                      <a:pPr marL="0" lvl="0" algn="l">
                        <a:buNone/>
                      </a:pPr>
                      <a:endParaRPr lang="en-US" sz="1400">
                        <a:latin typeface="Arial"/>
                      </a:endParaRPr>
                    </a:p>
                  </a:txBody>
                  <a:tcPr marL="6350" marR="6350" marT="6350" marB="0" anchor="ctr">
                    <a:solidFill>
                      <a:srgbClr val="CFE3DF"/>
                    </a:solidFill>
                  </a:tcPr>
                </a:tc>
                <a:tc>
                  <a:txBody>
                    <a:bodyPr/>
                    <a:lstStyle/>
                    <a:p>
                      <a:pPr lvl="0">
                        <a:buNone/>
                      </a:pPr>
                      <a:r>
                        <a:rPr lang="en-GB" sz="1400" b="0">
                          <a:latin typeface="Arial"/>
                          <a:ea typeface="Roboto"/>
                          <a:cs typeface="Arial"/>
                        </a:rPr>
                        <a:t>I0196 – Ongoing meetings with the proposer to gather more requirements in order to progress the change</a:t>
                      </a:r>
                    </a:p>
                  </a:txBody>
                  <a:tcPr anchor="ctr">
                    <a:solidFill>
                      <a:srgbClr val="CFE3DF"/>
                    </a:solidFill>
                  </a:tcPr>
                </a:tc>
                <a:extLst>
                  <a:ext uri="{0D108BD9-81ED-4DB2-BD59-A6C34878D82A}">
                    <a16:rowId xmlns:a16="http://schemas.microsoft.com/office/drawing/2014/main" val="3850482371"/>
                  </a:ext>
                </a:extLst>
              </a:tr>
              <a:tr h="421105">
                <a:tc vMerge="1">
                  <a:txBody>
                    <a:bodyPr/>
                    <a:lstStyle/>
                    <a:p>
                      <a:pPr marL="0" lvl="0" algn="l">
                        <a:buNone/>
                      </a:pPr>
                      <a:endParaRPr lang="en-US" sz="1400">
                        <a:latin typeface="Arial"/>
                      </a:endParaRPr>
                    </a:p>
                  </a:txBody>
                  <a:tcPr marL="6350" marR="6350" marT="6350" marB="0" anchor="ctr">
                    <a:solidFill>
                      <a:srgbClr val="CFE3DF"/>
                    </a:solidFill>
                  </a:tcPr>
                </a:tc>
                <a:tc vMerge="1">
                  <a:txBody>
                    <a:bodyPr/>
                    <a:lstStyle/>
                    <a:p>
                      <a:pPr marL="0" lvl="0" algn="l">
                        <a:buNone/>
                      </a:pPr>
                      <a:endParaRPr lang="en-US" sz="1400">
                        <a:latin typeface="Arial"/>
                      </a:endParaRPr>
                    </a:p>
                  </a:txBody>
                  <a:tcPr marL="6350" marR="6350" marT="6350" marB="0" anchor="ctr">
                    <a:solidFill>
                      <a:srgbClr val="CFE3DF"/>
                    </a:solidFill>
                  </a:tcPr>
                </a:tc>
                <a:tc>
                  <a:txBody>
                    <a:bodyPr/>
                    <a:lstStyle/>
                    <a:p>
                      <a:pPr lvl="0">
                        <a:buNone/>
                      </a:pPr>
                      <a:r>
                        <a:rPr lang="en-GB" sz="1400" b="0">
                          <a:latin typeface="Arial"/>
                          <a:ea typeface="Roboto"/>
                          <a:cs typeface="Arial"/>
                        </a:rPr>
                        <a:t>I0197 – To be presented at Change Issues Group on 3/10</a:t>
                      </a:r>
                    </a:p>
                  </a:txBody>
                  <a:tcPr anchor="ctr">
                    <a:solidFill>
                      <a:srgbClr val="CFE3DF"/>
                    </a:solidFill>
                  </a:tcPr>
                </a:tc>
                <a:extLst>
                  <a:ext uri="{0D108BD9-81ED-4DB2-BD59-A6C34878D82A}">
                    <a16:rowId xmlns:a16="http://schemas.microsoft.com/office/drawing/2014/main" val="635367810"/>
                  </a:ext>
                </a:extLst>
              </a:tr>
              <a:tr h="421105">
                <a:tc vMerge="1">
                  <a:txBody>
                    <a:bodyPr/>
                    <a:lstStyle/>
                    <a:p>
                      <a:pPr marL="0" lvl="0" algn="l">
                        <a:buNone/>
                      </a:pPr>
                      <a:endParaRPr lang="en-US" sz="1400">
                        <a:latin typeface="Arial"/>
                      </a:endParaRPr>
                    </a:p>
                  </a:txBody>
                  <a:tcPr marL="6350" marR="6350" marT="6350" marB="0" anchor="ctr">
                    <a:solidFill>
                      <a:srgbClr val="CFE3DF"/>
                    </a:solidFill>
                  </a:tcPr>
                </a:tc>
                <a:tc vMerge="1">
                  <a:txBody>
                    <a:bodyPr/>
                    <a:lstStyle/>
                    <a:p>
                      <a:pPr marL="0" lvl="0" algn="l">
                        <a:buNone/>
                      </a:pPr>
                      <a:endParaRPr lang="en-US" sz="1400">
                        <a:latin typeface="Arial"/>
                      </a:endParaRPr>
                    </a:p>
                  </a:txBody>
                  <a:tcPr marL="6350" marR="6350" marT="6350" marB="0" anchor="ctr">
                    <a:solidFill>
                      <a:srgbClr val="CFE3DF"/>
                    </a:solidFill>
                  </a:tcPr>
                </a:tc>
                <a:tc>
                  <a:txBody>
                    <a:bodyPr/>
                    <a:lstStyle/>
                    <a:p>
                      <a:pPr lvl="0">
                        <a:buNone/>
                      </a:pPr>
                      <a:r>
                        <a:rPr lang="en-GB" sz="1400" b="0" dirty="0">
                          <a:latin typeface="Arial"/>
                          <a:ea typeface="Roboto"/>
                          <a:cs typeface="Arial"/>
                        </a:rPr>
                        <a:t>I0199 – To be taken to the Change Issues Group on 3/10 to combine with R0172</a:t>
                      </a:r>
                    </a:p>
                  </a:txBody>
                  <a:tcPr anchor="ctr">
                    <a:solidFill>
                      <a:srgbClr val="CFE3DF"/>
                    </a:solidFill>
                  </a:tcPr>
                </a:tc>
                <a:extLst>
                  <a:ext uri="{0D108BD9-81ED-4DB2-BD59-A6C34878D82A}">
                    <a16:rowId xmlns:a16="http://schemas.microsoft.com/office/drawing/2014/main" val="1410226353"/>
                  </a:ext>
                </a:extLst>
              </a:tr>
            </a:tbl>
          </a:graphicData>
        </a:graphic>
      </p:graphicFrame>
    </p:spTree>
    <p:extLst>
      <p:ext uri="{BB962C8B-B14F-4D97-AF65-F5344CB8AC3E}">
        <p14:creationId xmlns:p14="http://schemas.microsoft.com/office/powerpoint/2010/main" val="2253184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4">
            <a:extLst>
              <a:ext uri="{FF2B5EF4-FFF2-40B4-BE49-F238E27FC236}">
                <a16:creationId xmlns:a16="http://schemas.microsoft.com/office/drawing/2014/main" id="{5360C00A-B984-DB67-9E55-FD8894C1531F}"/>
              </a:ext>
            </a:extLst>
          </p:cNvPr>
          <p:cNvGraphicFramePr>
            <a:graphicFrameLocks noGrp="1"/>
          </p:cNvGraphicFramePr>
          <p:nvPr/>
        </p:nvGraphicFramePr>
        <p:xfrm>
          <a:off x="132271" y="148231"/>
          <a:ext cx="11754929" cy="3885330"/>
        </p:xfrm>
        <a:graphic>
          <a:graphicData uri="http://schemas.openxmlformats.org/drawingml/2006/table">
            <a:tbl>
              <a:tblPr firstRow="1" bandRow="1">
                <a:tableStyleId>{F5AB1C69-6EDB-4FF4-983F-18BD219EF322}</a:tableStyleId>
              </a:tblPr>
              <a:tblGrid>
                <a:gridCol w="1109933">
                  <a:extLst>
                    <a:ext uri="{9D8B030D-6E8A-4147-A177-3AD203B41FA5}">
                      <a16:colId xmlns:a16="http://schemas.microsoft.com/office/drawing/2014/main" val="3946517673"/>
                    </a:ext>
                  </a:extLst>
                </a:gridCol>
                <a:gridCol w="491705">
                  <a:extLst>
                    <a:ext uri="{9D8B030D-6E8A-4147-A177-3AD203B41FA5}">
                      <a16:colId xmlns:a16="http://schemas.microsoft.com/office/drawing/2014/main" val="1225086998"/>
                    </a:ext>
                  </a:extLst>
                </a:gridCol>
                <a:gridCol w="10153291">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Current Status</a:t>
                      </a:r>
                    </a:p>
                  </a:txBody>
                  <a:tcPr>
                    <a:solidFill>
                      <a:srgbClr val="70ADA3"/>
                    </a:solidFill>
                  </a:tcPr>
                </a:tc>
                <a:tc>
                  <a:txBody>
                    <a:bodyPr/>
                    <a:lstStyle/>
                    <a:p>
                      <a:r>
                        <a:rPr lang="en-GB" sz="1400">
                          <a:latin typeface="Arial"/>
                          <a:ea typeface="Roboto"/>
                          <a:cs typeface="Arial"/>
                        </a:rPr>
                        <a:t>Vol</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rowSpan="3">
                  <a:txBody>
                    <a:bodyPr/>
                    <a:lstStyle/>
                    <a:p>
                      <a:pPr marL="0" lvl="0" algn="ctr">
                        <a:buNone/>
                      </a:pP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rowSpan="3">
                  <a:txBody>
                    <a:bodyPr/>
                    <a:lstStyle/>
                    <a:p>
                      <a:pPr marL="0" lvl="0" algn="ctr">
                        <a:buNone/>
                      </a:pPr>
                      <a:r>
                        <a:rPr lang="en-US" sz="1400">
                          <a:latin typeface="Arial" panose="020B0604020202020204" pitchFamily="34" charset="0"/>
                          <a:cs typeface="Arial" panose="020B0604020202020204" pitchFamily="34" charset="0"/>
                        </a:rPr>
                        <a:t> </a:t>
                      </a:r>
                    </a:p>
                  </a:txBody>
                  <a:tcPr marL="6350" marR="6350" marT="6350" marB="0"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I0200: Taken to Change Issues Group in September, Working group is to be established in November. Comms has gone out to ask for members. </a:t>
                      </a:r>
                      <a:endParaRPr lang="en-GB" sz="1400">
                        <a:latin typeface="Arial" panose="020B0604020202020204" pitchFamily="34" charset="0"/>
                        <a:cs typeface="Arial" panose="020B0604020202020204" pitchFamily="34" charset="0"/>
                      </a:endParaRPr>
                    </a:p>
                  </a:txBody>
                  <a:tcPr anchor="ctr">
                    <a:solidFill>
                      <a:srgbClr val="CFE3DF"/>
                    </a:solidFill>
                  </a:tcPr>
                </a:tc>
                <a:extLst>
                  <a:ext uri="{0D108BD9-81ED-4DB2-BD59-A6C34878D82A}">
                    <a16:rowId xmlns:a16="http://schemas.microsoft.com/office/drawing/2014/main" val="832764409"/>
                  </a:ext>
                </a:extLst>
              </a:tr>
              <a:tr h="421105">
                <a:tc vMerge="1">
                  <a:txBody>
                    <a:bodyPr/>
                    <a:lstStyle/>
                    <a:p>
                      <a:pPr marL="0" lvl="0" algn="l" defTabSz="914400" rtl="0" eaLnBrk="1" latinLnBrk="0" hangingPunct="1">
                        <a:buNone/>
                      </a:pPr>
                      <a:endParaRPr lang="en-US" sz="1400" kern="1200">
                        <a:solidFill>
                          <a:schemeClr val="dk1"/>
                        </a:solidFill>
                        <a:latin typeface="Arial" panose="020B0604020202020204" pitchFamily="34" charset="0"/>
                        <a:ea typeface="+mn-ea"/>
                        <a:cs typeface="Arial" panose="020B0604020202020204" pitchFamily="34" charset="0"/>
                      </a:endParaRPr>
                    </a:p>
                  </a:txBody>
                  <a:tcPr marL="6350" marR="6350" marT="6350" marB="0" anchor="ctr">
                    <a:solidFill>
                      <a:srgbClr val="CFE3DF"/>
                    </a:solidFill>
                  </a:tcPr>
                </a:tc>
                <a:tc vMerge="1">
                  <a:txBody>
                    <a:bodyPr/>
                    <a:lstStyle/>
                    <a:p>
                      <a:pPr marL="0" lvl="0" algn="l" defTabSz="914400" rtl="0" eaLnBrk="1" latinLnBrk="0" hangingPunct="1">
                        <a:buNone/>
                      </a:pPr>
                      <a:endParaRPr lang="en-US" sz="1400" kern="1200">
                        <a:solidFill>
                          <a:schemeClr val="dk1"/>
                        </a:solidFill>
                        <a:latin typeface="Arial" panose="020B0604020202020204" pitchFamily="34" charset="0"/>
                        <a:ea typeface="+mn-ea"/>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cs typeface="Arial"/>
                        </a:rPr>
                        <a:t>I0205: On hold whilst MHHS Programme CR056 is progressed to consider whether solution can be delivered under the programme.</a:t>
                      </a:r>
                    </a:p>
                  </a:txBody>
                  <a:tcPr anchor="ctr">
                    <a:solidFill>
                      <a:srgbClr val="CFE3DF"/>
                    </a:solidFill>
                  </a:tcPr>
                </a:tc>
                <a:extLst>
                  <a:ext uri="{0D108BD9-81ED-4DB2-BD59-A6C34878D82A}">
                    <a16:rowId xmlns:a16="http://schemas.microsoft.com/office/drawing/2014/main" val="4253326874"/>
                  </a:ext>
                </a:extLst>
              </a:tr>
              <a:tr h="421105">
                <a:tc vMerge="1">
                  <a:txBody>
                    <a:bodyPr/>
                    <a:lstStyle/>
                    <a:p>
                      <a:pPr marL="0" lvl="0" algn="ctr">
                        <a:buNone/>
                      </a:pP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vMerge="1">
                  <a:txBody>
                    <a:bodyPr/>
                    <a:lstStyle/>
                    <a:p>
                      <a:pPr marL="0" lvl="0" algn="ctr">
                        <a:buNone/>
                      </a:pP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Arial" panose="020B0604020202020204" pitchFamily="34" charset="0"/>
                          <a:cs typeface="Arial" panose="020B0604020202020204" pitchFamily="34" charset="0"/>
                        </a:rPr>
                        <a:t>I0212: Code Manger assessment completed, meeting with proposer 15/10 on next steps. </a:t>
                      </a:r>
                    </a:p>
                  </a:txBody>
                  <a:tcPr anchor="ctr">
                    <a:solidFill>
                      <a:srgbClr val="CFE3DF"/>
                    </a:solidFill>
                  </a:tcPr>
                </a:tc>
                <a:extLst>
                  <a:ext uri="{0D108BD9-81ED-4DB2-BD59-A6C34878D82A}">
                    <a16:rowId xmlns:a16="http://schemas.microsoft.com/office/drawing/2014/main" val="3087593385"/>
                  </a:ext>
                </a:extLst>
              </a:tr>
              <a:tr h="421105">
                <a:tc>
                  <a:txBody>
                    <a:bodyPr/>
                    <a:lstStyle/>
                    <a:p>
                      <a:pPr marL="0" lvl="0" algn="ctr">
                        <a:buNone/>
                      </a:pPr>
                      <a:r>
                        <a:rPr lang="en-US" sz="1400">
                          <a:latin typeface="Arial" panose="020B0604020202020204" pitchFamily="34" charset="0"/>
                          <a:cs typeface="Arial" panose="020B0604020202020204" pitchFamily="34" charset="0"/>
                        </a:rPr>
                        <a:t>Proposal Plan Approved</a:t>
                      </a:r>
                    </a:p>
                  </a:txBody>
                  <a:tcPr marL="6350" marR="6350" marT="6350" marB="0" anchor="ctr">
                    <a:solidFill>
                      <a:srgbClr val="CFE3DF"/>
                    </a:solidFill>
                  </a:tcPr>
                </a:tc>
                <a:tc>
                  <a:txBody>
                    <a:bodyPr/>
                    <a:lstStyle/>
                    <a:p>
                      <a:pPr marL="0" lvl="0" algn="ctr">
                        <a:buNone/>
                      </a:pPr>
                      <a:r>
                        <a:rPr lang="en-US" sz="1400">
                          <a:latin typeface="Arial" panose="020B0604020202020204" pitchFamily="34" charset="0"/>
                          <a:cs typeface="Arial" panose="020B0604020202020204" pitchFamily="34" charset="0"/>
                        </a:rPr>
                        <a:t>1</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a:cs typeface="Arial"/>
                        </a:rPr>
                        <a:t>I0168: Proposal plan approved and Solution Development to be completed by the end of October. </a:t>
                      </a:r>
                    </a:p>
                  </a:txBody>
                  <a:tcPr anchor="ctr">
                    <a:solidFill>
                      <a:srgbClr val="CFE3DF"/>
                    </a:solidFill>
                  </a:tcPr>
                </a:tc>
                <a:extLst>
                  <a:ext uri="{0D108BD9-81ED-4DB2-BD59-A6C34878D82A}">
                    <a16:rowId xmlns:a16="http://schemas.microsoft.com/office/drawing/2014/main" val="1718344573"/>
                  </a:ext>
                </a:extLst>
              </a:tr>
              <a:tr h="421105">
                <a:tc rowSpan="2">
                  <a:txBody>
                    <a:bodyPr/>
                    <a:lstStyle/>
                    <a:p>
                      <a:pPr marL="0" lvl="0" algn="ctr">
                        <a:buNone/>
                      </a:pPr>
                      <a:r>
                        <a:rPr lang="en-US" sz="1400">
                          <a:latin typeface="Arial" panose="020B0604020202020204" pitchFamily="34" charset="0"/>
                          <a:cs typeface="Arial" panose="020B0604020202020204" pitchFamily="34" charset="0"/>
                        </a:rPr>
                        <a:t>Impact Assessment </a:t>
                      </a:r>
                    </a:p>
                  </a:txBody>
                  <a:tcPr marL="6350" marR="6350" marT="6350" marB="0" anchor="ctr">
                    <a:solidFill>
                      <a:srgbClr val="CFE3DF"/>
                    </a:solidFill>
                  </a:tcPr>
                </a:tc>
                <a:tc rowSpan="2">
                  <a:txBody>
                    <a:bodyPr/>
                    <a:lstStyle/>
                    <a:p>
                      <a:pPr marL="0" lvl="0" algn="ctr">
                        <a:buNone/>
                      </a:pPr>
                      <a:r>
                        <a:rPr lang="en-US" sz="1400">
                          <a:latin typeface="Arial" panose="020B0604020202020204" pitchFamily="34" charset="0"/>
                          <a:cs typeface="Arial" panose="020B0604020202020204" pitchFamily="34" charset="0"/>
                        </a:rPr>
                        <a:t>2</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Arial" panose="020B0604020202020204" pitchFamily="34" charset="0"/>
                          <a:cs typeface="Arial" panose="020B0604020202020204" pitchFamily="34" charset="0"/>
                        </a:rPr>
                        <a:t>I0173 – Solution Development Report and Party Impact Assessment published and due to close on 4/10</a:t>
                      </a:r>
                    </a:p>
                  </a:txBody>
                  <a:tcPr anchor="ctr">
                    <a:solidFill>
                      <a:srgbClr val="CFE3DF"/>
                    </a:solidFill>
                  </a:tcPr>
                </a:tc>
                <a:extLst>
                  <a:ext uri="{0D108BD9-81ED-4DB2-BD59-A6C34878D82A}">
                    <a16:rowId xmlns:a16="http://schemas.microsoft.com/office/drawing/2014/main" val="4158766321"/>
                  </a:ext>
                </a:extLst>
              </a:tr>
              <a:tr h="421105">
                <a:tc vMerge="1">
                  <a:txBody>
                    <a:bodyPr/>
                    <a:lstStyle/>
                    <a:p>
                      <a:pPr marL="0" lvl="0" algn="ctr">
                        <a:buNone/>
                      </a:pP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vMerge="1">
                  <a:txBody>
                    <a:bodyPr/>
                    <a:lstStyle/>
                    <a:p>
                      <a:pPr marL="0" lvl="0" algn="ctr">
                        <a:buNone/>
                      </a:pP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I0193 – Party Impact Assessment opened and due to close on 11/10</a:t>
                      </a:r>
                    </a:p>
                  </a:txBody>
                  <a:tcPr anchor="ctr">
                    <a:solidFill>
                      <a:srgbClr val="CFE3DF"/>
                    </a:solidFill>
                  </a:tcPr>
                </a:tc>
                <a:extLst>
                  <a:ext uri="{0D108BD9-81ED-4DB2-BD59-A6C34878D82A}">
                    <a16:rowId xmlns:a16="http://schemas.microsoft.com/office/drawing/2014/main" val="672655683"/>
                  </a:ext>
                </a:extLst>
              </a:tr>
              <a:tr h="421105">
                <a:tc>
                  <a:txBody>
                    <a:bodyPr/>
                    <a:lstStyle/>
                    <a:p>
                      <a:pPr marL="0" lvl="0" algn="ctr">
                        <a:buNone/>
                      </a:pPr>
                      <a:r>
                        <a:rPr lang="en-US" sz="1400" dirty="0">
                          <a:latin typeface="Arial" panose="020B0604020202020204" pitchFamily="34" charset="0"/>
                          <a:cs typeface="Arial" panose="020B0604020202020204" pitchFamily="34" charset="0"/>
                        </a:rPr>
                        <a:t>On Hold</a:t>
                      </a:r>
                    </a:p>
                  </a:txBody>
                  <a:tcPr marL="6350" marR="6350" marT="6350" marB="0" anchor="ctr">
                    <a:solidFill>
                      <a:srgbClr val="CFE3DF"/>
                    </a:solidFill>
                  </a:tcPr>
                </a:tc>
                <a:tc>
                  <a:txBody>
                    <a:bodyPr/>
                    <a:lstStyle/>
                    <a:p>
                      <a:pPr marL="0" lvl="0" algn="ctr">
                        <a:buNone/>
                      </a:pPr>
                      <a:r>
                        <a:rPr lang="en-US" sz="1400" dirty="0">
                          <a:latin typeface="Arial" panose="020B0604020202020204" pitchFamily="34" charset="0"/>
                          <a:cs typeface="Arial" panose="020B0604020202020204" pitchFamily="34" charset="0"/>
                        </a:rPr>
                        <a:t>1</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I0204 - </a:t>
                      </a:r>
                      <a:r>
                        <a:rPr lang="en-GB" sz="1400">
                          <a:latin typeface="Arial" panose="020B0604020202020204" pitchFamily="34" charset="0"/>
                          <a:cs typeface="Arial" panose="020B0604020202020204" pitchFamily="34" charset="0"/>
                        </a:rPr>
                        <a:t>This Issue is on hold while MHHS CR056 progresses.</a:t>
                      </a:r>
                      <a:endParaRPr lang="en-US" sz="1400" dirty="0">
                        <a:latin typeface="Arial" panose="020B0604020202020204" pitchFamily="34" charset="0"/>
                        <a:cs typeface="Arial" panose="020B0604020202020204" pitchFamily="34" charset="0"/>
                      </a:endParaRPr>
                    </a:p>
                  </a:txBody>
                  <a:tcPr anchor="ctr">
                    <a:solidFill>
                      <a:srgbClr val="CFE3DF"/>
                    </a:solidFill>
                  </a:tcPr>
                </a:tc>
                <a:extLst>
                  <a:ext uri="{0D108BD9-81ED-4DB2-BD59-A6C34878D82A}">
                    <a16:rowId xmlns:a16="http://schemas.microsoft.com/office/drawing/2014/main" val="2520079393"/>
                  </a:ext>
                </a:extLst>
              </a:tr>
            </a:tbl>
          </a:graphicData>
        </a:graphic>
      </p:graphicFrame>
    </p:spTree>
    <p:extLst>
      <p:ext uri="{BB962C8B-B14F-4D97-AF65-F5344CB8AC3E}">
        <p14:creationId xmlns:p14="http://schemas.microsoft.com/office/powerpoint/2010/main" val="1088474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a:latin typeface="Roboto"/>
                <a:ea typeface="Roboto"/>
                <a:cs typeface="Roboto"/>
              </a:rPr>
            </a:br>
            <a:r>
              <a:rPr lang="en-GB" sz="2400" dirty="0">
                <a:latin typeface="Arial" panose="020B0604020202020204" pitchFamily="34" charset="0"/>
                <a:ea typeface="Roboto"/>
                <a:cs typeface="Arial" panose="020B0604020202020204" pitchFamily="34" charset="0"/>
              </a:rPr>
              <a:t>6</a:t>
            </a:r>
            <a:r>
              <a:rPr lang="en-GB" sz="2400">
                <a:latin typeface="Arial" panose="020B0604020202020204" pitchFamily="34" charset="0"/>
                <a:ea typeface="Roboto"/>
                <a:cs typeface="Arial" panose="020B0604020202020204" pitchFamily="34" charset="0"/>
              </a:rPr>
              <a:t>. </a:t>
            </a:r>
            <a:r>
              <a:rPr lang="en-GB" sz="2400" dirty="0" err="1">
                <a:latin typeface="Arial" panose="020B0604020202020204" pitchFamily="34" charset="0"/>
                <a:ea typeface="Roboto"/>
                <a:cs typeface="Arial" panose="020B0604020202020204" pitchFamily="34" charset="0"/>
              </a:rPr>
              <a:t>aob</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3514642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08 November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15.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E75A28F7-695B-4549-9853-49499D7F64E3}">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339</TotalTime>
  <Words>863</Words>
  <Application>Microsoft Office PowerPoint</Application>
  <PresentationFormat>Widescreen</PresentationFormat>
  <Paragraphs>136</Paragraphs>
  <Slides>14</Slides>
  <Notes>4</Notes>
  <HiddenSlides>0</HiddenSlides>
  <MMClips>0</MMClips>
  <ScaleCrop>false</ScaleCrop>
  <HeadingPairs>
    <vt:vector size="8" baseType="variant">
      <vt:variant>
        <vt:lpstr>Fonts Used</vt:lpstr>
      </vt:variant>
      <vt:variant>
        <vt:i4>13</vt:i4>
      </vt:variant>
      <vt:variant>
        <vt:lpstr>Theme</vt:lpstr>
      </vt:variant>
      <vt:variant>
        <vt:i4>15</vt:i4>
      </vt:variant>
      <vt:variant>
        <vt:lpstr>Embedded OLE Servers</vt:lpstr>
      </vt:variant>
      <vt:variant>
        <vt:i4>1</vt:i4>
      </vt:variant>
      <vt:variant>
        <vt:lpstr>Slide Titles</vt:lpstr>
      </vt:variant>
      <vt:variant>
        <vt:i4>14</vt:i4>
      </vt:variant>
    </vt:vector>
  </HeadingPairs>
  <TitlesOfParts>
    <vt:vector size="43" baseType="lpstr">
      <vt:lpstr>Arial</vt:lpstr>
      <vt:lpstr>Calibri</vt:lpstr>
      <vt:lpstr>EON Brix Sans</vt:lpstr>
      <vt:lpstr>EON Brix Sans Black</vt:lpstr>
      <vt:lpstr>Lato</vt:lpstr>
      <vt:lpstr>Lato Heavy</vt:lpstr>
      <vt:lpstr>Roboto</vt:lpstr>
      <vt:lpstr>Roboto Medium</vt:lpstr>
      <vt:lpstr>Roboto Slab</vt:lpstr>
      <vt:lpstr>Segoe UI</vt:lpstr>
      <vt:lpstr>Symbol</vt:lpstr>
      <vt:lpstr>Ubuntu</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4_CONTENT SLIDE</vt:lpstr>
      <vt:lpstr>2_REC Alternative Event Theme</vt:lpstr>
      <vt:lpstr>2_REC Light Event Theme</vt:lpstr>
      <vt:lpstr>think-cell Slide</vt:lpstr>
      <vt:lpstr>REC Issues group</vt:lpstr>
      <vt:lpstr>1. Introduction and agreement of agenda</vt:lpstr>
      <vt:lpstr>Agenda For today</vt:lpstr>
      <vt:lpstr> 2. Actions log    </vt:lpstr>
      <vt:lpstr>Actions log</vt:lpstr>
      <vt:lpstr> 3. data cleanse sprint 3 update    </vt:lpstr>
      <vt:lpstr>Data Cleanse Sprint 3</vt:lpstr>
      <vt:lpstr> 4. data cleanse update    </vt:lpstr>
      <vt:lpstr> 5. change issues update    </vt:lpstr>
      <vt:lpstr>Issues Update</vt:lpstr>
      <vt:lpstr>PowerPoint Presentation</vt:lpstr>
      <vt:lpstr>PowerPoint Presentation</vt:lpstr>
      <vt:lpstr> 6. aob    </vt:lpstr>
      <vt:lpstr>Next meeting:  08 November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4</cp:revision>
  <dcterms:created xsi:type="dcterms:W3CDTF">2022-06-08T15:31:29Z</dcterms:created>
  <dcterms:modified xsi:type="dcterms:W3CDTF">2024-10-04T13:05:52Z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