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1.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37" r:id="rId14"/>
    <p:sldMasterId id="2147483963" r:id="rId15"/>
    <p:sldMasterId id="2147484037" r:id="rId16"/>
    <p:sldMasterId id="2147484067" r:id="rId17"/>
  </p:sldMasterIdLst>
  <p:notesMasterIdLst>
    <p:notesMasterId r:id="rId46"/>
  </p:notesMasterIdLst>
  <p:handoutMasterIdLst>
    <p:handoutMasterId r:id="rId47"/>
  </p:handoutMasterIdLst>
  <p:sldIdLst>
    <p:sldId id="256" r:id="rId18"/>
    <p:sldId id="269" r:id="rId19"/>
    <p:sldId id="263" r:id="rId20"/>
    <p:sldId id="2147377262" r:id="rId21"/>
    <p:sldId id="2147475745" r:id="rId22"/>
    <p:sldId id="2147475850" r:id="rId23"/>
    <p:sldId id="2147475721" r:id="rId24"/>
    <p:sldId id="2147475722" r:id="rId25"/>
    <p:sldId id="2147475860" r:id="rId26"/>
    <p:sldId id="2147475717" r:id="rId27"/>
    <p:sldId id="2147475723" r:id="rId28"/>
    <p:sldId id="2147475846" r:id="rId29"/>
    <p:sldId id="2147475719" r:id="rId30"/>
    <p:sldId id="2147475720" r:id="rId31"/>
    <p:sldId id="2147475711" r:id="rId32"/>
    <p:sldId id="2147475710" r:id="rId33"/>
    <p:sldId id="2147475854" r:id="rId34"/>
    <p:sldId id="2147475713" r:id="rId35"/>
    <p:sldId id="2147475857" r:id="rId36"/>
    <p:sldId id="268" r:id="rId37"/>
    <p:sldId id="265" r:id="rId38"/>
    <p:sldId id="266" r:id="rId39"/>
    <p:sldId id="2147475862" r:id="rId40"/>
    <p:sldId id="270" r:id="rId41"/>
    <p:sldId id="272" r:id="rId42"/>
    <p:sldId id="271" r:id="rId43"/>
    <p:sldId id="2147475861" r:id="rId44"/>
    <p:sldId id="25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1E6CF9-92C3-4971-BA48-EE6CD061F30D}" v="1" dt="2024-12-12T13:59:27.177"/>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2.xml"/><Relationship Id="rId11" Type="http://schemas.openxmlformats.org/officeDocument/2006/relationships/slideMaster" Target="slideMasters/slideMaster8.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notesMaster" Target="notesMasters/notesMaster1.xml"/><Relationship Id="rId20" Type="http://schemas.openxmlformats.org/officeDocument/2006/relationships/slide" Target="slides/slide3.xml"/><Relationship Id="rId41"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7DEA8E-2369-42E7-8E65-8BD03F278631}" type="doc">
      <dgm:prSet loTypeId="urn:microsoft.com/office/officeart/2005/8/layout/process1" loCatId="process" qsTypeId="urn:microsoft.com/office/officeart/2005/8/quickstyle/simple1" qsCatId="simple" csTypeId="urn:microsoft.com/office/officeart/2005/8/colors/accent0_3" csCatId="mainScheme" phldr="1"/>
      <dgm:spPr/>
    </dgm:pt>
    <dgm:pt modelId="{9101D5BC-2470-4BB9-8CA7-5CF5545A2A51}">
      <dgm:prSet phldrT="[Text]" custT="1"/>
      <dgm:spPr/>
      <dgm:t>
        <a:bodyPr/>
        <a:lstStyle/>
        <a:p>
          <a:r>
            <a:rPr lang="en-GB" sz="1400" b="1" dirty="0">
              <a:latin typeface="Arial" panose="020B0604020202020204" pitchFamily="34" charset="0"/>
              <a:cs typeface="Arial" panose="020B0604020202020204" pitchFamily="34" charset="0"/>
            </a:rPr>
            <a:t>DECEMBER 2024:</a:t>
          </a:r>
        </a:p>
        <a:p>
          <a:r>
            <a:rPr lang="en-GB" sz="1400" dirty="0">
              <a:latin typeface="Arial" panose="020B0604020202020204" pitchFamily="34" charset="0"/>
              <a:cs typeface="Arial" panose="020B0604020202020204" pitchFamily="34" charset="0"/>
            </a:rPr>
            <a:t>Notify Suppliers to deappoint unqualified MOAs</a:t>
          </a:r>
        </a:p>
      </dgm:t>
    </dgm:pt>
    <dgm:pt modelId="{7DAAA404-E4D3-4597-9DAA-05A7EAC6A938}" type="parTrans" cxnId="{A0950947-6F39-4313-894F-0EFECA0C3221}">
      <dgm:prSet/>
      <dgm:spPr/>
      <dgm:t>
        <a:bodyPr/>
        <a:lstStyle/>
        <a:p>
          <a:endParaRPr lang="en-GB" sz="1400">
            <a:latin typeface="Arial" panose="020B0604020202020204" pitchFamily="34" charset="0"/>
            <a:cs typeface="Arial" panose="020B0604020202020204" pitchFamily="34" charset="0"/>
          </a:endParaRPr>
        </a:p>
      </dgm:t>
    </dgm:pt>
    <dgm:pt modelId="{31A88AB7-6213-4AFD-884F-6001C316555F}" type="sibTrans" cxnId="{A0950947-6F39-4313-894F-0EFECA0C3221}">
      <dgm:prSet custT="1"/>
      <dgm:spPr/>
      <dgm:t>
        <a:bodyPr/>
        <a:lstStyle/>
        <a:p>
          <a:endParaRPr lang="en-GB" sz="1400">
            <a:latin typeface="Arial" panose="020B0604020202020204" pitchFamily="34" charset="0"/>
            <a:cs typeface="Arial" panose="020B0604020202020204" pitchFamily="34" charset="0"/>
          </a:endParaRPr>
        </a:p>
      </dgm:t>
    </dgm:pt>
    <dgm:pt modelId="{D6337404-ED83-47B6-B95D-51BE4485F668}">
      <dgm:prSet phldrT="[Text]" custT="1"/>
      <dgm:spPr/>
      <dgm:t>
        <a:bodyPr/>
        <a:lstStyle/>
        <a:p>
          <a:r>
            <a:rPr lang="en-GB" sz="1400" b="1" dirty="0">
              <a:latin typeface="Arial" panose="020B0604020202020204" pitchFamily="34" charset="0"/>
              <a:cs typeface="Arial" panose="020B0604020202020204" pitchFamily="34" charset="0"/>
            </a:rPr>
            <a:t>JANUARY 2025:</a:t>
          </a:r>
        </a:p>
        <a:p>
          <a:r>
            <a:rPr lang="en-GB" sz="1400" dirty="0">
              <a:latin typeface="Arial" panose="020B0604020202020204" pitchFamily="34" charset="0"/>
              <a:cs typeface="Arial" panose="020B0604020202020204" pitchFamily="34" charset="0"/>
            </a:rPr>
            <a:t>Confirm MOA portfolio is zero</a:t>
          </a:r>
        </a:p>
      </dgm:t>
    </dgm:pt>
    <dgm:pt modelId="{D24B5C38-4AA9-445D-BAD9-1D9E3CE1DE27}" type="parTrans" cxnId="{112F6489-802B-40FD-9A5F-A4F568B66B1D}">
      <dgm:prSet/>
      <dgm:spPr/>
      <dgm:t>
        <a:bodyPr/>
        <a:lstStyle/>
        <a:p>
          <a:endParaRPr lang="en-GB" sz="1400">
            <a:latin typeface="Arial" panose="020B0604020202020204" pitchFamily="34" charset="0"/>
            <a:cs typeface="Arial" panose="020B0604020202020204" pitchFamily="34" charset="0"/>
          </a:endParaRPr>
        </a:p>
      </dgm:t>
    </dgm:pt>
    <dgm:pt modelId="{5CEEF7D2-C4A4-454F-8DBB-F0B63D43D6C1}" type="sibTrans" cxnId="{112F6489-802B-40FD-9A5F-A4F568B66B1D}">
      <dgm:prSet custT="1"/>
      <dgm:spPr/>
      <dgm:t>
        <a:bodyPr/>
        <a:lstStyle/>
        <a:p>
          <a:endParaRPr lang="en-GB" sz="1400">
            <a:latin typeface="Arial" panose="020B0604020202020204" pitchFamily="34" charset="0"/>
            <a:cs typeface="Arial" panose="020B0604020202020204" pitchFamily="34" charset="0"/>
          </a:endParaRPr>
        </a:p>
      </dgm:t>
    </dgm:pt>
    <dgm:pt modelId="{338B19FE-C4DF-4A4F-A882-7B1D9328065A}">
      <dgm:prSet phldrT="[Text]" custT="1"/>
      <dgm:spPr/>
      <dgm:t>
        <a:bodyPr/>
        <a:lstStyle/>
        <a:p>
          <a:r>
            <a:rPr lang="en-GB" sz="1400" b="1" dirty="0">
              <a:latin typeface="Arial" panose="020B0604020202020204" pitchFamily="34" charset="0"/>
              <a:cs typeface="Arial" panose="020B0604020202020204" pitchFamily="34" charset="0"/>
            </a:rPr>
            <a:t>FEBRUARY 2025:</a:t>
          </a:r>
        </a:p>
        <a:p>
          <a:r>
            <a:rPr lang="en-GB" sz="1400" dirty="0">
              <a:latin typeface="Arial" panose="020B0604020202020204" pitchFamily="34" charset="0"/>
              <a:cs typeface="Arial" panose="020B0604020202020204" pitchFamily="34" charset="0"/>
            </a:rPr>
            <a:t>Request </a:t>
          </a:r>
          <a:r>
            <a:rPr lang="en-GB" sz="1400" dirty="0" err="1">
              <a:latin typeface="Arial" panose="020B0604020202020204" pitchFamily="34" charset="0"/>
              <a:cs typeface="Arial" panose="020B0604020202020204" pitchFamily="34" charset="0"/>
            </a:rPr>
            <a:t>Elexon</a:t>
          </a:r>
          <a:r>
            <a:rPr lang="en-GB" sz="1400" dirty="0">
              <a:latin typeface="Arial" panose="020B0604020202020204" pitchFamily="34" charset="0"/>
              <a:cs typeface="Arial" panose="020B0604020202020204" pitchFamily="34" charset="0"/>
            </a:rPr>
            <a:t> to end-date the relevant MPIDs in MDD w.e.f. February release.</a:t>
          </a:r>
        </a:p>
      </dgm:t>
    </dgm:pt>
    <dgm:pt modelId="{70DE4286-D32D-4E84-AE37-45964BDAD8D2}" type="parTrans" cxnId="{07093E10-EB45-4139-839C-0933D1656739}">
      <dgm:prSet/>
      <dgm:spPr/>
      <dgm:t>
        <a:bodyPr/>
        <a:lstStyle/>
        <a:p>
          <a:endParaRPr lang="en-GB" sz="1400">
            <a:latin typeface="Arial" panose="020B0604020202020204" pitchFamily="34" charset="0"/>
            <a:cs typeface="Arial" panose="020B0604020202020204" pitchFamily="34" charset="0"/>
          </a:endParaRPr>
        </a:p>
      </dgm:t>
    </dgm:pt>
    <dgm:pt modelId="{FC13E67B-A51B-4338-8F61-A78BA17077EC}" type="sibTrans" cxnId="{07093E10-EB45-4139-839C-0933D1656739}">
      <dgm:prSet/>
      <dgm:spPr/>
      <dgm:t>
        <a:bodyPr/>
        <a:lstStyle/>
        <a:p>
          <a:endParaRPr lang="en-GB" sz="1400">
            <a:latin typeface="Arial" panose="020B0604020202020204" pitchFamily="34" charset="0"/>
            <a:cs typeface="Arial" panose="020B0604020202020204" pitchFamily="34" charset="0"/>
          </a:endParaRPr>
        </a:p>
      </dgm:t>
    </dgm:pt>
    <dgm:pt modelId="{13B5DB8E-6000-46C6-8F35-BDF1D36B4F90}" type="pres">
      <dgm:prSet presAssocID="{1D7DEA8E-2369-42E7-8E65-8BD03F278631}" presName="Name0" presStyleCnt="0">
        <dgm:presLayoutVars>
          <dgm:dir/>
          <dgm:resizeHandles val="exact"/>
        </dgm:presLayoutVars>
      </dgm:prSet>
      <dgm:spPr/>
    </dgm:pt>
    <dgm:pt modelId="{D1F9897A-C31D-408C-AD6B-A5E30592F1C4}" type="pres">
      <dgm:prSet presAssocID="{9101D5BC-2470-4BB9-8CA7-5CF5545A2A51}" presName="node" presStyleLbl="node1" presStyleIdx="0" presStyleCnt="3">
        <dgm:presLayoutVars>
          <dgm:bulletEnabled val="1"/>
        </dgm:presLayoutVars>
      </dgm:prSet>
      <dgm:spPr/>
    </dgm:pt>
    <dgm:pt modelId="{FBDD35AC-E08A-4F8D-A8B1-F69298E6DFA3}" type="pres">
      <dgm:prSet presAssocID="{31A88AB7-6213-4AFD-884F-6001C316555F}" presName="sibTrans" presStyleLbl="sibTrans2D1" presStyleIdx="0" presStyleCnt="2"/>
      <dgm:spPr/>
    </dgm:pt>
    <dgm:pt modelId="{2BCD757D-0436-473C-90A2-F188F579F7B9}" type="pres">
      <dgm:prSet presAssocID="{31A88AB7-6213-4AFD-884F-6001C316555F}" presName="connectorText" presStyleLbl="sibTrans2D1" presStyleIdx="0" presStyleCnt="2"/>
      <dgm:spPr/>
    </dgm:pt>
    <dgm:pt modelId="{19DB6BBD-DCDC-4DF2-97F1-80015313352E}" type="pres">
      <dgm:prSet presAssocID="{D6337404-ED83-47B6-B95D-51BE4485F668}" presName="node" presStyleLbl="node1" presStyleIdx="1" presStyleCnt="3">
        <dgm:presLayoutVars>
          <dgm:bulletEnabled val="1"/>
        </dgm:presLayoutVars>
      </dgm:prSet>
      <dgm:spPr/>
    </dgm:pt>
    <dgm:pt modelId="{5D52E6FA-6A15-4EA3-B49D-B0B2BB3A6308}" type="pres">
      <dgm:prSet presAssocID="{5CEEF7D2-C4A4-454F-8DBB-F0B63D43D6C1}" presName="sibTrans" presStyleLbl="sibTrans2D1" presStyleIdx="1" presStyleCnt="2"/>
      <dgm:spPr/>
    </dgm:pt>
    <dgm:pt modelId="{3BDD3B90-0B50-4282-BE86-3DCCEE15E53C}" type="pres">
      <dgm:prSet presAssocID="{5CEEF7D2-C4A4-454F-8DBB-F0B63D43D6C1}" presName="connectorText" presStyleLbl="sibTrans2D1" presStyleIdx="1" presStyleCnt="2"/>
      <dgm:spPr/>
    </dgm:pt>
    <dgm:pt modelId="{5AF5F89D-0093-4290-B6AC-6D9A69E10CCD}" type="pres">
      <dgm:prSet presAssocID="{338B19FE-C4DF-4A4F-A882-7B1D9328065A}" presName="node" presStyleLbl="node1" presStyleIdx="2" presStyleCnt="3">
        <dgm:presLayoutVars>
          <dgm:bulletEnabled val="1"/>
        </dgm:presLayoutVars>
      </dgm:prSet>
      <dgm:spPr/>
    </dgm:pt>
  </dgm:ptLst>
  <dgm:cxnLst>
    <dgm:cxn modelId="{07093E10-EB45-4139-839C-0933D1656739}" srcId="{1D7DEA8E-2369-42E7-8E65-8BD03F278631}" destId="{338B19FE-C4DF-4A4F-A882-7B1D9328065A}" srcOrd="2" destOrd="0" parTransId="{70DE4286-D32D-4E84-AE37-45964BDAD8D2}" sibTransId="{FC13E67B-A51B-4338-8F61-A78BA17077EC}"/>
    <dgm:cxn modelId="{D0BAA617-781D-4D93-B93F-8DE62C2087AB}" type="presOf" srcId="{D6337404-ED83-47B6-B95D-51BE4485F668}" destId="{19DB6BBD-DCDC-4DF2-97F1-80015313352E}" srcOrd="0" destOrd="0" presId="urn:microsoft.com/office/officeart/2005/8/layout/process1"/>
    <dgm:cxn modelId="{C343082B-C9FA-41C9-8BF1-C50763E8B54C}" type="presOf" srcId="{338B19FE-C4DF-4A4F-A882-7B1D9328065A}" destId="{5AF5F89D-0093-4290-B6AC-6D9A69E10CCD}" srcOrd="0" destOrd="0" presId="urn:microsoft.com/office/officeart/2005/8/layout/process1"/>
    <dgm:cxn modelId="{951EC545-A521-49ED-AB87-1DDF2E618529}" type="presOf" srcId="{31A88AB7-6213-4AFD-884F-6001C316555F}" destId="{FBDD35AC-E08A-4F8D-A8B1-F69298E6DFA3}" srcOrd="0" destOrd="0" presId="urn:microsoft.com/office/officeart/2005/8/layout/process1"/>
    <dgm:cxn modelId="{A0950947-6F39-4313-894F-0EFECA0C3221}" srcId="{1D7DEA8E-2369-42E7-8E65-8BD03F278631}" destId="{9101D5BC-2470-4BB9-8CA7-5CF5545A2A51}" srcOrd="0" destOrd="0" parTransId="{7DAAA404-E4D3-4597-9DAA-05A7EAC6A938}" sibTransId="{31A88AB7-6213-4AFD-884F-6001C316555F}"/>
    <dgm:cxn modelId="{300A4B4C-0A44-4F1C-B9F1-583F600F2F3E}" type="presOf" srcId="{1D7DEA8E-2369-42E7-8E65-8BD03F278631}" destId="{13B5DB8E-6000-46C6-8F35-BDF1D36B4F90}" srcOrd="0" destOrd="0" presId="urn:microsoft.com/office/officeart/2005/8/layout/process1"/>
    <dgm:cxn modelId="{8853B985-7140-42E0-A5CC-B757F99EE1B7}" type="presOf" srcId="{31A88AB7-6213-4AFD-884F-6001C316555F}" destId="{2BCD757D-0436-473C-90A2-F188F579F7B9}" srcOrd="1" destOrd="0" presId="urn:microsoft.com/office/officeart/2005/8/layout/process1"/>
    <dgm:cxn modelId="{112F6489-802B-40FD-9A5F-A4F568B66B1D}" srcId="{1D7DEA8E-2369-42E7-8E65-8BD03F278631}" destId="{D6337404-ED83-47B6-B95D-51BE4485F668}" srcOrd="1" destOrd="0" parTransId="{D24B5C38-4AA9-445D-BAD9-1D9E3CE1DE27}" sibTransId="{5CEEF7D2-C4A4-454F-8DBB-F0B63D43D6C1}"/>
    <dgm:cxn modelId="{B74B2C99-71AD-4D45-A884-27F62C14F7C2}" type="presOf" srcId="{9101D5BC-2470-4BB9-8CA7-5CF5545A2A51}" destId="{D1F9897A-C31D-408C-AD6B-A5E30592F1C4}" srcOrd="0" destOrd="0" presId="urn:microsoft.com/office/officeart/2005/8/layout/process1"/>
    <dgm:cxn modelId="{F5BF67A0-36BB-4553-8A25-CD0FBD0CCB92}" type="presOf" srcId="{5CEEF7D2-C4A4-454F-8DBB-F0B63D43D6C1}" destId="{5D52E6FA-6A15-4EA3-B49D-B0B2BB3A6308}" srcOrd="0" destOrd="0" presId="urn:microsoft.com/office/officeart/2005/8/layout/process1"/>
    <dgm:cxn modelId="{F88AC8D6-F032-4ED7-AC5D-08AE779730F5}" type="presOf" srcId="{5CEEF7D2-C4A4-454F-8DBB-F0B63D43D6C1}" destId="{3BDD3B90-0B50-4282-BE86-3DCCEE15E53C}" srcOrd="1" destOrd="0" presId="urn:microsoft.com/office/officeart/2005/8/layout/process1"/>
    <dgm:cxn modelId="{3D2480BD-2E6C-4761-BC1C-5EA9AB597DA5}" type="presParOf" srcId="{13B5DB8E-6000-46C6-8F35-BDF1D36B4F90}" destId="{D1F9897A-C31D-408C-AD6B-A5E30592F1C4}" srcOrd="0" destOrd="0" presId="urn:microsoft.com/office/officeart/2005/8/layout/process1"/>
    <dgm:cxn modelId="{1B91316A-19EE-4283-89B5-748A0CE0AA6A}" type="presParOf" srcId="{13B5DB8E-6000-46C6-8F35-BDF1D36B4F90}" destId="{FBDD35AC-E08A-4F8D-A8B1-F69298E6DFA3}" srcOrd="1" destOrd="0" presId="urn:microsoft.com/office/officeart/2005/8/layout/process1"/>
    <dgm:cxn modelId="{F714F768-7157-4A0D-80BB-0834C6A214D2}" type="presParOf" srcId="{FBDD35AC-E08A-4F8D-A8B1-F69298E6DFA3}" destId="{2BCD757D-0436-473C-90A2-F188F579F7B9}" srcOrd="0" destOrd="0" presId="urn:microsoft.com/office/officeart/2005/8/layout/process1"/>
    <dgm:cxn modelId="{A5A97CB3-DC91-4071-B07D-04F5AA820552}" type="presParOf" srcId="{13B5DB8E-6000-46C6-8F35-BDF1D36B4F90}" destId="{19DB6BBD-DCDC-4DF2-97F1-80015313352E}" srcOrd="2" destOrd="0" presId="urn:microsoft.com/office/officeart/2005/8/layout/process1"/>
    <dgm:cxn modelId="{43850AA5-718D-4052-A5E0-CBA34CAF3263}" type="presParOf" srcId="{13B5DB8E-6000-46C6-8F35-BDF1D36B4F90}" destId="{5D52E6FA-6A15-4EA3-B49D-B0B2BB3A6308}" srcOrd="3" destOrd="0" presId="urn:microsoft.com/office/officeart/2005/8/layout/process1"/>
    <dgm:cxn modelId="{98707090-0584-4041-86FA-BD380FCDFE9B}" type="presParOf" srcId="{5D52E6FA-6A15-4EA3-B49D-B0B2BB3A6308}" destId="{3BDD3B90-0B50-4282-BE86-3DCCEE15E53C}" srcOrd="0" destOrd="0" presId="urn:microsoft.com/office/officeart/2005/8/layout/process1"/>
    <dgm:cxn modelId="{1941AF5A-14AA-48D8-96B6-378E8AA1BCAF}" type="presParOf" srcId="{13B5DB8E-6000-46C6-8F35-BDF1D36B4F90}" destId="{5AF5F89D-0093-4290-B6AC-6D9A69E10CCD}"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9897A-C31D-408C-AD6B-A5E30592F1C4}">
      <dsp:nvSpPr>
        <dsp:cNvPr id="0" name=""/>
        <dsp:cNvSpPr/>
      </dsp:nvSpPr>
      <dsp:spPr>
        <a:xfrm>
          <a:off x="8100" y="0"/>
          <a:ext cx="2421155" cy="100148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DECEMBER 2024:</a:t>
          </a:r>
        </a:p>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Notify Suppliers to deappoint unqualified MOAs</a:t>
          </a:r>
        </a:p>
      </dsp:txBody>
      <dsp:txXfrm>
        <a:off x="37433" y="29333"/>
        <a:ext cx="2362489" cy="942821"/>
      </dsp:txXfrm>
    </dsp:sp>
    <dsp:sp modelId="{FBDD35AC-E08A-4F8D-A8B1-F69298E6DFA3}">
      <dsp:nvSpPr>
        <dsp:cNvPr id="0" name=""/>
        <dsp:cNvSpPr/>
      </dsp:nvSpPr>
      <dsp:spPr>
        <a:xfrm>
          <a:off x="2671371" y="200520"/>
          <a:ext cx="513284" cy="60044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latin typeface="Arial" panose="020B0604020202020204" pitchFamily="34" charset="0"/>
            <a:cs typeface="Arial" panose="020B0604020202020204" pitchFamily="34" charset="0"/>
          </a:endParaRPr>
        </a:p>
      </dsp:txBody>
      <dsp:txXfrm>
        <a:off x="2671371" y="320609"/>
        <a:ext cx="359299" cy="360268"/>
      </dsp:txXfrm>
    </dsp:sp>
    <dsp:sp modelId="{19DB6BBD-DCDC-4DF2-97F1-80015313352E}">
      <dsp:nvSpPr>
        <dsp:cNvPr id="0" name=""/>
        <dsp:cNvSpPr/>
      </dsp:nvSpPr>
      <dsp:spPr>
        <a:xfrm>
          <a:off x="3397718" y="0"/>
          <a:ext cx="2421155" cy="100148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JANUARY 2025:</a:t>
          </a:r>
        </a:p>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Confirm MOA portfolio is zero</a:t>
          </a:r>
        </a:p>
      </dsp:txBody>
      <dsp:txXfrm>
        <a:off x="3427051" y="29333"/>
        <a:ext cx="2362489" cy="942821"/>
      </dsp:txXfrm>
    </dsp:sp>
    <dsp:sp modelId="{5D52E6FA-6A15-4EA3-B49D-B0B2BB3A6308}">
      <dsp:nvSpPr>
        <dsp:cNvPr id="0" name=""/>
        <dsp:cNvSpPr/>
      </dsp:nvSpPr>
      <dsp:spPr>
        <a:xfrm>
          <a:off x="6060989" y="200520"/>
          <a:ext cx="513284" cy="60044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latin typeface="Arial" panose="020B0604020202020204" pitchFamily="34" charset="0"/>
            <a:cs typeface="Arial" panose="020B0604020202020204" pitchFamily="34" charset="0"/>
          </a:endParaRPr>
        </a:p>
      </dsp:txBody>
      <dsp:txXfrm>
        <a:off x="6060989" y="320609"/>
        <a:ext cx="359299" cy="360268"/>
      </dsp:txXfrm>
    </dsp:sp>
    <dsp:sp modelId="{5AF5F89D-0093-4290-B6AC-6D9A69E10CCD}">
      <dsp:nvSpPr>
        <dsp:cNvPr id="0" name=""/>
        <dsp:cNvSpPr/>
      </dsp:nvSpPr>
      <dsp:spPr>
        <a:xfrm>
          <a:off x="6787335" y="0"/>
          <a:ext cx="2421155" cy="100148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FEBRUARY 2025:</a:t>
          </a:r>
        </a:p>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Request </a:t>
          </a:r>
          <a:r>
            <a:rPr lang="en-GB" sz="1400" kern="1200" dirty="0" err="1">
              <a:latin typeface="Arial" panose="020B0604020202020204" pitchFamily="34" charset="0"/>
              <a:cs typeface="Arial" panose="020B0604020202020204" pitchFamily="34" charset="0"/>
            </a:rPr>
            <a:t>Elexon</a:t>
          </a:r>
          <a:r>
            <a:rPr lang="en-GB" sz="1400" kern="1200" dirty="0">
              <a:latin typeface="Arial" panose="020B0604020202020204" pitchFamily="34" charset="0"/>
              <a:cs typeface="Arial" panose="020B0604020202020204" pitchFamily="34" charset="0"/>
            </a:rPr>
            <a:t> to end-date the relevant MPIDs in MDD w.e.f. February release.</a:t>
          </a:r>
        </a:p>
      </dsp:txBody>
      <dsp:txXfrm>
        <a:off x="6816668" y="29333"/>
        <a:ext cx="2362489" cy="94282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12/12/2024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12/12/2024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453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around how last quarter went….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90661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12/12/2024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12/12/2024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9341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6380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9012817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139628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12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1920436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Rectangle 3">
            <a:extLst>
              <a:ext uri="{FF2B5EF4-FFF2-40B4-BE49-F238E27FC236}">
                <a16:creationId xmlns:a16="http://schemas.microsoft.com/office/drawing/2014/main" id="{B1CFC77B-4DCD-45EC-B276-01F304E68CEA}"/>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7772BC56-75BD-106B-AE1D-F1ED7B6A58FE}"/>
              </a:ext>
            </a:extLst>
          </p:cNvPr>
          <p:cNvSpPr txBox="1">
            <a:spLocks/>
          </p:cNvSpPr>
          <p:nvPr userDrawn="1"/>
        </p:nvSpPr>
        <p:spPr>
          <a:xfrm>
            <a:off x="838200" y="5362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endParaRPr lang="en-GB"/>
          </a:p>
        </p:txBody>
      </p:sp>
      <p:grpSp>
        <p:nvGrpSpPr>
          <p:cNvPr id="14" name="Group 13">
            <a:extLst>
              <a:ext uri="{FF2B5EF4-FFF2-40B4-BE49-F238E27FC236}">
                <a16:creationId xmlns:a16="http://schemas.microsoft.com/office/drawing/2014/main" id="{888B6AED-05FC-6962-7B02-2153663DEEC2}"/>
              </a:ext>
            </a:extLst>
          </p:cNvPr>
          <p:cNvGrpSpPr/>
          <p:nvPr userDrawn="1"/>
        </p:nvGrpSpPr>
        <p:grpSpPr>
          <a:xfrm>
            <a:off x="4159794" y="6535204"/>
            <a:ext cx="3872411" cy="286979"/>
            <a:chOff x="-2184920" y="-395999"/>
            <a:chExt cx="3744416" cy="216525"/>
          </a:xfrm>
        </p:grpSpPr>
        <p:grpSp>
          <p:nvGrpSpPr>
            <p:cNvPr id="15" name="Group 14">
              <a:extLst>
                <a:ext uri="{FF2B5EF4-FFF2-40B4-BE49-F238E27FC236}">
                  <a16:creationId xmlns:a16="http://schemas.microsoft.com/office/drawing/2014/main" id="{53843B79-E136-C021-FA90-AB4622E569D5}"/>
                </a:ext>
              </a:extLst>
            </p:cNvPr>
            <p:cNvGrpSpPr/>
            <p:nvPr/>
          </p:nvGrpSpPr>
          <p:grpSpPr>
            <a:xfrm>
              <a:off x="-2184920" y="-395999"/>
              <a:ext cx="2808312" cy="216525"/>
              <a:chOff x="-2184920" y="-395999"/>
              <a:chExt cx="2808312" cy="216525"/>
            </a:xfrm>
          </p:grpSpPr>
          <p:sp>
            <p:nvSpPr>
              <p:cNvPr id="17" name="Flowchart: Process 16">
                <a:extLst>
                  <a:ext uri="{FF2B5EF4-FFF2-40B4-BE49-F238E27FC236}">
                    <a16:creationId xmlns:a16="http://schemas.microsoft.com/office/drawing/2014/main" id="{A4DC73D9-D9A2-60E1-CDA0-80F31E42C0EA}"/>
                  </a:ext>
                </a:extLst>
              </p:cNvPr>
              <p:cNvSpPr/>
              <p:nvPr/>
            </p:nvSpPr>
            <p:spPr>
              <a:xfrm>
                <a:off x="-2184920" y="-395999"/>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
            <p:nvSpPr>
              <p:cNvPr id="18" name="Flowchart: Process 17">
                <a:extLst>
                  <a:ext uri="{FF2B5EF4-FFF2-40B4-BE49-F238E27FC236}">
                    <a16:creationId xmlns:a16="http://schemas.microsoft.com/office/drawing/2014/main" id="{0E3BFF1C-016A-01D2-B4A7-5070D756DDAD}"/>
                  </a:ext>
                </a:extLst>
              </p:cNvPr>
              <p:cNvSpPr/>
              <p:nvPr/>
            </p:nvSpPr>
            <p:spPr>
              <a:xfrm>
                <a:off x="-1248816"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19" name="Flowchart: Process 18">
                <a:extLst>
                  <a:ext uri="{FF2B5EF4-FFF2-40B4-BE49-F238E27FC236}">
                    <a16:creationId xmlns:a16="http://schemas.microsoft.com/office/drawing/2014/main" id="{88A3140C-CBE3-375E-0A35-7A217BDCE960}"/>
                  </a:ext>
                </a:extLst>
              </p:cNvPr>
              <p:cNvSpPr/>
              <p:nvPr/>
            </p:nvSpPr>
            <p:spPr>
              <a:xfrm>
                <a:off x="-312712" y="-395498"/>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grpSp>
        <p:sp>
          <p:nvSpPr>
            <p:cNvPr id="16" name="Flowchart: Process 15">
              <a:extLst>
                <a:ext uri="{FF2B5EF4-FFF2-40B4-BE49-F238E27FC236}">
                  <a16:creationId xmlns:a16="http://schemas.microsoft.com/office/drawing/2014/main" id="{3AF54AE8-9E50-8FF7-82E4-E6B65E579D00}"/>
                </a:ext>
              </a:extLst>
            </p:cNvPr>
            <p:cNvSpPr/>
            <p:nvPr/>
          </p:nvSpPr>
          <p:spPr>
            <a:xfrm>
              <a:off x="623392"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grpSp>
    </p:spTree>
    <p:extLst>
      <p:ext uri="{BB962C8B-B14F-4D97-AF65-F5344CB8AC3E}">
        <p14:creationId xmlns:p14="http://schemas.microsoft.com/office/powerpoint/2010/main" val="30382724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2692868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0082934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6151275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90308233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45884473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458269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02634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66974127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23006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5.jpeg"/><Relationship Id="rId5" Type="http://schemas.openxmlformats.org/officeDocument/2006/relationships/slideLayout" Target="../slideLayouts/slideLayout104.xml"/><Relationship Id="rId10"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theme" Target="../theme/theme12.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16.xml"/><Relationship Id="rId7" Type="http://schemas.openxmlformats.org/officeDocument/2006/relationships/image" Target="../media/image5.jpe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theme" Target="../theme/theme13.xml"/><Relationship Id="rId5" Type="http://schemas.openxmlformats.org/officeDocument/2006/relationships/slideLayout" Target="../slideLayouts/slideLayout118.xml"/><Relationship Id="rId4" Type="http://schemas.openxmlformats.org/officeDocument/2006/relationships/slideLayout" Target="../slideLayouts/slideLayout117.xml"/></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21.xml"/><Relationship Id="rId7" Type="http://schemas.openxmlformats.org/officeDocument/2006/relationships/image" Target="../media/image3.png"/><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theme" Target="../theme/theme14.xml"/><Relationship Id="rId5" Type="http://schemas.openxmlformats.org/officeDocument/2006/relationships/slideLayout" Target="../slideLayouts/slideLayout123.xml"/><Relationship Id="rId4"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244473721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11022954" y="136525"/>
            <a:ext cx="1000492" cy="689385"/>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192514992"/>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600825210"/>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hyperlink" Target="mailto:Technicalenquiries@recmanager.co.uk" TargetMode="Externa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13 December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a:t>
            </a:r>
            <a:r>
              <a:rPr lang="en-GB" sz="2400" dirty="0">
                <a:latin typeface="Arial" panose="020B0604020202020204" pitchFamily="34" charset="0"/>
                <a:ea typeface="Roboto"/>
                <a:cs typeface="Arial" panose="020B0604020202020204" pitchFamily="34" charset="0"/>
              </a:rPr>
              <a:t>Introduction and agreement of agenda</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187925769"/>
              </p:ext>
            </p:extLst>
          </p:nvPr>
        </p:nvGraphicFramePr>
        <p:xfrm>
          <a:off x="1143000" y="1445860"/>
          <a:ext cx="9528049" cy="4242005"/>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31688">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45495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454958">
                <a:tc>
                  <a:txBody>
                    <a:bodyPr/>
                    <a:lstStyle/>
                    <a:p>
                      <a:pPr algn="l" rtl="0" fontAlgn="base"/>
                      <a:r>
                        <a:rPr lang="en-GB" sz="1000" b="0" i="0" cap="none" spc="0">
                          <a:solidFill>
                            <a:schemeClr val="tx1"/>
                          </a:solidFill>
                          <a:effectLst/>
                          <a:latin typeface="Arial" panose="020B0604020202020204" pitchFamily="34" charset="0"/>
                          <a:cs typeface="Arial" panose="020B0604020202020204" pitchFamily="34" charset="0"/>
                        </a:rPr>
                        <a:t>2</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Actions Log </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Chair</a:t>
                      </a:r>
                    </a:p>
                  </a:txBody>
                  <a:tcPr marL="22680" marR="11861" marT="6480" marB="48600" anchor="ctr"/>
                </a:tc>
                <a:extLst>
                  <a:ext uri="{0D108BD9-81ED-4DB2-BD59-A6C34878D82A}">
                    <a16:rowId xmlns:a16="http://schemas.microsoft.com/office/drawing/2014/main" val="222051283"/>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Data Cleanse Update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10:20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TDIS Updates</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841012203"/>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Latest Insights on Performance in Last Quarter</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531462306"/>
                  </a:ext>
                </a:extLst>
              </a:tr>
              <a:tr h="40345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p>
                      <a:pPr marL="0" algn="l" defTabSz="914400" rtl="0" eaLnBrk="1" fontAlgn="base" latinLnBrk="0" hangingPunct="1"/>
                      <a:endParaRPr lang="en-GB" sz="1000" b="0" kern="1200" cap="none" spc="0" dirty="0">
                        <a:solidFill>
                          <a:schemeClr val="tx1"/>
                        </a:solidFill>
                        <a:effectLst/>
                        <a:latin typeface="Arial" panose="020B0604020202020204" pitchFamily="34" charset="0"/>
                        <a:ea typeface="+mn-ea"/>
                        <a:cs typeface="Arial" panose="020B0604020202020204" pitchFamily="34" charset="0"/>
                      </a:endParaRP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Suppliers to Deappoint Unqualified Meter Operator Agents (MOA)</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236900721"/>
                  </a:ext>
                </a:extLst>
              </a:tr>
              <a:tr h="403452">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REC Process Maps</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REC Technical Services Team</a:t>
                      </a:r>
                    </a:p>
                  </a:txBody>
                  <a:tcPr marL="22680" marR="11861" marT="6480" marB="48600" anchor="ctr"/>
                </a:tc>
                <a:extLst>
                  <a:ext uri="{0D108BD9-81ED-4DB2-BD59-A6C34878D82A}">
                    <a16:rowId xmlns:a16="http://schemas.microsoft.com/office/drawing/2014/main" val="6301204"/>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4022920288"/>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12.00</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2. Actions log</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Chair </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Actions log</a:t>
            </a:r>
          </a:p>
        </p:txBody>
      </p:sp>
      <p:graphicFrame>
        <p:nvGraphicFramePr>
          <p:cNvPr id="3" name="Table 2">
            <a:extLst>
              <a:ext uri="{FF2B5EF4-FFF2-40B4-BE49-F238E27FC236}">
                <a16:creationId xmlns:a16="http://schemas.microsoft.com/office/drawing/2014/main" id="{06619F1E-1EE4-1304-835F-D9E78D631020}"/>
              </a:ext>
            </a:extLst>
          </p:cNvPr>
          <p:cNvGraphicFramePr>
            <a:graphicFrameLocks noGrp="1"/>
          </p:cNvGraphicFramePr>
          <p:nvPr>
            <p:extLst>
              <p:ext uri="{D42A27DB-BD31-4B8C-83A1-F6EECF244321}">
                <p14:modId xmlns:p14="http://schemas.microsoft.com/office/powerpoint/2010/main" val="2099740207"/>
              </p:ext>
            </p:extLst>
          </p:nvPr>
        </p:nvGraphicFramePr>
        <p:xfrm>
          <a:off x="838200" y="1736464"/>
          <a:ext cx="10360152" cy="2469455"/>
        </p:xfrm>
        <a:graphic>
          <a:graphicData uri="http://schemas.openxmlformats.org/drawingml/2006/table">
            <a:tbl>
              <a:tblPr firstRow="1" firstCol="1" lastRow="1" lastCol="1" bandRow="1" bandCol="1"/>
              <a:tblGrid>
                <a:gridCol w="1673598">
                  <a:extLst>
                    <a:ext uri="{9D8B030D-6E8A-4147-A177-3AD203B41FA5}">
                      <a16:colId xmlns:a16="http://schemas.microsoft.com/office/drawing/2014/main" val="3359812394"/>
                    </a:ext>
                  </a:extLst>
                </a:gridCol>
                <a:gridCol w="2354407">
                  <a:extLst>
                    <a:ext uri="{9D8B030D-6E8A-4147-A177-3AD203B41FA5}">
                      <a16:colId xmlns:a16="http://schemas.microsoft.com/office/drawing/2014/main" val="1896672256"/>
                    </a:ext>
                  </a:extLst>
                </a:gridCol>
                <a:gridCol w="2691798">
                  <a:extLst>
                    <a:ext uri="{9D8B030D-6E8A-4147-A177-3AD203B41FA5}">
                      <a16:colId xmlns:a16="http://schemas.microsoft.com/office/drawing/2014/main" val="3524927420"/>
                    </a:ext>
                  </a:extLst>
                </a:gridCol>
                <a:gridCol w="2965230">
                  <a:extLst>
                    <a:ext uri="{9D8B030D-6E8A-4147-A177-3AD203B41FA5}">
                      <a16:colId xmlns:a16="http://schemas.microsoft.com/office/drawing/2014/main" val="1418381465"/>
                    </a:ext>
                  </a:extLst>
                </a:gridCol>
                <a:gridCol w="675119">
                  <a:extLst>
                    <a:ext uri="{9D8B030D-6E8A-4147-A177-3AD203B41FA5}">
                      <a16:colId xmlns:a16="http://schemas.microsoft.com/office/drawing/2014/main" val="1230271354"/>
                    </a:ext>
                  </a:extLst>
                </a:gridCol>
              </a:tblGrid>
              <a:tr h="312045">
                <a:tc>
                  <a:txBody>
                    <a:bodyPr/>
                    <a:lstStyle/>
                    <a:p>
                      <a:r>
                        <a:rPr lang="en-GB" sz="900" b="1" spc="150" dirty="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 REF.</a:t>
                      </a:r>
                      <a:endParaRPr lang="en-GB" sz="1200" dirty="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O</a:t>
                      </a:r>
                      <a:r>
                        <a:rPr lang="en-GB" sz="900"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W</a:t>
                      </a:r>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NER(S)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dirty="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UPDATE</a:t>
                      </a:r>
                      <a:endParaRPr lang="en-GB" sz="1200" dirty="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STATUS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734007378"/>
                  </a:ext>
                </a:extLst>
              </a:tr>
              <a:tr h="1078705">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RECRIG_24_1108_03_01</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to investigate whether the process of a meter operative updating an unknown meter location is stated in the REC or any other code guidance.</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 Code Manager</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 update will be provided at the RIG meeting on 13 December 2024.</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Open </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231251"/>
                  </a:ext>
                </a:extLst>
              </a:tr>
              <a:tr h="1078705">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RECRIG_24_1108_04_01</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to investigate if there is any guidance published on the process of updating LLFC’s.</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 Code Manager</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This was raised as a wider discussion following the previous meeting. </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Closed</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6936209"/>
                  </a:ext>
                </a:extLst>
              </a:tr>
            </a:tbl>
          </a:graphicData>
        </a:graphic>
      </p:graphicFrame>
    </p:spTree>
    <p:extLst>
      <p:ext uri="{BB962C8B-B14F-4D97-AF65-F5344CB8AC3E}">
        <p14:creationId xmlns:p14="http://schemas.microsoft.com/office/powerpoint/2010/main" val="3438762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3.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2974688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E31AAD-F233-EA7B-C5AF-77D3D33987F4}"/>
              </a:ext>
            </a:extLst>
          </p:cNvPr>
          <p:cNvSpPr>
            <a:spLocks noGrp="1"/>
          </p:cNvSpPr>
          <p:nvPr>
            <p:ph type="title"/>
          </p:nvPr>
        </p:nvSpPr>
        <p:spPr/>
        <p:txBody>
          <a:bodyPr>
            <a:normAutofit fontScale="90000"/>
          </a:bodyPr>
          <a:lstStyle/>
          <a:p>
            <a:r>
              <a:rPr lang="en-GB">
                <a:latin typeface="Arial" panose="020B0604020202020204" pitchFamily="34" charset="0"/>
                <a:ea typeface="Roboto"/>
                <a:cs typeface="Arial" panose="020B0604020202020204" pitchFamily="34" charset="0"/>
              </a:rPr>
              <a:t>Update on Data Cleanse – new MTD Reports</a:t>
            </a:r>
            <a:endParaRPr lang="en-GB"/>
          </a:p>
        </p:txBody>
      </p:sp>
      <p:sp>
        <p:nvSpPr>
          <p:cNvPr id="5" name="Content Placeholder 4">
            <a:extLst>
              <a:ext uri="{FF2B5EF4-FFF2-40B4-BE49-F238E27FC236}">
                <a16:creationId xmlns:a16="http://schemas.microsoft.com/office/drawing/2014/main" id="{FB6A903D-5418-AB19-67F3-21CB70A8BC67}"/>
              </a:ext>
            </a:extLst>
          </p:cNvPr>
          <p:cNvSpPr>
            <a:spLocks noGrp="1"/>
          </p:cNvSpPr>
          <p:nvPr>
            <p:ph sz="quarter" idx="10"/>
          </p:nvPr>
        </p:nvSpPr>
        <p:spPr/>
        <p:txBody>
          <a:bodyPr>
            <a:normAutofit lnSpcReduction="10000"/>
          </a:bodyPr>
          <a:lstStyle/>
          <a:p>
            <a:pPr marL="285750" indent="-285750"/>
            <a:r>
              <a:rPr lang="en-GB" dirty="0">
                <a:latin typeface="Arial" panose="020B0604020202020204" pitchFamily="34" charset="0"/>
                <a:cs typeface="Arial" panose="020B0604020202020204" pitchFamily="34" charset="0"/>
              </a:rPr>
              <a:t>New MTD Reports (ESME ID, Meter Location, Number of Register Digits) provided as part of December files.</a:t>
            </a:r>
          </a:p>
          <a:p>
            <a:pPr marL="285750" indent="-285750"/>
            <a:r>
              <a:rPr lang="en-GB" dirty="0">
                <a:latin typeface="Arial" panose="020B0604020202020204" pitchFamily="34" charset="0"/>
                <a:cs typeface="Arial" panose="020B0604020202020204" pitchFamily="34" charset="0"/>
              </a:rPr>
              <a:t>Updated Guidance document available through Category 3 Change – due to be implemented 13 December.</a:t>
            </a:r>
          </a:p>
          <a:p>
            <a:pPr marL="285750" indent="-285750"/>
            <a:r>
              <a:rPr lang="en-GB" dirty="0">
                <a:latin typeface="Arial" panose="020B0604020202020204" pitchFamily="34" charset="0"/>
                <a:cs typeface="Arial" panose="020B0604020202020204" pitchFamily="34" charset="0"/>
              </a:rPr>
              <a:t>As a reminder data cleanse reports focus on meters with an install date following the cut-off date meeting the following rules:</a:t>
            </a:r>
            <a:endParaRPr lang="en-GB" sz="100" dirty="0">
              <a:latin typeface="Arial" panose="020B0604020202020204" pitchFamily="34" charset="0"/>
              <a:cs typeface="Arial" panose="020B0604020202020204" pitchFamily="34" charset="0"/>
            </a:endParaRPr>
          </a:p>
          <a:p>
            <a:pPr marL="742950" lvl="1" indent="-285750"/>
            <a:r>
              <a:rPr lang="en-GB" dirty="0">
                <a:latin typeface="Arial" panose="020B0604020202020204" pitchFamily="34" charset="0"/>
                <a:cs typeface="Arial" panose="020B0604020202020204" pitchFamily="34" charset="0"/>
              </a:rPr>
              <a:t>Meter Type is a Smart Meter</a:t>
            </a:r>
          </a:p>
          <a:p>
            <a:pPr marL="742950" lvl="1" indent="-285750"/>
            <a:r>
              <a:rPr lang="en-GB" dirty="0">
                <a:latin typeface="Arial" panose="020B0604020202020204" pitchFamily="34" charset="0"/>
                <a:cs typeface="Arial" panose="020B0604020202020204" pitchFamily="34" charset="0"/>
              </a:rPr>
              <a:t>ESME ID is not populated or populated with all zeros</a:t>
            </a:r>
          </a:p>
          <a:p>
            <a:pPr marL="742950" lvl="1" indent="-285750"/>
            <a:r>
              <a:rPr lang="en-GB" dirty="0">
                <a:latin typeface="Arial" panose="020B0604020202020204" pitchFamily="34" charset="0"/>
                <a:cs typeface="Arial" panose="020B0604020202020204" pitchFamily="34" charset="0"/>
              </a:rPr>
              <a:t>Meter location is not populated or populated with ‘F’ (unknown)</a:t>
            </a:r>
          </a:p>
          <a:p>
            <a:pPr marL="742950" lvl="1" indent="-285750"/>
            <a:r>
              <a:rPr lang="en-GB" dirty="0">
                <a:latin typeface="Arial" panose="020B0604020202020204" pitchFamily="34" charset="0"/>
                <a:cs typeface="Arial" panose="020B0604020202020204" pitchFamily="34" charset="0"/>
              </a:rPr>
              <a:t>Number of register digits does not match rules based on type</a:t>
            </a:r>
          </a:p>
          <a:p>
            <a:pPr marL="285750" indent="-285750"/>
            <a:r>
              <a:rPr lang="en-GB" dirty="0">
                <a:latin typeface="Arial" panose="020B0604020202020204" pitchFamily="34" charset="0"/>
                <a:cs typeface="Arial" panose="020B0604020202020204" pitchFamily="34" charset="0"/>
              </a:rPr>
              <a:t>Target for end of Sprint 3 approved by PAB in November as:</a:t>
            </a:r>
          </a:p>
          <a:p>
            <a:pPr marL="742950" lvl="1" indent="-285750"/>
            <a:r>
              <a:rPr lang="en-GB" dirty="0">
                <a:latin typeface="Arial" panose="020B0604020202020204" pitchFamily="34" charset="0"/>
                <a:cs typeface="Arial" panose="020B0604020202020204" pitchFamily="34" charset="0"/>
              </a:rPr>
              <a:t>No more than 10% of </a:t>
            </a:r>
            <a:r>
              <a:rPr lang="en-GB" b="1" dirty="0">
                <a:latin typeface="Arial" panose="020B0604020202020204" pitchFamily="34" charset="0"/>
                <a:cs typeface="Arial" panose="020B0604020202020204" pitchFamily="34" charset="0"/>
              </a:rPr>
              <a:t>installations</a:t>
            </a:r>
            <a:r>
              <a:rPr lang="en-GB" dirty="0">
                <a:latin typeface="Arial" panose="020B0604020202020204" pitchFamily="34" charset="0"/>
                <a:cs typeface="Arial" panose="020B0604020202020204" pitchFamily="34" charset="0"/>
              </a:rPr>
              <a:t> less than 1 month old appear on the data cleanse report</a:t>
            </a:r>
          </a:p>
          <a:p>
            <a:pPr marL="742950" lvl="1" indent="-285750"/>
            <a:r>
              <a:rPr lang="en-GB" dirty="0">
                <a:latin typeface="Arial" panose="020B0604020202020204" pitchFamily="34" charset="0"/>
                <a:cs typeface="Arial" panose="020B0604020202020204" pitchFamily="34" charset="0"/>
              </a:rPr>
              <a:t>No more than 5% of </a:t>
            </a:r>
            <a:r>
              <a:rPr lang="en-GB" b="1" dirty="0">
                <a:latin typeface="Arial" panose="020B0604020202020204" pitchFamily="34" charset="0"/>
                <a:cs typeface="Arial" panose="020B0604020202020204" pitchFamily="34" charset="0"/>
              </a:rPr>
              <a:t>installations</a:t>
            </a:r>
            <a:r>
              <a:rPr lang="en-GB" dirty="0">
                <a:latin typeface="Arial" panose="020B0604020202020204" pitchFamily="34" charset="0"/>
                <a:cs typeface="Arial" panose="020B0604020202020204" pitchFamily="34" charset="0"/>
              </a:rPr>
              <a:t> over 1 month old appear on the data cleanse report</a:t>
            </a:r>
          </a:p>
          <a:p>
            <a:pPr marL="285750" indent="-285750"/>
            <a:r>
              <a:rPr lang="en-GB" dirty="0">
                <a:latin typeface="Arial" panose="020B0604020202020204" pitchFamily="34" charset="0"/>
                <a:cs typeface="Arial" panose="020B0604020202020204" pitchFamily="34" charset="0"/>
              </a:rPr>
              <a:t>Number of installations will be measured based on same EES data as used to produce the Data Cleanse reporting.</a:t>
            </a:r>
          </a:p>
        </p:txBody>
      </p:sp>
    </p:spTree>
    <p:extLst>
      <p:ext uri="{BB962C8B-B14F-4D97-AF65-F5344CB8AC3E}">
        <p14:creationId xmlns:p14="http://schemas.microsoft.com/office/powerpoint/2010/main" val="2808097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8A070-C71F-ED2F-832F-F37469CDF299}"/>
              </a:ext>
            </a:extLst>
          </p:cNvPr>
          <p:cNvSpPr>
            <a:spLocks noGrp="1"/>
          </p:cNvSpPr>
          <p:nvPr>
            <p:ph type="title"/>
          </p:nvPr>
        </p:nvSpPr>
        <p:spPr/>
        <p:txBody>
          <a:bodyPr>
            <a:normAutofit fontScale="90000"/>
          </a:bodyPr>
          <a:lstStyle/>
          <a:p>
            <a:r>
              <a:rPr lang="en-GB"/>
              <a:t>Invalid </a:t>
            </a:r>
            <a:r>
              <a:rPr lang="en-GB" err="1"/>
              <a:t>TopLine</a:t>
            </a:r>
            <a:r>
              <a:rPr lang="en-GB"/>
              <a:t> Report – Items for Discussion</a:t>
            </a:r>
          </a:p>
        </p:txBody>
      </p:sp>
      <p:sp>
        <p:nvSpPr>
          <p:cNvPr id="3" name="Content Placeholder 2">
            <a:extLst>
              <a:ext uri="{FF2B5EF4-FFF2-40B4-BE49-F238E27FC236}">
                <a16:creationId xmlns:a16="http://schemas.microsoft.com/office/drawing/2014/main" id="{4551B71F-16C1-E39E-9538-239DBC2582E6}"/>
              </a:ext>
            </a:extLst>
          </p:cNvPr>
          <p:cNvSpPr>
            <a:spLocks noGrp="1"/>
          </p:cNvSpPr>
          <p:nvPr>
            <p:ph sz="quarter" idx="10"/>
          </p:nvPr>
        </p:nvSpPr>
        <p:spPr/>
        <p:txBody>
          <a:bodyPr/>
          <a:lstStyle/>
          <a:p>
            <a:r>
              <a:rPr lang="en-GB" dirty="0">
                <a:latin typeface="Arial" panose="020B0604020202020204" pitchFamily="34" charset="0"/>
                <a:cs typeface="Arial" panose="020B0604020202020204" pitchFamily="34" charset="0"/>
              </a:rPr>
              <a:t>Based on direct Party engagement some items for discussion have been identified in relation to the DNO Invalid Topline Report:</a:t>
            </a:r>
          </a:p>
          <a:p>
            <a:pPr lvl="1">
              <a:lnSpc>
                <a:spcPct val="100000"/>
              </a:lnSpc>
              <a:spcAft>
                <a:spcPts val="1200"/>
              </a:spcAft>
            </a:pPr>
            <a:r>
              <a:rPr lang="en-GB" dirty="0">
                <a:latin typeface="Arial" panose="020B0604020202020204" pitchFamily="34" charset="0"/>
                <a:cs typeface="Arial" panose="020B0604020202020204" pitchFamily="34" charset="0"/>
              </a:rPr>
              <a:t>Interaction between supplier and DNO reports</a:t>
            </a:r>
          </a:p>
          <a:p>
            <a:pPr lvl="1">
              <a:lnSpc>
                <a:spcPct val="100000"/>
              </a:lnSpc>
              <a:spcAft>
                <a:spcPts val="1200"/>
              </a:spcAft>
            </a:pPr>
            <a:r>
              <a:rPr lang="en-GB" dirty="0">
                <a:latin typeface="Arial" panose="020B0604020202020204" pitchFamily="34" charset="0"/>
                <a:cs typeface="Arial" panose="020B0604020202020204" pitchFamily="34" charset="0"/>
              </a:rPr>
              <a:t>DNO feedback / experience – items requiring supplier action</a:t>
            </a:r>
          </a:p>
          <a:p>
            <a:pPr lvl="1">
              <a:lnSpc>
                <a:spcPct val="100000"/>
              </a:lnSpc>
              <a:spcAft>
                <a:spcPts val="1200"/>
              </a:spcAft>
            </a:pPr>
            <a:r>
              <a:rPr lang="en-GB" dirty="0">
                <a:latin typeface="Arial" panose="020B0604020202020204" pitchFamily="34" charset="0"/>
                <a:cs typeface="Arial" panose="020B0604020202020204" pitchFamily="34" charset="0"/>
              </a:rPr>
              <a:t>TCR LLFs – potential exemption needed?</a:t>
            </a:r>
          </a:p>
          <a:p>
            <a:pPr lvl="1">
              <a:lnSpc>
                <a:spcPct val="100000"/>
              </a:lnSpc>
              <a:spcAft>
                <a:spcPts val="1200"/>
              </a:spcAft>
            </a:pPr>
            <a:r>
              <a:rPr lang="en-GB" dirty="0">
                <a:latin typeface="Arial" panose="020B0604020202020204" pitchFamily="34" charset="0"/>
                <a:cs typeface="Arial" panose="020B0604020202020204" pitchFamily="34" charset="0"/>
              </a:rPr>
              <a:t>Export MPANs</a:t>
            </a:r>
          </a:p>
        </p:txBody>
      </p:sp>
    </p:spTree>
    <p:extLst>
      <p:ext uri="{BB962C8B-B14F-4D97-AF65-F5344CB8AC3E}">
        <p14:creationId xmlns:p14="http://schemas.microsoft.com/office/powerpoint/2010/main" val="3392419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a:bodyPr>
          <a:lstStyle/>
          <a:p>
            <a:br>
              <a:rPr lang="en-GB" sz="2700" dirty="0">
                <a:latin typeface="Arial" panose="020B0604020202020204" pitchFamily="34" charset="0"/>
                <a:ea typeface="Roboto"/>
                <a:cs typeface="Arial" panose="020B0604020202020204" pitchFamily="34" charset="0"/>
              </a:rPr>
            </a:br>
            <a:r>
              <a:rPr lang="en-GB" sz="2700" dirty="0">
                <a:latin typeface="Arial" panose="020B0604020202020204" pitchFamily="34" charset="0"/>
                <a:ea typeface="Roboto"/>
                <a:cs typeface="Arial" panose="020B0604020202020204" pitchFamily="34" charset="0"/>
              </a:rPr>
              <a:t>4. TDIS Updates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691650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AD160E-D431-FFA1-BF3F-E6B95FC6BD65}"/>
              </a:ext>
            </a:extLst>
          </p:cNvPr>
          <p:cNvSpPr>
            <a:spLocks noGrp="1"/>
          </p:cNvSpPr>
          <p:nvPr>
            <p:ph type="title"/>
          </p:nvPr>
        </p:nvSpPr>
        <p:spPr/>
        <p:txBody>
          <a:bodyPr/>
          <a:lstStyle/>
          <a:p>
            <a:r>
              <a:rPr lang="en-GB">
                <a:latin typeface="Arial" panose="020B0604020202020204" pitchFamily="34" charset="0"/>
                <a:ea typeface="Roboto"/>
                <a:cs typeface="Arial" panose="020B0604020202020204" pitchFamily="34" charset="0"/>
              </a:rPr>
              <a:t>THEFT TARGET METHODOLOGY</a:t>
            </a:r>
            <a:endParaRPr lang="en-GB"/>
          </a:p>
        </p:txBody>
      </p:sp>
      <p:sp>
        <p:nvSpPr>
          <p:cNvPr id="5" name="Content Placeholder 4">
            <a:extLst>
              <a:ext uri="{FF2B5EF4-FFF2-40B4-BE49-F238E27FC236}">
                <a16:creationId xmlns:a16="http://schemas.microsoft.com/office/drawing/2014/main" id="{E4196330-2FD7-0DC0-FC66-ACDB4A65CFAE}"/>
              </a:ext>
            </a:extLst>
          </p:cNvPr>
          <p:cNvSpPr>
            <a:spLocks noGrp="1"/>
          </p:cNvSpPr>
          <p:nvPr>
            <p:ph sz="quarter" idx="10"/>
          </p:nvPr>
        </p:nvSpPr>
        <p:spPr/>
        <p:txBody>
          <a:bodyPr>
            <a:normAutofit/>
          </a:bodyPr>
          <a:lstStyle/>
          <a:p>
            <a:r>
              <a:rPr lang="en-GB" dirty="0">
                <a:latin typeface="Arial" panose="020B0604020202020204" pitchFamily="34" charset="0"/>
                <a:cs typeface="Arial" panose="020B0604020202020204" pitchFamily="34" charset="0"/>
              </a:rPr>
              <a:t>TTM is required to be updated each year, following closure of the prior year.</a:t>
            </a:r>
          </a:p>
          <a:p>
            <a:r>
              <a:rPr lang="en-GB" dirty="0">
                <a:latin typeface="Arial" panose="020B0604020202020204" pitchFamily="34" charset="0"/>
                <a:cs typeface="Arial" panose="020B0604020202020204" pitchFamily="34" charset="0"/>
              </a:rPr>
              <a:t>Call for Evidence was issued in early October, with November response date.</a:t>
            </a:r>
          </a:p>
          <a:p>
            <a:r>
              <a:rPr lang="en-GB" dirty="0">
                <a:latin typeface="Arial" panose="020B0604020202020204" pitchFamily="34" charset="0"/>
                <a:cs typeface="Arial" panose="020B0604020202020204" pitchFamily="34" charset="0"/>
              </a:rPr>
              <a:t>Code Manager currently finalising analysis of responses and other information and drafting updated TTM for Category 3 Consultation.</a:t>
            </a:r>
          </a:p>
          <a:p>
            <a:r>
              <a:rPr lang="en-GB" dirty="0">
                <a:latin typeface="Arial" panose="020B0604020202020204" pitchFamily="34" charset="0"/>
                <a:cs typeface="Arial" panose="020B0604020202020204" pitchFamily="34" charset="0"/>
              </a:rPr>
              <a:t>Consultation expected to be issued following PAB (16 December), with response deadline of 24 January 2025.</a:t>
            </a:r>
          </a:p>
          <a:p>
            <a:r>
              <a:rPr lang="en-GB" dirty="0">
                <a:latin typeface="Arial" panose="020B0604020202020204" pitchFamily="34" charset="0"/>
                <a:cs typeface="Arial" panose="020B0604020202020204" pitchFamily="34" charset="0"/>
              </a:rPr>
              <a:t>Changes expected to be relatively limited, and to include:</a:t>
            </a:r>
          </a:p>
          <a:p>
            <a:pPr lvl="1"/>
            <a:r>
              <a:rPr lang="en-GB" dirty="0">
                <a:latin typeface="Arial" panose="020B0604020202020204" pitchFamily="34" charset="0"/>
                <a:cs typeface="Arial" panose="020B0604020202020204" pitchFamily="34" charset="0"/>
              </a:rPr>
              <a:t>Some adjustments to TDV – based on information from call for evidence and consideration of inflation</a:t>
            </a:r>
          </a:p>
          <a:p>
            <a:pPr lvl="1"/>
            <a:r>
              <a:rPr lang="en-GB" dirty="0">
                <a:latin typeface="Arial" panose="020B0604020202020204" pitchFamily="34" charset="0"/>
                <a:cs typeface="Arial" panose="020B0604020202020204" pitchFamily="34" charset="0"/>
              </a:rPr>
              <a:t>Adjustment to Smart/Non-Smart target split based on current market data.</a:t>
            </a:r>
          </a:p>
          <a:p>
            <a:r>
              <a:rPr lang="en-GB" dirty="0">
                <a:latin typeface="Arial" panose="020B0604020202020204" pitchFamily="34" charset="0"/>
                <a:cs typeface="Arial" panose="020B0604020202020204" pitchFamily="34" charset="0"/>
              </a:rPr>
              <a:t>As per call for evidence no intent to change segments, overall target or allocation method (given prior year changes and impacts of R0173).</a:t>
            </a:r>
          </a:p>
        </p:txBody>
      </p:sp>
    </p:spTree>
    <p:extLst>
      <p:ext uri="{BB962C8B-B14F-4D97-AF65-F5344CB8AC3E}">
        <p14:creationId xmlns:p14="http://schemas.microsoft.com/office/powerpoint/2010/main" val="3956594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AD160E-D431-FFA1-BF3F-E6B95FC6BD65}"/>
              </a:ext>
            </a:extLst>
          </p:cNvPr>
          <p:cNvSpPr>
            <a:spLocks noGrp="1"/>
          </p:cNvSpPr>
          <p:nvPr>
            <p:ph type="title"/>
          </p:nvPr>
        </p:nvSpPr>
        <p:spPr/>
        <p:txBody>
          <a:bodyPr/>
          <a:lstStyle/>
          <a:p>
            <a:r>
              <a:rPr lang="en-GB">
                <a:latin typeface="Arial" panose="020B0604020202020204" pitchFamily="34" charset="0"/>
                <a:ea typeface="Roboto"/>
                <a:cs typeface="Arial" panose="020B0604020202020204" pitchFamily="34" charset="0"/>
              </a:rPr>
              <a:t>DPI Derogation</a:t>
            </a:r>
            <a:endParaRPr lang="en-GB"/>
          </a:p>
        </p:txBody>
      </p:sp>
      <p:sp>
        <p:nvSpPr>
          <p:cNvPr id="5" name="Content Placeholder 4">
            <a:extLst>
              <a:ext uri="{FF2B5EF4-FFF2-40B4-BE49-F238E27FC236}">
                <a16:creationId xmlns:a16="http://schemas.microsoft.com/office/drawing/2014/main" id="{E4196330-2FD7-0DC0-FC66-ACDB4A65CFAE}"/>
              </a:ext>
            </a:extLst>
          </p:cNvPr>
          <p:cNvSpPr>
            <a:spLocks noGrp="1"/>
          </p:cNvSpPr>
          <p:nvPr>
            <p:ph sz="quarter" idx="10"/>
          </p:nvPr>
        </p:nvSpPr>
        <p:spPr>
          <a:xfrm>
            <a:off x="906463" y="1343025"/>
            <a:ext cx="9952037" cy="5149850"/>
          </a:xfrm>
        </p:spPr>
        <p:txBody>
          <a:bodyPr>
            <a:normAutofit/>
          </a:bodyPr>
          <a:lstStyle/>
          <a:p>
            <a:r>
              <a:rPr lang="en-GB" sz="1600" dirty="0">
                <a:latin typeface="Arial" panose="020B0604020202020204" pitchFamily="34" charset="0"/>
                <a:cs typeface="Arial" panose="020B0604020202020204" pitchFamily="34" charset="0"/>
              </a:rPr>
              <a:t>Portfolio share data is calculated based on market share data obtained from CSS</a:t>
            </a:r>
          </a:p>
          <a:p>
            <a:r>
              <a:rPr lang="en-GB" sz="1600" dirty="0">
                <a:latin typeface="Arial" panose="020B0604020202020204" pitchFamily="34" charset="0"/>
                <a:cs typeface="Arial" panose="020B0604020202020204" pitchFamily="34" charset="0"/>
              </a:rPr>
              <a:t>Previously identified data quality issues with DPI data have not yet been resolved – impacts on the domestic/non-domestic market share split and hence can impact target calculations if incorrect</a:t>
            </a:r>
          </a:p>
          <a:p>
            <a:r>
              <a:rPr lang="en-GB" sz="1600" dirty="0">
                <a:latin typeface="Arial" panose="020B0604020202020204" pitchFamily="34" charset="0"/>
                <a:cs typeface="Arial" panose="020B0604020202020204" pitchFamily="34" charset="0"/>
              </a:rPr>
              <a:t>Given market share data is based on December position, the Code Manager has requested a similar derogation apply for the 2025/26 Theft Target calculation as was applied for the current year:</a:t>
            </a:r>
          </a:p>
          <a:p>
            <a:pPr lvl="1">
              <a:lnSpc>
                <a:spcPct val="120000"/>
              </a:lnSpc>
            </a:pPr>
            <a:r>
              <a:rPr lang="en-GB" sz="1400" dirty="0">
                <a:latin typeface="Arial" panose="020B0604020202020204" pitchFamily="34" charset="0"/>
                <a:cs typeface="Arial" panose="020B0604020202020204" pitchFamily="34" charset="0"/>
              </a:rPr>
              <a:t>The Code Manager will share market share data as per CSS once available (Target 8 January 2026).</a:t>
            </a:r>
          </a:p>
          <a:p>
            <a:pPr lvl="1">
              <a:lnSpc>
                <a:spcPct val="120000"/>
              </a:lnSpc>
            </a:pPr>
            <a:r>
              <a:rPr lang="en-GB" sz="1400" dirty="0">
                <a:latin typeface="Arial" panose="020B0604020202020204" pitchFamily="34" charset="0"/>
                <a:cs typeface="Arial" panose="020B0604020202020204" pitchFamily="34" charset="0"/>
              </a:rPr>
              <a:t>Parties who believe this is not an accurate reflection of their supply portfolio will have an opportunity to submit an adjustment that will be applied for target calculations (and subsequent debit/credit calculations).</a:t>
            </a:r>
          </a:p>
          <a:p>
            <a:pPr lvl="1">
              <a:lnSpc>
                <a:spcPct val="120000"/>
              </a:lnSpc>
            </a:pPr>
            <a:r>
              <a:rPr lang="en-GB" sz="1400" dirty="0">
                <a:latin typeface="Arial" panose="020B0604020202020204" pitchFamily="34" charset="0"/>
                <a:cs typeface="Arial" panose="020B0604020202020204" pitchFamily="34" charset="0"/>
              </a:rPr>
              <a:t>Responses will be required by </a:t>
            </a:r>
            <a:r>
              <a:rPr lang="en-GB" sz="1400" b="1" dirty="0">
                <a:latin typeface="Arial" panose="020B0604020202020204" pitchFamily="34" charset="0"/>
                <a:cs typeface="Arial" panose="020B0604020202020204" pitchFamily="34" charset="0"/>
              </a:rPr>
              <a:t>7 February 2025 </a:t>
            </a:r>
            <a:r>
              <a:rPr lang="en-GB" sz="1400" dirty="0">
                <a:latin typeface="Arial" panose="020B0604020202020204" pitchFamily="34" charset="0"/>
                <a:cs typeface="Arial" panose="020B0604020202020204" pitchFamily="34" charset="0"/>
              </a:rPr>
              <a:t>and will be required to be accompanied by a </a:t>
            </a:r>
            <a:r>
              <a:rPr lang="en-GB" sz="1400" b="1" dirty="0">
                <a:latin typeface="Arial" panose="020B0604020202020204" pitchFamily="34" charset="0"/>
                <a:cs typeface="Arial" panose="020B0604020202020204" pitchFamily="34" charset="0"/>
              </a:rPr>
              <a:t>declaration</a:t>
            </a:r>
            <a:r>
              <a:rPr lang="en-GB" sz="1400" dirty="0">
                <a:latin typeface="Arial" panose="020B0604020202020204" pitchFamily="34" charset="0"/>
                <a:cs typeface="Arial" panose="020B0604020202020204" pitchFamily="34" charset="0"/>
              </a:rPr>
              <a:t> regarding the accuracy of the data provided.</a:t>
            </a:r>
          </a:p>
          <a:p>
            <a:pPr lvl="1">
              <a:lnSpc>
                <a:spcPct val="120000"/>
              </a:lnSpc>
            </a:pPr>
            <a:r>
              <a:rPr lang="en-GB" sz="1400" dirty="0">
                <a:latin typeface="Arial" panose="020B0604020202020204" pitchFamily="34" charset="0"/>
                <a:cs typeface="Arial" panose="020B0604020202020204" pitchFamily="34" charset="0"/>
              </a:rPr>
              <a:t>Responses should ideally be provided by MPID and must be provided at a Party level if MPID splits are not possible.</a:t>
            </a:r>
          </a:p>
          <a:p>
            <a:pPr lvl="1">
              <a:lnSpc>
                <a:spcPct val="120000"/>
              </a:lnSpc>
            </a:pPr>
            <a:r>
              <a:rPr lang="en-GB" sz="1400" dirty="0">
                <a:latin typeface="Arial" panose="020B0604020202020204" pitchFamily="34" charset="0"/>
                <a:cs typeface="Arial" panose="020B0604020202020204" pitchFamily="34" charset="0"/>
              </a:rPr>
              <a:t>The submission can only adjust the number of meters split between domestic / non-domestic. </a:t>
            </a:r>
            <a:r>
              <a:rPr lang="en-GB" sz="1400" b="1" dirty="0">
                <a:latin typeface="Arial" panose="020B0604020202020204" pitchFamily="34" charset="0"/>
                <a:cs typeface="Arial" panose="020B0604020202020204" pitchFamily="34" charset="0"/>
              </a:rPr>
              <a:t>NO change in the overall number of registered meters can be made</a:t>
            </a:r>
            <a:r>
              <a:rPr lang="en-GB" sz="1400" dirty="0">
                <a:latin typeface="Arial" panose="020B0604020202020204" pitchFamily="34" charset="0"/>
                <a:cs typeface="Arial" panose="020B0604020202020204" pitchFamily="34" charset="0"/>
              </a:rPr>
              <a:t>.</a:t>
            </a:r>
          </a:p>
          <a:p>
            <a:r>
              <a:rPr lang="en-GB" sz="1600" dirty="0">
                <a:latin typeface="Arial" panose="020B0604020202020204" pitchFamily="34" charset="0"/>
                <a:cs typeface="Arial" panose="020B0604020202020204" pitchFamily="34" charset="0"/>
              </a:rPr>
              <a:t>Suppliers with a non-domestic only licence do not need to take any action as their portfolio is already assumed to be entirely non-domestic.</a:t>
            </a:r>
          </a:p>
        </p:txBody>
      </p:sp>
    </p:spTree>
    <p:extLst>
      <p:ext uri="{BB962C8B-B14F-4D97-AF65-F5344CB8AC3E}">
        <p14:creationId xmlns:p14="http://schemas.microsoft.com/office/powerpoint/2010/main" val="1672142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5. latest insights on performance in last quarter</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3514642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CD043-F3C9-FCBD-3BA2-0C1B2516B7EF}"/>
              </a:ext>
            </a:extLst>
          </p:cNvPr>
          <p:cNvSpPr>
            <a:spLocks noGrp="1"/>
          </p:cNvSpPr>
          <p:nvPr>
            <p:ph type="title"/>
          </p:nvPr>
        </p:nvSpPr>
        <p:spPr/>
        <p:txBody>
          <a:bodyPr/>
          <a:lstStyle/>
          <a:p>
            <a:r>
              <a:rPr lang="en-GB"/>
              <a:t>Latest insights on Party Performance</a:t>
            </a:r>
            <a:endParaRPr lang="en-US"/>
          </a:p>
        </p:txBody>
      </p:sp>
      <p:sp>
        <p:nvSpPr>
          <p:cNvPr id="10" name="Rectangle 11">
            <a:extLst>
              <a:ext uri="{FF2B5EF4-FFF2-40B4-BE49-F238E27FC236}">
                <a16:creationId xmlns:a16="http://schemas.microsoft.com/office/drawing/2014/main" id="{BDDA2866-7F8D-47FC-D11C-F62AE48F4E21}"/>
              </a:ext>
            </a:extLst>
          </p:cNvPr>
          <p:cNvSpPr>
            <a:spLocks noChangeArrowheads="1"/>
          </p:cNvSpPr>
          <p:nvPr/>
        </p:nvSpPr>
        <p:spPr bwMode="auto">
          <a:xfrm>
            <a:off x="838200" y="1336903"/>
            <a:ext cx="1472835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Domestic Supply</a:t>
            </a:r>
          </a:p>
        </p:txBody>
      </p:sp>
      <p:pic>
        <p:nvPicPr>
          <p:cNvPr id="2058" name="Picture 1">
            <a:extLst>
              <a:ext uri="{FF2B5EF4-FFF2-40B4-BE49-F238E27FC236}">
                <a16:creationId xmlns:a16="http://schemas.microsoft.com/office/drawing/2014/main" id="{31AC7C56-5BFC-5797-EDB1-06554C5BD4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32857"/>
            <a:ext cx="9152092" cy="442504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2">
            <a:extLst>
              <a:ext uri="{FF2B5EF4-FFF2-40B4-BE49-F238E27FC236}">
                <a16:creationId xmlns:a16="http://schemas.microsoft.com/office/drawing/2014/main" id="{7D76A34C-759F-D223-7A84-4BEE132786FA}"/>
              </a:ext>
            </a:extLst>
          </p:cNvPr>
          <p:cNvSpPr>
            <a:spLocks noChangeArrowheads="1"/>
          </p:cNvSpPr>
          <p:nvPr/>
        </p:nvSpPr>
        <p:spPr bwMode="auto">
          <a:xfrm>
            <a:off x="838200" y="6027123"/>
            <a:ext cx="1472835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Figure 1</a:t>
            </a:r>
            <a:r>
              <a:rPr kumimoji="0" lang="en-GB" altLang="en-US" sz="14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 Switching trends amongst domestic customers. </a:t>
            </a:r>
            <a:endParaRPr kumimoji="0" lang="en-GB" altLang="en-US" sz="3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844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3F483F-4FE0-EC53-9C9A-F492D3CBBAB0}"/>
              </a:ext>
            </a:extLst>
          </p:cNvPr>
          <p:cNvPicPr>
            <a:picLocks noChangeAspect="1"/>
          </p:cNvPicPr>
          <p:nvPr/>
        </p:nvPicPr>
        <p:blipFill>
          <a:blip r:embed="rId2"/>
          <a:stretch>
            <a:fillRect/>
          </a:stretch>
        </p:blipFill>
        <p:spPr>
          <a:xfrm>
            <a:off x="838199" y="1663995"/>
            <a:ext cx="9093363" cy="4425043"/>
          </a:xfrm>
          <a:prstGeom prst="rect">
            <a:avLst/>
          </a:prstGeom>
        </p:spPr>
      </p:pic>
      <p:sp>
        <p:nvSpPr>
          <p:cNvPr id="2" name="Title 1">
            <a:extLst>
              <a:ext uri="{FF2B5EF4-FFF2-40B4-BE49-F238E27FC236}">
                <a16:creationId xmlns:a16="http://schemas.microsoft.com/office/drawing/2014/main" id="{FAFCD043-F3C9-FCBD-3BA2-0C1B2516B7EF}"/>
              </a:ext>
            </a:extLst>
          </p:cNvPr>
          <p:cNvSpPr>
            <a:spLocks noGrp="1"/>
          </p:cNvSpPr>
          <p:nvPr>
            <p:ph type="title"/>
          </p:nvPr>
        </p:nvSpPr>
        <p:spPr/>
        <p:txBody>
          <a:bodyPr/>
          <a:lstStyle/>
          <a:p>
            <a:r>
              <a:rPr lang="en-GB"/>
              <a:t>Latest insights on Party Performance</a:t>
            </a:r>
            <a:endParaRPr lang="en-US"/>
          </a:p>
        </p:txBody>
      </p:sp>
      <p:sp>
        <p:nvSpPr>
          <p:cNvPr id="10" name="Rectangle 11">
            <a:extLst>
              <a:ext uri="{FF2B5EF4-FFF2-40B4-BE49-F238E27FC236}">
                <a16:creationId xmlns:a16="http://schemas.microsoft.com/office/drawing/2014/main" id="{BDDA2866-7F8D-47FC-D11C-F62AE48F4E21}"/>
              </a:ext>
            </a:extLst>
          </p:cNvPr>
          <p:cNvSpPr>
            <a:spLocks noChangeArrowheads="1"/>
          </p:cNvSpPr>
          <p:nvPr/>
        </p:nvSpPr>
        <p:spPr bwMode="auto">
          <a:xfrm>
            <a:off x="838200" y="1336903"/>
            <a:ext cx="1472835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Non-Domestic Supply</a:t>
            </a:r>
          </a:p>
        </p:txBody>
      </p:sp>
      <p:sp>
        <p:nvSpPr>
          <p:cNvPr id="11" name="Rectangle 12">
            <a:extLst>
              <a:ext uri="{FF2B5EF4-FFF2-40B4-BE49-F238E27FC236}">
                <a16:creationId xmlns:a16="http://schemas.microsoft.com/office/drawing/2014/main" id="{7D76A34C-759F-D223-7A84-4BEE132786FA}"/>
              </a:ext>
            </a:extLst>
          </p:cNvPr>
          <p:cNvSpPr>
            <a:spLocks noChangeArrowheads="1"/>
          </p:cNvSpPr>
          <p:nvPr/>
        </p:nvSpPr>
        <p:spPr bwMode="auto">
          <a:xfrm>
            <a:off x="838200" y="6027123"/>
            <a:ext cx="1472835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Figure 1</a:t>
            </a: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 Switching trends amongst non-domestic customers. </a:t>
            </a:r>
            <a:endParaRPr kumimoji="0" lang="en-GB"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55531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22FBA-709E-AEC5-28F6-08969FAB1362}"/>
              </a:ext>
            </a:extLst>
          </p:cNvPr>
          <p:cNvSpPr>
            <a:spLocks noGrp="1"/>
          </p:cNvSpPr>
          <p:nvPr>
            <p:ph type="title"/>
          </p:nvPr>
        </p:nvSpPr>
        <p:spPr/>
        <p:txBody>
          <a:bodyPr/>
          <a:lstStyle/>
          <a:p>
            <a:r>
              <a:rPr lang="en-GB"/>
              <a:t>Latest insights on Party Performance</a:t>
            </a:r>
          </a:p>
        </p:txBody>
      </p:sp>
      <p:sp>
        <p:nvSpPr>
          <p:cNvPr id="5" name="Content Placeholder 4">
            <a:extLst>
              <a:ext uri="{FF2B5EF4-FFF2-40B4-BE49-F238E27FC236}">
                <a16:creationId xmlns:a16="http://schemas.microsoft.com/office/drawing/2014/main" id="{B8E35A81-BA47-CF9B-041B-1D18EBC8E8A8}"/>
              </a:ext>
            </a:extLst>
          </p:cNvPr>
          <p:cNvSpPr>
            <a:spLocks noGrp="1"/>
          </p:cNvSpPr>
          <p:nvPr>
            <p:ph sz="quarter" idx="10"/>
          </p:nvPr>
        </p:nvSpPr>
        <p:spPr>
          <a:xfrm>
            <a:off x="803141" y="1449114"/>
            <a:ext cx="10586043" cy="5224464"/>
          </a:xfrm>
        </p:spPr>
        <p:txBody>
          <a:bodyPr vert="horz" lIns="91440" tIns="45720" rIns="91440" bIns="45720" rtlCol="0" anchor="t">
            <a:normAutofit lnSpcReduction="10000"/>
          </a:bodyPr>
          <a:lstStyle/>
          <a:p>
            <a:pPr marL="0" indent="0">
              <a:buNone/>
            </a:pPr>
            <a:r>
              <a:rPr lang="en-GB" sz="1700" dirty="0">
                <a:latin typeface="Arial"/>
                <a:ea typeface="Roboto"/>
                <a:cs typeface="Roboto"/>
              </a:rPr>
              <a:t>We have issued PATs to Parties who have performance risks identified by specific Risk Drivers. These insights are based on the latest industry data available (September 2024).</a:t>
            </a:r>
            <a:endParaRPr lang="en-US" sz="1700" dirty="0">
              <a:latin typeface="Arial"/>
              <a:cs typeface="Roboto" panose="02000000000000000000" pitchFamily="2" charset="0"/>
            </a:endParaRPr>
          </a:p>
          <a:p>
            <a:pPr>
              <a:buFont typeface="Courier New" panose="020B0604020202020204" pitchFamily="34" charset="0"/>
              <a:buChar char="o"/>
            </a:pPr>
            <a:r>
              <a:rPr lang="en-GB" sz="1700" dirty="0">
                <a:latin typeface="Arial"/>
                <a:ea typeface="Roboto"/>
                <a:cs typeface="Roboto"/>
              </a:rPr>
              <a:t>On average, 1.66% of risk driver measurements were over the PAB threshold in September, a decrease from 2.75% in the previous month. We note that the majority of this movement can be attributed to a lower number of Parties being over threshold for Risk Driver 6.1 (Failure of DNO to process Meter Point Location updates for Registered Meter Point Records). </a:t>
            </a:r>
            <a:endParaRPr lang="en-US" sz="1700" dirty="0">
              <a:latin typeface="Arial"/>
              <a:ea typeface="Roboto"/>
              <a:cs typeface="Roboto"/>
            </a:endParaRPr>
          </a:p>
          <a:p>
            <a:pPr>
              <a:buFont typeface="Courier New" panose="020B0604020202020204" pitchFamily="34" charset="0"/>
              <a:buChar char="o"/>
            </a:pPr>
            <a:r>
              <a:rPr lang="en-GB" sz="1700" dirty="0">
                <a:latin typeface="Arial"/>
                <a:ea typeface="Roboto"/>
                <a:cs typeface="Roboto"/>
              </a:rPr>
              <a:t>We have noticed an increase in the number of Parties above threshold for Risk Driver 8.11 (High Objection Rate), Non-Domestic which is expected given this trend appeared last year too and coincides with the contract renewal period for Parties.</a:t>
            </a:r>
          </a:p>
          <a:p>
            <a:pPr>
              <a:buFont typeface="Courier New" panose="020B0604020202020204" pitchFamily="34" charset="0"/>
              <a:buChar char="o"/>
            </a:pPr>
            <a:r>
              <a:rPr lang="en-GB" sz="1700" dirty="0">
                <a:latin typeface="Arial"/>
                <a:ea typeface="Roboto"/>
                <a:cs typeface="Arial"/>
              </a:rPr>
              <a:t>Risk Score 8.10 has been at consistent levels across the quarter due to numerous Parties having a very low volume of switches but a higher proportion of objections which may be due to having domestic sites as part of larger I&amp;C portfolio under a single customer contract.</a:t>
            </a:r>
            <a:endParaRPr lang="en-GB" sz="1700" dirty="0">
              <a:latin typeface="Arial"/>
              <a:ea typeface="Roboto"/>
              <a:cs typeface="Roboto"/>
            </a:endParaRPr>
          </a:p>
          <a:p>
            <a:pPr>
              <a:buFont typeface="Courier New" panose="020B0604020202020204" pitchFamily="34" charset="0"/>
              <a:buChar char="o"/>
            </a:pPr>
            <a:r>
              <a:rPr lang="en-GB" sz="1700" b="1" dirty="0">
                <a:latin typeface="Arial"/>
                <a:ea typeface="Roboto"/>
                <a:cs typeface="Roboto"/>
              </a:rPr>
              <a:t>Retail Risk 8</a:t>
            </a:r>
            <a:r>
              <a:rPr lang="en-GB" sz="1700" dirty="0">
                <a:latin typeface="Arial"/>
                <a:ea typeface="Roboto"/>
                <a:cs typeface="Roboto"/>
              </a:rPr>
              <a:t> – An enquiry PAT has been issued to one Supplier over the threshold for Domestic Objections, with eleven notifications being sent to the other Suppliers over the threshold for Change of Occupier Objections, Non-Domestic Objections and Domestic Objections for the first time. </a:t>
            </a:r>
            <a:endParaRPr lang="en-US" sz="1700" dirty="0">
              <a:latin typeface="Arial"/>
              <a:ea typeface="Roboto"/>
              <a:cs typeface="Roboto"/>
            </a:endParaRPr>
          </a:p>
          <a:p>
            <a:pPr>
              <a:buFont typeface="Courier New" panose="020B0604020202020204" pitchFamily="34" charset="0"/>
              <a:buChar char="o"/>
            </a:pPr>
            <a:r>
              <a:rPr lang="en-GB" sz="1700" b="1" dirty="0">
                <a:latin typeface="Arial"/>
                <a:ea typeface="Roboto"/>
                <a:cs typeface="Roboto"/>
              </a:rPr>
              <a:t>Retail Risk 10</a:t>
            </a:r>
            <a:r>
              <a:rPr lang="en-GB" sz="1700" dirty="0">
                <a:latin typeface="Arial"/>
                <a:ea typeface="Roboto"/>
                <a:cs typeface="Roboto"/>
              </a:rPr>
              <a:t> – Four enquiry PATs have been issued to the Suppliers who continue to be over the threshold for Risk Driver 10.3 (Data quality issues preventing switching).</a:t>
            </a:r>
            <a:endParaRPr lang="en-US" sz="1700" dirty="0">
              <a:latin typeface="Arial"/>
              <a:ea typeface="Roboto"/>
              <a:cs typeface="Roboto"/>
            </a:endParaRPr>
          </a:p>
          <a:p>
            <a:pPr>
              <a:buFont typeface="Courier New" panose="020B0604020202020204" pitchFamily="34" charset="0"/>
              <a:buChar char="o"/>
            </a:pPr>
            <a:r>
              <a:rPr lang="en-GB" sz="1700" b="1" dirty="0">
                <a:latin typeface="Arial"/>
                <a:ea typeface="Roboto"/>
                <a:cs typeface="Roboto"/>
              </a:rPr>
              <a:t>Retail Risk 6</a:t>
            </a:r>
            <a:r>
              <a:rPr lang="en-GB" sz="1700" dirty="0">
                <a:latin typeface="Arial"/>
                <a:ea typeface="Roboto"/>
                <a:cs typeface="Roboto"/>
              </a:rPr>
              <a:t> – One enquiry PAT has been issued to a Supplier over the threshold for Risk Driver 6.1 (DNO unable to update MPL promptly).</a:t>
            </a:r>
            <a:endParaRPr lang="en-GB" sz="1700" dirty="0">
              <a:latin typeface="Arial"/>
              <a:cs typeface="Roboto"/>
            </a:endParaRPr>
          </a:p>
        </p:txBody>
      </p:sp>
    </p:spTree>
    <p:extLst>
      <p:ext uri="{BB962C8B-B14F-4D97-AF65-F5344CB8AC3E}">
        <p14:creationId xmlns:p14="http://schemas.microsoft.com/office/powerpoint/2010/main" val="2280400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569FC7EB-CE94-92E2-579A-16B76E0B92F3}"/>
              </a:ext>
            </a:extLst>
          </p:cNvPr>
          <p:cNvGraphicFramePr>
            <a:graphicFrameLocks noGrp="1"/>
          </p:cNvGraphicFramePr>
          <p:nvPr/>
        </p:nvGraphicFramePr>
        <p:xfrm>
          <a:off x="414183" y="1358900"/>
          <a:ext cx="11137736" cy="3370580"/>
        </p:xfrm>
        <a:graphic>
          <a:graphicData uri="http://schemas.openxmlformats.org/drawingml/2006/table">
            <a:tbl>
              <a:tblPr firstRow="1" bandRow="1">
                <a:tableStyleId>{5940675A-B579-460E-94D1-54222C63F5DA}</a:tableStyleId>
              </a:tblPr>
              <a:tblGrid>
                <a:gridCol w="1179685">
                  <a:extLst>
                    <a:ext uri="{9D8B030D-6E8A-4147-A177-3AD203B41FA5}">
                      <a16:colId xmlns:a16="http://schemas.microsoft.com/office/drawing/2014/main" val="1407024082"/>
                    </a:ext>
                  </a:extLst>
                </a:gridCol>
                <a:gridCol w="1277758">
                  <a:extLst>
                    <a:ext uri="{9D8B030D-6E8A-4147-A177-3AD203B41FA5}">
                      <a16:colId xmlns:a16="http://schemas.microsoft.com/office/drawing/2014/main" val="3067635099"/>
                    </a:ext>
                  </a:extLst>
                </a:gridCol>
                <a:gridCol w="1510077">
                  <a:extLst>
                    <a:ext uri="{9D8B030D-6E8A-4147-A177-3AD203B41FA5}">
                      <a16:colId xmlns:a16="http://schemas.microsoft.com/office/drawing/2014/main" val="1345462236"/>
                    </a:ext>
                  </a:extLst>
                </a:gridCol>
                <a:gridCol w="1277758">
                  <a:extLst>
                    <a:ext uri="{9D8B030D-6E8A-4147-A177-3AD203B41FA5}">
                      <a16:colId xmlns:a16="http://schemas.microsoft.com/office/drawing/2014/main" val="2158538250"/>
                    </a:ext>
                  </a:extLst>
                </a:gridCol>
                <a:gridCol w="1397432">
                  <a:extLst>
                    <a:ext uri="{9D8B030D-6E8A-4147-A177-3AD203B41FA5}">
                      <a16:colId xmlns:a16="http://schemas.microsoft.com/office/drawing/2014/main" val="1845001397"/>
                    </a:ext>
                  </a:extLst>
                </a:gridCol>
                <a:gridCol w="1587517">
                  <a:extLst>
                    <a:ext uri="{9D8B030D-6E8A-4147-A177-3AD203B41FA5}">
                      <a16:colId xmlns:a16="http://schemas.microsoft.com/office/drawing/2014/main" val="85569747"/>
                    </a:ext>
                  </a:extLst>
                </a:gridCol>
                <a:gridCol w="1397432">
                  <a:extLst>
                    <a:ext uri="{9D8B030D-6E8A-4147-A177-3AD203B41FA5}">
                      <a16:colId xmlns:a16="http://schemas.microsoft.com/office/drawing/2014/main" val="1164829358"/>
                    </a:ext>
                  </a:extLst>
                </a:gridCol>
                <a:gridCol w="1510077">
                  <a:extLst>
                    <a:ext uri="{9D8B030D-6E8A-4147-A177-3AD203B41FA5}">
                      <a16:colId xmlns:a16="http://schemas.microsoft.com/office/drawing/2014/main" val="3548990033"/>
                    </a:ext>
                  </a:extLst>
                </a:gridCol>
              </a:tblGrid>
              <a:tr h="370840">
                <a:tc>
                  <a:txBody>
                    <a:bodyPr/>
                    <a:lstStyle/>
                    <a:p>
                      <a:r>
                        <a:rPr lang="en-GB" sz="1400" b="1">
                          <a:solidFill>
                            <a:schemeClr val="bg2"/>
                          </a:solidFill>
                          <a:latin typeface="Arial" panose="020B0604020202020204" pitchFamily="34" charset="0"/>
                          <a:cs typeface="Arial" panose="020B0604020202020204" pitchFamily="34" charset="0"/>
                        </a:rPr>
                        <a:t>Party Role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Submit monthly 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Review performance dashboards each month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Review / action quarterly PATs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Data Cleanse 3 in progress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Theft Target Methodology consultation and publication, including targets for next theft year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Party Annual Rating Methodology Consultations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Reporting into PAB on performance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5890310"/>
                  </a:ext>
                </a:extLst>
              </a:tr>
              <a:tr h="368300">
                <a:tc>
                  <a:txBody>
                    <a:bodyPr/>
                    <a:lstStyle/>
                    <a:p>
                      <a:r>
                        <a:rPr lang="en-GB" sz="1400" b="1">
                          <a:solidFill>
                            <a:schemeClr val="bg2"/>
                          </a:solidFill>
                          <a:latin typeface="Arial" panose="020B0604020202020204" pitchFamily="34" charset="0"/>
                          <a:cs typeface="Arial" panose="020B0604020202020204" pitchFamily="34" charset="0"/>
                        </a:rPr>
                        <a:t>Suppliers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1954553"/>
                  </a:ext>
                </a:extLst>
              </a:tr>
              <a:tr h="370840">
                <a:tc>
                  <a:txBody>
                    <a:bodyPr/>
                    <a:lstStyle/>
                    <a:p>
                      <a:r>
                        <a:rPr lang="en-GB" sz="1400" b="1">
                          <a:solidFill>
                            <a:schemeClr val="bg2"/>
                          </a:solidFill>
                          <a:latin typeface="Arial" panose="020B0604020202020204" pitchFamily="34" charset="0"/>
                          <a:cs typeface="Arial" panose="020B0604020202020204" pitchFamily="34" charset="0"/>
                        </a:rPr>
                        <a:t>MEMs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4731785"/>
                  </a:ext>
                </a:extLst>
              </a:tr>
              <a:tr h="370840">
                <a:tc>
                  <a:txBody>
                    <a:bodyPr/>
                    <a:lstStyle/>
                    <a:p>
                      <a:r>
                        <a:rPr lang="en-GB" sz="1400" b="1">
                          <a:solidFill>
                            <a:schemeClr val="bg2"/>
                          </a:solidFill>
                          <a:latin typeface="Arial" panose="020B0604020202020204" pitchFamily="34" charset="0"/>
                          <a:cs typeface="Arial" panose="020B0604020202020204" pitchFamily="34" charset="0"/>
                        </a:rPr>
                        <a:t>DNOs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solidFill>
                          <a:srgbClr val="FF0000"/>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5111406"/>
                  </a:ext>
                </a:extLst>
              </a:tr>
              <a:tr h="370840">
                <a:tc>
                  <a:txBody>
                    <a:bodyPr/>
                    <a:lstStyle/>
                    <a:p>
                      <a:r>
                        <a:rPr lang="en-GB" sz="1400" b="1">
                          <a:solidFill>
                            <a:schemeClr val="bg2"/>
                          </a:solidFill>
                          <a:latin typeface="Arial" panose="020B0604020202020204" pitchFamily="34" charset="0"/>
                          <a:cs typeface="Arial" panose="020B0604020202020204" pitchFamily="34" charset="0"/>
                        </a:rPr>
                        <a:t>GTs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0881513"/>
                  </a:ext>
                </a:extLst>
              </a:tr>
              <a:tr h="370840">
                <a:tc>
                  <a:txBody>
                    <a:bodyPr/>
                    <a:lstStyle/>
                    <a:p>
                      <a:r>
                        <a:rPr lang="en-GB" sz="1400" b="1">
                          <a:solidFill>
                            <a:schemeClr val="bg2"/>
                          </a:solidFill>
                          <a:latin typeface="Arial" panose="020B0604020202020204" pitchFamily="34" charset="0"/>
                          <a:cs typeface="Arial" panose="020B0604020202020204" pitchFamily="34" charset="0"/>
                        </a:rPr>
                        <a:t>Service Providers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354828284"/>
                  </a:ext>
                </a:extLst>
              </a:tr>
            </a:tbl>
          </a:graphicData>
        </a:graphic>
      </p:graphicFrame>
      <p:sp>
        <p:nvSpPr>
          <p:cNvPr id="2" name="Title 1">
            <a:extLst>
              <a:ext uri="{FF2B5EF4-FFF2-40B4-BE49-F238E27FC236}">
                <a16:creationId xmlns:a16="http://schemas.microsoft.com/office/drawing/2014/main" id="{B69D31AD-7F55-1690-367C-3C6BFD295BDB}"/>
              </a:ext>
            </a:extLst>
          </p:cNvPr>
          <p:cNvSpPr>
            <a:spLocks noGrp="1"/>
          </p:cNvSpPr>
          <p:nvPr>
            <p:ph type="title"/>
          </p:nvPr>
        </p:nvSpPr>
        <p:spPr>
          <a:xfrm>
            <a:off x="828367" y="390940"/>
            <a:ext cx="9284855" cy="660111"/>
          </a:xfrm>
        </p:spPr>
        <p:txBody>
          <a:bodyPr>
            <a:normAutofit/>
          </a:bodyPr>
          <a:lstStyle/>
          <a:p>
            <a:r>
              <a:rPr lang="en-GB" sz="2500">
                <a:latin typeface="Roboto"/>
                <a:ea typeface="Roboto"/>
                <a:cs typeface="Roboto"/>
              </a:rPr>
              <a:t>A simpler checklist: Upcoming activities</a:t>
            </a:r>
          </a:p>
        </p:txBody>
      </p:sp>
      <p:sp>
        <p:nvSpPr>
          <p:cNvPr id="4" name="TextBox 3">
            <a:extLst>
              <a:ext uri="{FF2B5EF4-FFF2-40B4-BE49-F238E27FC236}">
                <a16:creationId xmlns:a16="http://schemas.microsoft.com/office/drawing/2014/main" id="{1DE97368-10ED-DD22-A94A-AC7FCD63DDC7}"/>
              </a:ext>
            </a:extLst>
          </p:cNvPr>
          <p:cNvSpPr txBox="1"/>
          <p:nvPr/>
        </p:nvSpPr>
        <p:spPr>
          <a:xfrm>
            <a:off x="414182" y="4999039"/>
            <a:ext cx="1113773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Each REC Party has a specific Maintenance of Qualification deadline, and may have specific PATs that they need to complete / adhere to.</a:t>
            </a:r>
          </a:p>
        </p:txBody>
      </p:sp>
    </p:spTree>
    <p:extLst>
      <p:ext uri="{BB962C8B-B14F-4D97-AF65-F5344CB8AC3E}">
        <p14:creationId xmlns:p14="http://schemas.microsoft.com/office/powerpoint/2010/main" val="1245391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chor="t">
            <a:normAutofit/>
          </a:bodyPr>
          <a:lstStyle/>
          <a:p>
            <a:r>
              <a:rPr lang="en-GB" sz="2400" dirty="0">
                <a:latin typeface="Arial" panose="020B0604020202020204" pitchFamily="34" charset="0"/>
                <a:ea typeface="Roboto"/>
                <a:cs typeface="Arial" panose="020B0604020202020204" pitchFamily="34" charset="0"/>
              </a:rPr>
              <a:t>6. Suppliers to deappoint unqualified meter operator agents (MOA)</a:t>
            </a: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2864639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40AD-4D48-73BD-CF5D-27F0AF8B7DC7}"/>
              </a:ext>
            </a:extLst>
          </p:cNvPr>
          <p:cNvSpPr>
            <a:spLocks noGrp="1"/>
          </p:cNvSpPr>
          <p:nvPr>
            <p:ph type="title"/>
          </p:nvPr>
        </p:nvSpPr>
        <p:spPr/>
        <p:txBody>
          <a:bodyPr>
            <a:normAutofit/>
          </a:bodyPr>
          <a:lstStyle/>
          <a:p>
            <a:r>
              <a:rPr lang="en-GB"/>
              <a:t>Unqualified Meter Operator Agents</a:t>
            </a:r>
          </a:p>
        </p:txBody>
      </p:sp>
      <p:sp>
        <p:nvSpPr>
          <p:cNvPr id="3" name="Content Placeholder 2">
            <a:extLst>
              <a:ext uri="{FF2B5EF4-FFF2-40B4-BE49-F238E27FC236}">
                <a16:creationId xmlns:a16="http://schemas.microsoft.com/office/drawing/2014/main" id="{1DFB78D1-952E-6A67-E078-8C67A26B08A6}"/>
              </a:ext>
            </a:extLst>
          </p:cNvPr>
          <p:cNvSpPr>
            <a:spLocks noGrp="1"/>
          </p:cNvSpPr>
          <p:nvPr>
            <p:ph sz="quarter" idx="10"/>
          </p:nvPr>
        </p:nvSpPr>
        <p:spPr>
          <a:xfrm>
            <a:off x="906463" y="1339835"/>
            <a:ext cx="9217025" cy="4969526"/>
          </a:xfrm>
        </p:spPr>
        <p:txBody>
          <a:bodyPr>
            <a:normAutofit/>
          </a:bodyPr>
          <a:lstStyle/>
          <a:p>
            <a:pPr marL="0" indent="0">
              <a:buNone/>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has reconciled the MOA Meter Participant Identifier (MPID) live in </a:t>
            </a:r>
            <a:r>
              <a:rPr lang="en-GB"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Elexon’s</a:t>
            </a: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Market Domain Data (MDD) which has identified some MPIDs are live but not qualified under the REC. Therefore, the Code Manager is proposing the following activity to update appointments and end date these within MDD:</a:t>
            </a:r>
          </a:p>
          <a:p>
            <a:pPr marL="0" indent="0">
              <a:buNone/>
            </a:pPr>
            <a:endParaRPr lang="en-GB" sz="14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GB"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r>
              <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 addition to the unqualified MOAs listed above, the Code Manager has been contacted by a Party (OVO Energy Ltd) attempting to exit the market for two of its MOA MPIDs (HYDE, SOUT). The Code Manager will work with the Party to include their portfolio within the activity proposed above to support the market exit process.</a:t>
            </a:r>
          </a:p>
        </p:txBody>
      </p:sp>
      <p:graphicFrame>
        <p:nvGraphicFramePr>
          <p:cNvPr id="4" name="Diagram 3">
            <a:extLst>
              <a:ext uri="{FF2B5EF4-FFF2-40B4-BE49-F238E27FC236}">
                <a16:creationId xmlns:a16="http://schemas.microsoft.com/office/drawing/2014/main" id="{0A2542FB-A149-C973-2869-654CD1EA07BF}"/>
              </a:ext>
            </a:extLst>
          </p:cNvPr>
          <p:cNvGraphicFramePr/>
          <p:nvPr/>
        </p:nvGraphicFramePr>
        <p:xfrm>
          <a:off x="906463" y="2078326"/>
          <a:ext cx="9216592" cy="1001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a:extLst>
              <a:ext uri="{FF2B5EF4-FFF2-40B4-BE49-F238E27FC236}">
                <a16:creationId xmlns:a16="http://schemas.microsoft.com/office/drawing/2014/main" id="{051C9114-AA34-EFA5-B2DD-27D6D2C9A97E}"/>
              </a:ext>
            </a:extLst>
          </p:cNvPr>
          <p:cNvGraphicFramePr>
            <a:graphicFrameLocks noGrp="1"/>
          </p:cNvGraphicFramePr>
          <p:nvPr/>
        </p:nvGraphicFramePr>
        <p:xfrm>
          <a:off x="906463" y="3183177"/>
          <a:ext cx="9216592" cy="1279513"/>
        </p:xfrm>
        <a:graphic>
          <a:graphicData uri="http://schemas.openxmlformats.org/drawingml/2006/table">
            <a:tbl>
              <a:tblPr firstRow="1" firstCol="1" bandRow="1">
                <a:tableStyleId>{5A111915-BE36-4E01-A7E5-04B1672EAD32}</a:tableStyleId>
              </a:tblPr>
              <a:tblGrid>
                <a:gridCol w="5478093">
                  <a:extLst>
                    <a:ext uri="{9D8B030D-6E8A-4147-A177-3AD203B41FA5}">
                      <a16:colId xmlns:a16="http://schemas.microsoft.com/office/drawing/2014/main" val="3278548478"/>
                    </a:ext>
                  </a:extLst>
                </a:gridCol>
                <a:gridCol w="1868810">
                  <a:extLst>
                    <a:ext uri="{9D8B030D-6E8A-4147-A177-3AD203B41FA5}">
                      <a16:colId xmlns:a16="http://schemas.microsoft.com/office/drawing/2014/main" val="4284810726"/>
                    </a:ext>
                  </a:extLst>
                </a:gridCol>
                <a:gridCol w="1869689">
                  <a:extLst>
                    <a:ext uri="{9D8B030D-6E8A-4147-A177-3AD203B41FA5}">
                      <a16:colId xmlns:a16="http://schemas.microsoft.com/office/drawing/2014/main" val="484702578"/>
                    </a:ext>
                  </a:extLst>
                </a:gridCol>
              </a:tblGrid>
              <a:tr h="166915">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MOA Company Name</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MOA MPID</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GB" sz="1400">
                          <a:effectLst/>
                          <a:latin typeface="Arial" panose="020B0604020202020204" pitchFamily="34" charset="0"/>
                          <a:cs typeface="Arial" panose="020B0604020202020204" pitchFamily="34" charset="0"/>
                        </a:rPr>
                        <a:t>MPAN count</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70325050"/>
                  </a:ext>
                </a:extLst>
              </a:tr>
              <a:tr h="166915">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Central Homes &amp; Facilities Management</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CHFM</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GB" sz="1400">
                          <a:effectLst/>
                          <a:latin typeface="Arial" panose="020B0604020202020204" pitchFamily="34" charset="0"/>
                          <a:cs typeface="Arial" panose="020B0604020202020204" pitchFamily="34" charset="0"/>
                        </a:rPr>
                        <a:t>7</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18562624"/>
                  </a:ext>
                </a:extLst>
              </a:tr>
              <a:tr h="166915">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Magnum Utilities Limited</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EMSL</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GB" sz="1400">
                          <a:effectLst/>
                          <a:latin typeface="Arial" panose="020B0604020202020204" pitchFamily="34" charset="0"/>
                          <a:cs typeface="Arial" panose="020B0604020202020204" pitchFamily="34" charset="0"/>
                        </a:rPr>
                        <a:t>27</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11019946"/>
                  </a:ext>
                </a:extLst>
              </a:tr>
              <a:tr h="166915">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Fulcrum Metering Services Limited</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MMSL</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GB" sz="1400">
                          <a:effectLst/>
                          <a:latin typeface="Arial" panose="020B0604020202020204" pitchFamily="34" charset="0"/>
                          <a:cs typeface="Arial" panose="020B0604020202020204" pitchFamily="34" charset="0"/>
                        </a:rPr>
                        <a:t>96</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10768485"/>
                  </a:ext>
                </a:extLst>
              </a:tr>
              <a:tr h="220968">
                <a:tc>
                  <a:txBody>
                    <a:bodyPr/>
                    <a:lstStyle/>
                    <a:p>
                      <a:pPr>
                        <a:lnSpc>
                          <a:spcPct val="107000"/>
                        </a:lnSpc>
                        <a:spcAft>
                          <a:spcPts val="800"/>
                        </a:spcAft>
                      </a:pPr>
                      <a:r>
                        <a:rPr lang="en-GB" sz="1400" dirty="0">
                          <a:effectLst/>
                          <a:latin typeface="Arial" panose="020B0604020202020204" pitchFamily="34" charset="0"/>
                          <a:cs typeface="Arial" panose="020B0604020202020204" pitchFamily="34" charset="0"/>
                        </a:rPr>
                        <a:t>Syndicate City Limited</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MSSL</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GB" sz="1400">
                          <a:effectLst/>
                          <a:latin typeface="Arial" panose="020B0604020202020204" pitchFamily="34" charset="0"/>
                          <a:cs typeface="Arial" panose="020B0604020202020204" pitchFamily="34" charset="0"/>
                        </a:rPr>
                        <a:t>42</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22189325"/>
                  </a:ext>
                </a:extLst>
              </a:tr>
              <a:tr h="166915">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Amey Metering Limited</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NORW</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GB" sz="1400" dirty="0">
                          <a:effectLst/>
                          <a:latin typeface="Arial" panose="020B0604020202020204" pitchFamily="34" charset="0"/>
                          <a:cs typeface="Arial" panose="020B0604020202020204" pitchFamily="34" charset="0"/>
                        </a:rPr>
                        <a:t>13</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33478699"/>
                  </a:ext>
                </a:extLst>
              </a:tr>
            </a:tbl>
          </a:graphicData>
        </a:graphic>
      </p:graphicFrame>
      <p:graphicFrame>
        <p:nvGraphicFramePr>
          <p:cNvPr id="6" name="Table 5">
            <a:extLst>
              <a:ext uri="{FF2B5EF4-FFF2-40B4-BE49-F238E27FC236}">
                <a16:creationId xmlns:a16="http://schemas.microsoft.com/office/drawing/2014/main" id="{66E77721-4E8B-DB7D-8B1C-8B8CF25281C3}"/>
              </a:ext>
            </a:extLst>
          </p:cNvPr>
          <p:cNvGraphicFramePr>
            <a:graphicFrameLocks noGrp="1"/>
          </p:cNvGraphicFramePr>
          <p:nvPr>
            <p:extLst>
              <p:ext uri="{D42A27DB-BD31-4B8C-83A1-F6EECF244321}">
                <p14:modId xmlns:p14="http://schemas.microsoft.com/office/powerpoint/2010/main" val="70186633"/>
              </p:ext>
            </p:extLst>
          </p:nvPr>
        </p:nvGraphicFramePr>
        <p:xfrm>
          <a:off x="838200" y="4556795"/>
          <a:ext cx="9391650" cy="914400"/>
        </p:xfrm>
        <a:graphic>
          <a:graphicData uri="http://schemas.openxmlformats.org/drawingml/2006/table">
            <a:tbl>
              <a:tblPr firstRow="1" bandRow="1">
                <a:tableStyleId>{7DF18680-E054-41AD-8BC1-D1AEF772440D}</a:tableStyleId>
              </a:tblPr>
              <a:tblGrid>
                <a:gridCol w="9391650">
                  <a:extLst>
                    <a:ext uri="{9D8B030D-6E8A-4147-A177-3AD203B41FA5}">
                      <a16:colId xmlns:a16="http://schemas.microsoft.com/office/drawing/2014/main" val="1892304408"/>
                    </a:ext>
                  </a:extLst>
                </a:gridCol>
              </a:tblGrid>
              <a:tr h="760128">
                <a:tc>
                  <a:txBody>
                    <a:bodyPr/>
                    <a:lstStyle/>
                    <a:p>
                      <a:pPr algn="ctr"/>
                      <a:r>
                        <a:rPr lang="en-GB" dirty="0">
                          <a:latin typeface="Arial" panose="020B0604020202020204" pitchFamily="34" charset="0"/>
                          <a:cs typeface="Arial" panose="020B0604020202020204" pitchFamily="34" charset="0"/>
                        </a:rPr>
                        <a:t>ACTION:</a:t>
                      </a:r>
                    </a:p>
                    <a:p>
                      <a:pPr algn="ctr"/>
                      <a:r>
                        <a:rPr lang="en-GB" dirty="0">
                          <a:latin typeface="Arial" panose="020B0604020202020204" pitchFamily="34" charset="0"/>
                          <a:cs typeface="Arial" panose="020B0604020202020204" pitchFamily="34" charset="0"/>
                        </a:rPr>
                        <a:t>All Suppliers must ensure they do not have the above listed MPIDs appointed as the MOA for any MPANs within their portfolio by 31 December 2024.</a:t>
                      </a:r>
                      <a:endParaRPr lang="en-GB" b="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932001553"/>
                  </a:ext>
                </a:extLst>
              </a:tr>
            </a:tbl>
          </a:graphicData>
        </a:graphic>
      </p:graphicFrame>
    </p:spTree>
    <p:extLst>
      <p:ext uri="{BB962C8B-B14F-4D97-AF65-F5344CB8AC3E}">
        <p14:creationId xmlns:p14="http://schemas.microsoft.com/office/powerpoint/2010/main" val="1169654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D31E3-73DA-AA83-6825-C8DC4D8284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4AE5C6-D0B4-6AC9-D964-0416B31C8C79}"/>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7. REC Process Maps</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74BEFDAE-75A6-A36A-DC26-DAA2795C3173}"/>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Technical services Team</a:t>
            </a:r>
          </a:p>
        </p:txBody>
      </p:sp>
    </p:spTree>
    <p:extLst>
      <p:ext uri="{BB962C8B-B14F-4D97-AF65-F5344CB8AC3E}">
        <p14:creationId xmlns:p14="http://schemas.microsoft.com/office/powerpoint/2010/main" val="449594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p:txBody>
          <a:bodyPr/>
          <a:lstStyle/>
          <a:p>
            <a:r>
              <a:rPr lang="en-GB" dirty="0"/>
              <a:t>overview</a:t>
            </a:r>
          </a:p>
        </p:txBody>
      </p:sp>
      <p:pic>
        <p:nvPicPr>
          <p:cNvPr id="6" name="Picture Placeholder 5">
            <a:extLst>
              <a:ext uri="{FF2B5EF4-FFF2-40B4-BE49-F238E27FC236}">
                <a16:creationId xmlns:a16="http://schemas.microsoft.com/office/drawing/2014/main" id="{C3C426CD-529C-21E7-B9D5-16C42110F75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3482" r="33482"/>
          <a:stretch/>
        </p:blipFill>
        <p:spPr>
          <a:xfrm>
            <a:off x="8697627" y="1836737"/>
            <a:ext cx="1964924" cy="4460875"/>
          </a:xfrm>
        </p:spPr>
      </p:pic>
      <p:sp>
        <p:nvSpPr>
          <p:cNvPr id="4" name="Text Placeholder 3">
            <a:extLst>
              <a:ext uri="{FF2B5EF4-FFF2-40B4-BE49-F238E27FC236}">
                <a16:creationId xmlns:a16="http://schemas.microsoft.com/office/drawing/2014/main" id="{5188CC2C-0106-9DF9-F6A0-D7783DE80841}"/>
              </a:ext>
            </a:extLst>
          </p:cNvPr>
          <p:cNvSpPr>
            <a:spLocks noGrp="1"/>
          </p:cNvSpPr>
          <p:nvPr>
            <p:ph type="body" sz="quarter" idx="11"/>
          </p:nvPr>
        </p:nvSpPr>
        <p:spPr>
          <a:xfrm>
            <a:off x="838200" y="1827583"/>
            <a:ext cx="7546848" cy="4460875"/>
          </a:xfrm>
        </p:spPr>
        <p:txBody>
          <a:bodyPr>
            <a:normAutofit/>
          </a:bodyPr>
          <a:lstStyle/>
          <a:p>
            <a:r>
              <a:rPr lang="en-GB" dirty="0"/>
              <a:t>Map created for each interface table in REC Schedules, providing supporting information on REC processes</a:t>
            </a:r>
          </a:p>
          <a:p>
            <a:endParaRPr lang="en-GB" dirty="0"/>
          </a:p>
          <a:p>
            <a:r>
              <a:rPr lang="en-GB" dirty="0"/>
              <a:t>Currently 112 diagrams for live REC </a:t>
            </a:r>
          </a:p>
          <a:p>
            <a:endParaRPr lang="en-GB" dirty="0"/>
          </a:p>
          <a:p>
            <a:r>
              <a:rPr lang="en-GB" dirty="0"/>
              <a:t>46 for MHHS with some enhancements – due for publication January 2025</a:t>
            </a:r>
          </a:p>
          <a:p>
            <a:endParaRPr lang="en-GB" dirty="0"/>
          </a:p>
          <a:p>
            <a:r>
              <a:rPr lang="en-GB" dirty="0"/>
              <a:t>Produced in IBM Jazz, extracted in </a:t>
            </a:r>
            <a:r>
              <a:rPr lang="en-GB" dirty="0" err="1"/>
              <a:t>png</a:t>
            </a:r>
            <a:r>
              <a:rPr lang="en-GB" dirty="0"/>
              <a:t> and saved on a page in the Portal, presented by Schedule</a:t>
            </a:r>
          </a:p>
          <a:p>
            <a:endParaRPr lang="en-GB" dirty="0"/>
          </a:p>
          <a:p>
            <a:r>
              <a:rPr lang="en-GB" dirty="0"/>
              <a:t>Some improvements made; now seeking other ideas for refreshed set and publication</a:t>
            </a:r>
          </a:p>
          <a:p>
            <a:endParaRPr lang="en-GB" dirty="0"/>
          </a:p>
        </p:txBody>
      </p:sp>
    </p:spTree>
    <p:extLst>
      <p:ext uri="{BB962C8B-B14F-4D97-AF65-F5344CB8AC3E}">
        <p14:creationId xmlns:p14="http://schemas.microsoft.com/office/powerpoint/2010/main" val="3879811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lstStyle/>
          <a:p>
            <a:r>
              <a:rPr lang="en-GB" dirty="0"/>
              <a:t>Current portal view</a:t>
            </a:r>
          </a:p>
        </p:txBody>
      </p:sp>
      <p:pic>
        <p:nvPicPr>
          <p:cNvPr id="6" name="Picture 5">
            <a:extLst>
              <a:ext uri="{FF2B5EF4-FFF2-40B4-BE49-F238E27FC236}">
                <a16:creationId xmlns:a16="http://schemas.microsoft.com/office/drawing/2014/main" id="{C09DABE2-7FE0-DE4F-8D09-5012DE831A2C}"/>
              </a:ext>
            </a:extLst>
          </p:cNvPr>
          <p:cNvPicPr>
            <a:picLocks noChangeAspect="1"/>
          </p:cNvPicPr>
          <p:nvPr/>
        </p:nvPicPr>
        <p:blipFill>
          <a:blip r:embed="rId2"/>
          <a:stretch>
            <a:fillRect/>
          </a:stretch>
        </p:blipFill>
        <p:spPr>
          <a:xfrm>
            <a:off x="2184715" y="1266556"/>
            <a:ext cx="7493385" cy="52263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29995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48964AC-C753-5950-F869-E026AE929586}"/>
              </a:ext>
            </a:extLst>
          </p:cNvPr>
          <p:cNvSpPr>
            <a:spLocks noGrp="1"/>
          </p:cNvSpPr>
          <p:nvPr>
            <p:ph type="pic" sz="quarter" idx="10"/>
          </p:nvPr>
        </p:nvSpPr>
        <p:spPr/>
        <p:txBody>
          <a:bodyPr/>
          <a:lstStyle/>
          <a:p>
            <a:endParaRPr lang="en-GB"/>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210312" y="1827583"/>
            <a:ext cx="1858633" cy="4460875"/>
          </a:xfrm>
        </p:spPr>
        <p:txBody>
          <a:bodyPr/>
          <a:lstStyle/>
          <a:p>
            <a:pPr marL="0" indent="0">
              <a:buNone/>
            </a:pPr>
            <a:r>
              <a:rPr lang="en-GB" dirty="0"/>
              <a:t>Recent enhancement to view</a:t>
            </a:r>
          </a:p>
        </p:txBody>
      </p:sp>
      <p:pic>
        <p:nvPicPr>
          <p:cNvPr id="5" name="Picture 4">
            <a:extLst>
              <a:ext uri="{FF2B5EF4-FFF2-40B4-BE49-F238E27FC236}">
                <a16:creationId xmlns:a16="http://schemas.microsoft.com/office/drawing/2014/main" id="{FA30916B-9203-9EE4-0D3E-D64ED6C99E30}"/>
              </a:ext>
            </a:extLst>
          </p:cNvPr>
          <p:cNvPicPr>
            <a:picLocks noChangeAspect="1"/>
          </p:cNvPicPr>
          <p:nvPr/>
        </p:nvPicPr>
        <p:blipFill>
          <a:blip r:embed="rId2"/>
          <a:stretch>
            <a:fillRect/>
          </a:stretch>
        </p:blipFill>
        <p:spPr>
          <a:xfrm>
            <a:off x="2386367" y="219456"/>
            <a:ext cx="7736688" cy="65135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a:extLst>
              <a:ext uri="{FF2B5EF4-FFF2-40B4-BE49-F238E27FC236}">
                <a16:creationId xmlns:a16="http://schemas.microsoft.com/office/drawing/2014/main" id="{91D3AA18-FD31-17E9-EECC-27B5A2367DF4}"/>
              </a:ext>
            </a:extLst>
          </p:cNvPr>
          <p:cNvSpPr/>
          <p:nvPr/>
        </p:nvSpPr>
        <p:spPr>
          <a:xfrm>
            <a:off x="5458968" y="1014984"/>
            <a:ext cx="2473808" cy="5338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654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shot of a computer&#10;&#10;Description automatically generated">
            <a:extLst>
              <a:ext uri="{FF2B5EF4-FFF2-40B4-BE49-F238E27FC236}">
                <a16:creationId xmlns:a16="http://schemas.microsoft.com/office/drawing/2014/main" id="{91C3A490-1929-BB7F-A42E-2F0F7A501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694" y="169724"/>
            <a:ext cx="8949951" cy="6413956"/>
          </a:xfrm>
          <a:prstGeom prst="rect">
            <a:avLst/>
          </a:prstGeom>
        </p:spPr>
      </p:pic>
      <p:sp>
        <p:nvSpPr>
          <p:cNvPr id="11" name="Text Placeholder 3">
            <a:extLst>
              <a:ext uri="{FF2B5EF4-FFF2-40B4-BE49-F238E27FC236}">
                <a16:creationId xmlns:a16="http://schemas.microsoft.com/office/drawing/2014/main" id="{C4375816-EE07-7D91-7CB0-3B9751A8267D}"/>
              </a:ext>
            </a:extLst>
          </p:cNvPr>
          <p:cNvSpPr>
            <a:spLocks noGrp="1"/>
          </p:cNvSpPr>
          <p:nvPr>
            <p:ph type="body" sz="quarter" idx="11"/>
          </p:nvPr>
        </p:nvSpPr>
        <p:spPr>
          <a:xfrm>
            <a:off x="9372600" y="2011680"/>
            <a:ext cx="2359152" cy="3901874"/>
          </a:xfrm>
        </p:spPr>
        <p:txBody>
          <a:bodyPr/>
          <a:lstStyle/>
          <a:p>
            <a:pPr marL="0" indent="0">
              <a:buNone/>
            </a:pPr>
            <a:r>
              <a:rPr lang="en-GB" dirty="0"/>
              <a:t>Further enhancements to MHHS versions</a:t>
            </a:r>
          </a:p>
          <a:p>
            <a:pPr marL="0" indent="0">
              <a:buNone/>
            </a:pPr>
            <a:r>
              <a:rPr lang="en-GB" dirty="0"/>
              <a:t>- Due for publication in January</a:t>
            </a:r>
          </a:p>
        </p:txBody>
      </p:sp>
      <p:sp>
        <p:nvSpPr>
          <p:cNvPr id="12" name="Rectangle 11">
            <a:extLst>
              <a:ext uri="{FF2B5EF4-FFF2-40B4-BE49-F238E27FC236}">
                <a16:creationId xmlns:a16="http://schemas.microsoft.com/office/drawing/2014/main" id="{04AACF92-ECA2-5DD6-8B88-A85AD6E47579}"/>
              </a:ext>
            </a:extLst>
          </p:cNvPr>
          <p:cNvSpPr/>
          <p:nvPr/>
        </p:nvSpPr>
        <p:spPr>
          <a:xfrm>
            <a:off x="5373624" y="3209544"/>
            <a:ext cx="731520" cy="43891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3F1FD2F-9CC8-6769-21ED-6F03E691FA4F}"/>
              </a:ext>
            </a:extLst>
          </p:cNvPr>
          <p:cNvSpPr/>
          <p:nvPr/>
        </p:nvSpPr>
        <p:spPr>
          <a:xfrm>
            <a:off x="2052677" y="1255776"/>
            <a:ext cx="1202587" cy="43017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681C13B-FD26-CB89-3882-E238F3D0430E}"/>
              </a:ext>
            </a:extLst>
          </p:cNvPr>
          <p:cNvSpPr/>
          <p:nvPr/>
        </p:nvSpPr>
        <p:spPr>
          <a:xfrm>
            <a:off x="2471928" y="176228"/>
            <a:ext cx="2473808" cy="5338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4695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1C6F9-D8C2-6ECA-FB0D-88DFA109864A}"/>
              </a:ext>
            </a:extLst>
          </p:cNvPr>
          <p:cNvSpPr>
            <a:spLocks noGrp="1"/>
          </p:cNvSpPr>
          <p:nvPr>
            <p:ph type="title"/>
          </p:nvPr>
        </p:nvSpPr>
        <p:spPr/>
        <p:txBody>
          <a:bodyPr/>
          <a:lstStyle/>
          <a:p>
            <a:r>
              <a:rPr lang="en-GB" dirty="0"/>
              <a:t>Usage and feedback</a:t>
            </a:r>
          </a:p>
        </p:txBody>
      </p:sp>
      <p:sp>
        <p:nvSpPr>
          <p:cNvPr id="4" name="Text Placeholder 3">
            <a:extLst>
              <a:ext uri="{FF2B5EF4-FFF2-40B4-BE49-F238E27FC236}">
                <a16:creationId xmlns:a16="http://schemas.microsoft.com/office/drawing/2014/main" id="{409216C8-5BD8-1ECD-5597-BBAEF127D71E}"/>
              </a:ext>
            </a:extLst>
          </p:cNvPr>
          <p:cNvSpPr>
            <a:spLocks noGrp="1"/>
          </p:cNvSpPr>
          <p:nvPr>
            <p:ph type="body" sz="quarter" idx="11"/>
          </p:nvPr>
        </p:nvSpPr>
        <p:spPr>
          <a:xfrm>
            <a:off x="838200" y="1234441"/>
            <a:ext cx="11030712" cy="5258434"/>
          </a:xfrm>
        </p:spPr>
        <p:txBody>
          <a:bodyPr>
            <a:normAutofit fontScale="85000" lnSpcReduction="20000"/>
          </a:bodyPr>
          <a:lstStyle/>
          <a:p>
            <a:r>
              <a:rPr lang="en-GB" dirty="0"/>
              <a:t>Updated for releases</a:t>
            </a:r>
          </a:p>
          <a:p>
            <a:r>
              <a:rPr lang="en-GB" dirty="0"/>
              <a:t>Some functional constraints using current tool e.g. can’t add links to documents / Market Messages etc</a:t>
            </a:r>
          </a:p>
          <a:p>
            <a:endParaRPr lang="en-GB" dirty="0"/>
          </a:p>
          <a:p>
            <a:pPr marL="0" indent="0">
              <a:lnSpc>
                <a:spcPct val="170000"/>
              </a:lnSpc>
              <a:buNone/>
            </a:pPr>
            <a:r>
              <a:rPr lang="en-GB" b="1" dirty="0"/>
              <a:t>Customer feedback and Code Manager response:</a:t>
            </a:r>
          </a:p>
          <a:p>
            <a:pPr>
              <a:lnSpc>
                <a:spcPct val="170000"/>
              </a:lnSpc>
            </a:pPr>
            <a:r>
              <a:rPr lang="en-GB" dirty="0"/>
              <a:t>Manual to search for them </a:t>
            </a:r>
            <a:r>
              <a:rPr lang="en-GB" dirty="0">
                <a:solidFill>
                  <a:srgbClr val="0070C0"/>
                </a:solidFill>
              </a:rPr>
              <a:t>– exploring ways to link from Schedule</a:t>
            </a:r>
          </a:p>
          <a:p>
            <a:pPr>
              <a:lnSpc>
                <a:spcPct val="170000"/>
              </a:lnSpc>
            </a:pPr>
            <a:r>
              <a:rPr lang="en-GB" dirty="0"/>
              <a:t>Too much text on landing page </a:t>
            </a:r>
            <a:r>
              <a:rPr lang="en-GB" dirty="0">
                <a:solidFill>
                  <a:srgbClr val="0070C0"/>
                </a:solidFill>
              </a:rPr>
              <a:t>– include legal text section ref in title (as MHHS), potential search function on page, filter by applicable party roles</a:t>
            </a:r>
          </a:p>
          <a:p>
            <a:pPr>
              <a:lnSpc>
                <a:spcPct val="170000"/>
              </a:lnSpc>
            </a:pPr>
            <a:r>
              <a:rPr lang="en-GB" dirty="0"/>
              <a:t>Legal text and steps in diagram not clearly linked </a:t>
            </a:r>
            <a:r>
              <a:rPr lang="en-GB" dirty="0">
                <a:solidFill>
                  <a:srgbClr val="0070C0"/>
                </a:solidFill>
              </a:rPr>
              <a:t>– change to using legal text refs (as MHHS)</a:t>
            </a:r>
          </a:p>
          <a:p>
            <a:pPr>
              <a:lnSpc>
                <a:spcPct val="170000"/>
              </a:lnSpc>
            </a:pPr>
            <a:r>
              <a:rPr lang="en-GB" dirty="0"/>
              <a:t>Confusion between Market Scenarios / Market Messages </a:t>
            </a:r>
            <a:r>
              <a:rPr lang="en-GB" dirty="0">
                <a:solidFill>
                  <a:srgbClr val="0070C0"/>
                </a:solidFill>
              </a:rPr>
              <a:t>– changed to Process Maps</a:t>
            </a:r>
          </a:p>
          <a:p>
            <a:pPr>
              <a:lnSpc>
                <a:spcPct val="170000"/>
              </a:lnSpc>
            </a:pPr>
            <a:r>
              <a:rPr lang="en-GB" dirty="0"/>
              <a:t>Want more information included </a:t>
            </a:r>
            <a:r>
              <a:rPr lang="en-GB" dirty="0">
                <a:solidFill>
                  <a:srgbClr val="0070C0"/>
                </a:solidFill>
              </a:rPr>
              <a:t>– put in </a:t>
            </a:r>
            <a:r>
              <a:rPr lang="en-GB" u="sng" dirty="0">
                <a:solidFill>
                  <a:srgbClr val="0070C0"/>
                </a:solidFill>
              </a:rPr>
              <a:t>MM ref</a:t>
            </a:r>
            <a:r>
              <a:rPr lang="en-GB" dirty="0">
                <a:solidFill>
                  <a:srgbClr val="0070C0"/>
                </a:solidFill>
              </a:rPr>
              <a:t> (as MHHS); information / key </a:t>
            </a:r>
            <a:r>
              <a:rPr lang="en-GB" u="sng" dirty="0">
                <a:solidFill>
                  <a:srgbClr val="0070C0"/>
                </a:solidFill>
              </a:rPr>
              <a:t>box</a:t>
            </a:r>
            <a:r>
              <a:rPr lang="en-GB" dirty="0">
                <a:solidFill>
                  <a:srgbClr val="0070C0"/>
                </a:solidFill>
              </a:rPr>
              <a:t>; other information e.g. </a:t>
            </a:r>
            <a:r>
              <a:rPr lang="en-GB" u="sng" dirty="0">
                <a:solidFill>
                  <a:srgbClr val="0070C0"/>
                </a:solidFill>
              </a:rPr>
              <a:t>SLAs</a:t>
            </a:r>
            <a:r>
              <a:rPr lang="en-GB" dirty="0">
                <a:solidFill>
                  <a:srgbClr val="0070C0"/>
                </a:solidFill>
              </a:rPr>
              <a:t> possible. Want to avoid very busy diagram, and over-complex scenarios; purpose is not to entirely replicate Schedule information.</a:t>
            </a:r>
          </a:p>
          <a:p>
            <a:pPr>
              <a:lnSpc>
                <a:spcPct val="170000"/>
              </a:lnSpc>
            </a:pPr>
            <a:r>
              <a:rPr lang="en-GB" dirty="0"/>
              <a:t>Useful to know what comes next at the end points </a:t>
            </a:r>
            <a:r>
              <a:rPr lang="en-GB" dirty="0">
                <a:solidFill>
                  <a:srgbClr val="0070C0"/>
                </a:solidFill>
              </a:rPr>
              <a:t>– sometimes will be very clear, other times not specified in Schedule or complex to represent in diagram. Useful to go beyond interface table?</a:t>
            </a:r>
          </a:p>
          <a:p>
            <a:endParaRPr lang="en-GB" dirty="0"/>
          </a:p>
        </p:txBody>
      </p:sp>
    </p:spTree>
    <p:extLst>
      <p:ext uri="{BB962C8B-B14F-4D97-AF65-F5344CB8AC3E}">
        <p14:creationId xmlns:p14="http://schemas.microsoft.com/office/powerpoint/2010/main" val="3827314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F94F4-E171-C318-0527-B7848CE99F51}"/>
              </a:ext>
            </a:extLst>
          </p:cNvPr>
          <p:cNvSpPr>
            <a:spLocks noGrp="1"/>
          </p:cNvSpPr>
          <p:nvPr>
            <p:ph type="title"/>
          </p:nvPr>
        </p:nvSpPr>
        <p:spPr/>
        <p:txBody>
          <a:bodyPr/>
          <a:lstStyle/>
          <a:p>
            <a:r>
              <a:rPr lang="en-GB" dirty="0"/>
              <a:t>Example map</a:t>
            </a:r>
          </a:p>
        </p:txBody>
      </p:sp>
      <p:sp>
        <p:nvSpPr>
          <p:cNvPr id="3" name="Picture Placeholder 2">
            <a:extLst>
              <a:ext uri="{FF2B5EF4-FFF2-40B4-BE49-F238E27FC236}">
                <a16:creationId xmlns:a16="http://schemas.microsoft.com/office/drawing/2014/main" id="{1FFAC5DD-7B67-03BB-4704-274957951CD4}"/>
              </a:ext>
            </a:extLst>
          </p:cNvPr>
          <p:cNvSpPr>
            <a:spLocks noGrp="1"/>
          </p:cNvSpPr>
          <p:nvPr>
            <p:ph type="pic" sz="quarter" idx="10"/>
          </p:nvPr>
        </p:nvSpPr>
        <p:spPr/>
        <p:txBody>
          <a:bodyPr/>
          <a:lstStyle/>
          <a:p>
            <a:endParaRPr lang="en-GB"/>
          </a:p>
        </p:txBody>
      </p:sp>
      <p:sp>
        <p:nvSpPr>
          <p:cNvPr id="4" name="Text Placeholder 3">
            <a:extLst>
              <a:ext uri="{FF2B5EF4-FFF2-40B4-BE49-F238E27FC236}">
                <a16:creationId xmlns:a16="http://schemas.microsoft.com/office/drawing/2014/main" id="{965264C3-68F1-0AF5-D6C3-6F61B3115BFC}"/>
              </a:ext>
            </a:extLst>
          </p:cNvPr>
          <p:cNvSpPr>
            <a:spLocks noGrp="1"/>
          </p:cNvSpPr>
          <p:nvPr>
            <p:ph type="body" sz="quarter" idx="11"/>
          </p:nvPr>
        </p:nvSpPr>
        <p:spPr/>
        <p:txBody>
          <a:bodyPr/>
          <a:lstStyle/>
          <a:p>
            <a:endParaRPr lang="en-GB"/>
          </a:p>
        </p:txBody>
      </p:sp>
      <p:pic>
        <p:nvPicPr>
          <p:cNvPr id="6" name="Picture 5">
            <a:extLst>
              <a:ext uri="{FF2B5EF4-FFF2-40B4-BE49-F238E27FC236}">
                <a16:creationId xmlns:a16="http://schemas.microsoft.com/office/drawing/2014/main" id="{A092FD7F-A787-D450-3DBD-41C23E46D5B0}"/>
              </a:ext>
            </a:extLst>
          </p:cNvPr>
          <p:cNvPicPr>
            <a:picLocks noChangeAspect="1"/>
          </p:cNvPicPr>
          <p:nvPr/>
        </p:nvPicPr>
        <p:blipFill>
          <a:blip r:embed="rId2"/>
          <a:stretch>
            <a:fillRect/>
          </a:stretch>
        </p:blipFill>
        <p:spPr>
          <a:xfrm>
            <a:off x="228423" y="1415946"/>
            <a:ext cx="11735154" cy="5155986"/>
          </a:xfrm>
          <a:prstGeom prst="rect">
            <a:avLst/>
          </a:prstGeom>
        </p:spPr>
      </p:pic>
      <p:sp>
        <p:nvSpPr>
          <p:cNvPr id="7" name="Rectangle 6">
            <a:extLst>
              <a:ext uri="{FF2B5EF4-FFF2-40B4-BE49-F238E27FC236}">
                <a16:creationId xmlns:a16="http://schemas.microsoft.com/office/drawing/2014/main" id="{88835074-8A2E-61F5-9462-8D2411C1B2B0}"/>
              </a:ext>
            </a:extLst>
          </p:cNvPr>
          <p:cNvSpPr/>
          <p:nvPr/>
        </p:nvSpPr>
        <p:spPr>
          <a:xfrm>
            <a:off x="9669629" y="2142744"/>
            <a:ext cx="1202587" cy="43017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4EEEF14-1CE2-E974-DA76-A6FD0AD39F08}"/>
              </a:ext>
            </a:extLst>
          </p:cNvPr>
          <p:cNvSpPr/>
          <p:nvPr/>
        </p:nvSpPr>
        <p:spPr>
          <a:xfrm>
            <a:off x="5358385" y="3842932"/>
            <a:ext cx="1627632" cy="76564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25BA9EA9-914F-8F20-E245-C779916295FA}"/>
              </a:ext>
            </a:extLst>
          </p:cNvPr>
          <p:cNvSpPr/>
          <p:nvPr/>
        </p:nvSpPr>
        <p:spPr>
          <a:xfrm>
            <a:off x="4155798" y="3559458"/>
            <a:ext cx="585413" cy="21701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2540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245C3-9412-8005-6F09-7DFF15FE9665}"/>
              </a:ext>
            </a:extLst>
          </p:cNvPr>
          <p:cNvSpPr>
            <a:spLocks noGrp="1"/>
          </p:cNvSpPr>
          <p:nvPr>
            <p:ph type="title"/>
          </p:nvPr>
        </p:nvSpPr>
        <p:spPr/>
        <p:txBody>
          <a:bodyPr/>
          <a:lstStyle/>
          <a:p>
            <a:r>
              <a:rPr lang="en-GB" dirty="0"/>
              <a:t>Rig feedback</a:t>
            </a:r>
          </a:p>
        </p:txBody>
      </p:sp>
      <p:sp>
        <p:nvSpPr>
          <p:cNvPr id="4" name="Text Placeholder 3">
            <a:extLst>
              <a:ext uri="{FF2B5EF4-FFF2-40B4-BE49-F238E27FC236}">
                <a16:creationId xmlns:a16="http://schemas.microsoft.com/office/drawing/2014/main" id="{FD531C8F-A19A-0198-AAE6-594C48235623}"/>
              </a:ext>
            </a:extLst>
          </p:cNvPr>
          <p:cNvSpPr>
            <a:spLocks noGrp="1"/>
          </p:cNvSpPr>
          <p:nvPr>
            <p:ph type="body" sz="quarter" idx="11"/>
          </p:nvPr>
        </p:nvSpPr>
        <p:spPr>
          <a:xfrm>
            <a:off x="838200" y="1827583"/>
            <a:ext cx="9284855" cy="4460875"/>
          </a:xfrm>
        </p:spPr>
        <p:txBody>
          <a:bodyPr/>
          <a:lstStyle/>
          <a:p>
            <a:r>
              <a:rPr lang="en-GB" dirty="0"/>
              <a:t>Aware of them – yes/no?</a:t>
            </a:r>
          </a:p>
          <a:p>
            <a:endParaRPr lang="en-GB" dirty="0"/>
          </a:p>
          <a:p>
            <a:r>
              <a:rPr lang="en-GB" dirty="0"/>
              <a:t>Use them – yes/no?  What for?</a:t>
            </a:r>
          </a:p>
          <a:p>
            <a:endParaRPr lang="en-GB" dirty="0"/>
          </a:p>
          <a:p>
            <a:r>
              <a:rPr lang="en-GB" dirty="0"/>
              <a:t>How do you access them?</a:t>
            </a:r>
          </a:p>
          <a:p>
            <a:endParaRPr lang="en-GB" dirty="0"/>
          </a:p>
          <a:p>
            <a:r>
              <a:rPr lang="en-GB" dirty="0"/>
              <a:t>Any ideas for change?</a:t>
            </a:r>
          </a:p>
          <a:p>
            <a:endParaRPr lang="en-GB" dirty="0"/>
          </a:p>
          <a:p>
            <a:endParaRPr lang="en-GB" dirty="0"/>
          </a:p>
          <a:p>
            <a:pPr marL="0" indent="0">
              <a:buNone/>
            </a:pPr>
            <a:r>
              <a:rPr lang="en-GB" dirty="0">
                <a:hlinkClick r:id="rId2"/>
              </a:rPr>
              <a:t>technicalenquiries@recmanager.co.uk</a:t>
            </a:r>
            <a:endParaRPr lang="en-GB" dirty="0"/>
          </a:p>
          <a:p>
            <a:endParaRPr lang="en-GB" dirty="0"/>
          </a:p>
        </p:txBody>
      </p:sp>
    </p:spTree>
    <p:extLst>
      <p:ext uri="{BB962C8B-B14F-4D97-AF65-F5344CB8AC3E}">
        <p14:creationId xmlns:p14="http://schemas.microsoft.com/office/powerpoint/2010/main" val="834009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870DB-355C-FDF5-6DBE-7861733C0A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C4F1AF-9671-6312-4416-D9A44DA77CC0}"/>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7. AOB</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13E9C6C0-768A-E6E0-0EC9-9742408FF0C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445230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10 January 2025</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http://purl.org/dc/terms/"/>
    <ds:schemaRef ds:uri="d5e8df70-7ba7-462a-92bc-0eb2af61e599"/>
    <ds:schemaRef ds:uri="http://www.w3.org/XML/1998/namespace"/>
    <ds:schemaRef ds:uri="http://schemas.microsoft.com/office/2006/documentManagement/types"/>
    <ds:schemaRef ds:uri="33669984-af94-4b35-9f37-f4574e663bce"/>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E75A28F7-695B-4549-9853-49499D7F64E3}">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493</TotalTime>
  <Words>1858</Words>
  <Application>Microsoft Office PowerPoint</Application>
  <PresentationFormat>Widescreen</PresentationFormat>
  <Paragraphs>229</Paragraphs>
  <Slides>28</Slides>
  <Notes>4</Notes>
  <HiddenSlides>0</HiddenSlides>
  <MMClips>0</MMClips>
  <ScaleCrop>false</ScaleCrop>
  <HeadingPairs>
    <vt:vector size="8" baseType="variant">
      <vt:variant>
        <vt:lpstr>Fonts Used</vt:lpstr>
      </vt:variant>
      <vt:variant>
        <vt:i4>13</vt:i4>
      </vt:variant>
      <vt:variant>
        <vt:lpstr>Theme</vt:lpstr>
      </vt:variant>
      <vt:variant>
        <vt:i4>14</vt:i4>
      </vt:variant>
      <vt:variant>
        <vt:lpstr>Embedded OLE Servers</vt:lpstr>
      </vt:variant>
      <vt:variant>
        <vt:i4>1</vt:i4>
      </vt:variant>
      <vt:variant>
        <vt:lpstr>Slide Titles</vt:lpstr>
      </vt:variant>
      <vt:variant>
        <vt:i4>28</vt:i4>
      </vt:variant>
    </vt:vector>
  </HeadingPairs>
  <TitlesOfParts>
    <vt:vector size="56" baseType="lpstr">
      <vt:lpstr>Arial</vt:lpstr>
      <vt:lpstr>Calibri</vt:lpstr>
      <vt:lpstr>Courier New</vt:lpstr>
      <vt:lpstr>EON Brix Sans</vt:lpstr>
      <vt:lpstr>EON Brix Sans Black</vt:lpstr>
      <vt:lpstr>Lato</vt:lpstr>
      <vt:lpstr>Lato Heavy</vt:lpstr>
      <vt:lpstr>Roboto</vt:lpstr>
      <vt:lpstr>Roboto Medium</vt:lpstr>
      <vt:lpstr>Roboto Slab</vt:lpstr>
      <vt:lpstr>Segoe UI</vt:lpstr>
      <vt:lpstr>Ubuntu</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2_Smart DCC</vt:lpstr>
      <vt:lpstr>4_CONTENT SLIDE</vt:lpstr>
      <vt:lpstr>2_REC Alternative Event Theme</vt:lpstr>
      <vt:lpstr>think-cell Slide</vt:lpstr>
      <vt:lpstr>REC Issues group</vt:lpstr>
      <vt:lpstr>1. Introduction and agreement of agenda</vt:lpstr>
      <vt:lpstr>Agenda For today</vt:lpstr>
      <vt:lpstr> 2. Actions log    </vt:lpstr>
      <vt:lpstr>Actions log</vt:lpstr>
      <vt:lpstr> 3. data cleanse update    </vt:lpstr>
      <vt:lpstr>Update on Data Cleanse – new MTD Reports</vt:lpstr>
      <vt:lpstr>Invalid TopLine Report – Items for Discussion</vt:lpstr>
      <vt:lpstr> 4. TDIS Updates   </vt:lpstr>
      <vt:lpstr>THEFT TARGET METHODOLOGY</vt:lpstr>
      <vt:lpstr>DPI Derogation</vt:lpstr>
      <vt:lpstr> 5. latest insights on performance in last quarter    </vt:lpstr>
      <vt:lpstr>Latest insights on Party Performance</vt:lpstr>
      <vt:lpstr>Latest insights on Party Performance</vt:lpstr>
      <vt:lpstr>Latest insights on Party Performance</vt:lpstr>
      <vt:lpstr>A simpler checklist: Upcoming activities</vt:lpstr>
      <vt:lpstr>6. Suppliers to deappoint unqualified meter operator agents (MOA)</vt:lpstr>
      <vt:lpstr>Unqualified Meter Operator Agents</vt:lpstr>
      <vt:lpstr>7. REC Process Maps </vt:lpstr>
      <vt:lpstr>overview</vt:lpstr>
      <vt:lpstr>Current portal view</vt:lpstr>
      <vt:lpstr>PowerPoint Presentation</vt:lpstr>
      <vt:lpstr>PowerPoint Presentation</vt:lpstr>
      <vt:lpstr>Usage and feedback</vt:lpstr>
      <vt:lpstr>Example map</vt:lpstr>
      <vt:lpstr>Rig feedback</vt:lpstr>
      <vt:lpstr>7. AOB </vt:lpstr>
      <vt:lpstr>Next meeting:  10 January 2025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17</cp:revision>
  <dcterms:created xsi:type="dcterms:W3CDTF">2022-06-08T15:31:29Z</dcterms:created>
  <dcterms:modified xsi:type="dcterms:W3CDTF">2024-12-12T13:59:35Z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