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4.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theme/themeOverride4.xml" ContentType="application/vnd.openxmlformats-officedocument.themeOverride+xml"/>
  <Override PartName="/ppt/notesSlides/notesSlide6.xml" ContentType="application/vnd.openxmlformats-officedocument.presentationml.notesSlide+xml"/>
  <Override PartName="/ppt/theme/themeOverride5.xml" ContentType="application/vnd.openxmlformats-officedocument.themeOverr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67" r:id="rId17"/>
    <p:sldMasterId id="2147484073" r:id="rId18"/>
  </p:sldMasterIdLst>
  <p:notesMasterIdLst>
    <p:notesMasterId r:id="rId49"/>
  </p:notesMasterIdLst>
  <p:handoutMasterIdLst>
    <p:handoutMasterId r:id="rId50"/>
  </p:handoutMasterIdLst>
  <p:sldIdLst>
    <p:sldId id="256" r:id="rId19"/>
    <p:sldId id="269" r:id="rId20"/>
    <p:sldId id="263" r:id="rId21"/>
    <p:sldId id="2147475850" r:id="rId22"/>
    <p:sldId id="2147475716" r:id="rId23"/>
    <p:sldId id="2147475717" r:id="rId24"/>
    <p:sldId id="2147475715" r:id="rId25"/>
    <p:sldId id="2147475725" r:id="rId26"/>
    <p:sldId id="2147475738" r:id="rId27"/>
    <p:sldId id="2147475708" r:id="rId28"/>
    <p:sldId id="2147475736" r:id="rId29"/>
    <p:sldId id="2147475733" r:id="rId30"/>
    <p:sldId id="2147475734" r:id="rId31"/>
    <p:sldId id="2147475740" r:id="rId32"/>
    <p:sldId id="2147475742" r:id="rId33"/>
    <p:sldId id="2147475741" r:id="rId34"/>
    <p:sldId id="2147475731" r:id="rId35"/>
    <p:sldId id="2147475735" r:id="rId36"/>
    <p:sldId id="2147475862" r:id="rId37"/>
    <p:sldId id="2147475882" r:id="rId38"/>
    <p:sldId id="2147475884" r:id="rId39"/>
    <p:sldId id="2147475885" r:id="rId40"/>
    <p:sldId id="2147374690" r:id="rId41"/>
    <p:sldId id="2147374691" r:id="rId42"/>
    <p:sldId id="262" r:id="rId43"/>
    <p:sldId id="261" r:id="rId44"/>
    <p:sldId id="2147374692" r:id="rId45"/>
    <p:sldId id="264" r:id="rId46"/>
    <p:sldId id="2147475861" r:id="rId47"/>
    <p:sldId id="25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8480E-C77F-4B0E-ABA6-33C35F2D6691}" v="5" dt="2025-02-07T14:24:01.273"/>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handoutMaster" Target="handoutMasters/handoutMaster1.xml"/><Relationship Id="rId55"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notesMaster" Target="notesMasters/notesMaster1.xml"/><Relationship Id="rId57" Type="http://schemas.microsoft.com/office/2018/10/relationships/authors" Target="authors.xml"/><Relationship Id="rId10" Type="http://schemas.openxmlformats.org/officeDocument/2006/relationships/slideMaster" Target="slideMasters/slideMaster7.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0708480E-C77F-4B0E-ABA6-33C35F2D6691}"/>
    <pc:docChg chg="undo custSel delSld modSld delMainMaster">
      <pc:chgData name="James Rees" userId="6a49c294-0318-4273-b1fc-4011d6bf9f90" providerId="ADAL" clId="{0708480E-C77F-4B0E-ABA6-33C35F2D6691}" dt="2025-02-07T14:47:50.758" v="594" actId="27636"/>
      <pc:docMkLst>
        <pc:docMk/>
      </pc:docMkLst>
      <pc:sldChg chg="modSp mod">
        <pc:chgData name="James Rees" userId="6a49c294-0318-4273-b1fc-4011d6bf9f90" providerId="ADAL" clId="{0708480E-C77F-4B0E-ABA6-33C35F2D6691}" dt="2025-02-07T10:28:22.390" v="19" actId="20577"/>
        <pc:sldMkLst>
          <pc:docMk/>
          <pc:sldMk cId="424965022" sldId="256"/>
        </pc:sldMkLst>
        <pc:spChg chg="mod">
          <ac:chgData name="James Rees" userId="6a49c294-0318-4273-b1fc-4011d6bf9f90" providerId="ADAL" clId="{0708480E-C77F-4B0E-ABA6-33C35F2D6691}" dt="2025-02-07T10:28:22.390" v="19" actId="20577"/>
          <ac:spMkLst>
            <pc:docMk/>
            <pc:sldMk cId="424965022" sldId="256"/>
            <ac:spMk id="3" creationId="{CA510E5E-697D-4331-038A-BC23DF000C2A}"/>
          </ac:spMkLst>
        </pc:spChg>
      </pc:sldChg>
      <pc:sldChg chg="modSp mod">
        <pc:chgData name="James Rees" userId="6a49c294-0318-4273-b1fc-4011d6bf9f90" providerId="ADAL" clId="{0708480E-C77F-4B0E-ABA6-33C35F2D6691}" dt="2025-02-07T10:34:40.666" v="568" actId="20577"/>
        <pc:sldMkLst>
          <pc:docMk/>
          <pc:sldMk cId="1876557297" sldId="257"/>
        </pc:sldMkLst>
        <pc:spChg chg="mod">
          <ac:chgData name="James Rees" userId="6a49c294-0318-4273-b1fc-4011d6bf9f90" providerId="ADAL" clId="{0708480E-C77F-4B0E-ABA6-33C35F2D6691}" dt="2025-02-07T10:34:40.666" v="568" actId="20577"/>
          <ac:spMkLst>
            <pc:docMk/>
            <pc:sldMk cId="1876557297" sldId="257"/>
            <ac:spMk id="2" creationId="{5B02A7D5-1EE1-44B5-DC76-072639BE3655}"/>
          </ac:spMkLst>
        </pc:spChg>
      </pc:sldChg>
      <pc:sldChg chg="modSp mod">
        <pc:chgData name="James Rees" userId="6a49c294-0318-4273-b1fc-4011d6bf9f90" providerId="ADAL" clId="{0708480E-C77F-4B0E-ABA6-33C35F2D6691}" dt="2025-02-07T10:34:55.169" v="569" actId="255"/>
        <pc:sldMkLst>
          <pc:docMk/>
          <pc:sldMk cId="1116783212" sldId="263"/>
        </pc:sldMkLst>
        <pc:graphicFrameChg chg="modGraphic">
          <ac:chgData name="James Rees" userId="6a49c294-0318-4273-b1fc-4011d6bf9f90" providerId="ADAL" clId="{0708480E-C77F-4B0E-ABA6-33C35F2D6691}" dt="2025-02-07T10:34:55.169" v="569" actId="255"/>
          <ac:graphicFrameMkLst>
            <pc:docMk/>
            <pc:sldMk cId="1116783212" sldId="263"/>
            <ac:graphicFrameMk id="3" creationId="{ADE9F281-2DB4-898F-0D79-1AE200709F3A}"/>
          </ac:graphicFrameMkLst>
        </pc:graphicFrameChg>
      </pc:sldChg>
      <pc:sldChg chg="del">
        <pc:chgData name="James Rees" userId="6a49c294-0318-4273-b1fc-4011d6bf9f90" providerId="ADAL" clId="{0708480E-C77F-4B0E-ABA6-33C35F2D6691}" dt="2025-02-07T10:34:03.381" v="537" actId="2696"/>
        <pc:sldMkLst>
          <pc:docMk/>
          <pc:sldMk cId="3033858403" sldId="264"/>
        </pc:sldMkLst>
      </pc:sldChg>
      <pc:sldChg chg="del">
        <pc:chgData name="James Rees" userId="6a49c294-0318-4273-b1fc-4011d6bf9f90" providerId="ADAL" clId="{0708480E-C77F-4B0E-ABA6-33C35F2D6691}" dt="2025-02-07T10:29:50.809" v="236" actId="2696"/>
        <pc:sldMkLst>
          <pc:docMk/>
          <pc:sldMk cId="452644964" sldId="2147377262"/>
        </pc:sldMkLst>
      </pc:sldChg>
      <pc:sldChg chg="modSp mod">
        <pc:chgData name="James Rees" userId="6a49c294-0318-4273-b1fc-4011d6bf9f90" providerId="ADAL" clId="{0708480E-C77F-4B0E-ABA6-33C35F2D6691}" dt="2025-02-07T10:36:23.526" v="576" actId="2711"/>
        <pc:sldMkLst>
          <pc:docMk/>
          <pc:sldMk cId="316604801" sldId="2147475708"/>
        </pc:sldMkLst>
        <pc:spChg chg="mod">
          <ac:chgData name="James Rees" userId="6a49c294-0318-4273-b1fc-4011d6bf9f90" providerId="ADAL" clId="{0708480E-C77F-4B0E-ABA6-33C35F2D6691}" dt="2025-02-07T10:36:14.887" v="575" actId="255"/>
          <ac:spMkLst>
            <pc:docMk/>
            <pc:sldMk cId="316604801" sldId="2147475708"/>
            <ac:spMk id="2" creationId="{4310DABB-9296-FDB0-E562-D1B45488F158}"/>
          </ac:spMkLst>
        </pc:spChg>
        <pc:spChg chg="mod">
          <ac:chgData name="James Rees" userId="6a49c294-0318-4273-b1fc-4011d6bf9f90" providerId="ADAL" clId="{0708480E-C77F-4B0E-ABA6-33C35F2D6691}" dt="2025-02-07T10:36:23.526" v="576" actId="2711"/>
          <ac:spMkLst>
            <pc:docMk/>
            <pc:sldMk cId="316604801" sldId="2147475708"/>
            <ac:spMk id="5" creationId="{9A4CA232-73BF-8448-1F04-F77A7C47EBAA}"/>
          </ac:spMkLst>
        </pc:spChg>
      </pc:sldChg>
      <pc:sldChg chg="modSp mod">
        <pc:chgData name="James Rees" userId="6a49c294-0318-4273-b1fc-4011d6bf9f90" providerId="ADAL" clId="{0708480E-C77F-4B0E-ABA6-33C35F2D6691}" dt="2025-02-07T10:35:45.973" v="572" actId="2711"/>
        <pc:sldMkLst>
          <pc:docMk/>
          <pc:sldMk cId="103706621" sldId="2147475715"/>
        </pc:sldMkLst>
        <pc:spChg chg="mod">
          <ac:chgData name="James Rees" userId="6a49c294-0318-4273-b1fc-4011d6bf9f90" providerId="ADAL" clId="{0708480E-C77F-4B0E-ABA6-33C35F2D6691}" dt="2025-02-07T10:35:33.795" v="571" actId="255"/>
          <ac:spMkLst>
            <pc:docMk/>
            <pc:sldMk cId="103706621" sldId="2147475715"/>
            <ac:spMk id="2" creationId="{4310DABB-9296-FDB0-E562-D1B45488F158}"/>
          </ac:spMkLst>
        </pc:spChg>
        <pc:spChg chg="mod">
          <ac:chgData name="James Rees" userId="6a49c294-0318-4273-b1fc-4011d6bf9f90" providerId="ADAL" clId="{0708480E-C77F-4B0E-ABA6-33C35F2D6691}" dt="2025-02-07T10:35:45.973" v="572" actId="2711"/>
          <ac:spMkLst>
            <pc:docMk/>
            <pc:sldMk cId="103706621" sldId="2147475715"/>
            <ac:spMk id="3" creationId="{0EF3CEB2-1781-4FE0-5485-E84D3A4B1CBE}"/>
          </ac:spMkLst>
        </pc:spChg>
      </pc:sldChg>
      <pc:sldChg chg="modSp mod">
        <pc:chgData name="James Rees" userId="6a49c294-0318-4273-b1fc-4011d6bf9f90" providerId="ADAL" clId="{0708480E-C77F-4B0E-ABA6-33C35F2D6691}" dt="2025-02-07T10:35:16.343" v="570" actId="2711"/>
        <pc:sldMkLst>
          <pc:docMk/>
          <pc:sldMk cId="3114642440" sldId="2147475716"/>
        </pc:sldMkLst>
        <pc:spChg chg="mod">
          <ac:chgData name="James Rees" userId="6a49c294-0318-4273-b1fc-4011d6bf9f90" providerId="ADAL" clId="{0708480E-C77F-4B0E-ABA6-33C35F2D6691}" dt="2025-02-07T10:31:33.891" v="303" actId="255"/>
          <ac:spMkLst>
            <pc:docMk/>
            <pc:sldMk cId="3114642440" sldId="2147475716"/>
            <ac:spMk id="2" creationId="{4310DABB-9296-FDB0-E562-D1B45488F158}"/>
          </ac:spMkLst>
        </pc:spChg>
        <pc:spChg chg="mod">
          <ac:chgData name="James Rees" userId="6a49c294-0318-4273-b1fc-4011d6bf9f90" providerId="ADAL" clId="{0708480E-C77F-4B0E-ABA6-33C35F2D6691}" dt="2025-02-07T10:35:16.343" v="570" actId="2711"/>
          <ac:spMkLst>
            <pc:docMk/>
            <pc:sldMk cId="3114642440" sldId="2147475716"/>
            <ac:spMk id="5" creationId="{9A4CA232-73BF-8448-1F04-F77A7C47EBAA}"/>
          </ac:spMkLst>
        </pc:spChg>
      </pc:sldChg>
      <pc:sldChg chg="del">
        <pc:chgData name="James Rees" userId="6a49c294-0318-4273-b1fc-4011d6bf9f90" providerId="ADAL" clId="{0708480E-C77F-4B0E-ABA6-33C35F2D6691}" dt="2025-02-07T10:32:29.109" v="378" actId="2696"/>
        <pc:sldMkLst>
          <pc:docMk/>
          <pc:sldMk cId="3943219978" sldId="2147475718"/>
        </pc:sldMkLst>
      </pc:sldChg>
      <pc:sldChg chg="modSp mod">
        <pc:chgData name="James Rees" userId="6a49c294-0318-4273-b1fc-4011d6bf9f90" providerId="ADAL" clId="{0708480E-C77F-4B0E-ABA6-33C35F2D6691}" dt="2025-02-07T10:36:01.812" v="574" actId="255"/>
        <pc:sldMkLst>
          <pc:docMk/>
          <pc:sldMk cId="1620323843" sldId="2147475725"/>
        </pc:sldMkLst>
        <pc:spChg chg="mod">
          <ac:chgData name="James Rees" userId="6a49c294-0318-4273-b1fc-4011d6bf9f90" providerId="ADAL" clId="{0708480E-C77F-4B0E-ABA6-33C35F2D6691}" dt="2025-02-07T10:36:01.812" v="574" actId="255"/>
          <ac:spMkLst>
            <pc:docMk/>
            <pc:sldMk cId="1620323843" sldId="2147475725"/>
            <ac:spMk id="5" creationId="{30AECAA2-225B-80E8-D319-E2193CA33DA9}"/>
          </ac:spMkLst>
        </pc:spChg>
      </pc:sldChg>
      <pc:sldChg chg="modSp mod">
        <pc:chgData name="James Rees" userId="6a49c294-0318-4273-b1fc-4011d6bf9f90" providerId="ADAL" clId="{0708480E-C77F-4B0E-ABA6-33C35F2D6691}" dt="2025-02-07T10:38:15.737" v="591" actId="2711"/>
        <pc:sldMkLst>
          <pc:docMk/>
          <pc:sldMk cId="3507945223" sldId="2147475731"/>
        </pc:sldMkLst>
        <pc:spChg chg="mod">
          <ac:chgData name="James Rees" userId="6a49c294-0318-4273-b1fc-4011d6bf9f90" providerId="ADAL" clId="{0708480E-C77F-4B0E-ABA6-33C35F2D6691}" dt="2025-02-07T10:38:08.137" v="590" actId="255"/>
          <ac:spMkLst>
            <pc:docMk/>
            <pc:sldMk cId="3507945223" sldId="2147475731"/>
            <ac:spMk id="2" creationId="{BB34E9DA-254E-243B-DDC0-046284061407}"/>
          </ac:spMkLst>
        </pc:spChg>
        <pc:spChg chg="mod">
          <ac:chgData name="James Rees" userId="6a49c294-0318-4273-b1fc-4011d6bf9f90" providerId="ADAL" clId="{0708480E-C77F-4B0E-ABA6-33C35F2D6691}" dt="2025-02-07T10:38:15.737" v="591" actId="2711"/>
          <ac:spMkLst>
            <pc:docMk/>
            <pc:sldMk cId="3507945223" sldId="2147475731"/>
            <ac:spMk id="5" creationId="{5E4B4FE3-0A16-4FFE-D61F-B8BFE80A64A1}"/>
          </ac:spMkLst>
        </pc:spChg>
      </pc:sldChg>
      <pc:sldChg chg="modSp mod">
        <pc:chgData name="James Rees" userId="6a49c294-0318-4273-b1fc-4011d6bf9f90" providerId="ADAL" clId="{0708480E-C77F-4B0E-ABA6-33C35F2D6691}" dt="2025-02-07T10:37:22.312" v="586" actId="2711"/>
        <pc:sldMkLst>
          <pc:docMk/>
          <pc:sldMk cId="1693719163" sldId="2147475733"/>
        </pc:sldMkLst>
        <pc:spChg chg="mod">
          <ac:chgData name="James Rees" userId="6a49c294-0318-4273-b1fc-4011d6bf9f90" providerId="ADAL" clId="{0708480E-C77F-4B0E-ABA6-33C35F2D6691}" dt="2025-02-07T10:37:14.972" v="585" actId="255"/>
          <ac:spMkLst>
            <pc:docMk/>
            <pc:sldMk cId="1693719163" sldId="2147475733"/>
            <ac:spMk id="2" creationId="{2452D7E9-5C4E-4DBF-7973-54EA37AFA359}"/>
          </ac:spMkLst>
        </pc:spChg>
        <pc:spChg chg="mod">
          <ac:chgData name="James Rees" userId="6a49c294-0318-4273-b1fc-4011d6bf9f90" providerId="ADAL" clId="{0708480E-C77F-4B0E-ABA6-33C35F2D6691}" dt="2025-02-07T10:37:22.312" v="586" actId="2711"/>
          <ac:spMkLst>
            <pc:docMk/>
            <pc:sldMk cId="1693719163" sldId="2147475733"/>
            <ac:spMk id="5" creationId="{DB178340-780E-9951-05E5-D200B113661D}"/>
          </ac:spMkLst>
        </pc:spChg>
      </pc:sldChg>
      <pc:sldChg chg="modSp mod">
        <pc:chgData name="James Rees" userId="6a49c294-0318-4273-b1fc-4011d6bf9f90" providerId="ADAL" clId="{0708480E-C77F-4B0E-ABA6-33C35F2D6691}" dt="2025-02-07T14:47:50.758" v="594" actId="27636"/>
        <pc:sldMkLst>
          <pc:docMk/>
          <pc:sldMk cId="3545913902" sldId="2147475735"/>
        </pc:sldMkLst>
        <pc:spChg chg="mod">
          <ac:chgData name="James Rees" userId="6a49c294-0318-4273-b1fc-4011d6bf9f90" providerId="ADAL" clId="{0708480E-C77F-4B0E-ABA6-33C35F2D6691}" dt="2025-02-07T14:47:50.758" v="594" actId="27636"/>
          <ac:spMkLst>
            <pc:docMk/>
            <pc:sldMk cId="3545913902" sldId="2147475735"/>
            <ac:spMk id="5" creationId="{1FE81710-7775-6BF9-DA23-56CBE6E4A5BF}"/>
          </ac:spMkLst>
        </pc:spChg>
      </pc:sldChg>
      <pc:sldChg chg="modSp mod">
        <pc:chgData name="James Rees" userId="6a49c294-0318-4273-b1fc-4011d6bf9f90" providerId="ADAL" clId="{0708480E-C77F-4B0E-ABA6-33C35F2D6691}" dt="2025-02-07T10:37:00.186" v="584" actId="2711"/>
        <pc:sldMkLst>
          <pc:docMk/>
          <pc:sldMk cId="1789105385" sldId="2147475736"/>
        </pc:sldMkLst>
        <pc:spChg chg="mod">
          <ac:chgData name="James Rees" userId="6a49c294-0318-4273-b1fc-4011d6bf9f90" providerId="ADAL" clId="{0708480E-C77F-4B0E-ABA6-33C35F2D6691}" dt="2025-02-07T10:36:43.095" v="582" actId="27636"/>
          <ac:spMkLst>
            <pc:docMk/>
            <pc:sldMk cId="1789105385" sldId="2147475736"/>
            <ac:spMk id="3" creationId="{06346FFA-D9E1-F765-56D4-69681BF3EF3A}"/>
          </ac:spMkLst>
        </pc:spChg>
        <pc:spChg chg="mod">
          <ac:chgData name="James Rees" userId="6a49c294-0318-4273-b1fc-4011d6bf9f90" providerId="ADAL" clId="{0708480E-C77F-4B0E-ABA6-33C35F2D6691}" dt="2025-02-07T10:37:00.186" v="584" actId="2711"/>
          <ac:spMkLst>
            <pc:docMk/>
            <pc:sldMk cId="1789105385" sldId="2147475736"/>
            <ac:spMk id="5" creationId="{F551528C-C215-2E2C-CF12-A1DF8D1D07EE}"/>
          </ac:spMkLst>
        </pc:spChg>
      </pc:sldChg>
      <pc:sldChg chg="modSp mod">
        <pc:chgData name="James Rees" userId="6a49c294-0318-4273-b1fc-4011d6bf9f90" providerId="ADAL" clId="{0708480E-C77F-4B0E-ABA6-33C35F2D6691}" dt="2025-02-07T10:32:08.473" v="342" actId="313"/>
        <pc:sldMkLst>
          <pc:docMk/>
          <pc:sldMk cId="3489324717" sldId="2147475738"/>
        </pc:sldMkLst>
        <pc:spChg chg="mod">
          <ac:chgData name="James Rees" userId="6a49c294-0318-4273-b1fc-4011d6bf9f90" providerId="ADAL" clId="{0708480E-C77F-4B0E-ABA6-33C35F2D6691}" dt="2025-02-07T10:32:08.473" v="342" actId="313"/>
          <ac:spMkLst>
            <pc:docMk/>
            <pc:sldMk cId="3489324717" sldId="2147475738"/>
            <ac:spMk id="4" creationId="{1CEAFF11-6A6A-7275-E14B-E5498D1FD0ED}"/>
          </ac:spMkLst>
        </pc:spChg>
      </pc:sldChg>
      <pc:sldChg chg="modSp mod">
        <pc:chgData name="James Rees" userId="6a49c294-0318-4273-b1fc-4011d6bf9f90" providerId="ADAL" clId="{0708480E-C77F-4B0E-ABA6-33C35F2D6691}" dt="2025-02-07T10:37:43.712" v="588" actId="2711"/>
        <pc:sldMkLst>
          <pc:docMk/>
          <pc:sldMk cId="3698532805" sldId="2147475740"/>
        </pc:sldMkLst>
        <pc:graphicFrameChg chg="modGraphic">
          <ac:chgData name="James Rees" userId="6a49c294-0318-4273-b1fc-4011d6bf9f90" providerId="ADAL" clId="{0708480E-C77F-4B0E-ABA6-33C35F2D6691}" dt="2025-02-07T10:37:43.712" v="588" actId="2711"/>
          <ac:graphicFrameMkLst>
            <pc:docMk/>
            <pc:sldMk cId="3698532805" sldId="2147475740"/>
            <ac:graphicFrameMk id="2" creationId="{3C979DC6-BF52-E904-BFFA-8EB2AF2833BD}"/>
          </ac:graphicFrameMkLst>
        </pc:graphicFrameChg>
      </pc:sldChg>
      <pc:sldChg chg="modSp mod">
        <pc:chgData name="James Rees" userId="6a49c294-0318-4273-b1fc-4011d6bf9f90" providerId="ADAL" clId="{0708480E-C77F-4B0E-ABA6-33C35F2D6691}" dt="2025-02-07T10:37:57.048" v="589" actId="2711"/>
        <pc:sldMkLst>
          <pc:docMk/>
          <pc:sldMk cId="3611567097" sldId="2147475741"/>
        </pc:sldMkLst>
        <pc:graphicFrameChg chg="modGraphic">
          <ac:chgData name="James Rees" userId="6a49c294-0318-4273-b1fc-4011d6bf9f90" providerId="ADAL" clId="{0708480E-C77F-4B0E-ABA6-33C35F2D6691}" dt="2025-02-07T10:37:57.048" v="589" actId="2711"/>
          <ac:graphicFrameMkLst>
            <pc:docMk/>
            <pc:sldMk cId="3611567097" sldId="2147475741"/>
            <ac:graphicFrameMk id="2" creationId="{3C979DC6-BF52-E904-BFFA-8EB2AF2833BD}"/>
          </ac:graphicFrameMkLst>
        </pc:graphicFrameChg>
      </pc:sldChg>
      <pc:sldChg chg="del">
        <pc:chgData name="James Rees" userId="6a49c294-0318-4273-b1fc-4011d6bf9f90" providerId="ADAL" clId="{0708480E-C77F-4B0E-ABA6-33C35F2D6691}" dt="2025-02-07T10:29:50.809" v="236" actId="2696"/>
        <pc:sldMkLst>
          <pc:docMk/>
          <pc:sldMk cId="3438762210" sldId="2147475745"/>
        </pc:sldMkLst>
      </pc:sldChg>
      <pc:sldChg chg="modSp mod">
        <pc:chgData name="James Rees" userId="6a49c294-0318-4273-b1fc-4011d6bf9f90" providerId="ADAL" clId="{0708480E-C77F-4B0E-ABA6-33C35F2D6691}" dt="2025-02-07T10:33:20.605" v="452" actId="20577"/>
        <pc:sldMkLst>
          <pc:docMk/>
          <pc:sldMk cId="2974688764" sldId="2147475850"/>
        </pc:sldMkLst>
        <pc:spChg chg="mod">
          <ac:chgData name="James Rees" userId="6a49c294-0318-4273-b1fc-4011d6bf9f90" providerId="ADAL" clId="{0708480E-C77F-4B0E-ABA6-33C35F2D6691}" dt="2025-02-07T10:33:20.605" v="452" actId="20577"/>
          <ac:spMkLst>
            <pc:docMk/>
            <pc:sldMk cId="2974688764" sldId="2147475850"/>
            <ac:spMk id="2" creationId="{4310DABB-9296-FDB0-E562-D1B45488F158}"/>
          </ac:spMkLst>
        </pc:spChg>
      </pc:sldChg>
      <pc:sldChg chg="del">
        <pc:chgData name="James Rees" userId="6a49c294-0318-4273-b1fc-4011d6bf9f90" providerId="ADAL" clId="{0708480E-C77F-4B0E-ABA6-33C35F2D6691}" dt="2025-02-07T10:34:03.381" v="537" actId="2696"/>
        <pc:sldMkLst>
          <pc:docMk/>
          <pc:sldMk cId="691650113" sldId="2147475860"/>
        </pc:sldMkLst>
      </pc:sldChg>
      <pc:sldChg chg="modSp mod">
        <pc:chgData name="James Rees" userId="6a49c294-0318-4273-b1fc-4011d6bf9f90" providerId="ADAL" clId="{0708480E-C77F-4B0E-ABA6-33C35F2D6691}" dt="2025-02-07T10:34:33.940" v="555" actId="20577"/>
        <pc:sldMkLst>
          <pc:docMk/>
          <pc:sldMk cId="445230624" sldId="2147475861"/>
        </pc:sldMkLst>
        <pc:spChg chg="mod">
          <ac:chgData name="James Rees" userId="6a49c294-0318-4273-b1fc-4011d6bf9f90" providerId="ADAL" clId="{0708480E-C77F-4B0E-ABA6-33C35F2D6691}" dt="2025-02-07T10:34:33.940" v="555" actId="20577"/>
          <ac:spMkLst>
            <pc:docMk/>
            <pc:sldMk cId="445230624" sldId="2147475861"/>
            <ac:spMk id="2" creationId="{CBC4F1AF-9671-6312-4416-D9A44DA77CC0}"/>
          </ac:spMkLst>
        </pc:spChg>
      </pc:sldChg>
      <pc:sldChg chg="modSp mod">
        <pc:chgData name="James Rees" userId="6a49c294-0318-4273-b1fc-4011d6bf9f90" providerId="ADAL" clId="{0708480E-C77F-4B0E-ABA6-33C35F2D6691}" dt="2025-02-07T10:33:54.614" v="536" actId="313"/>
        <pc:sldMkLst>
          <pc:docMk/>
          <pc:sldMk cId="1718445146" sldId="2147475862"/>
        </pc:sldMkLst>
        <pc:spChg chg="mod">
          <ac:chgData name="James Rees" userId="6a49c294-0318-4273-b1fc-4011d6bf9f90" providerId="ADAL" clId="{0708480E-C77F-4B0E-ABA6-33C35F2D6691}" dt="2025-02-07T10:33:44.852" v="513" actId="20577"/>
          <ac:spMkLst>
            <pc:docMk/>
            <pc:sldMk cId="1718445146" sldId="2147475862"/>
            <ac:spMk id="2" creationId="{383282CF-DAD1-9733-B571-70EA0DAA2131}"/>
          </ac:spMkLst>
        </pc:spChg>
        <pc:spChg chg="mod">
          <ac:chgData name="James Rees" userId="6a49c294-0318-4273-b1fc-4011d6bf9f90" providerId="ADAL" clId="{0708480E-C77F-4B0E-ABA6-33C35F2D6691}" dt="2025-02-07T10:33:54.614" v="536" actId="313"/>
          <ac:spMkLst>
            <pc:docMk/>
            <pc:sldMk cId="1718445146" sldId="2147475862"/>
            <ac:spMk id="3" creationId="{5F76BE60-718E-D1FF-7C35-9A360AC07323}"/>
          </ac:spMkLst>
        </pc:spChg>
      </pc:sldChg>
      <pc:sldChg chg="del">
        <pc:chgData name="James Rees" userId="6a49c294-0318-4273-b1fc-4011d6bf9f90" providerId="ADAL" clId="{0708480E-C77F-4B0E-ABA6-33C35F2D6691}" dt="2025-02-07T10:34:03.381" v="537" actId="2696"/>
        <pc:sldMkLst>
          <pc:docMk/>
          <pc:sldMk cId="3766606674" sldId="2147475863"/>
        </pc:sldMkLst>
      </pc:sldChg>
      <pc:sldChg chg="modSp mod">
        <pc:chgData name="James Rees" userId="6a49c294-0318-4273-b1fc-4011d6bf9f90" providerId="ADAL" clId="{0708480E-C77F-4B0E-ABA6-33C35F2D6691}" dt="2025-02-07T10:38:46.307" v="592" actId="255"/>
        <pc:sldMkLst>
          <pc:docMk/>
          <pc:sldMk cId="754913825" sldId="2147475885"/>
        </pc:sldMkLst>
        <pc:spChg chg="mod">
          <ac:chgData name="James Rees" userId="6a49c294-0318-4273-b1fc-4011d6bf9f90" providerId="ADAL" clId="{0708480E-C77F-4B0E-ABA6-33C35F2D6691}" dt="2025-02-07T10:38:46.307" v="592" actId="255"/>
          <ac:spMkLst>
            <pc:docMk/>
            <pc:sldMk cId="754913825" sldId="2147475885"/>
            <ac:spMk id="2" creationId="{F18B600A-80B2-2CCF-AA3F-295F144A894D}"/>
          </ac:spMkLst>
        </pc:spChg>
      </pc:sldChg>
      <pc:sldMasterChg chg="del delSldLayout">
        <pc:chgData name="James Rees" userId="6a49c294-0318-4273-b1fc-4011d6bf9f90" providerId="ADAL" clId="{0708480E-C77F-4B0E-ABA6-33C35F2D6691}" dt="2025-02-07T10:34:03.381" v="537" actId="2696"/>
        <pc:sldMasterMkLst>
          <pc:docMk/>
          <pc:sldMasterMk cId="995317564" sldId="2147484073"/>
        </pc:sldMasterMkLst>
        <pc:sldLayoutChg chg="del">
          <pc:chgData name="James Rees" userId="6a49c294-0318-4273-b1fc-4011d6bf9f90" providerId="ADAL" clId="{0708480E-C77F-4B0E-ABA6-33C35F2D6691}" dt="2025-02-07T10:34:03.381" v="537" actId="2696"/>
          <pc:sldLayoutMkLst>
            <pc:docMk/>
            <pc:sldMasterMk cId="995317564" sldId="2147484073"/>
            <pc:sldLayoutMk cId="3767676575" sldId="2147484074"/>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1090157023" sldId="2147484075"/>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951187443" sldId="2147484076"/>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2829308110" sldId="2147484077"/>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711967408" sldId="2147484078"/>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931721939" sldId="2147484079"/>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2785890070" sldId="2147484080"/>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820438429" sldId="2147484081"/>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583948093" sldId="2147484082"/>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396124368" sldId="2147484083"/>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547497660" sldId="2147484084"/>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4184136725" sldId="2147484085"/>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498004490" sldId="2147484086"/>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726651549" sldId="2147484087"/>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267277620" sldId="2147484088"/>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1879989527" sldId="2147484089"/>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637900321" sldId="2147484090"/>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647720272" sldId="2147484091"/>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1249610639" sldId="2147484092"/>
          </pc:sldLayoutMkLst>
        </pc:sldLayoutChg>
        <pc:sldLayoutChg chg="del">
          <pc:chgData name="James Rees" userId="6a49c294-0318-4273-b1fc-4011d6bf9f90" providerId="ADAL" clId="{0708480E-C77F-4B0E-ABA6-33C35F2D6691}" dt="2025-02-07T10:34:03.381" v="537" actId="2696"/>
          <pc:sldLayoutMkLst>
            <pc:docMk/>
            <pc:sldMasterMk cId="995317564" sldId="2147484073"/>
            <pc:sldLayoutMk cId="3859561886" sldId="214748409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07/02/2025</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07/02/2025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dirty="0"/>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dirty="0"/>
          </a:p>
        </p:txBody>
      </p:sp>
    </p:spTree>
    <p:extLst>
      <p:ext uri="{BB962C8B-B14F-4D97-AF65-F5344CB8AC3E}">
        <p14:creationId xmlns:p14="http://schemas.microsoft.com/office/powerpoint/2010/main" val="2103702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2439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903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1923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2244A-4079-D125-F2A7-7D4996E5FF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143649-63AA-CEB6-6789-2A3E626B5D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0E79E8-5D89-4916-A5AA-6817FF61AA7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AE679D2-8E10-940A-A9BF-636AE9057C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3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F2ED1-36DA-EEC8-82D1-D1D07D6873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A7AFC-7AF5-8774-0E35-C71B28F64B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4AE12B-B1E2-665B-F743-FC8EEF580F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E26B80D-3CC4-DCD8-8E07-53374507A4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F2F9CE9-D17F-474A-8A2C-2DD36CAF633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596593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07/02/2025</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07/02/2025</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07 February 2025</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245884473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458269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402634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66974127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230061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680326253"/>
      </p:ext>
    </p:extLst>
  </p:cSld>
  <p:clrMapOvr>
    <a:masterClrMapping/>
  </p:clrMapOvr>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922707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21.xml"/><Relationship Id="rId7" Type="http://schemas.openxmlformats.org/officeDocument/2006/relationships/image" Target="../media/image3.png"/><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theme" Target="../theme/theme14.xml"/><Relationship Id="rId5" Type="http://schemas.openxmlformats.org/officeDocument/2006/relationships/slideLayout" Target="../slideLayouts/slideLayout123.xml"/><Relationship Id="rId4" Type="http://schemas.openxmlformats.org/officeDocument/2006/relationships/slideLayout" Target="../slideLayouts/slideLayout122.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8"/>
          <a:srcRect r="44153" b="40965"/>
          <a:stretch/>
        </p:blipFill>
        <p:spPr>
          <a:xfrm>
            <a:off x="10978999" y="5238309"/>
            <a:ext cx="1213002" cy="1619691"/>
          </a:xfrm>
          <a:prstGeom prst="rect">
            <a:avLst/>
          </a:prstGeom>
          <a:solidFill>
            <a:schemeClr val="accent4"/>
          </a:solidFill>
        </p:spPr>
      </p:pic>
    </p:spTree>
    <p:extLst>
      <p:ext uri="{BB962C8B-B14F-4D97-AF65-F5344CB8AC3E}">
        <p14:creationId xmlns:p14="http://schemas.microsoft.com/office/powerpoint/2010/main" val="2600825210"/>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4"/>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5"/>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276078290"/>
      </p:ext>
    </p:extLst>
  </p:cSld>
  <p:clrMap bg1="lt1" tx1="dk1" bg2="lt2" tx2="dk2" accent1="accent1" accent2="accent2" accent3="accent3" accent4="accent4" accent5="accent5" accent6="accent6" hlink="hlink" folHlink="folHlink"/>
  <p:sldLayoutIdLst>
    <p:sldLayoutId id="2147484074" r:id="rId1"/>
    <p:sldLayoutId id="2147484075" r:id="rId2"/>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19.xml"/><Relationship Id="rId1" Type="http://schemas.openxmlformats.org/officeDocument/2006/relationships/themeOverride" Target="../theme/themeOverr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19.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9.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19.xml"/><Relationship Id="rId1" Type="http://schemas.openxmlformats.org/officeDocument/2006/relationships/themeOverride" Target="../theme/themeOverr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19.xml"/><Relationship Id="rId1" Type="http://schemas.openxmlformats.org/officeDocument/2006/relationships/themeOverride" Target="../theme/themeOverride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4.xml"/></Relationships>
</file>

<file path=ppt/slides/_rels/slide24.xml.rels><?xml version="1.0" encoding="UTF-8" standalone="yes"?>
<Relationships xmlns="http://schemas.openxmlformats.org/package/2006/relationships"><Relationship Id="rId8" Type="http://schemas.openxmlformats.org/officeDocument/2006/relationships/hyperlink" Target="https://recportal.co.uk/group/guest/-/introducing-a-process-to-provide-updates-during-fault-resolutions" TargetMode="External"/><Relationship Id="rId13" Type="http://schemas.openxmlformats.org/officeDocument/2006/relationships/hyperlink" Target="https://recportal.co.uk/group/guest/-/multiple-switch-requests-increasing-objection-rate" TargetMode="External"/><Relationship Id="rId3" Type="http://schemas.openxmlformats.org/officeDocument/2006/relationships/hyperlink" Target="https://recportal.co.uk/group/guest/-/clarity-on-use-of-on-hold-for-switching-issues-including-the-obligations-of-css-users" TargetMode="External"/><Relationship Id="rId7" Type="http://schemas.openxmlformats.org/officeDocument/2006/relationships/hyperlink" Target="https://recportal.co.uk/group/guest/-/requiring-the-supplier/shipper-to-validate-and-enrich-the-data-from-the-mem-prior-to-updating-this-in-cdsp" TargetMode="External"/><Relationship Id="rId12" Type="http://schemas.openxmlformats.org/officeDocument/2006/relationships/hyperlink" Target="https://recportal.co.uk/group/guest/-/creation-of-a-mechanism-to-allow-third-parties-to-report-objection-activity" TargetMode="External"/><Relationship Id="rId2" Type="http://schemas.openxmlformats.org/officeDocument/2006/relationships/hyperlink" Target="https://www.recportal.co.uk/en/group/guest/-/meter-commissioning-process-review-to-eliminate-issues-related-to-new-builds-and-similar-situations?p_l_back_url=%2Fen%2Fweb%2Fguest%2Fsearch%3Fq%3Di0172" TargetMode="External"/><Relationship Id="rId1" Type="http://schemas.openxmlformats.org/officeDocument/2006/relationships/slideLayout" Target="../slideLayouts/slideLayout124.xml"/><Relationship Id="rId6" Type="http://schemas.openxmlformats.org/officeDocument/2006/relationships/hyperlink" Target="https://recportal.co.uk/group/guest/-/voice-of-the-consumer" TargetMode="External"/><Relationship Id="rId11" Type="http://schemas.openxmlformats.org/officeDocument/2006/relationships/hyperlink" Target="https://recportal.co.uk/group/guest/-/protecting-crimestoppers-and-their-contacts" TargetMode="External"/><Relationship Id="rId5" Type="http://schemas.openxmlformats.org/officeDocument/2006/relationships/hyperlink" Target="https://recportal.co.uk/group/guest/-/schedule-8-review-and-best-practice-guidance-development" TargetMode="External"/><Relationship Id="rId10" Type="http://schemas.openxmlformats.org/officeDocument/2006/relationships/hyperlink" Target="https://recportal.co.uk/group/guest/-/improving-address-management-targets" TargetMode="External"/><Relationship Id="rId4" Type="http://schemas.openxmlformats.org/officeDocument/2006/relationships/hyperlink" Target="https://recportal.co.uk/group/guest/-/non-dual-fuel-gas-psr-customer" TargetMode="External"/><Relationship Id="rId9" Type="http://schemas.openxmlformats.org/officeDocument/2006/relationships/hyperlink" Target="https://recportal.co.uk/group/guest/-/gas-mems-move-towards-a-single-interface-for-key-market-messages" TargetMode="External"/><Relationship Id="rId14" Type="http://schemas.openxmlformats.org/officeDocument/2006/relationships/hyperlink" Target="https://recportal.co.uk/group/guest/-/schedule-30-switch-meter-reading-problems-rejections-and-timings"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recportal.co.uk/group/guest/-/introduction-of-an-energy-theft-unit-etu-under-the-rec" TargetMode="External"/><Relationship Id="rId3" Type="http://schemas.openxmlformats.org/officeDocument/2006/relationships/hyperlink" Target="https://recportal.co.uk/group/guest/-/stranded-rmps-in-defunct-suppliers" TargetMode="External"/><Relationship Id="rId7" Type="http://schemas.openxmlformats.org/officeDocument/2006/relationships/hyperlink" Target="https://recportal.co.uk/group/guest/-/non-domestic-change-of-occupier-sdep-screens-r0155-solution" TargetMode="External"/><Relationship Id="rId2" Type="http://schemas.openxmlformats.org/officeDocument/2006/relationships/hyperlink" Target="https://recportal.co.uk/group/guest/-/proposal-to-enable-broader-use-of-retail-energy-location-rel-data-for-non-switching-applications" TargetMode="External"/><Relationship Id="rId1" Type="http://schemas.openxmlformats.org/officeDocument/2006/relationships/slideLayout" Target="../slideLayouts/slideLayout124.xml"/><Relationship Id="rId6" Type="http://schemas.openxmlformats.org/officeDocument/2006/relationships/hyperlink" Target="https://recportal.co.uk/group/guest/-/clarification-on-tdis-portfolio-transfers-on-sale" TargetMode="External"/><Relationship Id="rId5" Type="http://schemas.openxmlformats.org/officeDocument/2006/relationships/hyperlink" Target="https://recportal.co.uk/group/guest/-/reconciliation-of-unallocatable-transactions-review" TargetMode="External"/><Relationship Id="rId10" Type="http://schemas.openxmlformats.org/officeDocument/2006/relationships/hyperlink" Target="https://recportal.co.uk/group/guest/-/rec-party-auto-de-accession-proposal?p_l_back_url=%2Fsearch%3Fq%3DI0236" TargetMode="External"/><Relationship Id="rId4" Type="http://schemas.openxmlformats.org/officeDocument/2006/relationships/hyperlink" Target="https://recportal.co.uk/group/guest/-/esme-id-update-rejections" TargetMode="External"/><Relationship Id="rId9" Type="http://schemas.openxmlformats.org/officeDocument/2006/relationships/hyperlink" Target="https://recportal.co.uk/group/guest/-/introduction-of-an-energy-theft-referral-assessment-service-under-the-rec"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recportal.co.uk/group/guest/-/css-change-to-allow-prevent-of-registration-by-market-segment" TargetMode="External"/><Relationship Id="rId2" Type="http://schemas.openxmlformats.org/officeDocument/2006/relationships/hyperlink" Target="https://recportal.co.uk/group/guest/-/proposal-for-limiting-queries-in-ees-api-calls-single-api-call-with-multiple-queries-" TargetMode="External"/><Relationship Id="rId1" Type="http://schemas.openxmlformats.org/officeDocument/2006/relationships/slideLayout" Target="../slideLayouts/slideLayout124.xml"/><Relationship Id="rId6" Type="http://schemas.openxmlformats.org/officeDocument/2006/relationships/hyperlink" Target="https://recportal.co.uk/group/guest/-/add-enumeration-values-to-the-di51035-communications-provider-data-item?p_l_back_url=%2Fsearch%3Fp_l_back_url%3D%252Fsearch%253Fq%253DR0168%26q%3DR0193" TargetMode="External"/><Relationship Id="rId5" Type="http://schemas.openxmlformats.org/officeDocument/2006/relationships/hyperlink" Target="https://recportal.co.uk/group/guest/-/clarify-strengthen-crs-providers-requirements?p_l_back_url=%2Fsearch%3Fq%3DR0168" TargetMode="External"/><Relationship Id="rId4" Type="http://schemas.openxmlformats.org/officeDocument/2006/relationships/hyperlink" Target="https://recportal.co.uk/group/guest/-/agile-reporting-within-css" TargetMode="External"/></Relationships>
</file>

<file path=ppt/slides/_rels/slide27.xml.rels><?xml version="1.0" encoding="UTF-8" standalone="yes"?>
<Relationships xmlns="http://schemas.openxmlformats.org/package/2006/relationships"><Relationship Id="rId8" Type="http://schemas.openxmlformats.org/officeDocument/2006/relationships/hyperlink" Target="https://recportal.co.uk/group/guest/-/rec-changes-to-tie-in-with-dcp419" TargetMode="External"/><Relationship Id="rId13" Type="http://schemas.openxmlformats.org/officeDocument/2006/relationships/hyperlink" Target="https://recportal.co.uk/group/guest/-/missing-scenario-variant-in-d0179" TargetMode="External"/><Relationship Id="rId3" Type="http://schemas.openxmlformats.org/officeDocument/2006/relationships/hyperlink" Target="https://recportal.co.uk/group/guest/-/introducing-a-reasonable-endeavours-scheme-within-the-rec" TargetMode="External"/><Relationship Id="rId7" Type="http://schemas.openxmlformats.org/officeDocument/2006/relationships/hyperlink" Target="https://recportal.co.uk/group/guest/-/provision-of-hh-consumption-data-for-advanced-meter-ets" TargetMode="External"/><Relationship Id="rId12" Type="http://schemas.openxmlformats.org/officeDocument/2006/relationships/hyperlink" Target="https://recportal.co.uk/group/guest/-/shared-sites-in-electricity-enquiry-service-ees-" TargetMode="External"/><Relationship Id="rId2" Type="http://schemas.openxmlformats.org/officeDocument/2006/relationships/hyperlink" Target="https://recportal.co.uk/group/guest/-/mandating-ettos-follow-up?p_l_back_url=%2Fsearch%3Fq%3DI0174" TargetMode="External"/><Relationship Id="rId16" Type="http://schemas.openxmlformats.org/officeDocument/2006/relationships/hyperlink" Target="https://recportal.co.uk/group/guest/-/mhhs-incremental-changes-for-go-live" TargetMode="External"/><Relationship Id="rId1" Type="http://schemas.openxmlformats.org/officeDocument/2006/relationships/slideLayout" Target="../slideLayouts/slideLayout124.xml"/><Relationship Id="rId6" Type="http://schemas.openxmlformats.org/officeDocument/2006/relationships/hyperlink" Target="https://recportal.co.uk/group/guest/-/de-energisation-of-disconnected-meters" TargetMode="External"/><Relationship Id="rId11" Type="http://schemas.openxmlformats.org/officeDocument/2006/relationships/hyperlink" Target="https://recportal.co.uk/group/guest/-/d0303-flow-following-mhhs-design-changes" TargetMode="External"/><Relationship Id="rId5" Type="http://schemas.openxmlformats.org/officeDocument/2006/relationships/hyperlink" Target="https://recportal.co.uk/group/guest/-/related-meter-point-rmp-status-rules" TargetMode="External"/><Relationship Id="rId15" Type="http://schemas.openxmlformats.org/officeDocument/2006/relationships/hyperlink" Target="https://recportal.co.uk/group/guest/-/data-alignment-of-meter-information-through-mhhs-migration" TargetMode="External"/><Relationship Id="rId10" Type="http://schemas.openxmlformats.org/officeDocument/2006/relationships/hyperlink" Target="https://recportal.co.uk/group/guest/-/ecoes-api-for-export-mpan-creation-at-scale" TargetMode="External"/><Relationship Id="rId4" Type="http://schemas.openxmlformats.org/officeDocument/2006/relationships/hyperlink" Target="https://recportal.co.uk/group/guest/-/creation-of-an-energy-theft-detection-and-resolution-body" TargetMode="External"/><Relationship Id="rId9" Type="http://schemas.openxmlformats.org/officeDocument/2006/relationships/hyperlink" Target="https://recportal.co.uk/group/guest/-/domestic-elective-hh-switching" TargetMode="External"/><Relationship Id="rId14" Type="http://schemas.openxmlformats.org/officeDocument/2006/relationships/hyperlink" Target="https://recportal.co.uk/group/guest/-/erroneous-switch-review?p_l_back_url=%2Fsearch%3Fq%3Di0237"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recportal.co.uk/group/guest/-/addition-of-mems-to-the-gas-enquiry-service-ges-api." TargetMode="External"/><Relationship Id="rId2" Type="http://schemas.openxmlformats.org/officeDocument/2006/relationships/hyperlink" Target="https://recportal.co.uk/group/guest/-/gas-meter-type-code-thermal-mass-measurement" TargetMode="External"/><Relationship Id="rId1" Type="http://schemas.openxmlformats.org/officeDocument/2006/relationships/slideLayout" Target="../slideLayouts/slideLayout124.xml"/><Relationship Id="rId5" Type="http://schemas.openxmlformats.org/officeDocument/2006/relationships/hyperlink" Target="https://recportal.co.uk/group/guest/-/sequence-order-of-css00200-message" TargetMode="External"/><Relationship Id="rId4" Type="http://schemas.openxmlformats.org/officeDocument/2006/relationships/hyperlink" Target="https://recportal.co.uk/group/guest/-/a-process-for-resolution-of-gas-unregistered-site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14 February 2025</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1. </a:t>
            </a:r>
            <a:r>
              <a:rPr lang="en-GB" sz="2400" dirty="0">
                <a:latin typeface="Arial" panose="020B0604020202020204" pitchFamily="34" charset="0"/>
                <a:ea typeface="Roboto"/>
                <a:cs typeface="Arial" panose="020B0604020202020204" pitchFamily="34" charset="0"/>
              </a:rPr>
              <a:t>Introduction and agreement of agenda</a:t>
            </a:r>
            <a:endParaRPr lang="en-GB" sz="2400" dirty="0">
              <a:latin typeface="Arial" panose="020B0604020202020204" pitchFamily="34" charset="0"/>
              <a:cs typeface="Arial" panose="020B0604020202020204" pitchFamily="34" charset="0"/>
            </a:endParaRP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dirty="0">
                <a:latin typeface="Arial" panose="020B0604020202020204" pitchFamily="34" charset="0"/>
                <a:cs typeface="Arial" panose="020B0604020202020204" pitchFamily="34" charset="0"/>
              </a:rPr>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sz="2400" dirty="0">
                <a:latin typeface="Arial" panose="020B0604020202020204" pitchFamily="34" charset="0"/>
                <a:cs typeface="Arial" panose="020B0604020202020204" pitchFamily="34"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967173119"/>
              </p:ext>
            </p:extLst>
          </p:nvPr>
        </p:nvGraphicFramePr>
        <p:xfrm>
          <a:off x="1143000" y="1445860"/>
          <a:ext cx="9528049" cy="2980143"/>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71088">
                  <a:extLst>
                    <a:ext uri="{9D8B030D-6E8A-4147-A177-3AD203B41FA5}">
                      <a16:colId xmlns:a16="http://schemas.microsoft.com/office/drawing/2014/main" val="2643265497"/>
                    </a:ext>
                  </a:extLst>
                </a:gridCol>
                <a:gridCol w="1449093">
                  <a:extLst>
                    <a:ext uri="{9D8B030D-6E8A-4147-A177-3AD203B41FA5}">
                      <a16:colId xmlns:a16="http://schemas.microsoft.com/office/drawing/2014/main" val="2149799782"/>
                    </a:ext>
                  </a:extLst>
                </a:gridCol>
                <a:gridCol w="3455526">
                  <a:extLst>
                    <a:ext uri="{9D8B030D-6E8A-4147-A177-3AD203B41FA5}">
                      <a16:colId xmlns:a16="http://schemas.microsoft.com/office/drawing/2014/main" val="1672424288"/>
                    </a:ext>
                  </a:extLst>
                </a:gridCol>
              </a:tblGrid>
              <a:tr h="431688">
                <a:tc>
                  <a:txBody>
                    <a:bodyPr/>
                    <a:lstStyle/>
                    <a:p>
                      <a:pPr fontAlgn="ctr"/>
                      <a:endParaRPr lang="en-GB" sz="1000" b="1" cap="none" spc="0" dirty="0">
                        <a:solidFill>
                          <a:schemeClr val="tx1"/>
                        </a:solidFill>
                        <a:effectLst/>
                      </a:endParaRPr>
                    </a:p>
                    <a:p>
                      <a:pPr algn="l" rtl="0" fontAlgn="base"/>
                      <a:r>
                        <a:rPr lang="en-GB" sz="1000" b="1" cap="none" spc="0" dirty="0">
                          <a:solidFill>
                            <a:schemeClr val="tx1"/>
                          </a:solidFill>
                          <a:effectLst/>
                        </a:rPr>
                        <a:t> </a:t>
                      </a:r>
                      <a:endParaRPr lang="en-GB" sz="1000" b="1" i="0" cap="none" spc="0" dirty="0">
                        <a:solidFill>
                          <a:schemeClr val="tx1"/>
                        </a:solidFill>
                        <a:effectLst/>
                        <a:latin typeface="+mn-lt"/>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TITLE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dirty="0">
                          <a:solidFill>
                            <a:schemeClr val="tx1"/>
                          </a:solidFill>
                          <a:effectLst/>
                          <a:latin typeface="Arial" panose="020B0604020202020204" pitchFamily="34" charset="0"/>
                          <a:cs typeface="Arial" panose="020B0604020202020204" pitchFamily="34" charset="0"/>
                        </a:rPr>
                        <a:t>TIME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LEAD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454958">
                <a:tc>
                  <a:txBody>
                    <a:bodyPr/>
                    <a:lstStyle/>
                    <a:p>
                      <a:pPr fontAlgn="ctr"/>
                      <a:endParaRPr lang="en-GB" sz="1000"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0" cap="none" spc="0" dirty="0">
                          <a:solidFill>
                            <a:schemeClr val="tx1"/>
                          </a:solidFill>
                          <a:effectLst/>
                          <a:latin typeface="Arial" panose="020B0604020202020204" pitchFamily="34" charset="0"/>
                          <a:cs typeface="Arial" panose="020B0604020202020204" pitchFamily="34" charset="0"/>
                        </a:rPr>
                        <a:t>1 </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Introductions and Agreement of Agenda</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200" b="1" cap="none" spc="0" dirty="0">
                          <a:solidFill>
                            <a:schemeClr val="tx1"/>
                          </a:solidFill>
                          <a:effectLst/>
                          <a:latin typeface="Arial" panose="020B0604020202020204" pitchFamily="34" charset="0"/>
                          <a:cs typeface="Arial" panose="020B0604020202020204" pitchFamily="34" charset="0"/>
                        </a:rPr>
                        <a:t>10:00</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200" b="1" cap="none" spc="0" dirty="0">
                          <a:solidFill>
                            <a:schemeClr val="tx1"/>
                          </a:solidFill>
                          <a:effectLst/>
                          <a:latin typeface="Arial" panose="020B0604020202020204" pitchFamily="34" charset="0"/>
                          <a:cs typeface="Arial" panose="020B0604020202020204" pitchFamily="34" charset="0"/>
                        </a:rPr>
                        <a:t>Chair </a:t>
                      </a:r>
                      <a:endParaRPr lang="en-GB" sz="12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2</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Performance Assurance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Confidential vs Anonymous Response Education Piece </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10:45</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a:t>
                      </a:r>
                    </a:p>
                  </a:txBody>
                  <a:tcPr marL="22680" marR="11861" marT="6480" marB="48600" anchor="ctr"/>
                </a:tc>
                <a:extLst>
                  <a:ext uri="{0D108BD9-81ED-4DB2-BD59-A6C34878D82A}">
                    <a16:rowId xmlns:a16="http://schemas.microsoft.com/office/drawing/2014/main" val="2306171397"/>
                  </a:ext>
                </a:extLst>
              </a:tr>
              <a:tr h="479573">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Issues Update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11:00</a:t>
                      </a:r>
                    </a:p>
                  </a:txBody>
                  <a:tcPr marL="22680" marR="11861" marT="6480" marB="48600" anchor="ctr"/>
                </a:tc>
                <a:tc>
                  <a:txBody>
                    <a:bodyPr/>
                    <a:lstStyle/>
                    <a:p>
                      <a:pPr fontAlgn="ctr"/>
                      <a:r>
                        <a:rPr lang="en-GB" sz="1200" b="1" i="0" cap="none" spc="0" dirty="0">
                          <a:solidFill>
                            <a:schemeClr val="tx1"/>
                          </a:solidFill>
                          <a:effectLst/>
                          <a:latin typeface="Arial" panose="020B0604020202020204" pitchFamily="34" charset="0"/>
                          <a:cs typeface="Arial" panose="020B0604020202020204" pitchFamily="34" charset="0"/>
                        </a:rPr>
                        <a:t>REC Professional Services Team </a:t>
                      </a:r>
                    </a:p>
                  </a:txBody>
                  <a:tcPr marL="22680" marR="11861" marT="6480" marB="48600" anchor="ctr"/>
                </a:tc>
                <a:extLst>
                  <a:ext uri="{0D108BD9-81ED-4DB2-BD59-A6C34878D82A}">
                    <a16:rowId xmlns:a16="http://schemas.microsoft.com/office/drawing/2014/main" val="9795215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11:15</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4022920288"/>
                  </a:ext>
                </a:extLst>
              </a:tr>
              <a:tr h="327389">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algn="l" rtl="0" fontAlgn="base"/>
                      <a:r>
                        <a:rPr lang="en-GB" sz="12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200" b="1" i="0" cap="none" spc="0" dirty="0">
                          <a:solidFill>
                            <a:schemeClr val="tx1"/>
                          </a:solidFill>
                          <a:effectLst/>
                          <a:latin typeface="Arial" panose="020B0604020202020204" pitchFamily="34" charset="0"/>
                          <a:cs typeface="Arial" panose="020B0604020202020204" pitchFamily="34" charset="0"/>
                        </a:rPr>
                        <a:t>11:30</a:t>
                      </a:r>
                    </a:p>
                  </a:txBody>
                  <a:tcPr marL="22680" marR="11861" marT="6480" marB="48600" anchor="ctr"/>
                </a:tc>
                <a:tc>
                  <a:txBody>
                    <a:bodyPr/>
                    <a:lstStyle/>
                    <a:p>
                      <a:pPr algn="l" rtl="0" fontAlgn="base"/>
                      <a:r>
                        <a:rPr lang="en-GB" sz="12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fontScale="90000"/>
          </a:bodyPr>
          <a:lstStyle/>
          <a:p>
            <a:br>
              <a:rPr lang="en-GB" sz="2700" dirty="0">
                <a:latin typeface="Roboto"/>
                <a:ea typeface="Roboto"/>
                <a:cs typeface="Roboto"/>
              </a:rPr>
            </a:br>
            <a:r>
              <a:rPr lang="en-GB" sz="2700" dirty="0">
                <a:latin typeface="Arial" panose="020B0604020202020204" pitchFamily="34" charset="0"/>
                <a:ea typeface="Roboto"/>
                <a:cs typeface="Arial" panose="020B0604020202020204" pitchFamily="34" charset="0"/>
              </a:rPr>
              <a:t>2. performance assurance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2974688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panose="020B0604020202020204" pitchFamily="34" charset="0"/>
                <a:ea typeface="Roboto"/>
                <a:cs typeface="Arial" panose="020B0604020202020204" pitchFamily="34" charset="0"/>
              </a:rPr>
              <a:t>For Information: TDIS Updates</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311464244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AD160E-D431-FFA1-BF3F-E6B95FC6BD65}"/>
              </a:ext>
            </a:extLst>
          </p:cNvPr>
          <p:cNvSpPr>
            <a:spLocks noGrp="1"/>
          </p:cNvSpPr>
          <p:nvPr>
            <p:ph type="title"/>
          </p:nvPr>
        </p:nvSpPr>
        <p:spPr/>
        <p:txBody>
          <a:bodyPr/>
          <a:lstStyle/>
          <a:p>
            <a:r>
              <a:rPr lang="en-GB" dirty="0">
                <a:latin typeface="Arial" panose="020B0604020202020204" pitchFamily="34" charset="0"/>
                <a:ea typeface="Roboto"/>
                <a:cs typeface="Arial" panose="020B0604020202020204" pitchFamily="34" charset="0"/>
              </a:rPr>
              <a:t>THEFT TARGET Calculations</a:t>
            </a:r>
            <a:endParaRPr lang="en-GB" dirty="0"/>
          </a:p>
        </p:txBody>
      </p:sp>
      <p:sp>
        <p:nvSpPr>
          <p:cNvPr id="5" name="Content Placeholder 4">
            <a:extLst>
              <a:ext uri="{FF2B5EF4-FFF2-40B4-BE49-F238E27FC236}">
                <a16:creationId xmlns:a16="http://schemas.microsoft.com/office/drawing/2014/main" id="{E4196330-2FD7-0DC0-FC66-ACDB4A65CFAE}"/>
              </a:ext>
            </a:extLst>
          </p:cNvPr>
          <p:cNvSpPr>
            <a:spLocks noGrp="1"/>
          </p:cNvSpPr>
          <p:nvPr>
            <p:ph sz="quarter" idx="10"/>
          </p:nvPr>
        </p:nvSpPr>
        <p:spPr/>
        <p:txBody>
          <a:bodyPr vert="horz" lIns="91440" tIns="45720" rIns="91440" bIns="45720" rtlCol="0" anchor="t">
            <a:normAutofit/>
          </a:bodyPr>
          <a:lstStyle/>
          <a:p>
            <a:r>
              <a:rPr lang="en-GB" dirty="0">
                <a:latin typeface="Arial"/>
                <a:ea typeface="Roboto"/>
                <a:cs typeface="Arial"/>
              </a:rPr>
              <a:t>Theft Target Methodology Change Consultation has closed and the updated Theft Target Methodology (TTM) was published on 7 February.</a:t>
            </a:r>
          </a:p>
          <a:p>
            <a:r>
              <a:rPr lang="en-GB" dirty="0">
                <a:latin typeface="Arial"/>
                <a:ea typeface="Roboto"/>
                <a:cs typeface="Arial"/>
              </a:rPr>
              <a:t>Domestic Premises Indicator adjustments due date has also passed (7 February).</a:t>
            </a:r>
          </a:p>
          <a:p>
            <a:endParaRPr lang="en-GB" dirty="0">
              <a:latin typeface="Arial" panose="020B0604020202020204" pitchFamily="34" charset="0"/>
              <a:cs typeface="Arial" panose="020B0604020202020204" pitchFamily="34" charset="0"/>
            </a:endParaRPr>
          </a:p>
          <a:p>
            <a:r>
              <a:rPr lang="en-GB" dirty="0">
                <a:latin typeface="Arial"/>
                <a:ea typeface="Roboto"/>
                <a:cs typeface="Arial"/>
              </a:rPr>
              <a:t>Code Manager is in the process of applying and verifying theft target calculations for 2025/26 Reporting Year.</a:t>
            </a:r>
          </a:p>
          <a:p>
            <a:endParaRPr lang="en-GB" dirty="0">
              <a:latin typeface="Arial" panose="020B0604020202020204" pitchFamily="34" charset="0"/>
              <a:cs typeface="Arial" panose="020B0604020202020204" pitchFamily="34" charset="0"/>
            </a:endParaRPr>
          </a:p>
          <a:p>
            <a:r>
              <a:rPr lang="en-GB" dirty="0">
                <a:latin typeface="Arial"/>
                <a:ea typeface="Roboto"/>
                <a:cs typeface="Arial"/>
              </a:rPr>
              <a:t>Targets will be published before 1 March via the REC Portal (specifically the Theft Dashboard).</a:t>
            </a:r>
          </a:p>
          <a:p>
            <a:endParaRPr lang="en-GB" dirty="0">
              <a:latin typeface="Arial"/>
              <a:ea typeface="Roboto"/>
              <a:cs typeface="Arial"/>
            </a:endParaRPr>
          </a:p>
          <a:p>
            <a:r>
              <a:rPr lang="en-GB" dirty="0">
                <a:latin typeface="Arial"/>
                <a:ea typeface="Roboto"/>
                <a:cs typeface="Arial"/>
              </a:rPr>
              <a:t>Communication will be sent to all Contract Managers/Alternates when targets are available and will also be shared via the REC Bulletin.</a:t>
            </a:r>
          </a:p>
        </p:txBody>
      </p:sp>
    </p:spTree>
    <p:extLst>
      <p:ext uri="{BB962C8B-B14F-4D97-AF65-F5344CB8AC3E}">
        <p14:creationId xmlns:p14="http://schemas.microsoft.com/office/powerpoint/2010/main" val="39565948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a:ea typeface="Roboto"/>
                <a:cs typeface="Arial"/>
              </a:rPr>
              <a:t>For ACTION: Mid-Sprint review and PATs approved by PAB</a:t>
            </a:r>
          </a:p>
        </p:txBody>
      </p:sp>
      <p:sp>
        <p:nvSpPr>
          <p:cNvPr id="3" name="Text Placeholder 2">
            <a:extLst>
              <a:ext uri="{FF2B5EF4-FFF2-40B4-BE49-F238E27FC236}">
                <a16:creationId xmlns:a16="http://schemas.microsoft.com/office/drawing/2014/main" id="{0EF3CEB2-1781-4FE0-5485-E84D3A4B1CBE}"/>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103706621"/>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10FF1-6C43-871E-AC09-CF4FFBBB79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EAFF11-6A6A-7275-E14B-E5498D1FD0ED}"/>
              </a:ext>
            </a:extLst>
          </p:cNvPr>
          <p:cNvSpPr>
            <a:spLocks noGrp="1"/>
          </p:cNvSpPr>
          <p:nvPr>
            <p:ph type="title"/>
          </p:nvPr>
        </p:nvSpPr>
        <p:spPr/>
        <p:txBody>
          <a:bodyPr/>
          <a:lstStyle/>
          <a:p>
            <a:r>
              <a:rPr lang="en-GB" dirty="0">
                <a:latin typeface="Arial"/>
                <a:ea typeface="Roboto"/>
                <a:cs typeface="Arial"/>
              </a:rPr>
              <a:t>Data Cleanse Mid Sprint </a:t>
            </a:r>
            <a:r>
              <a:rPr lang="en-GB" dirty="0" err="1">
                <a:latin typeface="Arial"/>
                <a:ea typeface="Roboto"/>
                <a:cs typeface="Arial"/>
              </a:rPr>
              <a:t>RevieW</a:t>
            </a:r>
            <a:endParaRPr lang="en-GB" err="1"/>
          </a:p>
        </p:txBody>
      </p:sp>
      <p:sp>
        <p:nvSpPr>
          <p:cNvPr id="5" name="Content Placeholder 4">
            <a:extLst>
              <a:ext uri="{FF2B5EF4-FFF2-40B4-BE49-F238E27FC236}">
                <a16:creationId xmlns:a16="http://schemas.microsoft.com/office/drawing/2014/main" id="{30AECAA2-225B-80E8-D319-E2193CA33DA9}"/>
              </a:ext>
            </a:extLst>
          </p:cNvPr>
          <p:cNvSpPr>
            <a:spLocks noGrp="1"/>
          </p:cNvSpPr>
          <p:nvPr>
            <p:ph sz="quarter" idx="10"/>
          </p:nvPr>
        </p:nvSpPr>
        <p:spPr>
          <a:xfrm>
            <a:off x="906463" y="1259632"/>
            <a:ext cx="10588851" cy="5040583"/>
          </a:xfrm>
        </p:spPr>
        <p:txBody>
          <a:bodyPr vert="horz" lIns="91440" tIns="45720" rIns="91440" bIns="45720" rtlCol="0" anchor="t">
            <a:noAutofit/>
          </a:bodyPr>
          <a:lstStyle/>
          <a:p>
            <a:pPr>
              <a:lnSpc>
                <a:spcPct val="150000"/>
              </a:lnSpc>
            </a:pPr>
            <a:r>
              <a:rPr lang="en-GB" sz="1400" dirty="0">
                <a:latin typeface="Arial"/>
                <a:ea typeface="Roboto"/>
                <a:cs typeface="Arial"/>
              </a:rPr>
              <a:t>In Sprint 3, we had extended Sprint 2 reports for three months to provide Parties with the opportunity to achieve their Sprint 2 target and introduced new reports that have now been active for three months. As the new Meter Technical Detail reports were released in December 2024, these have not been included in the mid sprint review.</a:t>
            </a:r>
          </a:p>
          <a:p>
            <a:pPr>
              <a:lnSpc>
                <a:spcPct val="150000"/>
              </a:lnSpc>
            </a:pPr>
            <a:r>
              <a:rPr lang="en-GB" sz="1400" dirty="0">
                <a:latin typeface="Arial"/>
                <a:ea typeface="Roboto"/>
                <a:cs typeface="Arial"/>
              </a:rPr>
              <a:t>The Code Manager is applying the Performance Assurance Techniques (PATs) approved by PAB at the January meeting in respect of the Sprint 2 extensions. This includes:</a:t>
            </a:r>
          </a:p>
          <a:p>
            <a:pPr lvl="1">
              <a:lnSpc>
                <a:spcPct val="150000"/>
              </a:lnSpc>
            </a:pPr>
            <a:r>
              <a:rPr lang="en-GB" sz="1400" dirty="0">
                <a:latin typeface="Arial"/>
                <a:ea typeface="Roboto"/>
                <a:cs typeface="Arial"/>
              </a:rPr>
              <a:t>Action Plan PATs for those Parties who have made limited progress and who are responsible for the most significant remaining populations of meter points.</a:t>
            </a:r>
          </a:p>
          <a:p>
            <a:pPr lvl="1">
              <a:lnSpc>
                <a:spcPct val="150000"/>
              </a:lnSpc>
            </a:pPr>
            <a:r>
              <a:rPr lang="en-GB" sz="1400" dirty="0">
                <a:latin typeface="Arial"/>
                <a:ea typeface="Roboto"/>
                <a:cs typeface="Arial"/>
              </a:rPr>
              <a:t>Management Assertions for Parties who made progress on during the extension for the Energised no MSN report but had cleansed less than 75% of the outstanding population – seeking confirmation this will be addressed prior to the end of Sprint 3.</a:t>
            </a:r>
          </a:p>
          <a:p>
            <a:pPr lvl="1">
              <a:lnSpc>
                <a:spcPct val="150000"/>
              </a:lnSpc>
            </a:pPr>
            <a:r>
              <a:rPr lang="en-GB" sz="1400" dirty="0">
                <a:latin typeface="Arial"/>
                <a:ea typeface="Roboto"/>
                <a:cs typeface="Arial"/>
              </a:rPr>
              <a:t>Enquiry PATs for the current sprint where parties had made better progress but still had remaining items to resolve (above a de </a:t>
            </a:r>
            <a:r>
              <a:rPr lang="en-GB" sz="1400" dirty="0" err="1">
                <a:latin typeface="Arial"/>
                <a:ea typeface="Roboto"/>
                <a:cs typeface="Arial"/>
              </a:rPr>
              <a:t>minimus</a:t>
            </a:r>
            <a:r>
              <a:rPr lang="en-GB" sz="1400" dirty="0">
                <a:latin typeface="Arial"/>
                <a:ea typeface="Roboto"/>
                <a:cs typeface="Arial"/>
              </a:rPr>
              <a:t> threshold).</a:t>
            </a:r>
          </a:p>
          <a:p>
            <a:pPr>
              <a:lnSpc>
                <a:spcPct val="150000"/>
              </a:lnSpc>
            </a:pPr>
            <a:r>
              <a:rPr lang="en-GB" sz="1400" dirty="0">
                <a:latin typeface="Arial"/>
                <a:ea typeface="Roboto"/>
                <a:cs typeface="Arial"/>
              </a:rPr>
              <a:t>In addition, we have contacted Parties in respect of their progress on Sprint 3 Reports.</a:t>
            </a:r>
          </a:p>
        </p:txBody>
      </p:sp>
    </p:spTree>
    <p:extLst>
      <p:ext uri="{BB962C8B-B14F-4D97-AF65-F5344CB8AC3E}">
        <p14:creationId xmlns:p14="http://schemas.microsoft.com/office/powerpoint/2010/main" val="1620323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10FF1-6C43-871E-AC09-CF4FFBBB79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EAFF11-6A6A-7275-E14B-E5498D1FD0ED}"/>
              </a:ext>
            </a:extLst>
          </p:cNvPr>
          <p:cNvSpPr>
            <a:spLocks noGrp="1"/>
          </p:cNvSpPr>
          <p:nvPr>
            <p:ph type="title"/>
          </p:nvPr>
        </p:nvSpPr>
        <p:spPr/>
        <p:txBody>
          <a:bodyPr/>
          <a:lstStyle/>
          <a:p>
            <a:r>
              <a:rPr lang="en-GB" dirty="0">
                <a:latin typeface="Arial"/>
                <a:ea typeface="Roboto"/>
                <a:cs typeface="Arial"/>
              </a:rPr>
              <a:t>Data Cleanse Mid Sprint Review</a:t>
            </a:r>
            <a:endParaRPr lang="en-GB" dirty="0"/>
          </a:p>
        </p:txBody>
      </p:sp>
      <p:sp>
        <p:nvSpPr>
          <p:cNvPr id="5" name="Content Placeholder 4">
            <a:extLst>
              <a:ext uri="{FF2B5EF4-FFF2-40B4-BE49-F238E27FC236}">
                <a16:creationId xmlns:a16="http://schemas.microsoft.com/office/drawing/2014/main" id="{30AECAA2-225B-80E8-D319-E2193CA33DA9}"/>
              </a:ext>
            </a:extLst>
          </p:cNvPr>
          <p:cNvSpPr>
            <a:spLocks noGrp="1"/>
          </p:cNvSpPr>
          <p:nvPr>
            <p:ph sz="quarter" idx="10"/>
          </p:nvPr>
        </p:nvSpPr>
        <p:spPr>
          <a:xfrm>
            <a:off x="906463" y="1259633"/>
            <a:ext cx="10588851" cy="4858592"/>
          </a:xfrm>
        </p:spPr>
        <p:txBody>
          <a:bodyPr vert="horz" lIns="91440" tIns="45720" rIns="91440" bIns="45720" rtlCol="0" anchor="t">
            <a:noAutofit/>
          </a:bodyPr>
          <a:lstStyle/>
          <a:p>
            <a:pPr>
              <a:lnSpc>
                <a:spcPct val="150000"/>
              </a:lnSpc>
            </a:pPr>
            <a:r>
              <a:rPr lang="en-GB" sz="1600" dirty="0">
                <a:latin typeface="Arial"/>
                <a:ea typeface="Roboto"/>
                <a:cs typeface="Arial"/>
              </a:rPr>
              <a:t>For the Sprint 3 Reports engagement is occurring via OAMs to gain further feedback on the Invalid Topline Report for those Parties where little progress had been made by mid-Sprint (acknowledging that this may in part reflect a ramp up of activity).</a:t>
            </a:r>
          </a:p>
          <a:p>
            <a:pPr>
              <a:lnSpc>
                <a:spcPct val="150000"/>
              </a:lnSpc>
            </a:pPr>
            <a:r>
              <a:rPr lang="en-GB" sz="1600" dirty="0">
                <a:latin typeface="Arial"/>
                <a:ea typeface="Roboto"/>
                <a:cs typeface="Arial"/>
              </a:rPr>
              <a:t>We are also keen to hear feedback from MEMs and Suppliers regarding CDSP reports given limited progress:</a:t>
            </a:r>
          </a:p>
          <a:p>
            <a:pPr lvl="1">
              <a:lnSpc>
                <a:spcPct val="150000"/>
              </a:lnSpc>
            </a:pPr>
            <a:r>
              <a:rPr lang="en-GB" dirty="0">
                <a:latin typeface="Arial"/>
                <a:ea typeface="Roboto"/>
                <a:cs typeface="Arial"/>
              </a:rPr>
              <a:t>Again noting that this may in part reflect a ramp-up of activity particularly given this was the first set of gas reports included in data cleanse.</a:t>
            </a:r>
          </a:p>
          <a:p>
            <a:pPr lvl="1">
              <a:lnSpc>
                <a:spcPct val="150000"/>
              </a:lnSpc>
            </a:pPr>
            <a:r>
              <a:rPr lang="en-GB" dirty="0">
                <a:latin typeface="Arial"/>
                <a:ea typeface="Roboto"/>
                <a:cs typeface="Arial"/>
              </a:rPr>
              <a:t>The annual nature of this data also hampers cleansing by Parties and impedes Code Manager tracking.</a:t>
            </a:r>
          </a:p>
          <a:p>
            <a:pPr lvl="1">
              <a:lnSpc>
                <a:spcPct val="150000"/>
              </a:lnSpc>
            </a:pPr>
            <a:r>
              <a:rPr lang="en-GB" dirty="0">
                <a:latin typeface="Arial"/>
                <a:ea typeface="Roboto"/>
                <a:cs typeface="Arial"/>
              </a:rPr>
              <a:t>Feedback during RIG welcome, and also feedback on whether a separate session specifically on this is helpful.</a:t>
            </a:r>
          </a:p>
        </p:txBody>
      </p:sp>
    </p:spTree>
    <p:extLst>
      <p:ext uri="{BB962C8B-B14F-4D97-AF65-F5344CB8AC3E}">
        <p14:creationId xmlns:p14="http://schemas.microsoft.com/office/powerpoint/2010/main" val="348932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Arial" panose="020B0604020202020204" pitchFamily="34" charset="0"/>
                <a:ea typeface="Roboto"/>
                <a:cs typeface="Arial" panose="020B0604020202020204" pitchFamily="34" charset="0"/>
              </a:rPr>
              <a:t>For Information: Data Cleanse</a:t>
            </a:r>
          </a:p>
        </p:txBody>
      </p:sp>
      <p:sp>
        <p:nvSpPr>
          <p:cNvPr id="5" name="Text Placeholder 4">
            <a:extLst>
              <a:ext uri="{FF2B5EF4-FFF2-40B4-BE49-F238E27FC236}">
                <a16:creationId xmlns:a16="http://schemas.microsoft.com/office/drawing/2014/main" id="{9A4CA232-73BF-8448-1F04-F77A7C47EBAA}"/>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316604801"/>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4B3DC-4651-24C6-EAF5-63D042E51402}"/>
              </a:ext>
            </a:extLst>
          </p:cNvPr>
          <p:cNvSpPr>
            <a:spLocks noGrp="1"/>
          </p:cNvSpPr>
          <p:nvPr>
            <p:ph type="title"/>
          </p:nvPr>
        </p:nvSpPr>
        <p:spPr/>
        <p:txBody>
          <a:bodyPr/>
          <a:lstStyle/>
          <a:p>
            <a:r>
              <a:rPr lang="en-GB"/>
              <a:t>Report Updates</a:t>
            </a:r>
          </a:p>
        </p:txBody>
      </p:sp>
      <p:sp>
        <p:nvSpPr>
          <p:cNvPr id="3" name="Content Placeholder 2">
            <a:extLst>
              <a:ext uri="{FF2B5EF4-FFF2-40B4-BE49-F238E27FC236}">
                <a16:creationId xmlns:a16="http://schemas.microsoft.com/office/drawing/2014/main" id="{06346FFA-D9E1-F765-56D4-69681BF3EF3A}"/>
              </a:ext>
            </a:extLst>
          </p:cNvPr>
          <p:cNvSpPr>
            <a:spLocks noGrp="1"/>
          </p:cNvSpPr>
          <p:nvPr>
            <p:ph sz="quarter" idx="10"/>
          </p:nvPr>
        </p:nvSpPr>
        <p:spPr>
          <a:xfrm>
            <a:off x="906463" y="1939894"/>
            <a:ext cx="9217025" cy="3223120"/>
          </a:xfrm>
        </p:spPr>
        <p:txBody>
          <a:bodyPr vert="horz" lIns="91440" tIns="45720" rIns="91440" bIns="45720" rtlCol="0" anchor="t">
            <a:normAutofit/>
          </a:bodyPr>
          <a:lstStyle/>
          <a:p>
            <a:r>
              <a:rPr lang="en-GB" sz="1600" dirty="0">
                <a:latin typeface="Arial" panose="020B0604020202020204" pitchFamily="34" charset="0"/>
                <a:cs typeface="Arial" panose="020B0604020202020204" pitchFamily="34" charset="0"/>
              </a:rPr>
              <a:t>As discussed at the December and January RIG we have made some changes to the Data Cleanse Reports, these went live this month.</a:t>
            </a:r>
          </a:p>
          <a:p>
            <a:r>
              <a:rPr lang="en-GB" sz="1600" dirty="0">
                <a:latin typeface="Arial" panose="020B0604020202020204" pitchFamily="34" charset="0"/>
                <a:cs typeface="Arial" panose="020B0604020202020204" pitchFamily="34" charset="0"/>
              </a:rPr>
              <a:t>The changes made were:</a:t>
            </a:r>
          </a:p>
          <a:p>
            <a:pPr lvl="1">
              <a:spcAft>
                <a:spcPts val="600"/>
              </a:spcAft>
            </a:pPr>
            <a:r>
              <a:rPr lang="en-GB" dirty="0">
                <a:latin typeface="Arial" panose="020B0604020202020204" pitchFamily="34" charset="0"/>
                <a:ea typeface="Roboto"/>
                <a:cs typeface="Arial" panose="020B0604020202020204" pitchFamily="34" charset="0"/>
              </a:rPr>
              <a:t>Amendments to the cut-off date for new Meter Technical Details (MTD) reports following correction from the MHHS programme of the cut-off for final data extracts for bulk population (new cut-off date is 16/08/24 for ESME ID and 13/09/24 for Location and Number of Register Digits).</a:t>
            </a:r>
          </a:p>
          <a:p>
            <a:pPr lvl="1">
              <a:spcAft>
                <a:spcPts val="600"/>
              </a:spcAft>
            </a:pPr>
            <a:r>
              <a:rPr lang="en-GB" dirty="0">
                <a:latin typeface="Arial" panose="020B0604020202020204" pitchFamily="34" charset="0"/>
                <a:cs typeface="Arial" panose="020B0604020202020204" pitchFamily="34" charset="0"/>
              </a:rPr>
              <a:t>Creation of two versions of the new MTD reports – one for installing supplier and one for current supplier (NB: currently there is very high overlap in these reports).</a:t>
            </a:r>
          </a:p>
          <a:p>
            <a:pPr lvl="1">
              <a:spcAft>
                <a:spcPts val="600"/>
              </a:spcAft>
            </a:pPr>
            <a:r>
              <a:rPr lang="en-GB" dirty="0">
                <a:latin typeface="Arial" panose="020B0604020202020204" pitchFamily="34" charset="0"/>
                <a:cs typeface="Arial" panose="020B0604020202020204" pitchFamily="34" charset="0"/>
              </a:rPr>
              <a:t>Inclusion of a new field (“load date”) showing the first month an item appeared on the data cleanse reports for an initial tranche of reports. Note this is supplier specific (i.e. ‘resets’ on switch). Reports covered:</a:t>
            </a:r>
          </a:p>
        </p:txBody>
      </p:sp>
      <p:sp>
        <p:nvSpPr>
          <p:cNvPr id="5" name="TextBox 4">
            <a:extLst>
              <a:ext uri="{FF2B5EF4-FFF2-40B4-BE49-F238E27FC236}">
                <a16:creationId xmlns:a16="http://schemas.microsoft.com/office/drawing/2014/main" id="{F551528C-C215-2E2C-CF12-A1DF8D1D07EE}"/>
              </a:ext>
            </a:extLst>
          </p:cNvPr>
          <p:cNvSpPr txBox="1"/>
          <p:nvPr/>
        </p:nvSpPr>
        <p:spPr>
          <a:xfrm>
            <a:off x="906463" y="5163014"/>
            <a:ext cx="8672862" cy="974405"/>
          </a:xfrm>
          <a:prstGeom prst="rect">
            <a:avLst/>
          </a:prstGeom>
          <a:noFill/>
        </p:spPr>
        <p:txBody>
          <a:bodyPr wrap="square" numCol="2">
            <a:noAutofit/>
          </a:bodyPr>
          <a:lstStyle/>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(New) MTD Reports</a:t>
            </a:r>
          </a:p>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 Meter MTC Reports</a:t>
            </a:r>
          </a:p>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Plot Address Reports</a:t>
            </a:r>
          </a:p>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Invalid Topline Reports</a:t>
            </a:r>
          </a:p>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MTR Type Mismatch Report</a:t>
            </a:r>
          </a:p>
          <a:p>
            <a:pPr marL="1200150" marR="0" lvl="2"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Energised No Meter Reports</a:t>
            </a:r>
          </a:p>
        </p:txBody>
      </p:sp>
    </p:spTree>
    <p:extLst>
      <p:ext uri="{BB962C8B-B14F-4D97-AF65-F5344CB8AC3E}">
        <p14:creationId xmlns:p14="http://schemas.microsoft.com/office/powerpoint/2010/main" val="1789105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E099E103-3C87-E989-86FA-CA29E06673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2D7E9-5C4E-4DBF-7973-54EA37AFA359}"/>
              </a:ext>
            </a:extLst>
          </p:cNvPr>
          <p:cNvSpPr>
            <a:spLocks noGrp="1"/>
          </p:cNvSpPr>
          <p:nvPr>
            <p:ph type="title"/>
          </p:nvPr>
        </p:nvSpPr>
        <p:spPr/>
        <p:txBody>
          <a:bodyPr>
            <a:normAutofit/>
          </a:bodyPr>
          <a:lstStyle/>
          <a:p>
            <a:r>
              <a:rPr lang="en-GB" sz="2400" dirty="0">
                <a:latin typeface="Arial"/>
                <a:ea typeface="Roboto"/>
                <a:cs typeface="Arial"/>
              </a:rPr>
              <a:t>For Information: Potential new Switching Risk Measures</a:t>
            </a:r>
            <a:endParaRPr lang="en-GB" sz="2400" dirty="0">
              <a:latin typeface="Arial" panose="020B0604020202020204" pitchFamily="34" charset="0"/>
              <a:ea typeface="Roboto"/>
              <a:cs typeface="Arial" panose="020B0604020202020204" pitchFamily="34" charset="0"/>
            </a:endParaRPr>
          </a:p>
        </p:txBody>
      </p:sp>
      <p:sp>
        <p:nvSpPr>
          <p:cNvPr id="5" name="Text Placeholder 4">
            <a:extLst>
              <a:ext uri="{FF2B5EF4-FFF2-40B4-BE49-F238E27FC236}">
                <a16:creationId xmlns:a16="http://schemas.microsoft.com/office/drawing/2014/main" id="{DB178340-780E-9951-05E5-D200B113661D}"/>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169371916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5F26-FA70-9C89-10C7-0020081481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F6617F-5F62-E136-0E26-64436D4F8CA2}"/>
              </a:ext>
            </a:extLst>
          </p:cNvPr>
          <p:cNvSpPr>
            <a:spLocks noGrp="1"/>
          </p:cNvSpPr>
          <p:nvPr>
            <p:ph type="title"/>
          </p:nvPr>
        </p:nvSpPr>
        <p:spPr/>
        <p:txBody>
          <a:bodyPr>
            <a:normAutofit fontScale="90000"/>
          </a:bodyPr>
          <a:lstStyle/>
          <a:p>
            <a:r>
              <a:rPr lang="en-GB">
                <a:solidFill>
                  <a:srgbClr val="70ADA3"/>
                </a:solidFill>
                <a:latin typeface="Arial"/>
                <a:ea typeface="Roboto"/>
                <a:cs typeface="Arial"/>
              </a:rPr>
              <a:t>Potential new Switching Risk Measures</a:t>
            </a:r>
            <a:endParaRPr lang="en-US"/>
          </a:p>
        </p:txBody>
      </p:sp>
      <p:sp>
        <p:nvSpPr>
          <p:cNvPr id="5" name="Content Placeholder 4">
            <a:extLst>
              <a:ext uri="{FF2B5EF4-FFF2-40B4-BE49-F238E27FC236}">
                <a16:creationId xmlns:a16="http://schemas.microsoft.com/office/drawing/2014/main" id="{1FE81710-7775-6BF9-DA23-56CBE6E4A5BF}"/>
              </a:ext>
            </a:extLst>
          </p:cNvPr>
          <p:cNvSpPr>
            <a:spLocks noGrp="1"/>
          </p:cNvSpPr>
          <p:nvPr>
            <p:ph sz="quarter" idx="10"/>
          </p:nvPr>
        </p:nvSpPr>
        <p:spPr/>
        <p:txBody>
          <a:bodyPr vert="horz" lIns="91440" tIns="45720" rIns="91440" bIns="45720" rtlCol="0" anchor="t">
            <a:normAutofit/>
          </a:bodyPr>
          <a:lstStyle/>
          <a:p>
            <a:r>
              <a:rPr lang="en-GB" dirty="0">
                <a:latin typeface="Arial"/>
                <a:ea typeface="Roboto"/>
                <a:cs typeface="Arial"/>
              </a:rPr>
              <a:t>The volume of (competitive) switches continues to increase.</a:t>
            </a:r>
          </a:p>
          <a:p>
            <a:r>
              <a:rPr lang="en-GB" dirty="0">
                <a:latin typeface="Arial"/>
                <a:ea typeface="Roboto"/>
                <a:cs typeface="Arial"/>
              </a:rPr>
              <a:t>We performed an assessment of the current measurement of switching related risk drivers and the potential to introduce additional measures leveraging the same underlying data.</a:t>
            </a:r>
          </a:p>
          <a:p>
            <a:r>
              <a:rPr lang="en-GB" dirty="0">
                <a:latin typeface="Arial"/>
                <a:ea typeface="Roboto"/>
                <a:cs typeface="Arial"/>
              </a:rPr>
              <a:t>Our analysis was informed from the results of application of switching related PATs over the past two years.</a:t>
            </a:r>
          </a:p>
          <a:p>
            <a:r>
              <a:rPr lang="en-GB" dirty="0">
                <a:latin typeface="Arial"/>
                <a:ea typeface="Roboto"/>
                <a:cs typeface="Arial"/>
              </a:rPr>
              <a:t>We identified a number of potential new measures that could be introduced, and presented these to the PAB in December.</a:t>
            </a:r>
          </a:p>
          <a:p>
            <a:r>
              <a:rPr lang="en-GB" dirty="0">
                <a:latin typeface="Arial"/>
                <a:ea typeface="Roboto"/>
                <a:cs typeface="Arial"/>
              </a:rPr>
              <a:t>We are keen to gain further feedback from parties, including:</a:t>
            </a:r>
          </a:p>
          <a:p>
            <a:pPr lvl="1"/>
            <a:r>
              <a:rPr lang="en-GB" sz="1800" dirty="0">
                <a:latin typeface="Arial"/>
                <a:ea typeface="Roboto"/>
                <a:cs typeface="Arial"/>
              </a:rPr>
              <a:t>Insight to inform prioritisation – e.g. if you believe the monitored behaviour has impacted your organisation.</a:t>
            </a:r>
          </a:p>
          <a:p>
            <a:pPr lvl="1"/>
            <a:r>
              <a:rPr lang="en-GB" sz="1800" dirty="0">
                <a:latin typeface="Arial"/>
                <a:ea typeface="Roboto"/>
                <a:cs typeface="Arial"/>
              </a:rPr>
              <a:t>Feedback on potential challenges with the monitoring – e.g. if you believe there may be valid reasons for the proposed measures.</a:t>
            </a:r>
          </a:p>
        </p:txBody>
      </p:sp>
    </p:spTree>
    <p:extLst>
      <p:ext uri="{BB962C8B-B14F-4D97-AF65-F5344CB8AC3E}">
        <p14:creationId xmlns:p14="http://schemas.microsoft.com/office/powerpoint/2010/main" val="20206109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5F26-FA70-9C89-10C7-0020081481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F6617F-5F62-E136-0E26-64436D4F8CA2}"/>
              </a:ext>
            </a:extLst>
          </p:cNvPr>
          <p:cNvSpPr>
            <a:spLocks noGrp="1"/>
          </p:cNvSpPr>
          <p:nvPr>
            <p:ph type="title"/>
          </p:nvPr>
        </p:nvSpPr>
        <p:spPr/>
        <p:txBody>
          <a:bodyPr>
            <a:normAutofit fontScale="90000"/>
          </a:bodyPr>
          <a:lstStyle/>
          <a:p>
            <a:r>
              <a:rPr lang="en-GB">
                <a:solidFill>
                  <a:srgbClr val="70ADA3"/>
                </a:solidFill>
                <a:latin typeface="Arial"/>
                <a:ea typeface="Roboto"/>
                <a:cs typeface="Arial"/>
              </a:rPr>
              <a:t>Potential new Switching Risk Measures</a:t>
            </a:r>
            <a:endParaRPr lang="en-US"/>
          </a:p>
        </p:txBody>
      </p:sp>
      <p:graphicFrame>
        <p:nvGraphicFramePr>
          <p:cNvPr id="2" name="Content Placeholder 1">
            <a:extLst>
              <a:ext uri="{FF2B5EF4-FFF2-40B4-BE49-F238E27FC236}">
                <a16:creationId xmlns:a16="http://schemas.microsoft.com/office/drawing/2014/main" id="{3C979DC6-BF52-E904-BFFA-8EB2AF2833BD}"/>
              </a:ext>
            </a:extLst>
          </p:cNvPr>
          <p:cNvGraphicFramePr>
            <a:graphicFrameLocks noGrp="1"/>
          </p:cNvGraphicFramePr>
          <p:nvPr>
            <p:ph sz="quarter" idx="10"/>
            <p:extLst>
              <p:ext uri="{D42A27DB-BD31-4B8C-83A1-F6EECF244321}">
                <p14:modId xmlns:p14="http://schemas.microsoft.com/office/powerpoint/2010/main" val="36012552"/>
              </p:ext>
            </p:extLst>
          </p:nvPr>
        </p:nvGraphicFramePr>
        <p:xfrm>
          <a:off x="906463" y="2007704"/>
          <a:ext cx="9847275" cy="4663440"/>
        </p:xfrm>
        <a:graphic>
          <a:graphicData uri="http://schemas.openxmlformats.org/drawingml/2006/table">
            <a:tbl>
              <a:tblPr firstRow="1" bandRow="1">
                <a:tableStyleId>{F5AB1C69-6EDB-4FF4-983F-18BD219EF322}</a:tableStyleId>
              </a:tblPr>
              <a:tblGrid>
                <a:gridCol w="1495779">
                  <a:extLst>
                    <a:ext uri="{9D8B030D-6E8A-4147-A177-3AD203B41FA5}">
                      <a16:colId xmlns:a16="http://schemas.microsoft.com/office/drawing/2014/main" val="732671066"/>
                    </a:ext>
                  </a:extLst>
                </a:gridCol>
                <a:gridCol w="2573748">
                  <a:extLst>
                    <a:ext uri="{9D8B030D-6E8A-4147-A177-3AD203B41FA5}">
                      <a16:colId xmlns:a16="http://schemas.microsoft.com/office/drawing/2014/main" val="3142875423"/>
                    </a:ext>
                  </a:extLst>
                </a:gridCol>
                <a:gridCol w="2573748">
                  <a:extLst>
                    <a:ext uri="{9D8B030D-6E8A-4147-A177-3AD203B41FA5}">
                      <a16:colId xmlns:a16="http://schemas.microsoft.com/office/drawing/2014/main" val="1487152391"/>
                    </a:ext>
                  </a:extLst>
                </a:gridCol>
                <a:gridCol w="3204000">
                  <a:extLst>
                    <a:ext uri="{9D8B030D-6E8A-4147-A177-3AD203B41FA5}">
                      <a16:colId xmlns:a16="http://schemas.microsoft.com/office/drawing/2014/main" val="4203622934"/>
                    </a:ext>
                  </a:extLst>
                </a:gridCol>
              </a:tblGrid>
              <a:tr h="303061">
                <a:tc>
                  <a:txBody>
                    <a:bodyPr/>
                    <a:lstStyle/>
                    <a:p>
                      <a:r>
                        <a:rPr lang="en-GB">
                          <a:latin typeface="Arial" panose="020B0604020202020204" pitchFamily="34" charset="0"/>
                          <a:cs typeface="Arial" panose="020B0604020202020204" pitchFamily="34" charset="0"/>
                        </a:rPr>
                        <a:t>Area / Activity</a:t>
                      </a:r>
                    </a:p>
                  </a:txBody>
                  <a:tcPr/>
                </a:tc>
                <a:tc>
                  <a:txBody>
                    <a:bodyPr/>
                    <a:lstStyle/>
                    <a:p>
                      <a:r>
                        <a:rPr lang="en-GB">
                          <a:latin typeface="Arial" panose="020B0604020202020204" pitchFamily="34" charset="0"/>
                          <a:cs typeface="Arial" panose="020B0604020202020204" pitchFamily="34" charset="0"/>
                        </a:rPr>
                        <a:t>Risk</a:t>
                      </a:r>
                    </a:p>
                  </a:txBody>
                  <a:tcPr/>
                </a:tc>
                <a:tc>
                  <a:txBody>
                    <a:bodyPr/>
                    <a:lstStyle/>
                    <a:p>
                      <a:r>
                        <a:rPr lang="en-GB" dirty="0">
                          <a:latin typeface="Arial" panose="020B0604020202020204" pitchFamily="34" charset="0"/>
                          <a:cs typeface="Arial" panose="020B0604020202020204" pitchFamily="34" charset="0"/>
                        </a:rPr>
                        <a:t>Measurement Approach</a:t>
                      </a:r>
                    </a:p>
                  </a:txBody>
                  <a:tcPr/>
                </a:tc>
                <a:tc>
                  <a:txBody>
                    <a:bodyPr/>
                    <a:lstStyle/>
                    <a:p>
                      <a:r>
                        <a:rPr lang="en-GB" dirty="0">
                          <a:latin typeface="Arial" panose="020B0604020202020204" pitchFamily="34" charset="0"/>
                          <a:cs typeface="Arial" panose="020B0604020202020204" pitchFamily="34" charset="0"/>
                        </a:rPr>
                        <a:t>Notes</a:t>
                      </a:r>
                    </a:p>
                  </a:txBody>
                  <a:tcPr/>
                </a:tc>
                <a:extLst>
                  <a:ext uri="{0D108BD9-81ED-4DB2-BD59-A6C34878D82A}">
                    <a16:rowId xmlns:a16="http://schemas.microsoft.com/office/drawing/2014/main" val="3420371660"/>
                  </a:ext>
                </a:extLst>
              </a:tr>
              <a:tr h="370840">
                <a:tc>
                  <a:txBody>
                    <a:bodyPr/>
                    <a:lstStyle/>
                    <a:p>
                      <a:r>
                        <a:rPr lang="en-GB">
                          <a:latin typeface="Arial" panose="020B0604020202020204" pitchFamily="34" charset="0"/>
                          <a:cs typeface="Arial" panose="020B0604020202020204" pitchFamily="34" charset="0"/>
                        </a:rPr>
                        <a:t>Change of Occupier (COO) Flag</a:t>
                      </a:r>
                    </a:p>
                  </a:txBody>
                  <a:tcPr/>
                </a:tc>
                <a:tc>
                  <a:txBody>
                    <a:bodyPr/>
                    <a:lstStyle/>
                    <a:p>
                      <a:r>
                        <a:rPr lang="en-GB" dirty="0">
                          <a:latin typeface="Arial" panose="020B0604020202020204" pitchFamily="34" charset="0"/>
                          <a:cs typeface="Arial" panose="020B0604020202020204" pitchFamily="34" charset="0"/>
                        </a:rPr>
                        <a:t>Gaining party sets the COO Flag when no COO has occurred to avoid objections</a:t>
                      </a:r>
                    </a:p>
                  </a:txBody>
                  <a:tcPr/>
                </a:tc>
                <a:tc>
                  <a:txBody>
                    <a:bodyPr/>
                    <a:lstStyle/>
                    <a:p>
                      <a:r>
                        <a:rPr lang="en-GB">
                          <a:latin typeface="Arial" panose="020B0604020202020204" pitchFamily="34" charset="0"/>
                          <a:cs typeface="Arial" panose="020B0604020202020204" pitchFamily="34" charset="0"/>
                        </a:rPr>
                        <a:t>Outcome measure based on proportion of completed switches where COO flag set.</a:t>
                      </a:r>
                    </a:p>
                  </a:txBody>
                  <a:tcPr/>
                </a:tc>
                <a:tc>
                  <a:txBody>
                    <a:bodyPr/>
                    <a:lstStyle/>
                    <a:p>
                      <a:r>
                        <a:rPr lang="en-GB">
                          <a:latin typeface="Arial" panose="020B0604020202020204" pitchFamily="34" charset="0"/>
                          <a:cs typeface="Arial" panose="020B0604020202020204" pitchFamily="34" charset="0"/>
                        </a:rPr>
                        <a:t>Existing measurement focusses on objections to switches by the losing supplier.</a:t>
                      </a:r>
                    </a:p>
                    <a:p>
                      <a:endParaRPr lang="en-GB">
                        <a:latin typeface="Arial" panose="020B0604020202020204" pitchFamily="34" charset="0"/>
                        <a:cs typeface="Arial" panose="020B0604020202020204" pitchFamily="34" charset="0"/>
                      </a:endParaRPr>
                    </a:p>
                    <a:p>
                      <a:r>
                        <a:rPr lang="en-GB">
                          <a:latin typeface="Arial" panose="020B0604020202020204" pitchFamily="34" charset="0"/>
                          <a:cs typeface="Arial" panose="020B0604020202020204" pitchFamily="34" charset="0"/>
                        </a:rPr>
                        <a:t>Measure to be split domestic/non-domestic to align with R0155.</a:t>
                      </a:r>
                    </a:p>
                  </a:txBody>
                  <a:tcPr/>
                </a:tc>
                <a:extLst>
                  <a:ext uri="{0D108BD9-81ED-4DB2-BD59-A6C34878D82A}">
                    <a16:rowId xmlns:a16="http://schemas.microsoft.com/office/drawing/2014/main" val="46592861"/>
                  </a:ext>
                </a:extLst>
              </a:tr>
              <a:tr h="370840">
                <a:tc>
                  <a:txBody>
                    <a:bodyPr/>
                    <a:lstStyle/>
                    <a:p>
                      <a:r>
                        <a:rPr lang="en-GB">
                          <a:latin typeface="Arial" panose="020B0604020202020204" pitchFamily="34" charset="0"/>
                          <a:cs typeface="Arial" panose="020B0604020202020204" pitchFamily="34" charset="0"/>
                        </a:rPr>
                        <a:t>Erroneous Switches</a:t>
                      </a:r>
                    </a:p>
                  </a:txBody>
                  <a:tcPr/>
                </a:tc>
                <a:tc>
                  <a:txBody>
                    <a:bodyPr/>
                    <a:lstStyle/>
                    <a:p>
                      <a:r>
                        <a:rPr lang="en-GB">
                          <a:latin typeface="Arial" panose="020B0604020202020204" pitchFamily="34" charset="0"/>
                          <a:cs typeface="Arial" panose="020B0604020202020204" pitchFamily="34" charset="0"/>
                        </a:rPr>
                        <a:t>ES occur and impact consumers and other Parties.</a:t>
                      </a:r>
                    </a:p>
                  </a:txBody>
                  <a:tcPr/>
                </a:tc>
                <a:tc>
                  <a:txBody>
                    <a:bodyPr/>
                    <a:lstStyle/>
                    <a:p>
                      <a:r>
                        <a:rPr lang="en-GB">
                          <a:latin typeface="Arial" panose="020B0604020202020204" pitchFamily="34" charset="0"/>
                          <a:cs typeface="Arial" panose="020B0604020202020204" pitchFamily="34" charset="0"/>
                        </a:rPr>
                        <a:t>Outcome measure comparing relative share of ES and all switches.</a:t>
                      </a:r>
                    </a:p>
                  </a:txBody>
                  <a:tcPr/>
                </a:tc>
                <a:tc>
                  <a:txBody>
                    <a:bodyPr/>
                    <a:lstStyle/>
                    <a:p>
                      <a:r>
                        <a:rPr lang="en-GB" dirty="0">
                          <a:latin typeface="Arial" panose="020B0604020202020204" pitchFamily="34" charset="0"/>
                          <a:cs typeface="Arial" panose="020B0604020202020204" pitchFamily="34" charset="0"/>
                        </a:rPr>
                        <a:t>The overall level of ES remains low, however previous PA activity has identified issues that did not breach current risk driver thresholds.</a:t>
                      </a:r>
                    </a:p>
                  </a:txBody>
                  <a:tcPr/>
                </a:tc>
                <a:extLst>
                  <a:ext uri="{0D108BD9-81ED-4DB2-BD59-A6C34878D82A}">
                    <a16:rowId xmlns:a16="http://schemas.microsoft.com/office/drawing/2014/main" val="291617924"/>
                  </a:ext>
                </a:extLst>
              </a:tr>
            </a:tbl>
          </a:graphicData>
        </a:graphic>
      </p:graphicFrame>
    </p:spTree>
    <p:extLst>
      <p:ext uri="{BB962C8B-B14F-4D97-AF65-F5344CB8AC3E}">
        <p14:creationId xmlns:p14="http://schemas.microsoft.com/office/powerpoint/2010/main" val="3698532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5F26-FA70-9C89-10C7-0020081481C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5CDBEE6-83A8-0EB3-03F8-23E895C83587}"/>
              </a:ext>
            </a:extLst>
          </p:cNvPr>
          <p:cNvPicPr>
            <a:picLocks noChangeAspect="1"/>
          </p:cNvPicPr>
          <p:nvPr/>
        </p:nvPicPr>
        <p:blipFill>
          <a:blip r:embed="rId2"/>
          <a:stretch>
            <a:fillRect/>
          </a:stretch>
        </p:blipFill>
        <p:spPr>
          <a:xfrm>
            <a:off x="876460" y="1572447"/>
            <a:ext cx="9246593" cy="4758778"/>
          </a:xfrm>
          <a:prstGeom prst="rect">
            <a:avLst/>
          </a:prstGeom>
        </p:spPr>
      </p:pic>
      <p:sp>
        <p:nvSpPr>
          <p:cNvPr id="4" name="Title 3">
            <a:extLst>
              <a:ext uri="{FF2B5EF4-FFF2-40B4-BE49-F238E27FC236}">
                <a16:creationId xmlns:a16="http://schemas.microsoft.com/office/drawing/2014/main" id="{6DF6617F-5F62-E136-0E26-64436D4F8CA2}"/>
              </a:ext>
            </a:extLst>
          </p:cNvPr>
          <p:cNvSpPr>
            <a:spLocks noGrp="1"/>
          </p:cNvSpPr>
          <p:nvPr>
            <p:ph type="title"/>
          </p:nvPr>
        </p:nvSpPr>
        <p:spPr/>
        <p:txBody>
          <a:bodyPr>
            <a:normAutofit fontScale="90000"/>
          </a:bodyPr>
          <a:lstStyle/>
          <a:p>
            <a:r>
              <a:rPr lang="en-GB">
                <a:solidFill>
                  <a:srgbClr val="70ADA3"/>
                </a:solidFill>
                <a:latin typeface="Arial"/>
                <a:ea typeface="Roboto"/>
                <a:cs typeface="Arial"/>
              </a:rPr>
              <a:t>Potential new Switching Risk Measures</a:t>
            </a:r>
            <a:endParaRPr lang="en-US"/>
          </a:p>
        </p:txBody>
      </p:sp>
      <p:sp>
        <p:nvSpPr>
          <p:cNvPr id="8" name="Oval 7">
            <a:extLst>
              <a:ext uri="{FF2B5EF4-FFF2-40B4-BE49-F238E27FC236}">
                <a16:creationId xmlns:a16="http://schemas.microsoft.com/office/drawing/2014/main" id="{6E7B0E70-EC60-104E-56AF-77A0EBCF5140}"/>
              </a:ext>
            </a:extLst>
          </p:cNvPr>
          <p:cNvSpPr/>
          <p:nvPr/>
        </p:nvSpPr>
        <p:spPr>
          <a:xfrm>
            <a:off x="1689653" y="3851838"/>
            <a:ext cx="1006298" cy="1038214"/>
          </a:xfrm>
          <a:prstGeom prst="ellipse">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384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5F26-FA70-9C89-10C7-0020081481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F6617F-5F62-E136-0E26-64436D4F8CA2}"/>
              </a:ext>
            </a:extLst>
          </p:cNvPr>
          <p:cNvSpPr>
            <a:spLocks noGrp="1"/>
          </p:cNvSpPr>
          <p:nvPr>
            <p:ph type="title"/>
          </p:nvPr>
        </p:nvSpPr>
        <p:spPr/>
        <p:txBody>
          <a:bodyPr>
            <a:normAutofit fontScale="90000"/>
          </a:bodyPr>
          <a:lstStyle/>
          <a:p>
            <a:r>
              <a:rPr lang="en-GB">
                <a:solidFill>
                  <a:srgbClr val="70ADA3"/>
                </a:solidFill>
                <a:latin typeface="Arial"/>
                <a:ea typeface="Roboto"/>
                <a:cs typeface="Arial"/>
              </a:rPr>
              <a:t>Potential new Switching Risk Measures</a:t>
            </a:r>
            <a:endParaRPr lang="en-US"/>
          </a:p>
        </p:txBody>
      </p:sp>
      <p:graphicFrame>
        <p:nvGraphicFramePr>
          <p:cNvPr id="2" name="Content Placeholder 1">
            <a:extLst>
              <a:ext uri="{FF2B5EF4-FFF2-40B4-BE49-F238E27FC236}">
                <a16:creationId xmlns:a16="http://schemas.microsoft.com/office/drawing/2014/main" id="{3C979DC6-BF52-E904-BFFA-8EB2AF2833BD}"/>
              </a:ext>
            </a:extLst>
          </p:cNvPr>
          <p:cNvGraphicFramePr>
            <a:graphicFrameLocks noGrp="1"/>
          </p:cNvGraphicFramePr>
          <p:nvPr>
            <p:ph sz="quarter" idx="10"/>
            <p:extLst>
              <p:ext uri="{D42A27DB-BD31-4B8C-83A1-F6EECF244321}">
                <p14:modId xmlns:p14="http://schemas.microsoft.com/office/powerpoint/2010/main" val="266513446"/>
              </p:ext>
            </p:extLst>
          </p:nvPr>
        </p:nvGraphicFramePr>
        <p:xfrm>
          <a:off x="906463" y="2007704"/>
          <a:ext cx="9847275" cy="4724400"/>
        </p:xfrm>
        <a:graphic>
          <a:graphicData uri="http://schemas.openxmlformats.org/drawingml/2006/table">
            <a:tbl>
              <a:tblPr firstRow="1" bandRow="1">
                <a:tableStyleId>{F5AB1C69-6EDB-4FF4-983F-18BD219EF322}</a:tableStyleId>
              </a:tblPr>
              <a:tblGrid>
                <a:gridCol w="1495779">
                  <a:extLst>
                    <a:ext uri="{9D8B030D-6E8A-4147-A177-3AD203B41FA5}">
                      <a16:colId xmlns:a16="http://schemas.microsoft.com/office/drawing/2014/main" val="732671066"/>
                    </a:ext>
                  </a:extLst>
                </a:gridCol>
                <a:gridCol w="2573748">
                  <a:extLst>
                    <a:ext uri="{9D8B030D-6E8A-4147-A177-3AD203B41FA5}">
                      <a16:colId xmlns:a16="http://schemas.microsoft.com/office/drawing/2014/main" val="3142875423"/>
                    </a:ext>
                  </a:extLst>
                </a:gridCol>
                <a:gridCol w="2573748">
                  <a:extLst>
                    <a:ext uri="{9D8B030D-6E8A-4147-A177-3AD203B41FA5}">
                      <a16:colId xmlns:a16="http://schemas.microsoft.com/office/drawing/2014/main" val="1487152391"/>
                    </a:ext>
                  </a:extLst>
                </a:gridCol>
                <a:gridCol w="3204000">
                  <a:extLst>
                    <a:ext uri="{9D8B030D-6E8A-4147-A177-3AD203B41FA5}">
                      <a16:colId xmlns:a16="http://schemas.microsoft.com/office/drawing/2014/main" val="4203622934"/>
                    </a:ext>
                  </a:extLst>
                </a:gridCol>
              </a:tblGrid>
              <a:tr h="303061">
                <a:tc>
                  <a:txBody>
                    <a:bodyPr/>
                    <a:lstStyle/>
                    <a:p>
                      <a:r>
                        <a:rPr lang="en-GB">
                          <a:latin typeface="Arial" panose="020B0604020202020204" pitchFamily="34" charset="0"/>
                          <a:cs typeface="Arial" panose="020B0604020202020204" pitchFamily="34" charset="0"/>
                        </a:rPr>
                        <a:t>Area / Activity</a:t>
                      </a:r>
                    </a:p>
                  </a:txBody>
                  <a:tcPr/>
                </a:tc>
                <a:tc>
                  <a:txBody>
                    <a:bodyPr/>
                    <a:lstStyle/>
                    <a:p>
                      <a:r>
                        <a:rPr lang="en-GB">
                          <a:latin typeface="Arial" panose="020B0604020202020204" pitchFamily="34" charset="0"/>
                          <a:cs typeface="Arial" panose="020B0604020202020204" pitchFamily="34" charset="0"/>
                        </a:rPr>
                        <a:t>Risk</a:t>
                      </a:r>
                    </a:p>
                  </a:txBody>
                  <a:tcPr/>
                </a:tc>
                <a:tc>
                  <a:txBody>
                    <a:bodyPr/>
                    <a:lstStyle/>
                    <a:p>
                      <a:r>
                        <a:rPr lang="en-GB">
                          <a:latin typeface="Arial" panose="020B0604020202020204" pitchFamily="34" charset="0"/>
                          <a:cs typeface="Arial" panose="020B0604020202020204" pitchFamily="34" charset="0"/>
                        </a:rPr>
                        <a:t>Measurement Approach</a:t>
                      </a:r>
                    </a:p>
                  </a:txBody>
                  <a:tcPr/>
                </a:tc>
                <a:tc>
                  <a:txBody>
                    <a:bodyPr/>
                    <a:lstStyle/>
                    <a:p>
                      <a:r>
                        <a:rPr lang="en-GB">
                          <a:latin typeface="Arial" panose="020B0604020202020204" pitchFamily="34" charset="0"/>
                          <a:cs typeface="Arial" panose="020B0604020202020204" pitchFamily="34" charset="0"/>
                        </a:rPr>
                        <a:t>Notes</a:t>
                      </a:r>
                    </a:p>
                  </a:txBody>
                  <a:tcPr/>
                </a:tc>
                <a:extLst>
                  <a:ext uri="{0D108BD9-81ED-4DB2-BD59-A6C34878D82A}">
                    <a16:rowId xmlns:a16="http://schemas.microsoft.com/office/drawing/2014/main" val="3420371660"/>
                  </a:ext>
                </a:extLst>
              </a:tr>
              <a:tr h="370840">
                <a:tc>
                  <a:txBody>
                    <a:bodyPr/>
                    <a:lstStyle/>
                    <a:p>
                      <a:r>
                        <a:rPr lang="en-GB" sz="1600">
                          <a:latin typeface="Arial" panose="020B0604020202020204" pitchFamily="34" charset="0"/>
                          <a:cs typeface="Arial" panose="020B0604020202020204" pitchFamily="34" charset="0"/>
                        </a:rPr>
                        <a:t>Erroneous Switches</a:t>
                      </a:r>
                    </a:p>
                  </a:txBody>
                  <a:tcPr/>
                </a:tc>
                <a:tc>
                  <a:txBody>
                    <a:bodyPr/>
                    <a:lstStyle/>
                    <a:p>
                      <a:r>
                        <a:rPr lang="en-GB" sz="1600">
                          <a:latin typeface="Arial" panose="020B0604020202020204" pitchFamily="34" charset="0"/>
                          <a:cs typeface="Arial" panose="020B0604020202020204" pitchFamily="34" charset="0"/>
                        </a:rPr>
                        <a:t>The ES Resolution flag is incorrectly set – potentially in an attempt to avoid objections for a non-ES related switch</a:t>
                      </a:r>
                    </a:p>
                  </a:txBody>
                  <a:tcPr/>
                </a:tc>
                <a:tc>
                  <a:txBody>
                    <a:bodyPr/>
                    <a:lstStyle/>
                    <a:p>
                      <a:r>
                        <a:rPr lang="en-GB" sz="1600">
                          <a:latin typeface="Arial" panose="020B0604020202020204" pitchFamily="34" charset="0"/>
                          <a:cs typeface="Arial" panose="020B0604020202020204" pitchFamily="34" charset="0"/>
                        </a:rPr>
                        <a:t>Outcome measure based on abnormally long ES resolution timescales.</a:t>
                      </a:r>
                    </a:p>
                    <a:p>
                      <a:r>
                        <a:rPr lang="en-GB" sz="1600">
                          <a:latin typeface="Arial" panose="020B0604020202020204" pitchFamily="34" charset="0"/>
                          <a:cs typeface="Arial" panose="020B0604020202020204" pitchFamily="34" charset="0"/>
                        </a:rPr>
                        <a:t>OR</a:t>
                      </a:r>
                    </a:p>
                    <a:p>
                      <a:r>
                        <a:rPr lang="en-GB" sz="1600">
                          <a:latin typeface="Arial" panose="020B0604020202020204" pitchFamily="34" charset="0"/>
                          <a:cs typeface="Arial" panose="020B0604020202020204" pitchFamily="34" charset="0"/>
                        </a:rPr>
                        <a:t>Compliance measure based on ES resolution switches and prior registration data.</a:t>
                      </a:r>
                    </a:p>
                  </a:txBody>
                  <a:tcPr/>
                </a:tc>
                <a:tc>
                  <a:txBody>
                    <a:bodyPr/>
                    <a:lstStyle/>
                    <a:p>
                      <a:r>
                        <a:rPr lang="en-GB" sz="1600">
                          <a:latin typeface="Arial" panose="020B0604020202020204" pitchFamily="34" charset="0"/>
                          <a:cs typeface="Arial" panose="020B0604020202020204" pitchFamily="34" charset="0"/>
                        </a:rPr>
                        <a:t>c. 4% of switches with the ES flag in 2024 had a reported resolution time (based on last recorded registration) of over 2 years.</a:t>
                      </a:r>
                    </a:p>
                  </a:txBody>
                  <a:tcPr/>
                </a:tc>
                <a:extLst>
                  <a:ext uri="{0D108BD9-81ED-4DB2-BD59-A6C34878D82A}">
                    <a16:rowId xmlns:a16="http://schemas.microsoft.com/office/drawing/2014/main" val="46592861"/>
                  </a:ext>
                </a:extLst>
              </a:tr>
              <a:tr h="370840">
                <a:tc>
                  <a:txBody>
                    <a:bodyPr/>
                    <a:lstStyle/>
                    <a:p>
                      <a:r>
                        <a:rPr lang="en-GB" sz="1600">
                          <a:latin typeface="Arial" panose="020B0604020202020204" pitchFamily="34" charset="0"/>
                          <a:cs typeface="Arial" panose="020B0604020202020204" pitchFamily="34" charset="0"/>
                        </a:rPr>
                        <a:t>Objections</a:t>
                      </a:r>
                    </a:p>
                  </a:txBody>
                  <a:tcPr/>
                </a:tc>
                <a:tc>
                  <a:txBody>
                    <a:bodyPr/>
                    <a:lstStyle/>
                    <a:p>
                      <a:r>
                        <a:rPr lang="en-GB" sz="1600" dirty="0">
                          <a:latin typeface="Arial" panose="020B0604020202020204" pitchFamily="34" charset="0"/>
                          <a:cs typeface="Arial" panose="020B0604020202020204" pitchFamily="34" charset="0"/>
                        </a:rPr>
                        <a:t>Repeated Objections are made by a losing supplier to block a switch.</a:t>
                      </a:r>
                    </a:p>
                    <a:p>
                      <a:r>
                        <a:rPr lang="en-GB" sz="1600" dirty="0">
                          <a:latin typeface="Arial" panose="020B0604020202020204" pitchFamily="34" charset="0"/>
                          <a:cs typeface="Arial" panose="020B0604020202020204" pitchFamily="34" charset="0"/>
                        </a:rPr>
                        <a:t>OR</a:t>
                      </a:r>
                    </a:p>
                    <a:p>
                      <a:r>
                        <a:rPr lang="en-GB" sz="1600" dirty="0">
                          <a:latin typeface="Arial" panose="020B0604020202020204" pitchFamily="34" charset="0"/>
                          <a:cs typeface="Arial" panose="020B0604020202020204" pitchFamily="34" charset="0"/>
                        </a:rPr>
                        <a:t>Repeated switch requests are submitted by a gaining supplier despite a valid objection.</a:t>
                      </a:r>
                    </a:p>
                  </a:txBody>
                  <a:tcPr/>
                </a:tc>
                <a:tc>
                  <a:txBody>
                    <a:bodyPr/>
                    <a:lstStyle/>
                    <a:p>
                      <a:r>
                        <a:rPr lang="en-GB" sz="1600">
                          <a:latin typeface="Arial" panose="020B0604020202020204" pitchFamily="34" charset="0"/>
                          <a:cs typeface="Arial" panose="020B0604020202020204" pitchFamily="34" charset="0"/>
                        </a:rPr>
                        <a:t>Outcome measure based on percentage of switches with multiple objections.</a:t>
                      </a:r>
                    </a:p>
                    <a:p>
                      <a:r>
                        <a:rPr lang="en-GB" sz="1600">
                          <a:latin typeface="Arial" panose="020B0604020202020204" pitchFamily="34" charset="0"/>
                          <a:cs typeface="Arial" panose="020B0604020202020204" pitchFamily="34" charset="0"/>
                        </a:rPr>
                        <a:t>Separate measures for gaining and losing scenarios.</a:t>
                      </a:r>
                    </a:p>
                  </a:txBody>
                  <a:tcPr/>
                </a:tc>
                <a:tc>
                  <a:txBody>
                    <a:bodyPr/>
                    <a:lstStyle/>
                    <a:p>
                      <a:r>
                        <a:rPr lang="en-GB" sz="1600" dirty="0">
                          <a:latin typeface="Arial" panose="020B0604020202020204" pitchFamily="34" charset="0"/>
                          <a:cs typeface="Arial" panose="020B0604020202020204" pitchFamily="34" charset="0"/>
                        </a:rPr>
                        <a:t>Of </a:t>
                      </a:r>
                      <a:r>
                        <a:rPr lang="en-GB" sz="1600" dirty="0" err="1">
                          <a:latin typeface="Arial" panose="020B0604020202020204" pitchFamily="34" charset="0"/>
                          <a:cs typeface="Arial" panose="020B0604020202020204" pitchFamily="34" charset="0"/>
                        </a:rPr>
                        <a:t>MPxNs</a:t>
                      </a:r>
                      <a:r>
                        <a:rPr lang="en-GB" sz="1600" dirty="0">
                          <a:latin typeface="Arial" panose="020B0604020202020204" pitchFamily="34" charset="0"/>
                          <a:cs typeface="Arial" panose="020B0604020202020204" pitchFamily="34" charset="0"/>
                        </a:rPr>
                        <a:t> with objections, 39% received multiple objections in 2024.</a:t>
                      </a:r>
                    </a:p>
                    <a:p>
                      <a:r>
                        <a:rPr lang="en-GB" sz="1600" dirty="0">
                          <a:latin typeface="Arial" panose="020B0604020202020204" pitchFamily="34" charset="0"/>
                          <a:cs typeface="Arial" panose="020B0604020202020204" pitchFamily="34" charset="0"/>
                        </a:rPr>
                        <a:t>Over 14,000 </a:t>
                      </a:r>
                      <a:r>
                        <a:rPr lang="en-GB" sz="1600" dirty="0" err="1">
                          <a:latin typeface="Arial" panose="020B0604020202020204" pitchFamily="34" charset="0"/>
                          <a:cs typeface="Arial" panose="020B0604020202020204" pitchFamily="34" charset="0"/>
                        </a:rPr>
                        <a:t>MPxN</a:t>
                      </a:r>
                      <a:r>
                        <a:rPr lang="en-GB" sz="1600" dirty="0">
                          <a:latin typeface="Arial" panose="020B0604020202020204" pitchFamily="34" charset="0"/>
                          <a:cs typeface="Arial" panose="020B0604020202020204" pitchFamily="34" charset="0"/>
                        </a:rPr>
                        <a:t> had more than 5 objections.</a:t>
                      </a:r>
                    </a:p>
                  </a:txBody>
                  <a:tcPr/>
                </a:tc>
                <a:extLst>
                  <a:ext uri="{0D108BD9-81ED-4DB2-BD59-A6C34878D82A}">
                    <a16:rowId xmlns:a16="http://schemas.microsoft.com/office/drawing/2014/main" val="291617924"/>
                  </a:ext>
                </a:extLst>
              </a:tr>
            </a:tbl>
          </a:graphicData>
        </a:graphic>
      </p:graphicFrame>
    </p:spTree>
    <p:extLst>
      <p:ext uri="{BB962C8B-B14F-4D97-AF65-F5344CB8AC3E}">
        <p14:creationId xmlns:p14="http://schemas.microsoft.com/office/powerpoint/2010/main" val="3611567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a:extLst>
            <a:ext uri="{FF2B5EF4-FFF2-40B4-BE49-F238E27FC236}">
              <a16:creationId xmlns:a16="http://schemas.microsoft.com/office/drawing/2014/main" id="{3191A558-7E5F-6AFC-3A11-A3D7F45E5A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4E9DA-254E-243B-DDC0-046284061407}"/>
              </a:ext>
            </a:extLst>
          </p:cNvPr>
          <p:cNvSpPr>
            <a:spLocks noGrp="1"/>
          </p:cNvSpPr>
          <p:nvPr>
            <p:ph type="title"/>
          </p:nvPr>
        </p:nvSpPr>
        <p:spPr/>
        <p:txBody>
          <a:bodyPr>
            <a:normAutofit/>
          </a:bodyPr>
          <a:lstStyle/>
          <a:p>
            <a:r>
              <a:rPr lang="en-GB" sz="2400" dirty="0">
                <a:latin typeface="Arial"/>
                <a:ea typeface="Roboto"/>
                <a:cs typeface="Arial"/>
              </a:rPr>
              <a:t>For Information: R0155</a:t>
            </a:r>
            <a:endParaRPr lang="en-GB" sz="2400" dirty="0">
              <a:latin typeface="Arial" panose="020B0604020202020204" pitchFamily="34" charset="0"/>
              <a:ea typeface="Roboto"/>
              <a:cs typeface="Arial" panose="020B0604020202020204" pitchFamily="34" charset="0"/>
            </a:endParaRPr>
          </a:p>
        </p:txBody>
      </p:sp>
      <p:sp>
        <p:nvSpPr>
          <p:cNvPr id="5" name="Text Placeholder 4">
            <a:extLst>
              <a:ext uri="{FF2B5EF4-FFF2-40B4-BE49-F238E27FC236}">
                <a16:creationId xmlns:a16="http://schemas.microsoft.com/office/drawing/2014/main" id="{5E4B4FE3-0A16-4FFE-D61F-B8BFE80A64A1}"/>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performance assurance team</a:t>
            </a:r>
          </a:p>
        </p:txBody>
      </p:sp>
    </p:spTree>
    <p:extLst>
      <p:ext uri="{BB962C8B-B14F-4D97-AF65-F5344CB8AC3E}">
        <p14:creationId xmlns:p14="http://schemas.microsoft.com/office/powerpoint/2010/main" val="350794522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75F26-FA70-9C89-10C7-0020081481C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F6617F-5F62-E136-0E26-64436D4F8CA2}"/>
              </a:ext>
            </a:extLst>
          </p:cNvPr>
          <p:cNvSpPr>
            <a:spLocks noGrp="1"/>
          </p:cNvSpPr>
          <p:nvPr>
            <p:ph type="title"/>
          </p:nvPr>
        </p:nvSpPr>
        <p:spPr/>
        <p:txBody>
          <a:bodyPr>
            <a:normAutofit fontScale="90000"/>
          </a:bodyPr>
          <a:lstStyle/>
          <a:p>
            <a:r>
              <a:rPr lang="en-GB">
                <a:solidFill>
                  <a:srgbClr val="70ADA3"/>
                </a:solidFill>
                <a:latin typeface="Arial"/>
                <a:ea typeface="Roboto"/>
                <a:cs typeface="Arial"/>
              </a:rPr>
              <a:t>R0155 – Change of Occupier: Evidentiary Standards and Timescales </a:t>
            </a:r>
            <a:endParaRPr lang="en-US"/>
          </a:p>
        </p:txBody>
      </p:sp>
      <p:sp>
        <p:nvSpPr>
          <p:cNvPr id="5" name="Content Placeholder 4">
            <a:extLst>
              <a:ext uri="{FF2B5EF4-FFF2-40B4-BE49-F238E27FC236}">
                <a16:creationId xmlns:a16="http://schemas.microsoft.com/office/drawing/2014/main" id="{1FE81710-7775-6BF9-DA23-56CBE6E4A5BF}"/>
              </a:ext>
            </a:extLst>
          </p:cNvPr>
          <p:cNvSpPr>
            <a:spLocks noGrp="1"/>
          </p:cNvSpPr>
          <p:nvPr>
            <p:ph sz="quarter" idx="10"/>
          </p:nvPr>
        </p:nvSpPr>
        <p:spPr/>
        <p:txBody>
          <a:bodyPr vert="horz" lIns="91440" tIns="45720" rIns="91440" bIns="45720" rtlCol="0" anchor="t">
            <a:normAutofit/>
          </a:bodyPr>
          <a:lstStyle/>
          <a:p>
            <a:r>
              <a:rPr lang="en-GB" dirty="0">
                <a:latin typeface="Arial"/>
                <a:ea typeface="Roboto"/>
                <a:cs typeface="Arial"/>
              </a:rPr>
              <a:t>The Authority has approved R0155 on 04 February 2025.</a:t>
            </a:r>
          </a:p>
          <a:p>
            <a:r>
              <a:rPr lang="en-GB" dirty="0">
                <a:latin typeface="Arial"/>
                <a:ea typeface="Roboto"/>
                <a:cs typeface="Arial"/>
              </a:rPr>
              <a:t>This will be implemented as part of the REC Release planned for 27 June 2025.</a:t>
            </a:r>
          </a:p>
          <a:p>
            <a:r>
              <a:rPr lang="en-GB" dirty="0">
                <a:latin typeface="Arial"/>
                <a:ea typeface="Roboto"/>
                <a:cs typeface="Arial"/>
              </a:rPr>
              <a:t>The change solution, on steer from PAB, includes assurance before implementation to gain confidence that Parties will be ready to operate in line with the changes to the REC.</a:t>
            </a:r>
          </a:p>
          <a:p>
            <a:pPr lvl="1"/>
            <a:r>
              <a:rPr lang="en-GB" dirty="0">
                <a:latin typeface="Arial"/>
                <a:ea typeface="Roboto"/>
                <a:cs typeface="Arial"/>
              </a:rPr>
              <a:t>This assurance will be gained via an information request acting as a requalification style review. This will apply to Suppliers with a licence to supply Non-Domestic sites.</a:t>
            </a:r>
          </a:p>
          <a:p>
            <a:pPr lvl="1"/>
            <a:r>
              <a:rPr lang="en-GB" dirty="0">
                <a:latin typeface="Arial"/>
                <a:ea typeface="Roboto"/>
                <a:cs typeface="Arial"/>
              </a:rPr>
              <a:t>The details of this information request, including the timelines, will be confirmed soon but Parties will be expected to respond by the end of April.</a:t>
            </a:r>
          </a:p>
          <a:p>
            <a:pPr lvl="1"/>
            <a:r>
              <a:rPr lang="en-GB" dirty="0">
                <a:latin typeface="Arial"/>
                <a:ea typeface="Roboto"/>
                <a:cs typeface="Arial"/>
              </a:rPr>
              <a:t>The information request will ask Parties to demonstrate how they are preparing for the implementation of R0155 and cover the following areas:</a:t>
            </a:r>
          </a:p>
          <a:p>
            <a:pPr lvl="2"/>
            <a:r>
              <a:rPr lang="en-GB" dirty="0">
                <a:latin typeface="Arial"/>
                <a:ea typeface="Roboto"/>
                <a:cs typeface="Arial"/>
              </a:rPr>
              <a:t>Updates to Internal Operating Procedures and Training</a:t>
            </a:r>
          </a:p>
          <a:p>
            <a:pPr lvl="2"/>
            <a:r>
              <a:rPr lang="en-GB">
                <a:latin typeface="Arial"/>
                <a:ea typeface="Roboto"/>
                <a:cs typeface="Arial"/>
              </a:rPr>
              <a:t>Internal </a:t>
            </a:r>
            <a:r>
              <a:rPr lang="en-GB" dirty="0">
                <a:latin typeface="Arial"/>
                <a:ea typeface="Roboto"/>
                <a:cs typeface="Arial"/>
              </a:rPr>
              <a:t>monitoring and management reporting</a:t>
            </a:r>
          </a:p>
          <a:p>
            <a:pPr lvl="1"/>
            <a:r>
              <a:rPr lang="en-GB" dirty="0">
                <a:latin typeface="Arial"/>
                <a:ea typeface="Roboto"/>
                <a:cs typeface="Arial"/>
              </a:rPr>
              <a:t>We will provide more detailed communications to help Parties through this process over the coming weeks.</a:t>
            </a:r>
          </a:p>
        </p:txBody>
      </p:sp>
    </p:spTree>
    <p:extLst>
      <p:ext uri="{BB962C8B-B14F-4D97-AF65-F5344CB8AC3E}">
        <p14:creationId xmlns:p14="http://schemas.microsoft.com/office/powerpoint/2010/main" val="3545913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5A792-F0A4-7AE4-79A8-799EB768C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3282CF-DAD1-9733-B571-70EA0DAA2131}"/>
              </a:ext>
            </a:extLst>
          </p:cNvPr>
          <p:cNvSpPr>
            <a:spLocks noGrp="1"/>
          </p:cNvSpPr>
          <p:nvPr>
            <p:ph type="title"/>
          </p:nvPr>
        </p:nvSpPr>
        <p:spPr>
          <a:xfrm>
            <a:off x="3950208" y="2231136"/>
            <a:ext cx="7050547" cy="2092963"/>
          </a:xfrm>
        </p:spPr>
        <p:txBody>
          <a:bodyPr>
            <a:normAutofit fontScale="90000"/>
          </a:bodyPr>
          <a:lstStyle/>
          <a:p>
            <a:br>
              <a:rPr lang="en-GB" dirty="0">
                <a:latin typeface="Roboto"/>
                <a:ea typeface="Roboto"/>
                <a:cs typeface="Roboto"/>
              </a:rPr>
            </a:br>
            <a:r>
              <a:rPr lang="en-GB" sz="2700" dirty="0">
                <a:latin typeface="Arial" panose="020B0604020202020204" pitchFamily="34" charset="0"/>
                <a:ea typeface="Roboto"/>
                <a:cs typeface="Arial" panose="020B0604020202020204" pitchFamily="34" charset="0"/>
              </a:rPr>
              <a:t>3.confidential vs anonymous response education piece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5F76BE60-718E-D1FF-7C35-9A360AC07323}"/>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1718445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FE8F5-EB86-EF62-B8AE-1E69914C5975}"/>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10FD6F65-B96A-E05B-5854-BD90EA5C4696}"/>
              </a:ext>
            </a:extLst>
          </p:cNvPr>
          <p:cNvSpPr txBox="1">
            <a:spLocks noGrp="1"/>
          </p:cNvSpPr>
          <p:nvPr>
            <p:ph type="title"/>
          </p:nvPr>
        </p:nvSpPr>
        <p:spPr/>
        <p:txBody>
          <a:bodyPr>
            <a:normAutofit/>
          </a:bodyPr>
          <a:lstStyle/>
          <a:p>
            <a:pPr lvl="0"/>
            <a:r>
              <a:rPr lang="en-GB">
                <a:latin typeface="Roboto"/>
                <a:ea typeface="Roboto"/>
                <a:cs typeface="Roboto"/>
              </a:rPr>
              <a:t>Confidential vs anonymous responses</a:t>
            </a:r>
          </a:p>
        </p:txBody>
      </p:sp>
      <p:sp>
        <p:nvSpPr>
          <p:cNvPr id="3" name="TextBox 2">
            <a:extLst>
              <a:ext uri="{FF2B5EF4-FFF2-40B4-BE49-F238E27FC236}">
                <a16:creationId xmlns:a16="http://schemas.microsoft.com/office/drawing/2014/main" id="{9947E6CE-351F-443C-AF13-AA9DEA8D4CB9}"/>
              </a:ext>
            </a:extLst>
          </p:cNvPr>
          <p:cNvSpPr txBox="1"/>
          <p:nvPr/>
        </p:nvSpPr>
        <p:spPr>
          <a:xfrm>
            <a:off x="537867" y="1546002"/>
            <a:ext cx="9813141" cy="339387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Current wording:</a:t>
            </a: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All responses will be treated as non-confidential unless indicated otherwise. Responses marked as confidential will be shared with RECCo, The Code Manager, Responsible Committee and the Authority (where relevant) but will not be published to REC Parties, Service Providers or wider stakeholders.</a:t>
            </a: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Anonymous responses will omit the detail of the submitting Organisation but the content of the response will be published on the REC Portal and provided to the Responsible Committee as part of a Preliminary and/or Final Change Report.</a:t>
            </a: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30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A454F-044C-6C26-F305-0FB6738FFE9A}"/>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45EC1FF-ED7D-BA8E-A6BC-6194A965AEAA}"/>
              </a:ext>
            </a:extLst>
          </p:cNvPr>
          <p:cNvSpPr txBox="1">
            <a:spLocks noGrp="1"/>
          </p:cNvSpPr>
          <p:nvPr>
            <p:ph type="title"/>
          </p:nvPr>
        </p:nvSpPr>
        <p:spPr/>
        <p:txBody>
          <a:bodyPr>
            <a:normAutofit/>
          </a:bodyPr>
          <a:lstStyle/>
          <a:p>
            <a:pPr lvl="0"/>
            <a:r>
              <a:rPr lang="en-GB">
                <a:latin typeface="Roboto"/>
                <a:ea typeface="Roboto"/>
                <a:cs typeface="Roboto"/>
              </a:rPr>
              <a:t>Confidential vs anonymous responses</a:t>
            </a:r>
          </a:p>
        </p:txBody>
      </p:sp>
      <p:sp>
        <p:nvSpPr>
          <p:cNvPr id="3" name="TextBox 2">
            <a:extLst>
              <a:ext uri="{FF2B5EF4-FFF2-40B4-BE49-F238E27FC236}">
                <a16:creationId xmlns:a16="http://schemas.microsoft.com/office/drawing/2014/main" id="{7EC1B83B-93D5-5893-D683-E6192CC433FF}"/>
              </a:ext>
            </a:extLst>
          </p:cNvPr>
          <p:cNvSpPr txBox="1"/>
          <p:nvPr/>
        </p:nvSpPr>
        <p:spPr>
          <a:xfrm>
            <a:off x="255052" y="1079658"/>
            <a:ext cx="11293820" cy="57113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600"/>
              </a:spcBef>
              <a:spcAft>
                <a:spcPts val="60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Proposed new wording:</a:t>
            </a:r>
          </a:p>
          <a:p>
            <a:pPr marL="457200" marR="0" lvl="0" indent="-228600" algn="l" defTabSz="914400" rtl="0" eaLnBrk="1" fontAlgn="auto" latinLnBrk="0" hangingPunct="1">
              <a:lnSpc>
                <a:spcPct val="115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Responses can be submitted as:</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15000"/>
              </a:lnSpc>
              <a:spcBef>
                <a:spcPts val="600"/>
              </a:spcBef>
              <a:spcAft>
                <a:spcPts val="600"/>
              </a:spcAft>
              <a:buClrTx/>
              <a:buSzTx/>
              <a:buFont typeface="Symbol" panose="05050102010706020507" pitchFamily="18" charset="2"/>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Non-confidential – the full response plus the submitting organisations name and category will be published; or</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15000"/>
              </a:lnSpc>
              <a:spcBef>
                <a:spcPts val="600"/>
              </a:spcBef>
              <a:spcAft>
                <a:spcPts val="600"/>
              </a:spcAft>
              <a:buClrTx/>
              <a:buSzTx/>
              <a:buFont typeface="Symbol" panose="05050102010706020507" pitchFamily="18" charset="2"/>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Confidential – responses will only be shared with RECCo, the Code Manager, the Responsible Committee and the Authority (where relevant) but will not be published to REC Parties, Service Providers or wider stakeholders. Details of the response will not be referenced in any Change Report; or</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15000"/>
              </a:lnSpc>
              <a:spcBef>
                <a:spcPts val="600"/>
              </a:spcBef>
              <a:spcAft>
                <a:spcPts val="600"/>
              </a:spcAft>
              <a:buClrTx/>
              <a:buSzTx/>
              <a:buFont typeface="Symbol" panose="05050102010706020507" pitchFamily="18" charset="2"/>
              <a:buChar char=""/>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Anonymous – the full response will be published, but will omit the name of the submitting organisation (organisation category will be published). Details of the response will be referenced in the Change Report, and the organisation name will be shared with RECCo, the Code Manager, the Responsible Committee and the Authority (where relevant).</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457200" marR="0" lvl="0" indent="-228600" algn="l" defTabSz="914400" rtl="0" eaLnBrk="1" fontAlgn="auto" latinLnBrk="0" hangingPunct="1">
              <a:lnSpc>
                <a:spcPct val="115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Organisations can submit the whole response as non-confidential, confidential or anonymous, or flag each question separately as they wish.</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457200" marR="0" lvl="0" indent="-228600" algn="l" defTabSz="914400" rtl="0" eaLnBrk="1" fontAlgn="auto" latinLnBrk="0" hangingPunct="1">
              <a:lnSpc>
                <a:spcPct val="115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All responses will be treated as non-confidential unless indicated otherwise. </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457200" marR="0" lvl="0" indent="-228600" algn="l" defTabSz="914400" rtl="0" eaLnBrk="1" fontAlgn="auto" latinLnBrk="0" hangingPunct="1">
              <a:lnSpc>
                <a:spcPct val="115000"/>
              </a:lnSpc>
              <a:spcBef>
                <a:spcPts val="600"/>
              </a:spcBef>
              <a:spcAft>
                <a:spcPts val="600"/>
              </a:spcAft>
              <a:buClrTx/>
              <a:buSzTx/>
              <a:buFontTx/>
              <a:buNone/>
              <a:tabLst/>
              <a:defRPr/>
            </a:pPr>
            <a:r>
              <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Arial" panose="020B0604020202020204" pitchFamily="34" charset="0"/>
              </a:rPr>
              <a:t>The Code Manager recommends that only financials or other commercially sensitive information is submitted confidentially, and that anonymous is used for all other cases where the submitting organisation does not wish to be identified, as this allows the details of the response to be seen in the Change Report and for the Code Manager’s comments to the response to be published.</a:t>
            </a:r>
            <a:endParaRPr kumimoji="0" lang="en-GB"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57537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C51E6-BC4A-0C67-1ED0-40670845D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B600A-80B2-2CCF-AA3F-295F144A894D}"/>
              </a:ext>
            </a:extLst>
          </p:cNvPr>
          <p:cNvSpPr>
            <a:spLocks noGrp="1"/>
          </p:cNvSpPr>
          <p:nvPr>
            <p:ph type="title"/>
          </p:nvPr>
        </p:nvSpPr>
        <p:spPr>
          <a:xfrm>
            <a:off x="3950208" y="2231136"/>
            <a:ext cx="7050547" cy="2092963"/>
          </a:xfrm>
        </p:spPr>
        <p:txBody>
          <a:bodyPr>
            <a:normAutofit/>
          </a:bodyPr>
          <a:lstStyle/>
          <a:p>
            <a:br>
              <a:rPr lang="en-GB" sz="2400" dirty="0">
                <a:latin typeface="Roboto"/>
                <a:ea typeface="Roboto"/>
                <a:cs typeface="Roboto"/>
              </a:rPr>
            </a:br>
            <a:r>
              <a:rPr lang="en-GB" sz="2400" dirty="0">
                <a:latin typeface="Arial" panose="020B0604020202020204" pitchFamily="34" charset="0"/>
                <a:ea typeface="Roboto"/>
                <a:cs typeface="Arial" panose="020B0604020202020204" pitchFamily="34" charset="0"/>
              </a:rPr>
              <a:t>4.issues update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88E07BAD-FF07-64CD-A554-FD8C9124BFB7}"/>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Rec professional services team</a:t>
            </a:r>
          </a:p>
        </p:txBody>
      </p:sp>
    </p:spTree>
    <p:extLst>
      <p:ext uri="{BB962C8B-B14F-4D97-AF65-F5344CB8AC3E}">
        <p14:creationId xmlns:p14="http://schemas.microsoft.com/office/powerpoint/2010/main" val="754913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dirty="0">
                <a:latin typeface="Roboto"/>
                <a:ea typeface="Roboto"/>
                <a:cs typeface="Roboto"/>
              </a:rPr>
              <a:t>Quarterly update on Issues</a:t>
            </a:r>
          </a:p>
        </p:txBody>
      </p:sp>
      <p:sp>
        <p:nvSpPr>
          <p:cNvPr id="3" name="TextBox 2">
            <a:extLst>
              <a:ext uri="{FF2B5EF4-FFF2-40B4-BE49-F238E27FC236}">
                <a16:creationId xmlns:a16="http://schemas.microsoft.com/office/drawing/2014/main" id="{2500EF23-56C5-35EE-170D-94607E7BE9E4}"/>
              </a:ext>
            </a:extLst>
          </p:cNvPr>
          <p:cNvSpPr txBox="1"/>
          <p:nvPr/>
        </p:nvSpPr>
        <p:spPr>
          <a:xfrm>
            <a:off x="543464" y="1276709"/>
            <a:ext cx="10696755" cy="313932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46 Issues raised since improvements following Code Manager review was implemented in June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15 at initial assessment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22 at solution development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 out for Party impact assessment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2 progressed to CP’s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4 withdrawn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19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r>
              <a:rPr lang="en-GB" dirty="0">
                <a:latin typeface="Roboto"/>
                <a:ea typeface="Roboto"/>
                <a:cs typeface="Roboto"/>
              </a:rPr>
            </a:br>
            <a:r>
              <a:rPr lang="en-GB" sz="3100" dirty="0">
                <a:latin typeface="Roboto"/>
                <a:ea typeface="Roboto"/>
                <a:cs typeface="Roboto"/>
              </a:rPr>
              <a:t>Solution Development </a:t>
            </a:r>
            <a:br>
              <a:rPr lang="en-GB" sz="1800" dirty="0">
                <a:latin typeface="Roboto"/>
                <a:ea typeface="Roboto"/>
                <a:cs typeface="Roboto"/>
              </a:rPr>
            </a:br>
            <a:br>
              <a:rPr lang="en-GB" sz="1800" dirty="0">
                <a:latin typeface="Roboto"/>
                <a:ea typeface="Roboto"/>
                <a:cs typeface="Roboto"/>
              </a:rPr>
            </a:br>
            <a:endParaRPr lang="en-GB" sz="1800" dirty="0">
              <a:latin typeface="Roboto"/>
              <a:ea typeface="Roboto"/>
              <a:cs typeface="Roboto"/>
            </a:endParaRP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64822" y="2032237"/>
          <a:ext cx="9664182" cy="4652697"/>
        </p:xfrm>
        <a:graphic>
          <a:graphicData uri="http://schemas.openxmlformats.org/drawingml/2006/table">
            <a:tbl>
              <a:tblPr firstRow="1" bandRow="1">
                <a:tableStyleId>{F5AB1C69-6EDB-4FF4-983F-18BD219EF322}</a:tableStyleId>
              </a:tblPr>
              <a:tblGrid>
                <a:gridCol w="822106">
                  <a:extLst>
                    <a:ext uri="{9D8B030D-6E8A-4147-A177-3AD203B41FA5}">
                      <a16:colId xmlns:a16="http://schemas.microsoft.com/office/drawing/2014/main" val="1487220180"/>
                    </a:ext>
                  </a:extLst>
                </a:gridCol>
                <a:gridCol w="8842076">
                  <a:extLst>
                    <a:ext uri="{9D8B030D-6E8A-4147-A177-3AD203B41FA5}">
                      <a16:colId xmlns:a16="http://schemas.microsoft.com/office/drawing/2014/main" val="3946517673"/>
                    </a:ext>
                  </a:extLst>
                </a:gridCol>
              </a:tblGrid>
              <a:tr h="374533">
                <a:tc>
                  <a:txBody>
                    <a:bodyPr/>
                    <a:lstStyle/>
                    <a:p>
                      <a:r>
                        <a:rPr lang="en-GB" sz="1400" dirty="0">
                          <a:latin typeface="Arial"/>
                          <a:ea typeface="Roboto"/>
                          <a:cs typeface="Arial"/>
                        </a:rPr>
                        <a:t>Issue</a:t>
                      </a:r>
                    </a:p>
                  </a:txBody>
                  <a:tcPr>
                    <a:solidFill>
                      <a:srgbClr val="70ADA3"/>
                    </a:solidFill>
                  </a:tcPr>
                </a:tc>
                <a:tc>
                  <a:txBody>
                    <a:bodyPr/>
                    <a:lstStyle/>
                    <a:p>
                      <a:r>
                        <a:rPr lang="en-GB" sz="140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2">
                            <a:extLst>
                              <a:ext uri="{A12FA001-AC4F-418D-AE19-62706E023703}">
                                <ahyp:hlinkClr xmlns:ahyp="http://schemas.microsoft.com/office/drawing/2018/hyperlinkcolor" val="tx"/>
                              </a:ext>
                            </a:extLst>
                          </a:hlinkClick>
                        </a:rPr>
                        <a:t>I0172</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End-to-End New Connections Process Review to Eliminate Issues Related to New Builds and Similar Situations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023930193"/>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3">
                            <a:extLst>
                              <a:ext uri="{A12FA001-AC4F-418D-AE19-62706E023703}">
                                <ahyp:hlinkClr xmlns:ahyp="http://schemas.microsoft.com/office/drawing/2018/hyperlinkcolor" val="tx"/>
                              </a:ext>
                            </a:extLst>
                          </a:hlinkClick>
                        </a:rPr>
                        <a:t>I0180</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Clarity on use of on hold for switching issues, including the obligations of CSS Users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97992988"/>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4">
                            <a:extLst>
                              <a:ext uri="{A12FA001-AC4F-418D-AE19-62706E023703}">
                                <ahyp:hlinkClr xmlns:ahyp="http://schemas.microsoft.com/office/drawing/2018/hyperlinkcolor" val="tx"/>
                              </a:ext>
                            </a:extLst>
                          </a:hlinkClick>
                        </a:rPr>
                        <a:t>I0186</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Non Dual-Fuel Gas PSR Consumer</a:t>
                      </a:r>
                    </a:p>
                  </a:txBody>
                  <a:tcPr marL="6350" marR="6350" marT="6350" marB="0" anchor="ctr">
                    <a:solidFill>
                      <a:srgbClr val="CFE3DF"/>
                    </a:solidFill>
                  </a:tcPr>
                </a:tc>
                <a:extLst>
                  <a:ext uri="{0D108BD9-81ED-4DB2-BD59-A6C34878D82A}">
                    <a16:rowId xmlns:a16="http://schemas.microsoft.com/office/drawing/2014/main" val="1361065488"/>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5">
                            <a:extLst>
                              <a:ext uri="{A12FA001-AC4F-418D-AE19-62706E023703}">
                                <ahyp:hlinkClr xmlns:ahyp="http://schemas.microsoft.com/office/drawing/2018/hyperlinkcolor" val="tx"/>
                              </a:ext>
                            </a:extLst>
                          </a:hlinkClick>
                        </a:rPr>
                        <a:t>I0187</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Schedule 8 Review and Best Practice Guidance Development</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17245484"/>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6">
                            <a:extLst>
                              <a:ext uri="{A12FA001-AC4F-418D-AE19-62706E023703}">
                                <ahyp:hlinkClr xmlns:ahyp="http://schemas.microsoft.com/office/drawing/2018/hyperlinkcolor" val="tx"/>
                              </a:ext>
                            </a:extLst>
                          </a:hlinkClick>
                        </a:rPr>
                        <a:t>I0189</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Voice of the Consumer </a:t>
                      </a:r>
                    </a:p>
                  </a:txBody>
                  <a:tcPr marL="6350" marR="6350" marT="6350" marB="0" anchor="ctr">
                    <a:solidFill>
                      <a:srgbClr val="CFE3DF"/>
                    </a:solidFill>
                  </a:tcPr>
                </a:tc>
                <a:extLst>
                  <a:ext uri="{0D108BD9-81ED-4DB2-BD59-A6C34878D82A}">
                    <a16:rowId xmlns:a16="http://schemas.microsoft.com/office/drawing/2014/main" val="2417659857"/>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7">
                            <a:extLst>
                              <a:ext uri="{A12FA001-AC4F-418D-AE19-62706E023703}">
                                <ahyp:hlinkClr xmlns:ahyp="http://schemas.microsoft.com/office/drawing/2018/hyperlinkcolor" val="tx"/>
                              </a:ext>
                            </a:extLst>
                          </a:hlinkClick>
                        </a:rPr>
                        <a:t>I0196</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Requiring the Supplier/Shipper to validate and enrich the data from the MEM prior to updating this in CDSP</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832764409"/>
                  </a:ext>
                </a:extLst>
              </a:tr>
              <a:tr h="325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8">
                            <a:extLst>
                              <a:ext uri="{A12FA001-AC4F-418D-AE19-62706E023703}">
                                <ahyp:hlinkClr xmlns:ahyp="http://schemas.microsoft.com/office/drawing/2018/hyperlinkcolor" val="tx"/>
                              </a:ext>
                            </a:extLst>
                          </a:hlinkClick>
                        </a:rPr>
                        <a:t>I0197</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Introducing a process to provide updates during fault resolutions</a:t>
                      </a:r>
                    </a:p>
                  </a:txBody>
                  <a:tcPr marL="6350" marR="6350" marT="6350" marB="0" anchor="ctr">
                    <a:solidFill>
                      <a:srgbClr val="CFE3DF"/>
                    </a:solidFill>
                  </a:tcPr>
                </a:tc>
                <a:extLst>
                  <a:ext uri="{0D108BD9-81ED-4DB2-BD59-A6C34878D82A}">
                    <a16:rowId xmlns:a16="http://schemas.microsoft.com/office/drawing/2014/main" val="4253326874"/>
                  </a:ext>
                </a:extLst>
              </a:tr>
              <a:tr h="301591">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9">
                            <a:extLst>
                              <a:ext uri="{A12FA001-AC4F-418D-AE19-62706E023703}">
                                <ahyp:hlinkClr xmlns:ahyp="http://schemas.microsoft.com/office/drawing/2018/hyperlinkcolor" val="tx"/>
                              </a:ext>
                            </a:extLst>
                          </a:hlinkClick>
                        </a:rPr>
                        <a:t>I0198</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GAS MEMs move towards a single interface for key market messages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948421482"/>
                  </a:ext>
                </a:extLst>
              </a:tr>
              <a:tr h="0">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0">
                            <a:extLst>
                              <a:ext uri="{A12FA001-AC4F-418D-AE19-62706E023703}">
                                <ahyp:hlinkClr xmlns:ahyp="http://schemas.microsoft.com/office/drawing/2018/hyperlinkcolor" val="tx"/>
                              </a:ext>
                            </a:extLst>
                          </a:hlinkClick>
                        </a:rPr>
                        <a:t>I0200</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Improving address management targets</a:t>
                      </a:r>
                    </a:p>
                  </a:txBody>
                  <a:tcPr marL="6350" marR="6350" marT="6350" marB="0" anchor="ctr">
                    <a:solidFill>
                      <a:srgbClr val="CFE3DF"/>
                    </a:solidFill>
                  </a:tcPr>
                </a:tc>
                <a:extLst>
                  <a:ext uri="{0D108BD9-81ED-4DB2-BD59-A6C34878D82A}">
                    <a16:rowId xmlns:a16="http://schemas.microsoft.com/office/drawing/2014/main" val="401339840"/>
                  </a:ext>
                </a:extLst>
              </a:tr>
              <a:tr h="322053">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1">
                            <a:extLst>
                              <a:ext uri="{A12FA001-AC4F-418D-AE19-62706E023703}">
                                <ahyp:hlinkClr xmlns:ahyp="http://schemas.microsoft.com/office/drawing/2018/hyperlinkcolor" val="tx"/>
                              </a:ext>
                            </a:extLst>
                          </a:hlinkClick>
                        </a:rPr>
                        <a:t>I0212</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Protecting Crimestoppers and their Contacts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521218229"/>
                  </a:ext>
                </a:extLst>
              </a:tr>
              <a:tr h="327803">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2">
                            <a:extLst>
                              <a:ext uri="{A12FA001-AC4F-418D-AE19-62706E023703}">
                                <ahyp:hlinkClr xmlns:ahyp="http://schemas.microsoft.com/office/drawing/2018/hyperlinkcolor" val="tx"/>
                              </a:ext>
                            </a:extLst>
                          </a:hlinkClick>
                        </a:rPr>
                        <a:t>I0213</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Creation of a mechanism to allow third parties to report objection activity</a:t>
                      </a:r>
                    </a:p>
                  </a:txBody>
                  <a:tcPr marL="6350" marR="6350" marT="6350" marB="0" anchor="ctr">
                    <a:solidFill>
                      <a:srgbClr val="CFE3DF"/>
                    </a:solidFill>
                  </a:tcPr>
                </a:tc>
                <a:extLst>
                  <a:ext uri="{0D108BD9-81ED-4DB2-BD59-A6C34878D82A}">
                    <a16:rowId xmlns:a16="http://schemas.microsoft.com/office/drawing/2014/main" val="4084123261"/>
                  </a:ext>
                </a:extLst>
              </a:tr>
              <a:tr h="256468">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3">
                            <a:extLst>
                              <a:ext uri="{A12FA001-AC4F-418D-AE19-62706E023703}">
                                <ahyp:hlinkClr xmlns:ahyp="http://schemas.microsoft.com/office/drawing/2018/hyperlinkcolor" val="tx"/>
                              </a:ext>
                            </a:extLst>
                          </a:hlinkClick>
                        </a:rPr>
                        <a:t>I0214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Multiple Switch Requests Increasing Objection Rate</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753930255"/>
                  </a:ext>
                </a:extLst>
              </a:tr>
              <a:tr h="357109">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4">
                            <a:extLst>
                              <a:ext uri="{A12FA001-AC4F-418D-AE19-62706E023703}">
                                <ahyp:hlinkClr xmlns:ahyp="http://schemas.microsoft.com/office/drawing/2018/hyperlinkcolor" val="tx"/>
                              </a:ext>
                            </a:extLst>
                          </a:hlinkClick>
                        </a:rPr>
                        <a:t>I0215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Schedule 30 Switch Meter Reading Problems - Rejections and Timings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52213165"/>
                  </a:ext>
                </a:extLst>
              </a:tr>
            </a:tbl>
          </a:graphicData>
        </a:graphic>
      </p:graphicFrame>
      <p:sp>
        <p:nvSpPr>
          <p:cNvPr id="3" name="TextBox 2">
            <a:extLst>
              <a:ext uri="{FF2B5EF4-FFF2-40B4-BE49-F238E27FC236}">
                <a16:creationId xmlns:a16="http://schemas.microsoft.com/office/drawing/2014/main" id="{0F3615FE-C190-44C2-9FBA-10441BD3735C}"/>
              </a:ext>
            </a:extLst>
          </p:cNvPr>
          <p:cNvSpPr txBox="1"/>
          <p:nvPr/>
        </p:nvSpPr>
        <p:spPr>
          <a:xfrm>
            <a:off x="751939" y="1201240"/>
            <a:ext cx="1004977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These Issues are currently in solution development activities such as information requests, facilitating working groups, progressing Issues through Theft Issues Group, defining and developing through Change Issues Group &amp; Technical assessment. </a:t>
            </a:r>
          </a:p>
        </p:txBody>
      </p:sp>
    </p:spTree>
    <p:extLst>
      <p:ext uri="{BB962C8B-B14F-4D97-AF65-F5344CB8AC3E}">
        <p14:creationId xmlns:p14="http://schemas.microsoft.com/office/powerpoint/2010/main" val="11030946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r>
              <a:rPr lang="en-GB" dirty="0">
                <a:latin typeface="Roboto"/>
                <a:ea typeface="Roboto"/>
                <a:cs typeface="Roboto"/>
              </a:rPr>
            </a:br>
            <a:r>
              <a:rPr lang="en-GB" sz="3100" dirty="0">
                <a:latin typeface="Roboto"/>
                <a:ea typeface="Roboto"/>
                <a:cs typeface="Roboto"/>
              </a:rPr>
              <a:t>Solution Development </a:t>
            </a:r>
            <a:br>
              <a:rPr lang="en-GB" sz="1800" dirty="0">
                <a:latin typeface="Roboto"/>
                <a:ea typeface="Roboto"/>
                <a:cs typeface="Roboto"/>
              </a:rPr>
            </a:br>
            <a:br>
              <a:rPr lang="en-GB" sz="1800" dirty="0">
                <a:latin typeface="Roboto"/>
                <a:ea typeface="Roboto"/>
                <a:cs typeface="Roboto"/>
              </a:rPr>
            </a:br>
            <a:endParaRPr lang="en-GB" sz="1800" dirty="0">
              <a:latin typeface="Roboto"/>
              <a:ea typeface="Roboto"/>
              <a:cs typeface="Roboto"/>
            </a:endParaRP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90702" y="1437015"/>
          <a:ext cx="9664182" cy="3255756"/>
        </p:xfrm>
        <a:graphic>
          <a:graphicData uri="http://schemas.openxmlformats.org/drawingml/2006/table">
            <a:tbl>
              <a:tblPr firstRow="1" bandRow="1">
                <a:tableStyleId>{F5AB1C69-6EDB-4FF4-983F-18BD219EF322}</a:tableStyleId>
              </a:tblPr>
              <a:tblGrid>
                <a:gridCol w="822106">
                  <a:extLst>
                    <a:ext uri="{9D8B030D-6E8A-4147-A177-3AD203B41FA5}">
                      <a16:colId xmlns:a16="http://schemas.microsoft.com/office/drawing/2014/main" val="1487220180"/>
                    </a:ext>
                  </a:extLst>
                </a:gridCol>
                <a:gridCol w="8842076">
                  <a:extLst>
                    <a:ext uri="{9D8B030D-6E8A-4147-A177-3AD203B41FA5}">
                      <a16:colId xmlns:a16="http://schemas.microsoft.com/office/drawing/2014/main" val="3946517673"/>
                    </a:ext>
                  </a:extLst>
                </a:gridCol>
              </a:tblGrid>
              <a:tr h="374533">
                <a:tc>
                  <a:txBody>
                    <a:bodyPr/>
                    <a:lstStyle/>
                    <a:p>
                      <a:r>
                        <a:rPr lang="en-GB" sz="1400" dirty="0">
                          <a:latin typeface="Arial"/>
                          <a:ea typeface="Roboto"/>
                          <a:cs typeface="Arial"/>
                        </a:rPr>
                        <a:t>Issue</a:t>
                      </a:r>
                    </a:p>
                  </a:txBody>
                  <a:tcPr>
                    <a:solidFill>
                      <a:srgbClr val="70ADA3"/>
                    </a:solidFill>
                  </a:tcPr>
                </a:tc>
                <a:tc>
                  <a:txBody>
                    <a:bodyPr/>
                    <a:lstStyle/>
                    <a:p>
                      <a:r>
                        <a:rPr lang="en-GB" sz="140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353683">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2">
                            <a:extLst>
                              <a:ext uri="{A12FA001-AC4F-418D-AE19-62706E023703}">
                                <ahyp:hlinkClr xmlns:ahyp="http://schemas.microsoft.com/office/drawing/2018/hyperlinkcolor" val="tx"/>
                              </a:ext>
                            </a:extLst>
                          </a:hlinkClick>
                        </a:rPr>
                        <a:t>I0218</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Proposal to Enable Broader Use of Retail Energy Location (REL) Data for Non-Switching Applications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450639993"/>
                  </a:ext>
                </a:extLst>
              </a:tr>
              <a:tr h="379563">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3">
                            <a:extLst>
                              <a:ext uri="{A12FA001-AC4F-418D-AE19-62706E023703}">
                                <ahyp:hlinkClr xmlns:ahyp="http://schemas.microsoft.com/office/drawing/2018/hyperlinkcolor" val="tx"/>
                              </a:ext>
                            </a:extLst>
                          </a:hlinkClick>
                        </a:rPr>
                        <a:t>I0219</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Stranded RMPs in Defunct Suppliers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892649544"/>
                  </a:ext>
                </a:extLst>
              </a:tr>
              <a:tr h="319177">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4">
                            <a:extLst>
                              <a:ext uri="{A12FA001-AC4F-418D-AE19-62706E023703}">
                                <ahyp:hlinkClr xmlns:ahyp="http://schemas.microsoft.com/office/drawing/2018/hyperlinkcolor" val="tx"/>
                              </a:ext>
                            </a:extLst>
                          </a:hlinkClick>
                        </a:rPr>
                        <a:t>I0222</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ESME ID Update Rejections</a:t>
                      </a:r>
                    </a:p>
                  </a:txBody>
                  <a:tcPr marL="6350" marR="6350" marT="6350" marB="0" anchor="ctr">
                    <a:solidFill>
                      <a:srgbClr val="CFE3DF"/>
                    </a:solidFill>
                  </a:tcPr>
                </a:tc>
                <a:extLst>
                  <a:ext uri="{0D108BD9-81ED-4DB2-BD59-A6C34878D82A}">
                    <a16:rowId xmlns:a16="http://schemas.microsoft.com/office/drawing/2014/main" val="559466259"/>
                  </a:ext>
                </a:extLst>
              </a:tr>
              <a:tr h="148974">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5">
                            <a:extLst>
                              <a:ext uri="{A12FA001-AC4F-418D-AE19-62706E023703}">
                                <ahyp:hlinkClr xmlns:ahyp="http://schemas.microsoft.com/office/drawing/2018/hyperlinkcolor" val="tx"/>
                              </a:ext>
                            </a:extLst>
                          </a:hlinkClick>
                        </a:rPr>
                        <a:t>I0223</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Reconciliation of Unallocatable Transactions Review</a:t>
                      </a:r>
                    </a:p>
                  </a:txBody>
                  <a:tcPr marL="6350" marR="6350" marT="6350" marB="0" anchor="ctr">
                    <a:solidFill>
                      <a:srgbClr val="CFE3DF"/>
                    </a:solidFill>
                  </a:tcPr>
                </a:tc>
                <a:extLst>
                  <a:ext uri="{0D108BD9-81ED-4DB2-BD59-A6C34878D82A}">
                    <a16:rowId xmlns:a16="http://schemas.microsoft.com/office/drawing/2014/main" val="4125393232"/>
                  </a:ext>
                </a:extLst>
              </a:tr>
              <a:tr h="148974">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6">
                            <a:extLst>
                              <a:ext uri="{A12FA001-AC4F-418D-AE19-62706E023703}">
                                <ahyp:hlinkClr xmlns:ahyp="http://schemas.microsoft.com/office/drawing/2018/hyperlinkcolor" val="tx"/>
                              </a:ext>
                            </a:extLst>
                          </a:hlinkClick>
                        </a:rPr>
                        <a:t>I0225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Clarification on TDIS portfolio transfers on sale</a:t>
                      </a:r>
                    </a:p>
                  </a:txBody>
                  <a:tcPr marL="6350" marR="6350" marT="6350" marB="0" anchor="ctr">
                    <a:solidFill>
                      <a:srgbClr val="CFE3DF"/>
                    </a:solidFill>
                  </a:tcPr>
                </a:tc>
                <a:extLst>
                  <a:ext uri="{0D108BD9-81ED-4DB2-BD59-A6C34878D82A}">
                    <a16:rowId xmlns:a16="http://schemas.microsoft.com/office/drawing/2014/main" val="1832984939"/>
                  </a:ext>
                </a:extLst>
              </a:tr>
              <a:tr h="148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7">
                            <a:extLst>
                              <a:ext uri="{A12FA001-AC4F-418D-AE19-62706E023703}">
                                <ahyp:hlinkClr xmlns:ahyp="http://schemas.microsoft.com/office/drawing/2018/hyperlinkcolor" val="tx"/>
                              </a:ext>
                            </a:extLst>
                          </a:hlinkClick>
                        </a:rPr>
                        <a:t>I0232</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Non-Domestic Change of Occupier SDEP Screens (R0155 Solution)</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043671512"/>
                  </a:ext>
                </a:extLst>
              </a:tr>
              <a:tr h="1489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8">
                            <a:extLst>
                              <a:ext uri="{A12FA001-AC4F-418D-AE19-62706E023703}">
                                <ahyp:hlinkClr xmlns:ahyp="http://schemas.microsoft.com/office/drawing/2018/hyperlinkcolor" val="tx"/>
                              </a:ext>
                            </a:extLst>
                          </a:hlinkClick>
                        </a:rPr>
                        <a:t>I0233</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Introduction of an Energy Theft Unit (ETU) under the REC</a:t>
                      </a:r>
                    </a:p>
                  </a:txBody>
                  <a:tcPr marL="6350" marR="6350" marT="6350" marB="0" anchor="ctr">
                    <a:solidFill>
                      <a:srgbClr val="CFE3DF"/>
                    </a:solidFill>
                  </a:tcPr>
                </a:tc>
                <a:extLst>
                  <a:ext uri="{0D108BD9-81ED-4DB2-BD59-A6C34878D82A}">
                    <a16:rowId xmlns:a16="http://schemas.microsoft.com/office/drawing/2014/main" val="2646917139"/>
                  </a:ext>
                </a:extLst>
              </a:tr>
              <a:tr h="148974">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9">
                            <a:extLst>
                              <a:ext uri="{A12FA001-AC4F-418D-AE19-62706E023703}">
                                <ahyp:hlinkClr xmlns:ahyp="http://schemas.microsoft.com/office/drawing/2018/hyperlinkcolor" val="tx"/>
                              </a:ext>
                            </a:extLst>
                          </a:hlinkClick>
                        </a:rPr>
                        <a:t>I0234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Introduction of an energy theft Referral Assessment Service under the REC</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4080268058"/>
                  </a:ext>
                </a:extLst>
              </a:tr>
              <a:tr h="0">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0">
                            <a:extLst>
                              <a:ext uri="{A12FA001-AC4F-418D-AE19-62706E023703}">
                                <ahyp:hlinkClr xmlns:ahyp="http://schemas.microsoft.com/office/drawing/2018/hyperlinkcolor" val="tx"/>
                              </a:ext>
                            </a:extLst>
                          </a:hlinkClick>
                        </a:rPr>
                        <a:t>I0236</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REC Party Auto de-accession proposal </a:t>
                      </a:r>
                    </a:p>
                  </a:txBody>
                  <a:tcPr marL="6350" marR="6350" marT="6350" marB="0" anchor="ctr">
                    <a:solidFill>
                      <a:srgbClr val="CFE3DF"/>
                    </a:solidFill>
                  </a:tcPr>
                </a:tc>
                <a:extLst>
                  <a:ext uri="{0D108BD9-81ED-4DB2-BD59-A6C34878D82A}">
                    <a16:rowId xmlns:a16="http://schemas.microsoft.com/office/drawing/2014/main" val="2765996478"/>
                  </a:ext>
                </a:extLst>
              </a:tr>
            </a:tbl>
          </a:graphicData>
        </a:graphic>
      </p:graphicFrame>
    </p:spTree>
    <p:extLst>
      <p:ext uri="{BB962C8B-B14F-4D97-AF65-F5344CB8AC3E}">
        <p14:creationId xmlns:p14="http://schemas.microsoft.com/office/powerpoint/2010/main" val="660100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a:xfrm>
            <a:off x="838203" y="365129"/>
            <a:ext cx="9284854" cy="660114"/>
          </a:xfrm>
        </p:spPr>
        <p:txBody>
          <a:bodyPr>
            <a:normAutofit fontScale="90000"/>
          </a:bodyPr>
          <a:lstStyle/>
          <a:p>
            <a:pPr lvl="0"/>
            <a:br>
              <a:rPr lang="en-GB" dirty="0">
                <a:latin typeface="Roboto"/>
                <a:ea typeface="Roboto"/>
                <a:cs typeface="Roboto"/>
              </a:rPr>
            </a:br>
            <a:r>
              <a:rPr lang="en-GB" sz="3100" dirty="0">
                <a:latin typeface="Roboto"/>
                <a:ea typeface="Roboto"/>
                <a:cs typeface="Roboto"/>
              </a:rPr>
              <a:t>Impact Assessment  </a:t>
            </a:r>
            <a:br>
              <a:rPr lang="en-GB" sz="1800" dirty="0">
                <a:latin typeface="Roboto"/>
                <a:ea typeface="Roboto"/>
                <a:cs typeface="Roboto"/>
              </a:rPr>
            </a:br>
            <a:br>
              <a:rPr lang="en-GB" sz="1800" dirty="0">
                <a:latin typeface="Roboto"/>
                <a:ea typeface="Roboto"/>
                <a:cs typeface="Roboto"/>
              </a:rPr>
            </a:br>
            <a:endParaRPr lang="en-GB" sz="1800" dirty="0">
              <a:latin typeface="Roboto"/>
              <a:ea typeface="Roboto"/>
              <a:cs typeface="Roboto"/>
            </a:endParaRP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224287" y="1621766"/>
          <a:ext cx="9643092" cy="1348596"/>
        </p:xfrm>
        <a:graphic>
          <a:graphicData uri="http://schemas.openxmlformats.org/drawingml/2006/table">
            <a:tbl>
              <a:tblPr firstRow="1" bandRow="1">
                <a:tableStyleId>{F5AB1C69-6EDB-4FF4-983F-18BD219EF322}</a:tableStyleId>
              </a:tblPr>
              <a:tblGrid>
                <a:gridCol w="820312">
                  <a:extLst>
                    <a:ext uri="{9D8B030D-6E8A-4147-A177-3AD203B41FA5}">
                      <a16:colId xmlns:a16="http://schemas.microsoft.com/office/drawing/2014/main" val="1487220180"/>
                    </a:ext>
                  </a:extLst>
                </a:gridCol>
                <a:gridCol w="8822780">
                  <a:extLst>
                    <a:ext uri="{9D8B030D-6E8A-4147-A177-3AD203B41FA5}">
                      <a16:colId xmlns:a16="http://schemas.microsoft.com/office/drawing/2014/main" val="3946517673"/>
                    </a:ext>
                  </a:extLst>
                </a:gridCol>
              </a:tblGrid>
              <a:tr h="375935">
                <a:tc>
                  <a:txBody>
                    <a:bodyPr/>
                    <a:lstStyle/>
                    <a:p>
                      <a:r>
                        <a:rPr lang="en-GB" sz="1400" dirty="0">
                          <a:latin typeface="Arial"/>
                          <a:ea typeface="Roboto"/>
                          <a:cs typeface="Arial"/>
                        </a:rPr>
                        <a:t>Issue</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3397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2">
                            <a:extLst>
                              <a:ext uri="{A12FA001-AC4F-418D-AE19-62706E023703}">
                                <ahyp:hlinkClr xmlns:ahyp="http://schemas.microsoft.com/office/drawing/2018/hyperlinkcolor" val="tx"/>
                              </a:ext>
                            </a:extLst>
                          </a:hlinkClick>
                        </a:rPr>
                        <a:t>I0179</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Proposal for Limiting Queries in EES API Calls (Single API Call With Multiple Queries)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832764409"/>
                  </a:ext>
                </a:extLst>
              </a:tr>
              <a:tr h="326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3">
                            <a:extLst>
                              <a:ext uri="{A12FA001-AC4F-418D-AE19-62706E023703}">
                                <ahyp:hlinkClr xmlns:ahyp="http://schemas.microsoft.com/office/drawing/2018/hyperlinkcolor" val="tx"/>
                              </a:ext>
                            </a:extLst>
                          </a:hlinkClick>
                        </a:rPr>
                        <a:t>I0194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CSS Change to Allow Prevent of Registration by Market Segment</a:t>
                      </a:r>
                    </a:p>
                  </a:txBody>
                  <a:tcPr marL="6350" marR="6350" marT="6350" marB="0" anchor="ctr">
                    <a:solidFill>
                      <a:srgbClr val="CFE3DF"/>
                    </a:solidFill>
                  </a:tcPr>
                </a:tc>
                <a:extLst>
                  <a:ext uri="{0D108BD9-81ED-4DB2-BD59-A6C34878D82A}">
                    <a16:rowId xmlns:a16="http://schemas.microsoft.com/office/drawing/2014/main" val="4253326874"/>
                  </a:ext>
                </a:extLst>
              </a:tr>
              <a:tr h="305941">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4">
                            <a:extLst>
                              <a:ext uri="{A12FA001-AC4F-418D-AE19-62706E023703}">
                                <ahyp:hlinkClr xmlns:ahyp="http://schemas.microsoft.com/office/drawing/2018/hyperlinkcolor" val="tx"/>
                              </a:ext>
                            </a:extLst>
                          </a:hlinkClick>
                        </a:rPr>
                        <a:t>I0224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Agile Reporting within CSS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948421482"/>
                  </a:ext>
                </a:extLst>
              </a:tr>
            </a:tbl>
          </a:graphicData>
        </a:graphic>
      </p:graphicFrame>
      <p:sp>
        <p:nvSpPr>
          <p:cNvPr id="3" name="TextBox 2">
            <a:extLst>
              <a:ext uri="{FF2B5EF4-FFF2-40B4-BE49-F238E27FC236}">
                <a16:creationId xmlns:a16="http://schemas.microsoft.com/office/drawing/2014/main" id="{0F3615FE-C190-44C2-9FBA-10441BD3735C}"/>
              </a:ext>
            </a:extLst>
          </p:cNvPr>
          <p:cNvSpPr txBox="1"/>
          <p:nvPr/>
        </p:nvSpPr>
        <p:spPr>
          <a:xfrm>
            <a:off x="751939" y="1201240"/>
            <a:ext cx="10049774"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These Issues are currently in Service Provider or Party impact assessment. </a:t>
            </a:r>
          </a:p>
        </p:txBody>
      </p:sp>
      <p:sp>
        <p:nvSpPr>
          <p:cNvPr id="10" name="Title 4">
            <a:extLst>
              <a:ext uri="{FF2B5EF4-FFF2-40B4-BE49-F238E27FC236}">
                <a16:creationId xmlns:a16="http://schemas.microsoft.com/office/drawing/2014/main" id="{C128B035-1122-4477-A5A8-AF757B6BF69F}"/>
              </a:ext>
            </a:extLst>
          </p:cNvPr>
          <p:cNvSpPr txBox="1">
            <a:spLocks/>
          </p:cNvSpPr>
          <p:nvPr/>
        </p:nvSpPr>
        <p:spPr>
          <a:xfrm>
            <a:off x="198547" y="3098943"/>
            <a:ext cx="9284854" cy="660114"/>
          </a:xfrm>
          <a:prstGeom prst="rect">
            <a:avLst/>
          </a:prstGeom>
          <a:noFill/>
          <a:ln>
            <a:noFill/>
          </a:ln>
        </p:spPr>
        <p:txBody>
          <a:bodyPr vert="horz" wrap="square" lIns="91440" tIns="45720" rIns="91440" bIns="45720" anchor="ctr" anchorCtr="0" compatLnSpc="1">
            <a:normAutofit fontScale="25000" lnSpcReduction="20000"/>
          </a:bodyPr>
          <a:lst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a:lstStyle>
          <a:p>
            <a:pPr marL="0" marR="0" lvl="0" indent="0" algn="l" defTabSz="914400" rtl="0" eaLnBrk="1" fontAlgn="auto" latinLnBrk="0" hangingPunct="1">
              <a:lnSpc>
                <a:spcPct val="90000"/>
              </a:lnSpc>
              <a:spcBef>
                <a:spcPts val="0"/>
              </a:spcBef>
              <a:spcAft>
                <a:spcPts val="0"/>
              </a:spcAft>
              <a:buClrTx/>
              <a:buSzTx/>
              <a:buFontTx/>
              <a:buNone/>
              <a:tabLst/>
              <a:defRPr/>
            </a:pPr>
            <a:br>
              <a:rPr kumimoji="0" lang="en-GB" sz="9300" b="1" i="0" u="none" strike="noStrike" kern="1200" cap="all" spc="300" normalizeH="0" baseline="0" noProof="0" dirty="0">
                <a:ln>
                  <a:noFill/>
                </a:ln>
                <a:solidFill>
                  <a:srgbClr val="70ADA3"/>
                </a:solidFill>
                <a:effectLst/>
                <a:uLnTx/>
                <a:uFillTx/>
                <a:latin typeface="Roboto"/>
                <a:ea typeface="Roboto"/>
                <a:cs typeface="Roboto"/>
              </a:rPr>
            </a:br>
            <a:r>
              <a:rPr kumimoji="0" lang="en-GB" sz="9300" b="1" i="0" u="none" strike="noStrike" kern="1200" cap="all" spc="300" normalizeH="0" baseline="0" noProof="0" dirty="0">
                <a:ln>
                  <a:noFill/>
                </a:ln>
                <a:solidFill>
                  <a:srgbClr val="70ADA3"/>
                </a:solidFill>
                <a:effectLst/>
                <a:uLnTx/>
                <a:uFillTx/>
                <a:latin typeface="Roboto"/>
                <a:ea typeface="Roboto"/>
                <a:cs typeface="Roboto"/>
              </a:rPr>
              <a:t>Progressed to CP’s</a:t>
            </a:r>
            <a:br>
              <a:rPr kumimoji="0" lang="en-GB" sz="1800" b="1" i="0" u="none" strike="noStrike" kern="1200" cap="all" spc="300" normalizeH="0" baseline="0" noProof="0" dirty="0">
                <a:ln>
                  <a:noFill/>
                </a:ln>
                <a:solidFill>
                  <a:srgbClr val="70ADA3"/>
                </a:solidFill>
                <a:effectLst/>
                <a:uLnTx/>
                <a:uFillTx/>
                <a:latin typeface="Roboto"/>
                <a:ea typeface="Roboto"/>
                <a:cs typeface="Roboto"/>
              </a:rPr>
            </a:br>
            <a:br>
              <a:rPr kumimoji="0" lang="en-GB" sz="1800" b="1" i="0" u="none" strike="noStrike" kern="1200" cap="all" spc="300" normalizeH="0" baseline="0" noProof="0" dirty="0">
                <a:ln>
                  <a:noFill/>
                </a:ln>
                <a:solidFill>
                  <a:srgbClr val="70ADA3"/>
                </a:solidFill>
                <a:effectLst/>
                <a:uLnTx/>
                <a:uFillTx/>
                <a:latin typeface="Roboto"/>
                <a:ea typeface="Roboto"/>
                <a:cs typeface="Roboto"/>
              </a:rPr>
            </a:br>
            <a:endParaRPr kumimoji="0" lang="en-GB" sz="1800" b="1" i="0" u="none" strike="noStrike" kern="1200" cap="all" spc="300" normalizeH="0" baseline="0" noProof="0" dirty="0">
              <a:ln>
                <a:noFill/>
              </a:ln>
              <a:solidFill>
                <a:srgbClr val="70ADA3"/>
              </a:solidFill>
              <a:effectLst/>
              <a:uLnTx/>
              <a:uFillTx/>
              <a:latin typeface="Roboto"/>
              <a:ea typeface="Roboto"/>
              <a:cs typeface="Roboto"/>
            </a:endParaRPr>
          </a:p>
        </p:txBody>
      </p:sp>
      <p:graphicFrame>
        <p:nvGraphicFramePr>
          <p:cNvPr id="11" name="Table 4">
            <a:extLst>
              <a:ext uri="{FF2B5EF4-FFF2-40B4-BE49-F238E27FC236}">
                <a16:creationId xmlns:a16="http://schemas.microsoft.com/office/drawing/2014/main" id="{B1992C14-8CFA-4B01-8A59-9ADC806E554B}"/>
              </a:ext>
            </a:extLst>
          </p:cNvPr>
          <p:cNvGraphicFramePr>
            <a:graphicFrameLocks noGrp="1"/>
          </p:cNvGraphicFramePr>
          <p:nvPr/>
        </p:nvGraphicFramePr>
        <p:xfrm>
          <a:off x="224287" y="3867510"/>
          <a:ext cx="9643092" cy="1042655"/>
        </p:xfrm>
        <a:graphic>
          <a:graphicData uri="http://schemas.openxmlformats.org/drawingml/2006/table">
            <a:tbl>
              <a:tblPr firstRow="1" bandRow="1">
                <a:tableStyleId>{F5AB1C69-6EDB-4FF4-983F-18BD219EF322}</a:tableStyleId>
              </a:tblPr>
              <a:tblGrid>
                <a:gridCol w="820312">
                  <a:extLst>
                    <a:ext uri="{9D8B030D-6E8A-4147-A177-3AD203B41FA5}">
                      <a16:colId xmlns:a16="http://schemas.microsoft.com/office/drawing/2014/main" val="1487220180"/>
                    </a:ext>
                  </a:extLst>
                </a:gridCol>
                <a:gridCol w="8822780">
                  <a:extLst>
                    <a:ext uri="{9D8B030D-6E8A-4147-A177-3AD203B41FA5}">
                      <a16:colId xmlns:a16="http://schemas.microsoft.com/office/drawing/2014/main" val="3946517673"/>
                    </a:ext>
                  </a:extLst>
                </a:gridCol>
              </a:tblGrid>
              <a:tr h="375935">
                <a:tc>
                  <a:txBody>
                    <a:bodyPr/>
                    <a:lstStyle/>
                    <a:p>
                      <a:r>
                        <a:rPr lang="en-GB" sz="1400" dirty="0">
                          <a:latin typeface="Arial"/>
                          <a:ea typeface="Roboto"/>
                          <a:cs typeface="Arial"/>
                        </a:rPr>
                        <a:t>CP</a:t>
                      </a:r>
                    </a:p>
                  </a:txBody>
                  <a:tcPr>
                    <a:solidFill>
                      <a:srgbClr val="70ADA3"/>
                    </a:solidFill>
                  </a:tcPr>
                </a:tc>
                <a:tc>
                  <a:txBody>
                    <a:bodyPr/>
                    <a:lstStyle/>
                    <a:p>
                      <a:r>
                        <a:rPr lang="en-GB" sz="1400" dirty="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3397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rgbClr val="70ADA3"/>
                          </a:solidFill>
                          <a:latin typeface="+mn-lt"/>
                          <a:ea typeface="+mn-ea"/>
                          <a:cs typeface="+mn-cs"/>
                          <a:hlinkClick r:id="rId5">
                            <a:extLst>
                              <a:ext uri="{A12FA001-AC4F-418D-AE19-62706E023703}">
                                <ahyp:hlinkClr xmlns:ahyp="http://schemas.microsoft.com/office/drawing/2018/hyperlinkcolor" val="tx"/>
                              </a:ext>
                            </a:extLst>
                          </a:hlinkClick>
                        </a:rPr>
                        <a:t>R0168</a:t>
                      </a:r>
                      <a:endParaRPr lang="en-GB" sz="140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Clarify &amp; strengthen CRS Providers requirements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832764409"/>
                  </a:ext>
                </a:extLst>
              </a:tr>
              <a:tr h="3269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rgbClr val="70ADA3"/>
                          </a:solidFill>
                          <a:latin typeface="+mn-lt"/>
                          <a:ea typeface="+mn-ea"/>
                          <a:cs typeface="+mn-cs"/>
                          <a:hlinkClick r:id="rId6">
                            <a:extLst>
                              <a:ext uri="{A12FA001-AC4F-418D-AE19-62706E023703}">
                                <ahyp:hlinkClr xmlns:ahyp="http://schemas.microsoft.com/office/drawing/2018/hyperlinkcolor" val="tx"/>
                              </a:ext>
                            </a:extLst>
                          </a:hlinkClick>
                        </a:rPr>
                        <a:t>R0193</a:t>
                      </a:r>
                      <a:endParaRPr lang="en-GB" sz="140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Add Enumeration Values to the DI51035 - Communications Provider Data Item</a:t>
                      </a:r>
                    </a:p>
                  </a:txBody>
                  <a:tcPr marL="6350" marR="6350" marT="6350" marB="0" anchor="ctr">
                    <a:solidFill>
                      <a:srgbClr val="CFE3DF"/>
                    </a:solidFill>
                  </a:tcPr>
                </a:tc>
                <a:extLst>
                  <a:ext uri="{0D108BD9-81ED-4DB2-BD59-A6C34878D82A}">
                    <a16:rowId xmlns:a16="http://schemas.microsoft.com/office/drawing/2014/main" val="4253326874"/>
                  </a:ext>
                </a:extLst>
              </a:tr>
            </a:tbl>
          </a:graphicData>
        </a:graphic>
      </p:graphicFrame>
    </p:spTree>
    <p:extLst>
      <p:ext uri="{BB962C8B-B14F-4D97-AF65-F5344CB8AC3E}">
        <p14:creationId xmlns:p14="http://schemas.microsoft.com/office/powerpoint/2010/main" val="1972849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r>
              <a:rPr lang="en-GB" dirty="0">
                <a:latin typeface="Roboto"/>
                <a:ea typeface="Roboto"/>
                <a:cs typeface="Roboto"/>
              </a:rPr>
            </a:br>
            <a:r>
              <a:rPr lang="en-GB" sz="3100" dirty="0">
                <a:latin typeface="Roboto"/>
                <a:ea typeface="Roboto"/>
                <a:cs typeface="Roboto"/>
              </a:rPr>
              <a:t>New/ Initial assessment  </a:t>
            </a:r>
            <a:br>
              <a:rPr lang="en-GB" sz="1800" dirty="0">
                <a:latin typeface="Roboto"/>
                <a:ea typeface="Roboto"/>
                <a:cs typeface="Roboto"/>
              </a:rPr>
            </a:br>
            <a:br>
              <a:rPr lang="en-GB" sz="1800" dirty="0">
                <a:latin typeface="Roboto"/>
                <a:ea typeface="Roboto"/>
                <a:cs typeface="Roboto"/>
              </a:rPr>
            </a:br>
            <a:endParaRPr lang="en-GB" sz="1800" dirty="0">
              <a:latin typeface="Roboto"/>
              <a:ea typeface="Roboto"/>
              <a:cs typeface="Roboto"/>
            </a:endParaRP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517007" y="1751458"/>
          <a:ext cx="10536891" cy="5049826"/>
        </p:xfrm>
        <a:graphic>
          <a:graphicData uri="http://schemas.openxmlformats.org/drawingml/2006/table">
            <a:tbl>
              <a:tblPr firstRow="1" bandRow="1">
                <a:tableStyleId>{F5AB1C69-6EDB-4FF4-983F-18BD219EF322}</a:tableStyleId>
              </a:tblPr>
              <a:tblGrid>
                <a:gridCol w="896345">
                  <a:extLst>
                    <a:ext uri="{9D8B030D-6E8A-4147-A177-3AD203B41FA5}">
                      <a16:colId xmlns:a16="http://schemas.microsoft.com/office/drawing/2014/main" val="1487220180"/>
                    </a:ext>
                  </a:extLst>
                </a:gridCol>
                <a:gridCol w="9640546">
                  <a:extLst>
                    <a:ext uri="{9D8B030D-6E8A-4147-A177-3AD203B41FA5}">
                      <a16:colId xmlns:a16="http://schemas.microsoft.com/office/drawing/2014/main" val="3946517673"/>
                    </a:ext>
                  </a:extLst>
                </a:gridCol>
              </a:tblGrid>
              <a:tr h="219256">
                <a:tc>
                  <a:txBody>
                    <a:bodyPr/>
                    <a:lstStyle/>
                    <a:p>
                      <a:r>
                        <a:rPr lang="en-GB" sz="1400" dirty="0">
                          <a:latin typeface="Arial"/>
                          <a:ea typeface="Roboto"/>
                          <a:cs typeface="Arial"/>
                        </a:rPr>
                        <a:t>Issue</a:t>
                      </a:r>
                    </a:p>
                  </a:txBody>
                  <a:tcPr>
                    <a:solidFill>
                      <a:srgbClr val="70ADA3"/>
                    </a:solidFill>
                  </a:tcPr>
                </a:tc>
                <a:tc>
                  <a:txBody>
                    <a:bodyPr/>
                    <a:lstStyle/>
                    <a:p>
                      <a:r>
                        <a:rPr lang="en-GB" sz="140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1811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2">
                            <a:extLst>
                              <a:ext uri="{A12FA001-AC4F-418D-AE19-62706E023703}">
                                <ahyp:hlinkClr xmlns:ahyp="http://schemas.microsoft.com/office/drawing/2018/hyperlinkcolor" val="tx"/>
                              </a:ext>
                            </a:extLst>
                          </a:hlinkClick>
                        </a:rPr>
                        <a:t>I0174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Mandating ETTOS Follow up</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023930193"/>
                  </a:ext>
                </a:extLst>
              </a:tr>
              <a:tr h="234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3">
                            <a:extLst>
                              <a:ext uri="{A12FA001-AC4F-418D-AE19-62706E023703}">
                                <ahyp:hlinkClr xmlns:ahyp="http://schemas.microsoft.com/office/drawing/2018/hyperlinkcolor" val="tx"/>
                              </a:ext>
                            </a:extLst>
                          </a:hlinkClick>
                        </a:rPr>
                        <a:t>I0175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Introducing a Reasonable Endeavours Scheme within the REC</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97992988"/>
                  </a:ext>
                </a:extLst>
              </a:tr>
              <a:tr h="2067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4">
                            <a:extLst>
                              <a:ext uri="{A12FA001-AC4F-418D-AE19-62706E023703}">
                                <ahyp:hlinkClr xmlns:ahyp="http://schemas.microsoft.com/office/drawing/2018/hyperlinkcolor" val="tx"/>
                              </a:ext>
                            </a:extLst>
                          </a:hlinkClick>
                        </a:rPr>
                        <a:t>I0176</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Creation of an Energy Theft Detection and Resolution Body</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361065488"/>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5">
                            <a:extLst>
                              <a:ext uri="{A12FA001-AC4F-418D-AE19-62706E023703}">
                                <ahyp:hlinkClr xmlns:ahyp="http://schemas.microsoft.com/office/drawing/2018/hyperlinkcolor" val="tx"/>
                              </a:ext>
                            </a:extLst>
                          </a:hlinkClick>
                        </a:rPr>
                        <a:t>I0190</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Related Meter Point RMP status rules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004114843"/>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6">
                            <a:extLst>
                              <a:ext uri="{A12FA001-AC4F-418D-AE19-62706E023703}">
                                <ahyp:hlinkClr xmlns:ahyp="http://schemas.microsoft.com/office/drawing/2018/hyperlinkcolor" val="tx"/>
                              </a:ext>
                            </a:extLst>
                          </a:hlinkClick>
                        </a:rPr>
                        <a:t>I0191</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De-</a:t>
                      </a:r>
                      <a:r>
                        <a:rPr lang="en-US" sz="1400" kern="1200" dirty="0" err="1">
                          <a:solidFill>
                            <a:schemeClr val="dk1"/>
                          </a:solidFill>
                          <a:latin typeface="+mn-lt"/>
                          <a:ea typeface="+mn-ea"/>
                          <a:cs typeface="+mn-cs"/>
                        </a:rPr>
                        <a:t>energisation</a:t>
                      </a:r>
                      <a:r>
                        <a:rPr lang="en-US" sz="1400" kern="1200" dirty="0">
                          <a:solidFill>
                            <a:schemeClr val="dk1"/>
                          </a:solidFill>
                          <a:latin typeface="+mn-lt"/>
                          <a:ea typeface="+mn-ea"/>
                          <a:cs typeface="+mn-cs"/>
                        </a:rPr>
                        <a:t> of disconnected meters </a:t>
                      </a:r>
                    </a:p>
                  </a:txBody>
                  <a:tcPr marL="6350" marR="6350" marT="6350" marB="0" anchor="ctr">
                    <a:solidFill>
                      <a:srgbClr val="CFE3DF"/>
                    </a:solidFill>
                  </a:tcPr>
                </a:tc>
                <a:extLst>
                  <a:ext uri="{0D108BD9-81ED-4DB2-BD59-A6C34878D82A}">
                    <a16:rowId xmlns:a16="http://schemas.microsoft.com/office/drawing/2014/main" val="3908576195"/>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7">
                            <a:extLst>
                              <a:ext uri="{A12FA001-AC4F-418D-AE19-62706E023703}">
                                <ahyp:hlinkClr xmlns:ahyp="http://schemas.microsoft.com/office/drawing/2018/hyperlinkcolor" val="tx"/>
                              </a:ext>
                            </a:extLst>
                          </a:hlinkClick>
                        </a:rPr>
                        <a:t>I0205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Provision of HH consumption data for Advanced Meter ETs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17245484"/>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8">
                            <a:extLst>
                              <a:ext uri="{A12FA001-AC4F-418D-AE19-62706E023703}">
                                <ahyp:hlinkClr xmlns:ahyp="http://schemas.microsoft.com/office/drawing/2018/hyperlinkcolor" val="tx"/>
                              </a:ext>
                            </a:extLst>
                          </a:hlinkClick>
                        </a:rPr>
                        <a:t>I0216</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REC Changes to tie in with DCP419</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417659857"/>
                  </a:ext>
                </a:extLst>
              </a:tr>
              <a:tr h="1702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9">
                            <a:extLst>
                              <a:ext uri="{A12FA001-AC4F-418D-AE19-62706E023703}">
                                <ahyp:hlinkClr xmlns:ahyp="http://schemas.microsoft.com/office/drawing/2018/hyperlinkcolor" val="tx"/>
                              </a:ext>
                            </a:extLst>
                          </a:hlinkClick>
                        </a:rPr>
                        <a:t>I0227</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Domestic Elective HH Switching</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832764409"/>
                  </a:ext>
                </a:extLst>
              </a:tr>
              <a:tr h="3257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10">
                            <a:extLst>
                              <a:ext uri="{A12FA001-AC4F-418D-AE19-62706E023703}">
                                <ahyp:hlinkClr xmlns:ahyp="http://schemas.microsoft.com/office/drawing/2018/hyperlinkcolor" val="tx"/>
                              </a:ext>
                            </a:extLst>
                          </a:hlinkClick>
                        </a:rPr>
                        <a:t>I0228</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ECOES API for Export MPAN Creation at Scale</a:t>
                      </a:r>
                    </a:p>
                  </a:txBody>
                  <a:tcPr marL="6350" marR="6350" marT="6350" marB="0" anchor="ctr">
                    <a:solidFill>
                      <a:srgbClr val="CFE3DF"/>
                    </a:solidFill>
                  </a:tcPr>
                </a:tc>
                <a:extLst>
                  <a:ext uri="{0D108BD9-81ED-4DB2-BD59-A6C34878D82A}">
                    <a16:rowId xmlns:a16="http://schemas.microsoft.com/office/drawing/2014/main" val="4253326874"/>
                  </a:ext>
                </a:extLst>
              </a:tr>
              <a:tr h="301591">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1">
                            <a:extLst>
                              <a:ext uri="{A12FA001-AC4F-418D-AE19-62706E023703}">
                                <ahyp:hlinkClr xmlns:ahyp="http://schemas.microsoft.com/office/drawing/2018/hyperlinkcolor" val="tx"/>
                              </a:ext>
                            </a:extLst>
                          </a:hlinkClick>
                        </a:rPr>
                        <a:t>I0230</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Meter Asset Providers may not receive effective from settlement date (J0049) in the D0303 flow following MHHS design changes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948421482"/>
                  </a:ext>
                </a:extLst>
              </a:tr>
              <a:tr h="0">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2">
                            <a:extLst>
                              <a:ext uri="{A12FA001-AC4F-418D-AE19-62706E023703}">
                                <ahyp:hlinkClr xmlns:ahyp="http://schemas.microsoft.com/office/drawing/2018/hyperlinkcolor" val="tx"/>
                              </a:ext>
                            </a:extLst>
                          </a:hlinkClick>
                        </a:rPr>
                        <a:t>I0231</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Shared Sites in Electricity Enquiry Service (EES)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401339840"/>
                  </a:ext>
                </a:extLst>
              </a:tr>
              <a:tr h="322053">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3">
                            <a:extLst>
                              <a:ext uri="{A12FA001-AC4F-418D-AE19-62706E023703}">
                                <ahyp:hlinkClr xmlns:ahyp="http://schemas.microsoft.com/office/drawing/2018/hyperlinkcolor" val="tx"/>
                              </a:ext>
                            </a:extLst>
                          </a:hlinkClick>
                        </a:rPr>
                        <a:t>I0235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a:t>
                      </a:r>
                      <a:r>
                        <a:rPr lang="it-IT" sz="1400" kern="1200" dirty="0">
                          <a:solidFill>
                            <a:schemeClr val="dk1"/>
                          </a:solidFill>
                          <a:latin typeface="+mn-lt"/>
                          <a:ea typeface="+mn-ea"/>
                          <a:cs typeface="+mn-cs"/>
                        </a:rPr>
                        <a:t>Missing Scenario Variant (DNO to MOA) in D0179</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521218229"/>
                  </a:ext>
                </a:extLst>
              </a:tr>
              <a:tr h="195531">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4">
                            <a:extLst>
                              <a:ext uri="{A12FA001-AC4F-418D-AE19-62706E023703}">
                                <ahyp:hlinkClr xmlns:ahyp="http://schemas.microsoft.com/office/drawing/2018/hyperlinkcolor" val="tx"/>
                              </a:ext>
                            </a:extLst>
                          </a:hlinkClick>
                        </a:rPr>
                        <a:t>I0237</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kern="1200" dirty="0">
                          <a:solidFill>
                            <a:schemeClr val="dk1"/>
                          </a:solidFill>
                          <a:latin typeface="+mn-lt"/>
                          <a:ea typeface="+mn-ea"/>
                          <a:cs typeface="+mn-cs"/>
                        </a:rPr>
                        <a:t> Erroneous Switch Review</a:t>
                      </a:r>
                    </a:p>
                  </a:txBody>
                  <a:tcPr marL="6350" marR="6350" marT="6350" marB="0" anchor="ctr">
                    <a:solidFill>
                      <a:srgbClr val="CFE3DF"/>
                    </a:solidFill>
                  </a:tcPr>
                </a:tc>
                <a:extLst>
                  <a:ext uri="{0D108BD9-81ED-4DB2-BD59-A6C34878D82A}">
                    <a16:rowId xmlns:a16="http://schemas.microsoft.com/office/drawing/2014/main" val="4084123261"/>
                  </a:ext>
                </a:extLst>
              </a:tr>
              <a:tr h="256468">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5">
                            <a:extLst>
                              <a:ext uri="{A12FA001-AC4F-418D-AE19-62706E023703}">
                                <ahyp:hlinkClr xmlns:ahyp="http://schemas.microsoft.com/office/drawing/2018/hyperlinkcolor" val="tx"/>
                              </a:ext>
                            </a:extLst>
                          </a:hlinkClick>
                        </a:rPr>
                        <a:t>I0240</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Data alignment of meter information through MHHS Migration</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753930255"/>
                  </a:ext>
                </a:extLst>
              </a:tr>
              <a:tr h="184581">
                <a:tc>
                  <a:txBody>
                    <a:bodyPr/>
                    <a:lstStyle/>
                    <a:p>
                      <a:pPr marL="0" lvl="0" indent="0" algn="l">
                        <a:lnSpc>
                          <a:spcPct val="100000"/>
                        </a:lnSpc>
                        <a:spcBef>
                          <a:spcPts val="0"/>
                        </a:spcBef>
                        <a:spcAft>
                          <a:spcPts val="0"/>
                        </a:spcAft>
                        <a:buNone/>
                      </a:pPr>
                      <a:r>
                        <a:rPr lang="en-GB" sz="1400" b="0" kern="1200" dirty="0">
                          <a:solidFill>
                            <a:srgbClr val="70ADA3"/>
                          </a:solidFill>
                          <a:latin typeface="+mn-lt"/>
                          <a:ea typeface="+mn-ea"/>
                          <a:cs typeface="+mn-cs"/>
                          <a:hlinkClick r:id="rId16">
                            <a:extLst>
                              <a:ext uri="{A12FA001-AC4F-418D-AE19-62706E023703}">
                                <ahyp:hlinkClr xmlns:ahyp="http://schemas.microsoft.com/office/drawing/2018/hyperlinkcolor" val="tx"/>
                              </a:ext>
                            </a:extLst>
                          </a:hlinkClick>
                        </a:rPr>
                        <a:t>I0241</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MHHS Incremental Changes for Go Live</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252213165"/>
                  </a:ext>
                </a:extLst>
              </a:tr>
            </a:tbl>
          </a:graphicData>
        </a:graphic>
      </p:graphicFrame>
      <p:sp>
        <p:nvSpPr>
          <p:cNvPr id="3" name="TextBox 2">
            <a:extLst>
              <a:ext uri="{FF2B5EF4-FFF2-40B4-BE49-F238E27FC236}">
                <a16:creationId xmlns:a16="http://schemas.microsoft.com/office/drawing/2014/main" id="{0F3615FE-C190-44C2-9FBA-10441BD3735C}"/>
              </a:ext>
            </a:extLst>
          </p:cNvPr>
          <p:cNvSpPr txBox="1"/>
          <p:nvPr/>
        </p:nvSpPr>
        <p:spPr>
          <a:xfrm>
            <a:off x="838203" y="732248"/>
            <a:ext cx="1004977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These Issues have recently been raised and will be assigned to an analyst, or have been assigned to an analyst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and going through an initial assessment. This includes activities to validate/ confirm the Issue such as meeting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with the proposer &amp; Service Providers, consolidated Code Manager assessments and preparation of Change Reports and Change Plans. </a:t>
            </a:r>
          </a:p>
        </p:txBody>
      </p:sp>
    </p:spTree>
    <p:extLst>
      <p:ext uri="{BB962C8B-B14F-4D97-AF65-F5344CB8AC3E}">
        <p14:creationId xmlns:p14="http://schemas.microsoft.com/office/powerpoint/2010/main" val="41128638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br>
              <a:rPr lang="en-GB" dirty="0">
                <a:latin typeface="Roboto"/>
                <a:ea typeface="Roboto"/>
                <a:cs typeface="Roboto"/>
              </a:rPr>
            </a:br>
            <a:r>
              <a:rPr lang="en-GB" sz="3100" dirty="0">
                <a:latin typeface="Roboto"/>
                <a:ea typeface="Roboto"/>
                <a:cs typeface="Roboto"/>
              </a:rPr>
              <a:t>Withdrawn</a:t>
            </a:r>
            <a:br>
              <a:rPr lang="en-GB" sz="1800" dirty="0">
                <a:latin typeface="Roboto"/>
                <a:ea typeface="Roboto"/>
                <a:cs typeface="Roboto"/>
              </a:rPr>
            </a:br>
            <a:br>
              <a:rPr lang="en-GB" sz="1800" dirty="0">
                <a:latin typeface="Roboto"/>
                <a:ea typeface="Roboto"/>
                <a:cs typeface="Roboto"/>
              </a:rPr>
            </a:br>
            <a:endParaRPr lang="en-GB" sz="1800" dirty="0">
              <a:latin typeface="Roboto"/>
              <a:ea typeface="Roboto"/>
              <a:cs typeface="Roboto"/>
            </a:endParaRP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nvGraphicFramePr>
        <p:xfrm>
          <a:off x="508380" y="1370517"/>
          <a:ext cx="10536891" cy="1728585"/>
        </p:xfrm>
        <a:graphic>
          <a:graphicData uri="http://schemas.openxmlformats.org/drawingml/2006/table">
            <a:tbl>
              <a:tblPr firstRow="1" bandRow="1">
                <a:tableStyleId>{F5AB1C69-6EDB-4FF4-983F-18BD219EF322}</a:tableStyleId>
              </a:tblPr>
              <a:tblGrid>
                <a:gridCol w="896345">
                  <a:extLst>
                    <a:ext uri="{9D8B030D-6E8A-4147-A177-3AD203B41FA5}">
                      <a16:colId xmlns:a16="http://schemas.microsoft.com/office/drawing/2014/main" val="1487220180"/>
                    </a:ext>
                  </a:extLst>
                </a:gridCol>
                <a:gridCol w="9640546">
                  <a:extLst>
                    <a:ext uri="{9D8B030D-6E8A-4147-A177-3AD203B41FA5}">
                      <a16:colId xmlns:a16="http://schemas.microsoft.com/office/drawing/2014/main" val="3946517673"/>
                    </a:ext>
                  </a:extLst>
                </a:gridCol>
              </a:tblGrid>
              <a:tr h="374533">
                <a:tc>
                  <a:txBody>
                    <a:bodyPr/>
                    <a:lstStyle/>
                    <a:p>
                      <a:r>
                        <a:rPr lang="en-GB" sz="1400" dirty="0">
                          <a:latin typeface="Arial"/>
                          <a:ea typeface="Roboto"/>
                          <a:cs typeface="Arial"/>
                        </a:rPr>
                        <a:t>Issue</a:t>
                      </a:r>
                    </a:p>
                  </a:txBody>
                  <a:tcPr>
                    <a:solidFill>
                      <a:srgbClr val="70ADA3"/>
                    </a:solidFill>
                  </a:tcPr>
                </a:tc>
                <a:tc>
                  <a:txBody>
                    <a:bodyPr/>
                    <a:lstStyle/>
                    <a:p>
                      <a:r>
                        <a:rPr lang="en-GB" sz="1400">
                          <a:latin typeface="Arial"/>
                          <a:ea typeface="Roboto"/>
                          <a:cs typeface="Arial"/>
                        </a:rPr>
                        <a:t>Title</a:t>
                      </a:r>
                    </a:p>
                  </a:txBody>
                  <a:tcPr>
                    <a:solidFill>
                      <a:srgbClr val="70ADA3"/>
                    </a:solidFill>
                  </a:tcPr>
                </a:tc>
                <a:extLst>
                  <a:ext uri="{0D108BD9-81ED-4DB2-BD59-A6C34878D82A}">
                    <a16:rowId xmlns:a16="http://schemas.microsoft.com/office/drawing/2014/main" val="2590218517"/>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2">
                            <a:extLst>
                              <a:ext uri="{A12FA001-AC4F-418D-AE19-62706E023703}">
                                <ahyp:hlinkClr xmlns:ahyp="http://schemas.microsoft.com/office/drawing/2018/hyperlinkcolor" val="tx"/>
                              </a:ext>
                            </a:extLst>
                          </a:hlinkClick>
                        </a:rPr>
                        <a:t>I0184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GB" sz="1400" kern="1200" dirty="0">
                          <a:solidFill>
                            <a:schemeClr val="dk1"/>
                          </a:solidFill>
                          <a:latin typeface="+mn-lt"/>
                          <a:ea typeface="+mn-ea"/>
                          <a:cs typeface="+mn-cs"/>
                        </a:rPr>
                        <a:t> Gas Meter Type Code - Thermal Mass Measurement</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023930193"/>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3">
                            <a:extLst>
                              <a:ext uri="{A12FA001-AC4F-418D-AE19-62706E023703}">
                                <ahyp:hlinkClr xmlns:ahyp="http://schemas.microsoft.com/office/drawing/2018/hyperlinkcolor" val="tx"/>
                              </a:ext>
                            </a:extLst>
                          </a:hlinkClick>
                        </a:rPr>
                        <a:t>I0195</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Addition of MEMs to the Gas Enquiry Service (GES) API.</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97992988"/>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4">
                            <a:extLst>
                              <a:ext uri="{A12FA001-AC4F-418D-AE19-62706E023703}">
                                <ahyp:hlinkClr xmlns:ahyp="http://schemas.microsoft.com/office/drawing/2018/hyperlinkcolor" val="tx"/>
                              </a:ext>
                            </a:extLst>
                          </a:hlinkClick>
                        </a:rPr>
                        <a:t>I0199</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A process for resolution of Gas unregistered sites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1361065488"/>
                  </a:ext>
                </a:extLst>
              </a:tr>
              <a:tr h="33851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dirty="0">
                          <a:solidFill>
                            <a:srgbClr val="70ADA3"/>
                          </a:solidFill>
                          <a:latin typeface="+mn-lt"/>
                          <a:ea typeface="+mn-ea"/>
                          <a:cs typeface="+mn-cs"/>
                          <a:hlinkClick r:id="rId5">
                            <a:extLst>
                              <a:ext uri="{A12FA001-AC4F-418D-AE19-62706E023703}">
                                <ahyp:hlinkClr xmlns:ahyp="http://schemas.microsoft.com/office/drawing/2018/hyperlinkcolor" val="tx"/>
                              </a:ext>
                            </a:extLst>
                          </a:hlinkClick>
                        </a:rPr>
                        <a:t>I0204</a:t>
                      </a:r>
                      <a:endParaRPr lang="en-GB" sz="1400" b="0" kern="1200" dirty="0">
                        <a:solidFill>
                          <a:srgbClr val="70ADA3"/>
                        </a:solidFill>
                        <a:latin typeface="+mn-lt"/>
                        <a:ea typeface="+mn-ea"/>
                        <a:cs typeface="+mn-cs"/>
                      </a:endParaRPr>
                    </a:p>
                  </a:txBody>
                  <a:tcPr anchor="ctr">
                    <a:solidFill>
                      <a:srgbClr val="CFE3DF"/>
                    </a:solidFill>
                  </a:tcPr>
                </a:tc>
                <a:tc>
                  <a:txBody>
                    <a:bodyPr/>
                    <a:lstStyle/>
                    <a:p>
                      <a:pPr marL="0" lvl="0" algn="l">
                        <a:buNone/>
                      </a:pPr>
                      <a:r>
                        <a:rPr lang="en-US" sz="1400" kern="1200" dirty="0">
                          <a:solidFill>
                            <a:schemeClr val="dk1"/>
                          </a:solidFill>
                          <a:latin typeface="+mn-lt"/>
                          <a:ea typeface="+mn-ea"/>
                          <a:cs typeface="+mn-cs"/>
                        </a:rPr>
                        <a:t> </a:t>
                      </a:r>
                      <a:r>
                        <a:rPr lang="en-GB" sz="1400" kern="1200" dirty="0">
                          <a:solidFill>
                            <a:schemeClr val="dk1"/>
                          </a:solidFill>
                          <a:latin typeface="+mn-lt"/>
                          <a:ea typeface="+mn-ea"/>
                          <a:cs typeface="+mn-cs"/>
                        </a:rPr>
                        <a:t>Provision of HH consumption data for Advanced Meter ETs</a:t>
                      </a:r>
                      <a:endParaRPr lang="en-US" sz="1400" kern="1200" dirty="0">
                        <a:solidFill>
                          <a:schemeClr val="dk1"/>
                        </a:solidFill>
                        <a:latin typeface="+mn-lt"/>
                        <a:ea typeface="+mn-ea"/>
                        <a:cs typeface="+mn-cs"/>
                      </a:endParaRPr>
                    </a:p>
                  </a:txBody>
                  <a:tcPr marL="6350" marR="6350" marT="6350" marB="0" anchor="ctr">
                    <a:solidFill>
                      <a:srgbClr val="CFE3DF"/>
                    </a:solidFill>
                  </a:tcPr>
                </a:tc>
                <a:extLst>
                  <a:ext uri="{0D108BD9-81ED-4DB2-BD59-A6C34878D82A}">
                    <a16:rowId xmlns:a16="http://schemas.microsoft.com/office/drawing/2014/main" val="3617245484"/>
                  </a:ext>
                </a:extLst>
              </a:tr>
            </a:tbl>
          </a:graphicData>
        </a:graphic>
      </p:graphicFrame>
    </p:spTree>
    <p:extLst>
      <p:ext uri="{BB962C8B-B14F-4D97-AF65-F5344CB8AC3E}">
        <p14:creationId xmlns:p14="http://schemas.microsoft.com/office/powerpoint/2010/main" val="4483537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870DB-355C-FDF5-6DBE-7861733C0A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4F1AF-9671-6312-4416-D9A44DA77CC0}"/>
              </a:ext>
            </a:extLst>
          </p:cNvPr>
          <p:cNvSpPr>
            <a:spLocks noGrp="1"/>
          </p:cNvSpPr>
          <p:nvPr>
            <p:ph type="title"/>
          </p:nvPr>
        </p:nvSpPr>
        <p:spPr>
          <a:xfrm>
            <a:off x="4032250" y="2020824"/>
            <a:ext cx="6968505" cy="2303275"/>
          </a:xfrm>
        </p:spPr>
        <p:txBody>
          <a:bodyPr>
            <a:normAutofit/>
          </a:bodyPr>
          <a:lstStyle/>
          <a:p>
            <a:r>
              <a:rPr lang="en-GB" sz="2400" dirty="0">
                <a:latin typeface="Arial" panose="020B0604020202020204" pitchFamily="34" charset="0"/>
                <a:ea typeface="Roboto"/>
                <a:cs typeface="Arial" panose="020B0604020202020204" pitchFamily="34" charset="0"/>
              </a:rPr>
              <a:t>5. AOB</a:t>
            </a: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13E9C6C0-768A-E6E0-0EC9-9742408FF0C2}"/>
              </a:ext>
            </a:extLst>
          </p:cNvPr>
          <p:cNvSpPr>
            <a:spLocks noGrp="1"/>
          </p:cNvSpPr>
          <p:nvPr>
            <p:ph type="body" sz="quarter" idx="10"/>
          </p:nvPr>
        </p:nvSpPr>
        <p:spPr/>
        <p:txBody>
          <a:bodyPr/>
          <a:lstStyle/>
          <a:p>
            <a:r>
              <a:rPr lang="en-GB" dirty="0">
                <a:latin typeface="Arial" panose="020B0604020202020204" pitchFamily="34" charset="0"/>
                <a:cs typeface="Arial" panose="020B0604020202020204" pitchFamily="34" charset="0"/>
              </a:rPr>
              <a:t>ALL</a:t>
            </a:r>
          </a:p>
        </p:txBody>
      </p:sp>
    </p:spTree>
    <p:extLst>
      <p:ext uri="{BB962C8B-B14F-4D97-AF65-F5344CB8AC3E}">
        <p14:creationId xmlns:p14="http://schemas.microsoft.com/office/powerpoint/2010/main" val="4452306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14 march 2025</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15.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2.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3.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4.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ppt/theme/themeOverride5.xml><?xml version="1.0" encoding="utf-8"?>
<a:themeOverride xmlns:a="http://schemas.openxmlformats.org/drawingml/2006/main">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227F3447-4B93-44BA-86EC-08F1999C5A12}">
  <ds:schemaRefs>
    <ds:schemaRef ds:uri="http://purl.org/dc/terms/"/>
    <ds:schemaRef ds:uri="d5e8df70-7ba7-462a-92bc-0eb2af61e599"/>
    <ds:schemaRef ds:uri="http://www.w3.org/XML/1998/namespace"/>
    <ds:schemaRef ds:uri="http://schemas.microsoft.com/office/2006/documentManagement/types"/>
    <ds:schemaRef ds:uri="33669984-af94-4b35-9f37-f4574e663bce"/>
    <ds:schemaRef ds:uri="http://purl.org/dc/dcmitype/"/>
    <ds:schemaRef ds:uri="http://purl.org/dc/elements/1.1/"/>
    <ds:schemaRef ds:uri="http://schemas.microsoft.com/office/2006/metadata/properti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E75A28F7-695B-4549-9853-49499D7F64E3}">
  <ds:schemaRefs>
    <ds:schemaRef ds:uri="33669984-af94-4b35-9f37-f4574e663bce"/>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603</TotalTime>
  <Words>2424</Words>
  <Application>Microsoft Office PowerPoint</Application>
  <PresentationFormat>Widescreen</PresentationFormat>
  <Paragraphs>290</Paragraphs>
  <Slides>30</Slides>
  <Notes>7</Notes>
  <HiddenSlides>0</HiddenSlides>
  <MMClips>0</MMClips>
  <ScaleCrop>false</ScaleCrop>
  <HeadingPairs>
    <vt:vector size="8" baseType="variant">
      <vt:variant>
        <vt:lpstr>Fonts Used</vt:lpstr>
      </vt:variant>
      <vt:variant>
        <vt:i4>12</vt:i4>
      </vt:variant>
      <vt:variant>
        <vt:lpstr>Theme</vt:lpstr>
      </vt:variant>
      <vt:variant>
        <vt:i4>15</vt:i4>
      </vt:variant>
      <vt:variant>
        <vt:lpstr>Embedded OLE Servers</vt:lpstr>
      </vt:variant>
      <vt:variant>
        <vt:i4>1</vt:i4>
      </vt:variant>
      <vt:variant>
        <vt:lpstr>Slide Titles</vt:lpstr>
      </vt:variant>
      <vt:variant>
        <vt:i4>30</vt:i4>
      </vt:variant>
    </vt:vector>
  </HeadingPairs>
  <TitlesOfParts>
    <vt:vector size="58" baseType="lpstr">
      <vt:lpstr>Arial</vt:lpstr>
      <vt:lpstr>Calibri</vt:lpstr>
      <vt:lpstr>EON Brix Sans</vt:lpstr>
      <vt:lpstr>EON Brix Sans Black</vt:lpstr>
      <vt:lpstr>Lato</vt:lpstr>
      <vt:lpstr>Lato Heavy</vt:lpstr>
      <vt:lpstr>Roboto</vt:lpstr>
      <vt:lpstr>Roboto Slab</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2_REC Alternative Event Theme</vt:lpstr>
      <vt:lpstr>2_REC Light Event Theme</vt:lpstr>
      <vt:lpstr>think-cell Slide</vt:lpstr>
      <vt:lpstr>REC Issues group</vt:lpstr>
      <vt:lpstr>1. Introduction and agreement of agenda</vt:lpstr>
      <vt:lpstr>Agenda For today</vt:lpstr>
      <vt:lpstr> 2. performance assurance update    </vt:lpstr>
      <vt:lpstr>For Information: TDIS Updates</vt:lpstr>
      <vt:lpstr>THEFT TARGET Calculations</vt:lpstr>
      <vt:lpstr>For ACTION: Mid-Sprint review and PATs approved by PAB</vt:lpstr>
      <vt:lpstr>Data Cleanse Mid Sprint RevieW</vt:lpstr>
      <vt:lpstr>Data Cleanse Mid Sprint Review</vt:lpstr>
      <vt:lpstr>For Information: Data Cleanse</vt:lpstr>
      <vt:lpstr>Report Updates</vt:lpstr>
      <vt:lpstr>For Information: Potential new Switching Risk Measures</vt:lpstr>
      <vt:lpstr>Potential new Switching Risk Measures</vt:lpstr>
      <vt:lpstr>Potential new Switching Risk Measures</vt:lpstr>
      <vt:lpstr>Potential new Switching Risk Measures</vt:lpstr>
      <vt:lpstr>Potential new Switching Risk Measures</vt:lpstr>
      <vt:lpstr>For Information: R0155</vt:lpstr>
      <vt:lpstr>R0155 – Change of Occupier: Evidentiary Standards and Timescales </vt:lpstr>
      <vt:lpstr> 3.confidential vs anonymous response education piece     </vt:lpstr>
      <vt:lpstr>Confidential vs anonymous responses</vt:lpstr>
      <vt:lpstr>Confidential vs anonymous responses</vt:lpstr>
      <vt:lpstr> 4.issues update     </vt:lpstr>
      <vt:lpstr>Quarterly update on Issues</vt:lpstr>
      <vt:lpstr> Solution Development   </vt:lpstr>
      <vt:lpstr> Solution Development   </vt:lpstr>
      <vt:lpstr> Impact Assessment    </vt:lpstr>
      <vt:lpstr> New/ Initial assessment    </vt:lpstr>
      <vt:lpstr> Withdrawn  </vt:lpstr>
      <vt:lpstr>5. AOB </vt:lpstr>
      <vt:lpstr>Next meeting:  14 march 2025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20</cp:revision>
  <dcterms:created xsi:type="dcterms:W3CDTF">2022-06-08T15:31:29Z</dcterms:created>
  <dcterms:modified xsi:type="dcterms:W3CDTF">2025-02-07T14:48:02Z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