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Lst>
  <p:notesMasterIdLst>
    <p:notesMasterId r:id="rId21"/>
  </p:notesMasterIdLst>
  <p:handoutMasterIdLst>
    <p:handoutMasterId r:id="rId22"/>
  </p:handoutMasterIdLst>
  <p:sldIdLst>
    <p:sldId id="256" r:id="rId8"/>
    <p:sldId id="269" r:id="rId9"/>
    <p:sldId id="263" r:id="rId10"/>
    <p:sldId id="2147478917" r:id="rId11"/>
    <p:sldId id="2147475708" r:id="rId12"/>
    <p:sldId id="2147475715" r:id="rId13"/>
    <p:sldId id="2147478929" r:id="rId14"/>
    <p:sldId id="2147478918" r:id="rId15"/>
    <p:sldId id="2147478930" r:id="rId16"/>
    <p:sldId id="2147475861" r:id="rId17"/>
    <p:sldId id="2147478932" r:id="rId18"/>
    <p:sldId id="2147478931" r:id="rId19"/>
    <p:sldId id="2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D9B941-FCE6-437F-BDD8-2EF724F29920}" v="3" dt="2025-04-04T13:12:28.82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70" d="100"/>
          <a:sy n="70" d="100"/>
        </p:scale>
        <p:origin x="544"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79D9B941-FCE6-437F-BDD8-2EF724F29920}"/>
    <pc:docChg chg="custSel addSld delSld modSld">
      <pc:chgData name="James Rees" userId="6a49c294-0318-4273-b1fc-4011d6bf9f90" providerId="ADAL" clId="{79D9B941-FCE6-437F-BDD8-2EF724F29920}" dt="2025-04-04T13:19:13.353" v="394" actId="5793"/>
      <pc:docMkLst>
        <pc:docMk/>
      </pc:docMkLst>
      <pc:sldChg chg="modSp mod">
        <pc:chgData name="James Rees" userId="6a49c294-0318-4273-b1fc-4011d6bf9f90" providerId="ADAL" clId="{79D9B941-FCE6-437F-BDD8-2EF724F29920}" dt="2025-04-04T13:09:16.091" v="8" actId="20577"/>
        <pc:sldMkLst>
          <pc:docMk/>
          <pc:sldMk cId="424965022" sldId="256"/>
        </pc:sldMkLst>
        <pc:spChg chg="mod">
          <ac:chgData name="James Rees" userId="6a49c294-0318-4273-b1fc-4011d6bf9f90" providerId="ADAL" clId="{79D9B941-FCE6-437F-BDD8-2EF724F29920}" dt="2025-04-04T13:09:16.091" v="8" actId="20577"/>
          <ac:spMkLst>
            <pc:docMk/>
            <pc:sldMk cId="424965022" sldId="256"/>
            <ac:spMk id="3" creationId="{CA510E5E-697D-4331-038A-BC23DF000C2A}"/>
          </ac:spMkLst>
        </pc:spChg>
      </pc:sldChg>
      <pc:sldChg chg="modSp mod">
        <pc:chgData name="James Rees" userId="6a49c294-0318-4273-b1fc-4011d6bf9f90" providerId="ADAL" clId="{79D9B941-FCE6-437F-BDD8-2EF724F29920}" dt="2025-04-04T13:14:50.906" v="356" actId="20577"/>
        <pc:sldMkLst>
          <pc:docMk/>
          <pc:sldMk cId="1876557297" sldId="257"/>
        </pc:sldMkLst>
        <pc:spChg chg="mod">
          <ac:chgData name="James Rees" userId="6a49c294-0318-4273-b1fc-4011d6bf9f90" providerId="ADAL" clId="{79D9B941-FCE6-437F-BDD8-2EF724F29920}" dt="2025-04-04T13:14:50.906" v="356" actId="20577"/>
          <ac:spMkLst>
            <pc:docMk/>
            <pc:sldMk cId="1876557297" sldId="257"/>
            <ac:spMk id="2" creationId="{5B02A7D5-1EE1-44B5-DC76-072639BE3655}"/>
          </ac:spMkLst>
        </pc:spChg>
      </pc:sldChg>
      <pc:sldChg chg="modSp mod">
        <pc:chgData name="James Rees" userId="6a49c294-0318-4273-b1fc-4011d6bf9f90" providerId="ADAL" clId="{79D9B941-FCE6-437F-BDD8-2EF724F29920}" dt="2025-04-04T13:18:47.045" v="374" actId="20577"/>
        <pc:sldMkLst>
          <pc:docMk/>
          <pc:sldMk cId="1116783212" sldId="263"/>
        </pc:sldMkLst>
        <pc:graphicFrameChg chg="modGraphic">
          <ac:chgData name="James Rees" userId="6a49c294-0318-4273-b1fc-4011d6bf9f90" providerId="ADAL" clId="{79D9B941-FCE6-437F-BDD8-2EF724F29920}" dt="2025-04-04T13:18:47.045" v="374"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79D9B941-FCE6-437F-BDD8-2EF724F29920}" dt="2025-04-04T13:13:12.784" v="207" actId="47"/>
        <pc:sldMkLst>
          <pc:docMk/>
          <pc:sldMk cId="1737287599" sldId="274"/>
        </pc:sldMkLst>
      </pc:sldChg>
      <pc:sldChg chg="del">
        <pc:chgData name="James Rees" userId="6a49c294-0318-4273-b1fc-4011d6bf9f90" providerId="ADAL" clId="{79D9B941-FCE6-437F-BDD8-2EF724F29920}" dt="2025-04-04T13:13:13.235" v="208" actId="47"/>
        <pc:sldMkLst>
          <pc:docMk/>
          <pc:sldMk cId="3265520467" sldId="287"/>
        </pc:sldMkLst>
      </pc:sldChg>
      <pc:sldChg chg="del">
        <pc:chgData name="James Rees" userId="6a49c294-0318-4273-b1fc-4011d6bf9f90" providerId="ADAL" clId="{79D9B941-FCE6-437F-BDD8-2EF724F29920}" dt="2025-04-04T13:13:13.923" v="210" actId="47"/>
        <pc:sldMkLst>
          <pc:docMk/>
          <pc:sldMk cId="4210243394" sldId="288"/>
        </pc:sldMkLst>
      </pc:sldChg>
      <pc:sldChg chg="del">
        <pc:chgData name="James Rees" userId="6a49c294-0318-4273-b1fc-4011d6bf9f90" providerId="ADAL" clId="{79D9B941-FCE6-437F-BDD8-2EF724F29920}" dt="2025-04-04T13:13:13.600" v="209" actId="47"/>
        <pc:sldMkLst>
          <pc:docMk/>
          <pc:sldMk cId="3430232917" sldId="289"/>
        </pc:sldMkLst>
      </pc:sldChg>
      <pc:sldChg chg="del">
        <pc:chgData name="James Rees" userId="6a49c294-0318-4273-b1fc-4011d6bf9f90" providerId="ADAL" clId="{79D9B941-FCE6-437F-BDD8-2EF724F29920}" dt="2025-04-04T13:13:14.670" v="212" actId="47"/>
        <pc:sldMkLst>
          <pc:docMk/>
          <pc:sldMk cId="3590593119" sldId="290"/>
        </pc:sldMkLst>
      </pc:sldChg>
      <pc:sldChg chg="del">
        <pc:chgData name="James Rees" userId="6a49c294-0318-4273-b1fc-4011d6bf9f90" providerId="ADAL" clId="{79D9B941-FCE6-437F-BDD8-2EF724F29920}" dt="2025-04-04T13:13:16.289" v="216" actId="47"/>
        <pc:sldMkLst>
          <pc:docMk/>
          <pc:sldMk cId="69332858" sldId="291"/>
        </pc:sldMkLst>
      </pc:sldChg>
      <pc:sldChg chg="del">
        <pc:chgData name="James Rees" userId="6a49c294-0318-4273-b1fc-4011d6bf9f90" providerId="ADAL" clId="{79D9B941-FCE6-437F-BDD8-2EF724F29920}" dt="2025-04-04T13:13:19.365" v="218" actId="47"/>
        <pc:sldMkLst>
          <pc:docMk/>
          <pc:sldMk cId="2820902513" sldId="293"/>
        </pc:sldMkLst>
      </pc:sldChg>
      <pc:sldChg chg="del">
        <pc:chgData name="James Rees" userId="6a49c294-0318-4273-b1fc-4011d6bf9f90" providerId="ADAL" clId="{79D9B941-FCE6-437F-BDD8-2EF724F29920}" dt="2025-04-04T13:13:09.357" v="202" actId="47"/>
        <pc:sldMkLst>
          <pc:docMk/>
          <pc:sldMk cId="3862862813" sldId="2147475629"/>
        </pc:sldMkLst>
      </pc:sldChg>
      <pc:sldChg chg="del">
        <pc:chgData name="James Rees" userId="6a49c294-0318-4273-b1fc-4011d6bf9f90" providerId="ADAL" clId="{79D9B941-FCE6-437F-BDD8-2EF724F29920}" dt="2025-04-04T13:13:09.939" v="203" actId="47"/>
        <pc:sldMkLst>
          <pc:docMk/>
          <pc:sldMk cId="1697304482" sldId="2147475680"/>
        </pc:sldMkLst>
      </pc:sldChg>
      <pc:sldChg chg="modSp mod">
        <pc:chgData name="James Rees" userId="6a49c294-0318-4273-b1fc-4011d6bf9f90" providerId="ADAL" clId="{79D9B941-FCE6-437F-BDD8-2EF724F29920}" dt="2025-04-04T13:12:35.351" v="191" actId="20577"/>
        <pc:sldMkLst>
          <pc:docMk/>
          <pc:sldMk cId="316604801" sldId="2147475708"/>
        </pc:sldMkLst>
        <pc:spChg chg="mod">
          <ac:chgData name="James Rees" userId="6a49c294-0318-4273-b1fc-4011d6bf9f90" providerId="ADAL" clId="{79D9B941-FCE6-437F-BDD8-2EF724F29920}" dt="2025-04-04T13:12:35.351" v="191" actId="20577"/>
          <ac:spMkLst>
            <pc:docMk/>
            <pc:sldMk cId="316604801" sldId="2147475708"/>
            <ac:spMk id="5" creationId="{9A4CA232-73BF-8448-1F04-F77A7C47EBAA}"/>
          </ac:spMkLst>
        </pc:spChg>
      </pc:sldChg>
      <pc:sldChg chg="modSp mod">
        <pc:chgData name="James Rees" userId="6a49c294-0318-4273-b1fc-4011d6bf9f90" providerId="ADAL" clId="{79D9B941-FCE6-437F-BDD8-2EF724F29920}" dt="2025-04-04T13:12:02.013" v="160" actId="20577"/>
        <pc:sldMkLst>
          <pc:docMk/>
          <pc:sldMk cId="103706621" sldId="2147475715"/>
        </pc:sldMkLst>
        <pc:spChg chg="mod">
          <ac:chgData name="James Rees" userId="6a49c294-0318-4273-b1fc-4011d6bf9f90" providerId="ADAL" clId="{79D9B941-FCE6-437F-BDD8-2EF724F29920}" dt="2025-04-04T13:12:02.013" v="160" actId="20577"/>
          <ac:spMkLst>
            <pc:docMk/>
            <pc:sldMk cId="103706621" sldId="2147475715"/>
            <ac:spMk id="3" creationId="{0EF3CEB2-1781-4FE0-5485-E84D3A4B1CBE}"/>
          </ac:spMkLst>
        </pc:spChg>
      </pc:sldChg>
      <pc:sldChg chg="modSp mod">
        <pc:chgData name="James Rees" userId="6a49c294-0318-4273-b1fc-4011d6bf9f90" providerId="ADAL" clId="{79D9B941-FCE6-437F-BDD8-2EF724F29920}" dt="2025-04-04T13:19:13.353" v="394" actId="5793"/>
        <pc:sldMkLst>
          <pc:docMk/>
          <pc:sldMk cId="445230624" sldId="2147475861"/>
        </pc:sldMkLst>
        <pc:spChg chg="mod">
          <ac:chgData name="James Rees" userId="6a49c294-0318-4273-b1fc-4011d6bf9f90" providerId="ADAL" clId="{79D9B941-FCE6-437F-BDD8-2EF724F29920}" dt="2025-04-04T13:14:09.795" v="295" actId="20577"/>
          <ac:spMkLst>
            <pc:docMk/>
            <pc:sldMk cId="445230624" sldId="2147475861"/>
            <ac:spMk id="2" creationId="{CBC4F1AF-9671-6312-4416-D9A44DA77CC0}"/>
          </ac:spMkLst>
        </pc:spChg>
        <pc:spChg chg="mod">
          <ac:chgData name="James Rees" userId="6a49c294-0318-4273-b1fc-4011d6bf9f90" providerId="ADAL" clId="{79D9B941-FCE6-437F-BDD8-2EF724F29920}" dt="2025-04-04T13:19:13.353" v="394" actId="5793"/>
          <ac:spMkLst>
            <pc:docMk/>
            <pc:sldMk cId="445230624" sldId="2147475861"/>
            <ac:spMk id="5" creationId="{13E9C6C0-768A-E6E0-0EC9-9742408FF0C2}"/>
          </ac:spMkLst>
        </pc:spChg>
      </pc:sldChg>
      <pc:sldChg chg="del">
        <pc:chgData name="James Rees" userId="6a49c294-0318-4273-b1fc-4011d6bf9f90" providerId="ADAL" clId="{79D9B941-FCE6-437F-BDD8-2EF724F29920}" dt="2025-04-04T13:13:14.278" v="211" actId="47"/>
        <pc:sldMkLst>
          <pc:docMk/>
          <pc:sldMk cId="4079911790" sldId="2147475862"/>
        </pc:sldMkLst>
      </pc:sldChg>
      <pc:sldChg chg="del">
        <pc:chgData name="James Rees" userId="6a49c294-0318-4273-b1fc-4011d6bf9f90" providerId="ADAL" clId="{79D9B941-FCE6-437F-BDD8-2EF724F29920}" dt="2025-04-04T13:13:15.022" v="213" actId="47"/>
        <pc:sldMkLst>
          <pc:docMk/>
          <pc:sldMk cId="4010710692" sldId="2147475863"/>
        </pc:sldMkLst>
      </pc:sldChg>
      <pc:sldChg chg="del">
        <pc:chgData name="James Rees" userId="6a49c294-0318-4273-b1fc-4011d6bf9f90" providerId="ADAL" clId="{79D9B941-FCE6-437F-BDD8-2EF724F29920}" dt="2025-04-04T13:13:15.362" v="214" actId="47"/>
        <pc:sldMkLst>
          <pc:docMk/>
          <pc:sldMk cId="3056412969" sldId="2147475864"/>
        </pc:sldMkLst>
      </pc:sldChg>
      <pc:sldChg chg="del">
        <pc:chgData name="James Rees" userId="6a49c294-0318-4273-b1fc-4011d6bf9f90" providerId="ADAL" clId="{79D9B941-FCE6-437F-BDD8-2EF724F29920}" dt="2025-04-04T13:13:08.160" v="200" actId="47"/>
        <pc:sldMkLst>
          <pc:docMk/>
          <pc:sldMk cId="2871198077" sldId="2147478883"/>
        </pc:sldMkLst>
      </pc:sldChg>
      <pc:sldChg chg="del">
        <pc:chgData name="James Rees" userId="6a49c294-0318-4273-b1fc-4011d6bf9f90" providerId="ADAL" clId="{79D9B941-FCE6-437F-BDD8-2EF724F29920}" dt="2025-04-04T13:13:08.728" v="201" actId="47"/>
        <pc:sldMkLst>
          <pc:docMk/>
          <pc:sldMk cId="1576871326" sldId="2147478884"/>
        </pc:sldMkLst>
      </pc:sldChg>
      <pc:sldChg chg="del">
        <pc:chgData name="James Rees" userId="6a49c294-0318-4273-b1fc-4011d6bf9f90" providerId="ADAL" clId="{79D9B941-FCE6-437F-BDD8-2EF724F29920}" dt="2025-04-04T13:13:12.356" v="206" actId="47"/>
        <pc:sldMkLst>
          <pc:docMk/>
          <pc:sldMk cId="62469368" sldId="2147478894"/>
        </pc:sldMkLst>
      </pc:sldChg>
      <pc:sldChg chg="del">
        <pc:chgData name="James Rees" userId="6a49c294-0318-4273-b1fc-4011d6bf9f90" providerId="ADAL" clId="{79D9B941-FCE6-437F-BDD8-2EF724F29920}" dt="2025-04-04T13:13:11.823" v="205" actId="47"/>
        <pc:sldMkLst>
          <pc:docMk/>
          <pc:sldMk cId="3177271256" sldId="2147478908"/>
        </pc:sldMkLst>
      </pc:sldChg>
      <pc:sldChg chg="del">
        <pc:chgData name="James Rees" userId="6a49c294-0318-4273-b1fc-4011d6bf9f90" providerId="ADAL" clId="{79D9B941-FCE6-437F-BDD8-2EF724F29920}" dt="2025-04-04T13:13:05.478" v="197" actId="47"/>
        <pc:sldMkLst>
          <pc:docMk/>
          <pc:sldMk cId="1184974719" sldId="2147478909"/>
        </pc:sldMkLst>
      </pc:sldChg>
      <pc:sldChg chg="del">
        <pc:chgData name="James Rees" userId="6a49c294-0318-4273-b1fc-4011d6bf9f90" providerId="ADAL" clId="{79D9B941-FCE6-437F-BDD8-2EF724F29920}" dt="2025-04-04T13:13:04.645" v="196" actId="47"/>
        <pc:sldMkLst>
          <pc:docMk/>
          <pc:sldMk cId="2028960236" sldId="2147478916"/>
        </pc:sldMkLst>
      </pc:sldChg>
      <pc:sldChg chg="del">
        <pc:chgData name="James Rees" userId="6a49c294-0318-4273-b1fc-4011d6bf9f90" providerId="ADAL" clId="{79D9B941-FCE6-437F-BDD8-2EF724F29920}" dt="2025-04-04T13:13:06.277" v="198" actId="47"/>
        <pc:sldMkLst>
          <pc:docMk/>
          <pc:sldMk cId="249669502" sldId="2147478919"/>
        </pc:sldMkLst>
      </pc:sldChg>
      <pc:sldChg chg="del">
        <pc:chgData name="James Rees" userId="6a49c294-0318-4273-b1fc-4011d6bf9f90" providerId="ADAL" clId="{79D9B941-FCE6-437F-BDD8-2EF724F29920}" dt="2025-04-04T13:13:15.755" v="215" actId="47"/>
        <pc:sldMkLst>
          <pc:docMk/>
          <pc:sldMk cId="3352011013" sldId="2147478920"/>
        </pc:sldMkLst>
      </pc:sldChg>
      <pc:sldChg chg="del">
        <pc:chgData name="James Rees" userId="6a49c294-0318-4273-b1fc-4011d6bf9f90" providerId="ADAL" clId="{79D9B941-FCE6-437F-BDD8-2EF724F29920}" dt="2025-04-04T13:12:46.864" v="192" actId="47"/>
        <pc:sldMkLst>
          <pc:docMk/>
          <pc:sldMk cId="2369754282" sldId="2147478921"/>
        </pc:sldMkLst>
      </pc:sldChg>
      <pc:sldChg chg="del">
        <pc:chgData name="James Rees" userId="6a49c294-0318-4273-b1fc-4011d6bf9f90" providerId="ADAL" clId="{79D9B941-FCE6-437F-BDD8-2EF724F29920}" dt="2025-04-04T13:12:50.868" v="194" actId="47"/>
        <pc:sldMkLst>
          <pc:docMk/>
          <pc:sldMk cId="867620543" sldId="2147478922"/>
        </pc:sldMkLst>
      </pc:sldChg>
      <pc:sldChg chg="del">
        <pc:chgData name="James Rees" userId="6a49c294-0318-4273-b1fc-4011d6bf9f90" providerId="ADAL" clId="{79D9B941-FCE6-437F-BDD8-2EF724F29920}" dt="2025-04-04T13:12:49.785" v="193" actId="47"/>
        <pc:sldMkLst>
          <pc:docMk/>
          <pc:sldMk cId="3532796064" sldId="2147478923"/>
        </pc:sldMkLst>
      </pc:sldChg>
      <pc:sldChg chg="del">
        <pc:chgData name="James Rees" userId="6a49c294-0318-4273-b1fc-4011d6bf9f90" providerId="ADAL" clId="{79D9B941-FCE6-437F-BDD8-2EF724F29920}" dt="2025-04-04T13:13:03.719" v="195" actId="47"/>
        <pc:sldMkLst>
          <pc:docMk/>
          <pc:sldMk cId="3853750162" sldId="2147478924"/>
        </pc:sldMkLst>
      </pc:sldChg>
      <pc:sldChg chg="del">
        <pc:chgData name="James Rees" userId="6a49c294-0318-4273-b1fc-4011d6bf9f90" providerId="ADAL" clId="{79D9B941-FCE6-437F-BDD8-2EF724F29920}" dt="2025-04-04T13:13:07.407" v="199" actId="47"/>
        <pc:sldMkLst>
          <pc:docMk/>
          <pc:sldMk cId="2685480169" sldId="2147478925"/>
        </pc:sldMkLst>
      </pc:sldChg>
      <pc:sldChg chg="del">
        <pc:chgData name="James Rees" userId="6a49c294-0318-4273-b1fc-4011d6bf9f90" providerId="ADAL" clId="{79D9B941-FCE6-437F-BDD8-2EF724F29920}" dt="2025-04-04T13:13:11.052" v="204" actId="47"/>
        <pc:sldMkLst>
          <pc:docMk/>
          <pc:sldMk cId="1696328338" sldId="2147478926"/>
        </pc:sldMkLst>
      </pc:sldChg>
      <pc:sldChg chg="del">
        <pc:chgData name="James Rees" userId="6a49c294-0318-4273-b1fc-4011d6bf9f90" providerId="ADAL" clId="{79D9B941-FCE6-437F-BDD8-2EF724F29920}" dt="2025-04-04T13:13:18.675" v="217" actId="47"/>
        <pc:sldMkLst>
          <pc:docMk/>
          <pc:sldMk cId="3756022890" sldId="2147478927"/>
        </pc:sldMkLst>
      </pc:sldChg>
      <pc:sldChg chg="del">
        <pc:chgData name="James Rees" userId="6a49c294-0318-4273-b1fc-4011d6bf9f90" providerId="ADAL" clId="{79D9B941-FCE6-437F-BDD8-2EF724F29920}" dt="2025-04-04T13:13:19.851" v="219" actId="47"/>
        <pc:sldMkLst>
          <pc:docMk/>
          <pc:sldMk cId="2385534274" sldId="2147478928"/>
        </pc:sldMkLst>
      </pc:sldChg>
      <pc:sldChg chg="add">
        <pc:chgData name="James Rees" userId="6a49c294-0318-4273-b1fc-4011d6bf9f90" providerId="ADAL" clId="{79D9B941-FCE6-437F-BDD8-2EF724F29920}" dt="2025-04-04T13:13:48.369" v="222" actId="2890"/>
        <pc:sldMkLst>
          <pc:docMk/>
          <pc:sldMk cId="401546215" sldId="2147478931"/>
        </pc:sldMkLst>
      </pc:sldChg>
      <pc:sldChg chg="modSp add mod">
        <pc:chgData name="James Rees" userId="6a49c294-0318-4273-b1fc-4011d6bf9f90" providerId="ADAL" clId="{79D9B941-FCE6-437F-BDD8-2EF724F29920}" dt="2025-04-04T13:14:32.519" v="341" actId="20577"/>
        <pc:sldMkLst>
          <pc:docMk/>
          <pc:sldMk cId="3198644000" sldId="2147478932"/>
        </pc:sldMkLst>
        <pc:spChg chg="mod">
          <ac:chgData name="James Rees" userId="6a49c294-0318-4273-b1fc-4011d6bf9f90" providerId="ADAL" clId="{79D9B941-FCE6-437F-BDD8-2EF724F29920}" dt="2025-04-04T13:14:32.519" v="341" actId="20577"/>
          <ac:spMkLst>
            <pc:docMk/>
            <pc:sldMk cId="3198644000" sldId="2147478932"/>
            <ac:spMk id="2" creationId="{4E247F0B-F7E2-9DFB-2DEE-CF9FB72E88D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5BE4A3-7BAE-4CEB-9AAC-CDB3D67E0C4D}"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GB"/>
        </a:p>
      </dgm:t>
    </dgm:pt>
    <dgm:pt modelId="{3B80092A-04AC-4A53-A25A-0EC1410E7208}">
      <dgm:prSet phldrT="[Text]" custT="1"/>
      <dgm:spPr>
        <a:xfrm>
          <a:off x="0" y="1517637"/>
          <a:ext cx="3937424" cy="1442513"/>
        </a:xfrm>
        <a:prstGeom prst="roundRect">
          <a:avLst/>
        </a:prstGeo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GB" sz="2400">
              <a:solidFill>
                <a:sysClr val="window" lastClr="FFFFFF"/>
              </a:solidFill>
              <a:latin typeface="Arial"/>
              <a:ea typeface="+mn-ea"/>
              <a:cs typeface="Arial"/>
            </a:rPr>
            <a:t>DNO Invalid Topline</a:t>
          </a:r>
        </a:p>
      </dgm:t>
    </dgm:pt>
    <dgm:pt modelId="{FA48C1B5-9151-4995-A1AF-96C08AE8381D}" type="parTrans" cxnId="{CE7811B3-423A-40BA-B43F-C090507B5B46}">
      <dgm:prSet/>
      <dgm:spPr/>
      <dgm:t>
        <a:bodyPr/>
        <a:lstStyle/>
        <a:p>
          <a:endParaRPr lang="en-GB">
            <a:latin typeface="Arial" panose="020B0604020202020204" pitchFamily="34" charset="0"/>
            <a:cs typeface="Arial" panose="020B0604020202020204" pitchFamily="34" charset="0"/>
          </a:endParaRPr>
        </a:p>
      </dgm:t>
    </dgm:pt>
    <dgm:pt modelId="{FCCA4C91-B493-42C6-9031-30E1D6ED1C8C}" type="sibTrans" cxnId="{CE7811B3-423A-40BA-B43F-C090507B5B46}">
      <dgm:prSet/>
      <dgm:spPr/>
      <dgm:t>
        <a:bodyPr/>
        <a:lstStyle/>
        <a:p>
          <a:endParaRPr lang="en-GB">
            <a:latin typeface="Arial" panose="020B0604020202020204" pitchFamily="34" charset="0"/>
            <a:cs typeface="Arial" panose="020B0604020202020204" pitchFamily="34" charset="0"/>
          </a:endParaRPr>
        </a:p>
      </dgm:t>
    </dgm:pt>
    <dgm:pt modelId="{0159323B-941C-4209-AF87-AF40B6842DBA}">
      <dgm:prSet phldrT="[Text]" custT="1"/>
      <dgm:spPr>
        <a:xfrm rot="5400000">
          <a:off x="6860351" y="-1261037"/>
          <a:ext cx="1154010" cy="6999864"/>
        </a:xfrm>
        <a:prstGeom prst="round2SameRect">
          <a:avLst/>
        </a:prstGeo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b="1">
              <a:solidFill>
                <a:srgbClr val="000000">
                  <a:hueOff val="0"/>
                  <a:satOff val="0"/>
                  <a:lumOff val="0"/>
                  <a:alphaOff val="0"/>
                </a:srgbClr>
              </a:solidFill>
              <a:latin typeface="Arial"/>
              <a:ea typeface="+mn-ea"/>
              <a:cs typeface="Arial"/>
            </a:rPr>
            <a:t>Target: </a:t>
          </a:r>
          <a:r>
            <a:rPr lang="en-GB" sz="1600">
              <a:solidFill>
                <a:srgbClr val="000000">
                  <a:hueOff val="0"/>
                  <a:satOff val="0"/>
                  <a:lumOff val="0"/>
                  <a:alphaOff val="0"/>
                </a:srgbClr>
              </a:solidFill>
              <a:latin typeface="Arial"/>
              <a:ea typeface="+mn-ea"/>
              <a:cs typeface="Arial"/>
            </a:rPr>
            <a:t>Zero items over 2 months old. </a:t>
          </a:r>
        </a:p>
      </dgm:t>
    </dgm:pt>
    <dgm:pt modelId="{A47B32AA-C7C9-452A-BC7F-6FA9336240A4}" type="parTrans" cxnId="{E374ECA0-127C-4A30-B2B3-F4906A4B5557}">
      <dgm:prSet/>
      <dgm:spPr/>
      <dgm:t>
        <a:bodyPr/>
        <a:lstStyle/>
        <a:p>
          <a:endParaRPr lang="en-GB">
            <a:latin typeface="Arial" panose="020B0604020202020204" pitchFamily="34" charset="0"/>
            <a:cs typeface="Arial" panose="020B0604020202020204" pitchFamily="34" charset="0"/>
          </a:endParaRPr>
        </a:p>
      </dgm:t>
    </dgm:pt>
    <dgm:pt modelId="{41B6A142-6D30-4E82-83E9-89302CE137CC}" type="sibTrans" cxnId="{E374ECA0-127C-4A30-B2B3-F4906A4B5557}">
      <dgm:prSet/>
      <dgm:spPr/>
      <dgm:t>
        <a:bodyPr/>
        <a:lstStyle/>
        <a:p>
          <a:endParaRPr lang="en-GB">
            <a:latin typeface="Arial" panose="020B0604020202020204" pitchFamily="34" charset="0"/>
            <a:cs typeface="Arial" panose="020B0604020202020204" pitchFamily="34" charset="0"/>
          </a:endParaRPr>
        </a:p>
      </dgm:t>
    </dgm:pt>
    <dgm:pt modelId="{5ADD5E9F-ECD6-432F-B3DE-9187DB8C2DB7}">
      <dgm:prSet phldr="0" custT="1"/>
      <dgm:spPr>
        <a:xfrm rot="5400000">
          <a:off x="6860351" y="-2775676"/>
          <a:ext cx="1154010" cy="6999864"/>
        </a:xfrm>
        <a:prstGeom prst="round2SameRect">
          <a:avLst/>
        </a:prstGeo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lgn="l">
            <a:buFont typeface="Arial" panose="020B0604020202020204" pitchFamily="34" charset="0"/>
            <a:buChar char="•"/>
          </a:pPr>
          <a:r>
            <a:rPr lang="en-US" sz="1600" b="1">
              <a:solidFill>
                <a:srgbClr val="000000">
                  <a:hueOff val="0"/>
                  <a:satOff val="0"/>
                  <a:lumOff val="0"/>
                  <a:alphaOff val="0"/>
                </a:srgbClr>
              </a:solidFill>
              <a:latin typeface="Arial"/>
              <a:ea typeface="+mn-ea"/>
              <a:cs typeface="Arial"/>
            </a:rPr>
            <a:t>Target: </a:t>
          </a:r>
          <a:r>
            <a:rPr lang="en-US" sz="1600">
              <a:solidFill>
                <a:srgbClr val="000000">
                  <a:hueOff val="0"/>
                  <a:satOff val="0"/>
                  <a:lumOff val="0"/>
                  <a:alphaOff val="0"/>
                </a:srgbClr>
              </a:solidFill>
              <a:latin typeface="Arial"/>
              <a:ea typeface="+mn-ea"/>
              <a:cs typeface="Arial"/>
            </a:rPr>
            <a:t>Reduction of pot value to zero, excluding MPANs that have been </a:t>
          </a:r>
          <a:r>
            <a:rPr lang="en-US" sz="1600" err="1">
              <a:solidFill>
                <a:srgbClr val="000000">
                  <a:hueOff val="0"/>
                  <a:satOff val="0"/>
                  <a:lumOff val="0"/>
                  <a:alphaOff val="0"/>
                </a:srgbClr>
              </a:solidFill>
              <a:latin typeface="Arial"/>
              <a:ea typeface="+mn-ea"/>
              <a:cs typeface="Arial"/>
            </a:rPr>
            <a:t>energised</a:t>
          </a:r>
          <a:r>
            <a:rPr lang="en-US" sz="1600">
              <a:solidFill>
                <a:srgbClr val="000000">
                  <a:hueOff val="0"/>
                  <a:satOff val="0"/>
                  <a:lumOff val="0"/>
                  <a:alphaOff val="0"/>
                </a:srgbClr>
              </a:solidFill>
              <a:latin typeface="Arial"/>
              <a:ea typeface="+mn-ea"/>
              <a:cs typeface="Arial"/>
            </a:rPr>
            <a:t> within one month of the close of sprint (based on </a:t>
          </a:r>
          <a:r>
            <a:rPr lang="en-US" sz="1600" err="1">
              <a:solidFill>
                <a:srgbClr val="000000">
                  <a:hueOff val="0"/>
                  <a:satOff val="0"/>
                  <a:lumOff val="0"/>
                  <a:alphaOff val="0"/>
                </a:srgbClr>
              </a:solidFill>
              <a:latin typeface="Arial"/>
              <a:ea typeface="+mn-ea"/>
              <a:cs typeface="Arial"/>
            </a:rPr>
            <a:t>Energisation</a:t>
          </a:r>
          <a:r>
            <a:rPr lang="en-US" sz="1600">
              <a:solidFill>
                <a:srgbClr val="000000">
                  <a:hueOff val="0"/>
                  <a:satOff val="0"/>
                  <a:lumOff val="0"/>
                  <a:alphaOff val="0"/>
                </a:srgbClr>
              </a:solidFill>
              <a:latin typeface="Arial"/>
              <a:ea typeface="+mn-ea"/>
              <a:cs typeface="Arial"/>
            </a:rPr>
            <a:t> EFD).</a:t>
          </a:r>
        </a:p>
      </dgm:t>
    </dgm:pt>
    <dgm:pt modelId="{885893D7-7E22-4B1A-9C70-9C84D4A2CDA4}" type="parTrans" cxnId="{F3A0FBE7-DAD9-45FD-9556-6A52DBE02BD9}">
      <dgm:prSet/>
      <dgm:spPr/>
      <dgm:t>
        <a:bodyPr/>
        <a:lstStyle/>
        <a:p>
          <a:endParaRPr lang="en-GB"/>
        </a:p>
      </dgm:t>
    </dgm:pt>
    <dgm:pt modelId="{3425665A-DE2F-4DA1-8EEF-0CD52FC7CF3C}" type="sibTrans" cxnId="{F3A0FBE7-DAD9-45FD-9556-6A52DBE02BD9}">
      <dgm:prSet/>
      <dgm:spPr/>
      <dgm:t>
        <a:bodyPr/>
        <a:lstStyle/>
        <a:p>
          <a:endParaRPr lang="en-GB"/>
        </a:p>
      </dgm:t>
    </dgm:pt>
    <dgm:pt modelId="{857AAD43-506E-42F9-A108-752DA86C4B75}">
      <dgm:prSet phldrT="[Text]" custT="1"/>
      <dgm:spPr>
        <a:xfrm>
          <a:off x="0" y="2999"/>
          <a:ext cx="3937424" cy="1442513"/>
        </a:xfrm>
        <a:prstGeom prst="roundRect">
          <a:avLst/>
        </a:prstGeo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GB" sz="2400">
              <a:solidFill>
                <a:sysClr val="window" lastClr="FFFFFF"/>
              </a:solidFill>
              <a:latin typeface="Arial"/>
              <a:ea typeface="+mn-ea"/>
              <a:cs typeface="Arial"/>
            </a:rPr>
            <a:t>Energised No Meter</a:t>
          </a:r>
        </a:p>
      </dgm:t>
    </dgm:pt>
    <dgm:pt modelId="{160C84A7-7D6C-4B22-B5C6-8103059C7E19}" type="sibTrans" cxnId="{D90294CB-3902-4556-8BE1-B7644BC7C68A}">
      <dgm:prSet/>
      <dgm:spPr/>
      <dgm:t>
        <a:bodyPr/>
        <a:lstStyle/>
        <a:p>
          <a:endParaRPr lang="en-GB">
            <a:latin typeface="Arial" panose="020B0604020202020204" pitchFamily="34" charset="0"/>
            <a:cs typeface="Arial" panose="020B0604020202020204" pitchFamily="34" charset="0"/>
          </a:endParaRPr>
        </a:p>
      </dgm:t>
    </dgm:pt>
    <dgm:pt modelId="{D155EC72-E80D-4BC0-AE08-609136FFD330}" type="parTrans" cxnId="{D90294CB-3902-4556-8BE1-B7644BC7C68A}">
      <dgm:prSet/>
      <dgm:spPr/>
      <dgm:t>
        <a:bodyPr/>
        <a:lstStyle/>
        <a:p>
          <a:endParaRPr lang="en-GB">
            <a:latin typeface="Arial" panose="020B0604020202020204" pitchFamily="34" charset="0"/>
            <a:cs typeface="Arial" panose="020B0604020202020204" pitchFamily="34" charset="0"/>
          </a:endParaRPr>
        </a:p>
      </dgm:t>
    </dgm:pt>
    <dgm:pt modelId="{BD6887A3-3624-471E-80BA-4DEC9C40E866}">
      <dgm:prSet phldrT="[Text]" custT="1"/>
      <dgm:spPr>
        <a:xfrm rot="5400000">
          <a:off x="6860351" y="-1261037"/>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b="1">
              <a:solidFill>
                <a:srgbClr val="000000">
                  <a:hueOff val="0"/>
                  <a:satOff val="0"/>
                  <a:lumOff val="0"/>
                  <a:alphaOff val="0"/>
                </a:srgbClr>
              </a:solidFill>
              <a:latin typeface="Arial"/>
              <a:ea typeface="+mn-ea"/>
              <a:cs typeface="Arial"/>
            </a:rPr>
            <a:t>Target: </a:t>
          </a:r>
          <a:r>
            <a:rPr lang="en-GB" sz="1600">
              <a:solidFill>
                <a:srgbClr val="000000">
                  <a:hueOff val="0"/>
                  <a:satOff val="0"/>
                  <a:lumOff val="0"/>
                  <a:alphaOff val="0"/>
                </a:srgbClr>
              </a:solidFill>
              <a:latin typeface="Arial"/>
              <a:ea typeface="+mn-ea"/>
              <a:cs typeface="Arial"/>
            </a:rPr>
            <a:t>No more than 20% of the report items over one month old.</a:t>
          </a:r>
        </a:p>
      </dgm:t>
    </dgm:pt>
    <dgm:pt modelId="{45A30B1E-C25A-4662-831B-36023C9BF06C}" type="parTrans" cxnId="{7E18DE00-20FE-4D77-817E-0C61C2804B79}">
      <dgm:prSet/>
      <dgm:spPr/>
      <dgm:t>
        <a:bodyPr/>
        <a:lstStyle/>
        <a:p>
          <a:endParaRPr lang="en-GB"/>
        </a:p>
      </dgm:t>
    </dgm:pt>
    <dgm:pt modelId="{1D174277-174B-41E6-8AA7-32C815064736}" type="sibTrans" cxnId="{7E18DE00-20FE-4D77-817E-0C61C2804B79}">
      <dgm:prSet/>
      <dgm:spPr/>
      <dgm:t>
        <a:bodyPr/>
        <a:lstStyle/>
        <a:p>
          <a:endParaRPr lang="en-GB"/>
        </a:p>
      </dgm:t>
    </dgm:pt>
    <dgm:pt modelId="{EAAA7F50-0F2D-45D6-B8DC-B7B6F0C3063D}">
      <dgm:prSet phldr="0" custT="1"/>
      <dgm:spPr>
        <a:xfrm rot="5400000">
          <a:off x="6860351" y="-2775676"/>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lgn="l">
            <a:buFont typeface="Arial" panose="020B0604020202020204" pitchFamily="34" charset="0"/>
            <a:buChar char="•"/>
          </a:pPr>
          <a:r>
            <a:rPr lang="en-US" sz="1600">
              <a:solidFill>
                <a:srgbClr val="000000">
                  <a:hueOff val="0"/>
                  <a:satOff val="0"/>
                  <a:lumOff val="0"/>
                  <a:alphaOff val="0"/>
                </a:srgbClr>
              </a:solidFill>
              <a:latin typeface="Arial"/>
              <a:ea typeface="+mn-ea"/>
              <a:cs typeface="Arial"/>
            </a:rPr>
            <a:t>Existing report. Reintroduced to sprint following significant increase in number of MPANs reported.</a:t>
          </a:r>
        </a:p>
      </dgm:t>
    </dgm:pt>
    <dgm:pt modelId="{8154F2DA-21FA-427E-B02A-A6E606F98231}" type="parTrans" cxnId="{4A62C884-4A7E-4A32-AB97-962AD5C22B76}">
      <dgm:prSet/>
      <dgm:spPr/>
      <dgm:t>
        <a:bodyPr/>
        <a:lstStyle/>
        <a:p>
          <a:endParaRPr lang="en-GB"/>
        </a:p>
      </dgm:t>
    </dgm:pt>
    <dgm:pt modelId="{24DC7F92-4177-4D65-9C3B-5131A59FA5F4}" type="sibTrans" cxnId="{4A62C884-4A7E-4A32-AB97-962AD5C22B76}">
      <dgm:prSet/>
      <dgm:spPr/>
      <dgm:t>
        <a:bodyPr/>
        <a:lstStyle/>
        <a:p>
          <a:endParaRPr lang="en-GB"/>
        </a:p>
      </dgm:t>
    </dgm:pt>
    <dgm:pt modelId="{852E9C8A-C16F-4FB2-86EA-B1B86917B4AD}">
      <dgm:prSet phldrT="[Text]" custT="1"/>
      <dgm:spPr>
        <a:xfrm rot="5400000">
          <a:off x="6860351" y="-1261037"/>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a:solidFill>
                <a:srgbClr val="000000">
                  <a:hueOff val="0"/>
                  <a:satOff val="0"/>
                  <a:lumOff val="0"/>
                  <a:alphaOff val="0"/>
                </a:srgbClr>
              </a:solidFill>
              <a:latin typeface="Arial"/>
              <a:ea typeface="+mn-ea"/>
              <a:cs typeface="Arial"/>
            </a:rPr>
            <a:t>Existing report, new target. Move to an age-based target based on performance and activity observed in Sprint 3.</a:t>
          </a:r>
        </a:p>
      </dgm:t>
    </dgm:pt>
    <dgm:pt modelId="{D5B5BE94-271A-4A77-9960-47A77D596ACB}" type="parTrans" cxnId="{1C99CCC2-D285-43C5-9E5B-BA4014FE5267}">
      <dgm:prSet/>
      <dgm:spPr/>
      <dgm:t>
        <a:bodyPr/>
        <a:lstStyle/>
        <a:p>
          <a:endParaRPr lang="en-GB"/>
        </a:p>
      </dgm:t>
    </dgm:pt>
    <dgm:pt modelId="{C2A1FF86-0494-4A93-AC7D-BDA6849ED26D}" type="sibTrans" cxnId="{1C99CCC2-D285-43C5-9E5B-BA4014FE5267}">
      <dgm:prSet/>
      <dgm:spPr/>
      <dgm:t>
        <a:bodyPr/>
        <a:lstStyle/>
        <a:p>
          <a:endParaRPr lang="en-GB"/>
        </a:p>
      </dgm:t>
    </dgm:pt>
    <dgm:pt modelId="{3DABFCCA-0A5F-4C56-B767-72E9407E8154}" type="pres">
      <dgm:prSet presAssocID="{0D5BE4A3-7BAE-4CEB-9AAC-CDB3D67E0C4D}" presName="Name0" presStyleCnt="0">
        <dgm:presLayoutVars>
          <dgm:dir/>
          <dgm:animLvl val="lvl"/>
          <dgm:resizeHandles val="exact"/>
        </dgm:presLayoutVars>
      </dgm:prSet>
      <dgm:spPr/>
    </dgm:pt>
    <dgm:pt modelId="{04825DA7-8A00-4486-A614-A2B77494F17B}" type="pres">
      <dgm:prSet presAssocID="{857AAD43-506E-42F9-A108-752DA86C4B75}" presName="linNode" presStyleCnt="0"/>
      <dgm:spPr/>
    </dgm:pt>
    <dgm:pt modelId="{FEA5A673-9F58-4FE8-B802-A51063E8635C}" type="pres">
      <dgm:prSet presAssocID="{857AAD43-506E-42F9-A108-752DA86C4B75}" presName="parentText" presStyleLbl="node1" presStyleIdx="0" presStyleCnt="2">
        <dgm:presLayoutVars>
          <dgm:chMax val="1"/>
          <dgm:bulletEnabled val="1"/>
        </dgm:presLayoutVars>
      </dgm:prSet>
      <dgm:spPr/>
    </dgm:pt>
    <dgm:pt modelId="{412714F9-7AD7-4F33-BDB7-4B81C240C864}" type="pres">
      <dgm:prSet presAssocID="{857AAD43-506E-42F9-A108-752DA86C4B75}" presName="descendantText" presStyleLbl="alignAccFollowNode1" presStyleIdx="0" presStyleCnt="2">
        <dgm:presLayoutVars>
          <dgm:bulletEnabled val="1"/>
        </dgm:presLayoutVars>
      </dgm:prSet>
      <dgm:spPr>
        <a:prstGeom prst="round2SameRect">
          <a:avLst/>
        </a:prstGeom>
      </dgm:spPr>
    </dgm:pt>
    <dgm:pt modelId="{66440F89-A6D1-44CF-B7A4-6AB4AE39E7D7}" type="pres">
      <dgm:prSet presAssocID="{160C84A7-7D6C-4B22-B5C6-8103059C7E19}" presName="sp" presStyleCnt="0"/>
      <dgm:spPr/>
    </dgm:pt>
    <dgm:pt modelId="{52E72392-A77A-4FEB-9CB8-7600C4EB997B}" type="pres">
      <dgm:prSet presAssocID="{3B80092A-04AC-4A53-A25A-0EC1410E7208}" presName="linNode" presStyleCnt="0"/>
      <dgm:spPr/>
    </dgm:pt>
    <dgm:pt modelId="{4230925E-0A69-4ADF-92F0-11AEF3F2BB3A}" type="pres">
      <dgm:prSet presAssocID="{3B80092A-04AC-4A53-A25A-0EC1410E7208}" presName="parentText" presStyleLbl="node1" presStyleIdx="1" presStyleCnt="2">
        <dgm:presLayoutVars>
          <dgm:chMax val="1"/>
          <dgm:bulletEnabled val="1"/>
        </dgm:presLayoutVars>
      </dgm:prSet>
      <dgm:spPr/>
    </dgm:pt>
    <dgm:pt modelId="{8C70E742-656B-45D9-A1B8-32B47048974B}" type="pres">
      <dgm:prSet presAssocID="{3B80092A-04AC-4A53-A25A-0EC1410E7208}" presName="descendantText" presStyleLbl="alignAccFollowNode1" presStyleIdx="1" presStyleCnt="2">
        <dgm:presLayoutVars>
          <dgm:bulletEnabled val="1"/>
        </dgm:presLayoutVars>
      </dgm:prSet>
      <dgm:spPr>
        <a:prstGeom prst="round2SameRect">
          <a:avLst/>
        </a:prstGeom>
      </dgm:spPr>
    </dgm:pt>
  </dgm:ptLst>
  <dgm:cxnLst>
    <dgm:cxn modelId="{7E18DE00-20FE-4D77-817E-0C61C2804B79}" srcId="{3B80092A-04AC-4A53-A25A-0EC1410E7208}" destId="{BD6887A3-3624-471E-80BA-4DEC9C40E866}" srcOrd="1" destOrd="0" parTransId="{45A30B1E-C25A-4662-831B-36023C9BF06C}" sibTransId="{1D174277-174B-41E6-8AA7-32C815064736}"/>
    <dgm:cxn modelId="{5E7C7D2E-2A39-4275-851D-A802C3AD84E0}" type="presOf" srcId="{0159323B-941C-4209-AF87-AF40B6842DBA}" destId="{8C70E742-656B-45D9-A1B8-32B47048974B}" srcOrd="0" destOrd="0" presId="urn:microsoft.com/office/officeart/2005/8/layout/vList5"/>
    <dgm:cxn modelId="{B477EF38-955C-4E5A-AB89-7B232B72A498}" type="presOf" srcId="{852E9C8A-C16F-4FB2-86EA-B1B86917B4AD}" destId="{8C70E742-656B-45D9-A1B8-32B47048974B}" srcOrd="0" destOrd="2" presId="urn:microsoft.com/office/officeart/2005/8/layout/vList5"/>
    <dgm:cxn modelId="{BB26C944-0C6D-46B8-A6E8-24698EEC1022}" type="presOf" srcId="{5ADD5E9F-ECD6-432F-B3DE-9187DB8C2DB7}" destId="{412714F9-7AD7-4F33-BDB7-4B81C240C864}" srcOrd="0" destOrd="0" presId="urn:microsoft.com/office/officeart/2005/8/layout/vList5"/>
    <dgm:cxn modelId="{D182626F-54A5-4F17-B838-4D57D30EC577}" type="presOf" srcId="{BD6887A3-3624-471E-80BA-4DEC9C40E866}" destId="{8C70E742-656B-45D9-A1B8-32B47048974B}" srcOrd="0" destOrd="1" presId="urn:microsoft.com/office/officeart/2005/8/layout/vList5"/>
    <dgm:cxn modelId="{E1891372-B684-481A-9E1D-428474E754D9}" type="presOf" srcId="{3B80092A-04AC-4A53-A25A-0EC1410E7208}" destId="{4230925E-0A69-4ADF-92F0-11AEF3F2BB3A}" srcOrd="0" destOrd="0" presId="urn:microsoft.com/office/officeart/2005/8/layout/vList5"/>
    <dgm:cxn modelId="{98D16D78-6C2B-4DA0-BD9B-47EE8105AF53}" type="presOf" srcId="{0D5BE4A3-7BAE-4CEB-9AAC-CDB3D67E0C4D}" destId="{3DABFCCA-0A5F-4C56-B767-72E9407E8154}" srcOrd="0" destOrd="0" presId="urn:microsoft.com/office/officeart/2005/8/layout/vList5"/>
    <dgm:cxn modelId="{5E218383-5BFE-4D08-9F46-7091BF2B92CE}" type="presOf" srcId="{857AAD43-506E-42F9-A108-752DA86C4B75}" destId="{FEA5A673-9F58-4FE8-B802-A51063E8635C}" srcOrd="0" destOrd="0" presId="urn:microsoft.com/office/officeart/2005/8/layout/vList5"/>
    <dgm:cxn modelId="{4A62C884-4A7E-4A32-AB97-962AD5C22B76}" srcId="{857AAD43-506E-42F9-A108-752DA86C4B75}" destId="{EAAA7F50-0F2D-45D6-B8DC-B7B6F0C3063D}" srcOrd="1" destOrd="0" parTransId="{8154F2DA-21FA-427E-B02A-A6E606F98231}" sibTransId="{24DC7F92-4177-4D65-9C3B-5131A59FA5F4}"/>
    <dgm:cxn modelId="{E374ECA0-127C-4A30-B2B3-F4906A4B5557}" srcId="{3B80092A-04AC-4A53-A25A-0EC1410E7208}" destId="{0159323B-941C-4209-AF87-AF40B6842DBA}" srcOrd="0" destOrd="0" parTransId="{A47B32AA-C7C9-452A-BC7F-6FA9336240A4}" sibTransId="{41B6A142-6D30-4E82-83E9-89302CE137CC}"/>
    <dgm:cxn modelId="{CE7811B3-423A-40BA-B43F-C090507B5B46}" srcId="{0D5BE4A3-7BAE-4CEB-9AAC-CDB3D67E0C4D}" destId="{3B80092A-04AC-4A53-A25A-0EC1410E7208}" srcOrd="1" destOrd="0" parTransId="{FA48C1B5-9151-4995-A1AF-96C08AE8381D}" sibTransId="{FCCA4C91-B493-42C6-9031-30E1D6ED1C8C}"/>
    <dgm:cxn modelId="{1C99CCC2-D285-43C5-9E5B-BA4014FE5267}" srcId="{3B80092A-04AC-4A53-A25A-0EC1410E7208}" destId="{852E9C8A-C16F-4FB2-86EA-B1B86917B4AD}" srcOrd="2" destOrd="0" parTransId="{D5B5BE94-271A-4A77-9960-47A77D596ACB}" sibTransId="{C2A1FF86-0494-4A93-AC7D-BDA6849ED26D}"/>
    <dgm:cxn modelId="{D90294CB-3902-4556-8BE1-B7644BC7C68A}" srcId="{0D5BE4A3-7BAE-4CEB-9AAC-CDB3D67E0C4D}" destId="{857AAD43-506E-42F9-A108-752DA86C4B75}" srcOrd="0" destOrd="0" parTransId="{D155EC72-E80D-4BC0-AE08-609136FFD330}" sibTransId="{160C84A7-7D6C-4B22-B5C6-8103059C7E19}"/>
    <dgm:cxn modelId="{B8A34AE0-6FD2-4B45-B861-E1C024516D91}" type="presOf" srcId="{EAAA7F50-0F2D-45D6-B8DC-B7B6F0C3063D}" destId="{412714F9-7AD7-4F33-BDB7-4B81C240C864}" srcOrd="0" destOrd="1" presId="urn:microsoft.com/office/officeart/2005/8/layout/vList5"/>
    <dgm:cxn modelId="{F3A0FBE7-DAD9-45FD-9556-6A52DBE02BD9}" srcId="{857AAD43-506E-42F9-A108-752DA86C4B75}" destId="{5ADD5E9F-ECD6-432F-B3DE-9187DB8C2DB7}" srcOrd="0" destOrd="0" parTransId="{885893D7-7E22-4B1A-9C70-9C84D4A2CDA4}" sibTransId="{3425665A-DE2F-4DA1-8EEF-0CD52FC7CF3C}"/>
    <dgm:cxn modelId="{2D48EBAB-9961-49D1-8516-578D6A00C792}" type="presParOf" srcId="{3DABFCCA-0A5F-4C56-B767-72E9407E8154}" destId="{04825DA7-8A00-4486-A614-A2B77494F17B}" srcOrd="0" destOrd="0" presId="urn:microsoft.com/office/officeart/2005/8/layout/vList5"/>
    <dgm:cxn modelId="{A9A5B43F-109F-4800-A4C0-7E61C0178CC9}" type="presParOf" srcId="{04825DA7-8A00-4486-A614-A2B77494F17B}" destId="{FEA5A673-9F58-4FE8-B802-A51063E8635C}" srcOrd="0" destOrd="0" presId="urn:microsoft.com/office/officeart/2005/8/layout/vList5"/>
    <dgm:cxn modelId="{36A2FBCF-FEFA-4EA2-BE0C-0DA9FB5CB8ED}" type="presParOf" srcId="{04825DA7-8A00-4486-A614-A2B77494F17B}" destId="{412714F9-7AD7-4F33-BDB7-4B81C240C864}" srcOrd="1" destOrd="0" presId="urn:microsoft.com/office/officeart/2005/8/layout/vList5"/>
    <dgm:cxn modelId="{F155C169-E233-4353-9971-1F89A90F5A1D}" type="presParOf" srcId="{3DABFCCA-0A5F-4C56-B767-72E9407E8154}" destId="{66440F89-A6D1-44CF-B7A4-6AB4AE39E7D7}" srcOrd="1" destOrd="0" presId="urn:microsoft.com/office/officeart/2005/8/layout/vList5"/>
    <dgm:cxn modelId="{29000A74-202A-4496-B249-FFFDEE7CF697}" type="presParOf" srcId="{3DABFCCA-0A5F-4C56-B767-72E9407E8154}" destId="{52E72392-A77A-4FEB-9CB8-7600C4EB997B}" srcOrd="2" destOrd="0" presId="urn:microsoft.com/office/officeart/2005/8/layout/vList5"/>
    <dgm:cxn modelId="{CCF81BB0-D3FB-4702-91AA-4B93ADB17711}" type="presParOf" srcId="{52E72392-A77A-4FEB-9CB8-7600C4EB997B}" destId="{4230925E-0A69-4ADF-92F0-11AEF3F2BB3A}" srcOrd="0" destOrd="0" presId="urn:microsoft.com/office/officeart/2005/8/layout/vList5"/>
    <dgm:cxn modelId="{187B700A-F0B5-4576-B254-109DD521FDE3}" type="presParOf" srcId="{52E72392-A77A-4FEB-9CB8-7600C4EB997B}" destId="{8C70E742-656B-45D9-A1B8-32B47048974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5BE4A3-7BAE-4CEB-9AAC-CDB3D67E0C4D}"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GB"/>
        </a:p>
      </dgm:t>
    </dgm:pt>
    <dgm:pt modelId="{A112E9AE-7037-4D91-9289-FDB1CA9FA816}">
      <dgm:prSet phldrT="[Text]" custT="1"/>
      <dgm:spPr>
        <a:xfrm>
          <a:off x="0" y="3032276"/>
          <a:ext cx="3937424" cy="1442513"/>
        </a:xfr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GB" sz="2400">
              <a:solidFill>
                <a:sysClr val="window" lastClr="FFFFFF"/>
              </a:solidFill>
              <a:latin typeface="Arial"/>
              <a:ea typeface="+mn-ea"/>
              <a:cs typeface="Arial"/>
            </a:rPr>
            <a:t>Gas Invalid / Missing MAP ID</a:t>
          </a:r>
        </a:p>
      </dgm:t>
    </dgm:pt>
    <dgm:pt modelId="{DDE28018-2DA7-4D47-8C33-50B52FF65994}" type="parTrans" cxnId="{3A03823E-695E-4FE1-91C3-19C34D09D145}">
      <dgm:prSet/>
      <dgm:spPr/>
      <dgm:t>
        <a:bodyPr/>
        <a:lstStyle/>
        <a:p>
          <a:endParaRPr lang="en-GB">
            <a:latin typeface="Arial" panose="020B0604020202020204" pitchFamily="34" charset="0"/>
            <a:cs typeface="Arial" panose="020B0604020202020204" pitchFamily="34" charset="0"/>
          </a:endParaRPr>
        </a:p>
      </dgm:t>
    </dgm:pt>
    <dgm:pt modelId="{1835A759-7A60-4A47-ABB0-FFE2053C8786}" type="sibTrans" cxnId="{3A03823E-695E-4FE1-91C3-19C34D09D145}">
      <dgm:prSet/>
      <dgm:spPr/>
      <dgm:t>
        <a:bodyPr/>
        <a:lstStyle/>
        <a:p>
          <a:endParaRPr lang="en-GB">
            <a:latin typeface="Arial" panose="020B0604020202020204" pitchFamily="34" charset="0"/>
            <a:cs typeface="Arial" panose="020B0604020202020204" pitchFamily="34" charset="0"/>
          </a:endParaRPr>
        </a:p>
      </dgm:t>
    </dgm:pt>
    <dgm:pt modelId="{9C597150-031D-49AA-9275-47D7EA35176C}">
      <dgm:prSet phldrT="[Text]" custT="1"/>
      <dgm:spPr>
        <a:xfrm rot="5400000">
          <a:off x="6860351" y="253600"/>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b="1">
              <a:solidFill>
                <a:srgbClr val="000000">
                  <a:hueOff val="0"/>
                  <a:satOff val="0"/>
                  <a:lumOff val="0"/>
                  <a:alphaOff val="0"/>
                </a:srgbClr>
              </a:solidFill>
              <a:latin typeface="Arial"/>
              <a:ea typeface="+mn-ea"/>
              <a:cs typeface="Arial"/>
            </a:rPr>
            <a:t>Target: </a:t>
          </a:r>
          <a:r>
            <a:rPr lang="en-GB" sz="1600">
              <a:solidFill>
                <a:srgbClr val="000000">
                  <a:hueOff val="0"/>
                  <a:satOff val="0"/>
                  <a:lumOff val="0"/>
                  <a:alphaOff val="0"/>
                </a:srgbClr>
              </a:solidFill>
              <a:latin typeface="Arial"/>
              <a:ea typeface="+mn-ea"/>
              <a:cs typeface="Arial"/>
            </a:rPr>
            <a:t>All MPRNs where a potential MAP ID has been provided in the data cleanse report by a MAP. </a:t>
          </a:r>
        </a:p>
      </dgm:t>
    </dgm:pt>
    <dgm:pt modelId="{78064090-79C1-4735-8861-1A69D1EAB28F}" type="parTrans" cxnId="{9FC55DF5-3E71-4F89-A0BD-B4206B392F1E}">
      <dgm:prSet/>
      <dgm:spPr/>
      <dgm:t>
        <a:bodyPr/>
        <a:lstStyle/>
        <a:p>
          <a:endParaRPr lang="en-GB">
            <a:latin typeface="Arial" panose="020B0604020202020204" pitchFamily="34" charset="0"/>
            <a:cs typeface="Arial" panose="020B0604020202020204" pitchFamily="34" charset="0"/>
          </a:endParaRPr>
        </a:p>
      </dgm:t>
    </dgm:pt>
    <dgm:pt modelId="{F00196E7-7B5A-4E33-B60C-2C0A7E5C39C3}" type="sibTrans" cxnId="{9FC55DF5-3E71-4F89-A0BD-B4206B392F1E}">
      <dgm:prSet/>
      <dgm:spPr/>
      <dgm:t>
        <a:bodyPr/>
        <a:lstStyle/>
        <a:p>
          <a:endParaRPr lang="en-GB">
            <a:latin typeface="Arial" panose="020B0604020202020204" pitchFamily="34" charset="0"/>
            <a:cs typeface="Arial" panose="020B0604020202020204" pitchFamily="34" charset="0"/>
          </a:endParaRPr>
        </a:p>
      </dgm:t>
    </dgm:pt>
    <dgm:pt modelId="{ECEF3C02-5452-456C-B1BF-41B9A952FFDD}">
      <dgm:prSet phldrT="[Text]" custT="1"/>
      <dgm:spPr>
        <a:xfrm>
          <a:off x="0" y="4546915"/>
          <a:ext cx="3937424" cy="1442513"/>
        </a:xfr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GB" sz="2400">
              <a:solidFill>
                <a:sysClr val="window" lastClr="FFFFFF"/>
              </a:solidFill>
              <a:latin typeface="Arial"/>
              <a:ea typeface="+mn-ea"/>
              <a:cs typeface="Arial"/>
            </a:rPr>
            <a:t>New MTD Items</a:t>
          </a:r>
        </a:p>
      </dgm:t>
    </dgm:pt>
    <dgm:pt modelId="{0187837D-A19D-47BF-8D41-93791FDF0B74}" type="parTrans" cxnId="{D4C1573B-2CA9-40CB-94DC-23F0DA6976E4}">
      <dgm:prSet/>
      <dgm:spPr/>
      <dgm:t>
        <a:bodyPr/>
        <a:lstStyle/>
        <a:p>
          <a:endParaRPr lang="en-GB">
            <a:latin typeface="Arial" panose="020B0604020202020204" pitchFamily="34" charset="0"/>
            <a:cs typeface="Arial" panose="020B0604020202020204" pitchFamily="34" charset="0"/>
          </a:endParaRPr>
        </a:p>
      </dgm:t>
    </dgm:pt>
    <dgm:pt modelId="{6343A890-4402-459A-9C95-0FEF3093EE6E}" type="sibTrans" cxnId="{D4C1573B-2CA9-40CB-94DC-23F0DA6976E4}">
      <dgm:prSet/>
      <dgm:spPr/>
      <dgm:t>
        <a:bodyPr/>
        <a:lstStyle/>
        <a:p>
          <a:endParaRPr lang="en-GB">
            <a:latin typeface="Arial" panose="020B0604020202020204" pitchFamily="34" charset="0"/>
            <a:cs typeface="Arial" panose="020B0604020202020204" pitchFamily="34" charset="0"/>
          </a:endParaRPr>
        </a:p>
      </dgm:t>
    </dgm:pt>
    <dgm:pt modelId="{5D00816B-3027-4FE7-9514-240545BE4166}">
      <dgm:prSet phldrT="[Text]" custT="1"/>
      <dgm:spPr>
        <a:xfrm rot="5400000">
          <a:off x="6860351" y="1768239"/>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b="1">
              <a:solidFill>
                <a:srgbClr val="000000">
                  <a:hueOff val="0"/>
                  <a:satOff val="0"/>
                  <a:lumOff val="0"/>
                  <a:alphaOff val="0"/>
                </a:srgbClr>
              </a:solidFill>
              <a:latin typeface="Arial"/>
              <a:ea typeface="+mn-ea"/>
              <a:cs typeface="Arial"/>
            </a:rPr>
            <a:t>Target:</a:t>
          </a:r>
          <a:r>
            <a:rPr lang="en-GB" sz="1600">
              <a:solidFill>
                <a:srgbClr val="000000">
                  <a:hueOff val="0"/>
                  <a:satOff val="0"/>
                  <a:lumOff val="0"/>
                  <a:alphaOff val="0"/>
                </a:srgbClr>
              </a:solidFill>
              <a:latin typeface="Arial"/>
              <a:ea typeface="+mn-ea"/>
              <a:cs typeface="Arial"/>
            </a:rPr>
            <a:t> No more than 10% of meter installations that are less than a month old should have an exception included in the Data Cleanse Report. </a:t>
          </a:r>
        </a:p>
      </dgm:t>
    </dgm:pt>
    <dgm:pt modelId="{82D69CD0-3D4E-4332-844E-8C71FD3774CE}" type="parTrans" cxnId="{DF3577BA-863B-48ED-95DB-EB7F9EF9685D}">
      <dgm:prSet/>
      <dgm:spPr/>
      <dgm:t>
        <a:bodyPr/>
        <a:lstStyle/>
        <a:p>
          <a:endParaRPr lang="en-GB">
            <a:latin typeface="Arial" panose="020B0604020202020204" pitchFamily="34" charset="0"/>
            <a:cs typeface="Arial" panose="020B0604020202020204" pitchFamily="34" charset="0"/>
          </a:endParaRPr>
        </a:p>
      </dgm:t>
    </dgm:pt>
    <dgm:pt modelId="{5D95F337-45CD-4A00-A889-83D56A6DA158}" type="sibTrans" cxnId="{DF3577BA-863B-48ED-95DB-EB7F9EF9685D}">
      <dgm:prSet/>
      <dgm:spPr/>
      <dgm:t>
        <a:bodyPr/>
        <a:lstStyle/>
        <a:p>
          <a:endParaRPr lang="en-GB">
            <a:latin typeface="Arial" panose="020B0604020202020204" pitchFamily="34" charset="0"/>
            <a:cs typeface="Arial" panose="020B0604020202020204" pitchFamily="34" charset="0"/>
          </a:endParaRPr>
        </a:p>
      </dgm:t>
    </dgm:pt>
    <dgm:pt modelId="{485BBD94-073E-4FCB-9D6B-98FB9C39E0F2}">
      <dgm:prSet phldrT="[Text]" custT="1"/>
      <dgm:spPr>
        <a:xfrm rot="5400000">
          <a:off x="6860351" y="253600"/>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b="1">
              <a:solidFill>
                <a:srgbClr val="000000">
                  <a:hueOff val="0"/>
                  <a:satOff val="0"/>
                  <a:lumOff val="0"/>
                  <a:alphaOff val="0"/>
                </a:srgbClr>
              </a:solidFill>
              <a:latin typeface="Arial"/>
              <a:ea typeface="+mn-ea"/>
              <a:cs typeface="Arial"/>
            </a:rPr>
            <a:t>Target: </a:t>
          </a:r>
          <a:r>
            <a:rPr lang="en-GB" sz="1600">
              <a:solidFill>
                <a:srgbClr val="000000">
                  <a:hueOff val="0"/>
                  <a:satOff val="0"/>
                  <a:lumOff val="0"/>
                  <a:alphaOff val="0"/>
                </a:srgbClr>
              </a:solidFill>
              <a:latin typeface="Arial"/>
              <a:ea typeface="+mn-ea"/>
              <a:cs typeface="Arial"/>
            </a:rPr>
            <a:t>75% of MPRNSs where a potential MAP ID has not been provided.</a:t>
          </a:r>
        </a:p>
      </dgm:t>
    </dgm:pt>
    <dgm:pt modelId="{07C7F50F-0AF4-47F1-9B8E-A59B4027B38B}" type="parTrans" cxnId="{43E72D31-04A7-4782-98DE-0BF456A2907C}">
      <dgm:prSet/>
      <dgm:spPr/>
      <dgm:t>
        <a:bodyPr/>
        <a:lstStyle/>
        <a:p>
          <a:endParaRPr lang="en-GB"/>
        </a:p>
      </dgm:t>
    </dgm:pt>
    <dgm:pt modelId="{3EA7C4EE-8EB3-406C-9A12-C28220106996}" type="sibTrans" cxnId="{43E72D31-04A7-4782-98DE-0BF456A2907C}">
      <dgm:prSet/>
      <dgm:spPr/>
      <dgm:t>
        <a:bodyPr/>
        <a:lstStyle/>
        <a:p>
          <a:endParaRPr lang="en-GB"/>
        </a:p>
      </dgm:t>
    </dgm:pt>
    <dgm:pt modelId="{2402FF59-F219-4346-AA24-D97BCF0719F3}">
      <dgm:prSet phldrT="[Text]" custT="1"/>
      <dgm:spPr>
        <a:xfrm rot="5400000">
          <a:off x="6860351" y="1768239"/>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b="1">
              <a:solidFill>
                <a:srgbClr val="000000">
                  <a:hueOff val="0"/>
                  <a:satOff val="0"/>
                  <a:lumOff val="0"/>
                  <a:alphaOff val="0"/>
                </a:srgbClr>
              </a:solidFill>
              <a:latin typeface="Arial"/>
              <a:ea typeface="+mn-ea"/>
              <a:cs typeface="Arial"/>
            </a:rPr>
            <a:t>Target:</a:t>
          </a:r>
          <a:r>
            <a:rPr lang="en-GB" sz="1600">
              <a:solidFill>
                <a:srgbClr val="000000">
                  <a:hueOff val="0"/>
                  <a:satOff val="0"/>
                  <a:lumOff val="0"/>
                  <a:alphaOff val="0"/>
                </a:srgbClr>
              </a:solidFill>
              <a:latin typeface="Arial"/>
              <a:ea typeface="+mn-ea"/>
              <a:cs typeface="Arial"/>
            </a:rPr>
            <a:t> No more than 5% of meter installations that are more than a month old should have an exception included in the Data Cleanse Report.</a:t>
          </a:r>
        </a:p>
      </dgm:t>
    </dgm:pt>
    <dgm:pt modelId="{189417C0-7D13-491B-B7C0-90FB7EEDC9AD}" type="parTrans" cxnId="{22C82758-25A1-4A70-9EAB-838BC1A944DB}">
      <dgm:prSet/>
      <dgm:spPr/>
      <dgm:t>
        <a:bodyPr/>
        <a:lstStyle/>
        <a:p>
          <a:endParaRPr lang="en-GB"/>
        </a:p>
      </dgm:t>
    </dgm:pt>
    <dgm:pt modelId="{1DB78138-83F3-406A-B3E8-1DEE151D2485}" type="sibTrans" cxnId="{22C82758-25A1-4A70-9EAB-838BC1A944DB}">
      <dgm:prSet/>
      <dgm:spPr/>
      <dgm:t>
        <a:bodyPr/>
        <a:lstStyle/>
        <a:p>
          <a:endParaRPr lang="en-GB"/>
        </a:p>
      </dgm:t>
    </dgm:pt>
    <dgm:pt modelId="{23FD8E81-F22A-4BF0-8C3E-997B6FE8879A}">
      <dgm:prSet phldrT="[Text]" custT="1"/>
      <dgm:spPr>
        <a:xfrm rot="5400000">
          <a:off x="6860351" y="253600"/>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a:solidFill>
                <a:srgbClr val="000000">
                  <a:hueOff val="0"/>
                  <a:satOff val="0"/>
                  <a:lumOff val="0"/>
                  <a:alphaOff val="0"/>
                </a:srgbClr>
              </a:solidFill>
              <a:latin typeface="Arial"/>
              <a:ea typeface="+mn-ea"/>
              <a:cs typeface="Arial"/>
            </a:rPr>
            <a:t>New report. Based on availability of new data which shows c. 6m Gas Meters, including c. 750k Smart Meters, do not have a populated MAP ID.</a:t>
          </a:r>
        </a:p>
      </dgm:t>
    </dgm:pt>
    <dgm:pt modelId="{8246CC37-3EF0-430B-8370-B09C36750445}" type="parTrans" cxnId="{6C89A70F-438E-4B86-81BC-5E84A035984B}">
      <dgm:prSet/>
      <dgm:spPr/>
      <dgm:t>
        <a:bodyPr/>
        <a:lstStyle/>
        <a:p>
          <a:endParaRPr lang="en-GB"/>
        </a:p>
      </dgm:t>
    </dgm:pt>
    <dgm:pt modelId="{C4F11CFC-A4EE-427A-B6EA-606779523D59}" type="sibTrans" cxnId="{6C89A70F-438E-4B86-81BC-5E84A035984B}">
      <dgm:prSet/>
      <dgm:spPr/>
      <dgm:t>
        <a:bodyPr/>
        <a:lstStyle/>
        <a:p>
          <a:endParaRPr lang="en-GB"/>
        </a:p>
      </dgm:t>
    </dgm:pt>
    <dgm:pt modelId="{8F5D57CA-C1E6-45B5-A723-CCCC474F70BB}">
      <dgm:prSet phldrT="[Text]" custT="1"/>
      <dgm:spPr>
        <a:xfrm rot="5400000">
          <a:off x="6860351" y="1768239"/>
          <a:ext cx="1154010" cy="6999864"/>
        </a:xfr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gm:spPr>
      <dgm:t>
        <a:bodyPr/>
        <a:lstStyle/>
        <a:p>
          <a:pPr>
            <a:buFont typeface="Arial" panose="020B0604020202020204" pitchFamily="34" charset="0"/>
            <a:buChar char="•"/>
          </a:pPr>
          <a:r>
            <a:rPr lang="en-GB" sz="1600">
              <a:solidFill>
                <a:srgbClr val="000000">
                  <a:hueOff val="0"/>
                  <a:satOff val="0"/>
                  <a:lumOff val="0"/>
                  <a:alphaOff val="0"/>
                </a:srgbClr>
              </a:solidFill>
              <a:latin typeface="Arial"/>
              <a:ea typeface="+mn-ea"/>
              <a:cs typeface="Arial"/>
            </a:rPr>
            <a:t>Existing report. No update to target.</a:t>
          </a:r>
        </a:p>
      </dgm:t>
    </dgm:pt>
    <dgm:pt modelId="{8BE60D1B-8307-4DC1-A869-8204585ABDFE}" type="parTrans" cxnId="{7ACCDC3A-218E-4A40-8CF0-5B38583D5DC7}">
      <dgm:prSet/>
      <dgm:spPr/>
      <dgm:t>
        <a:bodyPr/>
        <a:lstStyle/>
        <a:p>
          <a:endParaRPr lang="en-GB"/>
        </a:p>
      </dgm:t>
    </dgm:pt>
    <dgm:pt modelId="{47AC019F-3D54-47FD-A459-08A267AB7C4A}" type="sibTrans" cxnId="{7ACCDC3A-218E-4A40-8CF0-5B38583D5DC7}">
      <dgm:prSet/>
      <dgm:spPr/>
      <dgm:t>
        <a:bodyPr/>
        <a:lstStyle/>
        <a:p>
          <a:endParaRPr lang="en-GB"/>
        </a:p>
      </dgm:t>
    </dgm:pt>
    <dgm:pt modelId="{3DABFCCA-0A5F-4C56-B767-72E9407E8154}" type="pres">
      <dgm:prSet presAssocID="{0D5BE4A3-7BAE-4CEB-9AAC-CDB3D67E0C4D}" presName="Name0" presStyleCnt="0">
        <dgm:presLayoutVars>
          <dgm:dir/>
          <dgm:animLvl val="lvl"/>
          <dgm:resizeHandles val="exact"/>
        </dgm:presLayoutVars>
      </dgm:prSet>
      <dgm:spPr/>
    </dgm:pt>
    <dgm:pt modelId="{6C2A1CFF-4E56-41F7-BA16-07CDC520163F}" type="pres">
      <dgm:prSet presAssocID="{A112E9AE-7037-4D91-9289-FDB1CA9FA816}" presName="linNode" presStyleCnt="0"/>
      <dgm:spPr/>
    </dgm:pt>
    <dgm:pt modelId="{0707AB7D-B2E5-40F2-9ABC-8BC967E509A1}" type="pres">
      <dgm:prSet presAssocID="{A112E9AE-7037-4D91-9289-FDB1CA9FA816}" presName="parentText" presStyleLbl="node1" presStyleIdx="0" presStyleCnt="2">
        <dgm:presLayoutVars>
          <dgm:chMax val="1"/>
          <dgm:bulletEnabled val="1"/>
        </dgm:presLayoutVars>
      </dgm:prSet>
      <dgm:spPr>
        <a:prstGeom prst="roundRect">
          <a:avLst/>
        </a:prstGeom>
      </dgm:spPr>
    </dgm:pt>
    <dgm:pt modelId="{A031E10D-1964-4D10-9511-F9D493BE316A}" type="pres">
      <dgm:prSet presAssocID="{A112E9AE-7037-4D91-9289-FDB1CA9FA816}" presName="descendantText" presStyleLbl="alignAccFollowNode1" presStyleIdx="0" presStyleCnt="2">
        <dgm:presLayoutVars>
          <dgm:bulletEnabled val="1"/>
        </dgm:presLayoutVars>
      </dgm:prSet>
      <dgm:spPr>
        <a:prstGeom prst="round2SameRect">
          <a:avLst/>
        </a:prstGeom>
      </dgm:spPr>
    </dgm:pt>
    <dgm:pt modelId="{99CB516F-906C-4F0B-B2B0-A177ABB95ABF}" type="pres">
      <dgm:prSet presAssocID="{1835A759-7A60-4A47-ABB0-FFE2053C8786}" presName="sp" presStyleCnt="0"/>
      <dgm:spPr/>
    </dgm:pt>
    <dgm:pt modelId="{4996A6C1-43B7-47B7-ABDF-671DDC3FFAD1}" type="pres">
      <dgm:prSet presAssocID="{ECEF3C02-5452-456C-B1BF-41B9A952FFDD}" presName="linNode" presStyleCnt="0"/>
      <dgm:spPr/>
    </dgm:pt>
    <dgm:pt modelId="{BACB0D62-7D3B-44F6-B90F-FB8833A41FAB}" type="pres">
      <dgm:prSet presAssocID="{ECEF3C02-5452-456C-B1BF-41B9A952FFDD}" presName="parentText" presStyleLbl="node1" presStyleIdx="1" presStyleCnt="2">
        <dgm:presLayoutVars>
          <dgm:chMax val="1"/>
          <dgm:bulletEnabled val="1"/>
        </dgm:presLayoutVars>
      </dgm:prSet>
      <dgm:spPr>
        <a:prstGeom prst="roundRect">
          <a:avLst/>
        </a:prstGeom>
      </dgm:spPr>
    </dgm:pt>
    <dgm:pt modelId="{054A3BC2-C7F3-40A8-951D-F98925FE45E1}" type="pres">
      <dgm:prSet presAssocID="{ECEF3C02-5452-456C-B1BF-41B9A952FFDD}" presName="descendantText" presStyleLbl="alignAccFollowNode1" presStyleIdx="1" presStyleCnt="2">
        <dgm:presLayoutVars>
          <dgm:bulletEnabled val="1"/>
        </dgm:presLayoutVars>
      </dgm:prSet>
      <dgm:spPr>
        <a:prstGeom prst="round2SameRect">
          <a:avLst/>
        </a:prstGeom>
      </dgm:spPr>
    </dgm:pt>
  </dgm:ptLst>
  <dgm:cxnLst>
    <dgm:cxn modelId="{5FC90302-A9CF-49FB-8FDE-0DB06C2526D4}" type="presOf" srcId="{9C597150-031D-49AA-9275-47D7EA35176C}" destId="{A031E10D-1964-4D10-9511-F9D493BE316A}" srcOrd="0" destOrd="0" presId="urn:microsoft.com/office/officeart/2005/8/layout/vList5"/>
    <dgm:cxn modelId="{6C89A70F-438E-4B86-81BC-5E84A035984B}" srcId="{A112E9AE-7037-4D91-9289-FDB1CA9FA816}" destId="{23FD8E81-F22A-4BF0-8C3E-997B6FE8879A}" srcOrd="2" destOrd="0" parTransId="{8246CC37-3EF0-430B-8370-B09C36750445}" sibTransId="{C4F11CFC-A4EE-427A-B6EA-606779523D59}"/>
    <dgm:cxn modelId="{43E72D31-04A7-4782-98DE-0BF456A2907C}" srcId="{A112E9AE-7037-4D91-9289-FDB1CA9FA816}" destId="{485BBD94-073E-4FCB-9D6B-98FB9C39E0F2}" srcOrd="1" destOrd="0" parTransId="{07C7F50F-0AF4-47F1-9B8E-A59B4027B38B}" sibTransId="{3EA7C4EE-8EB3-406C-9A12-C28220106996}"/>
    <dgm:cxn modelId="{7ACCDC3A-218E-4A40-8CF0-5B38583D5DC7}" srcId="{ECEF3C02-5452-456C-B1BF-41B9A952FFDD}" destId="{8F5D57CA-C1E6-45B5-A723-CCCC474F70BB}" srcOrd="2" destOrd="0" parTransId="{8BE60D1B-8307-4DC1-A869-8204585ABDFE}" sibTransId="{47AC019F-3D54-47FD-A459-08A267AB7C4A}"/>
    <dgm:cxn modelId="{D4C1573B-2CA9-40CB-94DC-23F0DA6976E4}" srcId="{0D5BE4A3-7BAE-4CEB-9AAC-CDB3D67E0C4D}" destId="{ECEF3C02-5452-456C-B1BF-41B9A952FFDD}" srcOrd="1" destOrd="0" parTransId="{0187837D-A19D-47BF-8D41-93791FDF0B74}" sibTransId="{6343A890-4402-459A-9C95-0FEF3093EE6E}"/>
    <dgm:cxn modelId="{3A03823E-695E-4FE1-91C3-19C34D09D145}" srcId="{0D5BE4A3-7BAE-4CEB-9AAC-CDB3D67E0C4D}" destId="{A112E9AE-7037-4D91-9289-FDB1CA9FA816}" srcOrd="0" destOrd="0" parTransId="{DDE28018-2DA7-4D47-8C33-50B52FF65994}" sibTransId="{1835A759-7A60-4A47-ABB0-FFE2053C8786}"/>
    <dgm:cxn modelId="{F8ABFE42-9276-45FF-A9C5-6E196C98753C}" type="presOf" srcId="{8F5D57CA-C1E6-45B5-A723-CCCC474F70BB}" destId="{054A3BC2-C7F3-40A8-951D-F98925FE45E1}" srcOrd="0" destOrd="2" presId="urn:microsoft.com/office/officeart/2005/8/layout/vList5"/>
    <dgm:cxn modelId="{2DE40D6C-15E5-4E7A-A59F-6F9670153FE7}" type="presOf" srcId="{A112E9AE-7037-4D91-9289-FDB1CA9FA816}" destId="{0707AB7D-B2E5-40F2-9ABC-8BC967E509A1}" srcOrd="0" destOrd="0" presId="urn:microsoft.com/office/officeart/2005/8/layout/vList5"/>
    <dgm:cxn modelId="{22C82758-25A1-4A70-9EAB-838BC1A944DB}" srcId="{ECEF3C02-5452-456C-B1BF-41B9A952FFDD}" destId="{2402FF59-F219-4346-AA24-D97BCF0719F3}" srcOrd="1" destOrd="0" parTransId="{189417C0-7D13-491B-B7C0-90FB7EEDC9AD}" sibTransId="{1DB78138-83F3-406A-B3E8-1DEE151D2485}"/>
    <dgm:cxn modelId="{98D16D78-6C2B-4DA0-BD9B-47EE8105AF53}" type="presOf" srcId="{0D5BE4A3-7BAE-4CEB-9AAC-CDB3D67E0C4D}" destId="{3DABFCCA-0A5F-4C56-B767-72E9407E8154}" srcOrd="0" destOrd="0" presId="urn:microsoft.com/office/officeart/2005/8/layout/vList5"/>
    <dgm:cxn modelId="{0EC6867E-C75C-466F-8870-17EA6D49E31B}" type="presOf" srcId="{ECEF3C02-5452-456C-B1BF-41B9A952FFDD}" destId="{BACB0D62-7D3B-44F6-B90F-FB8833A41FAB}" srcOrd="0" destOrd="0" presId="urn:microsoft.com/office/officeart/2005/8/layout/vList5"/>
    <dgm:cxn modelId="{33062EB5-8167-4997-82F3-CD46F7AE6FB0}" type="presOf" srcId="{23FD8E81-F22A-4BF0-8C3E-997B6FE8879A}" destId="{A031E10D-1964-4D10-9511-F9D493BE316A}" srcOrd="0" destOrd="2" presId="urn:microsoft.com/office/officeart/2005/8/layout/vList5"/>
    <dgm:cxn modelId="{DF3577BA-863B-48ED-95DB-EB7F9EF9685D}" srcId="{ECEF3C02-5452-456C-B1BF-41B9A952FFDD}" destId="{5D00816B-3027-4FE7-9514-240545BE4166}" srcOrd="0" destOrd="0" parTransId="{82D69CD0-3D4E-4332-844E-8C71FD3774CE}" sibTransId="{5D95F337-45CD-4A00-A889-83D56A6DA158}"/>
    <dgm:cxn modelId="{ECE3E4C2-4D36-4B20-B7FE-AA75EB9D4B23}" type="presOf" srcId="{5D00816B-3027-4FE7-9514-240545BE4166}" destId="{054A3BC2-C7F3-40A8-951D-F98925FE45E1}" srcOrd="0" destOrd="0" presId="urn:microsoft.com/office/officeart/2005/8/layout/vList5"/>
    <dgm:cxn modelId="{494CD2D4-4E33-4184-B4A8-6AF51AB5B890}" type="presOf" srcId="{2402FF59-F219-4346-AA24-D97BCF0719F3}" destId="{054A3BC2-C7F3-40A8-951D-F98925FE45E1}" srcOrd="0" destOrd="1" presId="urn:microsoft.com/office/officeart/2005/8/layout/vList5"/>
    <dgm:cxn modelId="{9FC55DF5-3E71-4F89-A0BD-B4206B392F1E}" srcId="{A112E9AE-7037-4D91-9289-FDB1CA9FA816}" destId="{9C597150-031D-49AA-9275-47D7EA35176C}" srcOrd="0" destOrd="0" parTransId="{78064090-79C1-4735-8861-1A69D1EAB28F}" sibTransId="{F00196E7-7B5A-4E33-B60C-2C0A7E5C39C3}"/>
    <dgm:cxn modelId="{06D78FF7-1ACB-4181-8772-5E7A2122F53A}" type="presOf" srcId="{485BBD94-073E-4FCB-9D6B-98FB9C39E0F2}" destId="{A031E10D-1964-4D10-9511-F9D493BE316A}" srcOrd="0" destOrd="1" presId="urn:microsoft.com/office/officeart/2005/8/layout/vList5"/>
    <dgm:cxn modelId="{7B576A95-0613-4ECF-9837-2A2F7A14CA02}" type="presParOf" srcId="{3DABFCCA-0A5F-4C56-B767-72E9407E8154}" destId="{6C2A1CFF-4E56-41F7-BA16-07CDC520163F}" srcOrd="0" destOrd="0" presId="urn:microsoft.com/office/officeart/2005/8/layout/vList5"/>
    <dgm:cxn modelId="{390BCC90-557E-4A86-B413-2628637B43A3}" type="presParOf" srcId="{6C2A1CFF-4E56-41F7-BA16-07CDC520163F}" destId="{0707AB7D-B2E5-40F2-9ABC-8BC967E509A1}" srcOrd="0" destOrd="0" presId="urn:microsoft.com/office/officeart/2005/8/layout/vList5"/>
    <dgm:cxn modelId="{24869CEE-282B-48EA-A75C-F364E69A02BE}" type="presParOf" srcId="{6C2A1CFF-4E56-41F7-BA16-07CDC520163F}" destId="{A031E10D-1964-4D10-9511-F9D493BE316A}" srcOrd="1" destOrd="0" presId="urn:microsoft.com/office/officeart/2005/8/layout/vList5"/>
    <dgm:cxn modelId="{AD7E2FC0-637E-488C-B07B-01A57AD7D3BA}" type="presParOf" srcId="{3DABFCCA-0A5F-4C56-B767-72E9407E8154}" destId="{99CB516F-906C-4F0B-B2B0-A177ABB95ABF}" srcOrd="1" destOrd="0" presId="urn:microsoft.com/office/officeart/2005/8/layout/vList5"/>
    <dgm:cxn modelId="{BF19261B-EBB8-4B3E-A004-0DC7F44BAE98}" type="presParOf" srcId="{3DABFCCA-0A5F-4C56-B767-72E9407E8154}" destId="{4996A6C1-43B7-47B7-ABDF-671DDC3FFAD1}" srcOrd="2" destOrd="0" presId="urn:microsoft.com/office/officeart/2005/8/layout/vList5"/>
    <dgm:cxn modelId="{3961C1CC-B5A2-41DF-A499-AD1A62CE2452}" type="presParOf" srcId="{4996A6C1-43B7-47B7-ABDF-671DDC3FFAD1}" destId="{BACB0D62-7D3B-44F6-B90F-FB8833A41FAB}" srcOrd="0" destOrd="0" presId="urn:microsoft.com/office/officeart/2005/8/layout/vList5"/>
    <dgm:cxn modelId="{A2881F6B-398F-47B1-9043-0AAF79874EFB}" type="presParOf" srcId="{4996A6C1-43B7-47B7-ABDF-671DDC3FFAD1}" destId="{054A3BC2-C7F3-40A8-951D-F98925FE45E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714F9-7AD7-4F33-BDB7-4B81C240C864}">
      <dsp:nvSpPr>
        <dsp:cNvPr id="0" name=""/>
        <dsp:cNvSpPr/>
      </dsp:nvSpPr>
      <dsp:spPr>
        <a:xfrm rot="5400000">
          <a:off x="4894843" y="-1623242"/>
          <a:ext cx="1745312" cy="5428234"/>
        </a:xfrm>
        <a:prstGeom prst="round2SameRect">
          <a:avLst/>
        </a:prstGeo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US" sz="1600" b="1" kern="1200">
              <a:solidFill>
                <a:srgbClr val="000000">
                  <a:hueOff val="0"/>
                  <a:satOff val="0"/>
                  <a:lumOff val="0"/>
                  <a:alphaOff val="0"/>
                </a:srgbClr>
              </a:solidFill>
              <a:latin typeface="Arial"/>
              <a:ea typeface="+mn-ea"/>
              <a:cs typeface="Arial"/>
            </a:rPr>
            <a:t>Target: </a:t>
          </a:r>
          <a:r>
            <a:rPr lang="en-US" sz="1600" kern="1200">
              <a:solidFill>
                <a:srgbClr val="000000">
                  <a:hueOff val="0"/>
                  <a:satOff val="0"/>
                  <a:lumOff val="0"/>
                  <a:alphaOff val="0"/>
                </a:srgbClr>
              </a:solidFill>
              <a:latin typeface="Arial"/>
              <a:ea typeface="+mn-ea"/>
              <a:cs typeface="Arial"/>
            </a:rPr>
            <a:t>Reduction of pot value to zero, excluding MPANs that have been </a:t>
          </a:r>
          <a:r>
            <a:rPr lang="en-US" sz="1600" kern="1200" err="1">
              <a:solidFill>
                <a:srgbClr val="000000">
                  <a:hueOff val="0"/>
                  <a:satOff val="0"/>
                  <a:lumOff val="0"/>
                  <a:alphaOff val="0"/>
                </a:srgbClr>
              </a:solidFill>
              <a:latin typeface="Arial"/>
              <a:ea typeface="+mn-ea"/>
              <a:cs typeface="Arial"/>
            </a:rPr>
            <a:t>energised</a:t>
          </a:r>
          <a:r>
            <a:rPr lang="en-US" sz="1600" kern="1200">
              <a:solidFill>
                <a:srgbClr val="000000">
                  <a:hueOff val="0"/>
                  <a:satOff val="0"/>
                  <a:lumOff val="0"/>
                  <a:alphaOff val="0"/>
                </a:srgbClr>
              </a:solidFill>
              <a:latin typeface="Arial"/>
              <a:ea typeface="+mn-ea"/>
              <a:cs typeface="Arial"/>
            </a:rPr>
            <a:t> within one month of the close of sprint (based on </a:t>
          </a:r>
          <a:r>
            <a:rPr lang="en-US" sz="1600" kern="1200" err="1">
              <a:solidFill>
                <a:srgbClr val="000000">
                  <a:hueOff val="0"/>
                  <a:satOff val="0"/>
                  <a:lumOff val="0"/>
                  <a:alphaOff val="0"/>
                </a:srgbClr>
              </a:solidFill>
              <a:latin typeface="Arial"/>
              <a:ea typeface="+mn-ea"/>
              <a:cs typeface="Arial"/>
            </a:rPr>
            <a:t>Energisation</a:t>
          </a:r>
          <a:r>
            <a:rPr lang="en-US" sz="1600" kern="1200">
              <a:solidFill>
                <a:srgbClr val="000000">
                  <a:hueOff val="0"/>
                  <a:satOff val="0"/>
                  <a:lumOff val="0"/>
                  <a:alphaOff val="0"/>
                </a:srgbClr>
              </a:solidFill>
              <a:latin typeface="Arial"/>
              <a:ea typeface="+mn-ea"/>
              <a:cs typeface="Arial"/>
            </a:rPr>
            <a:t> EFD).</a:t>
          </a:r>
        </a:p>
        <a:p>
          <a:pPr marL="171450" lvl="1" indent="-171450" algn="l" defTabSz="711200">
            <a:lnSpc>
              <a:spcPct val="90000"/>
            </a:lnSpc>
            <a:spcBef>
              <a:spcPct val="0"/>
            </a:spcBef>
            <a:spcAft>
              <a:spcPct val="15000"/>
            </a:spcAft>
            <a:buFont typeface="Arial" panose="020B0604020202020204" pitchFamily="34" charset="0"/>
            <a:buChar char="•"/>
          </a:pPr>
          <a:r>
            <a:rPr lang="en-US" sz="1600" kern="1200">
              <a:solidFill>
                <a:srgbClr val="000000">
                  <a:hueOff val="0"/>
                  <a:satOff val="0"/>
                  <a:lumOff val="0"/>
                  <a:alphaOff val="0"/>
                </a:srgbClr>
              </a:solidFill>
              <a:latin typeface="Arial"/>
              <a:ea typeface="+mn-ea"/>
              <a:cs typeface="Arial"/>
            </a:rPr>
            <a:t>Existing report. Reintroduced to sprint following significant increase in number of MPANs reported.</a:t>
          </a:r>
        </a:p>
      </dsp:txBody>
      <dsp:txXfrm rot="-5400000">
        <a:off x="3053383" y="303417"/>
        <a:ext cx="5343035" cy="1574914"/>
      </dsp:txXfrm>
    </dsp:sp>
    <dsp:sp modelId="{FEA5A673-9F58-4FE8-B802-A51063E8635C}">
      <dsp:nvSpPr>
        <dsp:cNvPr id="0" name=""/>
        <dsp:cNvSpPr/>
      </dsp:nvSpPr>
      <dsp:spPr>
        <a:xfrm>
          <a:off x="0" y="54"/>
          <a:ext cx="3053382" cy="2181640"/>
        </a:xfrm>
        <a:prstGeom prst="roundRect">
          <a:avLst/>
        </a:prstGeo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a:solidFill>
                <a:sysClr val="window" lastClr="FFFFFF"/>
              </a:solidFill>
              <a:latin typeface="Arial"/>
              <a:ea typeface="+mn-ea"/>
              <a:cs typeface="Arial"/>
            </a:rPr>
            <a:t>Energised No Meter</a:t>
          </a:r>
        </a:p>
      </dsp:txBody>
      <dsp:txXfrm>
        <a:off x="106499" y="106553"/>
        <a:ext cx="2840384" cy="1968642"/>
      </dsp:txXfrm>
    </dsp:sp>
    <dsp:sp modelId="{8C70E742-656B-45D9-A1B8-32B47048974B}">
      <dsp:nvSpPr>
        <dsp:cNvPr id="0" name=""/>
        <dsp:cNvSpPr/>
      </dsp:nvSpPr>
      <dsp:spPr>
        <a:xfrm rot="5400000">
          <a:off x="4894843" y="667480"/>
          <a:ext cx="1745312" cy="5428234"/>
        </a:xfrm>
        <a:prstGeom prst="round2SameRect">
          <a:avLst/>
        </a:prstGeo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b="1" kern="1200">
              <a:solidFill>
                <a:srgbClr val="000000">
                  <a:hueOff val="0"/>
                  <a:satOff val="0"/>
                  <a:lumOff val="0"/>
                  <a:alphaOff val="0"/>
                </a:srgbClr>
              </a:solidFill>
              <a:latin typeface="Arial"/>
              <a:ea typeface="+mn-ea"/>
              <a:cs typeface="Arial"/>
            </a:rPr>
            <a:t>Target: </a:t>
          </a:r>
          <a:r>
            <a:rPr lang="en-GB" sz="1600" kern="1200">
              <a:solidFill>
                <a:srgbClr val="000000">
                  <a:hueOff val="0"/>
                  <a:satOff val="0"/>
                  <a:lumOff val="0"/>
                  <a:alphaOff val="0"/>
                </a:srgbClr>
              </a:solidFill>
              <a:latin typeface="Arial"/>
              <a:ea typeface="+mn-ea"/>
              <a:cs typeface="Arial"/>
            </a:rPr>
            <a:t>Zero items over 2 months old. </a:t>
          </a:r>
        </a:p>
        <a:p>
          <a:pPr marL="171450" lvl="1" indent="-171450" algn="l" defTabSz="711200">
            <a:lnSpc>
              <a:spcPct val="90000"/>
            </a:lnSpc>
            <a:spcBef>
              <a:spcPct val="0"/>
            </a:spcBef>
            <a:spcAft>
              <a:spcPct val="15000"/>
            </a:spcAft>
            <a:buFont typeface="Arial" panose="020B0604020202020204" pitchFamily="34" charset="0"/>
            <a:buChar char="•"/>
          </a:pPr>
          <a:r>
            <a:rPr lang="en-GB" sz="1600" b="1" kern="1200">
              <a:solidFill>
                <a:srgbClr val="000000">
                  <a:hueOff val="0"/>
                  <a:satOff val="0"/>
                  <a:lumOff val="0"/>
                  <a:alphaOff val="0"/>
                </a:srgbClr>
              </a:solidFill>
              <a:latin typeface="Arial"/>
              <a:ea typeface="+mn-ea"/>
              <a:cs typeface="Arial"/>
            </a:rPr>
            <a:t>Target: </a:t>
          </a:r>
          <a:r>
            <a:rPr lang="en-GB" sz="1600" kern="1200">
              <a:solidFill>
                <a:srgbClr val="000000">
                  <a:hueOff val="0"/>
                  <a:satOff val="0"/>
                  <a:lumOff val="0"/>
                  <a:alphaOff val="0"/>
                </a:srgbClr>
              </a:solidFill>
              <a:latin typeface="Arial"/>
              <a:ea typeface="+mn-ea"/>
              <a:cs typeface="Arial"/>
            </a:rPr>
            <a:t>No more than 20% of the report items over one month old.</a:t>
          </a:r>
        </a:p>
        <a:p>
          <a:pPr marL="171450" lvl="1" indent="-171450" algn="l" defTabSz="711200">
            <a:lnSpc>
              <a:spcPct val="90000"/>
            </a:lnSpc>
            <a:spcBef>
              <a:spcPct val="0"/>
            </a:spcBef>
            <a:spcAft>
              <a:spcPct val="15000"/>
            </a:spcAft>
            <a:buFont typeface="Arial" panose="020B0604020202020204" pitchFamily="34" charset="0"/>
            <a:buChar char="•"/>
          </a:pPr>
          <a:r>
            <a:rPr lang="en-GB" sz="1600" kern="1200">
              <a:solidFill>
                <a:srgbClr val="000000">
                  <a:hueOff val="0"/>
                  <a:satOff val="0"/>
                  <a:lumOff val="0"/>
                  <a:alphaOff val="0"/>
                </a:srgbClr>
              </a:solidFill>
              <a:latin typeface="Arial"/>
              <a:ea typeface="+mn-ea"/>
              <a:cs typeface="Arial"/>
            </a:rPr>
            <a:t>Existing report, new target. Move to an age-based target based on performance and activity observed in Sprint 3.</a:t>
          </a:r>
        </a:p>
      </dsp:txBody>
      <dsp:txXfrm rot="-5400000">
        <a:off x="3053383" y="2594140"/>
        <a:ext cx="5343035" cy="1574914"/>
      </dsp:txXfrm>
    </dsp:sp>
    <dsp:sp modelId="{4230925E-0A69-4ADF-92F0-11AEF3F2BB3A}">
      <dsp:nvSpPr>
        <dsp:cNvPr id="0" name=""/>
        <dsp:cNvSpPr/>
      </dsp:nvSpPr>
      <dsp:spPr>
        <a:xfrm>
          <a:off x="0" y="2290777"/>
          <a:ext cx="3053382" cy="2181640"/>
        </a:xfrm>
        <a:prstGeom prst="roundRect">
          <a:avLst/>
        </a:prstGeo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a:solidFill>
                <a:sysClr val="window" lastClr="FFFFFF"/>
              </a:solidFill>
              <a:latin typeface="Arial"/>
              <a:ea typeface="+mn-ea"/>
              <a:cs typeface="Arial"/>
            </a:rPr>
            <a:t>DNO Invalid Topline</a:t>
          </a:r>
        </a:p>
      </dsp:txBody>
      <dsp:txXfrm>
        <a:off x="106499" y="2397276"/>
        <a:ext cx="2840384" cy="19686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1E10D-1964-4D10-9511-F9D493BE316A}">
      <dsp:nvSpPr>
        <dsp:cNvPr id="0" name=""/>
        <dsp:cNvSpPr/>
      </dsp:nvSpPr>
      <dsp:spPr>
        <a:xfrm rot="5400000">
          <a:off x="4894843" y="-1623242"/>
          <a:ext cx="1745312" cy="5428234"/>
        </a:xfrm>
        <a:prstGeom prst="round2SameRect">
          <a:avLst/>
        </a:prstGeo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b="1" kern="1200">
              <a:solidFill>
                <a:srgbClr val="000000">
                  <a:hueOff val="0"/>
                  <a:satOff val="0"/>
                  <a:lumOff val="0"/>
                  <a:alphaOff val="0"/>
                </a:srgbClr>
              </a:solidFill>
              <a:latin typeface="Arial"/>
              <a:ea typeface="+mn-ea"/>
              <a:cs typeface="Arial"/>
            </a:rPr>
            <a:t>Target: </a:t>
          </a:r>
          <a:r>
            <a:rPr lang="en-GB" sz="1600" kern="1200">
              <a:solidFill>
                <a:srgbClr val="000000">
                  <a:hueOff val="0"/>
                  <a:satOff val="0"/>
                  <a:lumOff val="0"/>
                  <a:alphaOff val="0"/>
                </a:srgbClr>
              </a:solidFill>
              <a:latin typeface="Arial"/>
              <a:ea typeface="+mn-ea"/>
              <a:cs typeface="Arial"/>
            </a:rPr>
            <a:t>All MPRNs where a potential MAP ID has been provided in the data cleanse report by a MAP. </a:t>
          </a:r>
        </a:p>
        <a:p>
          <a:pPr marL="171450" lvl="1" indent="-171450" algn="l" defTabSz="711200">
            <a:lnSpc>
              <a:spcPct val="90000"/>
            </a:lnSpc>
            <a:spcBef>
              <a:spcPct val="0"/>
            </a:spcBef>
            <a:spcAft>
              <a:spcPct val="15000"/>
            </a:spcAft>
            <a:buFont typeface="Arial" panose="020B0604020202020204" pitchFamily="34" charset="0"/>
            <a:buChar char="•"/>
          </a:pPr>
          <a:r>
            <a:rPr lang="en-GB" sz="1600" b="1" kern="1200">
              <a:solidFill>
                <a:srgbClr val="000000">
                  <a:hueOff val="0"/>
                  <a:satOff val="0"/>
                  <a:lumOff val="0"/>
                  <a:alphaOff val="0"/>
                </a:srgbClr>
              </a:solidFill>
              <a:latin typeface="Arial"/>
              <a:ea typeface="+mn-ea"/>
              <a:cs typeface="Arial"/>
            </a:rPr>
            <a:t>Target: </a:t>
          </a:r>
          <a:r>
            <a:rPr lang="en-GB" sz="1600" kern="1200">
              <a:solidFill>
                <a:srgbClr val="000000">
                  <a:hueOff val="0"/>
                  <a:satOff val="0"/>
                  <a:lumOff val="0"/>
                  <a:alphaOff val="0"/>
                </a:srgbClr>
              </a:solidFill>
              <a:latin typeface="Arial"/>
              <a:ea typeface="+mn-ea"/>
              <a:cs typeface="Arial"/>
            </a:rPr>
            <a:t>75% of MPRNSs where a potential MAP ID has not been provided.</a:t>
          </a:r>
        </a:p>
        <a:p>
          <a:pPr marL="171450" lvl="1" indent="-171450" algn="l" defTabSz="711200">
            <a:lnSpc>
              <a:spcPct val="90000"/>
            </a:lnSpc>
            <a:spcBef>
              <a:spcPct val="0"/>
            </a:spcBef>
            <a:spcAft>
              <a:spcPct val="15000"/>
            </a:spcAft>
            <a:buFont typeface="Arial" panose="020B0604020202020204" pitchFamily="34" charset="0"/>
            <a:buChar char="•"/>
          </a:pPr>
          <a:r>
            <a:rPr lang="en-GB" sz="1600" kern="1200">
              <a:solidFill>
                <a:srgbClr val="000000">
                  <a:hueOff val="0"/>
                  <a:satOff val="0"/>
                  <a:lumOff val="0"/>
                  <a:alphaOff val="0"/>
                </a:srgbClr>
              </a:solidFill>
              <a:latin typeface="Arial"/>
              <a:ea typeface="+mn-ea"/>
              <a:cs typeface="Arial"/>
            </a:rPr>
            <a:t>New report. Based on availability of new data which shows c. 6m Gas Meters, including c. 750k Smart Meters, do not have a populated MAP ID.</a:t>
          </a:r>
        </a:p>
      </dsp:txBody>
      <dsp:txXfrm rot="-5400000">
        <a:off x="3053383" y="303417"/>
        <a:ext cx="5343035" cy="1574914"/>
      </dsp:txXfrm>
    </dsp:sp>
    <dsp:sp modelId="{0707AB7D-B2E5-40F2-9ABC-8BC967E509A1}">
      <dsp:nvSpPr>
        <dsp:cNvPr id="0" name=""/>
        <dsp:cNvSpPr/>
      </dsp:nvSpPr>
      <dsp:spPr>
        <a:xfrm>
          <a:off x="0" y="54"/>
          <a:ext cx="3053382" cy="2181640"/>
        </a:xfrm>
        <a:prstGeom prst="roundRect">
          <a:avLst/>
        </a:prstGeo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a:solidFill>
                <a:sysClr val="window" lastClr="FFFFFF"/>
              </a:solidFill>
              <a:latin typeface="Arial"/>
              <a:ea typeface="+mn-ea"/>
              <a:cs typeface="Arial"/>
            </a:rPr>
            <a:t>Gas Invalid / Missing MAP ID</a:t>
          </a:r>
        </a:p>
      </dsp:txBody>
      <dsp:txXfrm>
        <a:off x="106499" y="106553"/>
        <a:ext cx="2840384" cy="1968642"/>
      </dsp:txXfrm>
    </dsp:sp>
    <dsp:sp modelId="{054A3BC2-C7F3-40A8-951D-F98925FE45E1}">
      <dsp:nvSpPr>
        <dsp:cNvPr id="0" name=""/>
        <dsp:cNvSpPr/>
      </dsp:nvSpPr>
      <dsp:spPr>
        <a:xfrm rot="5400000">
          <a:off x="4894843" y="667480"/>
          <a:ext cx="1745312" cy="5428234"/>
        </a:xfrm>
        <a:prstGeom prst="round2SameRect">
          <a:avLst/>
        </a:prstGeom>
        <a:solidFill>
          <a:srgbClr val="498934">
            <a:alpha val="90000"/>
            <a:tint val="40000"/>
            <a:hueOff val="0"/>
            <a:satOff val="0"/>
            <a:lumOff val="0"/>
            <a:alphaOff val="0"/>
          </a:srgbClr>
        </a:solidFill>
        <a:ln w="12700" cap="flat" cmpd="sng" algn="ctr">
          <a:solidFill>
            <a:srgbClr val="49893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b="1" kern="1200">
              <a:solidFill>
                <a:srgbClr val="000000">
                  <a:hueOff val="0"/>
                  <a:satOff val="0"/>
                  <a:lumOff val="0"/>
                  <a:alphaOff val="0"/>
                </a:srgbClr>
              </a:solidFill>
              <a:latin typeface="Arial"/>
              <a:ea typeface="+mn-ea"/>
              <a:cs typeface="Arial"/>
            </a:rPr>
            <a:t>Target:</a:t>
          </a:r>
          <a:r>
            <a:rPr lang="en-GB" sz="1600" kern="1200">
              <a:solidFill>
                <a:srgbClr val="000000">
                  <a:hueOff val="0"/>
                  <a:satOff val="0"/>
                  <a:lumOff val="0"/>
                  <a:alphaOff val="0"/>
                </a:srgbClr>
              </a:solidFill>
              <a:latin typeface="Arial"/>
              <a:ea typeface="+mn-ea"/>
              <a:cs typeface="Arial"/>
            </a:rPr>
            <a:t> No more than 10% of meter installations that are less than a month old should have an exception included in the Data Cleanse Report. </a:t>
          </a:r>
        </a:p>
        <a:p>
          <a:pPr marL="171450" lvl="1" indent="-171450" algn="l" defTabSz="711200">
            <a:lnSpc>
              <a:spcPct val="90000"/>
            </a:lnSpc>
            <a:spcBef>
              <a:spcPct val="0"/>
            </a:spcBef>
            <a:spcAft>
              <a:spcPct val="15000"/>
            </a:spcAft>
            <a:buFont typeface="Arial" panose="020B0604020202020204" pitchFamily="34" charset="0"/>
            <a:buChar char="•"/>
          </a:pPr>
          <a:r>
            <a:rPr lang="en-GB" sz="1600" b="1" kern="1200">
              <a:solidFill>
                <a:srgbClr val="000000">
                  <a:hueOff val="0"/>
                  <a:satOff val="0"/>
                  <a:lumOff val="0"/>
                  <a:alphaOff val="0"/>
                </a:srgbClr>
              </a:solidFill>
              <a:latin typeface="Arial"/>
              <a:ea typeface="+mn-ea"/>
              <a:cs typeface="Arial"/>
            </a:rPr>
            <a:t>Target:</a:t>
          </a:r>
          <a:r>
            <a:rPr lang="en-GB" sz="1600" kern="1200">
              <a:solidFill>
                <a:srgbClr val="000000">
                  <a:hueOff val="0"/>
                  <a:satOff val="0"/>
                  <a:lumOff val="0"/>
                  <a:alphaOff val="0"/>
                </a:srgbClr>
              </a:solidFill>
              <a:latin typeface="Arial"/>
              <a:ea typeface="+mn-ea"/>
              <a:cs typeface="Arial"/>
            </a:rPr>
            <a:t> No more than 5% of meter installations that are more than a month old should have an exception included in the Data Cleanse Report.</a:t>
          </a:r>
        </a:p>
        <a:p>
          <a:pPr marL="171450" lvl="1" indent="-171450" algn="l" defTabSz="711200">
            <a:lnSpc>
              <a:spcPct val="90000"/>
            </a:lnSpc>
            <a:spcBef>
              <a:spcPct val="0"/>
            </a:spcBef>
            <a:spcAft>
              <a:spcPct val="15000"/>
            </a:spcAft>
            <a:buFont typeface="Arial" panose="020B0604020202020204" pitchFamily="34" charset="0"/>
            <a:buChar char="•"/>
          </a:pPr>
          <a:r>
            <a:rPr lang="en-GB" sz="1600" kern="1200">
              <a:solidFill>
                <a:srgbClr val="000000">
                  <a:hueOff val="0"/>
                  <a:satOff val="0"/>
                  <a:lumOff val="0"/>
                  <a:alphaOff val="0"/>
                </a:srgbClr>
              </a:solidFill>
              <a:latin typeface="Arial"/>
              <a:ea typeface="+mn-ea"/>
              <a:cs typeface="Arial"/>
            </a:rPr>
            <a:t>Existing report. No update to target.</a:t>
          </a:r>
        </a:p>
      </dsp:txBody>
      <dsp:txXfrm rot="-5400000">
        <a:off x="3053383" y="2594140"/>
        <a:ext cx="5343035" cy="1574914"/>
      </dsp:txXfrm>
    </dsp:sp>
    <dsp:sp modelId="{BACB0D62-7D3B-44F6-B90F-FB8833A41FAB}">
      <dsp:nvSpPr>
        <dsp:cNvPr id="0" name=""/>
        <dsp:cNvSpPr/>
      </dsp:nvSpPr>
      <dsp:spPr>
        <a:xfrm>
          <a:off x="0" y="2290777"/>
          <a:ext cx="3053382" cy="2181640"/>
        </a:xfrm>
        <a:prstGeom prst="roundRect">
          <a:avLst/>
        </a:prstGeom>
        <a:solidFill>
          <a:srgbClr val="49893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a:solidFill>
                <a:sysClr val="window" lastClr="FFFFFF"/>
              </a:solidFill>
              <a:latin typeface="Arial"/>
              <a:ea typeface="+mn-ea"/>
              <a:cs typeface="Arial"/>
            </a:rPr>
            <a:t>New MTD Items</a:t>
          </a:r>
        </a:p>
      </dsp:txBody>
      <dsp:txXfrm>
        <a:off x="106499" y="2397276"/>
        <a:ext cx="2840384" cy="196864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04/04/2025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dirty="0"/>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dirty="0"/>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024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036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8E94B-6F3E-04F7-E488-6215DC5DB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D27F9-74BD-48AE-4BE0-726797660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CA829-8E70-B058-480B-46421A79FA2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23217EC-8A20-25E4-0E7A-5642338C6E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585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8CD9-95C1-3384-A456-75DFBDEC5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2601E-78CD-FDFD-9134-31A2009ED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FE9AE0-BDF5-C544-C413-4DDEE1C1963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5FD5B4B-5D4C-BB09-1ED6-18C5C5F263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62599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04/04/2025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0.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0.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Arial" panose="020B0604020202020204" pitchFamily="34" charset="0"/>
                <a:ea typeface="Roboto"/>
                <a:cs typeface="Arial" panose="020B0604020202020204" pitchFamily="34" charset="0"/>
              </a:rPr>
              <a:t>11 April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913150643"/>
              </p:ext>
            </p:extLst>
          </p:nvPr>
        </p:nvGraphicFramePr>
        <p:xfrm>
          <a:off x="1143000" y="1445860"/>
          <a:ext cx="9528049" cy="2980143"/>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 </a:t>
                      </a:r>
                      <a:endParaRPr lang="en-GB" sz="1000" b="1" i="0" cap="none" spc="0" dirty="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dirty="0">
                          <a:solidFill>
                            <a:schemeClr val="tx1"/>
                          </a:solidFill>
                          <a:effectLst/>
                          <a:latin typeface="Arial" panose="020B0604020202020204" pitchFamily="34" charset="0"/>
                          <a:cs typeface="Arial" panose="020B0604020202020204" pitchFamily="34" charset="0"/>
                        </a:rPr>
                        <a:t>TIME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LEAD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1 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dirty="0">
                          <a:solidFill>
                            <a:schemeClr val="tx1"/>
                          </a:solidFill>
                          <a:effectLst/>
                          <a:latin typeface="Arial" panose="020B0604020202020204" pitchFamily="34" charset="0"/>
                          <a:cs typeface="Arial" panose="020B0604020202020204" pitchFamily="34" charset="0"/>
                        </a:rPr>
                        <a:t>10:00</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Chair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Real Time Settlement Methodology (RTSM)</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10:30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Corella</a:t>
                      </a:r>
                    </a:p>
                  </a:txBody>
                  <a:tcPr marL="22680" marR="11861" marT="6480" marB="48600" anchor="ctr"/>
                </a:tc>
                <a:extLst>
                  <a:ext uri="{0D108BD9-81ED-4DB2-BD59-A6C34878D82A}">
                    <a16:rowId xmlns:a16="http://schemas.microsoft.com/office/drawing/2014/main" val="230617139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Policy Meter Exchanges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RIG Member </a:t>
                      </a:r>
                    </a:p>
                  </a:txBody>
                  <a:tcPr marL="22680" marR="11861" marT="6480" marB="48600" anchor="ctr"/>
                </a:tc>
                <a:extLst>
                  <a:ext uri="{0D108BD9-81ED-4DB2-BD59-A6C34878D82A}">
                    <a16:rowId xmlns:a16="http://schemas.microsoft.com/office/drawing/2014/main" val="3303598927"/>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2. Performance assurance update	</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385188860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panose="020B0604020202020204" pitchFamily="34" charset="0"/>
                <a:ea typeface="Roboto"/>
                <a:cs typeface="Arial" panose="020B0604020202020204" pitchFamily="34" charset="0"/>
              </a:rPr>
              <a:t>For Information: Data Cleanse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316604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For Discussion: Data Cleanse Sprint 4</a:t>
            </a:r>
          </a:p>
        </p:txBody>
      </p:sp>
      <p:sp>
        <p:nvSpPr>
          <p:cNvPr id="3" name="Text Placeholder 2">
            <a:extLst>
              <a:ext uri="{FF2B5EF4-FFF2-40B4-BE49-F238E27FC236}">
                <a16:creationId xmlns:a16="http://schemas.microsoft.com/office/drawing/2014/main" id="{0EF3CEB2-1781-4FE0-5485-E84D3A4B1CBE}"/>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10370662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C232-2085-108C-E7ED-2C87CC174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844D9-DD26-BB58-9471-AF52F1D28E25}"/>
              </a:ext>
            </a:extLst>
          </p:cNvPr>
          <p:cNvSpPr>
            <a:spLocks noGrp="1"/>
          </p:cNvSpPr>
          <p:nvPr>
            <p:ph type="title"/>
          </p:nvPr>
        </p:nvSpPr>
        <p:spPr/>
        <p:txBody>
          <a:bodyPr>
            <a:normAutofit/>
          </a:bodyPr>
          <a:lstStyle/>
          <a:p>
            <a:r>
              <a:rPr lang="en-GB">
                <a:latin typeface="Roboto"/>
                <a:ea typeface="Roboto"/>
                <a:cs typeface="Roboto"/>
              </a:rPr>
              <a:t>Sprint 4</a:t>
            </a:r>
          </a:p>
        </p:txBody>
      </p:sp>
      <p:sp>
        <p:nvSpPr>
          <p:cNvPr id="3" name="Content Placeholder 2">
            <a:extLst>
              <a:ext uri="{FF2B5EF4-FFF2-40B4-BE49-F238E27FC236}">
                <a16:creationId xmlns:a16="http://schemas.microsoft.com/office/drawing/2014/main" id="{96C8451D-931F-A08E-FC6B-4F450DC2DF28}"/>
              </a:ext>
            </a:extLst>
          </p:cNvPr>
          <p:cNvSpPr>
            <a:spLocks noGrp="1"/>
          </p:cNvSpPr>
          <p:nvPr>
            <p:ph sz="quarter" idx="10"/>
          </p:nvPr>
        </p:nvSpPr>
        <p:spPr>
          <a:xfrm>
            <a:off x="872114" y="995592"/>
            <a:ext cx="9217025" cy="4178330"/>
          </a:xfrm>
        </p:spPr>
        <p:txBody>
          <a:bodyPr vert="horz" lIns="91440" tIns="45720" rIns="91440" bIns="45720" rtlCol="0" anchor="t">
            <a:normAutofit/>
          </a:bodyPr>
          <a:lstStyle/>
          <a:p>
            <a:r>
              <a:rPr lang="en-GB" sz="1600">
                <a:latin typeface="Arial"/>
                <a:ea typeface="Roboto"/>
                <a:cs typeface="Arial"/>
              </a:rPr>
              <a:t>Sprint 4 will commence 01 April 2025 and end 31 October 2025.</a:t>
            </a:r>
          </a:p>
          <a:p>
            <a:r>
              <a:rPr lang="en-GB" sz="1600">
                <a:latin typeface="Arial"/>
                <a:ea typeface="Roboto"/>
                <a:cs typeface="Arial"/>
              </a:rPr>
              <a:t>PAB have approved the Sprint 4 targets outlined for each report below.</a:t>
            </a:r>
          </a:p>
          <a:p>
            <a:r>
              <a:rPr lang="en-GB" sz="1600">
                <a:latin typeface="Arial"/>
                <a:ea typeface="Roboto"/>
                <a:cs typeface="Arial"/>
              </a:rPr>
              <a:t>Further details on the targets and rationale behind each can be found in the April 2025 PAB paper.</a:t>
            </a:r>
            <a:endParaRPr lang="en-GB" sz="1600">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29127CDF-8225-A6A6-45F6-A2C53C6B75ED}"/>
              </a:ext>
            </a:extLst>
          </p:cNvPr>
          <p:cNvGraphicFramePr/>
          <p:nvPr/>
        </p:nvGraphicFramePr>
        <p:xfrm>
          <a:off x="1191117" y="2195804"/>
          <a:ext cx="8481617" cy="4472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5063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EDF53-A3F6-8D6C-4BF6-5C34D0C00B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6FA39-1769-8214-7713-C5D35103B969}"/>
              </a:ext>
            </a:extLst>
          </p:cNvPr>
          <p:cNvSpPr>
            <a:spLocks noGrp="1"/>
          </p:cNvSpPr>
          <p:nvPr>
            <p:ph type="title"/>
          </p:nvPr>
        </p:nvSpPr>
        <p:spPr/>
        <p:txBody>
          <a:bodyPr>
            <a:normAutofit/>
          </a:bodyPr>
          <a:lstStyle/>
          <a:p>
            <a:r>
              <a:rPr lang="en-GB">
                <a:latin typeface="Roboto"/>
                <a:ea typeface="Roboto"/>
                <a:cs typeface="Roboto"/>
              </a:rPr>
              <a:t>Sprint 4</a:t>
            </a:r>
          </a:p>
        </p:txBody>
      </p:sp>
      <p:sp>
        <p:nvSpPr>
          <p:cNvPr id="3" name="Content Placeholder 2">
            <a:extLst>
              <a:ext uri="{FF2B5EF4-FFF2-40B4-BE49-F238E27FC236}">
                <a16:creationId xmlns:a16="http://schemas.microsoft.com/office/drawing/2014/main" id="{0B6178EA-19E0-939D-C9E1-FA5D1CB77D26}"/>
              </a:ext>
            </a:extLst>
          </p:cNvPr>
          <p:cNvSpPr>
            <a:spLocks noGrp="1"/>
          </p:cNvSpPr>
          <p:nvPr>
            <p:ph sz="quarter" idx="10"/>
          </p:nvPr>
        </p:nvSpPr>
        <p:spPr>
          <a:xfrm>
            <a:off x="872114" y="995592"/>
            <a:ext cx="9217025" cy="4178330"/>
          </a:xfrm>
        </p:spPr>
        <p:txBody>
          <a:bodyPr vert="horz" lIns="91440" tIns="45720" rIns="91440" bIns="45720" rtlCol="0" anchor="t">
            <a:normAutofit/>
          </a:bodyPr>
          <a:lstStyle/>
          <a:p>
            <a:r>
              <a:rPr lang="en-GB" sz="1600">
                <a:latin typeface="Arial"/>
                <a:ea typeface="Roboto"/>
                <a:cs typeface="Arial"/>
              </a:rPr>
              <a:t>Sprint 4 will commence 01 April 2025 and end 31 October 2025.</a:t>
            </a:r>
          </a:p>
          <a:p>
            <a:r>
              <a:rPr lang="en-GB" sz="1600">
                <a:latin typeface="Arial"/>
                <a:ea typeface="Roboto"/>
                <a:cs typeface="Arial"/>
              </a:rPr>
              <a:t>PAB have approved the Sprint 4 targets outlined for each report below.</a:t>
            </a:r>
          </a:p>
          <a:p>
            <a:r>
              <a:rPr lang="en-GB" sz="1600">
                <a:latin typeface="Arial"/>
                <a:ea typeface="Roboto"/>
                <a:cs typeface="Arial"/>
              </a:rPr>
              <a:t>Further details on the targets and rationale behind each can be found in the April 2025 PAB paper.</a:t>
            </a:r>
            <a:endParaRPr lang="en-GB" sz="1600">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F4959674-9ACC-0EF0-3677-AFD0618A4386}"/>
              </a:ext>
            </a:extLst>
          </p:cNvPr>
          <p:cNvGraphicFramePr/>
          <p:nvPr/>
        </p:nvGraphicFramePr>
        <p:xfrm>
          <a:off x="1191117" y="2195804"/>
          <a:ext cx="8481617" cy="4472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 name="Star: 5 Points 40">
            <a:extLst>
              <a:ext uri="{FF2B5EF4-FFF2-40B4-BE49-F238E27FC236}">
                <a16:creationId xmlns:a16="http://schemas.microsoft.com/office/drawing/2014/main" id="{D72D31A5-F4B7-195F-B12D-EF85A42CA378}"/>
              </a:ext>
            </a:extLst>
          </p:cNvPr>
          <p:cNvSpPr/>
          <p:nvPr/>
        </p:nvSpPr>
        <p:spPr>
          <a:xfrm>
            <a:off x="805005" y="2296289"/>
            <a:ext cx="704391" cy="660112"/>
          </a:xfrm>
          <a:prstGeom prst="star5">
            <a:avLst>
              <a:gd name="adj" fmla="val 31922"/>
              <a:gd name="hf" fmla="val 105146"/>
              <a:gd name="vf" fmla="val 11055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Arial"/>
                <a:ea typeface="Calibri"/>
                <a:cs typeface="Calibri"/>
              </a:rPr>
              <a:t>NEW</a:t>
            </a:r>
          </a:p>
        </p:txBody>
      </p:sp>
    </p:spTree>
    <p:extLst>
      <p:ext uri="{BB962C8B-B14F-4D97-AF65-F5344CB8AC3E}">
        <p14:creationId xmlns:p14="http://schemas.microsoft.com/office/powerpoint/2010/main" val="888566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91E5F-BE2E-24DA-4482-4FF5C313EA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9F08C2-D570-C0B8-9EE2-455ACD8AECEA}"/>
              </a:ext>
            </a:extLst>
          </p:cNvPr>
          <p:cNvSpPr>
            <a:spLocks noGrp="1"/>
          </p:cNvSpPr>
          <p:nvPr>
            <p:ph type="title"/>
          </p:nvPr>
        </p:nvSpPr>
        <p:spPr/>
        <p:txBody>
          <a:bodyPr>
            <a:normAutofit fontScale="90000"/>
          </a:bodyPr>
          <a:lstStyle/>
          <a:p>
            <a:r>
              <a:rPr lang="en-GB">
                <a:latin typeface="Arial"/>
                <a:ea typeface="Roboto"/>
                <a:cs typeface="Arial"/>
              </a:rPr>
              <a:t>For Information: Performance Assurance Check-Ins 2025</a:t>
            </a:r>
            <a:endParaRPr lang="en-US"/>
          </a:p>
        </p:txBody>
      </p:sp>
      <p:sp>
        <p:nvSpPr>
          <p:cNvPr id="5" name="Content Placeholder 4">
            <a:extLst>
              <a:ext uri="{FF2B5EF4-FFF2-40B4-BE49-F238E27FC236}">
                <a16:creationId xmlns:a16="http://schemas.microsoft.com/office/drawing/2014/main" id="{F6164FE5-89A2-08B7-5642-AB3E3F4D88C9}"/>
              </a:ext>
            </a:extLst>
          </p:cNvPr>
          <p:cNvSpPr>
            <a:spLocks noGrp="1"/>
          </p:cNvSpPr>
          <p:nvPr>
            <p:ph sz="quarter" idx="10"/>
          </p:nvPr>
        </p:nvSpPr>
        <p:spPr/>
        <p:txBody>
          <a:bodyPr vert="horz" lIns="91440" tIns="45720" rIns="91440" bIns="45720" rtlCol="0" anchor="t">
            <a:normAutofit/>
          </a:bodyPr>
          <a:lstStyle/>
          <a:p>
            <a:r>
              <a:rPr lang="en-GB" sz="1600" dirty="0">
                <a:latin typeface="Arial"/>
                <a:ea typeface="Roboto"/>
                <a:cs typeface="Arial"/>
              </a:rPr>
              <a:t>Based on feedback from the industry and the success of the pilot held last year, we recognise the importance for Parties to have direct touchpoints with the Performance Assurance team to enhance engagement and provide an opportunity to influence and shape the Performance Assurance Framework (PAF) that benefits the retail energy market whilst safeguarding consumers.</a:t>
            </a:r>
          </a:p>
          <a:p>
            <a:r>
              <a:rPr lang="en-GB" sz="1600" dirty="0">
                <a:latin typeface="Arial"/>
                <a:ea typeface="Roboto"/>
                <a:cs typeface="Arial"/>
              </a:rPr>
              <a:t>Therefore, starting from </a:t>
            </a:r>
            <a:r>
              <a:rPr lang="en-GB" sz="1600" b="1" dirty="0">
                <a:latin typeface="Arial"/>
                <a:ea typeface="Roboto"/>
                <a:cs typeface="Arial"/>
              </a:rPr>
              <a:t>01 April 2025</a:t>
            </a:r>
            <a:r>
              <a:rPr lang="en-GB" sz="1600" dirty="0">
                <a:latin typeface="Arial"/>
                <a:ea typeface="Roboto"/>
                <a:cs typeface="Arial"/>
              </a:rPr>
              <a:t>, the Code Manager will roll out Performance Assurance (PA) Check-ins for </a:t>
            </a:r>
            <a:r>
              <a:rPr lang="en-GB" sz="1600" b="1" dirty="0">
                <a:latin typeface="Arial"/>
                <a:ea typeface="Roboto"/>
                <a:cs typeface="Arial"/>
              </a:rPr>
              <a:t>Suppliers, Distribution Network Operators (DNOs), Electricity Meter Operator Agents (MOAs) and Gas Meter Asset Managers (MAMs)</a:t>
            </a:r>
            <a:r>
              <a:rPr lang="en-GB" sz="1600" dirty="0">
                <a:latin typeface="Arial"/>
                <a:ea typeface="Roboto"/>
                <a:cs typeface="Arial"/>
              </a:rPr>
              <a:t>.</a:t>
            </a:r>
          </a:p>
          <a:p>
            <a:r>
              <a:rPr lang="en-GB" sz="1600" dirty="0">
                <a:latin typeface="Arial"/>
                <a:ea typeface="Roboto"/>
                <a:cs typeface="Arial"/>
              </a:rPr>
              <a:t>These will be held </a:t>
            </a:r>
            <a:r>
              <a:rPr lang="en-GB" sz="1600" b="1" dirty="0">
                <a:latin typeface="Arial"/>
                <a:ea typeface="Roboto"/>
                <a:cs typeface="Arial"/>
              </a:rPr>
              <a:t>quarterly, biannually or annually</a:t>
            </a:r>
            <a:r>
              <a:rPr lang="en-GB" sz="1600" dirty="0">
                <a:latin typeface="Arial"/>
                <a:ea typeface="Roboto"/>
                <a:cs typeface="Arial"/>
              </a:rPr>
              <a:t> based on Party </a:t>
            </a:r>
            <a:r>
              <a:rPr lang="en-GB" sz="1600" b="1" dirty="0">
                <a:latin typeface="Arial"/>
                <a:ea typeface="Roboto"/>
                <a:cs typeface="Arial"/>
              </a:rPr>
              <a:t>preference and risk rating</a:t>
            </a:r>
            <a:r>
              <a:rPr lang="en-GB" sz="1600" dirty="0">
                <a:latin typeface="Arial"/>
                <a:ea typeface="Roboto"/>
                <a:cs typeface="Arial"/>
              </a:rPr>
              <a:t>, and will take place through 2025.</a:t>
            </a:r>
            <a:endParaRPr lang="en-GB" dirty="0"/>
          </a:p>
          <a:p>
            <a:r>
              <a:rPr lang="en-GB" sz="1600" dirty="0">
                <a:latin typeface="Arial"/>
                <a:ea typeface="Roboto"/>
                <a:cs typeface="Arial"/>
              </a:rPr>
              <a:t>Parties will receive emails from the PA team in the coming weeks and months to schedule these sessions.</a:t>
            </a:r>
            <a:endParaRPr lang="en-GB" dirty="0">
              <a:cs typeface="Roboto" panose="02000000000000000000" pitchFamily="2" charset="0"/>
            </a:endParaRPr>
          </a:p>
          <a:p>
            <a:r>
              <a:rPr lang="en-GB" sz="1600" dirty="0">
                <a:latin typeface="Arial"/>
                <a:ea typeface="Roboto"/>
                <a:cs typeface="Arial"/>
              </a:rPr>
              <a:t>If you have any questions on the PA check-ins, please contact us via </a:t>
            </a:r>
            <a:r>
              <a:rPr lang="en-GB" sz="1600" dirty="0">
                <a:latin typeface="Arial"/>
                <a:ea typeface="Roboto"/>
                <a:cs typeface="Arial"/>
                <a:hlinkClick r:id="rId2"/>
              </a:rPr>
              <a:t>enquiries@recmanager.co.uk</a:t>
            </a:r>
            <a:endParaRPr lang="en-GB" sz="1600" dirty="0">
              <a:latin typeface="Arial"/>
              <a:ea typeface="Roboto"/>
              <a:cs typeface="Arial"/>
            </a:endParaRPr>
          </a:p>
        </p:txBody>
      </p:sp>
    </p:spTree>
    <p:extLst>
      <p:ext uri="{BB962C8B-B14F-4D97-AF65-F5344CB8AC3E}">
        <p14:creationId xmlns:p14="http://schemas.microsoft.com/office/powerpoint/2010/main" val="762733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870DB-355C-FDF5-6DBE-7861733C0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4F1AF-9671-6312-4416-D9A44DA77CC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3. Real time settlement methodology (</a:t>
            </a:r>
            <a:r>
              <a:rPr lang="en-GB" sz="2400" dirty="0" err="1">
                <a:latin typeface="Arial" panose="020B0604020202020204" pitchFamily="34" charset="0"/>
                <a:ea typeface="Roboto"/>
                <a:cs typeface="Arial" panose="020B0604020202020204" pitchFamily="34" charset="0"/>
              </a:rPr>
              <a:t>rtsm</a:t>
            </a:r>
            <a:r>
              <a:rPr lang="en-GB" sz="2400" dirty="0">
                <a:latin typeface="Arial" panose="020B0604020202020204" pitchFamily="34" charset="0"/>
                <a:ea typeface="Roboto"/>
                <a:cs typeface="Arial" panose="020B0604020202020204" pitchFamily="34" charset="0"/>
              </a:rPr>
              <a:t>)</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13E9C6C0-768A-E6E0-0EC9-9742408FF0C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Corella </a:t>
            </a:r>
          </a:p>
        </p:txBody>
      </p:sp>
    </p:spTree>
    <p:extLst>
      <p:ext uri="{BB962C8B-B14F-4D97-AF65-F5344CB8AC3E}">
        <p14:creationId xmlns:p14="http://schemas.microsoft.com/office/powerpoint/2010/main" val="44523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BDBDC-43E1-009E-216B-AFC634580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47F0B-F7E2-9DFB-2DEE-CF9FB72E88D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4. Policy meter exchanges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3E524D30-E465-B483-C198-F076274BB869}"/>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Rig member </a:t>
            </a:r>
          </a:p>
        </p:txBody>
      </p:sp>
    </p:spTree>
    <p:extLst>
      <p:ext uri="{BB962C8B-B14F-4D97-AF65-F5344CB8AC3E}">
        <p14:creationId xmlns:p14="http://schemas.microsoft.com/office/powerpoint/2010/main" val="3198644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6A60A-767D-881F-C784-0B0C4BCF6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8F588-D820-C218-5D45-71C301A40BAF}"/>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BBDC2D4-0EB8-5595-8BAD-A97FC9C30078}"/>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0154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09 may   2025</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789</TotalTime>
  <Words>646</Words>
  <Application>Microsoft Office PowerPoint</Application>
  <PresentationFormat>Widescreen</PresentationFormat>
  <Paragraphs>88</Paragraphs>
  <Slides>13</Slides>
  <Notes>7</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13</vt:i4>
      </vt:variant>
    </vt:vector>
  </HeadingPairs>
  <TitlesOfParts>
    <vt:vector size="22" baseType="lpstr">
      <vt:lpstr>Arial</vt:lpstr>
      <vt:lpstr>Calibri</vt:lpstr>
      <vt:lpstr>Roboto</vt:lpstr>
      <vt:lpstr>Roboto Slab</vt:lpstr>
      <vt:lpstr>Wingdings</vt:lpstr>
      <vt:lpstr>REC Light Event Theme</vt:lpstr>
      <vt:lpstr>REC Alternative Event Theme</vt:lpstr>
      <vt:lpstr>2_CONTENT SLIDE</vt:lpstr>
      <vt:lpstr>1_REC Alternative Event Theme</vt:lpstr>
      <vt:lpstr>REC Issues group</vt:lpstr>
      <vt:lpstr>1. Introduction and agreement of agenda</vt:lpstr>
      <vt:lpstr>Agenda For today</vt:lpstr>
      <vt:lpstr>2. Performance assurance update </vt:lpstr>
      <vt:lpstr>For Information: Data Cleanse</vt:lpstr>
      <vt:lpstr>For Discussion: Data Cleanse Sprint 4</vt:lpstr>
      <vt:lpstr>Sprint 4</vt:lpstr>
      <vt:lpstr>Sprint 4</vt:lpstr>
      <vt:lpstr>For Information: Performance Assurance Check-Ins 2025</vt:lpstr>
      <vt:lpstr>3. Real time settlement methodology (rtsm) </vt:lpstr>
      <vt:lpstr>4. Policy meter exchanges  </vt:lpstr>
      <vt:lpstr>5. AOB </vt:lpstr>
      <vt:lpstr>Next meeting:  09 may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22</cp:revision>
  <dcterms:created xsi:type="dcterms:W3CDTF">2022-06-08T15:31:29Z</dcterms:created>
  <dcterms:modified xsi:type="dcterms:W3CDTF">2025-04-04T13:19:19Z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