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6.xml" ContentType="application/vnd.openxmlformats-officedocument.theme+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8.xml" ContentType="application/vnd.openxmlformats-officedocument.theme+xml"/>
  <Override PartName="/ppt/tags/tag1.xml" ContentType="application/vnd.openxmlformats-officedocument.presentationml.tags+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4100" r:id="rId6"/>
    <p:sldMasterId id="2147484106" r:id="rId7"/>
    <p:sldMasterId id="2147484133" r:id="rId8"/>
    <p:sldMasterId id="2147484135" r:id="rId9"/>
    <p:sldMasterId id="2147484147" r:id="rId10"/>
    <p:sldMasterId id="2147484149" r:id="rId11"/>
  </p:sldMasterIdLst>
  <p:notesMasterIdLst>
    <p:notesMasterId r:id="rId55"/>
  </p:notesMasterIdLst>
  <p:handoutMasterIdLst>
    <p:handoutMasterId r:id="rId56"/>
  </p:handoutMasterIdLst>
  <p:sldIdLst>
    <p:sldId id="256" r:id="rId12"/>
    <p:sldId id="269" r:id="rId13"/>
    <p:sldId id="2147478960" r:id="rId14"/>
    <p:sldId id="263" r:id="rId15"/>
    <p:sldId id="2147475708" r:id="rId16"/>
    <p:sldId id="2147478919" r:id="rId17"/>
    <p:sldId id="2147478921" r:id="rId18"/>
    <p:sldId id="2147478922" r:id="rId19"/>
    <p:sldId id="2147478918" r:id="rId20"/>
    <p:sldId id="2147479006" r:id="rId21"/>
    <p:sldId id="2147479007" r:id="rId22"/>
    <p:sldId id="2147478972" r:id="rId23"/>
    <p:sldId id="2147478943" r:id="rId24"/>
    <p:sldId id="2147478948" r:id="rId25"/>
    <p:sldId id="2147478951" r:id="rId26"/>
    <p:sldId id="2147478974" r:id="rId27"/>
    <p:sldId id="292" r:id="rId28"/>
    <p:sldId id="291" r:id="rId29"/>
    <p:sldId id="2147478969" r:id="rId30"/>
    <p:sldId id="2147478965" r:id="rId31"/>
    <p:sldId id="2147478966" r:id="rId32"/>
    <p:sldId id="2147478967" r:id="rId33"/>
    <p:sldId id="2147478968" r:id="rId34"/>
    <p:sldId id="2147478957" r:id="rId35"/>
    <p:sldId id="1346" r:id="rId36"/>
    <p:sldId id="2146846637" r:id="rId37"/>
    <p:sldId id="2146846646" r:id="rId38"/>
    <p:sldId id="2146846647" r:id="rId39"/>
    <p:sldId id="2146846639" r:id="rId40"/>
    <p:sldId id="2146846642" r:id="rId41"/>
    <p:sldId id="2146846632" r:id="rId42"/>
    <p:sldId id="2146846628" r:id="rId43"/>
    <p:sldId id="2146846612" r:id="rId44"/>
    <p:sldId id="2146846629" r:id="rId45"/>
    <p:sldId id="2146846633" r:id="rId46"/>
    <p:sldId id="2146846640" r:id="rId47"/>
    <p:sldId id="2146846643" r:id="rId48"/>
    <p:sldId id="2146846644" r:id="rId49"/>
    <p:sldId id="2146846645" r:id="rId50"/>
    <p:sldId id="2146846641" r:id="rId51"/>
    <p:sldId id="2147478954" r:id="rId52"/>
    <p:sldId id="2147478964" r:id="rId53"/>
    <p:sldId id="257"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 id="{8069C0CD-5205-13AF-C2F7-70458D9F7F1A}" name="Kev Duddy" initials="KD" userId="S::Kev.Duddy@gemserv.com::cde52982-0761-44ae-bbd2-4e521d27f02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A3"/>
    <a:srgbClr val="CFE3DF"/>
    <a:srgbClr val="68A495"/>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4243008-935D-4EC2-9146-0D4CB4A797A9}" v="10" dt="2025-10-17T12:17:52.845"/>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slide" Target="slides/slide39.xml"/><Relationship Id="rId55" Type="http://schemas.openxmlformats.org/officeDocument/2006/relationships/notesMaster" Target="notesMasters/notesMaster1.xml"/><Relationship Id="rId63" Type="http://schemas.microsoft.com/office/2018/10/relationships/authors" Targe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viewProps" Target="viewProps.xml"/><Relationship Id="rId5" Type="http://schemas.openxmlformats.org/officeDocument/2006/relationships/slideMaster" Target="slideMasters/slideMaster2.xml"/><Relationship Id="rId61" Type="http://schemas.microsoft.com/office/2016/11/relationships/changesInfo" Target="changesInfos/changesInfo1.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handoutMaster" Target="handoutMasters/handoutMaster1.xml"/><Relationship Id="rId8" Type="http://schemas.openxmlformats.org/officeDocument/2006/relationships/slideMaster" Target="slideMasters/slideMaster5.xml"/><Relationship Id="rId51" Type="http://schemas.openxmlformats.org/officeDocument/2006/relationships/slide" Target="slides/slide40.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theme" Target="theme/theme1.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presProps" Target="presProps.xml"/><Relationship Id="rId10" Type="http://schemas.openxmlformats.org/officeDocument/2006/relationships/slideMaster" Target="slideMasters/slideMaster7.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vin Duddy" userId="9a0f5a45-083f-4ac9-8cbf-65f891190f65" providerId="ADAL" clId="{94243008-935D-4EC2-9146-0D4CB4A797A9}"/>
    <pc:docChg chg="undo custSel addSld delSld modSld sldOrd">
      <pc:chgData name="Kevin Duddy" userId="9a0f5a45-083f-4ac9-8cbf-65f891190f65" providerId="ADAL" clId="{94243008-935D-4EC2-9146-0D4CB4A797A9}" dt="2025-10-17T12:18:16.930" v="517" actId="47"/>
      <pc:docMkLst>
        <pc:docMk/>
      </pc:docMkLst>
      <pc:sldChg chg="addSp delSp modSp del mod modClrScheme chgLayout">
        <pc:chgData name="Kevin Duddy" userId="9a0f5a45-083f-4ac9-8cbf-65f891190f65" providerId="ADAL" clId="{94243008-935D-4EC2-9146-0D4CB4A797A9}" dt="2025-10-16T07:41:08.393" v="505" actId="2696"/>
        <pc:sldMkLst>
          <pc:docMk/>
          <pc:sldMk cId="3590593119" sldId="290"/>
        </pc:sldMkLst>
      </pc:sldChg>
      <pc:sldChg chg="ord">
        <pc:chgData name="Kevin Duddy" userId="9a0f5a45-083f-4ac9-8cbf-65f891190f65" providerId="ADAL" clId="{94243008-935D-4EC2-9146-0D4CB4A797A9}" dt="2025-10-16T07:50:28.514" v="510"/>
        <pc:sldMkLst>
          <pc:docMk/>
          <pc:sldMk cId="504630360" sldId="291"/>
        </pc:sldMkLst>
      </pc:sldChg>
      <pc:sldChg chg="modSp del mod">
        <pc:chgData name="Kevin Duddy" userId="9a0f5a45-083f-4ac9-8cbf-65f891190f65" providerId="ADAL" clId="{94243008-935D-4EC2-9146-0D4CB4A797A9}" dt="2025-10-16T07:34:10.249" v="449" actId="2696"/>
        <pc:sldMkLst>
          <pc:docMk/>
          <pc:sldMk cId="3953148374" sldId="295"/>
        </pc:sldMkLst>
        <pc:spChg chg="mod">
          <ac:chgData name="Kevin Duddy" userId="9a0f5a45-083f-4ac9-8cbf-65f891190f65" providerId="ADAL" clId="{94243008-935D-4EC2-9146-0D4CB4A797A9}" dt="2025-10-16T07:33:02.244" v="444" actId="21"/>
          <ac:spMkLst>
            <pc:docMk/>
            <pc:sldMk cId="3953148374" sldId="295"/>
            <ac:spMk id="3" creationId="{73ACA18F-7662-9263-9768-1594F4ECEFE7}"/>
          </ac:spMkLst>
        </pc:spChg>
      </pc:sldChg>
      <pc:sldChg chg="del">
        <pc:chgData name="Kevin Duddy" userId="9a0f5a45-083f-4ac9-8cbf-65f891190f65" providerId="ADAL" clId="{94243008-935D-4EC2-9146-0D4CB4A797A9}" dt="2025-10-16T07:35:41.331" v="460" actId="47"/>
        <pc:sldMkLst>
          <pc:docMk/>
          <pc:sldMk cId="1433259112" sldId="296"/>
        </pc:sldMkLst>
      </pc:sldChg>
      <pc:sldChg chg="modSp del mod">
        <pc:chgData name="Kevin Duddy" userId="9a0f5a45-083f-4ac9-8cbf-65f891190f65" providerId="ADAL" clId="{94243008-935D-4EC2-9146-0D4CB4A797A9}" dt="2025-10-16T07:37:05.939" v="474" actId="47"/>
        <pc:sldMkLst>
          <pc:docMk/>
          <pc:sldMk cId="1203178692" sldId="297"/>
        </pc:sldMkLst>
      </pc:sldChg>
      <pc:sldChg chg="add del">
        <pc:chgData name="Kevin Duddy" userId="9a0f5a45-083f-4ac9-8cbf-65f891190f65" providerId="ADAL" clId="{94243008-935D-4EC2-9146-0D4CB4A797A9}" dt="2025-10-10T07:08:10.300" v="7" actId="47"/>
        <pc:sldMkLst>
          <pc:docMk/>
          <pc:sldMk cId="861201896" sldId="721"/>
        </pc:sldMkLst>
      </pc:sldChg>
      <pc:sldChg chg="modSp mod">
        <pc:chgData name="Kevin Duddy" userId="9a0f5a45-083f-4ac9-8cbf-65f891190f65" providerId="ADAL" clId="{94243008-935D-4EC2-9146-0D4CB4A797A9}" dt="2025-10-10T13:59:59.219" v="394" actId="3626"/>
        <pc:sldMkLst>
          <pc:docMk/>
          <pc:sldMk cId="492827588" sldId="2146846641"/>
        </pc:sldMkLst>
        <pc:spChg chg="mod">
          <ac:chgData name="Kevin Duddy" userId="9a0f5a45-083f-4ac9-8cbf-65f891190f65" providerId="ADAL" clId="{94243008-935D-4EC2-9146-0D4CB4A797A9}" dt="2025-10-10T13:59:59.219" v="394" actId="3626"/>
          <ac:spMkLst>
            <pc:docMk/>
            <pc:sldMk cId="492827588" sldId="2146846641"/>
            <ac:spMk id="54" creationId="{37BED153-DEF5-E864-602A-09EECCC63B02}"/>
          </ac:spMkLst>
        </pc:spChg>
      </pc:sldChg>
      <pc:sldChg chg="del ord">
        <pc:chgData name="Kevin Duddy" userId="9a0f5a45-083f-4ac9-8cbf-65f891190f65" providerId="ADAL" clId="{94243008-935D-4EC2-9146-0D4CB4A797A9}" dt="2025-10-17T12:18:16.930" v="517" actId="47"/>
        <pc:sldMkLst>
          <pc:docMk/>
          <pc:sldMk cId="3943219978" sldId="2147475718"/>
        </pc:sldMkLst>
      </pc:sldChg>
      <pc:sldChg chg="add">
        <pc:chgData name="Kevin Duddy" userId="9a0f5a45-083f-4ac9-8cbf-65f891190f65" providerId="ADAL" clId="{94243008-935D-4EC2-9146-0D4CB4A797A9}" dt="2025-10-17T12:17:52.833" v="514"/>
        <pc:sldMkLst>
          <pc:docMk/>
          <pc:sldMk cId="1228751783" sldId="2147478943"/>
        </pc:sldMkLst>
      </pc:sldChg>
      <pc:sldChg chg="add">
        <pc:chgData name="Kevin Duddy" userId="9a0f5a45-083f-4ac9-8cbf-65f891190f65" providerId="ADAL" clId="{94243008-935D-4EC2-9146-0D4CB4A797A9}" dt="2025-10-17T12:17:52.833" v="514"/>
        <pc:sldMkLst>
          <pc:docMk/>
          <pc:sldMk cId="1694677041" sldId="2147478948"/>
        </pc:sldMkLst>
      </pc:sldChg>
      <pc:sldChg chg="add">
        <pc:chgData name="Kevin Duddy" userId="9a0f5a45-083f-4ac9-8cbf-65f891190f65" providerId="ADAL" clId="{94243008-935D-4EC2-9146-0D4CB4A797A9}" dt="2025-10-17T12:17:52.833" v="514"/>
        <pc:sldMkLst>
          <pc:docMk/>
          <pc:sldMk cId="3309010346" sldId="2147478951"/>
        </pc:sldMkLst>
      </pc:sldChg>
      <pc:sldChg chg="modSp add del mod">
        <pc:chgData name="Kevin Duddy" userId="9a0f5a45-083f-4ac9-8cbf-65f891190f65" providerId="ADAL" clId="{94243008-935D-4EC2-9146-0D4CB4A797A9}" dt="2025-10-10T07:09:48.552" v="18" actId="47"/>
        <pc:sldMkLst>
          <pc:docMk/>
          <pc:sldMk cId="3946929491" sldId="2147478959"/>
        </pc:sldMkLst>
      </pc:sldChg>
      <pc:sldChg chg="modSp add">
        <pc:chgData name="Kevin Duddy" userId="9a0f5a45-083f-4ac9-8cbf-65f891190f65" providerId="ADAL" clId="{94243008-935D-4EC2-9146-0D4CB4A797A9}" dt="2025-10-07T14:07:50.101" v="3" actId="208"/>
        <pc:sldMkLst>
          <pc:docMk/>
          <pc:sldMk cId="2569013051" sldId="2147478960"/>
        </pc:sldMkLst>
        <pc:graphicFrameChg chg="mod">
          <ac:chgData name="Kevin Duddy" userId="9a0f5a45-083f-4ac9-8cbf-65f891190f65" providerId="ADAL" clId="{94243008-935D-4EC2-9146-0D4CB4A797A9}" dt="2025-10-07T14:07:50.101" v="3" actId="208"/>
          <ac:graphicFrameMkLst>
            <pc:docMk/>
            <pc:sldMk cId="2569013051" sldId="2147478960"/>
            <ac:graphicFrameMk id="7" creationId="{684CC548-6539-A98C-DB0A-12ACE497A09F}"/>
          </ac:graphicFrameMkLst>
        </pc:graphicFrameChg>
      </pc:sldChg>
      <pc:sldChg chg="add del">
        <pc:chgData name="Kevin Duddy" userId="9a0f5a45-083f-4ac9-8cbf-65f891190f65" providerId="ADAL" clId="{94243008-935D-4EC2-9146-0D4CB4A797A9}" dt="2025-10-10T07:08:11.436" v="8" actId="47"/>
        <pc:sldMkLst>
          <pc:docMk/>
          <pc:sldMk cId="2094915021" sldId="2147478961"/>
        </pc:sldMkLst>
      </pc:sldChg>
      <pc:sldChg chg="addSp delSp modSp add del mod">
        <pc:chgData name="Kevin Duddy" userId="9a0f5a45-083f-4ac9-8cbf-65f891190f65" providerId="ADAL" clId="{94243008-935D-4EC2-9146-0D4CB4A797A9}" dt="2025-10-10T07:29:00.966" v="242" actId="47"/>
        <pc:sldMkLst>
          <pc:docMk/>
          <pc:sldMk cId="946936015" sldId="2147478962"/>
        </pc:sldMkLst>
      </pc:sldChg>
      <pc:sldChg chg="addSp delSp modSp add del mod">
        <pc:chgData name="Kevin Duddy" userId="9a0f5a45-083f-4ac9-8cbf-65f891190f65" providerId="ADAL" clId="{94243008-935D-4EC2-9146-0D4CB4A797A9}" dt="2025-10-10T07:28:54.107" v="241" actId="47"/>
        <pc:sldMkLst>
          <pc:docMk/>
          <pc:sldMk cId="598596838" sldId="2147478963"/>
        </pc:sldMkLst>
      </pc:sldChg>
      <pc:sldChg chg="addSp delSp modSp new mod">
        <pc:chgData name="Kevin Duddy" userId="9a0f5a45-083f-4ac9-8cbf-65f891190f65" providerId="ADAL" clId="{94243008-935D-4EC2-9146-0D4CB4A797A9}" dt="2025-10-10T08:37:59.748" v="341" actId="113"/>
        <pc:sldMkLst>
          <pc:docMk/>
          <pc:sldMk cId="934954985" sldId="2147478964"/>
        </pc:sldMkLst>
        <pc:spChg chg="mod">
          <ac:chgData name="Kevin Duddy" userId="9a0f5a45-083f-4ac9-8cbf-65f891190f65" providerId="ADAL" clId="{94243008-935D-4EC2-9146-0D4CB4A797A9}" dt="2025-10-10T07:25:43.995" v="214" actId="27636"/>
          <ac:spMkLst>
            <pc:docMk/>
            <pc:sldMk cId="934954985" sldId="2147478964"/>
            <ac:spMk id="2" creationId="{41223124-520C-12EE-0FAB-055A23C7C6E7}"/>
          </ac:spMkLst>
        </pc:spChg>
        <pc:spChg chg="add mod">
          <ac:chgData name="Kevin Duddy" userId="9a0f5a45-083f-4ac9-8cbf-65f891190f65" providerId="ADAL" clId="{94243008-935D-4EC2-9146-0D4CB4A797A9}" dt="2025-10-10T08:37:45.698" v="340" actId="6549"/>
          <ac:spMkLst>
            <pc:docMk/>
            <pc:sldMk cId="934954985" sldId="2147478964"/>
            <ac:spMk id="5" creationId="{971C9AF4-7D5B-93EB-834C-016A425A5F35}"/>
          </ac:spMkLst>
        </pc:spChg>
        <pc:spChg chg="add mod">
          <ac:chgData name="Kevin Duddy" userId="9a0f5a45-083f-4ac9-8cbf-65f891190f65" providerId="ADAL" clId="{94243008-935D-4EC2-9146-0D4CB4A797A9}" dt="2025-10-10T08:36:47.882" v="324" actId="1076"/>
          <ac:spMkLst>
            <pc:docMk/>
            <pc:sldMk cId="934954985" sldId="2147478964"/>
            <ac:spMk id="6" creationId="{9F8048DF-7D1C-57FF-787F-9687BB098C05}"/>
          </ac:spMkLst>
        </pc:spChg>
        <pc:graphicFrameChg chg="add mod modGraphic">
          <ac:chgData name="Kevin Duddy" userId="9a0f5a45-083f-4ac9-8cbf-65f891190f65" providerId="ADAL" clId="{94243008-935D-4EC2-9146-0D4CB4A797A9}" dt="2025-10-10T08:37:59.748" v="341" actId="113"/>
          <ac:graphicFrameMkLst>
            <pc:docMk/>
            <pc:sldMk cId="934954985" sldId="2147478964"/>
            <ac:graphicFrameMk id="4" creationId="{2D114C43-8648-06A4-A558-8BCDA51DAD9F}"/>
          </ac:graphicFrameMkLst>
        </pc:graphicFrameChg>
      </pc:sldChg>
      <pc:sldChg chg="modSp add mod ord">
        <pc:chgData name="Kevin Duddy" userId="9a0f5a45-083f-4ac9-8cbf-65f891190f65" providerId="ADAL" clId="{94243008-935D-4EC2-9146-0D4CB4A797A9}" dt="2025-10-16T07:33:37.089" v="448" actId="20577"/>
        <pc:sldMkLst>
          <pc:docMk/>
          <pc:sldMk cId="2627753710" sldId="2147478966"/>
        </pc:sldMkLst>
        <pc:spChg chg="mod">
          <ac:chgData name="Kevin Duddy" userId="9a0f5a45-083f-4ac9-8cbf-65f891190f65" providerId="ADAL" clId="{94243008-935D-4EC2-9146-0D4CB4A797A9}" dt="2025-10-16T07:32:55.758" v="443" actId="27636"/>
          <ac:spMkLst>
            <pc:docMk/>
            <pc:sldMk cId="2627753710" sldId="2147478966"/>
            <ac:spMk id="4" creationId="{CE45C3EC-21C2-CD97-F221-067830D017D9}"/>
          </ac:spMkLst>
        </pc:spChg>
        <pc:spChg chg="mod">
          <ac:chgData name="Kevin Duddy" userId="9a0f5a45-083f-4ac9-8cbf-65f891190f65" providerId="ADAL" clId="{94243008-935D-4EC2-9146-0D4CB4A797A9}" dt="2025-10-16T07:33:37.089" v="448" actId="20577"/>
          <ac:spMkLst>
            <pc:docMk/>
            <pc:sldMk cId="2627753710" sldId="2147478966"/>
            <ac:spMk id="5" creationId="{D55ECB6B-F8C9-624C-FB44-910B3B54AD2D}"/>
          </ac:spMkLst>
        </pc:spChg>
      </pc:sldChg>
      <pc:sldChg chg="modSp add mod">
        <pc:chgData name="Kevin Duddy" userId="9a0f5a45-083f-4ac9-8cbf-65f891190f65" providerId="ADAL" clId="{94243008-935D-4EC2-9146-0D4CB4A797A9}" dt="2025-10-16T07:35:29.253" v="459" actId="20577"/>
        <pc:sldMkLst>
          <pc:docMk/>
          <pc:sldMk cId="1085568099" sldId="2147478967"/>
        </pc:sldMkLst>
        <pc:spChg chg="mod">
          <ac:chgData name="Kevin Duddy" userId="9a0f5a45-083f-4ac9-8cbf-65f891190f65" providerId="ADAL" clId="{94243008-935D-4EC2-9146-0D4CB4A797A9}" dt="2025-10-16T07:34:49.743" v="452" actId="27636"/>
          <ac:spMkLst>
            <pc:docMk/>
            <pc:sldMk cId="1085568099" sldId="2147478967"/>
            <ac:spMk id="4" creationId="{6286B3CF-58EF-F5B5-EE8E-93B7E20ABFDE}"/>
          </ac:spMkLst>
        </pc:spChg>
        <pc:spChg chg="mod">
          <ac:chgData name="Kevin Duddy" userId="9a0f5a45-083f-4ac9-8cbf-65f891190f65" providerId="ADAL" clId="{94243008-935D-4EC2-9146-0D4CB4A797A9}" dt="2025-10-16T07:35:29.253" v="459" actId="20577"/>
          <ac:spMkLst>
            <pc:docMk/>
            <pc:sldMk cId="1085568099" sldId="2147478967"/>
            <ac:spMk id="5" creationId="{02AF2F84-F0C8-C5E9-C4BE-504033865173}"/>
          </ac:spMkLst>
        </pc:spChg>
      </pc:sldChg>
      <pc:sldChg chg="modSp add mod">
        <pc:chgData name="Kevin Duddy" userId="9a0f5a45-083f-4ac9-8cbf-65f891190f65" providerId="ADAL" clId="{94243008-935D-4EC2-9146-0D4CB4A797A9}" dt="2025-10-16T07:36:58.645" v="473" actId="20577"/>
        <pc:sldMkLst>
          <pc:docMk/>
          <pc:sldMk cId="468443979" sldId="2147478968"/>
        </pc:sldMkLst>
        <pc:spChg chg="mod">
          <ac:chgData name="Kevin Duddy" userId="9a0f5a45-083f-4ac9-8cbf-65f891190f65" providerId="ADAL" clId="{94243008-935D-4EC2-9146-0D4CB4A797A9}" dt="2025-10-16T07:36:04.982" v="462"/>
          <ac:spMkLst>
            <pc:docMk/>
            <pc:sldMk cId="468443979" sldId="2147478968"/>
            <ac:spMk id="4" creationId="{E76441D6-F996-5DAB-CC5A-168EB1376D69}"/>
          </ac:spMkLst>
        </pc:spChg>
        <pc:spChg chg="mod">
          <ac:chgData name="Kevin Duddy" userId="9a0f5a45-083f-4ac9-8cbf-65f891190f65" providerId="ADAL" clId="{94243008-935D-4EC2-9146-0D4CB4A797A9}" dt="2025-10-16T07:36:58.645" v="473" actId="20577"/>
          <ac:spMkLst>
            <pc:docMk/>
            <pc:sldMk cId="468443979" sldId="2147478968"/>
            <ac:spMk id="5" creationId="{CCCB33C3-07A5-8F6D-0EDC-4C5A7335A747}"/>
          </ac:spMkLst>
        </pc:spChg>
      </pc:sldChg>
      <pc:sldChg chg="modSp add mod ord">
        <pc:chgData name="Kevin Duddy" userId="9a0f5a45-083f-4ac9-8cbf-65f891190f65" providerId="ADAL" clId="{94243008-935D-4EC2-9146-0D4CB4A797A9}" dt="2025-10-16T07:50:28.514" v="510"/>
        <pc:sldMkLst>
          <pc:docMk/>
          <pc:sldMk cId="4026422263" sldId="2147478969"/>
        </pc:sldMkLst>
        <pc:spChg chg="mod">
          <ac:chgData name="Kevin Duddy" userId="9a0f5a45-083f-4ac9-8cbf-65f891190f65" providerId="ADAL" clId="{94243008-935D-4EC2-9146-0D4CB4A797A9}" dt="2025-10-16T07:38:04.010" v="479" actId="27636"/>
          <ac:spMkLst>
            <pc:docMk/>
            <pc:sldMk cId="4026422263" sldId="2147478969"/>
            <ac:spMk id="4" creationId="{8434FC72-6674-6FDD-D5E8-06E8AAA17621}"/>
          </ac:spMkLst>
        </pc:spChg>
        <pc:spChg chg="mod">
          <ac:chgData name="Kevin Duddy" userId="9a0f5a45-083f-4ac9-8cbf-65f891190f65" providerId="ADAL" clId="{94243008-935D-4EC2-9146-0D4CB4A797A9}" dt="2025-10-16T07:39:55.884" v="504" actId="1076"/>
          <ac:spMkLst>
            <pc:docMk/>
            <pc:sldMk cId="4026422263" sldId="2147478969"/>
            <ac:spMk id="5" creationId="{62B4A4DD-2CF8-442E-A25F-BAFFA509D991}"/>
          </ac:spMkLst>
        </pc:spChg>
      </pc:sldChg>
      <pc:sldChg chg="add">
        <pc:chgData name="Kevin Duddy" userId="9a0f5a45-083f-4ac9-8cbf-65f891190f65" providerId="ADAL" clId="{94243008-935D-4EC2-9146-0D4CB4A797A9}" dt="2025-10-17T12:17:52.833" v="514"/>
        <pc:sldMkLst>
          <pc:docMk/>
          <pc:sldMk cId="3223947992" sldId="2147478972"/>
        </pc:sldMkLst>
      </pc:sldChg>
      <pc:sldChg chg="add">
        <pc:chgData name="Kevin Duddy" userId="9a0f5a45-083f-4ac9-8cbf-65f891190f65" providerId="ADAL" clId="{94243008-935D-4EC2-9146-0D4CB4A797A9}" dt="2025-10-17T12:17:52.833" v="514"/>
        <pc:sldMkLst>
          <pc:docMk/>
          <pc:sldMk cId="3594627242" sldId="2147478974"/>
        </pc:sldMkLst>
      </pc:sldChg>
      <pc:sldChg chg="add del">
        <pc:chgData name="Kevin Duddy" userId="9a0f5a45-083f-4ac9-8cbf-65f891190f65" providerId="ADAL" clId="{94243008-935D-4EC2-9146-0D4CB4A797A9}" dt="2025-10-17T12:16:28.374" v="513"/>
        <pc:sldMkLst>
          <pc:docMk/>
          <pc:sldMk cId="4161828422" sldId="2147479006"/>
        </pc:sldMkLst>
      </pc:sldChg>
      <pc:sldChg chg="add del">
        <pc:chgData name="Kevin Duddy" userId="9a0f5a45-083f-4ac9-8cbf-65f891190f65" providerId="ADAL" clId="{94243008-935D-4EC2-9146-0D4CB4A797A9}" dt="2025-10-17T12:16:28.374" v="513"/>
        <pc:sldMkLst>
          <pc:docMk/>
          <pc:sldMk cId="3794908089" sldId="2147479007"/>
        </pc:sldMkLst>
      </pc:sldChg>
      <pc:sldMasterChg chg="delSldLayout">
        <pc:chgData name="Kevin Duddy" userId="9a0f5a45-083f-4ac9-8cbf-65f891190f65" providerId="ADAL" clId="{94243008-935D-4EC2-9146-0D4CB4A797A9}" dt="2025-10-10T07:09:48.552" v="18" actId="47"/>
        <pc:sldMasterMkLst>
          <pc:docMk/>
          <pc:sldMasterMk cId="3384269000" sldId="2147483666"/>
        </pc:sldMasterMkLst>
        <pc:sldLayoutChg chg="del">
          <pc:chgData name="Kevin Duddy" userId="9a0f5a45-083f-4ac9-8cbf-65f891190f65" providerId="ADAL" clId="{94243008-935D-4EC2-9146-0D4CB4A797A9}" dt="2025-10-10T07:08:11.436" v="8" actId="47"/>
          <pc:sldLayoutMkLst>
            <pc:docMk/>
            <pc:sldMasterMk cId="3384269000" sldId="2147483666"/>
            <pc:sldLayoutMk cId="2285877465" sldId="2147484146"/>
          </pc:sldLayoutMkLst>
        </pc:sldLayoutChg>
        <pc:sldLayoutChg chg="del">
          <pc:chgData name="Kevin Duddy" userId="9a0f5a45-083f-4ac9-8cbf-65f891190f65" providerId="ADAL" clId="{94243008-935D-4EC2-9146-0D4CB4A797A9}" dt="2025-10-10T07:09:48.552" v="18" actId="47"/>
          <pc:sldLayoutMkLst>
            <pc:docMk/>
            <pc:sldMasterMk cId="3384269000" sldId="2147483666"/>
            <pc:sldLayoutMk cId="4094201249" sldId="2147484150"/>
          </pc:sldLayoutMkLst>
        </pc:sldLayoutChg>
      </pc:sldMasterChg>
      <pc:sldMasterChg chg="delSldLayout">
        <pc:chgData name="Kevin Duddy" userId="9a0f5a45-083f-4ac9-8cbf-65f891190f65" providerId="ADAL" clId="{94243008-935D-4EC2-9146-0D4CB4A797A9}" dt="2025-10-10T07:29:00.966" v="242" actId="47"/>
        <pc:sldMasterMkLst>
          <pc:docMk/>
          <pc:sldMasterMk cId="1558005749" sldId="2147484147"/>
        </pc:sldMasterMkLst>
        <pc:sldLayoutChg chg="del">
          <pc:chgData name="Kevin Duddy" userId="9a0f5a45-083f-4ac9-8cbf-65f891190f65" providerId="ADAL" clId="{94243008-935D-4EC2-9146-0D4CB4A797A9}" dt="2025-10-10T07:29:00.966" v="242" actId="47"/>
          <pc:sldLayoutMkLst>
            <pc:docMk/>
            <pc:sldMasterMk cId="1558005749" sldId="2147484147"/>
            <pc:sldLayoutMk cId="3440003467" sldId="2147484149"/>
          </pc:sldLayoutMkLst>
        </pc:sldLayoutChg>
      </pc:sldMasterChg>
    </pc:docChg>
  </pc:docChgLst>
  <pc:docChgLst>
    <pc:chgData name="James Rees" userId="ae747685-59f7-4046-8ccf-98b152de0327" providerId="ADAL" clId="{2273DE5F-89DD-4303-9CD7-A5A7B2C316B7}"/>
    <pc:docChg chg="undo custSel addSld delSld modSld sldOrd delMainMaster">
      <pc:chgData name="James Rees" userId="ae747685-59f7-4046-8ccf-98b152de0327" providerId="ADAL" clId="{2273DE5F-89DD-4303-9CD7-A5A7B2C316B7}" dt="2025-10-13T09:58:55.490" v="597" actId="47"/>
      <pc:docMkLst>
        <pc:docMk/>
      </pc:docMkLst>
      <pc:sldChg chg="modSp mod ord">
        <pc:chgData name="James Rees" userId="ae747685-59f7-4046-8ccf-98b152de0327" providerId="ADAL" clId="{2273DE5F-89DD-4303-9CD7-A5A7B2C316B7}" dt="2025-10-13T09:51:41.644" v="592"/>
        <pc:sldMkLst>
          <pc:docMk/>
          <pc:sldMk cId="424965022" sldId="256"/>
        </pc:sldMkLst>
        <pc:spChg chg="mod">
          <ac:chgData name="James Rees" userId="ae747685-59f7-4046-8ccf-98b152de0327" providerId="ADAL" clId="{2273DE5F-89DD-4303-9CD7-A5A7B2C316B7}" dt="2025-10-03T12:51:12.766" v="19" actId="20577"/>
          <ac:spMkLst>
            <pc:docMk/>
            <pc:sldMk cId="424965022" sldId="256"/>
            <ac:spMk id="3" creationId="{CA510E5E-697D-4331-038A-BC23DF000C2A}"/>
          </ac:spMkLst>
        </pc:spChg>
      </pc:sldChg>
      <pc:sldChg chg="modSp mod">
        <pc:chgData name="James Rees" userId="ae747685-59f7-4046-8ccf-98b152de0327" providerId="ADAL" clId="{2273DE5F-89DD-4303-9CD7-A5A7B2C316B7}" dt="2025-10-06T15:21:24.518" v="563" actId="313"/>
        <pc:sldMkLst>
          <pc:docMk/>
          <pc:sldMk cId="1876557297" sldId="257"/>
        </pc:sldMkLst>
        <pc:spChg chg="mod">
          <ac:chgData name="James Rees" userId="ae747685-59f7-4046-8ccf-98b152de0327" providerId="ADAL" clId="{2273DE5F-89DD-4303-9CD7-A5A7B2C316B7}" dt="2025-10-06T15:21:24.518" v="563" actId="313"/>
          <ac:spMkLst>
            <pc:docMk/>
            <pc:sldMk cId="1876557297" sldId="257"/>
            <ac:spMk id="2" creationId="{5B02A7D5-1EE1-44B5-DC76-072639BE3655}"/>
          </ac:spMkLst>
        </pc:spChg>
      </pc:sldChg>
      <pc:sldChg chg="del">
        <pc:chgData name="James Rees" userId="ae747685-59f7-4046-8ccf-98b152de0327" providerId="ADAL" clId="{2273DE5F-89DD-4303-9CD7-A5A7B2C316B7}" dt="2025-10-03T12:55:58.094" v="240" actId="47"/>
        <pc:sldMkLst>
          <pc:docMk/>
          <pc:sldMk cId="346746854" sldId="260"/>
        </pc:sldMkLst>
      </pc:sldChg>
      <pc:sldChg chg="modSp add del mod">
        <pc:chgData name="James Rees" userId="ae747685-59f7-4046-8ccf-98b152de0327" providerId="ADAL" clId="{2273DE5F-89DD-4303-9CD7-A5A7B2C316B7}" dt="2025-10-06T15:20:18.094" v="494" actId="20577"/>
        <pc:sldMkLst>
          <pc:docMk/>
          <pc:sldMk cId="1116783212" sldId="263"/>
        </pc:sldMkLst>
        <pc:graphicFrameChg chg="mod modGraphic">
          <ac:chgData name="James Rees" userId="ae747685-59f7-4046-8ccf-98b152de0327" providerId="ADAL" clId="{2273DE5F-89DD-4303-9CD7-A5A7B2C316B7}" dt="2025-10-06T15:20:18.094" v="494" actId="20577"/>
          <ac:graphicFrameMkLst>
            <pc:docMk/>
            <pc:sldMk cId="1116783212" sldId="263"/>
            <ac:graphicFrameMk id="3" creationId="{ADE9F281-2DB4-898F-0D79-1AE200709F3A}"/>
          </ac:graphicFrameMkLst>
        </pc:graphicFrameChg>
      </pc:sldChg>
      <pc:sldChg chg="add del">
        <pc:chgData name="James Rees" userId="ae747685-59f7-4046-8ccf-98b152de0327" providerId="ADAL" clId="{2273DE5F-89DD-4303-9CD7-A5A7B2C316B7}" dt="2025-10-03T12:51:23.358" v="24" actId="47"/>
        <pc:sldMkLst>
          <pc:docMk/>
          <pc:sldMk cId="2386782925" sldId="269"/>
        </pc:sldMkLst>
      </pc:sldChg>
      <pc:sldChg chg="modSp add del mod">
        <pc:chgData name="James Rees" userId="ae747685-59f7-4046-8ccf-98b152de0327" providerId="ADAL" clId="{2273DE5F-89DD-4303-9CD7-A5A7B2C316B7}" dt="2025-10-10T09:01:14.474" v="573"/>
        <pc:sldMkLst>
          <pc:docMk/>
          <pc:sldMk cId="3590593119" sldId="290"/>
        </pc:sldMkLst>
      </pc:sldChg>
      <pc:sldChg chg="add">
        <pc:chgData name="James Rees" userId="ae747685-59f7-4046-8ccf-98b152de0327" providerId="ADAL" clId="{2273DE5F-89DD-4303-9CD7-A5A7B2C316B7}" dt="2025-10-10T09:01:14.474" v="573"/>
        <pc:sldMkLst>
          <pc:docMk/>
          <pc:sldMk cId="504630360" sldId="291"/>
        </pc:sldMkLst>
      </pc:sldChg>
      <pc:sldChg chg="add">
        <pc:chgData name="James Rees" userId="ae747685-59f7-4046-8ccf-98b152de0327" providerId="ADAL" clId="{2273DE5F-89DD-4303-9CD7-A5A7B2C316B7}" dt="2025-10-10T09:01:14.474" v="573"/>
        <pc:sldMkLst>
          <pc:docMk/>
          <pc:sldMk cId="1917393291" sldId="292"/>
        </pc:sldMkLst>
      </pc:sldChg>
      <pc:sldChg chg="add">
        <pc:chgData name="James Rees" userId="ae747685-59f7-4046-8ccf-98b152de0327" providerId="ADAL" clId="{2273DE5F-89DD-4303-9CD7-A5A7B2C316B7}" dt="2025-10-10T09:01:14.474" v="573"/>
        <pc:sldMkLst>
          <pc:docMk/>
          <pc:sldMk cId="3953148374" sldId="295"/>
        </pc:sldMkLst>
      </pc:sldChg>
      <pc:sldChg chg="add">
        <pc:chgData name="James Rees" userId="ae747685-59f7-4046-8ccf-98b152de0327" providerId="ADAL" clId="{2273DE5F-89DD-4303-9CD7-A5A7B2C316B7}" dt="2025-10-10T09:01:14.474" v="573"/>
        <pc:sldMkLst>
          <pc:docMk/>
          <pc:sldMk cId="1433259112" sldId="296"/>
        </pc:sldMkLst>
      </pc:sldChg>
      <pc:sldChg chg="add">
        <pc:chgData name="James Rees" userId="ae747685-59f7-4046-8ccf-98b152de0327" providerId="ADAL" clId="{2273DE5F-89DD-4303-9CD7-A5A7B2C316B7}" dt="2025-10-10T09:01:14.474" v="573"/>
        <pc:sldMkLst>
          <pc:docMk/>
          <pc:sldMk cId="1203178692" sldId="297"/>
        </pc:sldMkLst>
      </pc:sldChg>
      <pc:sldChg chg="del">
        <pc:chgData name="James Rees" userId="ae747685-59f7-4046-8ccf-98b152de0327" providerId="ADAL" clId="{2273DE5F-89DD-4303-9CD7-A5A7B2C316B7}" dt="2025-10-03T12:55:06.109" v="235" actId="47"/>
        <pc:sldMkLst>
          <pc:docMk/>
          <pc:sldMk cId="1142292170" sldId="720"/>
        </pc:sldMkLst>
      </pc:sldChg>
      <pc:sldChg chg="del">
        <pc:chgData name="James Rees" userId="ae747685-59f7-4046-8ccf-98b152de0327" providerId="ADAL" clId="{2273DE5F-89DD-4303-9CD7-A5A7B2C316B7}" dt="2025-10-03T12:55:06.442" v="236" actId="47"/>
        <pc:sldMkLst>
          <pc:docMk/>
          <pc:sldMk cId="861201896" sldId="721"/>
        </pc:sldMkLst>
      </pc:sldChg>
      <pc:sldChg chg="add">
        <pc:chgData name="James Rees" userId="ae747685-59f7-4046-8ccf-98b152de0327" providerId="ADAL" clId="{2273DE5F-89DD-4303-9CD7-A5A7B2C316B7}" dt="2025-10-08T15:56:07.940" v="564"/>
        <pc:sldMkLst>
          <pc:docMk/>
          <pc:sldMk cId="2602023086" sldId="1346"/>
        </pc:sldMkLst>
      </pc:sldChg>
      <pc:sldChg chg="add">
        <pc:chgData name="James Rees" userId="ae747685-59f7-4046-8ccf-98b152de0327" providerId="ADAL" clId="{2273DE5F-89DD-4303-9CD7-A5A7B2C316B7}" dt="2025-10-08T15:56:07.940" v="564"/>
        <pc:sldMkLst>
          <pc:docMk/>
          <pc:sldMk cId="695221717" sldId="2146846612"/>
        </pc:sldMkLst>
      </pc:sldChg>
      <pc:sldChg chg="add">
        <pc:chgData name="James Rees" userId="ae747685-59f7-4046-8ccf-98b152de0327" providerId="ADAL" clId="{2273DE5F-89DD-4303-9CD7-A5A7B2C316B7}" dt="2025-10-08T15:56:07.940" v="564"/>
        <pc:sldMkLst>
          <pc:docMk/>
          <pc:sldMk cId="3458929322" sldId="2146846628"/>
        </pc:sldMkLst>
      </pc:sldChg>
      <pc:sldChg chg="add">
        <pc:chgData name="James Rees" userId="ae747685-59f7-4046-8ccf-98b152de0327" providerId="ADAL" clId="{2273DE5F-89DD-4303-9CD7-A5A7B2C316B7}" dt="2025-10-08T15:56:07.940" v="564"/>
        <pc:sldMkLst>
          <pc:docMk/>
          <pc:sldMk cId="3328554322" sldId="2146846629"/>
        </pc:sldMkLst>
      </pc:sldChg>
      <pc:sldChg chg="add">
        <pc:chgData name="James Rees" userId="ae747685-59f7-4046-8ccf-98b152de0327" providerId="ADAL" clId="{2273DE5F-89DD-4303-9CD7-A5A7B2C316B7}" dt="2025-10-08T15:56:07.940" v="564"/>
        <pc:sldMkLst>
          <pc:docMk/>
          <pc:sldMk cId="3624570311" sldId="2146846632"/>
        </pc:sldMkLst>
      </pc:sldChg>
      <pc:sldChg chg="add">
        <pc:chgData name="James Rees" userId="ae747685-59f7-4046-8ccf-98b152de0327" providerId="ADAL" clId="{2273DE5F-89DD-4303-9CD7-A5A7B2C316B7}" dt="2025-10-08T15:56:07.940" v="564"/>
        <pc:sldMkLst>
          <pc:docMk/>
          <pc:sldMk cId="3432429712" sldId="2146846633"/>
        </pc:sldMkLst>
      </pc:sldChg>
      <pc:sldChg chg="add">
        <pc:chgData name="James Rees" userId="ae747685-59f7-4046-8ccf-98b152de0327" providerId="ADAL" clId="{2273DE5F-89DD-4303-9CD7-A5A7B2C316B7}" dt="2025-10-08T15:56:07.940" v="564"/>
        <pc:sldMkLst>
          <pc:docMk/>
          <pc:sldMk cId="2602786469" sldId="2146846637"/>
        </pc:sldMkLst>
      </pc:sldChg>
      <pc:sldChg chg="add">
        <pc:chgData name="James Rees" userId="ae747685-59f7-4046-8ccf-98b152de0327" providerId="ADAL" clId="{2273DE5F-89DD-4303-9CD7-A5A7B2C316B7}" dt="2025-10-08T15:56:07.940" v="564"/>
        <pc:sldMkLst>
          <pc:docMk/>
          <pc:sldMk cId="1050850688" sldId="2146846639"/>
        </pc:sldMkLst>
      </pc:sldChg>
      <pc:sldChg chg="add">
        <pc:chgData name="James Rees" userId="ae747685-59f7-4046-8ccf-98b152de0327" providerId="ADAL" clId="{2273DE5F-89DD-4303-9CD7-A5A7B2C316B7}" dt="2025-10-08T15:56:07.940" v="564"/>
        <pc:sldMkLst>
          <pc:docMk/>
          <pc:sldMk cId="3620680535" sldId="2146846640"/>
        </pc:sldMkLst>
      </pc:sldChg>
      <pc:sldChg chg="add">
        <pc:chgData name="James Rees" userId="ae747685-59f7-4046-8ccf-98b152de0327" providerId="ADAL" clId="{2273DE5F-89DD-4303-9CD7-A5A7B2C316B7}" dt="2025-10-08T15:56:07.940" v="564"/>
        <pc:sldMkLst>
          <pc:docMk/>
          <pc:sldMk cId="492827588" sldId="2146846641"/>
        </pc:sldMkLst>
      </pc:sldChg>
      <pc:sldChg chg="add">
        <pc:chgData name="James Rees" userId="ae747685-59f7-4046-8ccf-98b152de0327" providerId="ADAL" clId="{2273DE5F-89DD-4303-9CD7-A5A7B2C316B7}" dt="2025-10-08T15:56:07.940" v="564"/>
        <pc:sldMkLst>
          <pc:docMk/>
          <pc:sldMk cId="3121549216" sldId="2146846642"/>
        </pc:sldMkLst>
      </pc:sldChg>
      <pc:sldChg chg="add">
        <pc:chgData name="James Rees" userId="ae747685-59f7-4046-8ccf-98b152de0327" providerId="ADAL" clId="{2273DE5F-89DD-4303-9CD7-A5A7B2C316B7}" dt="2025-10-08T15:56:07.940" v="564"/>
        <pc:sldMkLst>
          <pc:docMk/>
          <pc:sldMk cId="2011349580" sldId="2146846643"/>
        </pc:sldMkLst>
      </pc:sldChg>
      <pc:sldChg chg="add">
        <pc:chgData name="James Rees" userId="ae747685-59f7-4046-8ccf-98b152de0327" providerId="ADAL" clId="{2273DE5F-89DD-4303-9CD7-A5A7B2C316B7}" dt="2025-10-08T15:56:07.940" v="564"/>
        <pc:sldMkLst>
          <pc:docMk/>
          <pc:sldMk cId="324932593" sldId="2146846644"/>
        </pc:sldMkLst>
      </pc:sldChg>
      <pc:sldChg chg="add">
        <pc:chgData name="James Rees" userId="ae747685-59f7-4046-8ccf-98b152de0327" providerId="ADAL" clId="{2273DE5F-89DD-4303-9CD7-A5A7B2C316B7}" dt="2025-10-08T15:56:07.940" v="564"/>
        <pc:sldMkLst>
          <pc:docMk/>
          <pc:sldMk cId="1233648302" sldId="2146846645"/>
        </pc:sldMkLst>
      </pc:sldChg>
      <pc:sldChg chg="add">
        <pc:chgData name="James Rees" userId="ae747685-59f7-4046-8ccf-98b152de0327" providerId="ADAL" clId="{2273DE5F-89DD-4303-9CD7-A5A7B2C316B7}" dt="2025-10-08T15:56:07.940" v="564"/>
        <pc:sldMkLst>
          <pc:docMk/>
          <pc:sldMk cId="4023462530" sldId="2146846646"/>
        </pc:sldMkLst>
      </pc:sldChg>
      <pc:sldChg chg="add">
        <pc:chgData name="James Rees" userId="ae747685-59f7-4046-8ccf-98b152de0327" providerId="ADAL" clId="{2273DE5F-89DD-4303-9CD7-A5A7B2C316B7}" dt="2025-10-08T15:56:07.940" v="564"/>
        <pc:sldMkLst>
          <pc:docMk/>
          <pc:sldMk cId="424904289" sldId="2146846647"/>
        </pc:sldMkLst>
      </pc:sldChg>
      <pc:sldChg chg="add del ord">
        <pc:chgData name="James Rees" userId="ae747685-59f7-4046-8ccf-98b152de0327" providerId="ADAL" clId="{2273DE5F-89DD-4303-9CD7-A5A7B2C316B7}" dt="2025-10-10T08:18:06.825" v="566"/>
        <pc:sldMkLst>
          <pc:docMk/>
          <pc:sldMk cId="316604801" sldId="2147475708"/>
        </pc:sldMkLst>
      </pc:sldChg>
      <pc:sldChg chg="add del">
        <pc:chgData name="James Rees" userId="ae747685-59f7-4046-8ccf-98b152de0327" providerId="ADAL" clId="{2273DE5F-89DD-4303-9CD7-A5A7B2C316B7}" dt="2025-10-03T12:55:35.821" v="238" actId="47"/>
        <pc:sldMkLst>
          <pc:docMk/>
          <pc:sldMk cId="3467255204" sldId="2147475709"/>
        </pc:sldMkLst>
      </pc:sldChg>
      <pc:sldChg chg="modSp add del mod">
        <pc:chgData name="James Rees" userId="ae747685-59f7-4046-8ccf-98b152de0327" providerId="ADAL" clId="{2273DE5F-89DD-4303-9CD7-A5A7B2C316B7}" dt="2025-10-03T12:57:18.216" v="262" actId="255"/>
        <pc:sldMkLst>
          <pc:docMk/>
          <pc:sldMk cId="3943219978" sldId="2147475718"/>
        </pc:sldMkLst>
        <pc:spChg chg="mod">
          <ac:chgData name="James Rees" userId="ae747685-59f7-4046-8ccf-98b152de0327" providerId="ADAL" clId="{2273DE5F-89DD-4303-9CD7-A5A7B2C316B7}" dt="2025-10-03T12:57:18.216" v="262" actId="255"/>
          <ac:spMkLst>
            <pc:docMk/>
            <pc:sldMk cId="3943219978" sldId="2147475718"/>
            <ac:spMk id="5" creationId="{FB6A903D-5418-AB19-67F3-21CB70A8BC67}"/>
          </ac:spMkLst>
        </pc:spChg>
      </pc:sldChg>
      <pc:sldChg chg="del">
        <pc:chgData name="James Rees" userId="ae747685-59f7-4046-8ccf-98b152de0327" providerId="ADAL" clId="{2273DE5F-89DD-4303-9CD7-A5A7B2C316B7}" dt="2025-10-03T12:55:02.439" v="230" actId="47"/>
        <pc:sldMkLst>
          <pc:docMk/>
          <pc:sldMk cId="304437712" sldId="2147478917"/>
        </pc:sldMkLst>
      </pc:sldChg>
      <pc:sldChg chg="add del ord">
        <pc:chgData name="James Rees" userId="ae747685-59f7-4046-8ccf-98b152de0327" providerId="ADAL" clId="{2273DE5F-89DD-4303-9CD7-A5A7B2C316B7}" dt="2025-10-10T08:18:25.680" v="568"/>
        <pc:sldMkLst>
          <pc:docMk/>
          <pc:sldMk cId="162423740" sldId="2147478918"/>
        </pc:sldMkLst>
      </pc:sldChg>
      <pc:sldChg chg="add del ord">
        <pc:chgData name="James Rees" userId="ae747685-59f7-4046-8ccf-98b152de0327" providerId="ADAL" clId="{2273DE5F-89DD-4303-9CD7-A5A7B2C316B7}" dt="2025-10-10T08:18:06.825" v="566"/>
        <pc:sldMkLst>
          <pc:docMk/>
          <pc:sldMk cId="2409992255" sldId="2147478919"/>
        </pc:sldMkLst>
      </pc:sldChg>
      <pc:sldChg chg="del">
        <pc:chgData name="James Rees" userId="ae747685-59f7-4046-8ccf-98b152de0327" providerId="ADAL" clId="{2273DE5F-89DD-4303-9CD7-A5A7B2C316B7}" dt="2025-10-03T12:55:02.963" v="231" actId="47"/>
        <pc:sldMkLst>
          <pc:docMk/>
          <pc:sldMk cId="4029659838" sldId="2147478920"/>
        </pc:sldMkLst>
      </pc:sldChg>
      <pc:sldChg chg="add ord">
        <pc:chgData name="James Rees" userId="ae747685-59f7-4046-8ccf-98b152de0327" providerId="ADAL" clId="{2273DE5F-89DD-4303-9CD7-A5A7B2C316B7}" dt="2025-10-10T08:18:06.825" v="566"/>
        <pc:sldMkLst>
          <pc:docMk/>
          <pc:sldMk cId="1491113240" sldId="2147478921"/>
        </pc:sldMkLst>
      </pc:sldChg>
      <pc:sldChg chg="add ord">
        <pc:chgData name="James Rees" userId="ae747685-59f7-4046-8ccf-98b152de0327" providerId="ADAL" clId="{2273DE5F-89DD-4303-9CD7-A5A7B2C316B7}" dt="2025-10-10T08:18:06.825" v="566"/>
        <pc:sldMkLst>
          <pc:docMk/>
          <pc:sldMk cId="1906169347" sldId="2147478922"/>
        </pc:sldMkLst>
      </pc:sldChg>
      <pc:sldChg chg="del">
        <pc:chgData name="James Rees" userId="ae747685-59f7-4046-8ccf-98b152de0327" providerId="ADAL" clId="{2273DE5F-89DD-4303-9CD7-A5A7B2C316B7}" dt="2025-10-03T12:55:05.644" v="234" actId="47"/>
        <pc:sldMkLst>
          <pc:docMk/>
          <pc:sldMk cId="490834770" sldId="2147478933"/>
        </pc:sldMkLst>
      </pc:sldChg>
      <pc:sldChg chg="modSp del mod">
        <pc:chgData name="James Rees" userId="ae747685-59f7-4046-8ccf-98b152de0327" providerId="ADAL" clId="{2273DE5F-89DD-4303-9CD7-A5A7B2C316B7}" dt="2025-10-10T09:00:47.063" v="569" actId="47"/>
        <pc:sldMkLst>
          <pc:docMk/>
          <pc:sldMk cId="227499655" sldId="2147478953"/>
        </pc:sldMkLst>
      </pc:sldChg>
      <pc:sldChg chg="modSp add mod">
        <pc:chgData name="James Rees" userId="ae747685-59f7-4046-8ccf-98b152de0327" providerId="ADAL" clId="{2273DE5F-89DD-4303-9CD7-A5A7B2C316B7}" dt="2025-10-06T15:21:14.363" v="561" actId="20577"/>
        <pc:sldMkLst>
          <pc:docMk/>
          <pc:sldMk cId="3974885491" sldId="2147478954"/>
        </pc:sldMkLst>
        <pc:spChg chg="mod">
          <ac:chgData name="James Rees" userId="ae747685-59f7-4046-8ccf-98b152de0327" providerId="ADAL" clId="{2273DE5F-89DD-4303-9CD7-A5A7B2C316B7}" dt="2025-10-06T15:21:14.363" v="561" actId="20577"/>
          <ac:spMkLst>
            <pc:docMk/>
            <pc:sldMk cId="3974885491" sldId="2147478954"/>
            <ac:spMk id="2" creationId="{CB30A4FB-FB37-F54B-0CE9-9AB9ACC59188}"/>
          </ac:spMkLst>
        </pc:spChg>
      </pc:sldChg>
      <pc:sldChg chg="modSp add del mod">
        <pc:chgData name="James Rees" userId="ae747685-59f7-4046-8ccf-98b152de0327" providerId="ADAL" clId="{2273DE5F-89DD-4303-9CD7-A5A7B2C316B7}" dt="2025-10-10T09:00:47.812" v="570" actId="47"/>
        <pc:sldMkLst>
          <pc:docMk/>
          <pc:sldMk cId="2165266387" sldId="2147478955"/>
        </pc:sldMkLst>
      </pc:sldChg>
      <pc:sldChg chg="del">
        <pc:chgData name="James Rees" userId="ae747685-59f7-4046-8ccf-98b152de0327" providerId="ADAL" clId="{2273DE5F-89DD-4303-9CD7-A5A7B2C316B7}" dt="2025-10-03T12:55:57.166" v="239" actId="47"/>
        <pc:sldMkLst>
          <pc:docMk/>
          <pc:sldMk cId="586704053" sldId="2147478956"/>
        </pc:sldMkLst>
      </pc:sldChg>
      <pc:sldChg chg="modSp add del mod">
        <pc:chgData name="James Rees" userId="ae747685-59f7-4046-8ccf-98b152de0327" providerId="ADAL" clId="{2273DE5F-89DD-4303-9CD7-A5A7B2C316B7}" dt="2025-10-10T09:00:49.595" v="572" actId="47"/>
        <pc:sldMkLst>
          <pc:docMk/>
          <pc:sldMk cId="1532939900" sldId="2147478956"/>
        </pc:sldMkLst>
      </pc:sldChg>
      <pc:sldChg chg="modSp add mod">
        <pc:chgData name="James Rees" userId="ae747685-59f7-4046-8ccf-98b152de0327" providerId="ADAL" clId="{2273DE5F-89DD-4303-9CD7-A5A7B2C316B7}" dt="2025-10-06T15:21:09.261" v="559" actId="20577"/>
        <pc:sldMkLst>
          <pc:docMk/>
          <pc:sldMk cId="454432499" sldId="2147478957"/>
        </pc:sldMkLst>
        <pc:spChg chg="mod">
          <ac:chgData name="James Rees" userId="ae747685-59f7-4046-8ccf-98b152de0327" providerId="ADAL" clId="{2273DE5F-89DD-4303-9CD7-A5A7B2C316B7}" dt="2025-10-06T15:21:04.081" v="542" actId="20577"/>
          <ac:spMkLst>
            <pc:docMk/>
            <pc:sldMk cId="454432499" sldId="2147478957"/>
            <ac:spMk id="2" creationId="{D194A897-1696-0C67-F7F5-969238A663C6}"/>
          </ac:spMkLst>
        </pc:spChg>
        <pc:spChg chg="mod">
          <ac:chgData name="James Rees" userId="ae747685-59f7-4046-8ccf-98b152de0327" providerId="ADAL" clId="{2273DE5F-89DD-4303-9CD7-A5A7B2C316B7}" dt="2025-10-06T15:21:09.261" v="559" actId="20577"/>
          <ac:spMkLst>
            <pc:docMk/>
            <pc:sldMk cId="454432499" sldId="2147478957"/>
            <ac:spMk id="5" creationId="{D6213EFD-FE9B-C42D-8D91-559851567C7D}"/>
          </ac:spMkLst>
        </pc:spChg>
      </pc:sldChg>
      <pc:sldChg chg="del">
        <pc:chgData name="James Rees" userId="ae747685-59f7-4046-8ccf-98b152de0327" providerId="ADAL" clId="{2273DE5F-89DD-4303-9CD7-A5A7B2C316B7}" dt="2025-10-03T12:55:59.406" v="242" actId="47"/>
        <pc:sldMkLst>
          <pc:docMk/>
          <pc:sldMk cId="867006791" sldId="2147478958"/>
        </pc:sldMkLst>
      </pc:sldChg>
      <pc:sldChg chg="del">
        <pc:chgData name="James Rees" userId="ae747685-59f7-4046-8ccf-98b152de0327" providerId="ADAL" clId="{2273DE5F-89DD-4303-9CD7-A5A7B2C316B7}" dt="2025-10-03T12:55:58.727" v="241" actId="47"/>
        <pc:sldMkLst>
          <pc:docMk/>
          <pc:sldMk cId="3946929491" sldId="2147478959"/>
        </pc:sldMkLst>
      </pc:sldChg>
      <pc:sldChg chg="del ord">
        <pc:chgData name="James Rees" userId="ae747685-59f7-4046-8ccf-98b152de0327" providerId="ADAL" clId="{2273DE5F-89DD-4303-9CD7-A5A7B2C316B7}" dt="2025-10-13T09:52:04.049" v="596"/>
        <pc:sldMkLst>
          <pc:docMk/>
          <pc:sldMk cId="2569013051" sldId="2147478960"/>
        </pc:sldMkLst>
      </pc:sldChg>
      <pc:sldChg chg="add">
        <pc:chgData name="James Rees" userId="ae747685-59f7-4046-8ccf-98b152de0327" providerId="ADAL" clId="{2273DE5F-89DD-4303-9CD7-A5A7B2C316B7}" dt="2025-10-10T09:01:14.474" v="573"/>
        <pc:sldMkLst>
          <pc:docMk/>
          <pc:sldMk cId="361607284" sldId="2147478965"/>
        </pc:sldMkLst>
      </pc:sldChg>
      <pc:sldChg chg="new del ord">
        <pc:chgData name="James Rees" userId="ae747685-59f7-4046-8ccf-98b152de0327" providerId="ADAL" clId="{2273DE5F-89DD-4303-9CD7-A5A7B2C316B7}" dt="2025-10-13T09:58:55.490" v="597" actId="47"/>
        <pc:sldMkLst>
          <pc:docMk/>
          <pc:sldMk cId="2903039009" sldId="2147478966"/>
        </pc:sldMkLst>
      </pc:sldChg>
      <pc:sldChg chg="new del ord">
        <pc:chgData name="James Rees" userId="ae747685-59f7-4046-8ccf-98b152de0327" providerId="ADAL" clId="{2273DE5F-89DD-4303-9CD7-A5A7B2C316B7}" dt="2025-10-13T09:50:53.055" v="581" actId="680"/>
        <pc:sldMkLst>
          <pc:docMk/>
          <pc:sldMk cId="2806095018" sldId="2147478967"/>
        </pc:sldMkLst>
      </pc:sldChg>
      <pc:sldMasterChg chg="del delSldLayout">
        <pc:chgData name="James Rees" userId="ae747685-59f7-4046-8ccf-98b152de0327" providerId="ADAL" clId="{2273DE5F-89DD-4303-9CD7-A5A7B2C316B7}" dt="2025-10-03T12:55:58.094" v="240" actId="47"/>
        <pc:sldMasterMkLst>
          <pc:docMk/>
          <pc:sldMasterMk cId="1903053265" sldId="2147484112"/>
        </pc:sldMasterMkLst>
        <pc:sldLayoutChg chg="del">
          <pc:chgData name="James Rees" userId="ae747685-59f7-4046-8ccf-98b152de0327" providerId="ADAL" clId="{2273DE5F-89DD-4303-9CD7-A5A7B2C316B7}" dt="2025-10-03T12:55:58.094" v="240" actId="47"/>
          <pc:sldLayoutMkLst>
            <pc:docMk/>
            <pc:sldMasterMk cId="1903053265" sldId="2147484112"/>
            <pc:sldLayoutMk cId="1194948009" sldId="2147484113"/>
          </pc:sldLayoutMkLst>
        </pc:sldLayoutChg>
        <pc:sldLayoutChg chg="del">
          <pc:chgData name="James Rees" userId="ae747685-59f7-4046-8ccf-98b152de0327" providerId="ADAL" clId="{2273DE5F-89DD-4303-9CD7-A5A7B2C316B7}" dt="2025-10-03T12:55:58.094" v="240" actId="47"/>
          <pc:sldLayoutMkLst>
            <pc:docMk/>
            <pc:sldMasterMk cId="1903053265" sldId="2147484112"/>
            <pc:sldLayoutMk cId="1829886144" sldId="2147484114"/>
          </pc:sldLayoutMkLst>
        </pc:sldLayoutChg>
        <pc:sldLayoutChg chg="del">
          <pc:chgData name="James Rees" userId="ae747685-59f7-4046-8ccf-98b152de0327" providerId="ADAL" clId="{2273DE5F-89DD-4303-9CD7-A5A7B2C316B7}" dt="2025-10-03T12:55:58.094" v="240" actId="47"/>
          <pc:sldLayoutMkLst>
            <pc:docMk/>
            <pc:sldMasterMk cId="1903053265" sldId="2147484112"/>
            <pc:sldLayoutMk cId="479087571" sldId="2147484115"/>
          </pc:sldLayoutMkLst>
        </pc:sldLayoutChg>
        <pc:sldLayoutChg chg="del">
          <pc:chgData name="James Rees" userId="ae747685-59f7-4046-8ccf-98b152de0327" providerId="ADAL" clId="{2273DE5F-89DD-4303-9CD7-A5A7B2C316B7}" dt="2025-10-03T12:55:58.094" v="240" actId="47"/>
          <pc:sldLayoutMkLst>
            <pc:docMk/>
            <pc:sldMasterMk cId="1903053265" sldId="2147484112"/>
            <pc:sldLayoutMk cId="3203557670" sldId="2147484116"/>
          </pc:sldLayoutMkLst>
        </pc:sldLayoutChg>
        <pc:sldLayoutChg chg="del">
          <pc:chgData name="James Rees" userId="ae747685-59f7-4046-8ccf-98b152de0327" providerId="ADAL" clId="{2273DE5F-89DD-4303-9CD7-A5A7B2C316B7}" dt="2025-10-03T12:55:58.094" v="240" actId="47"/>
          <pc:sldLayoutMkLst>
            <pc:docMk/>
            <pc:sldMasterMk cId="1903053265" sldId="2147484112"/>
            <pc:sldLayoutMk cId="787557179" sldId="2147484117"/>
          </pc:sldLayoutMkLst>
        </pc:sldLayoutChg>
        <pc:sldLayoutChg chg="del">
          <pc:chgData name="James Rees" userId="ae747685-59f7-4046-8ccf-98b152de0327" providerId="ADAL" clId="{2273DE5F-89DD-4303-9CD7-A5A7B2C316B7}" dt="2025-10-03T12:55:58.094" v="240" actId="47"/>
          <pc:sldLayoutMkLst>
            <pc:docMk/>
            <pc:sldMasterMk cId="1903053265" sldId="2147484112"/>
            <pc:sldLayoutMk cId="2266798035" sldId="2147484118"/>
          </pc:sldLayoutMkLst>
        </pc:sldLayoutChg>
        <pc:sldLayoutChg chg="del">
          <pc:chgData name="James Rees" userId="ae747685-59f7-4046-8ccf-98b152de0327" providerId="ADAL" clId="{2273DE5F-89DD-4303-9CD7-A5A7B2C316B7}" dt="2025-10-03T12:55:58.094" v="240" actId="47"/>
          <pc:sldLayoutMkLst>
            <pc:docMk/>
            <pc:sldMasterMk cId="1903053265" sldId="2147484112"/>
            <pc:sldLayoutMk cId="2532961283" sldId="2147484119"/>
          </pc:sldLayoutMkLst>
        </pc:sldLayoutChg>
        <pc:sldLayoutChg chg="del">
          <pc:chgData name="James Rees" userId="ae747685-59f7-4046-8ccf-98b152de0327" providerId="ADAL" clId="{2273DE5F-89DD-4303-9CD7-A5A7B2C316B7}" dt="2025-10-03T12:55:58.094" v="240" actId="47"/>
          <pc:sldLayoutMkLst>
            <pc:docMk/>
            <pc:sldMasterMk cId="1903053265" sldId="2147484112"/>
            <pc:sldLayoutMk cId="3345633342" sldId="2147484120"/>
          </pc:sldLayoutMkLst>
        </pc:sldLayoutChg>
        <pc:sldLayoutChg chg="del">
          <pc:chgData name="James Rees" userId="ae747685-59f7-4046-8ccf-98b152de0327" providerId="ADAL" clId="{2273DE5F-89DD-4303-9CD7-A5A7B2C316B7}" dt="2025-10-03T12:55:58.094" v="240" actId="47"/>
          <pc:sldLayoutMkLst>
            <pc:docMk/>
            <pc:sldMasterMk cId="1903053265" sldId="2147484112"/>
            <pc:sldLayoutMk cId="1280655828" sldId="2147484121"/>
          </pc:sldLayoutMkLst>
        </pc:sldLayoutChg>
        <pc:sldLayoutChg chg="del">
          <pc:chgData name="James Rees" userId="ae747685-59f7-4046-8ccf-98b152de0327" providerId="ADAL" clId="{2273DE5F-89DD-4303-9CD7-A5A7B2C316B7}" dt="2025-10-03T12:55:58.094" v="240" actId="47"/>
          <pc:sldLayoutMkLst>
            <pc:docMk/>
            <pc:sldMasterMk cId="1903053265" sldId="2147484112"/>
            <pc:sldLayoutMk cId="3202489390" sldId="2147484122"/>
          </pc:sldLayoutMkLst>
        </pc:sldLayoutChg>
        <pc:sldLayoutChg chg="del">
          <pc:chgData name="James Rees" userId="ae747685-59f7-4046-8ccf-98b152de0327" providerId="ADAL" clId="{2273DE5F-89DD-4303-9CD7-A5A7B2C316B7}" dt="2025-10-03T12:55:58.094" v="240" actId="47"/>
          <pc:sldLayoutMkLst>
            <pc:docMk/>
            <pc:sldMasterMk cId="1903053265" sldId="2147484112"/>
            <pc:sldLayoutMk cId="960488544" sldId="2147484123"/>
          </pc:sldLayoutMkLst>
        </pc:sldLayoutChg>
        <pc:sldLayoutChg chg="del">
          <pc:chgData name="James Rees" userId="ae747685-59f7-4046-8ccf-98b152de0327" providerId="ADAL" clId="{2273DE5F-89DD-4303-9CD7-A5A7B2C316B7}" dt="2025-10-03T12:55:58.094" v="240" actId="47"/>
          <pc:sldLayoutMkLst>
            <pc:docMk/>
            <pc:sldMasterMk cId="1903053265" sldId="2147484112"/>
            <pc:sldLayoutMk cId="2085842957" sldId="2147484124"/>
          </pc:sldLayoutMkLst>
        </pc:sldLayoutChg>
        <pc:sldLayoutChg chg="del">
          <pc:chgData name="James Rees" userId="ae747685-59f7-4046-8ccf-98b152de0327" providerId="ADAL" clId="{2273DE5F-89DD-4303-9CD7-A5A7B2C316B7}" dt="2025-10-03T12:55:58.094" v="240" actId="47"/>
          <pc:sldLayoutMkLst>
            <pc:docMk/>
            <pc:sldMasterMk cId="1903053265" sldId="2147484112"/>
            <pc:sldLayoutMk cId="2285090165" sldId="2147484125"/>
          </pc:sldLayoutMkLst>
        </pc:sldLayoutChg>
        <pc:sldLayoutChg chg="del">
          <pc:chgData name="James Rees" userId="ae747685-59f7-4046-8ccf-98b152de0327" providerId="ADAL" clId="{2273DE5F-89DD-4303-9CD7-A5A7B2C316B7}" dt="2025-10-03T12:55:58.094" v="240" actId="47"/>
          <pc:sldLayoutMkLst>
            <pc:docMk/>
            <pc:sldMasterMk cId="1903053265" sldId="2147484112"/>
            <pc:sldLayoutMk cId="2820678322" sldId="2147484126"/>
          </pc:sldLayoutMkLst>
        </pc:sldLayoutChg>
        <pc:sldLayoutChg chg="del">
          <pc:chgData name="James Rees" userId="ae747685-59f7-4046-8ccf-98b152de0327" providerId="ADAL" clId="{2273DE5F-89DD-4303-9CD7-A5A7B2C316B7}" dt="2025-10-03T12:55:58.094" v="240" actId="47"/>
          <pc:sldLayoutMkLst>
            <pc:docMk/>
            <pc:sldMasterMk cId="1903053265" sldId="2147484112"/>
            <pc:sldLayoutMk cId="1992504791" sldId="2147484127"/>
          </pc:sldLayoutMkLst>
        </pc:sldLayoutChg>
        <pc:sldLayoutChg chg="del">
          <pc:chgData name="James Rees" userId="ae747685-59f7-4046-8ccf-98b152de0327" providerId="ADAL" clId="{2273DE5F-89DD-4303-9CD7-A5A7B2C316B7}" dt="2025-10-03T12:55:58.094" v="240" actId="47"/>
          <pc:sldLayoutMkLst>
            <pc:docMk/>
            <pc:sldMasterMk cId="1903053265" sldId="2147484112"/>
            <pc:sldLayoutMk cId="914357863" sldId="2147484128"/>
          </pc:sldLayoutMkLst>
        </pc:sldLayoutChg>
        <pc:sldLayoutChg chg="del">
          <pc:chgData name="James Rees" userId="ae747685-59f7-4046-8ccf-98b152de0327" providerId="ADAL" clId="{2273DE5F-89DD-4303-9CD7-A5A7B2C316B7}" dt="2025-10-03T12:55:58.094" v="240" actId="47"/>
          <pc:sldLayoutMkLst>
            <pc:docMk/>
            <pc:sldMasterMk cId="1903053265" sldId="2147484112"/>
            <pc:sldLayoutMk cId="880062380" sldId="2147484129"/>
          </pc:sldLayoutMkLst>
        </pc:sldLayoutChg>
        <pc:sldLayoutChg chg="del">
          <pc:chgData name="James Rees" userId="ae747685-59f7-4046-8ccf-98b152de0327" providerId="ADAL" clId="{2273DE5F-89DD-4303-9CD7-A5A7B2C316B7}" dt="2025-10-03T12:55:58.094" v="240" actId="47"/>
          <pc:sldLayoutMkLst>
            <pc:docMk/>
            <pc:sldMasterMk cId="1903053265" sldId="2147484112"/>
            <pc:sldLayoutMk cId="2460395745" sldId="2147484130"/>
          </pc:sldLayoutMkLst>
        </pc:sldLayoutChg>
        <pc:sldLayoutChg chg="del">
          <pc:chgData name="James Rees" userId="ae747685-59f7-4046-8ccf-98b152de0327" providerId="ADAL" clId="{2273DE5F-89DD-4303-9CD7-A5A7B2C316B7}" dt="2025-10-03T12:55:58.094" v="240" actId="47"/>
          <pc:sldLayoutMkLst>
            <pc:docMk/>
            <pc:sldMasterMk cId="1903053265" sldId="2147484112"/>
            <pc:sldLayoutMk cId="4112797977" sldId="2147484131"/>
          </pc:sldLayoutMkLst>
        </pc:sldLayoutChg>
        <pc:sldLayoutChg chg="del">
          <pc:chgData name="James Rees" userId="ae747685-59f7-4046-8ccf-98b152de0327" providerId="ADAL" clId="{2273DE5F-89DD-4303-9CD7-A5A7B2C316B7}" dt="2025-10-03T12:55:58.094" v="240" actId="47"/>
          <pc:sldLayoutMkLst>
            <pc:docMk/>
            <pc:sldMasterMk cId="1903053265" sldId="2147484112"/>
            <pc:sldLayoutMk cId="2056938497" sldId="2147484132"/>
          </pc:sldLayoutMkLst>
        </pc:sldLayoutChg>
      </pc:sldMasterChg>
      <pc:sldMasterChg chg="delSldLayout">
        <pc:chgData name="James Rees" userId="ae747685-59f7-4046-8ccf-98b152de0327" providerId="ADAL" clId="{2273DE5F-89DD-4303-9CD7-A5A7B2C316B7}" dt="2025-10-03T12:55:06.442" v="236" actId="47"/>
        <pc:sldMasterMkLst>
          <pc:docMk/>
          <pc:sldMasterMk cId="1658548680" sldId="2147484133"/>
        </pc:sldMasterMkLst>
        <pc:sldLayoutChg chg="del">
          <pc:chgData name="James Rees" userId="ae747685-59f7-4046-8ccf-98b152de0327" providerId="ADAL" clId="{2273DE5F-89DD-4303-9CD7-A5A7B2C316B7}" dt="2025-10-03T12:55:06.442" v="236" actId="47"/>
          <pc:sldLayoutMkLst>
            <pc:docMk/>
            <pc:sldMasterMk cId="1658548680" sldId="2147484133"/>
            <pc:sldLayoutMk cId="2679383840" sldId="2147484135"/>
          </pc:sldLayoutMkLst>
        </pc:sldLayoutChg>
      </pc:sldMaster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381BDC-6041-4C2E-8B95-ABF296F8BEB6}" type="doc">
      <dgm:prSet loTypeId="urn:microsoft.com/office/officeart/2008/layout/HexagonCluster" loCatId="picture" qsTypeId="urn:microsoft.com/office/officeart/2005/8/quickstyle/simple1" qsCatId="simple" csTypeId="urn:microsoft.com/office/officeart/2005/8/colors/accent1_2" csCatId="accent1" phldr="1"/>
      <dgm:spPr/>
      <dgm:t>
        <a:bodyPr/>
        <a:lstStyle/>
        <a:p>
          <a:endParaRPr lang="en-GB"/>
        </a:p>
      </dgm:t>
    </dgm:pt>
    <dgm:pt modelId="{E92FAA94-764B-440D-9394-7891826FBB32}">
      <dgm:prSet phldrT="[Text]"/>
      <dgm:spPr>
        <a:solidFill>
          <a:srgbClr val="70ADA3"/>
        </a:solidFill>
        <a:ln>
          <a:solidFill>
            <a:srgbClr val="70ADA3"/>
          </a:solidFill>
        </a:ln>
      </dgm:spPr>
      <dgm:t>
        <a:bodyPr/>
        <a:lstStyle/>
        <a:p>
          <a:r>
            <a:rPr lang="en-GB"/>
            <a:t>Competition Act compliance</a:t>
          </a:r>
        </a:p>
      </dgm:t>
    </dgm:pt>
    <dgm:pt modelId="{2950F5FA-5D11-4B75-BBAA-CFE9AE48DE1F}" type="parTrans" cxnId="{6347D33C-57AE-4A4A-9C4D-C06F735A7448}">
      <dgm:prSet/>
      <dgm:spPr/>
      <dgm:t>
        <a:bodyPr/>
        <a:lstStyle/>
        <a:p>
          <a:endParaRPr lang="en-GB"/>
        </a:p>
      </dgm:t>
    </dgm:pt>
    <dgm:pt modelId="{9DE17E2D-E943-4159-9211-BEF80B7F28A7}" type="sibTrans" cxnId="{6347D33C-57AE-4A4A-9C4D-C06F735A7448}">
      <dgm:prSet/>
      <dgm:spPr>
        <a:blipFill>
          <a:blip xmlns:r="http://schemas.openxmlformats.org/officeDocument/2006/relationships" r:embed="rId1">
            <a:extLst>
              <a:ext uri="{96DAC541-7B7A-43D3-8B79-37D633B846F1}">
                <asvg:svgBlip xmlns:asvg="http://schemas.microsoft.com/office/drawing/2016/SVG/main" r:embed="rId2"/>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Scales of justice outline"/>
        </a:ext>
      </dgm:extLst>
    </dgm:pt>
    <dgm:pt modelId="{E0A71D11-C6AB-4428-B4D6-A95F796C7439}">
      <dgm:prSet phldrT="[Text]"/>
      <dgm:spPr>
        <a:solidFill>
          <a:srgbClr val="70ADA3"/>
        </a:solidFill>
        <a:ln>
          <a:solidFill>
            <a:srgbClr val="70ADA3"/>
          </a:solidFill>
        </a:ln>
      </dgm:spPr>
      <dgm:t>
        <a:bodyPr/>
        <a:lstStyle/>
        <a:p>
          <a:r>
            <a:rPr lang="en-GB"/>
            <a:t>Meeting is recorded</a:t>
          </a:r>
        </a:p>
      </dgm:t>
    </dgm:pt>
    <dgm:pt modelId="{56A7AEC0-9B60-472B-AB44-647FAB1FDF6E}" type="parTrans" cxnId="{79B8DEEC-818B-4437-BB19-BE6776AEA6F1}">
      <dgm:prSet/>
      <dgm:spPr/>
      <dgm:t>
        <a:bodyPr/>
        <a:lstStyle/>
        <a:p>
          <a:endParaRPr lang="en-GB"/>
        </a:p>
      </dgm:t>
    </dgm:pt>
    <dgm:pt modelId="{AC9EAADA-317E-47F1-A49F-06681F8B02DE}" type="sibTrans" cxnId="{79B8DEEC-818B-4437-BB19-BE6776AEA6F1}">
      <dgm:prSet/>
      <dgm:spPr>
        <a:blipFill>
          <a:blip xmlns:r="http://schemas.openxmlformats.org/officeDocument/2006/relationships" r:embed="rId3">
            <a:extLst>
              <a:ext uri="{96DAC541-7B7A-43D3-8B79-37D633B846F1}">
                <asvg:svgBlip xmlns:asvg="http://schemas.microsoft.com/office/drawing/2016/SVG/main" r:embed="rId4"/>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Video camera outline"/>
        </a:ext>
      </dgm:extLst>
    </dgm:pt>
    <dgm:pt modelId="{299D4A12-D5E0-428C-8110-9AFF25CE94D6}">
      <dgm:prSet phldrT="[Text]"/>
      <dgm:spPr>
        <a:solidFill>
          <a:srgbClr val="70ADA3"/>
        </a:solidFill>
        <a:ln>
          <a:solidFill>
            <a:srgbClr val="70ADA3"/>
          </a:solidFill>
        </a:ln>
      </dgm:spPr>
      <dgm:t>
        <a:bodyPr/>
        <a:lstStyle/>
        <a:p>
          <a:r>
            <a:rPr lang="en-GB"/>
            <a:t>Free discussion of ideas</a:t>
          </a:r>
        </a:p>
      </dgm:t>
    </dgm:pt>
    <dgm:pt modelId="{E64609DA-E0A0-41FD-8423-DAA4DFD6C87C}" type="parTrans" cxnId="{35D2DAB8-2287-4DF9-8692-E149B6B59573}">
      <dgm:prSet/>
      <dgm:spPr/>
      <dgm:t>
        <a:bodyPr/>
        <a:lstStyle/>
        <a:p>
          <a:endParaRPr lang="en-GB"/>
        </a:p>
      </dgm:t>
    </dgm:pt>
    <dgm:pt modelId="{F9789AAB-3A66-44FD-9C63-66B363F12422}" type="sibTrans" cxnId="{35D2DAB8-2287-4DF9-8692-E149B6B59573}">
      <dgm:prSet/>
      <dgm:spPr>
        <a:blipFill>
          <a:blip xmlns:r="http://schemas.openxmlformats.org/officeDocument/2006/relationships" r:embed="rId5">
            <a:extLst>
              <a:ext uri="{96DAC541-7B7A-43D3-8B79-37D633B846F1}">
                <asvg:svgBlip xmlns:asvg="http://schemas.microsoft.com/office/drawing/2016/SVG/main" r:embed="rId6"/>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Chat outline"/>
        </a:ext>
      </dgm:extLst>
    </dgm:pt>
    <dgm:pt modelId="{B50C4451-FF36-4988-90F2-2447E20149AB}">
      <dgm:prSet phldrT="[Text]"/>
      <dgm:spPr>
        <a:solidFill>
          <a:srgbClr val="70ADA3"/>
        </a:solidFill>
        <a:ln>
          <a:solidFill>
            <a:srgbClr val="70ADA3"/>
          </a:solidFill>
        </a:ln>
      </dgm:spPr>
      <dgm:t>
        <a:bodyPr/>
        <a:lstStyle/>
        <a:p>
          <a:r>
            <a:rPr lang="en-GB"/>
            <a:t>Any other AOB? </a:t>
          </a:r>
        </a:p>
      </dgm:t>
    </dgm:pt>
    <dgm:pt modelId="{222572DE-9403-443C-BBB9-CB886DD769A8}" type="parTrans" cxnId="{ED73ADE5-14B8-42EF-81B9-86200F1DF00C}">
      <dgm:prSet/>
      <dgm:spPr/>
      <dgm:t>
        <a:bodyPr/>
        <a:lstStyle/>
        <a:p>
          <a:endParaRPr lang="en-GB"/>
        </a:p>
      </dgm:t>
    </dgm:pt>
    <dgm:pt modelId="{C0AAA80D-B6E0-4A14-97D3-BEB5DAEC6B50}" type="sibTrans" cxnId="{ED73ADE5-14B8-42EF-81B9-86200F1DF00C}">
      <dgm:prSet/>
      <dgm:spPr>
        <a:blipFill>
          <a:blip xmlns:r="http://schemas.openxmlformats.org/officeDocument/2006/relationships" r:embed="rId7">
            <a:extLst>
              <a:ext uri="{96DAC541-7B7A-43D3-8B79-37D633B846F1}">
                <asvg:svgBlip xmlns:asvg="http://schemas.microsoft.com/office/drawing/2016/SVG/main" r:embed="rId8"/>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Questions outline"/>
        </a:ext>
      </dgm:extLst>
    </dgm:pt>
    <dgm:pt modelId="{D484EA55-1A46-40F9-9CF4-F4847BB97535}" type="pres">
      <dgm:prSet presAssocID="{FF381BDC-6041-4C2E-8B95-ABF296F8BEB6}" presName="Name0" presStyleCnt="0">
        <dgm:presLayoutVars>
          <dgm:chMax val="21"/>
          <dgm:chPref val="21"/>
        </dgm:presLayoutVars>
      </dgm:prSet>
      <dgm:spPr/>
    </dgm:pt>
    <dgm:pt modelId="{0FC713F1-5B45-4307-8A47-730ADDABE695}" type="pres">
      <dgm:prSet presAssocID="{E92FAA94-764B-440D-9394-7891826FBB32}" presName="text1" presStyleCnt="0"/>
      <dgm:spPr/>
    </dgm:pt>
    <dgm:pt modelId="{B5F0AAD7-B568-43E4-B702-51486FDED824}" type="pres">
      <dgm:prSet presAssocID="{E92FAA94-764B-440D-9394-7891826FBB32}" presName="textRepeatNode" presStyleLbl="alignNode1" presStyleIdx="0" presStyleCnt="4">
        <dgm:presLayoutVars>
          <dgm:chMax val="0"/>
          <dgm:chPref val="0"/>
          <dgm:bulletEnabled val="1"/>
        </dgm:presLayoutVars>
      </dgm:prSet>
      <dgm:spPr/>
    </dgm:pt>
    <dgm:pt modelId="{814BA912-B37C-4AFD-A3F7-5F8F8DACDE8C}" type="pres">
      <dgm:prSet presAssocID="{E92FAA94-764B-440D-9394-7891826FBB32}" presName="textaccent1" presStyleCnt="0"/>
      <dgm:spPr/>
    </dgm:pt>
    <dgm:pt modelId="{C7132D7A-88E4-483F-8E0D-236470AD8517}" type="pres">
      <dgm:prSet presAssocID="{E92FAA94-764B-440D-9394-7891826FBB32}" presName="accentRepeatNode" presStyleLbl="solidAlignAcc1" presStyleIdx="0" presStyleCnt="8"/>
      <dgm:spPr/>
    </dgm:pt>
    <dgm:pt modelId="{F476C466-3758-4286-B50E-58C8B7B03C3E}" type="pres">
      <dgm:prSet presAssocID="{9DE17E2D-E943-4159-9211-BEF80B7F28A7}" presName="image1" presStyleCnt="0"/>
      <dgm:spPr/>
    </dgm:pt>
    <dgm:pt modelId="{6866FACC-1DC0-47AF-A4BE-8E91614FD5A0}" type="pres">
      <dgm:prSet presAssocID="{9DE17E2D-E943-4159-9211-BEF80B7F28A7}" presName="imageRepeatNode" presStyleLbl="alignAcc1" presStyleIdx="0" presStyleCnt="4"/>
      <dgm:spPr/>
    </dgm:pt>
    <dgm:pt modelId="{52F32C79-2E8B-430A-996C-CB980D1F5258}" type="pres">
      <dgm:prSet presAssocID="{9DE17E2D-E943-4159-9211-BEF80B7F28A7}" presName="imageaccent1" presStyleCnt="0"/>
      <dgm:spPr/>
    </dgm:pt>
    <dgm:pt modelId="{B76FD6DD-E497-405D-9A87-2145BFEDB764}" type="pres">
      <dgm:prSet presAssocID="{9DE17E2D-E943-4159-9211-BEF80B7F28A7}" presName="accentRepeatNode" presStyleLbl="solidAlignAcc1" presStyleIdx="1" presStyleCnt="8"/>
      <dgm:spPr/>
    </dgm:pt>
    <dgm:pt modelId="{2F01953A-7537-464D-A9E4-66FADCFC5A5F}" type="pres">
      <dgm:prSet presAssocID="{E0A71D11-C6AB-4428-B4D6-A95F796C7439}" presName="text2" presStyleCnt="0"/>
      <dgm:spPr/>
    </dgm:pt>
    <dgm:pt modelId="{7A83BD7F-8C88-461E-8151-5B8FD132B44E}" type="pres">
      <dgm:prSet presAssocID="{E0A71D11-C6AB-4428-B4D6-A95F796C7439}" presName="textRepeatNode" presStyleLbl="alignNode1" presStyleIdx="1" presStyleCnt="4">
        <dgm:presLayoutVars>
          <dgm:chMax val="0"/>
          <dgm:chPref val="0"/>
          <dgm:bulletEnabled val="1"/>
        </dgm:presLayoutVars>
      </dgm:prSet>
      <dgm:spPr/>
    </dgm:pt>
    <dgm:pt modelId="{0F34F077-5E5B-4B8D-BEFA-EC5246F62A35}" type="pres">
      <dgm:prSet presAssocID="{E0A71D11-C6AB-4428-B4D6-A95F796C7439}" presName="textaccent2" presStyleCnt="0"/>
      <dgm:spPr/>
    </dgm:pt>
    <dgm:pt modelId="{4EFDA3EF-F358-4BA7-9EE3-C164F5A028D1}" type="pres">
      <dgm:prSet presAssocID="{E0A71D11-C6AB-4428-B4D6-A95F796C7439}" presName="accentRepeatNode" presStyleLbl="solidAlignAcc1" presStyleIdx="2" presStyleCnt="8"/>
      <dgm:spPr/>
    </dgm:pt>
    <dgm:pt modelId="{230A12AD-1604-46D3-822B-DB9900061E33}" type="pres">
      <dgm:prSet presAssocID="{AC9EAADA-317E-47F1-A49F-06681F8B02DE}" presName="image2" presStyleCnt="0"/>
      <dgm:spPr/>
    </dgm:pt>
    <dgm:pt modelId="{BAE0ED9D-DC34-468C-BDE2-8F606813CD23}" type="pres">
      <dgm:prSet presAssocID="{AC9EAADA-317E-47F1-A49F-06681F8B02DE}" presName="imageRepeatNode" presStyleLbl="alignAcc1" presStyleIdx="1" presStyleCnt="4"/>
      <dgm:spPr/>
    </dgm:pt>
    <dgm:pt modelId="{96D83AF7-20A1-4880-84F8-B6BEB9D59716}" type="pres">
      <dgm:prSet presAssocID="{AC9EAADA-317E-47F1-A49F-06681F8B02DE}" presName="imageaccent2" presStyleCnt="0"/>
      <dgm:spPr/>
    </dgm:pt>
    <dgm:pt modelId="{8A33625C-16A6-4E35-BD84-9E625C401BDF}" type="pres">
      <dgm:prSet presAssocID="{AC9EAADA-317E-47F1-A49F-06681F8B02DE}" presName="accentRepeatNode" presStyleLbl="solidAlignAcc1" presStyleIdx="3" presStyleCnt="8"/>
      <dgm:spPr/>
    </dgm:pt>
    <dgm:pt modelId="{79A5506D-98C9-4BA6-BE0B-48C011CA1968}" type="pres">
      <dgm:prSet presAssocID="{299D4A12-D5E0-428C-8110-9AFF25CE94D6}" presName="text3" presStyleCnt="0"/>
      <dgm:spPr/>
    </dgm:pt>
    <dgm:pt modelId="{FB3B063F-C0BE-47B3-B1DC-1DF9FC59F0B8}" type="pres">
      <dgm:prSet presAssocID="{299D4A12-D5E0-428C-8110-9AFF25CE94D6}" presName="textRepeatNode" presStyleLbl="alignNode1" presStyleIdx="2" presStyleCnt="4">
        <dgm:presLayoutVars>
          <dgm:chMax val="0"/>
          <dgm:chPref val="0"/>
          <dgm:bulletEnabled val="1"/>
        </dgm:presLayoutVars>
      </dgm:prSet>
      <dgm:spPr/>
    </dgm:pt>
    <dgm:pt modelId="{08AF779D-E5BA-4BC0-A7CB-14786A014E4A}" type="pres">
      <dgm:prSet presAssocID="{299D4A12-D5E0-428C-8110-9AFF25CE94D6}" presName="textaccent3" presStyleCnt="0"/>
      <dgm:spPr/>
    </dgm:pt>
    <dgm:pt modelId="{3E2033B2-418D-47D6-B3FE-39E4243964D0}" type="pres">
      <dgm:prSet presAssocID="{299D4A12-D5E0-428C-8110-9AFF25CE94D6}" presName="accentRepeatNode" presStyleLbl="solidAlignAcc1" presStyleIdx="4" presStyleCnt="8"/>
      <dgm:spPr/>
    </dgm:pt>
    <dgm:pt modelId="{5F676F25-3180-44FB-9B32-A8C4CC85AE6A}" type="pres">
      <dgm:prSet presAssocID="{F9789AAB-3A66-44FD-9C63-66B363F12422}" presName="image3" presStyleCnt="0"/>
      <dgm:spPr/>
    </dgm:pt>
    <dgm:pt modelId="{187119CB-0218-42D0-97D4-A4EE1C7B9294}" type="pres">
      <dgm:prSet presAssocID="{F9789AAB-3A66-44FD-9C63-66B363F12422}" presName="imageRepeatNode" presStyleLbl="alignAcc1" presStyleIdx="2" presStyleCnt="4"/>
      <dgm:spPr/>
    </dgm:pt>
    <dgm:pt modelId="{E3B4CF12-D31A-46F0-A87B-D47C4F8F8B66}" type="pres">
      <dgm:prSet presAssocID="{F9789AAB-3A66-44FD-9C63-66B363F12422}" presName="imageaccent3" presStyleCnt="0"/>
      <dgm:spPr/>
    </dgm:pt>
    <dgm:pt modelId="{0B46CEEC-24C0-40F5-A4D1-0DD14B818063}" type="pres">
      <dgm:prSet presAssocID="{F9789AAB-3A66-44FD-9C63-66B363F12422}" presName="accentRepeatNode" presStyleLbl="solidAlignAcc1" presStyleIdx="5" presStyleCnt="8"/>
      <dgm:spPr/>
    </dgm:pt>
    <dgm:pt modelId="{4CD363AC-CD21-44FD-AEC9-BF94A90C2A42}" type="pres">
      <dgm:prSet presAssocID="{B50C4451-FF36-4988-90F2-2447E20149AB}" presName="text4" presStyleCnt="0"/>
      <dgm:spPr/>
    </dgm:pt>
    <dgm:pt modelId="{5860C7C3-868C-47DA-BC76-52ACEA64746D}" type="pres">
      <dgm:prSet presAssocID="{B50C4451-FF36-4988-90F2-2447E20149AB}" presName="textRepeatNode" presStyleLbl="alignNode1" presStyleIdx="3" presStyleCnt="4">
        <dgm:presLayoutVars>
          <dgm:chMax val="0"/>
          <dgm:chPref val="0"/>
          <dgm:bulletEnabled val="1"/>
        </dgm:presLayoutVars>
      </dgm:prSet>
      <dgm:spPr/>
    </dgm:pt>
    <dgm:pt modelId="{91D00946-9C23-43E9-8E76-264CE74CF6DE}" type="pres">
      <dgm:prSet presAssocID="{B50C4451-FF36-4988-90F2-2447E20149AB}" presName="textaccent4" presStyleCnt="0"/>
      <dgm:spPr/>
    </dgm:pt>
    <dgm:pt modelId="{80B90063-0305-4582-BC66-8D8E17EDF900}" type="pres">
      <dgm:prSet presAssocID="{B50C4451-FF36-4988-90F2-2447E20149AB}" presName="accentRepeatNode" presStyleLbl="solidAlignAcc1" presStyleIdx="6" presStyleCnt="8"/>
      <dgm:spPr/>
    </dgm:pt>
    <dgm:pt modelId="{634AD9DB-C65C-496D-97A3-5936B1298272}" type="pres">
      <dgm:prSet presAssocID="{C0AAA80D-B6E0-4A14-97D3-BEB5DAEC6B50}" presName="image4" presStyleCnt="0"/>
      <dgm:spPr/>
    </dgm:pt>
    <dgm:pt modelId="{CF645966-A6D8-4BC9-A368-9613341EF878}" type="pres">
      <dgm:prSet presAssocID="{C0AAA80D-B6E0-4A14-97D3-BEB5DAEC6B50}" presName="imageRepeatNode" presStyleLbl="alignAcc1" presStyleIdx="3" presStyleCnt="4"/>
      <dgm:spPr/>
    </dgm:pt>
    <dgm:pt modelId="{D819407A-1F72-4D25-8E10-8B6B60789A40}" type="pres">
      <dgm:prSet presAssocID="{C0AAA80D-B6E0-4A14-97D3-BEB5DAEC6B50}" presName="imageaccent4" presStyleCnt="0"/>
      <dgm:spPr/>
    </dgm:pt>
    <dgm:pt modelId="{8CD3D7DC-4C1D-4209-B603-761DDDEB68FA}" type="pres">
      <dgm:prSet presAssocID="{C0AAA80D-B6E0-4A14-97D3-BEB5DAEC6B50}" presName="accentRepeatNode" presStyleLbl="solidAlignAcc1" presStyleIdx="7" presStyleCnt="8"/>
      <dgm:spPr/>
    </dgm:pt>
  </dgm:ptLst>
  <dgm:cxnLst>
    <dgm:cxn modelId="{471C751A-B52F-4B09-A3AF-25EC35697E0B}" type="presOf" srcId="{9DE17E2D-E943-4159-9211-BEF80B7F28A7}" destId="{6866FACC-1DC0-47AF-A4BE-8E91614FD5A0}" srcOrd="0" destOrd="0" presId="urn:microsoft.com/office/officeart/2008/layout/HexagonCluster"/>
    <dgm:cxn modelId="{5B8A6F22-2A97-4F75-AAD0-71FBB7290963}" type="presOf" srcId="{AC9EAADA-317E-47F1-A49F-06681F8B02DE}" destId="{BAE0ED9D-DC34-468C-BDE2-8F606813CD23}" srcOrd="0" destOrd="0" presId="urn:microsoft.com/office/officeart/2008/layout/HexagonCluster"/>
    <dgm:cxn modelId="{6347D33C-57AE-4A4A-9C4D-C06F735A7448}" srcId="{FF381BDC-6041-4C2E-8B95-ABF296F8BEB6}" destId="{E92FAA94-764B-440D-9394-7891826FBB32}" srcOrd="0" destOrd="0" parTransId="{2950F5FA-5D11-4B75-BBAA-CFE9AE48DE1F}" sibTransId="{9DE17E2D-E943-4159-9211-BEF80B7F28A7}"/>
    <dgm:cxn modelId="{6E70D65C-DA53-4F78-8368-8C6EBE66225F}" type="presOf" srcId="{F9789AAB-3A66-44FD-9C63-66B363F12422}" destId="{187119CB-0218-42D0-97D4-A4EE1C7B9294}" srcOrd="0" destOrd="0" presId="urn:microsoft.com/office/officeart/2008/layout/HexagonCluster"/>
    <dgm:cxn modelId="{39817C7A-91E7-47DB-9BD6-07E0204E157B}" type="presOf" srcId="{FF381BDC-6041-4C2E-8B95-ABF296F8BEB6}" destId="{D484EA55-1A46-40F9-9CF4-F4847BB97535}" srcOrd="0" destOrd="0" presId="urn:microsoft.com/office/officeart/2008/layout/HexagonCluster"/>
    <dgm:cxn modelId="{A886728E-FC41-4E72-87A0-D251A810888B}" type="presOf" srcId="{299D4A12-D5E0-428C-8110-9AFF25CE94D6}" destId="{FB3B063F-C0BE-47B3-B1DC-1DF9FC59F0B8}" srcOrd="0" destOrd="0" presId="urn:microsoft.com/office/officeart/2008/layout/HexagonCluster"/>
    <dgm:cxn modelId="{33282B92-5ABA-425E-804B-D6D265164657}" type="presOf" srcId="{B50C4451-FF36-4988-90F2-2447E20149AB}" destId="{5860C7C3-868C-47DA-BC76-52ACEA64746D}" srcOrd="0" destOrd="0" presId="urn:microsoft.com/office/officeart/2008/layout/HexagonCluster"/>
    <dgm:cxn modelId="{D7DE4C93-FFE2-49BF-A51B-98637870C4B9}" type="presOf" srcId="{C0AAA80D-B6E0-4A14-97D3-BEB5DAEC6B50}" destId="{CF645966-A6D8-4BC9-A368-9613341EF878}" srcOrd="0" destOrd="0" presId="urn:microsoft.com/office/officeart/2008/layout/HexagonCluster"/>
    <dgm:cxn modelId="{1D5595B0-3557-4FF7-95D1-5215CEF307FC}" type="presOf" srcId="{E92FAA94-764B-440D-9394-7891826FBB32}" destId="{B5F0AAD7-B568-43E4-B702-51486FDED824}" srcOrd="0" destOrd="0" presId="urn:microsoft.com/office/officeart/2008/layout/HexagonCluster"/>
    <dgm:cxn modelId="{35D2DAB8-2287-4DF9-8692-E149B6B59573}" srcId="{FF381BDC-6041-4C2E-8B95-ABF296F8BEB6}" destId="{299D4A12-D5E0-428C-8110-9AFF25CE94D6}" srcOrd="2" destOrd="0" parTransId="{E64609DA-E0A0-41FD-8423-DAA4DFD6C87C}" sibTransId="{F9789AAB-3A66-44FD-9C63-66B363F12422}"/>
    <dgm:cxn modelId="{036C99C3-0207-47A7-9599-DAD454B74EC2}" type="presOf" srcId="{E0A71D11-C6AB-4428-B4D6-A95F796C7439}" destId="{7A83BD7F-8C88-461E-8151-5B8FD132B44E}" srcOrd="0" destOrd="0" presId="urn:microsoft.com/office/officeart/2008/layout/HexagonCluster"/>
    <dgm:cxn modelId="{ED73ADE5-14B8-42EF-81B9-86200F1DF00C}" srcId="{FF381BDC-6041-4C2E-8B95-ABF296F8BEB6}" destId="{B50C4451-FF36-4988-90F2-2447E20149AB}" srcOrd="3" destOrd="0" parTransId="{222572DE-9403-443C-BBB9-CB886DD769A8}" sibTransId="{C0AAA80D-B6E0-4A14-97D3-BEB5DAEC6B50}"/>
    <dgm:cxn modelId="{79B8DEEC-818B-4437-BB19-BE6776AEA6F1}" srcId="{FF381BDC-6041-4C2E-8B95-ABF296F8BEB6}" destId="{E0A71D11-C6AB-4428-B4D6-A95F796C7439}" srcOrd="1" destOrd="0" parTransId="{56A7AEC0-9B60-472B-AB44-647FAB1FDF6E}" sibTransId="{AC9EAADA-317E-47F1-A49F-06681F8B02DE}"/>
    <dgm:cxn modelId="{733A3E1A-8034-4903-98E8-95F73B499543}" type="presParOf" srcId="{D484EA55-1A46-40F9-9CF4-F4847BB97535}" destId="{0FC713F1-5B45-4307-8A47-730ADDABE695}" srcOrd="0" destOrd="0" presId="urn:microsoft.com/office/officeart/2008/layout/HexagonCluster"/>
    <dgm:cxn modelId="{DF3ED9D2-4A9D-49B7-98F9-153EBFBF8E4F}" type="presParOf" srcId="{0FC713F1-5B45-4307-8A47-730ADDABE695}" destId="{B5F0AAD7-B568-43E4-B702-51486FDED824}" srcOrd="0" destOrd="0" presId="urn:microsoft.com/office/officeart/2008/layout/HexagonCluster"/>
    <dgm:cxn modelId="{08D68B94-FB27-422C-BA0E-79CE7C606CCF}" type="presParOf" srcId="{D484EA55-1A46-40F9-9CF4-F4847BB97535}" destId="{814BA912-B37C-4AFD-A3F7-5F8F8DACDE8C}" srcOrd="1" destOrd="0" presId="urn:microsoft.com/office/officeart/2008/layout/HexagonCluster"/>
    <dgm:cxn modelId="{E19B72C5-B528-4373-8768-54E357C02131}" type="presParOf" srcId="{814BA912-B37C-4AFD-A3F7-5F8F8DACDE8C}" destId="{C7132D7A-88E4-483F-8E0D-236470AD8517}" srcOrd="0" destOrd="0" presId="urn:microsoft.com/office/officeart/2008/layout/HexagonCluster"/>
    <dgm:cxn modelId="{569AC545-66A3-4228-B310-1B430A6FC59A}" type="presParOf" srcId="{D484EA55-1A46-40F9-9CF4-F4847BB97535}" destId="{F476C466-3758-4286-B50E-58C8B7B03C3E}" srcOrd="2" destOrd="0" presId="urn:microsoft.com/office/officeart/2008/layout/HexagonCluster"/>
    <dgm:cxn modelId="{6979B583-5375-4FC4-9024-43C68939D94F}" type="presParOf" srcId="{F476C466-3758-4286-B50E-58C8B7B03C3E}" destId="{6866FACC-1DC0-47AF-A4BE-8E91614FD5A0}" srcOrd="0" destOrd="0" presId="urn:microsoft.com/office/officeart/2008/layout/HexagonCluster"/>
    <dgm:cxn modelId="{BA110044-8F4A-462B-A34F-03A0E3EC3E7C}" type="presParOf" srcId="{D484EA55-1A46-40F9-9CF4-F4847BB97535}" destId="{52F32C79-2E8B-430A-996C-CB980D1F5258}" srcOrd="3" destOrd="0" presId="urn:microsoft.com/office/officeart/2008/layout/HexagonCluster"/>
    <dgm:cxn modelId="{2835D008-6723-4795-8E20-0CC84D507DCE}" type="presParOf" srcId="{52F32C79-2E8B-430A-996C-CB980D1F5258}" destId="{B76FD6DD-E497-405D-9A87-2145BFEDB764}" srcOrd="0" destOrd="0" presId="urn:microsoft.com/office/officeart/2008/layout/HexagonCluster"/>
    <dgm:cxn modelId="{CA91876C-CBDA-4D81-96C5-95BA835CAF36}" type="presParOf" srcId="{D484EA55-1A46-40F9-9CF4-F4847BB97535}" destId="{2F01953A-7537-464D-A9E4-66FADCFC5A5F}" srcOrd="4" destOrd="0" presId="urn:microsoft.com/office/officeart/2008/layout/HexagonCluster"/>
    <dgm:cxn modelId="{B28880BB-BBC1-4ECD-957E-BD38CB4D72B2}" type="presParOf" srcId="{2F01953A-7537-464D-A9E4-66FADCFC5A5F}" destId="{7A83BD7F-8C88-461E-8151-5B8FD132B44E}" srcOrd="0" destOrd="0" presId="urn:microsoft.com/office/officeart/2008/layout/HexagonCluster"/>
    <dgm:cxn modelId="{1050A8BE-A227-47EE-B304-835509525E52}" type="presParOf" srcId="{D484EA55-1A46-40F9-9CF4-F4847BB97535}" destId="{0F34F077-5E5B-4B8D-BEFA-EC5246F62A35}" srcOrd="5" destOrd="0" presId="urn:microsoft.com/office/officeart/2008/layout/HexagonCluster"/>
    <dgm:cxn modelId="{05439944-51CF-4AEE-B047-74FD7E20DBBA}" type="presParOf" srcId="{0F34F077-5E5B-4B8D-BEFA-EC5246F62A35}" destId="{4EFDA3EF-F358-4BA7-9EE3-C164F5A028D1}" srcOrd="0" destOrd="0" presId="urn:microsoft.com/office/officeart/2008/layout/HexagonCluster"/>
    <dgm:cxn modelId="{68DBC406-1D7C-413F-80B9-DBD10A9A3C47}" type="presParOf" srcId="{D484EA55-1A46-40F9-9CF4-F4847BB97535}" destId="{230A12AD-1604-46D3-822B-DB9900061E33}" srcOrd="6" destOrd="0" presId="urn:microsoft.com/office/officeart/2008/layout/HexagonCluster"/>
    <dgm:cxn modelId="{EE1F67E3-CCC9-4BFF-9279-19CC478BA6B1}" type="presParOf" srcId="{230A12AD-1604-46D3-822B-DB9900061E33}" destId="{BAE0ED9D-DC34-468C-BDE2-8F606813CD23}" srcOrd="0" destOrd="0" presId="urn:microsoft.com/office/officeart/2008/layout/HexagonCluster"/>
    <dgm:cxn modelId="{15A503E5-2E2E-4991-8C11-E63FA1F7CFDF}" type="presParOf" srcId="{D484EA55-1A46-40F9-9CF4-F4847BB97535}" destId="{96D83AF7-20A1-4880-84F8-B6BEB9D59716}" srcOrd="7" destOrd="0" presId="urn:microsoft.com/office/officeart/2008/layout/HexagonCluster"/>
    <dgm:cxn modelId="{EA38D755-C23E-407C-B51E-19E92DD1CE31}" type="presParOf" srcId="{96D83AF7-20A1-4880-84F8-B6BEB9D59716}" destId="{8A33625C-16A6-4E35-BD84-9E625C401BDF}" srcOrd="0" destOrd="0" presId="urn:microsoft.com/office/officeart/2008/layout/HexagonCluster"/>
    <dgm:cxn modelId="{DFC63BD4-2585-4EB2-B7E3-4B09D30F8C7F}" type="presParOf" srcId="{D484EA55-1A46-40F9-9CF4-F4847BB97535}" destId="{79A5506D-98C9-4BA6-BE0B-48C011CA1968}" srcOrd="8" destOrd="0" presId="urn:microsoft.com/office/officeart/2008/layout/HexagonCluster"/>
    <dgm:cxn modelId="{A499D0F5-D4A8-4CEE-B006-1479803604A0}" type="presParOf" srcId="{79A5506D-98C9-4BA6-BE0B-48C011CA1968}" destId="{FB3B063F-C0BE-47B3-B1DC-1DF9FC59F0B8}" srcOrd="0" destOrd="0" presId="urn:microsoft.com/office/officeart/2008/layout/HexagonCluster"/>
    <dgm:cxn modelId="{5479A073-D3B1-4763-82DB-B0AA261BE90B}" type="presParOf" srcId="{D484EA55-1A46-40F9-9CF4-F4847BB97535}" destId="{08AF779D-E5BA-4BC0-A7CB-14786A014E4A}" srcOrd="9" destOrd="0" presId="urn:microsoft.com/office/officeart/2008/layout/HexagonCluster"/>
    <dgm:cxn modelId="{C01DCFD9-2C3F-4697-A703-F03C8A49E0EF}" type="presParOf" srcId="{08AF779D-E5BA-4BC0-A7CB-14786A014E4A}" destId="{3E2033B2-418D-47D6-B3FE-39E4243964D0}" srcOrd="0" destOrd="0" presId="urn:microsoft.com/office/officeart/2008/layout/HexagonCluster"/>
    <dgm:cxn modelId="{0F16C9A1-306B-4307-A0C7-479FD7B55787}" type="presParOf" srcId="{D484EA55-1A46-40F9-9CF4-F4847BB97535}" destId="{5F676F25-3180-44FB-9B32-A8C4CC85AE6A}" srcOrd="10" destOrd="0" presId="urn:microsoft.com/office/officeart/2008/layout/HexagonCluster"/>
    <dgm:cxn modelId="{E388BB8A-07F1-4D1F-9661-13958A6A03BC}" type="presParOf" srcId="{5F676F25-3180-44FB-9B32-A8C4CC85AE6A}" destId="{187119CB-0218-42D0-97D4-A4EE1C7B9294}" srcOrd="0" destOrd="0" presId="urn:microsoft.com/office/officeart/2008/layout/HexagonCluster"/>
    <dgm:cxn modelId="{5A8769E2-97E8-4A36-95B1-E534045B94DA}" type="presParOf" srcId="{D484EA55-1A46-40F9-9CF4-F4847BB97535}" destId="{E3B4CF12-D31A-46F0-A87B-D47C4F8F8B66}" srcOrd="11" destOrd="0" presId="urn:microsoft.com/office/officeart/2008/layout/HexagonCluster"/>
    <dgm:cxn modelId="{C2EA18DD-A0B2-4D00-9632-CE677C189C75}" type="presParOf" srcId="{E3B4CF12-D31A-46F0-A87B-D47C4F8F8B66}" destId="{0B46CEEC-24C0-40F5-A4D1-0DD14B818063}" srcOrd="0" destOrd="0" presId="urn:microsoft.com/office/officeart/2008/layout/HexagonCluster"/>
    <dgm:cxn modelId="{5D7B80A8-DDAB-4F5D-BBE1-9B8E5E562115}" type="presParOf" srcId="{D484EA55-1A46-40F9-9CF4-F4847BB97535}" destId="{4CD363AC-CD21-44FD-AEC9-BF94A90C2A42}" srcOrd="12" destOrd="0" presId="urn:microsoft.com/office/officeart/2008/layout/HexagonCluster"/>
    <dgm:cxn modelId="{8378D76D-912E-45DF-877C-CADBA36F3EFC}" type="presParOf" srcId="{4CD363AC-CD21-44FD-AEC9-BF94A90C2A42}" destId="{5860C7C3-868C-47DA-BC76-52ACEA64746D}" srcOrd="0" destOrd="0" presId="urn:microsoft.com/office/officeart/2008/layout/HexagonCluster"/>
    <dgm:cxn modelId="{4B4300B3-ACAA-4437-BB18-08071B1A05BB}" type="presParOf" srcId="{D484EA55-1A46-40F9-9CF4-F4847BB97535}" destId="{91D00946-9C23-43E9-8E76-264CE74CF6DE}" srcOrd="13" destOrd="0" presId="urn:microsoft.com/office/officeart/2008/layout/HexagonCluster"/>
    <dgm:cxn modelId="{AEBA6296-CF94-41FD-853E-EEAF41059F7E}" type="presParOf" srcId="{91D00946-9C23-43E9-8E76-264CE74CF6DE}" destId="{80B90063-0305-4582-BC66-8D8E17EDF900}" srcOrd="0" destOrd="0" presId="urn:microsoft.com/office/officeart/2008/layout/HexagonCluster"/>
    <dgm:cxn modelId="{FCF89A23-1AC4-402D-91CD-687B377C4DBA}" type="presParOf" srcId="{D484EA55-1A46-40F9-9CF4-F4847BB97535}" destId="{634AD9DB-C65C-496D-97A3-5936B1298272}" srcOrd="14" destOrd="0" presId="urn:microsoft.com/office/officeart/2008/layout/HexagonCluster"/>
    <dgm:cxn modelId="{096F70DC-1B4E-48E6-A257-246BF99E43EE}" type="presParOf" srcId="{634AD9DB-C65C-496D-97A3-5936B1298272}" destId="{CF645966-A6D8-4BC9-A368-9613341EF878}" srcOrd="0" destOrd="0" presId="urn:microsoft.com/office/officeart/2008/layout/HexagonCluster"/>
    <dgm:cxn modelId="{5F1E1189-1C0E-4609-9401-56E4A772D2B6}" type="presParOf" srcId="{D484EA55-1A46-40F9-9CF4-F4847BB97535}" destId="{D819407A-1F72-4D25-8E10-8B6B60789A40}" srcOrd="15" destOrd="0" presId="urn:microsoft.com/office/officeart/2008/layout/HexagonCluster"/>
    <dgm:cxn modelId="{3DC44F80-0983-4DF2-B0E1-E15BC0A69F17}" type="presParOf" srcId="{D819407A-1F72-4D25-8E10-8B6B60789A40}" destId="{8CD3D7DC-4C1D-4209-B603-761DDDEB68FA}" srcOrd="0" destOrd="0" presId="urn:microsoft.com/office/officeart/2008/layout/Hexagon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79BDD99-8548-4824-BFD3-A7DD4F3813A6}" type="doc">
      <dgm:prSet loTypeId="urn:microsoft.com/office/officeart/2005/8/layout/hList1" loCatId="list" qsTypeId="urn:microsoft.com/office/officeart/2005/8/quickstyle/simple1" qsCatId="simple" csTypeId="urn:microsoft.com/office/officeart/2005/8/colors/accent3_2" csCatId="accent3" phldr="1"/>
      <dgm:spPr/>
      <dgm:t>
        <a:bodyPr/>
        <a:lstStyle/>
        <a:p>
          <a:endParaRPr lang="en-GB"/>
        </a:p>
      </dgm:t>
    </dgm:pt>
    <dgm:pt modelId="{2C1D65EF-AA25-4F1B-A353-907C53C5F597}">
      <dgm:prSet phldrT="[Text]"/>
      <dgm:spPr/>
      <dgm:t>
        <a:bodyPr/>
        <a:lstStyle/>
        <a:p>
          <a:r>
            <a:rPr lang="en-GB"/>
            <a:t>Stakeholder Engagement Session</a:t>
          </a:r>
        </a:p>
      </dgm:t>
    </dgm:pt>
    <dgm:pt modelId="{2D821DA8-D304-4FE1-A390-64634A3EA7F1}" type="parTrans" cxnId="{1603B272-9569-4C9F-A22E-924938114768}">
      <dgm:prSet/>
      <dgm:spPr/>
      <dgm:t>
        <a:bodyPr/>
        <a:lstStyle/>
        <a:p>
          <a:endParaRPr lang="en-GB"/>
        </a:p>
      </dgm:t>
    </dgm:pt>
    <dgm:pt modelId="{AFE0F505-AAE1-43E0-9312-538E10133D6D}" type="sibTrans" cxnId="{1603B272-9569-4C9F-A22E-924938114768}">
      <dgm:prSet/>
      <dgm:spPr/>
      <dgm:t>
        <a:bodyPr/>
        <a:lstStyle/>
        <a:p>
          <a:endParaRPr lang="en-GB"/>
        </a:p>
      </dgm:t>
    </dgm:pt>
    <dgm:pt modelId="{261B1FA1-3494-4B4F-952B-08180549AB37}">
      <dgm:prSet/>
      <dgm:spPr/>
      <dgm:t>
        <a:bodyPr/>
        <a:lstStyle/>
        <a:p>
          <a:r>
            <a:rPr lang="en-GB"/>
            <a:t>We are interested in </a:t>
          </a:r>
        </a:p>
      </dgm:t>
    </dgm:pt>
    <dgm:pt modelId="{4C8B5319-BF8B-4BFA-8681-396CA9E91811}" type="parTrans" cxnId="{83BA79DB-A2EE-4575-B282-CFC936F7891C}">
      <dgm:prSet/>
      <dgm:spPr/>
      <dgm:t>
        <a:bodyPr/>
        <a:lstStyle/>
        <a:p>
          <a:endParaRPr lang="en-GB"/>
        </a:p>
      </dgm:t>
    </dgm:pt>
    <dgm:pt modelId="{EA361748-87A2-4763-8486-20CD71BB37E5}" type="sibTrans" cxnId="{83BA79DB-A2EE-4575-B282-CFC936F7891C}">
      <dgm:prSet/>
      <dgm:spPr/>
      <dgm:t>
        <a:bodyPr/>
        <a:lstStyle/>
        <a:p>
          <a:endParaRPr lang="en-GB"/>
        </a:p>
      </dgm:t>
    </dgm:pt>
    <dgm:pt modelId="{F355E8C1-5435-4876-8B3D-F720C3677286}">
      <dgm:prSet/>
      <dgm:spPr/>
      <dgm:t>
        <a:bodyPr/>
        <a:lstStyle/>
        <a:p>
          <a:r>
            <a:rPr lang="en-GB"/>
            <a:t>The impact of the Unmatched REL Addresses to Parties and Consumers? </a:t>
          </a:r>
        </a:p>
      </dgm:t>
    </dgm:pt>
    <dgm:pt modelId="{316ADD1E-458B-4E54-A275-FFABCBCF02D5}" type="parTrans" cxnId="{26302003-3427-4101-AD42-4B3C0B188014}">
      <dgm:prSet/>
      <dgm:spPr/>
      <dgm:t>
        <a:bodyPr/>
        <a:lstStyle/>
        <a:p>
          <a:endParaRPr lang="en-GB"/>
        </a:p>
      </dgm:t>
    </dgm:pt>
    <dgm:pt modelId="{E789F817-E47E-4C12-A6D9-FA83575A29FC}" type="sibTrans" cxnId="{26302003-3427-4101-AD42-4B3C0B188014}">
      <dgm:prSet/>
      <dgm:spPr/>
      <dgm:t>
        <a:bodyPr/>
        <a:lstStyle/>
        <a:p>
          <a:endParaRPr lang="en-GB"/>
        </a:p>
      </dgm:t>
    </dgm:pt>
    <dgm:pt modelId="{6399A96E-A67A-4F67-9323-92B0F864D405}">
      <dgm:prSet/>
      <dgm:spPr/>
      <dgm:t>
        <a:bodyPr/>
        <a:lstStyle/>
        <a:p>
          <a:r>
            <a:rPr lang="en-GB"/>
            <a:t>The pain points? </a:t>
          </a:r>
        </a:p>
      </dgm:t>
    </dgm:pt>
    <dgm:pt modelId="{6AEC9DC8-D6B5-44CA-9E0C-D56B2D62BED8}" type="parTrans" cxnId="{05674E2E-ACEB-44E8-AFA0-F8F4E8770978}">
      <dgm:prSet/>
      <dgm:spPr/>
      <dgm:t>
        <a:bodyPr/>
        <a:lstStyle/>
        <a:p>
          <a:endParaRPr lang="en-GB"/>
        </a:p>
      </dgm:t>
    </dgm:pt>
    <dgm:pt modelId="{7173F4D8-EC12-4DED-AED7-B1293C2A4F46}" type="sibTrans" cxnId="{05674E2E-ACEB-44E8-AFA0-F8F4E8770978}">
      <dgm:prSet/>
      <dgm:spPr/>
      <dgm:t>
        <a:bodyPr/>
        <a:lstStyle/>
        <a:p>
          <a:endParaRPr lang="en-GB"/>
        </a:p>
      </dgm:t>
    </dgm:pt>
    <dgm:pt modelId="{BBB1EDBA-7419-45C1-9127-019218D97A31}">
      <dgm:prSet/>
      <dgm:spPr/>
      <dgm:t>
        <a:bodyPr/>
        <a:lstStyle/>
        <a:p>
          <a:r>
            <a:rPr lang="en-GB"/>
            <a:t>What does Good look like? What’s needed to get there? </a:t>
          </a:r>
        </a:p>
      </dgm:t>
    </dgm:pt>
    <dgm:pt modelId="{4D95198A-B119-4B65-A2FA-FF6818677A14}" type="parTrans" cxnId="{A19BABCD-9E26-427A-9A7B-31E6F33B734F}">
      <dgm:prSet/>
      <dgm:spPr/>
      <dgm:t>
        <a:bodyPr/>
        <a:lstStyle/>
        <a:p>
          <a:endParaRPr lang="en-GB"/>
        </a:p>
      </dgm:t>
    </dgm:pt>
    <dgm:pt modelId="{D97E3836-D8CD-4A0E-B3BD-8E7957F1A592}" type="sibTrans" cxnId="{A19BABCD-9E26-427A-9A7B-31E6F33B734F}">
      <dgm:prSet/>
      <dgm:spPr/>
      <dgm:t>
        <a:bodyPr/>
        <a:lstStyle/>
        <a:p>
          <a:endParaRPr lang="en-GB"/>
        </a:p>
      </dgm:t>
    </dgm:pt>
    <dgm:pt modelId="{42C42682-25C8-410E-B5E8-7174D232D3EB}">
      <dgm:prSet/>
      <dgm:spPr/>
      <dgm:t>
        <a:bodyPr/>
        <a:lstStyle/>
        <a:p>
          <a:r>
            <a:rPr lang="en-GB"/>
            <a:t>Outline the Address Management current processes, roles &amp; responsibilities.</a:t>
          </a:r>
        </a:p>
      </dgm:t>
    </dgm:pt>
    <dgm:pt modelId="{A7765B98-341C-4F33-ADE6-86BB5B0390FF}" type="parTrans" cxnId="{71DC1E5D-03A2-4C06-819E-85E867FA9B86}">
      <dgm:prSet/>
      <dgm:spPr/>
      <dgm:t>
        <a:bodyPr/>
        <a:lstStyle/>
        <a:p>
          <a:endParaRPr lang="en-GB"/>
        </a:p>
      </dgm:t>
    </dgm:pt>
    <dgm:pt modelId="{AB31CA44-E5C0-473C-8C14-96A868E115F8}" type="sibTrans" cxnId="{71DC1E5D-03A2-4C06-819E-85E867FA9B86}">
      <dgm:prSet/>
      <dgm:spPr/>
      <dgm:t>
        <a:bodyPr/>
        <a:lstStyle/>
        <a:p>
          <a:endParaRPr lang="en-GB"/>
        </a:p>
      </dgm:t>
    </dgm:pt>
    <dgm:pt modelId="{44BC715E-179A-4FE0-BCBC-DF51A90C6E45}">
      <dgm:prSet/>
      <dgm:spPr/>
      <dgm:t>
        <a:bodyPr/>
        <a:lstStyle/>
        <a:p>
          <a:r>
            <a:rPr lang="en-GB"/>
            <a:t>Validate E2E data journeys </a:t>
          </a:r>
        </a:p>
      </dgm:t>
    </dgm:pt>
    <dgm:pt modelId="{724B8AA6-1C7B-44A7-8CD9-42683032ADB6}" type="parTrans" cxnId="{6BE52C6D-3D53-4CD7-B65E-62DE163AF147}">
      <dgm:prSet/>
      <dgm:spPr/>
      <dgm:t>
        <a:bodyPr/>
        <a:lstStyle/>
        <a:p>
          <a:endParaRPr lang="en-GB"/>
        </a:p>
      </dgm:t>
    </dgm:pt>
    <dgm:pt modelId="{03F95812-D0A0-4F5A-803A-DFA4EA0577C6}" type="sibTrans" cxnId="{6BE52C6D-3D53-4CD7-B65E-62DE163AF147}">
      <dgm:prSet/>
      <dgm:spPr/>
      <dgm:t>
        <a:bodyPr/>
        <a:lstStyle/>
        <a:p>
          <a:endParaRPr lang="en-GB"/>
        </a:p>
      </dgm:t>
    </dgm:pt>
    <dgm:pt modelId="{EBB3FC36-F56B-4EAE-8D87-275791087C4A}">
      <dgm:prSet/>
      <dgm:spPr/>
      <dgm:t>
        <a:bodyPr/>
        <a:lstStyle/>
        <a:p>
          <a:r>
            <a:rPr lang="en-GB"/>
            <a:t>Overview of the current unmatched address pot</a:t>
          </a:r>
        </a:p>
      </dgm:t>
    </dgm:pt>
    <dgm:pt modelId="{F496BA72-3288-4C62-A77D-665A281EDEAD}" type="parTrans" cxnId="{A7C1CA77-2DCE-4C82-A3F3-5CCC645A4044}">
      <dgm:prSet/>
      <dgm:spPr/>
      <dgm:t>
        <a:bodyPr/>
        <a:lstStyle/>
        <a:p>
          <a:endParaRPr lang="en-GB"/>
        </a:p>
      </dgm:t>
    </dgm:pt>
    <dgm:pt modelId="{5541690F-9A49-4165-B12C-6C6BCA35187F}" type="sibTrans" cxnId="{A7C1CA77-2DCE-4C82-A3F3-5CCC645A4044}">
      <dgm:prSet/>
      <dgm:spPr/>
      <dgm:t>
        <a:bodyPr/>
        <a:lstStyle/>
        <a:p>
          <a:endParaRPr lang="en-GB"/>
        </a:p>
      </dgm:t>
    </dgm:pt>
    <dgm:pt modelId="{DB257AB2-5D79-4171-8608-BD6789B7B1ED}">
      <dgm:prSet/>
      <dgm:spPr/>
      <dgm:t>
        <a:bodyPr/>
        <a:lstStyle/>
        <a:p>
          <a:r>
            <a:rPr lang="en-GB"/>
            <a:t>Future match work and potential targets (IS200)</a:t>
          </a:r>
        </a:p>
      </dgm:t>
    </dgm:pt>
    <dgm:pt modelId="{A5206C6B-F2EA-409D-B7F5-952237C7CBAC}" type="parTrans" cxnId="{3E05F069-300A-4C48-92E1-EACBAE66F8C7}">
      <dgm:prSet/>
      <dgm:spPr/>
      <dgm:t>
        <a:bodyPr/>
        <a:lstStyle/>
        <a:p>
          <a:endParaRPr lang="en-GB"/>
        </a:p>
      </dgm:t>
    </dgm:pt>
    <dgm:pt modelId="{DDF9EE9E-68BC-4E74-91C4-682B1BBDD701}" type="sibTrans" cxnId="{3E05F069-300A-4C48-92E1-EACBAE66F8C7}">
      <dgm:prSet/>
      <dgm:spPr/>
      <dgm:t>
        <a:bodyPr/>
        <a:lstStyle/>
        <a:p>
          <a:endParaRPr lang="en-GB"/>
        </a:p>
      </dgm:t>
    </dgm:pt>
    <dgm:pt modelId="{DAC96369-BCBD-4DD0-9006-0F757DB8DE08}">
      <dgm:prSet/>
      <dgm:spPr/>
      <dgm:t>
        <a:bodyPr/>
        <a:lstStyle/>
        <a:p>
          <a:r>
            <a:rPr lang="en-GB"/>
            <a:t>Aims for the day</a:t>
          </a:r>
        </a:p>
      </dgm:t>
    </dgm:pt>
    <dgm:pt modelId="{7A34ECB3-E5E6-4B0B-8CD3-0428DA3734EE}" type="parTrans" cxnId="{5CCF03A2-2D95-4799-B728-DEDF8AB4DF11}">
      <dgm:prSet/>
      <dgm:spPr/>
      <dgm:t>
        <a:bodyPr/>
        <a:lstStyle/>
        <a:p>
          <a:endParaRPr lang="en-GB"/>
        </a:p>
      </dgm:t>
    </dgm:pt>
    <dgm:pt modelId="{5A61C983-AC5E-4AC5-AE87-55088651971F}" type="sibTrans" cxnId="{5CCF03A2-2D95-4799-B728-DEDF8AB4DF11}">
      <dgm:prSet/>
      <dgm:spPr/>
      <dgm:t>
        <a:bodyPr/>
        <a:lstStyle/>
        <a:p>
          <a:endParaRPr lang="en-GB"/>
        </a:p>
      </dgm:t>
    </dgm:pt>
    <dgm:pt modelId="{E1C8AD08-61BE-4D82-85C2-7AEE181B26DD}">
      <dgm:prSet/>
      <dgm:spPr/>
      <dgm:t>
        <a:bodyPr/>
        <a:lstStyle/>
        <a:p>
          <a:r>
            <a:rPr lang="en-GB"/>
            <a:t>Suppliers, (I)DNOs &amp; (I)GTs</a:t>
          </a:r>
        </a:p>
      </dgm:t>
    </dgm:pt>
    <dgm:pt modelId="{6F2CA6E1-2DEB-4043-A14E-FBE40791C59E}" type="parTrans" cxnId="{74CE722D-E0AC-46CE-A4E4-9889132F756D}">
      <dgm:prSet/>
      <dgm:spPr/>
      <dgm:t>
        <a:bodyPr/>
        <a:lstStyle/>
        <a:p>
          <a:endParaRPr lang="en-GB"/>
        </a:p>
      </dgm:t>
    </dgm:pt>
    <dgm:pt modelId="{212EA2F7-E753-4F34-8B48-CFA15CD13356}" type="sibTrans" cxnId="{74CE722D-E0AC-46CE-A4E4-9889132F756D}">
      <dgm:prSet/>
      <dgm:spPr/>
      <dgm:t>
        <a:bodyPr/>
        <a:lstStyle/>
        <a:p>
          <a:endParaRPr lang="en-GB"/>
        </a:p>
      </dgm:t>
    </dgm:pt>
    <dgm:pt modelId="{6ADA140A-6D77-4431-9596-1DF0D7147C93}">
      <dgm:prSet/>
      <dgm:spPr/>
      <dgm:t>
        <a:bodyPr/>
        <a:lstStyle/>
        <a:p>
          <a:r>
            <a:rPr lang="en-GB" b="1"/>
            <a:t>13th November 2025 </a:t>
          </a:r>
        </a:p>
      </dgm:t>
    </dgm:pt>
    <dgm:pt modelId="{82C2F71C-01FB-4D47-9368-2338BEC1A365}" type="parTrans" cxnId="{F381115F-435B-40C3-8F3B-F6FE0B201EB1}">
      <dgm:prSet/>
      <dgm:spPr/>
      <dgm:t>
        <a:bodyPr/>
        <a:lstStyle/>
        <a:p>
          <a:endParaRPr lang="en-GB"/>
        </a:p>
      </dgm:t>
    </dgm:pt>
    <dgm:pt modelId="{3CEA8E13-819A-4A40-BA40-C24DAC6ACAF5}" type="sibTrans" cxnId="{F381115F-435B-40C3-8F3B-F6FE0B201EB1}">
      <dgm:prSet/>
      <dgm:spPr/>
      <dgm:t>
        <a:bodyPr/>
        <a:lstStyle/>
        <a:p>
          <a:endParaRPr lang="en-GB"/>
        </a:p>
      </dgm:t>
    </dgm:pt>
    <dgm:pt modelId="{FB7F2002-DBB0-4FB3-8DED-43940061580C}">
      <dgm:prSet/>
      <dgm:spPr/>
      <dgm:t>
        <a:bodyPr/>
        <a:lstStyle/>
        <a:p>
          <a:r>
            <a:rPr lang="en-GB"/>
            <a:t>DCC Brabazon House, Manchester</a:t>
          </a:r>
        </a:p>
      </dgm:t>
    </dgm:pt>
    <dgm:pt modelId="{54D86190-04C7-4A5F-87B9-7FC0504C5E05}" type="parTrans" cxnId="{121DFF76-2924-42B2-938F-380FE793FF03}">
      <dgm:prSet/>
      <dgm:spPr/>
      <dgm:t>
        <a:bodyPr/>
        <a:lstStyle/>
        <a:p>
          <a:endParaRPr lang="en-GB"/>
        </a:p>
      </dgm:t>
    </dgm:pt>
    <dgm:pt modelId="{7A5F1B52-D823-416A-800C-CBB63812BF82}" type="sibTrans" cxnId="{121DFF76-2924-42B2-938F-380FE793FF03}">
      <dgm:prSet/>
      <dgm:spPr/>
      <dgm:t>
        <a:bodyPr/>
        <a:lstStyle/>
        <a:p>
          <a:endParaRPr lang="en-GB"/>
        </a:p>
      </dgm:t>
    </dgm:pt>
    <dgm:pt modelId="{77BD3F87-D666-4C62-BEAA-6C0CBAD6D667}" type="pres">
      <dgm:prSet presAssocID="{079BDD99-8548-4824-BFD3-A7DD4F3813A6}" presName="Name0" presStyleCnt="0">
        <dgm:presLayoutVars>
          <dgm:dir/>
          <dgm:animLvl val="lvl"/>
          <dgm:resizeHandles val="exact"/>
        </dgm:presLayoutVars>
      </dgm:prSet>
      <dgm:spPr/>
    </dgm:pt>
    <dgm:pt modelId="{E184267C-E36A-4C20-A961-A60B2A305409}" type="pres">
      <dgm:prSet presAssocID="{2C1D65EF-AA25-4F1B-A353-907C53C5F597}" presName="composite" presStyleCnt="0"/>
      <dgm:spPr/>
    </dgm:pt>
    <dgm:pt modelId="{B6FFA8A3-27D3-4904-8140-8B9CB576DF43}" type="pres">
      <dgm:prSet presAssocID="{2C1D65EF-AA25-4F1B-A353-907C53C5F597}" presName="parTx" presStyleLbl="alignNode1" presStyleIdx="0" presStyleCnt="3">
        <dgm:presLayoutVars>
          <dgm:chMax val="0"/>
          <dgm:chPref val="0"/>
          <dgm:bulletEnabled val="1"/>
        </dgm:presLayoutVars>
      </dgm:prSet>
      <dgm:spPr/>
    </dgm:pt>
    <dgm:pt modelId="{F12DEDF0-23FE-4021-8B9B-075424D64F0D}" type="pres">
      <dgm:prSet presAssocID="{2C1D65EF-AA25-4F1B-A353-907C53C5F597}" presName="desTx" presStyleLbl="alignAccFollowNode1" presStyleIdx="0" presStyleCnt="3">
        <dgm:presLayoutVars>
          <dgm:bulletEnabled val="1"/>
        </dgm:presLayoutVars>
      </dgm:prSet>
      <dgm:spPr/>
    </dgm:pt>
    <dgm:pt modelId="{750D5898-5C96-4BE3-AAAD-8170DE727CF3}" type="pres">
      <dgm:prSet presAssocID="{AFE0F505-AAE1-43E0-9312-538E10133D6D}" presName="space" presStyleCnt="0"/>
      <dgm:spPr/>
    </dgm:pt>
    <dgm:pt modelId="{90341C9B-8164-4C88-8603-205290652A10}" type="pres">
      <dgm:prSet presAssocID="{261B1FA1-3494-4B4F-952B-08180549AB37}" presName="composite" presStyleCnt="0"/>
      <dgm:spPr/>
    </dgm:pt>
    <dgm:pt modelId="{CF317715-7065-44FF-A9ED-8B7A1D82F35B}" type="pres">
      <dgm:prSet presAssocID="{261B1FA1-3494-4B4F-952B-08180549AB37}" presName="parTx" presStyleLbl="alignNode1" presStyleIdx="1" presStyleCnt="3">
        <dgm:presLayoutVars>
          <dgm:chMax val="0"/>
          <dgm:chPref val="0"/>
          <dgm:bulletEnabled val="1"/>
        </dgm:presLayoutVars>
      </dgm:prSet>
      <dgm:spPr/>
    </dgm:pt>
    <dgm:pt modelId="{3343E457-9A59-4211-8690-0A0EBDF06AC6}" type="pres">
      <dgm:prSet presAssocID="{261B1FA1-3494-4B4F-952B-08180549AB37}" presName="desTx" presStyleLbl="alignAccFollowNode1" presStyleIdx="1" presStyleCnt="3">
        <dgm:presLayoutVars>
          <dgm:bulletEnabled val="1"/>
        </dgm:presLayoutVars>
      </dgm:prSet>
      <dgm:spPr/>
    </dgm:pt>
    <dgm:pt modelId="{A649353F-F9BF-4B5B-8849-9BBD71190C29}" type="pres">
      <dgm:prSet presAssocID="{EA361748-87A2-4763-8486-20CD71BB37E5}" presName="space" presStyleCnt="0"/>
      <dgm:spPr/>
    </dgm:pt>
    <dgm:pt modelId="{71F47468-E070-4C81-87D5-07FE50420B29}" type="pres">
      <dgm:prSet presAssocID="{DAC96369-BCBD-4DD0-9006-0F757DB8DE08}" presName="composite" presStyleCnt="0"/>
      <dgm:spPr/>
    </dgm:pt>
    <dgm:pt modelId="{79829E93-021F-48CB-964D-6A35E71D8D8C}" type="pres">
      <dgm:prSet presAssocID="{DAC96369-BCBD-4DD0-9006-0F757DB8DE08}" presName="parTx" presStyleLbl="alignNode1" presStyleIdx="2" presStyleCnt="3">
        <dgm:presLayoutVars>
          <dgm:chMax val="0"/>
          <dgm:chPref val="0"/>
          <dgm:bulletEnabled val="1"/>
        </dgm:presLayoutVars>
      </dgm:prSet>
      <dgm:spPr/>
    </dgm:pt>
    <dgm:pt modelId="{2657A30B-610E-4DE9-8EB7-AF52AD6B1BF9}" type="pres">
      <dgm:prSet presAssocID="{DAC96369-BCBD-4DD0-9006-0F757DB8DE08}" presName="desTx" presStyleLbl="alignAccFollowNode1" presStyleIdx="2" presStyleCnt="3">
        <dgm:presLayoutVars>
          <dgm:bulletEnabled val="1"/>
        </dgm:presLayoutVars>
      </dgm:prSet>
      <dgm:spPr/>
    </dgm:pt>
  </dgm:ptLst>
  <dgm:cxnLst>
    <dgm:cxn modelId="{26302003-3427-4101-AD42-4B3C0B188014}" srcId="{261B1FA1-3494-4B4F-952B-08180549AB37}" destId="{F355E8C1-5435-4876-8B3D-F720C3677286}" srcOrd="0" destOrd="0" parTransId="{316ADD1E-458B-4E54-A275-FFABCBCF02D5}" sibTransId="{E789F817-E47E-4C12-A6D9-FA83575A29FC}"/>
    <dgm:cxn modelId="{EDD91720-D5EF-4046-880B-792F0ECDA958}" type="presOf" srcId="{FB7F2002-DBB0-4FB3-8DED-43940061580C}" destId="{F12DEDF0-23FE-4021-8B9B-075424D64F0D}" srcOrd="0" destOrd="1" presId="urn:microsoft.com/office/officeart/2005/8/layout/hList1"/>
    <dgm:cxn modelId="{DE34A523-71A7-4A0F-BEB8-420D147751CB}" type="presOf" srcId="{44BC715E-179A-4FE0-BCBC-DF51A90C6E45}" destId="{2657A30B-610E-4DE9-8EB7-AF52AD6B1BF9}" srcOrd="0" destOrd="1" presId="urn:microsoft.com/office/officeart/2005/8/layout/hList1"/>
    <dgm:cxn modelId="{74CE722D-E0AC-46CE-A4E4-9889132F756D}" srcId="{2C1D65EF-AA25-4F1B-A353-907C53C5F597}" destId="{E1C8AD08-61BE-4D82-85C2-7AEE181B26DD}" srcOrd="2" destOrd="0" parTransId="{6F2CA6E1-2DEB-4043-A14E-FBE40791C59E}" sibTransId="{212EA2F7-E753-4F34-8B48-CFA15CD13356}"/>
    <dgm:cxn modelId="{05674E2E-ACEB-44E8-AFA0-F8F4E8770978}" srcId="{261B1FA1-3494-4B4F-952B-08180549AB37}" destId="{6399A96E-A67A-4F67-9323-92B0F864D405}" srcOrd="1" destOrd="0" parTransId="{6AEC9DC8-D6B5-44CA-9E0C-D56B2D62BED8}" sibTransId="{7173F4D8-EC12-4DED-AED7-B1293C2A4F46}"/>
    <dgm:cxn modelId="{74541935-E4FF-42AB-8CEC-36EB3A0330B7}" type="presOf" srcId="{6399A96E-A67A-4F67-9323-92B0F864D405}" destId="{3343E457-9A59-4211-8690-0A0EBDF06AC6}" srcOrd="0" destOrd="1" presId="urn:microsoft.com/office/officeart/2005/8/layout/hList1"/>
    <dgm:cxn modelId="{A486803F-073E-4135-99BF-F023523D6F8A}" type="presOf" srcId="{DAC96369-BCBD-4DD0-9006-0F757DB8DE08}" destId="{79829E93-021F-48CB-964D-6A35E71D8D8C}" srcOrd="0" destOrd="0" presId="urn:microsoft.com/office/officeart/2005/8/layout/hList1"/>
    <dgm:cxn modelId="{71DC1E5D-03A2-4C06-819E-85E867FA9B86}" srcId="{DAC96369-BCBD-4DD0-9006-0F757DB8DE08}" destId="{42C42682-25C8-410E-B5E8-7174D232D3EB}" srcOrd="0" destOrd="0" parTransId="{A7765B98-341C-4F33-ADE6-86BB5B0390FF}" sibTransId="{AB31CA44-E5C0-473C-8C14-96A868E115F8}"/>
    <dgm:cxn modelId="{F381115F-435B-40C3-8F3B-F6FE0B201EB1}" srcId="{2C1D65EF-AA25-4F1B-A353-907C53C5F597}" destId="{6ADA140A-6D77-4431-9596-1DF0D7147C93}" srcOrd="0" destOrd="0" parTransId="{82C2F71C-01FB-4D47-9368-2338BEC1A365}" sibTransId="{3CEA8E13-819A-4A40-BA40-C24DAC6ACAF5}"/>
    <dgm:cxn modelId="{77694F43-169B-467F-8F30-DB4CC985947A}" type="presOf" srcId="{2C1D65EF-AA25-4F1B-A353-907C53C5F597}" destId="{B6FFA8A3-27D3-4904-8140-8B9CB576DF43}" srcOrd="0" destOrd="0" presId="urn:microsoft.com/office/officeart/2005/8/layout/hList1"/>
    <dgm:cxn modelId="{3E05F069-300A-4C48-92E1-EACBAE66F8C7}" srcId="{DAC96369-BCBD-4DD0-9006-0F757DB8DE08}" destId="{DB257AB2-5D79-4171-8608-BD6789B7B1ED}" srcOrd="3" destOrd="0" parTransId="{A5206C6B-F2EA-409D-B7F5-952237C7CBAC}" sibTransId="{DDF9EE9E-68BC-4E74-91C4-682B1BBDD701}"/>
    <dgm:cxn modelId="{9CA6CD4A-32E8-413A-9C22-03EC93025131}" type="presOf" srcId="{261B1FA1-3494-4B4F-952B-08180549AB37}" destId="{CF317715-7065-44FF-A9ED-8B7A1D82F35B}" srcOrd="0" destOrd="0" presId="urn:microsoft.com/office/officeart/2005/8/layout/hList1"/>
    <dgm:cxn modelId="{6BE52C6D-3D53-4CD7-B65E-62DE163AF147}" srcId="{DAC96369-BCBD-4DD0-9006-0F757DB8DE08}" destId="{44BC715E-179A-4FE0-BCBC-DF51A90C6E45}" srcOrd="1" destOrd="0" parTransId="{724B8AA6-1C7B-44A7-8CD9-42683032ADB6}" sibTransId="{03F95812-D0A0-4F5A-803A-DFA4EA0577C6}"/>
    <dgm:cxn modelId="{1603B272-9569-4C9F-A22E-924938114768}" srcId="{079BDD99-8548-4824-BFD3-A7DD4F3813A6}" destId="{2C1D65EF-AA25-4F1B-A353-907C53C5F597}" srcOrd="0" destOrd="0" parTransId="{2D821DA8-D304-4FE1-A390-64634A3EA7F1}" sibTransId="{AFE0F505-AAE1-43E0-9312-538E10133D6D}"/>
    <dgm:cxn modelId="{B5F71C56-5B34-4507-9D28-DBDE25A74974}" type="presOf" srcId="{EBB3FC36-F56B-4EAE-8D87-275791087C4A}" destId="{2657A30B-610E-4DE9-8EB7-AF52AD6B1BF9}" srcOrd="0" destOrd="2" presId="urn:microsoft.com/office/officeart/2005/8/layout/hList1"/>
    <dgm:cxn modelId="{121DFF76-2924-42B2-938F-380FE793FF03}" srcId="{2C1D65EF-AA25-4F1B-A353-907C53C5F597}" destId="{FB7F2002-DBB0-4FB3-8DED-43940061580C}" srcOrd="1" destOrd="0" parTransId="{54D86190-04C7-4A5F-87B9-7FC0504C5E05}" sibTransId="{7A5F1B52-D823-416A-800C-CBB63812BF82}"/>
    <dgm:cxn modelId="{A7C1CA77-2DCE-4C82-A3F3-5CCC645A4044}" srcId="{DAC96369-BCBD-4DD0-9006-0F757DB8DE08}" destId="{EBB3FC36-F56B-4EAE-8D87-275791087C4A}" srcOrd="2" destOrd="0" parTransId="{F496BA72-3288-4C62-A77D-665A281EDEAD}" sibTransId="{5541690F-9A49-4165-B12C-6C6BCA35187F}"/>
    <dgm:cxn modelId="{CF112C58-4D78-41F9-BF71-7049F7FAA5A4}" type="presOf" srcId="{6ADA140A-6D77-4431-9596-1DF0D7147C93}" destId="{F12DEDF0-23FE-4021-8B9B-075424D64F0D}" srcOrd="0" destOrd="0" presId="urn:microsoft.com/office/officeart/2005/8/layout/hList1"/>
    <dgm:cxn modelId="{DE60AFA0-E067-46E3-A194-3CCE3666F525}" type="presOf" srcId="{42C42682-25C8-410E-B5E8-7174D232D3EB}" destId="{2657A30B-610E-4DE9-8EB7-AF52AD6B1BF9}" srcOrd="0" destOrd="0" presId="urn:microsoft.com/office/officeart/2005/8/layout/hList1"/>
    <dgm:cxn modelId="{5CCF03A2-2D95-4799-B728-DEDF8AB4DF11}" srcId="{079BDD99-8548-4824-BFD3-A7DD4F3813A6}" destId="{DAC96369-BCBD-4DD0-9006-0F757DB8DE08}" srcOrd="2" destOrd="0" parTransId="{7A34ECB3-E5E6-4B0B-8CD3-0428DA3734EE}" sibTransId="{5A61C983-AC5E-4AC5-AE87-55088651971F}"/>
    <dgm:cxn modelId="{DF6748AE-2DBE-44C5-975D-67E4B8B83235}" type="presOf" srcId="{F355E8C1-5435-4876-8B3D-F720C3677286}" destId="{3343E457-9A59-4211-8690-0A0EBDF06AC6}" srcOrd="0" destOrd="0" presId="urn:microsoft.com/office/officeart/2005/8/layout/hList1"/>
    <dgm:cxn modelId="{D9C8E5B8-5F45-469B-B050-A96E2FBAF721}" type="presOf" srcId="{079BDD99-8548-4824-BFD3-A7DD4F3813A6}" destId="{77BD3F87-D666-4C62-BEAA-6C0CBAD6D667}" srcOrd="0" destOrd="0" presId="urn:microsoft.com/office/officeart/2005/8/layout/hList1"/>
    <dgm:cxn modelId="{A19BABCD-9E26-427A-9A7B-31E6F33B734F}" srcId="{261B1FA1-3494-4B4F-952B-08180549AB37}" destId="{BBB1EDBA-7419-45C1-9127-019218D97A31}" srcOrd="2" destOrd="0" parTransId="{4D95198A-B119-4B65-A2FA-FF6818677A14}" sibTransId="{D97E3836-D8CD-4A0E-B3BD-8E7957F1A592}"/>
    <dgm:cxn modelId="{83BA79DB-A2EE-4575-B282-CFC936F7891C}" srcId="{079BDD99-8548-4824-BFD3-A7DD4F3813A6}" destId="{261B1FA1-3494-4B4F-952B-08180549AB37}" srcOrd="1" destOrd="0" parTransId="{4C8B5319-BF8B-4BFA-8681-396CA9E91811}" sibTransId="{EA361748-87A2-4763-8486-20CD71BB37E5}"/>
    <dgm:cxn modelId="{49AC4BDD-6F9B-46A5-BD97-8A68ADE1C972}" type="presOf" srcId="{DB257AB2-5D79-4171-8608-BD6789B7B1ED}" destId="{2657A30B-610E-4DE9-8EB7-AF52AD6B1BF9}" srcOrd="0" destOrd="3" presId="urn:microsoft.com/office/officeart/2005/8/layout/hList1"/>
    <dgm:cxn modelId="{493BFBFA-C25E-4A87-869C-A11055672CC5}" type="presOf" srcId="{E1C8AD08-61BE-4D82-85C2-7AEE181B26DD}" destId="{F12DEDF0-23FE-4021-8B9B-075424D64F0D}" srcOrd="0" destOrd="2" presId="urn:microsoft.com/office/officeart/2005/8/layout/hList1"/>
    <dgm:cxn modelId="{7F93ECFB-F689-441C-8209-BA7933EE9073}" type="presOf" srcId="{BBB1EDBA-7419-45C1-9127-019218D97A31}" destId="{3343E457-9A59-4211-8690-0A0EBDF06AC6}" srcOrd="0" destOrd="2" presId="urn:microsoft.com/office/officeart/2005/8/layout/hList1"/>
    <dgm:cxn modelId="{853247C6-38C1-4A71-A048-F7BE28E41DDC}" type="presParOf" srcId="{77BD3F87-D666-4C62-BEAA-6C0CBAD6D667}" destId="{E184267C-E36A-4C20-A961-A60B2A305409}" srcOrd="0" destOrd="0" presId="urn:microsoft.com/office/officeart/2005/8/layout/hList1"/>
    <dgm:cxn modelId="{3880FACE-A17C-471F-8514-1EB50862823C}" type="presParOf" srcId="{E184267C-E36A-4C20-A961-A60B2A305409}" destId="{B6FFA8A3-27D3-4904-8140-8B9CB576DF43}" srcOrd="0" destOrd="0" presId="urn:microsoft.com/office/officeart/2005/8/layout/hList1"/>
    <dgm:cxn modelId="{898F109B-3D14-4E8B-AA50-DE23EA9B7BE2}" type="presParOf" srcId="{E184267C-E36A-4C20-A961-A60B2A305409}" destId="{F12DEDF0-23FE-4021-8B9B-075424D64F0D}" srcOrd="1" destOrd="0" presId="urn:microsoft.com/office/officeart/2005/8/layout/hList1"/>
    <dgm:cxn modelId="{5AF6E484-C955-43B7-BB8F-9BB2344FA1AA}" type="presParOf" srcId="{77BD3F87-D666-4C62-BEAA-6C0CBAD6D667}" destId="{750D5898-5C96-4BE3-AAAD-8170DE727CF3}" srcOrd="1" destOrd="0" presId="urn:microsoft.com/office/officeart/2005/8/layout/hList1"/>
    <dgm:cxn modelId="{871CBBBE-670C-41B7-A5F1-43F3C7539F33}" type="presParOf" srcId="{77BD3F87-D666-4C62-BEAA-6C0CBAD6D667}" destId="{90341C9B-8164-4C88-8603-205290652A10}" srcOrd="2" destOrd="0" presId="urn:microsoft.com/office/officeart/2005/8/layout/hList1"/>
    <dgm:cxn modelId="{8D33069E-07A9-4BE6-A50F-33E4851A3ACB}" type="presParOf" srcId="{90341C9B-8164-4C88-8603-205290652A10}" destId="{CF317715-7065-44FF-A9ED-8B7A1D82F35B}" srcOrd="0" destOrd="0" presId="urn:microsoft.com/office/officeart/2005/8/layout/hList1"/>
    <dgm:cxn modelId="{792AD7B6-306B-496D-A081-04DF4E6B8553}" type="presParOf" srcId="{90341C9B-8164-4C88-8603-205290652A10}" destId="{3343E457-9A59-4211-8690-0A0EBDF06AC6}" srcOrd="1" destOrd="0" presId="urn:microsoft.com/office/officeart/2005/8/layout/hList1"/>
    <dgm:cxn modelId="{7DDCF9F9-EF4E-4A30-8A0B-07BD3A558B17}" type="presParOf" srcId="{77BD3F87-D666-4C62-BEAA-6C0CBAD6D667}" destId="{A649353F-F9BF-4B5B-8849-9BBD71190C29}" srcOrd="3" destOrd="0" presId="urn:microsoft.com/office/officeart/2005/8/layout/hList1"/>
    <dgm:cxn modelId="{76092D2F-5285-4562-B9F9-2CE5D15FCE5A}" type="presParOf" srcId="{77BD3F87-D666-4C62-BEAA-6C0CBAD6D667}" destId="{71F47468-E070-4C81-87D5-07FE50420B29}" srcOrd="4" destOrd="0" presId="urn:microsoft.com/office/officeart/2005/8/layout/hList1"/>
    <dgm:cxn modelId="{1A34A501-C856-49ED-9F82-E9B9E2068051}" type="presParOf" srcId="{71F47468-E070-4C81-87D5-07FE50420B29}" destId="{79829E93-021F-48CB-964D-6A35E71D8D8C}" srcOrd="0" destOrd="0" presId="urn:microsoft.com/office/officeart/2005/8/layout/hList1"/>
    <dgm:cxn modelId="{10A9BFEF-D3AF-4B2F-A90E-2FBFE8ED6133}" type="presParOf" srcId="{71F47468-E070-4C81-87D5-07FE50420B29}" destId="{2657A30B-610E-4DE9-8EB7-AF52AD6B1BF9}"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F0AAD7-B568-43E4-B702-51486FDED824}">
      <dsp:nvSpPr>
        <dsp:cNvPr id="0" name=""/>
        <dsp:cNvSpPr/>
      </dsp:nvSpPr>
      <dsp:spPr>
        <a:xfrm>
          <a:off x="1798971" y="278022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Competition Act compliance</a:t>
          </a:r>
        </a:p>
      </dsp:txBody>
      <dsp:txXfrm>
        <a:off x="2104577" y="3042548"/>
        <a:ext cx="1362151" cy="1169250"/>
      </dsp:txXfrm>
    </dsp:sp>
    <dsp:sp modelId="{C7132D7A-88E4-483F-8E0D-236470AD8517}">
      <dsp:nvSpPr>
        <dsp:cNvPr id="0" name=""/>
        <dsp:cNvSpPr/>
      </dsp:nvSpPr>
      <dsp:spPr>
        <a:xfrm>
          <a:off x="1860693" y="3528743"/>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866FACC-1DC0-47AF-A4BE-8E91614FD5A0}">
      <dsp:nvSpPr>
        <dsp:cNvPr id="0" name=""/>
        <dsp:cNvSpPr/>
      </dsp:nvSpPr>
      <dsp:spPr>
        <a:xfrm>
          <a:off x="123786" y="1859446"/>
          <a:ext cx="1973362" cy="1693904"/>
        </a:xfrm>
        <a:prstGeom prst="hexagon">
          <a:avLst>
            <a:gd name="adj" fmla="val 25000"/>
            <a:gd name="vf" fmla="val 115470"/>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B76FD6DD-E497-405D-9A87-2145BFEDB764}">
      <dsp:nvSpPr>
        <dsp:cNvPr id="0" name=""/>
        <dsp:cNvSpPr/>
      </dsp:nvSpPr>
      <dsp:spPr>
        <a:xfrm>
          <a:off x="1459935" y="331845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A83BD7F-8C88-461E-8151-5B8FD132B44E}">
      <dsp:nvSpPr>
        <dsp:cNvPr id="0" name=""/>
        <dsp:cNvSpPr/>
      </dsp:nvSpPr>
      <dsp:spPr>
        <a:xfrm>
          <a:off x="3472417" y="184647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Meeting is recorded</a:t>
          </a:r>
        </a:p>
      </dsp:txBody>
      <dsp:txXfrm>
        <a:off x="3778023" y="2108798"/>
        <a:ext cx="1362151" cy="1169250"/>
      </dsp:txXfrm>
    </dsp:sp>
    <dsp:sp modelId="{4EFDA3EF-F358-4BA7-9EE3-C164F5A028D1}">
      <dsp:nvSpPr>
        <dsp:cNvPr id="0" name=""/>
        <dsp:cNvSpPr/>
      </dsp:nvSpPr>
      <dsp:spPr>
        <a:xfrm>
          <a:off x="4824214" y="3303694"/>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AE0ED9D-DC34-468C-BDE2-8F606813CD23}">
      <dsp:nvSpPr>
        <dsp:cNvPr id="0" name=""/>
        <dsp:cNvSpPr/>
      </dsp:nvSpPr>
      <dsp:spPr>
        <a:xfrm>
          <a:off x="5154556" y="2777537"/>
          <a:ext cx="1973362" cy="1693904"/>
        </a:xfrm>
        <a:prstGeom prst="hexagon">
          <a:avLst>
            <a:gd name="adj" fmla="val 25000"/>
            <a:gd name="vf" fmla="val 115470"/>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A33625C-16A6-4E35-BD84-9E625C401BDF}">
      <dsp:nvSpPr>
        <dsp:cNvPr id="0" name=""/>
        <dsp:cNvSpPr/>
      </dsp:nvSpPr>
      <dsp:spPr>
        <a:xfrm>
          <a:off x="5199761" y="353634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B3B063F-C0BE-47B3-B1DC-1DF9FC59F0B8}">
      <dsp:nvSpPr>
        <dsp:cNvPr id="0" name=""/>
        <dsp:cNvSpPr/>
      </dsp:nvSpPr>
      <dsp:spPr>
        <a:xfrm>
          <a:off x="1798971" y="933750"/>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Free discussion of ideas</a:t>
          </a:r>
        </a:p>
      </dsp:txBody>
      <dsp:txXfrm>
        <a:off x="2104577" y="1196077"/>
        <a:ext cx="1362151" cy="1169250"/>
      </dsp:txXfrm>
    </dsp:sp>
    <dsp:sp modelId="{3E2033B2-418D-47D6-B3FE-39E4243964D0}">
      <dsp:nvSpPr>
        <dsp:cNvPr id="0" name=""/>
        <dsp:cNvSpPr/>
      </dsp:nvSpPr>
      <dsp:spPr>
        <a:xfrm>
          <a:off x="3142074" y="96864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7119CB-0218-42D0-97D4-A4EE1C7B9294}">
      <dsp:nvSpPr>
        <dsp:cNvPr id="0" name=""/>
        <dsp:cNvSpPr/>
      </dsp:nvSpPr>
      <dsp:spPr>
        <a:xfrm>
          <a:off x="3472417" y="0"/>
          <a:ext cx="1973362" cy="1693904"/>
        </a:xfrm>
        <a:prstGeom prst="hexagon">
          <a:avLst>
            <a:gd name="adj" fmla="val 25000"/>
            <a:gd name="vf" fmla="val 115470"/>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0B46CEEC-24C0-40F5-A4D1-0DD14B818063}">
      <dsp:nvSpPr>
        <dsp:cNvPr id="0" name=""/>
        <dsp:cNvSpPr/>
      </dsp:nvSpPr>
      <dsp:spPr>
        <a:xfrm>
          <a:off x="3517622" y="75075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860C7C3-868C-47DA-BC76-52ACEA64746D}">
      <dsp:nvSpPr>
        <dsp:cNvPr id="0" name=""/>
        <dsp:cNvSpPr/>
      </dsp:nvSpPr>
      <dsp:spPr>
        <a:xfrm>
          <a:off x="5154556" y="931065"/>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Any other AOB? </a:t>
          </a:r>
        </a:p>
      </dsp:txBody>
      <dsp:txXfrm>
        <a:off x="5460162" y="1193392"/>
        <a:ext cx="1362151" cy="1169250"/>
      </dsp:txXfrm>
    </dsp:sp>
    <dsp:sp modelId="{80B90063-0305-4582-BC66-8D8E17EDF900}">
      <dsp:nvSpPr>
        <dsp:cNvPr id="0" name=""/>
        <dsp:cNvSpPr/>
      </dsp:nvSpPr>
      <dsp:spPr>
        <a:xfrm>
          <a:off x="6851474" y="1678692"/>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645966-A6D8-4BC9-A368-9613341EF878}">
      <dsp:nvSpPr>
        <dsp:cNvPr id="0" name=""/>
        <dsp:cNvSpPr/>
      </dsp:nvSpPr>
      <dsp:spPr>
        <a:xfrm>
          <a:off x="6843650" y="1862131"/>
          <a:ext cx="1973362" cy="1693904"/>
        </a:xfrm>
        <a:prstGeom prst="hexagon">
          <a:avLst>
            <a:gd name="adj" fmla="val 25000"/>
            <a:gd name="vf" fmla="val 115470"/>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CD3D7DC-4C1D-4209-B603-761DDDEB68FA}">
      <dsp:nvSpPr>
        <dsp:cNvPr id="0" name=""/>
        <dsp:cNvSpPr/>
      </dsp:nvSpPr>
      <dsp:spPr>
        <a:xfrm>
          <a:off x="7241800" y="1892107"/>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FFA8A3-27D3-4904-8140-8B9CB576DF43}">
      <dsp:nvSpPr>
        <dsp:cNvPr id="0" name=""/>
        <dsp:cNvSpPr/>
      </dsp:nvSpPr>
      <dsp:spPr>
        <a:xfrm>
          <a:off x="2880" y="218000"/>
          <a:ext cx="2808312" cy="691231"/>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GB" sz="1900" kern="1200"/>
            <a:t>Stakeholder Engagement Session</a:t>
          </a:r>
        </a:p>
      </dsp:txBody>
      <dsp:txXfrm>
        <a:off x="2880" y="218000"/>
        <a:ext cx="2808312" cy="691231"/>
      </dsp:txXfrm>
    </dsp:sp>
    <dsp:sp modelId="{F12DEDF0-23FE-4021-8B9B-075424D64F0D}">
      <dsp:nvSpPr>
        <dsp:cNvPr id="0" name=""/>
        <dsp:cNvSpPr/>
      </dsp:nvSpPr>
      <dsp:spPr>
        <a:xfrm>
          <a:off x="2880" y="909231"/>
          <a:ext cx="2808312" cy="3051067"/>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GB" sz="1900" b="1" kern="1200"/>
            <a:t>13th November 2025 </a:t>
          </a:r>
        </a:p>
        <a:p>
          <a:pPr marL="171450" lvl="1" indent="-171450" algn="l" defTabSz="844550">
            <a:lnSpc>
              <a:spcPct val="90000"/>
            </a:lnSpc>
            <a:spcBef>
              <a:spcPct val="0"/>
            </a:spcBef>
            <a:spcAft>
              <a:spcPct val="15000"/>
            </a:spcAft>
            <a:buChar char="•"/>
          </a:pPr>
          <a:r>
            <a:rPr lang="en-GB" sz="1900" kern="1200"/>
            <a:t>DCC Brabazon House, Manchester</a:t>
          </a:r>
        </a:p>
        <a:p>
          <a:pPr marL="171450" lvl="1" indent="-171450" algn="l" defTabSz="844550">
            <a:lnSpc>
              <a:spcPct val="90000"/>
            </a:lnSpc>
            <a:spcBef>
              <a:spcPct val="0"/>
            </a:spcBef>
            <a:spcAft>
              <a:spcPct val="15000"/>
            </a:spcAft>
            <a:buChar char="•"/>
          </a:pPr>
          <a:r>
            <a:rPr lang="en-GB" sz="1900" kern="1200"/>
            <a:t>Suppliers, (I)DNOs &amp; (I)GTs</a:t>
          </a:r>
        </a:p>
      </dsp:txBody>
      <dsp:txXfrm>
        <a:off x="2880" y="909231"/>
        <a:ext cx="2808312" cy="3051067"/>
      </dsp:txXfrm>
    </dsp:sp>
    <dsp:sp modelId="{CF317715-7065-44FF-A9ED-8B7A1D82F35B}">
      <dsp:nvSpPr>
        <dsp:cNvPr id="0" name=""/>
        <dsp:cNvSpPr/>
      </dsp:nvSpPr>
      <dsp:spPr>
        <a:xfrm>
          <a:off x="3204356" y="218000"/>
          <a:ext cx="2808312" cy="691231"/>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GB" sz="1900" kern="1200"/>
            <a:t>We are interested in </a:t>
          </a:r>
        </a:p>
      </dsp:txBody>
      <dsp:txXfrm>
        <a:off x="3204356" y="218000"/>
        <a:ext cx="2808312" cy="691231"/>
      </dsp:txXfrm>
    </dsp:sp>
    <dsp:sp modelId="{3343E457-9A59-4211-8690-0A0EBDF06AC6}">
      <dsp:nvSpPr>
        <dsp:cNvPr id="0" name=""/>
        <dsp:cNvSpPr/>
      </dsp:nvSpPr>
      <dsp:spPr>
        <a:xfrm>
          <a:off x="3204356" y="909231"/>
          <a:ext cx="2808312" cy="3051067"/>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GB" sz="1900" kern="1200"/>
            <a:t>The impact of the Unmatched REL Addresses to Parties and Consumers? </a:t>
          </a:r>
        </a:p>
        <a:p>
          <a:pPr marL="171450" lvl="1" indent="-171450" algn="l" defTabSz="844550">
            <a:lnSpc>
              <a:spcPct val="90000"/>
            </a:lnSpc>
            <a:spcBef>
              <a:spcPct val="0"/>
            </a:spcBef>
            <a:spcAft>
              <a:spcPct val="15000"/>
            </a:spcAft>
            <a:buChar char="•"/>
          </a:pPr>
          <a:r>
            <a:rPr lang="en-GB" sz="1900" kern="1200"/>
            <a:t>The pain points? </a:t>
          </a:r>
        </a:p>
        <a:p>
          <a:pPr marL="171450" lvl="1" indent="-171450" algn="l" defTabSz="844550">
            <a:lnSpc>
              <a:spcPct val="90000"/>
            </a:lnSpc>
            <a:spcBef>
              <a:spcPct val="0"/>
            </a:spcBef>
            <a:spcAft>
              <a:spcPct val="15000"/>
            </a:spcAft>
            <a:buChar char="•"/>
          </a:pPr>
          <a:r>
            <a:rPr lang="en-GB" sz="1900" kern="1200"/>
            <a:t>What does Good look like? What’s needed to get there? </a:t>
          </a:r>
        </a:p>
      </dsp:txBody>
      <dsp:txXfrm>
        <a:off x="3204356" y="909231"/>
        <a:ext cx="2808312" cy="3051067"/>
      </dsp:txXfrm>
    </dsp:sp>
    <dsp:sp modelId="{79829E93-021F-48CB-964D-6A35E71D8D8C}">
      <dsp:nvSpPr>
        <dsp:cNvPr id="0" name=""/>
        <dsp:cNvSpPr/>
      </dsp:nvSpPr>
      <dsp:spPr>
        <a:xfrm>
          <a:off x="6405832" y="218000"/>
          <a:ext cx="2808312" cy="691231"/>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GB" sz="1900" kern="1200"/>
            <a:t>Aims for the day</a:t>
          </a:r>
        </a:p>
      </dsp:txBody>
      <dsp:txXfrm>
        <a:off x="6405832" y="218000"/>
        <a:ext cx="2808312" cy="691231"/>
      </dsp:txXfrm>
    </dsp:sp>
    <dsp:sp modelId="{2657A30B-610E-4DE9-8EB7-AF52AD6B1BF9}">
      <dsp:nvSpPr>
        <dsp:cNvPr id="0" name=""/>
        <dsp:cNvSpPr/>
      </dsp:nvSpPr>
      <dsp:spPr>
        <a:xfrm>
          <a:off x="6405832" y="909231"/>
          <a:ext cx="2808312" cy="3051067"/>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GB" sz="1900" kern="1200"/>
            <a:t>Outline the Address Management current processes, roles &amp; responsibilities.</a:t>
          </a:r>
        </a:p>
        <a:p>
          <a:pPr marL="171450" lvl="1" indent="-171450" algn="l" defTabSz="844550">
            <a:lnSpc>
              <a:spcPct val="90000"/>
            </a:lnSpc>
            <a:spcBef>
              <a:spcPct val="0"/>
            </a:spcBef>
            <a:spcAft>
              <a:spcPct val="15000"/>
            </a:spcAft>
            <a:buChar char="•"/>
          </a:pPr>
          <a:r>
            <a:rPr lang="en-GB" sz="1900" kern="1200"/>
            <a:t>Validate E2E data journeys </a:t>
          </a:r>
        </a:p>
        <a:p>
          <a:pPr marL="171450" lvl="1" indent="-171450" algn="l" defTabSz="844550">
            <a:lnSpc>
              <a:spcPct val="90000"/>
            </a:lnSpc>
            <a:spcBef>
              <a:spcPct val="0"/>
            </a:spcBef>
            <a:spcAft>
              <a:spcPct val="15000"/>
            </a:spcAft>
            <a:buChar char="•"/>
          </a:pPr>
          <a:r>
            <a:rPr lang="en-GB" sz="1900" kern="1200"/>
            <a:t>Overview of the current unmatched address pot</a:t>
          </a:r>
        </a:p>
        <a:p>
          <a:pPr marL="171450" lvl="1" indent="-171450" algn="l" defTabSz="844550">
            <a:lnSpc>
              <a:spcPct val="90000"/>
            </a:lnSpc>
            <a:spcBef>
              <a:spcPct val="0"/>
            </a:spcBef>
            <a:spcAft>
              <a:spcPct val="15000"/>
            </a:spcAft>
            <a:buChar char="•"/>
          </a:pPr>
          <a:r>
            <a:rPr lang="en-GB" sz="1900" kern="1200"/>
            <a:t>Future match work and potential targets (IS200)</a:t>
          </a:r>
        </a:p>
      </dsp:txBody>
      <dsp:txXfrm>
        <a:off x="6405832" y="909231"/>
        <a:ext cx="2808312" cy="3051067"/>
      </dsp:txXfrm>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17/10/2025</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17/10/2025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1</a:t>
            </a:fld>
            <a:endParaRPr lang="en-GB"/>
          </a:p>
        </p:txBody>
      </p:sp>
    </p:spTree>
    <p:extLst>
      <p:ext uri="{BB962C8B-B14F-4D97-AF65-F5344CB8AC3E}">
        <p14:creationId xmlns:p14="http://schemas.microsoft.com/office/powerpoint/2010/main" val="2681067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4</a:t>
            </a:fld>
            <a:endParaRPr lang="en-GB"/>
          </a:p>
        </p:txBody>
      </p:sp>
    </p:spTree>
    <p:extLst>
      <p:ext uri="{BB962C8B-B14F-4D97-AF65-F5344CB8AC3E}">
        <p14:creationId xmlns:p14="http://schemas.microsoft.com/office/powerpoint/2010/main" val="2103702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19234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33861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36284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85040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7F70C-E958-B687-868E-8F8CFD7020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551D23-BC69-004E-32CC-2CA974E703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568E4B-8ED8-FA82-F0DD-A26DEF0C214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FC8AFD2-8E6D-DE1E-D501-63681FB873C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70990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0B2D3-1AE9-D007-5795-5140477F74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609115-1D5C-92CD-E24B-97E21F18E3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1F21A8-AE9B-8561-1CD1-EC6FDE49A80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FE8C39A-A0A3-69DD-2EF2-2BBF2C423AB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2736510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1686310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600"/>
              <a:t>(2GWh Gas Non-Dom, 170MWh for Gas domestic, 800MWh for Elec Non-Dom, 100MWh for Elec domestic)</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7502354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7801928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a:extLst>
            <a:ext uri="{FF2B5EF4-FFF2-40B4-BE49-F238E27FC236}">
              <a16:creationId xmlns:a16="http://schemas.microsoft.com/office/drawing/2014/main" id="{D678D3AD-46CE-5FC3-73DC-C1A30BC2B9BD}"/>
            </a:ext>
          </a:extLst>
        </p:cNvPr>
        <p:cNvGrpSpPr/>
        <p:nvPr/>
      </p:nvGrpSpPr>
      <p:grpSpPr>
        <a:xfrm>
          <a:off x="0" y="0"/>
          <a:ext cx="0" cy="0"/>
          <a:chOff x="0" y="0"/>
          <a:chExt cx="0" cy="0"/>
        </a:xfrm>
      </p:grpSpPr>
      <p:sp>
        <p:nvSpPr>
          <p:cNvPr id="77" name="Google Shape;77;g17b885a0929_0_11:notes">
            <a:extLst>
              <a:ext uri="{FF2B5EF4-FFF2-40B4-BE49-F238E27FC236}">
                <a16:creationId xmlns:a16="http://schemas.microsoft.com/office/drawing/2014/main" id="{ECC02446-A202-8472-5F64-036DF855AB5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7b885a0929_0_11:notes">
            <a:extLst>
              <a:ext uri="{FF2B5EF4-FFF2-40B4-BE49-F238E27FC236}">
                <a16:creationId xmlns:a16="http://schemas.microsoft.com/office/drawing/2014/main" id="{AE70F9AB-E1EB-0A0F-14DC-7E1F9E153E2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273417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a:extLst>
            <a:ext uri="{FF2B5EF4-FFF2-40B4-BE49-F238E27FC236}">
              <a16:creationId xmlns:a16="http://schemas.microsoft.com/office/drawing/2014/main" id="{7B75A8EE-D908-E4AF-044C-77BCFD4DB373}"/>
            </a:ext>
          </a:extLst>
        </p:cNvPr>
        <p:cNvGrpSpPr/>
        <p:nvPr/>
      </p:nvGrpSpPr>
      <p:grpSpPr>
        <a:xfrm>
          <a:off x="0" y="0"/>
          <a:ext cx="0" cy="0"/>
          <a:chOff x="0" y="0"/>
          <a:chExt cx="0" cy="0"/>
        </a:xfrm>
      </p:grpSpPr>
      <p:sp>
        <p:nvSpPr>
          <p:cNvPr id="77" name="Google Shape;77;g17b885a0929_0_11:notes">
            <a:extLst>
              <a:ext uri="{FF2B5EF4-FFF2-40B4-BE49-F238E27FC236}">
                <a16:creationId xmlns:a16="http://schemas.microsoft.com/office/drawing/2014/main" id="{75260B39-7F61-3232-23A9-6D28AC7D86B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7b885a0929_0_11:notes">
            <a:extLst>
              <a:ext uri="{FF2B5EF4-FFF2-40B4-BE49-F238E27FC236}">
                <a16:creationId xmlns:a16="http://schemas.microsoft.com/office/drawing/2014/main" id="{CBBC76EC-04A9-7EF8-57C4-A05ADD84277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887585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a:extLst>
            <a:ext uri="{FF2B5EF4-FFF2-40B4-BE49-F238E27FC236}">
              <a16:creationId xmlns:a16="http://schemas.microsoft.com/office/drawing/2014/main" id="{992123D7-826D-1367-8BA2-7D9906A3EB1E}"/>
            </a:ext>
          </a:extLst>
        </p:cNvPr>
        <p:cNvGrpSpPr/>
        <p:nvPr/>
      </p:nvGrpSpPr>
      <p:grpSpPr>
        <a:xfrm>
          <a:off x="0" y="0"/>
          <a:ext cx="0" cy="0"/>
          <a:chOff x="0" y="0"/>
          <a:chExt cx="0" cy="0"/>
        </a:xfrm>
      </p:grpSpPr>
      <p:sp>
        <p:nvSpPr>
          <p:cNvPr id="77" name="Google Shape;77;g17b885a0929_0_11:notes">
            <a:extLst>
              <a:ext uri="{FF2B5EF4-FFF2-40B4-BE49-F238E27FC236}">
                <a16:creationId xmlns:a16="http://schemas.microsoft.com/office/drawing/2014/main" id="{6096C81F-E466-9E09-84C7-A19ABA764C8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7b885a0929_0_11:notes">
            <a:extLst>
              <a:ext uri="{FF2B5EF4-FFF2-40B4-BE49-F238E27FC236}">
                <a16:creationId xmlns:a16="http://schemas.microsoft.com/office/drawing/2014/main" id="{F1AFD9F9-DDE1-7C81-8E05-A4FC67DFD0B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868489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a:extLst>
            <a:ext uri="{FF2B5EF4-FFF2-40B4-BE49-F238E27FC236}">
              <a16:creationId xmlns:a16="http://schemas.microsoft.com/office/drawing/2014/main" id="{3AACA2F7-CDE9-250A-53A2-1C920972912E}"/>
            </a:ext>
          </a:extLst>
        </p:cNvPr>
        <p:cNvGrpSpPr/>
        <p:nvPr/>
      </p:nvGrpSpPr>
      <p:grpSpPr>
        <a:xfrm>
          <a:off x="0" y="0"/>
          <a:ext cx="0" cy="0"/>
          <a:chOff x="0" y="0"/>
          <a:chExt cx="0" cy="0"/>
        </a:xfrm>
      </p:grpSpPr>
      <p:sp>
        <p:nvSpPr>
          <p:cNvPr id="77" name="Google Shape;77;g17b885a0929_0_11:notes">
            <a:extLst>
              <a:ext uri="{FF2B5EF4-FFF2-40B4-BE49-F238E27FC236}">
                <a16:creationId xmlns:a16="http://schemas.microsoft.com/office/drawing/2014/main" id="{9651EF48-A80F-B581-5524-F2FD894E15D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7b885a0929_0_11:notes">
            <a:extLst>
              <a:ext uri="{FF2B5EF4-FFF2-40B4-BE49-F238E27FC236}">
                <a16:creationId xmlns:a16="http://schemas.microsoft.com/office/drawing/2014/main" id="{9E817778-D1DB-579B-8F7B-A774960B01F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151159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a:extLst>
            <a:ext uri="{FF2B5EF4-FFF2-40B4-BE49-F238E27FC236}">
              <a16:creationId xmlns:a16="http://schemas.microsoft.com/office/drawing/2014/main" id="{A4D4D9CB-FABA-1ED4-9D76-D3AB49EEBAF4}"/>
            </a:ext>
          </a:extLst>
        </p:cNvPr>
        <p:cNvGrpSpPr/>
        <p:nvPr/>
      </p:nvGrpSpPr>
      <p:grpSpPr>
        <a:xfrm>
          <a:off x="0" y="0"/>
          <a:ext cx="0" cy="0"/>
          <a:chOff x="0" y="0"/>
          <a:chExt cx="0" cy="0"/>
        </a:xfrm>
      </p:grpSpPr>
      <p:sp>
        <p:nvSpPr>
          <p:cNvPr id="77" name="Google Shape;77;g17b885a0929_0_11:notes">
            <a:extLst>
              <a:ext uri="{FF2B5EF4-FFF2-40B4-BE49-F238E27FC236}">
                <a16:creationId xmlns:a16="http://schemas.microsoft.com/office/drawing/2014/main" id="{2905020F-5DC8-C125-8BD3-E5C4115D29D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7b885a0929_0_11:notes">
            <a:extLst>
              <a:ext uri="{FF2B5EF4-FFF2-40B4-BE49-F238E27FC236}">
                <a16:creationId xmlns:a16="http://schemas.microsoft.com/office/drawing/2014/main" id="{2B4C4C90-E1B9-AED3-A8FB-76F71A092C2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963163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a:extLst>
            <a:ext uri="{FF2B5EF4-FFF2-40B4-BE49-F238E27FC236}">
              <a16:creationId xmlns:a16="http://schemas.microsoft.com/office/drawing/2014/main" id="{4C11DE54-0524-7393-E813-8D38468372B9}"/>
            </a:ext>
          </a:extLst>
        </p:cNvPr>
        <p:cNvGrpSpPr/>
        <p:nvPr/>
      </p:nvGrpSpPr>
      <p:grpSpPr>
        <a:xfrm>
          <a:off x="0" y="0"/>
          <a:ext cx="0" cy="0"/>
          <a:chOff x="0" y="0"/>
          <a:chExt cx="0" cy="0"/>
        </a:xfrm>
      </p:grpSpPr>
      <p:sp>
        <p:nvSpPr>
          <p:cNvPr id="77" name="Google Shape;77;g17b885a0929_0_11:notes">
            <a:extLst>
              <a:ext uri="{FF2B5EF4-FFF2-40B4-BE49-F238E27FC236}">
                <a16:creationId xmlns:a16="http://schemas.microsoft.com/office/drawing/2014/main" id="{3236966D-A17A-DB51-774C-9EBAD878A38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7b885a0929_0_11:notes">
            <a:extLst>
              <a:ext uri="{FF2B5EF4-FFF2-40B4-BE49-F238E27FC236}">
                <a16:creationId xmlns:a16="http://schemas.microsoft.com/office/drawing/2014/main" id="{C30FAB48-0B2A-D2E8-1DD9-46E0239F343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587573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a:extLst>
            <a:ext uri="{FF2B5EF4-FFF2-40B4-BE49-F238E27FC236}">
              <a16:creationId xmlns:a16="http://schemas.microsoft.com/office/drawing/2014/main" id="{236D8470-29A4-3BE4-20E1-BFB04414DB8F}"/>
            </a:ext>
          </a:extLst>
        </p:cNvPr>
        <p:cNvGrpSpPr/>
        <p:nvPr/>
      </p:nvGrpSpPr>
      <p:grpSpPr>
        <a:xfrm>
          <a:off x="0" y="0"/>
          <a:ext cx="0" cy="0"/>
          <a:chOff x="0" y="0"/>
          <a:chExt cx="0" cy="0"/>
        </a:xfrm>
      </p:grpSpPr>
      <p:sp>
        <p:nvSpPr>
          <p:cNvPr id="77" name="Google Shape;77;g17b885a0929_0_11:notes">
            <a:extLst>
              <a:ext uri="{FF2B5EF4-FFF2-40B4-BE49-F238E27FC236}">
                <a16:creationId xmlns:a16="http://schemas.microsoft.com/office/drawing/2014/main" id="{60BB3337-EAB9-7C9F-3F96-AA19253672A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7b885a0929_0_11:notes">
            <a:extLst>
              <a:ext uri="{FF2B5EF4-FFF2-40B4-BE49-F238E27FC236}">
                <a16:creationId xmlns:a16="http://schemas.microsoft.com/office/drawing/2014/main" id="{53236313-3D50-D919-4487-A72F531018F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525851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a:extLst>
            <a:ext uri="{FF2B5EF4-FFF2-40B4-BE49-F238E27FC236}">
              <a16:creationId xmlns:a16="http://schemas.microsoft.com/office/drawing/2014/main" id="{CAD20186-483D-A0E1-3A84-FD44FD3BBE00}"/>
            </a:ext>
          </a:extLst>
        </p:cNvPr>
        <p:cNvGrpSpPr/>
        <p:nvPr/>
      </p:nvGrpSpPr>
      <p:grpSpPr>
        <a:xfrm>
          <a:off x="0" y="0"/>
          <a:ext cx="0" cy="0"/>
          <a:chOff x="0" y="0"/>
          <a:chExt cx="0" cy="0"/>
        </a:xfrm>
      </p:grpSpPr>
      <p:sp>
        <p:nvSpPr>
          <p:cNvPr id="77" name="Google Shape;77;g17b885a0929_0_11:notes">
            <a:extLst>
              <a:ext uri="{FF2B5EF4-FFF2-40B4-BE49-F238E27FC236}">
                <a16:creationId xmlns:a16="http://schemas.microsoft.com/office/drawing/2014/main" id="{F6E1A459-F3A6-98A8-6CB5-1FB78DC366E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7b885a0929_0_11:notes">
            <a:extLst>
              <a:ext uri="{FF2B5EF4-FFF2-40B4-BE49-F238E27FC236}">
                <a16:creationId xmlns:a16="http://schemas.microsoft.com/office/drawing/2014/main" id="{21D5C766-881D-3B10-3643-8C7D57B8E6D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968364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a:extLst>
            <a:ext uri="{FF2B5EF4-FFF2-40B4-BE49-F238E27FC236}">
              <a16:creationId xmlns:a16="http://schemas.microsoft.com/office/drawing/2014/main" id="{D59CDC15-DF89-AF49-0388-ACE4823E5B2E}"/>
            </a:ext>
          </a:extLst>
        </p:cNvPr>
        <p:cNvGrpSpPr/>
        <p:nvPr/>
      </p:nvGrpSpPr>
      <p:grpSpPr>
        <a:xfrm>
          <a:off x="0" y="0"/>
          <a:ext cx="0" cy="0"/>
          <a:chOff x="0" y="0"/>
          <a:chExt cx="0" cy="0"/>
        </a:xfrm>
      </p:grpSpPr>
      <p:sp>
        <p:nvSpPr>
          <p:cNvPr id="77" name="Google Shape;77;g17b885a0929_0_11:notes">
            <a:extLst>
              <a:ext uri="{FF2B5EF4-FFF2-40B4-BE49-F238E27FC236}">
                <a16:creationId xmlns:a16="http://schemas.microsoft.com/office/drawing/2014/main" id="{661014D9-EFED-95B5-30F4-956AA97639B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7b885a0929_0_11:notes">
            <a:extLst>
              <a:ext uri="{FF2B5EF4-FFF2-40B4-BE49-F238E27FC236}">
                <a16:creationId xmlns:a16="http://schemas.microsoft.com/office/drawing/2014/main" id="{56F8F11C-423B-81B9-26A4-C20AC1D9D80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377577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a:extLst>
            <a:ext uri="{FF2B5EF4-FFF2-40B4-BE49-F238E27FC236}">
              <a16:creationId xmlns:a16="http://schemas.microsoft.com/office/drawing/2014/main" id="{85F0406E-A33E-D24B-3AA3-BD5A95345A3C}"/>
            </a:ext>
          </a:extLst>
        </p:cNvPr>
        <p:cNvGrpSpPr/>
        <p:nvPr/>
      </p:nvGrpSpPr>
      <p:grpSpPr>
        <a:xfrm>
          <a:off x="0" y="0"/>
          <a:ext cx="0" cy="0"/>
          <a:chOff x="0" y="0"/>
          <a:chExt cx="0" cy="0"/>
        </a:xfrm>
      </p:grpSpPr>
      <p:sp>
        <p:nvSpPr>
          <p:cNvPr id="77" name="Google Shape;77;g17b885a0929_0_11:notes">
            <a:extLst>
              <a:ext uri="{FF2B5EF4-FFF2-40B4-BE49-F238E27FC236}">
                <a16:creationId xmlns:a16="http://schemas.microsoft.com/office/drawing/2014/main" id="{C7D00B9E-7441-21C4-35DD-3FAE5C327BD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7b885a0929_0_11:notes">
            <a:extLst>
              <a:ext uri="{FF2B5EF4-FFF2-40B4-BE49-F238E27FC236}">
                <a16:creationId xmlns:a16="http://schemas.microsoft.com/office/drawing/2014/main" id="{B760B322-A079-FA9E-275C-530331AA635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267540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a:extLst>
            <a:ext uri="{FF2B5EF4-FFF2-40B4-BE49-F238E27FC236}">
              <a16:creationId xmlns:a16="http://schemas.microsoft.com/office/drawing/2014/main" id="{3E4C2255-2FFA-C4FF-29BD-465CAF10353B}"/>
            </a:ext>
          </a:extLst>
        </p:cNvPr>
        <p:cNvGrpSpPr/>
        <p:nvPr/>
      </p:nvGrpSpPr>
      <p:grpSpPr>
        <a:xfrm>
          <a:off x="0" y="0"/>
          <a:ext cx="0" cy="0"/>
          <a:chOff x="0" y="0"/>
          <a:chExt cx="0" cy="0"/>
        </a:xfrm>
      </p:grpSpPr>
      <p:sp>
        <p:nvSpPr>
          <p:cNvPr id="77" name="Google Shape;77;g17b885a0929_0_11:notes">
            <a:extLst>
              <a:ext uri="{FF2B5EF4-FFF2-40B4-BE49-F238E27FC236}">
                <a16:creationId xmlns:a16="http://schemas.microsoft.com/office/drawing/2014/main" id="{1E82A7A4-9ABB-9DC6-4039-930ED93F12A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7b885a0929_0_11:notes">
            <a:extLst>
              <a:ext uri="{FF2B5EF4-FFF2-40B4-BE49-F238E27FC236}">
                <a16:creationId xmlns:a16="http://schemas.microsoft.com/office/drawing/2014/main" id="{21EAA7C5-F721-A3A7-6562-41A2A28078C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665679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a:extLst>
            <a:ext uri="{FF2B5EF4-FFF2-40B4-BE49-F238E27FC236}">
              <a16:creationId xmlns:a16="http://schemas.microsoft.com/office/drawing/2014/main" id="{A8D5113D-B6CD-DD31-706C-56F12CF83B71}"/>
            </a:ext>
          </a:extLst>
        </p:cNvPr>
        <p:cNvGrpSpPr/>
        <p:nvPr/>
      </p:nvGrpSpPr>
      <p:grpSpPr>
        <a:xfrm>
          <a:off x="0" y="0"/>
          <a:ext cx="0" cy="0"/>
          <a:chOff x="0" y="0"/>
          <a:chExt cx="0" cy="0"/>
        </a:xfrm>
      </p:grpSpPr>
      <p:sp>
        <p:nvSpPr>
          <p:cNvPr id="77" name="Google Shape;77;g17b885a0929_0_11:notes">
            <a:extLst>
              <a:ext uri="{FF2B5EF4-FFF2-40B4-BE49-F238E27FC236}">
                <a16:creationId xmlns:a16="http://schemas.microsoft.com/office/drawing/2014/main" id="{2FC42FDB-507E-4D8C-A23A-BA19218EED9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7b885a0929_0_11:notes">
            <a:extLst>
              <a:ext uri="{FF2B5EF4-FFF2-40B4-BE49-F238E27FC236}">
                <a16:creationId xmlns:a16="http://schemas.microsoft.com/office/drawing/2014/main" id="{D066996C-4CB0-5CA5-F2E0-E9FE27F6EBA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881676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a:extLst>
            <a:ext uri="{FF2B5EF4-FFF2-40B4-BE49-F238E27FC236}">
              <a16:creationId xmlns:a16="http://schemas.microsoft.com/office/drawing/2014/main" id="{E6B039BE-A232-8787-DA18-7292A3ACBF78}"/>
            </a:ext>
          </a:extLst>
        </p:cNvPr>
        <p:cNvGrpSpPr/>
        <p:nvPr/>
      </p:nvGrpSpPr>
      <p:grpSpPr>
        <a:xfrm>
          <a:off x="0" y="0"/>
          <a:ext cx="0" cy="0"/>
          <a:chOff x="0" y="0"/>
          <a:chExt cx="0" cy="0"/>
        </a:xfrm>
      </p:grpSpPr>
      <p:sp>
        <p:nvSpPr>
          <p:cNvPr id="77" name="Google Shape;77;g17b885a0929_0_11:notes">
            <a:extLst>
              <a:ext uri="{FF2B5EF4-FFF2-40B4-BE49-F238E27FC236}">
                <a16:creationId xmlns:a16="http://schemas.microsoft.com/office/drawing/2014/main" id="{27F897E4-F7CE-14FE-17C7-70FAF4201BF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7b885a0929_0_11:notes">
            <a:extLst>
              <a:ext uri="{FF2B5EF4-FFF2-40B4-BE49-F238E27FC236}">
                <a16:creationId xmlns:a16="http://schemas.microsoft.com/office/drawing/2014/main" id="{DF5DA220-E20B-2EBB-AE74-C4678131D45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647339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a:extLst>
            <a:ext uri="{FF2B5EF4-FFF2-40B4-BE49-F238E27FC236}">
              <a16:creationId xmlns:a16="http://schemas.microsoft.com/office/drawing/2014/main" id="{88CBC0E7-9441-A7DD-292A-659B075710F4}"/>
            </a:ext>
          </a:extLst>
        </p:cNvPr>
        <p:cNvGrpSpPr/>
        <p:nvPr/>
      </p:nvGrpSpPr>
      <p:grpSpPr>
        <a:xfrm>
          <a:off x="0" y="0"/>
          <a:ext cx="0" cy="0"/>
          <a:chOff x="0" y="0"/>
          <a:chExt cx="0" cy="0"/>
        </a:xfrm>
      </p:grpSpPr>
      <p:sp>
        <p:nvSpPr>
          <p:cNvPr id="77" name="Google Shape;77;g17b885a0929_0_11:notes">
            <a:extLst>
              <a:ext uri="{FF2B5EF4-FFF2-40B4-BE49-F238E27FC236}">
                <a16:creationId xmlns:a16="http://schemas.microsoft.com/office/drawing/2014/main" id="{898819E2-191E-44ED-FA38-4759C630D83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7b885a0929_0_11:notes">
            <a:extLst>
              <a:ext uri="{FF2B5EF4-FFF2-40B4-BE49-F238E27FC236}">
                <a16:creationId xmlns:a16="http://schemas.microsoft.com/office/drawing/2014/main" id="{E43E01B6-BAFD-0D1D-FBE2-76511773F54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208826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a:extLst>
            <a:ext uri="{FF2B5EF4-FFF2-40B4-BE49-F238E27FC236}">
              <a16:creationId xmlns:a16="http://schemas.microsoft.com/office/drawing/2014/main" id="{ABD2BEDF-8974-DFFC-F457-E80BAAEFCB02}"/>
            </a:ext>
          </a:extLst>
        </p:cNvPr>
        <p:cNvGrpSpPr/>
        <p:nvPr/>
      </p:nvGrpSpPr>
      <p:grpSpPr>
        <a:xfrm>
          <a:off x="0" y="0"/>
          <a:ext cx="0" cy="0"/>
          <a:chOff x="0" y="0"/>
          <a:chExt cx="0" cy="0"/>
        </a:xfrm>
      </p:grpSpPr>
      <p:sp>
        <p:nvSpPr>
          <p:cNvPr id="77" name="Google Shape;77;g17b885a0929_0_11:notes">
            <a:extLst>
              <a:ext uri="{FF2B5EF4-FFF2-40B4-BE49-F238E27FC236}">
                <a16:creationId xmlns:a16="http://schemas.microsoft.com/office/drawing/2014/main" id="{55EED2C2-99A8-52C2-D1F0-53580E4D90C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7b885a0929_0_11:notes">
            <a:extLst>
              <a:ext uri="{FF2B5EF4-FFF2-40B4-BE49-F238E27FC236}">
                <a16:creationId xmlns:a16="http://schemas.microsoft.com/office/drawing/2014/main" id="{6970A6E8-CCAE-FC14-6908-782C4BE3D9E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725739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jpe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8.xml"/><Relationship Id="rId1" Type="http://schemas.openxmlformats.org/officeDocument/2006/relationships/tags" Target="../tags/tag1.xml"/><Relationship Id="rId4" Type="http://schemas.openxmlformats.org/officeDocument/2006/relationships/image" Target="../media/image8.emf"/></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6658629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6067157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0254208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5466405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0462585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939309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205657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6256062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9592450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4082695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222074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625686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1288657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913559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17034433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03504045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80662851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214076797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 preserve="1">
  <p:cSld name="1_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31090748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62618212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338940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Blank 01">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17/10/2025</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38318851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783089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91348811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16417564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4048389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66407283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69119440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89629463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770680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4608630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87156878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708993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7" name="Footer Placeholder 3">
            <a:extLst>
              <a:ext uri="{FF2B5EF4-FFF2-40B4-BE49-F238E27FC236}">
                <a16:creationId xmlns:a16="http://schemas.microsoft.com/office/drawing/2014/main" id="{13C092D7-3C9B-1D4F-85B2-6C6ACE0B4BCE}"/>
              </a:ext>
            </a:extLst>
          </p:cNvPr>
          <p:cNvSpPr>
            <a:spLocks noGrp="1"/>
          </p:cNvSpPr>
          <p:nvPr>
            <p:ph type="ftr" sz="quarter" idx="11"/>
          </p:nvPr>
        </p:nvSpPr>
        <p:spPr>
          <a:xfrm>
            <a:off x="719999" y="6482648"/>
            <a:ext cx="10897879" cy="143408"/>
          </a:xfrm>
        </p:spPr>
        <p:txBody>
          <a:bodyPr/>
          <a:lstStyle>
            <a:lvl1pPr>
              <a:defRPr>
                <a:solidFill>
                  <a:srgbClr val="F5F5F5"/>
                </a:solidFill>
              </a:defRPr>
            </a:lvl1pPr>
          </a:lstStyle>
          <a:p>
            <a:r>
              <a:rPr lang="en-US"/>
              <a:t>COMPLAINTS TRAINING MAY 2024</a:t>
            </a:r>
          </a:p>
        </p:txBody>
      </p:sp>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17 October 2025</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256903089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5" name="Google Shape;15;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99353435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47820101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2322638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55801173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29106868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90097967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419070510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rmAutofit/>
          </a:bodyPr>
          <a:lstStyle>
            <a:lvl1pPr marL="609585" lvl="0" indent="-30479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97699830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Char char="●"/>
              <a:defRPr/>
            </a:lvl1pPr>
            <a:lvl2pPr marL="1219170" lvl="1" indent="-423323" algn="ctr">
              <a:spcBef>
                <a:spcPts val="0"/>
              </a:spcBef>
              <a:spcAft>
                <a:spcPts val="0"/>
              </a:spcAft>
              <a:buSzPts val="1400"/>
              <a:buChar char="○"/>
              <a:defRPr/>
            </a:lvl2pPr>
            <a:lvl3pPr marL="1828754" lvl="2" indent="-423323" algn="ctr">
              <a:spcBef>
                <a:spcPts val="0"/>
              </a:spcBef>
              <a:spcAft>
                <a:spcPts val="0"/>
              </a:spcAft>
              <a:buSzPts val="1400"/>
              <a:buChar char="■"/>
              <a:defRPr/>
            </a:lvl3pPr>
            <a:lvl4pPr marL="2438339" lvl="3" indent="-423323" algn="ctr">
              <a:spcBef>
                <a:spcPts val="0"/>
              </a:spcBef>
              <a:spcAft>
                <a:spcPts val="0"/>
              </a:spcAft>
              <a:buSzPts val="1400"/>
              <a:buChar char="●"/>
              <a:defRPr/>
            </a:lvl4pPr>
            <a:lvl5pPr marL="3047924" lvl="4" indent="-423323" algn="ctr">
              <a:spcBef>
                <a:spcPts val="0"/>
              </a:spcBef>
              <a:spcAft>
                <a:spcPts val="0"/>
              </a:spcAft>
              <a:buSzPts val="1400"/>
              <a:buChar char="○"/>
              <a:defRPr/>
            </a:lvl5pPr>
            <a:lvl6pPr marL="3657509" lvl="5" indent="-423323" algn="ctr">
              <a:spcBef>
                <a:spcPts val="0"/>
              </a:spcBef>
              <a:spcAft>
                <a:spcPts val="0"/>
              </a:spcAft>
              <a:buSzPts val="1400"/>
              <a:buChar char="■"/>
              <a:defRPr/>
            </a:lvl6pPr>
            <a:lvl7pPr marL="4267093" lvl="6" indent="-423323" algn="ctr">
              <a:spcBef>
                <a:spcPts val="0"/>
              </a:spcBef>
              <a:spcAft>
                <a:spcPts val="0"/>
              </a:spcAft>
              <a:buSzPts val="1400"/>
              <a:buChar char="●"/>
              <a:defRPr/>
            </a:lvl7pPr>
            <a:lvl8pPr marL="4876678" lvl="7" indent="-423323" algn="ctr">
              <a:spcBef>
                <a:spcPts val="0"/>
              </a:spcBef>
              <a:spcAft>
                <a:spcPts val="0"/>
              </a:spcAft>
              <a:buSzPts val="1400"/>
              <a:buChar char="○"/>
              <a:defRPr/>
            </a:lvl8pPr>
            <a:lvl9pPr marL="5486263" lvl="8" indent="-423323"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0961527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37142056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7" name="Footer Placeholder 3">
            <a:extLst>
              <a:ext uri="{FF2B5EF4-FFF2-40B4-BE49-F238E27FC236}">
                <a16:creationId xmlns:a16="http://schemas.microsoft.com/office/drawing/2014/main" id="{13C092D7-3C9B-1D4F-85B2-6C6ACE0B4BCE}"/>
              </a:ext>
            </a:extLst>
          </p:cNvPr>
          <p:cNvSpPr>
            <a:spLocks noGrp="1"/>
          </p:cNvSpPr>
          <p:nvPr>
            <p:ph type="ftr" sz="quarter" idx="11"/>
          </p:nvPr>
        </p:nvSpPr>
        <p:spPr>
          <a:xfrm>
            <a:off x="719999" y="6482648"/>
            <a:ext cx="10897879" cy="143408"/>
          </a:xfrm>
        </p:spPr>
        <p:txBody>
          <a:bodyPr/>
          <a:lstStyle>
            <a:lvl1pPr>
              <a:defRPr>
                <a:solidFill>
                  <a:srgbClr val="F5F5F5"/>
                </a:solidFill>
              </a:defRPr>
            </a:lvl1pPr>
          </a:lstStyle>
          <a:p>
            <a:r>
              <a:rPr lang="en-US"/>
              <a:t>COMPLAINTS TRAINING MAY 2024</a:t>
            </a:r>
          </a:p>
        </p:txBody>
      </p:sp>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17 October 2025</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136471841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4641047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tx2"/>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tx2"/>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25213321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tx2"/>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tx2"/>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tx2"/>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35579642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tx2"/>
            </a:solidFill>
          </a:ln>
        </p:spPr>
        <p:txBody>
          <a:bodyPr/>
          <a:lstStyle>
            <a:lvl1pPr>
              <a:defRPr>
                <a:ln>
                  <a:solidFill>
                    <a:schemeClr val="accent3"/>
                  </a:solidFill>
                </a:ln>
                <a:solidFill>
                  <a:schemeClr val="accent2"/>
                </a:solidFill>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solidFill>
                  <a:schemeClr val="accent2"/>
                </a:solidFill>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tx2"/>
            </a:solidFill>
          </a:ln>
        </p:spPr>
        <p:txBody>
          <a:bodyPr/>
          <a:lstStyle>
            <a:lvl1pPr>
              <a:defRPr>
                <a:ln>
                  <a:solidFill>
                    <a:schemeClr val="accent3"/>
                  </a:solidFill>
                </a:ln>
                <a:solidFill>
                  <a:schemeClr val="accent2"/>
                </a:solidFill>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solidFill>
                  <a:schemeClr val="accent2"/>
                </a:solidFill>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tx2"/>
            </a:solidFill>
          </a:ln>
        </p:spPr>
        <p:txBody>
          <a:bodyPr/>
          <a:lstStyle>
            <a:lvl1pPr>
              <a:defRPr>
                <a:ln>
                  <a:solidFill>
                    <a:schemeClr val="accent3"/>
                  </a:solidFill>
                </a:ln>
                <a:solidFill>
                  <a:schemeClr val="accent2"/>
                </a:solidFill>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solidFill>
                  <a:schemeClr val="accent2"/>
                </a:solidFill>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tx2"/>
            </a:solidFill>
          </a:ln>
        </p:spPr>
        <p:txBody>
          <a:bodyPr/>
          <a:lstStyle>
            <a:lvl1pPr>
              <a:defRPr>
                <a:ln>
                  <a:solidFill>
                    <a:schemeClr val="accent3"/>
                  </a:solidFill>
                </a:ln>
                <a:solidFill>
                  <a:schemeClr val="accent2"/>
                </a:solidFill>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solidFill>
                  <a:schemeClr val="accent2"/>
                </a:solidFill>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6731151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tx2"/>
            </a:solidFill>
          </a:ln>
        </p:spPr>
        <p:txBody>
          <a:bodyPr/>
          <a:lstStyle>
            <a:lvl1pPr>
              <a:defRPr>
                <a:ln>
                  <a:solidFill>
                    <a:schemeClr val="accent3"/>
                  </a:solidFill>
                </a:ln>
                <a:solidFill>
                  <a:schemeClr val="accent2"/>
                </a:solidFill>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solidFill>
                  <a:schemeClr val="accent2"/>
                </a:solidFill>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tx2"/>
            </a:solidFill>
          </a:ln>
        </p:spPr>
        <p:txBody>
          <a:bodyPr/>
          <a:lstStyle>
            <a:lvl1pPr>
              <a:defRPr>
                <a:ln>
                  <a:solidFill>
                    <a:schemeClr val="accent3"/>
                  </a:solidFill>
                </a:ln>
                <a:solidFill>
                  <a:schemeClr val="accent2"/>
                </a:solidFill>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solidFill>
                  <a:schemeClr val="accent2"/>
                </a:solidFill>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tx2"/>
            </a:solidFill>
          </a:ln>
        </p:spPr>
        <p:txBody>
          <a:bodyPr/>
          <a:lstStyle>
            <a:lvl1pPr>
              <a:defRPr>
                <a:ln>
                  <a:solidFill>
                    <a:schemeClr val="accent3"/>
                  </a:solidFill>
                </a:ln>
                <a:solidFill>
                  <a:schemeClr val="accent2"/>
                </a:solidFill>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solidFill>
                  <a:schemeClr val="accent2"/>
                </a:solidFill>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tx2"/>
            </a:solidFill>
          </a:ln>
        </p:spPr>
        <p:txBody>
          <a:bodyPr/>
          <a:lstStyle>
            <a:lvl1pPr>
              <a:defRPr>
                <a:ln>
                  <a:solidFill>
                    <a:schemeClr val="accent3"/>
                  </a:solidFill>
                </a:ln>
                <a:solidFill>
                  <a:schemeClr val="accent2"/>
                </a:solidFill>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solidFill>
                  <a:schemeClr val="accent2"/>
                </a:solidFill>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tx2"/>
            </a:solidFill>
          </a:ln>
        </p:spPr>
        <p:txBody>
          <a:bodyPr/>
          <a:lstStyle>
            <a:lvl1pPr>
              <a:defRPr>
                <a:ln>
                  <a:solidFill>
                    <a:schemeClr val="accent3"/>
                  </a:solidFill>
                </a:ln>
                <a:solidFill>
                  <a:schemeClr val="accent2"/>
                </a:solidFill>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solidFill>
                  <a:schemeClr val="accent2"/>
                </a:solidFill>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6775421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tx2"/>
            </a:solidFill>
          </a:ln>
        </p:spPr>
        <p:txBody>
          <a:bodyPr/>
          <a:lstStyle>
            <a:lvl1pPr>
              <a:defRPr>
                <a:ln>
                  <a:solidFill>
                    <a:schemeClr val="accent3"/>
                  </a:solidFill>
                </a:ln>
                <a:solidFill>
                  <a:schemeClr val="accent2"/>
                </a:solidFill>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solidFill>
                  <a:schemeClr val="accent2"/>
                </a:solidFill>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tx2"/>
            </a:solidFill>
          </a:ln>
        </p:spPr>
        <p:txBody>
          <a:bodyPr/>
          <a:lstStyle>
            <a:lvl1pPr>
              <a:defRPr>
                <a:ln>
                  <a:solidFill>
                    <a:schemeClr val="accent3"/>
                  </a:solidFill>
                </a:ln>
                <a:solidFill>
                  <a:schemeClr val="accent2"/>
                </a:solidFill>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solidFill>
                  <a:schemeClr val="accent2"/>
                </a:solidFill>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tx2"/>
            </a:solidFill>
          </a:ln>
        </p:spPr>
        <p:txBody>
          <a:bodyPr/>
          <a:lstStyle>
            <a:lvl1pPr>
              <a:defRPr>
                <a:ln>
                  <a:solidFill>
                    <a:schemeClr val="accent3"/>
                  </a:solidFill>
                </a:ln>
                <a:solidFill>
                  <a:schemeClr val="accent2"/>
                </a:solidFill>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solidFill>
                  <a:schemeClr val="accent2"/>
                </a:solidFill>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tx2"/>
            </a:solidFill>
          </a:ln>
        </p:spPr>
        <p:txBody>
          <a:bodyPr/>
          <a:lstStyle>
            <a:lvl1pPr>
              <a:defRPr>
                <a:ln>
                  <a:solidFill>
                    <a:schemeClr val="accent3"/>
                  </a:solidFill>
                </a:ln>
                <a:solidFill>
                  <a:schemeClr val="accent2"/>
                </a:solidFill>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solidFill>
                  <a:schemeClr val="accent2"/>
                </a:solidFill>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tx2"/>
            </a:solidFill>
          </a:ln>
        </p:spPr>
        <p:txBody>
          <a:bodyPr/>
          <a:lstStyle>
            <a:lvl1pPr>
              <a:defRPr>
                <a:ln>
                  <a:solidFill>
                    <a:schemeClr val="accent3"/>
                  </a:solidFill>
                </a:ln>
                <a:solidFill>
                  <a:schemeClr val="accent2"/>
                </a:solidFill>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solidFill>
                  <a:schemeClr val="accent2"/>
                </a:solidFill>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tx2"/>
            </a:solidFill>
          </a:ln>
        </p:spPr>
        <p:txBody>
          <a:bodyPr/>
          <a:lstStyle>
            <a:lvl1pPr>
              <a:defRPr>
                <a:ln>
                  <a:solidFill>
                    <a:schemeClr val="accent3"/>
                  </a:solidFill>
                </a:ln>
                <a:solidFill>
                  <a:schemeClr val="accent2"/>
                </a:solidFill>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solidFill>
                  <a:schemeClr val="accent2"/>
                </a:solidFill>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57926663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452768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15390408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222874886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203404788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30680995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485214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5720334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6710616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411192890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93810754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130496238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269882634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376638830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04635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_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57870772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04735641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4667449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85718896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1521788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7573613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51829513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6445004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204787706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_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222433789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11610861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200166537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06112710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Title, subtitle &amp; 1 column text">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1800" b="0">
                <a:solidFill>
                  <a:schemeClr val="bg1"/>
                </a:solidFill>
              </a:defRPr>
            </a:lvl1pPr>
          </a:lstStyle>
          <a:p>
            <a:pPr lvl="0"/>
            <a:r>
              <a:rPr lang="en-GB"/>
              <a:t>Click to add subtitle</a:t>
            </a:r>
          </a:p>
        </p:txBody>
      </p:sp>
      <p:sp>
        <p:nvSpPr>
          <p:cNvPr id="14" name="Title Placeholder 1"/>
          <p:cNvSpPr>
            <a:spLocks noGrp="1"/>
          </p:cNvSpPr>
          <p:nvPr>
            <p:ph type="title"/>
          </p:nvPr>
        </p:nvSpPr>
        <p:spPr>
          <a:xfrm>
            <a:off x="501651" y="317500"/>
            <a:ext cx="11162349" cy="698501"/>
          </a:xfrm>
          <a:prstGeom prst="rect">
            <a:avLst/>
          </a:prstGeom>
        </p:spPr>
        <p:txBody>
          <a:bodyPr vert="horz" lIns="0" tIns="0" rIns="0" bIns="0" rtlCol="0" anchor="t" anchorCtr="0">
            <a:noAutofit/>
          </a:bodyPr>
          <a:lstStyle>
            <a:lvl1pPr>
              <a:defRPr>
                <a:solidFill>
                  <a:schemeClr val="bg1"/>
                </a:solidFill>
              </a:defRPr>
            </a:lvl1pPr>
          </a:lstStyle>
          <a:p>
            <a:r>
              <a:rPr lang="en-GB" noProof="0"/>
              <a:t>Click to edit Master title style</a:t>
            </a:r>
            <a:endParaRPr lang="en-GB"/>
          </a:p>
        </p:txBody>
      </p:sp>
      <p:sp>
        <p:nvSpPr>
          <p:cNvPr id="8" name="Text Placeholder 18"/>
          <p:cNvSpPr>
            <a:spLocks noGrp="1"/>
          </p:cNvSpPr>
          <p:nvPr>
            <p:ph idx="1"/>
          </p:nvPr>
        </p:nvSpPr>
        <p:spPr>
          <a:xfrm>
            <a:off x="501651" y="1700213"/>
            <a:ext cx="11165416" cy="4678986"/>
          </a:xfrm>
          <a:prstGeom prst="rect">
            <a:avLst/>
          </a:prstGeom>
        </p:spPr>
        <p:txBody>
          <a:bodyPr vert="horz" lIns="0" tIns="0" rIns="0" bIns="0" rtlCol="0">
            <a:norm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TextBox 6">
            <a:extLst>
              <a:ext uri="{FF2B5EF4-FFF2-40B4-BE49-F238E27FC236}">
                <a16:creationId xmlns:a16="http://schemas.microsoft.com/office/drawing/2014/main" id="{05BE989B-C09B-4026-9E62-E689E5CE0890}"/>
              </a:ext>
            </a:extLst>
          </p:cNvPr>
          <p:cNvSpPr txBox="1"/>
          <p:nvPr userDrawn="1"/>
        </p:nvSpPr>
        <p:spPr>
          <a:xfrm>
            <a:off x="11382377" y="6477001"/>
            <a:ext cx="307975" cy="138499"/>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GB" sz="900" noProof="0" smtClean="0">
                <a:solidFill>
                  <a:schemeClr val="bg1"/>
                </a:solidFill>
                <a:latin typeface="Calibri" panose="020F0502020204030204" pitchFamily="34" charset="0"/>
                <a:cs typeface="Calibri" panose="020F0502020204030204" pitchFamily="34" charset="0"/>
              </a:rPr>
              <a:pPr marL="0" indent="0" algn="r">
                <a:spcBef>
                  <a:spcPts val="600"/>
                </a:spcBef>
                <a:buSzPct val="100000"/>
                <a:buFont typeface="Arial"/>
                <a:buNone/>
              </a:pPr>
              <a:t>‹#›</a:t>
            </a:fld>
            <a:endParaRPr lang="en-GB" sz="900" noProof="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17914148"/>
      </p:ext>
    </p:extLst>
  </p:cSld>
  <p:clrMapOvr>
    <a:masterClrMapping/>
  </p:clrMapOvr>
  <p:transition>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itle, subtitl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A5A96709-DC00-4570-B140-895E15716A4C}"/>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3" name="Object 2" hidden="1">
                        <a:extLst>
                          <a:ext uri="{FF2B5EF4-FFF2-40B4-BE49-F238E27FC236}">
                            <a16:creationId xmlns:a16="http://schemas.microsoft.com/office/drawing/2014/main" id="{A5A96709-DC00-4570-B140-895E15716A4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ext Placeholder 8">
            <a:extLst>
              <a:ext uri="{FF2B5EF4-FFF2-40B4-BE49-F238E27FC236}">
                <a16:creationId xmlns:a16="http://schemas.microsoft.com/office/drawing/2014/main" id="{D1AFA9E9-5EB8-42BF-B15A-3D95DDA547A4}"/>
              </a:ext>
            </a:extLst>
          </p:cNvPr>
          <p:cNvSpPr>
            <a:spLocks noGrp="1"/>
          </p:cNvSpPr>
          <p:nvPr>
            <p:ph type="body" sz="quarter" idx="13" hasCustomPrompt="1"/>
          </p:nvPr>
        </p:nvSpPr>
        <p:spPr>
          <a:xfrm>
            <a:off x="498538" y="651600"/>
            <a:ext cx="11201400" cy="757255"/>
          </a:xfrm>
          <a:prstGeom prst="rect">
            <a:avLst/>
          </a:prstGeom>
        </p:spPr>
        <p:txBody>
          <a:bodyPr lIns="0" tIns="0" rIns="0" bIns="0">
            <a:noAutofit/>
          </a:bodyPr>
          <a:lstStyle>
            <a:lvl1pPr marL="0" indent="0">
              <a:buNone/>
              <a:defRPr sz="1800" b="0">
                <a:solidFill>
                  <a:srgbClr val="575757"/>
                </a:solidFill>
              </a:defRPr>
            </a:lvl1pPr>
          </a:lstStyle>
          <a:p>
            <a:pPr lvl="0"/>
            <a:r>
              <a:rPr lang="en-US"/>
              <a:t>Click to add subtitle</a:t>
            </a:r>
          </a:p>
        </p:txBody>
      </p:sp>
      <p:sp>
        <p:nvSpPr>
          <p:cNvPr id="6" name="Title Placeholder 1">
            <a:extLst>
              <a:ext uri="{FF2B5EF4-FFF2-40B4-BE49-F238E27FC236}">
                <a16:creationId xmlns:a16="http://schemas.microsoft.com/office/drawing/2014/main" id="{8F5CB4A9-3C7F-4829-BD7E-C42F05177654}"/>
              </a:ext>
            </a:extLst>
          </p:cNvPr>
          <p:cNvSpPr>
            <a:spLocks noGrp="1"/>
          </p:cNvSpPr>
          <p:nvPr>
            <p:ph type="title"/>
          </p:nvPr>
        </p:nvSpPr>
        <p:spPr bwMode="gray">
          <a:xfrm>
            <a:off x="497681" y="304800"/>
            <a:ext cx="11201400" cy="342900"/>
          </a:xfrm>
          <a:prstGeom prst="rect">
            <a:avLst/>
          </a:prstGeom>
        </p:spPr>
        <p:txBody>
          <a:bodyPr vert="horz" lIns="0" tIns="0" rIns="0" bIns="0" rtlCol="0" anchor="t" anchorCtr="0">
            <a:noAutofit/>
          </a:bodyPr>
          <a:lstStyle/>
          <a:p>
            <a:r>
              <a:rPr lang="en-US" noProof="0"/>
              <a:t>Click to edit Master title style</a:t>
            </a:r>
          </a:p>
        </p:txBody>
      </p:sp>
    </p:spTree>
    <p:extLst>
      <p:ext uri="{BB962C8B-B14F-4D97-AF65-F5344CB8AC3E}">
        <p14:creationId xmlns:p14="http://schemas.microsoft.com/office/powerpoint/2010/main" val="139041619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2.png"/><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44.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47.xml"/><Relationship Id="rId7" Type="http://schemas.openxmlformats.org/officeDocument/2006/relationships/image" Target="../media/image5.jpeg"/><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theme" Target="../theme/theme3.xml"/><Relationship Id="rId5" Type="http://schemas.openxmlformats.org/officeDocument/2006/relationships/slideLayout" Target="../slideLayouts/slideLayout49.xml"/><Relationship Id="rId4" Type="http://schemas.openxmlformats.org/officeDocument/2006/relationships/slideLayout" Target="../slideLayouts/slideLayout48.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52.xml"/><Relationship Id="rId7" Type="http://schemas.openxmlformats.org/officeDocument/2006/relationships/image" Target="../media/image3.png"/><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theme" Target="../theme/theme4.xml"/><Relationship Id="rId5" Type="http://schemas.openxmlformats.org/officeDocument/2006/relationships/slideLayout" Target="../slideLayouts/slideLayout54.xml"/><Relationship Id="rId4" Type="http://schemas.openxmlformats.org/officeDocument/2006/relationships/slideLayout" Target="../slideLayouts/slideLayout53.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5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theme" Target="../theme/theme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66.xml"/></Relationships>
</file>

<file path=ppt/slideMasters/_rels/slideMaster8.xml.rels><?xml version="1.0" encoding="UTF-8" standalone="yes"?>
<Relationships xmlns="http://schemas.openxmlformats.org/package/2006/relationships"><Relationship Id="rId13" Type="http://schemas.openxmlformats.org/officeDocument/2006/relationships/slideLayout" Target="../slideLayouts/slideLayout79.xml"/><Relationship Id="rId18" Type="http://schemas.openxmlformats.org/officeDocument/2006/relationships/slideLayout" Target="../slideLayouts/slideLayout84.xml"/><Relationship Id="rId26" Type="http://schemas.openxmlformats.org/officeDocument/2006/relationships/slideLayout" Target="../slideLayouts/slideLayout92.xml"/><Relationship Id="rId21" Type="http://schemas.openxmlformats.org/officeDocument/2006/relationships/slideLayout" Target="../slideLayouts/slideLayout87.xml"/><Relationship Id="rId34" Type="http://schemas.openxmlformats.org/officeDocument/2006/relationships/slideLayout" Target="../slideLayouts/slideLayout100.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17" Type="http://schemas.openxmlformats.org/officeDocument/2006/relationships/slideLayout" Target="../slideLayouts/slideLayout83.xml"/><Relationship Id="rId25" Type="http://schemas.openxmlformats.org/officeDocument/2006/relationships/slideLayout" Target="../slideLayouts/slideLayout91.xml"/><Relationship Id="rId33" Type="http://schemas.openxmlformats.org/officeDocument/2006/relationships/slideLayout" Target="../slideLayouts/slideLayout99.xml"/><Relationship Id="rId38" Type="http://schemas.openxmlformats.org/officeDocument/2006/relationships/image" Target="../media/image2.png"/><Relationship Id="rId2" Type="http://schemas.openxmlformats.org/officeDocument/2006/relationships/slideLayout" Target="../slideLayouts/slideLayout68.xml"/><Relationship Id="rId16" Type="http://schemas.openxmlformats.org/officeDocument/2006/relationships/slideLayout" Target="../slideLayouts/slideLayout82.xml"/><Relationship Id="rId20" Type="http://schemas.openxmlformats.org/officeDocument/2006/relationships/slideLayout" Target="../slideLayouts/slideLayout86.xml"/><Relationship Id="rId29" Type="http://schemas.openxmlformats.org/officeDocument/2006/relationships/slideLayout" Target="../slideLayouts/slideLayout95.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24" Type="http://schemas.openxmlformats.org/officeDocument/2006/relationships/slideLayout" Target="../slideLayouts/slideLayout90.xml"/><Relationship Id="rId32" Type="http://schemas.openxmlformats.org/officeDocument/2006/relationships/slideLayout" Target="../slideLayouts/slideLayout98.xml"/><Relationship Id="rId37" Type="http://schemas.openxmlformats.org/officeDocument/2006/relationships/image" Target="../media/image1.png"/><Relationship Id="rId5" Type="http://schemas.openxmlformats.org/officeDocument/2006/relationships/slideLayout" Target="../slideLayouts/slideLayout71.xml"/><Relationship Id="rId15" Type="http://schemas.openxmlformats.org/officeDocument/2006/relationships/slideLayout" Target="../slideLayouts/slideLayout81.xml"/><Relationship Id="rId23" Type="http://schemas.openxmlformats.org/officeDocument/2006/relationships/slideLayout" Target="../slideLayouts/slideLayout89.xml"/><Relationship Id="rId28" Type="http://schemas.openxmlformats.org/officeDocument/2006/relationships/slideLayout" Target="../slideLayouts/slideLayout94.xml"/><Relationship Id="rId36" Type="http://schemas.openxmlformats.org/officeDocument/2006/relationships/theme" Target="../theme/theme8.xml"/><Relationship Id="rId10" Type="http://schemas.openxmlformats.org/officeDocument/2006/relationships/slideLayout" Target="../slideLayouts/slideLayout76.xml"/><Relationship Id="rId19" Type="http://schemas.openxmlformats.org/officeDocument/2006/relationships/slideLayout" Target="../slideLayouts/slideLayout85.xml"/><Relationship Id="rId31" Type="http://schemas.openxmlformats.org/officeDocument/2006/relationships/slideLayout" Target="../slideLayouts/slideLayout97.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 Id="rId22" Type="http://schemas.openxmlformats.org/officeDocument/2006/relationships/slideLayout" Target="../slideLayouts/slideLayout88.xml"/><Relationship Id="rId27" Type="http://schemas.openxmlformats.org/officeDocument/2006/relationships/slideLayout" Target="../slideLayouts/slideLayout93.xml"/><Relationship Id="rId30" Type="http://schemas.openxmlformats.org/officeDocument/2006/relationships/slideLayout" Target="../slideLayouts/slideLayout96.xml"/><Relationship Id="rId35" Type="http://schemas.openxmlformats.org/officeDocument/2006/relationships/slideLayout" Target="../slideLayouts/slideLayout101.xml"/><Relationship Id="rId8" Type="http://schemas.openxmlformats.org/officeDocument/2006/relationships/slideLayout" Target="../slideLayouts/slideLayout74.xml"/><Relationship Id="rId3" Type="http://schemas.openxmlformats.org/officeDocument/2006/relationships/slideLayout" Target="../slideLayouts/slideLayout6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45">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46">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 id="2147484077" r:id="rId21"/>
    <p:sldLayoutId id="2147484078" r:id="rId22"/>
    <p:sldLayoutId id="2147484079" r:id="rId23"/>
    <p:sldLayoutId id="2147484080" r:id="rId24"/>
    <p:sldLayoutId id="2147484081" r:id="rId25"/>
    <p:sldLayoutId id="2147484082" r:id="rId26"/>
    <p:sldLayoutId id="2147484083" r:id="rId27"/>
    <p:sldLayoutId id="2147484084" r:id="rId28"/>
    <p:sldLayoutId id="2147484085" r:id="rId29"/>
    <p:sldLayoutId id="2147484086" r:id="rId30"/>
    <p:sldLayoutId id="2147484087" r:id="rId31"/>
    <p:sldLayoutId id="2147484088" r:id="rId32"/>
    <p:sldLayoutId id="2147484089" r:id="rId33"/>
    <p:sldLayoutId id="2147484090" r:id="rId34"/>
    <p:sldLayoutId id="2147484091" r:id="rId35"/>
    <p:sldLayoutId id="2147484092" r:id="rId36"/>
    <p:sldLayoutId id="2147484093" r:id="rId37"/>
    <p:sldLayoutId id="2147484094" r:id="rId38"/>
    <p:sldLayoutId id="2147484095" r:id="rId39"/>
    <p:sldLayoutId id="2147484096" r:id="rId40"/>
    <p:sldLayoutId id="2147484097" r:id="rId41"/>
    <p:sldLayoutId id="2147484098" r:id="rId42"/>
    <p:sldLayoutId id="2147484099" r:id="rId43"/>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493663130"/>
      </p:ext>
    </p:extLst>
  </p:cSld>
  <p:clrMap bg1="lt1" tx1="dk1" bg2="lt2" tx2="dk2" accent1="accent1" accent2="accent2" accent3="accent3" accent4="accent4" accent5="accent5" accent6="accent6" hlink="hlink" folHlink="folHlink"/>
  <p:sldLayoutIdLst>
    <p:sldLayoutId id="2147484101" r:id="rId1"/>
    <p:sldLayoutId id="2147484102" r:id="rId2"/>
    <p:sldLayoutId id="2147484103" r:id="rId3"/>
    <p:sldLayoutId id="2147484104" r:id="rId4"/>
    <p:sldLayoutId id="2147484105"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8"/>
          <a:srcRect r="44153" b="40965"/>
          <a:stretch/>
        </p:blipFill>
        <p:spPr>
          <a:xfrm>
            <a:off x="10978999" y="5238309"/>
            <a:ext cx="1213002" cy="1619691"/>
          </a:xfrm>
          <a:prstGeom prst="rect">
            <a:avLst/>
          </a:prstGeom>
          <a:solidFill>
            <a:schemeClr val="accent4"/>
          </a:solidFill>
        </p:spPr>
      </p:pic>
    </p:spTree>
    <p:extLst>
      <p:ext uri="{BB962C8B-B14F-4D97-AF65-F5344CB8AC3E}">
        <p14:creationId xmlns:p14="http://schemas.microsoft.com/office/powerpoint/2010/main" val="2087448671"/>
      </p:ext>
    </p:extLst>
  </p:cSld>
  <p:clrMap bg1="lt1" tx1="dk1" bg2="lt2" tx2="dk2" accent1="accent1" accent2="accent2" accent3="accent3" accent4="accent4" accent5="accent5" accent6="accent6" hlink="hlink" folHlink="folHlink"/>
  <p:sldLayoutIdLst>
    <p:sldLayoutId id="2147484107" r:id="rId1"/>
    <p:sldLayoutId id="2147484108" r:id="rId2"/>
    <p:sldLayoutId id="2147484109" r:id="rId3"/>
    <p:sldLayoutId id="2147484110" r:id="rId4"/>
    <p:sldLayoutId id="2147484111" r:id="rId5"/>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720000" y="6483600"/>
            <a:ext cx="10897200" cy="144000"/>
          </a:xfrm>
          <a:prstGeom prst="rect">
            <a:avLst/>
          </a:prstGeom>
        </p:spPr>
        <p:txBody>
          <a:bodyPr vert="horz" lIns="0" tIns="0" rIns="0" bIns="0" rtlCol="0" anchor="t" anchorCtr="0"/>
          <a:lstStyle>
            <a:lvl1pPr algn="ctr">
              <a:defRPr sz="900">
                <a:solidFill>
                  <a:srgbClr val="1F144A"/>
                </a:solidFill>
                <a:latin typeface="Lato" panose="020F0502020204030203" pitchFamily="34" charset="77"/>
              </a:defRPr>
            </a:lvl1pPr>
          </a:lstStyle>
          <a:p>
            <a:r>
              <a:rPr lang="en-US"/>
              <a:t>COMPLAINTS TRAINING MAY 2024</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endParaRPr lang="en-US"/>
          </a:p>
        </p:txBody>
      </p:sp>
      <p:sp>
        <p:nvSpPr>
          <p:cNvPr id="7" name="TextBox 6">
            <a:extLst>
              <a:ext uri="{FF2B5EF4-FFF2-40B4-BE49-F238E27FC236}">
                <a16:creationId xmlns:a16="http://schemas.microsoft.com/office/drawing/2014/main" id="{8FDFBAA5-A0DF-2D0E-4536-48C55F7D16D4}"/>
              </a:ext>
            </a:extLst>
          </p:cNvPr>
          <p:cNvSpPr txBox="1"/>
          <p:nvPr userDrawn="1">
            <p:extLst>
              <p:ext uri="{1162E1C5-73C7-4A58-AE30-91384D911F3F}">
                <p184:classification xmlns:p184="http://schemas.microsoft.com/office/powerpoint/2018/4/main" val="ftr"/>
              </p:ext>
            </p:extLst>
          </p:nvPr>
        </p:nvSpPr>
        <p:spPr>
          <a:xfrm>
            <a:off x="63500" y="6489700"/>
            <a:ext cx="12009438" cy="304800"/>
          </a:xfrm>
          <a:prstGeom prst="rect">
            <a:avLst/>
          </a:prstGeom>
        </p:spPr>
        <p:txBody>
          <a:bodyPr horzOverflow="overflow" lIns="0" tIns="0" rIns="0" bIns="0">
            <a:spAutoFit/>
          </a:bodyPr>
          <a:lstStyle/>
          <a:p>
            <a:pPr algn="l"/>
            <a:r>
              <a:rPr lang="en-GB"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1658548680"/>
      </p:ext>
    </p:extLst>
  </p:cSld>
  <p:clrMap bg1="lt1" tx1="dk1" bg2="lt2" tx2="dk2" accent1="accent1" accent2="accent2" accent3="accent3" accent4="accent4" accent5="accent5" accent6="accent6" hlink="hlink" folHlink="folHlink"/>
  <p:sldLayoutIdLst>
    <p:sldLayoutId id="2147484134" r:id="rId1"/>
  </p:sldLayoutIdLst>
  <p:hf sldNum="0" hdr="0" dt="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en-GB" smtClean="0"/>
              <a:pPr/>
              <a:t>‹#›</a:t>
            </a:fld>
            <a:endParaRPr lang="en-GB"/>
          </a:p>
        </p:txBody>
      </p:sp>
      <p:sp>
        <p:nvSpPr>
          <p:cNvPr id="3" name="TextBox 2">
            <a:extLst>
              <a:ext uri="{FF2B5EF4-FFF2-40B4-BE49-F238E27FC236}">
                <a16:creationId xmlns:a16="http://schemas.microsoft.com/office/drawing/2014/main" id="{D39CD57F-6857-05EB-1D1A-43527BB392B5}"/>
              </a:ext>
            </a:extLst>
          </p:cNvPr>
          <p:cNvSpPr txBox="1"/>
          <p:nvPr>
            <p:extLst>
              <p:ext uri="{1162E1C5-73C7-4A58-AE30-91384D911F3F}">
                <p184:classification xmlns:p184="http://schemas.microsoft.com/office/powerpoint/2018/4/main" val="ftr"/>
              </p:ext>
            </p:extLst>
          </p:nvPr>
        </p:nvSpPr>
        <p:spPr>
          <a:xfrm>
            <a:off x="63500" y="6489700"/>
            <a:ext cx="11734800" cy="3048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837348332"/>
      </p:ext>
    </p:extLst>
  </p:cSld>
  <p:clrMap bg1="lt1" tx1="dk1" bg2="dk2" tx2="lt2" accent1="accent1" accent2="accent2" accent3="accent3" accent4="accent4" accent5="accent5" accent6="accent6" hlink="hlink" folHlink="folHlink"/>
  <p:sldLayoutIdLst>
    <p:sldLayoutId id="2147484136" r:id="rId1"/>
    <p:sldLayoutId id="2147484137" r:id="rId2"/>
    <p:sldLayoutId id="2147484138" r:id="rId3"/>
    <p:sldLayoutId id="2147484139" r:id="rId4"/>
    <p:sldLayoutId id="2147484140" r:id="rId5"/>
    <p:sldLayoutId id="2147484141" r:id="rId6"/>
    <p:sldLayoutId id="2147484142" r:id="rId7"/>
    <p:sldLayoutId id="2147484143" r:id="rId8"/>
    <p:sldLayoutId id="2147484144" r:id="rId9"/>
    <p:sldLayoutId id="2147484145"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720000" y="6483600"/>
            <a:ext cx="10897200" cy="144000"/>
          </a:xfrm>
          <a:prstGeom prst="rect">
            <a:avLst/>
          </a:prstGeom>
        </p:spPr>
        <p:txBody>
          <a:bodyPr vert="horz" lIns="0" tIns="0" rIns="0" bIns="0" rtlCol="0" anchor="t" anchorCtr="0"/>
          <a:lstStyle>
            <a:lvl1pPr algn="ctr">
              <a:defRPr sz="900">
                <a:solidFill>
                  <a:srgbClr val="1F144A"/>
                </a:solidFill>
                <a:latin typeface="Lato" panose="020F0502020204030203" pitchFamily="34" charset="77"/>
              </a:defRPr>
            </a:lvl1pPr>
          </a:lstStyle>
          <a:p>
            <a:r>
              <a:rPr lang="en-US"/>
              <a:t>COMPLAINTS TRAINING MAY 2024</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endParaRPr lang="en-US"/>
          </a:p>
        </p:txBody>
      </p:sp>
      <p:sp>
        <p:nvSpPr>
          <p:cNvPr id="7" name="TextBox 6">
            <a:extLst>
              <a:ext uri="{FF2B5EF4-FFF2-40B4-BE49-F238E27FC236}">
                <a16:creationId xmlns:a16="http://schemas.microsoft.com/office/drawing/2014/main" id="{8FDFBAA5-A0DF-2D0E-4536-48C55F7D16D4}"/>
              </a:ext>
            </a:extLst>
          </p:cNvPr>
          <p:cNvSpPr txBox="1"/>
          <p:nvPr userDrawn="1">
            <p:extLst>
              <p:ext uri="{1162E1C5-73C7-4A58-AE30-91384D911F3F}">
                <p184:classification xmlns:p184="http://schemas.microsoft.com/office/powerpoint/2018/4/main" val="ftr"/>
              </p:ext>
            </p:extLst>
          </p:nvPr>
        </p:nvSpPr>
        <p:spPr>
          <a:xfrm>
            <a:off x="63500" y="6489700"/>
            <a:ext cx="12009438" cy="304800"/>
          </a:xfrm>
          <a:prstGeom prst="rect">
            <a:avLst/>
          </a:prstGeom>
        </p:spPr>
        <p:txBody>
          <a:bodyPr horzOverflow="overflow" lIns="0" tIns="0" rIns="0" bIns="0">
            <a:spAutoFit/>
          </a:bodyPr>
          <a:lstStyle/>
          <a:p>
            <a:pPr algn="l"/>
            <a:r>
              <a:rPr lang="en-GB"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1558005749"/>
      </p:ext>
    </p:extLst>
  </p:cSld>
  <p:clrMap bg1="lt1" tx1="dk1" bg2="lt2" tx2="dk2" accent1="accent1" accent2="accent2" accent3="accent3" accent4="accent4" accent5="accent5" accent6="accent6" hlink="hlink" folHlink="folHlink"/>
  <p:sldLayoutIdLst>
    <p:sldLayoutId id="2147484148" r:id="rId1"/>
  </p:sldLayoutIdLst>
  <p:hf sldNum="0" hdr="0" dt="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37">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38">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1342947553"/>
      </p:ext>
    </p:extLst>
  </p:cSld>
  <p:clrMap bg1="lt1" tx1="dk1" bg2="lt2" tx2="dk2" accent1="accent1" accent2="accent2" accent3="accent3" accent4="accent4" accent5="accent5" accent6="accent6" hlink="hlink" folHlink="folHlink"/>
  <p:sldLayoutIdLst>
    <p:sldLayoutId id="2147484150" r:id="rId1"/>
    <p:sldLayoutId id="2147484151" r:id="rId2"/>
    <p:sldLayoutId id="2147484152" r:id="rId3"/>
    <p:sldLayoutId id="2147484153" r:id="rId4"/>
    <p:sldLayoutId id="2147484154" r:id="rId5"/>
    <p:sldLayoutId id="2147484155" r:id="rId6"/>
    <p:sldLayoutId id="2147484156" r:id="rId7"/>
    <p:sldLayoutId id="2147484157" r:id="rId8"/>
    <p:sldLayoutId id="2147484158" r:id="rId9"/>
    <p:sldLayoutId id="2147484159" r:id="rId10"/>
    <p:sldLayoutId id="2147484160" r:id="rId11"/>
    <p:sldLayoutId id="2147484161" r:id="rId12"/>
    <p:sldLayoutId id="2147484162" r:id="rId13"/>
    <p:sldLayoutId id="2147484163" r:id="rId14"/>
    <p:sldLayoutId id="2147484164" r:id="rId15"/>
    <p:sldLayoutId id="2147484165" r:id="rId16"/>
    <p:sldLayoutId id="2147484166" r:id="rId17"/>
    <p:sldLayoutId id="2147484167" r:id="rId18"/>
    <p:sldLayoutId id="2147484168" r:id="rId19"/>
    <p:sldLayoutId id="2147484169" r:id="rId20"/>
    <p:sldLayoutId id="2147484170" r:id="rId21"/>
    <p:sldLayoutId id="2147484171" r:id="rId22"/>
    <p:sldLayoutId id="2147484172" r:id="rId23"/>
    <p:sldLayoutId id="2147484173" r:id="rId24"/>
    <p:sldLayoutId id="2147484174" r:id="rId25"/>
    <p:sldLayoutId id="2147484175" r:id="rId26"/>
    <p:sldLayoutId id="2147484176" r:id="rId27"/>
    <p:sldLayoutId id="2147484177" r:id="rId28"/>
    <p:sldLayoutId id="2147484178" r:id="rId29"/>
    <p:sldLayoutId id="2147484179" r:id="rId30"/>
    <p:sldLayoutId id="2147484180" r:id="rId31"/>
    <p:sldLayoutId id="2147484181" r:id="rId32"/>
    <p:sldLayoutId id="2147484182" r:id="rId33"/>
    <p:sldLayoutId id="2147484183" r:id="rId34"/>
    <p:sldLayoutId id="2147484184" r:id="rId35"/>
  </p:sldLayoutIdLst>
  <p:txStyles>
    <p:titleStyle>
      <a:lvl1pPr algn="l" defTabSz="914400" rtl="0" eaLnBrk="1" latinLnBrk="0" hangingPunct="1">
        <a:lnSpc>
          <a:spcPct val="90000"/>
        </a:lnSpc>
        <a:spcBef>
          <a:spcPct val="0"/>
        </a:spcBef>
        <a:buNone/>
        <a:defRPr sz="2800" b="1" kern="1200" cap="all" spc="300" baseline="0">
          <a:solidFill>
            <a:schemeClr val="accent2"/>
          </a:solidFill>
          <a:latin typeface="Arial" panose="020B0604020202020204" pitchFamily="34" charset="0"/>
          <a:ea typeface="Roboto" panose="02000000000000000000" pitchFamily="2" charset="0"/>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0.xml"/></Relationships>
</file>

<file path=ppt/slides/_rels/slide6.xml.rels><?xml version="1.0" encoding="UTF-8" standalone="yes"?>
<Relationships xmlns="http://schemas.openxmlformats.org/package/2006/relationships"><Relationship Id="rId3" Type="http://schemas.openxmlformats.org/officeDocument/2006/relationships/hyperlink" Target="https://secure-web.cisco.com/1z_mCYapWQ1zUzcFZYLkM06DEN98FblMuJVrpSHBvdcnQqurFeq_vw1QhLUr4bdsApHznN_WrS-qbdtfM931DVfoysV-5w_yRzipJnwmfApdUD93jR8NuC0Y9aImpdc0R24RKktOtSjR_RqJLdMAr6F_3j_dTZiBUtad1PE_EbfpG7F-2EqUuRzJ2yXX42SD4KwB-FjAmM7ItoTUzJNgg5NRll7Y07Q-3Uz68Tmf1PBA7Yo4qg0p3-e2Jl5qy2FUigY2C9ybvLKeH1DFDcVlIeZtM13tvRmt6c0JV4tzl_pGAvg93N1G7qZM1VfiJ1mWV/https%3A%2F%2Frecportal.co.uk%2Fgroup%2Fguest%2Fuseful-documents" TargetMode="External"/><Relationship Id="rId7" Type="http://schemas.openxmlformats.org/officeDocument/2006/relationships/image" Target="../media/image20.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recportal.co.uk/group/guest/-/introduction-of-end-of-gate-closure-notifications" TargetMode="External"/><Relationship Id="rId7" Type="http://schemas.openxmlformats.org/officeDocument/2006/relationships/image" Target="../media/image22.sv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hyperlink" Target="https://recportal.co.uk/group/guest/-/c3-0140-retail-risk-register-v5.0" TargetMode="External"/><Relationship Id="rId4" Type="http://schemas.openxmlformats.org/officeDocument/2006/relationships/hyperlink" Target="https://recportal.co.uk/group/guest/-/introduction-of-sdep-and-ees-user-maintenance-api-ecoes-change-"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9.xml.rels><?xml version="1.0" encoding="UTF-8" standalone="yes"?>
<Relationships xmlns="http://schemas.openxmlformats.org/package/2006/relationships"><Relationship Id="rId3" Type="http://schemas.openxmlformats.org/officeDocument/2006/relationships/hyperlink" Target="https://gbr01.safelinks.protection.outlook.com/?url=https%3A%2F%2Feot.recmanager.co.uk%2Ff%2Fa%2FuZir5YsU4wo4XoDXLv8S1Q~~%2FAAAHURA~%2Ft-kmOpbrKpRBQQdO1m8qss8FeWwhb391A2nLSjhLoGpiJCUtTAxGZT6aULdeJSBQ_JR1y25WTQQ_haWB4hbhuqvwHUEGu359PSCxJwHY82SjHWQp4_QBoBoC0uIj8thECjSJKnJRaqUtxYenk1Ork74vc3pxk87WjZcshQnH3aCjwh9kbBu5Gdu-QilojSvtkZBSizppj_xxm9L16m2kaFfV0W-Pl43fQHUEuiXkncLAK0RhTzae_kkjd6bM9xz0Vy_glCL_mp7FlfBv4jSZaKkbF_L5KC6ciMBDS7U1cS4~&amp;data=05%7C02%7Ccarl.dennis%40recmanager.co.uk%7C7610606b5aa84d42711d08ddfcdb8172%7C2c38dc643bd947f79d66168a7f64e0aa%7C0%7C0%7C638944741942493960%7CUnknown%7CTWFpbGZsb3d8eyJFbXB0eU1hcGkiOnRydWUsIlYiOiIwLjAuMDAwMCIsIlAiOiJXaW4zMiIsIkFOIjoiTWFpbCIsIldUIjoyfQ%3D%3D%7C0%7C%7C%7C&amp;sdata=xMsC4x9ulGHm1oogvmPayaAmXiHOAOyYSsIuJYIO8sU%3D&amp;reserved=0" TargetMode="External"/><Relationship Id="rId2" Type="http://schemas.openxmlformats.org/officeDocument/2006/relationships/hyperlink" Target="mailto:helpdesk@electralink.co.uk"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hyperlink" Target="mailto:carl.dennis@recmanager.co.uk"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65.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65.xml"/></Relationships>
</file>

<file path=ppt/slides/_rels/slide2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3.png"/><Relationship Id="rId7" Type="http://schemas.openxmlformats.org/officeDocument/2006/relationships/image" Target="../media/image28.svg"/><Relationship Id="rId2" Type="http://schemas.openxmlformats.org/officeDocument/2006/relationships/notesSlide" Target="../notesSlides/notesSlide13.xml"/><Relationship Id="rId1" Type="http://schemas.openxmlformats.org/officeDocument/2006/relationships/slideLayout" Target="../slideLayouts/slideLayout65.xml"/><Relationship Id="rId6" Type="http://schemas.openxmlformats.org/officeDocument/2006/relationships/image" Target="../media/image27.png"/><Relationship Id="rId11" Type="http://schemas.openxmlformats.org/officeDocument/2006/relationships/image" Target="../media/image32.svg"/><Relationship Id="rId5" Type="http://schemas.openxmlformats.org/officeDocument/2006/relationships/image" Target="../media/image26.sv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svg"/></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65.xml"/><Relationship Id="rId5" Type="http://schemas.openxmlformats.org/officeDocument/2006/relationships/image" Target="../media/image32.svg"/><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65.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65.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65.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65.xml"/></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65.xml"/></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65.xml"/></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65.xml"/></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65.xml"/></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65.xml"/></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65.xml"/></Relationships>
</file>

<file path=ppt/slides/_rels/slide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65.xml"/></Relationships>
</file>

<file path=ppt/slides/_rels/slide4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65.xml"/><Relationship Id="rId6" Type="http://schemas.openxmlformats.org/officeDocument/2006/relationships/hyperlink" Target="https://recportal.co.uk/web/tariff-interoperability-working-group" TargetMode="External"/><Relationship Id="rId5" Type="http://schemas.openxmlformats.org/officeDocument/2006/relationships/hyperlink" Target="mailto:kevinredmond@moorhouseconsulting.com" TargetMode="External"/><Relationship Id="rId4" Type="http://schemas.openxmlformats.org/officeDocument/2006/relationships/hyperlink" Target="mailto:chris.stock@retailenergycode.co.uk"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hyperlink" Target="mailto:victoria.crossan@smartdcc.co.uk" TargetMode="Externa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latin typeface="Arial" panose="020B0604020202020204" pitchFamily="34" charset="0"/>
                <a:cs typeface="Arial" panose="020B0604020202020204" pitchFamily="34" charset="0"/>
              </a:rPr>
              <a:t>REC Issues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a:latin typeface="Arial" panose="020B0604020202020204" pitchFamily="34" charset="0"/>
                <a:ea typeface="Roboto"/>
                <a:cs typeface="Arial" panose="020B0604020202020204" pitchFamily="34" charset="0"/>
              </a:rPr>
              <a:t>10 October 2025</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a:latin typeface="Roboto"/>
                <a:ea typeface="Roboto"/>
                <a:cs typeface="Roboto"/>
              </a:rPr>
              <a:t>1. </a:t>
            </a:r>
            <a:r>
              <a:rPr lang="en-GB" sz="2400">
                <a:latin typeface="Arial" panose="020B0604020202020204" pitchFamily="34" charset="0"/>
                <a:ea typeface="Roboto"/>
                <a:cs typeface="Arial" panose="020B0604020202020204" pitchFamily="34" charset="0"/>
              </a:rPr>
              <a:t>Introduction and agreement of agenda</a:t>
            </a:r>
            <a:endParaRPr lang="en-GB" sz="240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normAutofit/>
          </a:bodyPr>
          <a:lstStyle/>
          <a:p>
            <a:r>
              <a:rPr lang="en-GB">
                <a:latin typeface="Arial" panose="020B0604020202020204" pitchFamily="34" charset="0"/>
                <a:cs typeface="Arial" panose="020B0604020202020204" pitchFamily="34" charset="0"/>
              </a:rPr>
              <a:t>Kev Duddy</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3EC5A-6C7B-87E0-5075-76B4C44BF495}"/>
              </a:ext>
            </a:extLst>
          </p:cNvPr>
          <p:cNvSpPr>
            <a:spLocks noGrp="1"/>
          </p:cNvSpPr>
          <p:nvPr>
            <p:ph type="title"/>
          </p:nvPr>
        </p:nvSpPr>
        <p:spPr/>
        <p:txBody>
          <a:bodyPr/>
          <a:lstStyle/>
          <a:p>
            <a:r>
              <a:rPr lang="en-GB"/>
              <a:t>Housekeeping</a:t>
            </a:r>
          </a:p>
        </p:txBody>
      </p:sp>
      <p:graphicFrame>
        <p:nvGraphicFramePr>
          <p:cNvPr id="7" name="Diagram 6">
            <a:extLst>
              <a:ext uri="{FF2B5EF4-FFF2-40B4-BE49-F238E27FC236}">
                <a16:creationId xmlns:a16="http://schemas.microsoft.com/office/drawing/2014/main" id="{684CC548-6539-A98C-DB0A-12ACE497A09F}"/>
              </a:ext>
            </a:extLst>
          </p:cNvPr>
          <p:cNvGraphicFramePr/>
          <p:nvPr>
            <p:extLst>
              <p:ext uri="{D42A27DB-BD31-4B8C-83A1-F6EECF244321}">
                <p14:modId xmlns:p14="http://schemas.microsoft.com/office/powerpoint/2010/main" val="2461402117"/>
              </p:ext>
            </p:extLst>
          </p:nvPr>
        </p:nvGraphicFramePr>
        <p:xfrm>
          <a:off x="1529080" y="1432899"/>
          <a:ext cx="8940800" cy="44741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69013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sz="2400">
                <a:latin typeface="Arial" panose="020B0604020202020204" pitchFamily="34" charset="0"/>
                <a:cs typeface="Arial" panose="020B0604020202020204" pitchFamily="34" charset="0"/>
              </a:rPr>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2039490578"/>
              </p:ext>
            </p:extLst>
          </p:nvPr>
        </p:nvGraphicFramePr>
        <p:xfrm>
          <a:off x="1143000" y="1445860"/>
          <a:ext cx="9528049" cy="4337752"/>
        </p:xfrm>
        <a:graphic>
          <a:graphicData uri="http://schemas.openxmlformats.org/drawingml/2006/table">
            <a:tbl>
              <a:tblPr firstRow="1" bandRow="1">
                <a:tableStyleId>{8799B23B-EC83-4686-B30A-512413B5E67A}</a:tableStyleId>
              </a:tblPr>
              <a:tblGrid>
                <a:gridCol w="452342">
                  <a:extLst>
                    <a:ext uri="{9D8B030D-6E8A-4147-A177-3AD203B41FA5}">
                      <a16:colId xmlns:a16="http://schemas.microsoft.com/office/drawing/2014/main" val="2985595102"/>
                    </a:ext>
                  </a:extLst>
                </a:gridCol>
                <a:gridCol w="4171088">
                  <a:extLst>
                    <a:ext uri="{9D8B030D-6E8A-4147-A177-3AD203B41FA5}">
                      <a16:colId xmlns:a16="http://schemas.microsoft.com/office/drawing/2014/main" val="2643265497"/>
                    </a:ext>
                  </a:extLst>
                </a:gridCol>
                <a:gridCol w="1449093">
                  <a:extLst>
                    <a:ext uri="{9D8B030D-6E8A-4147-A177-3AD203B41FA5}">
                      <a16:colId xmlns:a16="http://schemas.microsoft.com/office/drawing/2014/main" val="2149799782"/>
                    </a:ext>
                  </a:extLst>
                </a:gridCol>
                <a:gridCol w="3455526">
                  <a:extLst>
                    <a:ext uri="{9D8B030D-6E8A-4147-A177-3AD203B41FA5}">
                      <a16:colId xmlns:a16="http://schemas.microsoft.com/office/drawing/2014/main" val="1672424288"/>
                    </a:ext>
                  </a:extLst>
                </a:gridCol>
              </a:tblGrid>
              <a:tr h="475354">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TITLE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ctr" rtl="0" fontAlgn="base"/>
                      <a:r>
                        <a:rPr lang="en-GB" sz="1000" b="0" cap="none" spc="0">
                          <a:solidFill>
                            <a:schemeClr val="tx1"/>
                          </a:solidFill>
                          <a:effectLst/>
                          <a:latin typeface="Arial" panose="020B0604020202020204" pitchFamily="34" charset="0"/>
                          <a:cs typeface="Arial" panose="020B0604020202020204" pitchFamily="34" charset="0"/>
                        </a:rPr>
                        <a:t>TIME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LEAD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extLst>
                  <a:ext uri="{0D108BD9-81ED-4DB2-BD59-A6C34878D82A}">
                    <a16:rowId xmlns:a16="http://schemas.microsoft.com/office/drawing/2014/main" val="952606947"/>
                  </a:ext>
                </a:extLst>
              </a:tr>
              <a:tr h="500978">
                <a:tc>
                  <a:txBody>
                    <a:bodyPr/>
                    <a:lstStyle/>
                    <a:p>
                      <a:pPr fontAlgn="ctr"/>
                      <a:endParaRPr lang="en-GB" sz="100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1 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200" b="1" cap="none" spc="0">
                          <a:solidFill>
                            <a:schemeClr val="tx1"/>
                          </a:solidFill>
                          <a:effectLst/>
                          <a:latin typeface="Arial" panose="020B0604020202020204" pitchFamily="34" charset="0"/>
                          <a:cs typeface="Arial" panose="020B0604020202020204" pitchFamily="34" charset="0"/>
                        </a:rPr>
                        <a:t>Introductions and Agreement of Agenda</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ctr" rtl="0" fontAlgn="base"/>
                      <a:r>
                        <a:rPr lang="en-GB" sz="1200" b="1" cap="none" spc="0">
                          <a:solidFill>
                            <a:schemeClr val="tx1"/>
                          </a:solidFill>
                          <a:effectLst/>
                          <a:latin typeface="Arial" panose="020B0604020202020204" pitchFamily="34" charset="0"/>
                          <a:cs typeface="Arial" panose="020B0604020202020204" pitchFamily="34" charset="0"/>
                        </a:rPr>
                        <a:t>10:00</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200" b="1" cap="none" spc="0">
                          <a:solidFill>
                            <a:schemeClr val="tx1"/>
                          </a:solidFill>
                          <a:effectLst/>
                          <a:latin typeface="Arial" panose="020B0604020202020204" pitchFamily="34" charset="0"/>
                          <a:cs typeface="Arial" panose="020B0604020202020204" pitchFamily="34" charset="0"/>
                        </a:rPr>
                        <a:t>Chair </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extLst>
                  <a:ext uri="{0D108BD9-81ED-4DB2-BD59-A6C34878D82A}">
                    <a16:rowId xmlns:a16="http://schemas.microsoft.com/office/drawing/2014/main" val="662143624"/>
                  </a:ext>
                </a:extLst>
              </a:tr>
              <a:tr h="528082">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2</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Performance Assurance Update</a:t>
                      </a: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10:05</a:t>
                      </a:r>
                    </a:p>
                  </a:txBody>
                  <a:tcPr marL="22680" marR="11861" marT="6480" marB="48600" anchor="ctr"/>
                </a:tc>
                <a:tc>
                  <a:txBody>
                    <a:bodyPr/>
                    <a:lstStyle/>
                    <a:p>
                      <a:pPr fontAlgn="ctr"/>
                      <a:r>
                        <a:rPr lang="en-GB" sz="1200" b="1" i="0" cap="none" spc="0">
                          <a:solidFill>
                            <a:schemeClr val="tx1"/>
                          </a:solidFill>
                          <a:effectLst/>
                          <a:latin typeface="Arial" panose="020B0604020202020204" pitchFamily="34" charset="0"/>
                          <a:cs typeface="Arial" panose="020B0604020202020204" pitchFamily="34" charset="0"/>
                        </a:rPr>
                        <a:t>Code Manager</a:t>
                      </a:r>
                    </a:p>
                  </a:txBody>
                  <a:tcPr marL="22680" marR="11861" marT="6480" marB="48600" anchor="ctr"/>
                </a:tc>
                <a:extLst>
                  <a:ext uri="{0D108BD9-81ED-4DB2-BD59-A6C34878D82A}">
                    <a16:rowId xmlns:a16="http://schemas.microsoft.com/office/drawing/2014/main" val="2348779415"/>
                  </a:ext>
                </a:extLst>
              </a:tr>
              <a:tr h="528082">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3</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EES Update Following MHHS M10</a:t>
                      </a: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10:35</a:t>
                      </a:r>
                    </a:p>
                  </a:txBody>
                  <a:tcPr marL="22680" marR="11861" marT="6480" marB="48600" anchor="ctr"/>
                </a:tc>
                <a:tc>
                  <a:txBody>
                    <a:bodyPr/>
                    <a:lstStyle/>
                    <a:p>
                      <a:pPr fontAlgn="ctr"/>
                      <a:r>
                        <a:rPr lang="en-GB" sz="1200" b="1" i="0" cap="none" spc="0">
                          <a:solidFill>
                            <a:schemeClr val="tx1"/>
                          </a:solidFill>
                          <a:effectLst/>
                          <a:latin typeface="Arial" panose="020B0604020202020204" pitchFamily="34" charset="0"/>
                          <a:cs typeface="Arial" panose="020B0604020202020204" pitchFamily="34" charset="0"/>
                        </a:rPr>
                        <a:t>Code Manager</a:t>
                      </a:r>
                    </a:p>
                  </a:txBody>
                  <a:tcPr marL="22680" marR="11861" marT="6480" marB="48600" anchor="ctr"/>
                </a:tc>
                <a:extLst>
                  <a:ext uri="{0D108BD9-81ED-4DB2-BD59-A6C34878D82A}">
                    <a16:rowId xmlns:a16="http://schemas.microsoft.com/office/drawing/2014/main" val="3433989276"/>
                  </a:ext>
                </a:extLst>
              </a:tr>
              <a:tr h="528082">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4</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Market Message Version Issue</a:t>
                      </a:r>
                    </a:p>
                  </a:txBody>
                  <a:tcPr marL="22680" marR="11861" marT="6480" marB="48600" anchor="ct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GB" sz="1200" b="1" i="0" cap="none" spc="0">
                          <a:solidFill>
                            <a:schemeClr val="tx1"/>
                          </a:solidFill>
                          <a:effectLst/>
                          <a:latin typeface="Arial" panose="020B0604020202020204" pitchFamily="34" charset="0"/>
                          <a:cs typeface="Arial" panose="020B0604020202020204" pitchFamily="34" charset="0"/>
                        </a:rPr>
                        <a:t>10:45</a:t>
                      </a:r>
                    </a:p>
                  </a:txBody>
                  <a:tcPr marL="22680" marR="11861" marT="6480" marB="48600" anchor="ctr"/>
                </a:tc>
                <a:tc>
                  <a:txBody>
                    <a:bodyPr/>
                    <a:lstStyle/>
                    <a:p>
                      <a:pPr fontAlgn="ctr"/>
                      <a:r>
                        <a:rPr lang="en-GB" sz="1200" b="1" i="0" cap="none" spc="0">
                          <a:solidFill>
                            <a:schemeClr val="tx1"/>
                          </a:solidFill>
                          <a:effectLst/>
                          <a:latin typeface="Arial" panose="020B0604020202020204" pitchFamily="34" charset="0"/>
                          <a:cs typeface="Arial" panose="020B0604020202020204" pitchFamily="34" charset="0"/>
                        </a:rPr>
                        <a:t>Code Manager</a:t>
                      </a:r>
                    </a:p>
                  </a:txBody>
                  <a:tcPr marL="22680" marR="11861" marT="6480" marB="48600" anchor="ctr"/>
                </a:tc>
                <a:extLst>
                  <a:ext uri="{0D108BD9-81ED-4DB2-BD59-A6C34878D82A}">
                    <a16:rowId xmlns:a16="http://schemas.microsoft.com/office/drawing/2014/main" val="2129498811"/>
                  </a:ext>
                </a:extLst>
              </a:tr>
              <a:tr h="528082">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5</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Gatekeeper Validation Issue</a:t>
                      </a:r>
                    </a:p>
                  </a:txBody>
                  <a:tcPr marL="22680" marR="11861" marT="6480" marB="48600" anchor="ct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GB" sz="1200" b="1" i="0" cap="none" spc="0">
                          <a:solidFill>
                            <a:schemeClr val="tx1"/>
                          </a:solidFill>
                          <a:effectLst/>
                          <a:latin typeface="Arial" panose="020B0604020202020204" pitchFamily="34" charset="0"/>
                          <a:cs typeface="Arial" panose="020B0604020202020204" pitchFamily="34" charset="0"/>
                        </a:rPr>
                        <a:t>10:55</a:t>
                      </a:r>
                    </a:p>
                  </a:txBody>
                  <a:tcPr marL="22680" marR="11861" marT="6480" marB="48600" anchor="ctr"/>
                </a:tc>
                <a:tc>
                  <a:txBody>
                    <a:bodyPr/>
                    <a:lstStyle/>
                    <a:p>
                      <a:pPr fontAlgn="ctr"/>
                      <a:r>
                        <a:rPr lang="en-GB" sz="1200" b="1" i="0" cap="none" spc="0">
                          <a:solidFill>
                            <a:schemeClr val="tx1"/>
                          </a:solidFill>
                          <a:effectLst/>
                          <a:latin typeface="Arial" panose="020B0604020202020204" pitchFamily="34" charset="0"/>
                          <a:cs typeface="Arial" panose="020B0604020202020204" pitchFamily="34" charset="0"/>
                        </a:rPr>
                        <a:t>Code Manager</a:t>
                      </a:r>
                    </a:p>
                  </a:txBody>
                  <a:tcPr marL="22680" marR="11861" marT="6480" marB="48600" anchor="ctr"/>
                </a:tc>
                <a:extLst>
                  <a:ext uri="{0D108BD9-81ED-4DB2-BD59-A6C34878D82A}">
                    <a16:rowId xmlns:a16="http://schemas.microsoft.com/office/drawing/2014/main" val="813181728"/>
                  </a:ext>
                </a:extLst>
              </a:tr>
              <a:tr h="528082">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6</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Tariff Interoperability Working Group</a:t>
                      </a:r>
                    </a:p>
                  </a:txBody>
                  <a:tcPr marL="22680" marR="11861" marT="6480" marB="48600" anchor="ct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GB" sz="1200" b="1" i="0" cap="none" spc="0">
                          <a:solidFill>
                            <a:schemeClr val="tx1"/>
                          </a:solidFill>
                          <a:effectLst/>
                          <a:latin typeface="Arial" panose="020B0604020202020204" pitchFamily="34" charset="0"/>
                          <a:cs typeface="Arial" panose="020B0604020202020204" pitchFamily="34" charset="0"/>
                        </a:rPr>
                        <a:t>11:05</a:t>
                      </a:r>
                    </a:p>
                  </a:txBody>
                  <a:tcPr marL="22680" marR="11861" marT="6480" marB="48600" anchor="ctr"/>
                </a:tc>
                <a:tc>
                  <a:txBody>
                    <a:bodyPr/>
                    <a:lstStyle/>
                    <a:p>
                      <a:pPr fontAlgn="ctr"/>
                      <a:r>
                        <a:rPr lang="en-GB" sz="1200" b="1" i="0" cap="none" spc="0" err="1">
                          <a:solidFill>
                            <a:schemeClr val="tx1"/>
                          </a:solidFill>
                          <a:effectLst/>
                          <a:latin typeface="Arial" panose="020B0604020202020204" pitchFamily="34" charset="0"/>
                          <a:cs typeface="Arial" panose="020B0604020202020204" pitchFamily="34" charset="0"/>
                        </a:rPr>
                        <a:t>RECCo</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extLst>
                  <a:ext uri="{0D108BD9-81ED-4DB2-BD59-A6C34878D82A}">
                    <a16:rowId xmlns:a16="http://schemas.microsoft.com/office/drawing/2014/main" val="610710881"/>
                  </a:ext>
                </a:extLst>
              </a:tr>
              <a:tr h="36050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Arial" panose="020B0604020202020204" pitchFamily="34" charset="0"/>
                          <a:ea typeface="+mn-ea"/>
                          <a:cs typeface="Arial" panose="020B0604020202020204" pitchFamily="34" charset="0"/>
                        </a:rPr>
                        <a:t>7</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AOB</a:t>
                      </a: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11:20</a:t>
                      </a:r>
                    </a:p>
                  </a:txBody>
                  <a:tcPr marL="22680" marR="11861" marT="6480" marB="48600" anchor="ctr"/>
                </a:tc>
                <a:tc>
                  <a:txBody>
                    <a:bodyPr/>
                    <a:lstStyle/>
                    <a:p>
                      <a:pPr algn="l" rtl="0" fontAlgn="base"/>
                      <a:r>
                        <a:rPr lang="en-GB" sz="1200" b="1" kern="1200" cap="none" spc="0">
                          <a:solidFill>
                            <a:schemeClr val="tx1"/>
                          </a:solidFill>
                          <a:effectLst/>
                          <a:latin typeface="Arial" panose="020B0604020202020204" pitchFamily="34" charset="0"/>
                          <a:ea typeface="+mn-ea"/>
                          <a:cs typeface="Arial" panose="020B0604020202020204" pitchFamily="34" charset="0"/>
                        </a:rPr>
                        <a:t>All</a:t>
                      </a:r>
                    </a:p>
                  </a:txBody>
                  <a:tcPr marL="22680" marR="11861" marT="6480" marB="48600" anchor="ctr"/>
                </a:tc>
                <a:extLst>
                  <a:ext uri="{0D108BD9-81ED-4DB2-BD59-A6C34878D82A}">
                    <a16:rowId xmlns:a16="http://schemas.microsoft.com/office/drawing/2014/main" val="4022920288"/>
                  </a:ext>
                </a:extLst>
              </a:tr>
              <a:tr h="36050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Arial" panose="020B0604020202020204" pitchFamily="34" charset="0"/>
                          <a:ea typeface="+mn-ea"/>
                          <a:cs typeface="Arial" panose="020B0604020202020204" pitchFamily="34" charset="0"/>
                        </a:rPr>
                        <a:t>8</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Close</a:t>
                      </a: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11:35</a:t>
                      </a:r>
                    </a:p>
                  </a:txBody>
                  <a:tcPr marL="22680" marR="11861" marT="6480" marB="48600" anchor="ctr"/>
                </a:tc>
                <a:tc>
                  <a:txBody>
                    <a:bodyPr/>
                    <a:lstStyle/>
                    <a:p>
                      <a:pPr algn="l" rtl="0" fontAlgn="base"/>
                      <a:r>
                        <a:rPr lang="en-GB" sz="1200" b="1" kern="1200" cap="none" spc="0">
                          <a:solidFill>
                            <a:schemeClr val="tx1"/>
                          </a:solidFill>
                          <a:effectLst/>
                          <a:latin typeface="Arial" panose="020B0604020202020204" pitchFamily="34" charset="0"/>
                          <a:ea typeface="+mn-ea"/>
                          <a:cs typeface="Arial" panose="020B0604020202020204" pitchFamily="34" charset="0"/>
                        </a:rPr>
                        <a:t>Chair</a:t>
                      </a:r>
                    </a:p>
                  </a:txBody>
                  <a:tcPr marL="22680" marR="11861" marT="6480" marB="48600" anchor="ctr"/>
                </a:tc>
                <a:extLst>
                  <a:ext uri="{0D108BD9-81ED-4DB2-BD59-A6C34878D82A}">
                    <a16:rowId xmlns:a16="http://schemas.microsoft.com/office/drawing/2014/main" val="3937098105"/>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a:latin typeface="Arial"/>
                <a:ea typeface="Roboto"/>
                <a:cs typeface="Arial"/>
              </a:rPr>
              <a:t>For Information: </a:t>
            </a:r>
            <a:r>
              <a:rPr lang="en-GB" err="1">
                <a:latin typeface="Arial"/>
                <a:ea typeface="Roboto"/>
                <a:cs typeface="Arial"/>
              </a:rPr>
              <a:t>PErformance</a:t>
            </a:r>
            <a:r>
              <a:rPr lang="en-GB">
                <a:latin typeface="Arial"/>
                <a:ea typeface="Roboto"/>
                <a:cs typeface="Arial"/>
              </a:rPr>
              <a:t> Assurance Update</a:t>
            </a:r>
          </a:p>
        </p:txBody>
      </p:sp>
      <p:sp>
        <p:nvSpPr>
          <p:cNvPr id="5" name="Text Placeholder 4">
            <a:extLst>
              <a:ext uri="{FF2B5EF4-FFF2-40B4-BE49-F238E27FC236}">
                <a16:creationId xmlns:a16="http://schemas.microsoft.com/office/drawing/2014/main" id="{9A4CA232-73BF-8448-1F04-F77A7C47EBAA}"/>
              </a:ext>
            </a:extLst>
          </p:cNvPr>
          <p:cNvSpPr>
            <a:spLocks noGrp="1"/>
          </p:cNvSpPr>
          <p:nvPr>
            <p:ph type="body" sz="quarter" idx="10"/>
          </p:nvPr>
        </p:nvSpPr>
        <p:spPr/>
        <p:txBody>
          <a:bodyPr/>
          <a:lstStyle/>
          <a:p>
            <a:r>
              <a:rPr lang="en-GB">
                <a:latin typeface="Roboto"/>
                <a:ea typeface="Roboto"/>
                <a:cs typeface="Roboto"/>
              </a:rPr>
              <a:t>Vaishnavi Campbell-Sharma</a:t>
            </a:r>
            <a:endParaRPr lang="en-US"/>
          </a:p>
        </p:txBody>
      </p:sp>
    </p:spTree>
    <p:extLst>
      <p:ext uri="{BB962C8B-B14F-4D97-AF65-F5344CB8AC3E}">
        <p14:creationId xmlns:p14="http://schemas.microsoft.com/office/powerpoint/2010/main" val="3166048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5F400-8A6A-01A5-4F64-56682B4035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7AF8AC-48B0-A9FE-F854-64012087354E}"/>
              </a:ext>
            </a:extLst>
          </p:cNvPr>
          <p:cNvSpPr>
            <a:spLocks noGrp="1"/>
          </p:cNvSpPr>
          <p:nvPr>
            <p:ph type="title"/>
          </p:nvPr>
        </p:nvSpPr>
        <p:spPr/>
        <p:txBody>
          <a:bodyPr/>
          <a:lstStyle/>
          <a:p>
            <a:r>
              <a:rPr lang="en-GB">
                <a:latin typeface="Roboto"/>
                <a:ea typeface="Roboto"/>
                <a:cs typeface="Roboto"/>
              </a:rPr>
              <a:t>Annulments Clarification</a:t>
            </a:r>
            <a:endParaRPr lang="en-GB"/>
          </a:p>
        </p:txBody>
      </p:sp>
      <p:sp>
        <p:nvSpPr>
          <p:cNvPr id="3" name="Content Placeholder 2">
            <a:extLst>
              <a:ext uri="{FF2B5EF4-FFF2-40B4-BE49-F238E27FC236}">
                <a16:creationId xmlns:a16="http://schemas.microsoft.com/office/drawing/2014/main" id="{670EC30E-74E7-FBBE-D19E-29B830DDD7B7}"/>
              </a:ext>
            </a:extLst>
          </p:cNvPr>
          <p:cNvSpPr>
            <a:spLocks noGrp="1"/>
          </p:cNvSpPr>
          <p:nvPr>
            <p:ph sz="quarter" idx="10"/>
          </p:nvPr>
        </p:nvSpPr>
        <p:spPr>
          <a:xfrm>
            <a:off x="906463" y="1231059"/>
            <a:ext cx="9199305" cy="5089732"/>
          </a:xfrm>
        </p:spPr>
        <p:txBody>
          <a:bodyPr vert="horz" lIns="91440" tIns="45720" rIns="91440" bIns="45720" rtlCol="0" anchor="t">
            <a:normAutofit/>
          </a:bodyPr>
          <a:lstStyle/>
          <a:p>
            <a:pPr marL="0" indent="0">
              <a:buNone/>
            </a:pPr>
            <a:r>
              <a:rPr lang="en-GB" sz="1200">
                <a:solidFill>
                  <a:srgbClr val="000000"/>
                </a:solidFill>
                <a:effectLst/>
                <a:latin typeface="Arial"/>
                <a:ea typeface="Calibri"/>
                <a:cs typeface="Arial"/>
              </a:rPr>
              <a:t>We are aware that the definitions within the REC are complex, and at times refer to outside documents.  We have therefore developed guidance in plain English to help Parties understand REC processes.  Following a discussion at PAB in September on the appropriate use of annulments we want to draw Parties attention to the guidance on annulments and objections.  This is available on the REC Portal </a:t>
            </a:r>
            <a:r>
              <a:rPr lang="en-GB" sz="1200" u="sng">
                <a:solidFill>
                  <a:srgbClr val="000000"/>
                </a:solidFill>
                <a:effectLst/>
                <a:latin typeface="Arial"/>
                <a:ea typeface="Calibri"/>
                <a:cs typeface="Arial"/>
                <a:hlinkClick r:id="rId3"/>
              </a:rPr>
              <a:t>here</a:t>
            </a:r>
            <a:r>
              <a:rPr lang="en-GB" sz="1200">
                <a:solidFill>
                  <a:srgbClr val="000000"/>
                </a:solidFill>
                <a:effectLst/>
                <a:latin typeface="Arial"/>
                <a:ea typeface="Calibri"/>
                <a:cs typeface="Arial"/>
              </a:rPr>
              <a:t>.</a:t>
            </a:r>
            <a:endParaRPr lang="en-GB" sz="1200">
              <a:effectLst/>
              <a:latin typeface="Arial"/>
              <a:ea typeface="Calibri"/>
              <a:cs typeface="Arial"/>
            </a:endParaRPr>
          </a:p>
          <a:p>
            <a:pPr marL="0" indent="0">
              <a:buNone/>
            </a:pPr>
            <a:r>
              <a:rPr lang="en-GB" sz="1200">
                <a:solidFill>
                  <a:srgbClr val="000000"/>
                </a:solidFill>
                <a:effectLst/>
                <a:latin typeface="Arial"/>
                <a:ea typeface="Calibri"/>
                <a:cs typeface="Arial"/>
              </a:rPr>
              <a:t>We want to draw to Parties attention one key element of this guidance: Annulments can </a:t>
            </a:r>
            <a:r>
              <a:rPr lang="en-GB" sz="1200" b="1" u="sng">
                <a:solidFill>
                  <a:srgbClr val="000000"/>
                </a:solidFill>
                <a:effectLst/>
                <a:latin typeface="Arial"/>
                <a:ea typeface="Calibri"/>
                <a:cs typeface="Arial"/>
              </a:rPr>
              <a:t>only</a:t>
            </a:r>
            <a:r>
              <a:rPr lang="en-GB" sz="1200">
                <a:solidFill>
                  <a:srgbClr val="000000"/>
                </a:solidFill>
                <a:effectLst/>
                <a:latin typeface="Arial"/>
                <a:ea typeface="Calibri"/>
                <a:cs typeface="Arial"/>
              </a:rPr>
              <a:t> be used when a customer tells their current </a:t>
            </a:r>
            <a:r>
              <a:rPr lang="en-GB" sz="1200">
                <a:solidFill>
                  <a:srgbClr val="000000"/>
                </a:solidFill>
                <a:latin typeface="Arial"/>
                <a:ea typeface="Calibri"/>
                <a:cs typeface="Arial"/>
              </a:rPr>
              <a:t>S</a:t>
            </a:r>
            <a:r>
              <a:rPr lang="en-GB" sz="1200">
                <a:solidFill>
                  <a:srgbClr val="000000"/>
                </a:solidFill>
                <a:effectLst/>
                <a:latin typeface="Arial"/>
                <a:ea typeface="Calibri"/>
                <a:cs typeface="Arial"/>
              </a:rPr>
              <a:t>upplier that they have not signed a new contract with a different Supplier.</a:t>
            </a:r>
          </a:p>
        </p:txBody>
      </p:sp>
      <p:sp>
        <p:nvSpPr>
          <p:cNvPr id="10" name="Rectangle: Rounded Corners 9">
            <a:extLst>
              <a:ext uri="{FF2B5EF4-FFF2-40B4-BE49-F238E27FC236}">
                <a16:creationId xmlns:a16="http://schemas.microsoft.com/office/drawing/2014/main" id="{5A6ED5C9-B53D-9E10-20CC-6F8A8C42E524}"/>
              </a:ext>
            </a:extLst>
          </p:cNvPr>
          <p:cNvSpPr/>
          <p:nvPr/>
        </p:nvSpPr>
        <p:spPr>
          <a:xfrm>
            <a:off x="906463" y="3146551"/>
            <a:ext cx="9217025" cy="1193517"/>
          </a:xfrm>
          <a:prstGeom prst="roundRect">
            <a:avLst>
              <a:gd name="adj" fmla="val 10000"/>
            </a:avLst>
          </a:prstGeom>
        </p:spPr>
        <p:style>
          <a:lnRef idx="0">
            <a:schemeClr val="accent3">
              <a:hueOff val="0"/>
              <a:satOff val="0"/>
              <a:lumOff val="0"/>
              <a:alphaOff val="0"/>
            </a:schemeClr>
          </a:lnRef>
          <a:fillRef idx="1">
            <a:schemeClr val="accent3">
              <a:tint val="40000"/>
              <a:hueOff val="0"/>
              <a:satOff val="0"/>
              <a:lumOff val="0"/>
              <a:alphaOff val="0"/>
            </a:schemeClr>
          </a:fillRef>
          <a:effectRef idx="0">
            <a:schemeClr val="accent3">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mn-ea"/>
              <a:cs typeface="+mn-cs"/>
            </a:endParaRPr>
          </a:p>
        </p:txBody>
      </p:sp>
      <p:sp>
        <p:nvSpPr>
          <p:cNvPr id="11" name="Rectangle 10" descr="Contract with solid fill">
            <a:extLst>
              <a:ext uri="{FF2B5EF4-FFF2-40B4-BE49-F238E27FC236}">
                <a16:creationId xmlns:a16="http://schemas.microsoft.com/office/drawing/2014/main" id="{C4C6B42A-DFC0-D788-8734-30926EBA5ECF}"/>
              </a:ext>
            </a:extLst>
          </p:cNvPr>
          <p:cNvSpPr/>
          <p:nvPr/>
        </p:nvSpPr>
        <p:spPr>
          <a:xfrm>
            <a:off x="1267501" y="3415092"/>
            <a:ext cx="656434" cy="656434"/>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7BB0551E-1043-FB9E-BC73-6159DD0B9A53}"/>
              </a:ext>
            </a:extLst>
          </p:cNvPr>
          <p:cNvSpPr/>
          <p:nvPr/>
        </p:nvSpPr>
        <p:spPr>
          <a:xfrm>
            <a:off x="2284975" y="3146551"/>
            <a:ext cx="7838512" cy="1193517"/>
          </a:xfrm>
          <a:custGeom>
            <a:avLst/>
            <a:gdLst>
              <a:gd name="connsiteX0" fmla="*/ 0 w 7838512"/>
              <a:gd name="connsiteY0" fmla="*/ 0 h 1193517"/>
              <a:gd name="connsiteX1" fmla="*/ 7838512 w 7838512"/>
              <a:gd name="connsiteY1" fmla="*/ 0 h 1193517"/>
              <a:gd name="connsiteX2" fmla="*/ 7838512 w 7838512"/>
              <a:gd name="connsiteY2" fmla="*/ 1193517 h 1193517"/>
              <a:gd name="connsiteX3" fmla="*/ 0 w 7838512"/>
              <a:gd name="connsiteY3" fmla="*/ 1193517 h 1193517"/>
              <a:gd name="connsiteX4" fmla="*/ 0 w 7838512"/>
              <a:gd name="connsiteY4" fmla="*/ 0 h 1193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8512" h="1193517">
                <a:moveTo>
                  <a:pt x="0" y="0"/>
                </a:moveTo>
                <a:lnTo>
                  <a:pt x="7838512" y="0"/>
                </a:lnTo>
                <a:lnTo>
                  <a:pt x="7838512" y="1193517"/>
                </a:lnTo>
                <a:lnTo>
                  <a:pt x="0" y="119351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6314" tIns="126314" rIns="126314" bIns="126314" numCol="1" spcCol="1270" anchor="ctr" anchorCtr="0">
            <a:noAutofit/>
          </a:bodyPr>
          <a:lstStyle/>
          <a:p>
            <a:pPr marL="0" marR="0" lvl="0" indent="0" algn="l" defTabSz="622300" rtl="0" eaLnBrk="1" fontAlgn="auto" latinLnBrk="0" hangingPunct="1">
              <a:lnSpc>
                <a:spcPct val="100000"/>
              </a:lnSpc>
              <a:spcBef>
                <a:spcPct val="0"/>
              </a:spcBef>
              <a:spcAft>
                <a:spcPct val="35000"/>
              </a:spcAft>
              <a:buClrTx/>
              <a:buSzTx/>
              <a:buFontTx/>
              <a:buNone/>
              <a:tabLst/>
              <a:defRPr/>
            </a:pPr>
            <a:r>
              <a:rPr kumimoji="0" lang="en-GB" sz="1400" b="0" i="0" u="none" strike="noStrike" kern="1200" cap="none" spc="0" normalizeH="0" baseline="0" noProof="0">
                <a:ln>
                  <a:noFill/>
                </a:ln>
                <a:solidFill>
                  <a:srgbClr val="000000">
                    <a:hueOff val="0"/>
                    <a:satOff val="0"/>
                    <a:lumOff val="0"/>
                    <a:alphaOff val="0"/>
                  </a:srgbClr>
                </a:solidFill>
                <a:effectLst/>
                <a:uLnTx/>
                <a:uFillTx/>
                <a:latin typeface="Arial" panose="020B0604020202020204" pitchFamily="34" charset="0"/>
                <a:ea typeface="+mn-ea"/>
                <a:cs typeface="Arial" panose="020B0604020202020204" pitchFamily="34" charset="0"/>
              </a:rPr>
              <a:t>Standard Licence Conditions for Electricity and Gas Suppliers, Condition 14.2(d) &amp; 14.4 (c) allows the use of Annulments where: </a:t>
            </a:r>
            <a:r>
              <a:rPr kumimoji="0" lang="en-GB" sz="1400" b="0" i="1" u="none" strike="noStrike" kern="1200" cap="none" spc="0" normalizeH="0" baseline="0" noProof="0">
                <a:ln>
                  <a:noFill/>
                </a:ln>
                <a:solidFill>
                  <a:srgbClr val="000000">
                    <a:hueOff val="0"/>
                    <a:satOff val="0"/>
                    <a:lumOff val="0"/>
                    <a:alphaOff val="0"/>
                  </a:srgbClr>
                </a:solidFill>
                <a:effectLst/>
                <a:uLnTx/>
                <a:uFillTx/>
                <a:latin typeface="Arial" panose="020B0604020202020204" pitchFamily="34" charset="0"/>
                <a:ea typeface="+mn-ea"/>
                <a:cs typeface="Arial" panose="020B0604020202020204" pitchFamily="34" charset="0"/>
              </a:rPr>
              <a:t>‘the Customer informs the licensee that they have not entered into a Contract with the proposed new Electricity/Gas Supplier and asks the licensee to prevent the Proposed Supplier Transfer from taking place.’ </a:t>
            </a:r>
            <a:endParaRPr kumimoji="0" lang="en-US" sz="1400" b="0" i="0" u="none" strike="noStrike" kern="1200" cap="none" spc="0" normalizeH="0" baseline="0" noProof="0">
              <a:ln>
                <a:noFill/>
              </a:ln>
              <a:solidFill>
                <a:srgbClr val="000000">
                  <a:hueOff val="0"/>
                  <a:satOff val="0"/>
                  <a:lumOff val="0"/>
                  <a:alphaOff val="0"/>
                </a:srgbClr>
              </a:solidFill>
              <a:effectLst/>
              <a:uLnTx/>
              <a:uFillTx/>
              <a:latin typeface="Arial" panose="020B0604020202020204" pitchFamily="34" charset="0"/>
              <a:ea typeface="+mn-ea"/>
              <a:cs typeface="Arial" panose="020B0604020202020204" pitchFamily="34" charset="0"/>
            </a:endParaRPr>
          </a:p>
        </p:txBody>
      </p:sp>
      <p:sp>
        <p:nvSpPr>
          <p:cNvPr id="13" name="Rectangle: Rounded Corners 12">
            <a:extLst>
              <a:ext uri="{FF2B5EF4-FFF2-40B4-BE49-F238E27FC236}">
                <a16:creationId xmlns:a16="http://schemas.microsoft.com/office/drawing/2014/main" id="{3279F6F6-665B-02A4-C40E-5DF7FE00FD19}"/>
              </a:ext>
            </a:extLst>
          </p:cNvPr>
          <p:cNvSpPr/>
          <p:nvPr/>
        </p:nvSpPr>
        <p:spPr>
          <a:xfrm>
            <a:off x="906463" y="4638447"/>
            <a:ext cx="9217025" cy="1193517"/>
          </a:xfrm>
          <a:prstGeom prst="roundRect">
            <a:avLst>
              <a:gd name="adj" fmla="val 10000"/>
            </a:avLst>
          </a:prstGeom>
        </p:spPr>
        <p:style>
          <a:lnRef idx="2">
            <a:schemeClr val="accent3"/>
          </a:lnRef>
          <a:fillRef idx="1">
            <a:schemeClr val="lt1"/>
          </a:fillRef>
          <a:effectRef idx="0">
            <a:schemeClr val="accent3"/>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mn-ea"/>
              <a:cs typeface="+mn-cs"/>
            </a:endParaRPr>
          </a:p>
        </p:txBody>
      </p:sp>
      <p:sp>
        <p:nvSpPr>
          <p:cNvPr id="14" name="Rectangle 13" descr="Postit Notes with solid fill">
            <a:extLst>
              <a:ext uri="{FF2B5EF4-FFF2-40B4-BE49-F238E27FC236}">
                <a16:creationId xmlns:a16="http://schemas.microsoft.com/office/drawing/2014/main" id="{16F4977E-FD17-BD1C-D69E-1B7A89DC9712}"/>
              </a:ext>
            </a:extLst>
          </p:cNvPr>
          <p:cNvSpPr/>
          <p:nvPr/>
        </p:nvSpPr>
        <p:spPr>
          <a:xfrm>
            <a:off x="1267501" y="4906989"/>
            <a:ext cx="656434" cy="656434"/>
          </a:xfrm>
          <a:prstGeom prst="rect">
            <a:avLst/>
          </a:prstGeom>
          <a:blipFill>
            <a:blip r:embed="rId6">
              <a:extLst>
                <a:ext uri="{96DAC541-7B7A-43D3-8B79-37D633B846F1}">
                  <asvg:svgBlip xmlns:asvg="http://schemas.microsoft.com/office/drawing/2016/SVG/main" r:embed="rId7"/>
                </a:ext>
              </a:extLst>
            </a:blip>
            <a:srcRect/>
            <a:stretch>
              <a:fillRect/>
            </a:stretch>
          </a:blip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DC377CE5-6EDF-A1BC-9B6D-FB1883A7BC23}"/>
              </a:ext>
            </a:extLst>
          </p:cNvPr>
          <p:cNvSpPr/>
          <p:nvPr/>
        </p:nvSpPr>
        <p:spPr>
          <a:xfrm>
            <a:off x="2284975" y="4638447"/>
            <a:ext cx="7838512" cy="1193517"/>
          </a:xfrm>
          <a:custGeom>
            <a:avLst/>
            <a:gdLst>
              <a:gd name="connsiteX0" fmla="*/ 0 w 7838512"/>
              <a:gd name="connsiteY0" fmla="*/ 0 h 1193517"/>
              <a:gd name="connsiteX1" fmla="*/ 7838512 w 7838512"/>
              <a:gd name="connsiteY1" fmla="*/ 0 h 1193517"/>
              <a:gd name="connsiteX2" fmla="*/ 7838512 w 7838512"/>
              <a:gd name="connsiteY2" fmla="*/ 1193517 h 1193517"/>
              <a:gd name="connsiteX3" fmla="*/ 0 w 7838512"/>
              <a:gd name="connsiteY3" fmla="*/ 1193517 h 1193517"/>
              <a:gd name="connsiteX4" fmla="*/ 0 w 7838512"/>
              <a:gd name="connsiteY4" fmla="*/ 0 h 1193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8512" h="1193517">
                <a:moveTo>
                  <a:pt x="0" y="0"/>
                </a:moveTo>
                <a:lnTo>
                  <a:pt x="7838512" y="0"/>
                </a:lnTo>
                <a:lnTo>
                  <a:pt x="7838512" y="1193517"/>
                </a:lnTo>
                <a:lnTo>
                  <a:pt x="0" y="119351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6314" tIns="126314" rIns="126314" bIns="126314" numCol="1" spcCol="1270" anchor="ctr" anchorCtr="0">
            <a:noAutofit/>
          </a:bodyPr>
          <a:lstStyle/>
          <a:p>
            <a:pPr marL="0" marR="0" lvl="0" indent="0" algn="l" defTabSz="622300" rtl="0" eaLnBrk="1" fontAlgn="auto" latinLnBrk="0" hangingPunct="1">
              <a:lnSpc>
                <a:spcPct val="100000"/>
              </a:lnSpc>
              <a:spcBef>
                <a:spcPct val="0"/>
              </a:spcBef>
              <a:spcAft>
                <a:spcPct val="35000"/>
              </a:spcAft>
              <a:buClrTx/>
              <a:buSzTx/>
              <a:buFontTx/>
              <a:buNone/>
              <a:tabLst/>
              <a:defRPr/>
            </a:pPr>
            <a:r>
              <a:rPr kumimoji="0" lang="en-GB" sz="1400" b="0" i="0" u="none" strike="noStrike" kern="1200" cap="none" spc="0" normalizeH="0" baseline="0" noProof="0">
                <a:ln>
                  <a:noFill/>
                </a:ln>
                <a:solidFill>
                  <a:srgbClr val="000000">
                    <a:hueOff val="0"/>
                    <a:satOff val="0"/>
                    <a:lumOff val="0"/>
                    <a:alphaOff val="0"/>
                  </a:srgbClr>
                </a:solidFill>
                <a:effectLst/>
                <a:uLnTx/>
                <a:uFillTx/>
                <a:latin typeface="Arial" panose="020B0604020202020204" pitchFamily="34" charset="0"/>
                <a:ea typeface="+mn-ea"/>
                <a:cs typeface="Arial" panose="020B0604020202020204" pitchFamily="34" charset="0"/>
              </a:rPr>
              <a:t>In summary: Annulments can </a:t>
            </a:r>
            <a:r>
              <a:rPr kumimoji="0" lang="en-GB" sz="1400" b="1" i="0" u="sng" strike="noStrike" kern="1200" cap="none" spc="0" normalizeH="0" baseline="0" noProof="0">
                <a:ln>
                  <a:noFill/>
                </a:ln>
                <a:solidFill>
                  <a:srgbClr val="000000">
                    <a:hueOff val="0"/>
                    <a:satOff val="0"/>
                    <a:lumOff val="0"/>
                    <a:alphaOff val="0"/>
                  </a:srgbClr>
                </a:solidFill>
                <a:effectLst/>
                <a:uLnTx/>
                <a:uFillTx/>
                <a:latin typeface="Arial" panose="020B0604020202020204" pitchFamily="34" charset="0"/>
                <a:ea typeface="+mn-ea"/>
                <a:cs typeface="Arial" panose="020B0604020202020204" pitchFamily="34" charset="0"/>
              </a:rPr>
              <a:t>only</a:t>
            </a:r>
            <a:r>
              <a:rPr kumimoji="0" lang="en-GB" sz="1400" b="0" i="0" u="none" strike="noStrike" kern="1200" cap="none" spc="0" normalizeH="0" baseline="0" noProof="0">
                <a:ln>
                  <a:noFill/>
                </a:ln>
                <a:solidFill>
                  <a:srgbClr val="000000">
                    <a:hueOff val="0"/>
                    <a:satOff val="0"/>
                    <a:lumOff val="0"/>
                    <a:alphaOff val="0"/>
                  </a:srgbClr>
                </a:solidFill>
                <a:effectLst/>
                <a:uLnTx/>
                <a:uFillTx/>
                <a:latin typeface="Arial" panose="020B0604020202020204" pitchFamily="34" charset="0"/>
                <a:ea typeface="+mn-ea"/>
                <a:cs typeface="Arial" panose="020B0604020202020204" pitchFamily="34" charset="0"/>
              </a:rPr>
              <a:t> be used when a customer tells their existing supplier that they have not signed a new contract with a different supplier.</a:t>
            </a:r>
            <a:endParaRPr kumimoji="0" lang="en-US" sz="1400" b="0" i="0" u="none" strike="noStrike" kern="1200" cap="none" spc="0" normalizeH="0" baseline="0" noProof="0">
              <a:ln>
                <a:noFill/>
              </a:ln>
              <a:solidFill>
                <a:srgbClr val="000000">
                  <a:hueOff val="0"/>
                  <a:satOff val="0"/>
                  <a:lumOff val="0"/>
                  <a:alphaOff val="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099922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5F400-8A6A-01A5-4F64-56682B4035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7AF8AC-48B0-A9FE-F854-64012087354E}"/>
              </a:ext>
            </a:extLst>
          </p:cNvPr>
          <p:cNvSpPr>
            <a:spLocks noGrp="1"/>
          </p:cNvSpPr>
          <p:nvPr>
            <p:ph type="title"/>
          </p:nvPr>
        </p:nvSpPr>
        <p:spPr/>
        <p:txBody>
          <a:bodyPr/>
          <a:lstStyle/>
          <a:p>
            <a:r>
              <a:rPr lang="en-GB">
                <a:latin typeface="Roboto"/>
                <a:ea typeface="Roboto"/>
                <a:cs typeface="Roboto"/>
              </a:rPr>
              <a:t>Risk Register Updates &amp; Consultation</a:t>
            </a:r>
            <a:endParaRPr lang="en-GB"/>
          </a:p>
        </p:txBody>
      </p:sp>
      <p:sp>
        <p:nvSpPr>
          <p:cNvPr id="3" name="Content Placeholder 2">
            <a:extLst>
              <a:ext uri="{FF2B5EF4-FFF2-40B4-BE49-F238E27FC236}">
                <a16:creationId xmlns:a16="http://schemas.microsoft.com/office/drawing/2014/main" id="{670EC30E-74E7-FBBE-D19E-29B830DDD7B7}"/>
              </a:ext>
            </a:extLst>
          </p:cNvPr>
          <p:cNvSpPr>
            <a:spLocks noGrp="1"/>
          </p:cNvSpPr>
          <p:nvPr>
            <p:ph sz="quarter" idx="10"/>
          </p:nvPr>
        </p:nvSpPr>
        <p:spPr>
          <a:xfrm>
            <a:off x="842963" y="1231059"/>
            <a:ext cx="10532805" cy="5089732"/>
          </a:xfrm>
        </p:spPr>
        <p:txBody>
          <a:bodyPr vert="horz" lIns="91440" tIns="45720" rIns="91440" bIns="45720" rtlCol="0" anchor="t">
            <a:noAutofit/>
          </a:bodyPr>
          <a:lstStyle/>
          <a:p>
            <a:pPr marL="0" indent="0" algn="just">
              <a:lnSpc>
                <a:spcPct val="115000"/>
              </a:lnSpc>
              <a:spcBef>
                <a:spcPts val="600"/>
              </a:spcBef>
              <a:spcAft>
                <a:spcPts val="600"/>
              </a:spcAft>
              <a:buNone/>
            </a:pPr>
            <a:r>
              <a:rPr lang="en-GB" sz="1200">
                <a:solidFill>
                  <a:srgbClr val="000000"/>
                </a:solidFill>
                <a:effectLst/>
                <a:latin typeface="Arial"/>
                <a:ea typeface="Times New Roman" panose="02020603050405020304" pitchFamily="18" charset="0"/>
                <a:cs typeface="Times New Roman"/>
              </a:rPr>
              <a:t>This Risk Register is reviewed annually by the Code Manager and approved by PAB. The Code Manager has conducted a review for 2025-26 and proposed changes covering:</a:t>
            </a:r>
          </a:p>
          <a:p>
            <a:pPr lvl="0" algn="just">
              <a:lnSpc>
                <a:spcPct val="115000"/>
              </a:lnSpc>
              <a:spcBef>
                <a:spcPts val="600"/>
              </a:spcBef>
              <a:spcAft>
                <a:spcPts val="600"/>
              </a:spcAft>
              <a:buClr>
                <a:srgbClr val="68A495"/>
              </a:buClr>
            </a:pPr>
            <a:r>
              <a:rPr lang="en-GB" sz="1200" b="1">
                <a:solidFill>
                  <a:srgbClr val="000000"/>
                </a:solidFill>
                <a:effectLst/>
                <a:latin typeface="Arial"/>
                <a:ea typeface="Times New Roman" panose="02020603050405020304" pitchFamily="18" charset="0"/>
                <a:cs typeface="Times New Roman"/>
              </a:rPr>
              <a:t>Removed Retail Risk VI </a:t>
            </a:r>
            <a:r>
              <a:rPr lang="en-GB" sz="1200">
                <a:solidFill>
                  <a:srgbClr val="000000"/>
                </a:solidFill>
                <a:effectLst/>
                <a:latin typeface="Arial"/>
                <a:ea typeface="Times New Roman" panose="02020603050405020304" pitchFamily="18" charset="0"/>
                <a:cs typeface="Times New Roman"/>
              </a:rPr>
              <a:t>which was added last year as a result of expected increase in transformation activities resulting from transfer of responsibility for the Central Registration Service (CRS) from DCC to RECCo. Whilst there continues to be transformation of REC Service Provision, the level of risk associated with it is reduced.  This is, therefore, no longer viewed as a key risk affecting the effective operation of REC arrangements.</a:t>
            </a:r>
            <a:endParaRPr lang="en-GB" sz="1200">
              <a:effectLst/>
              <a:latin typeface="Arial"/>
              <a:ea typeface="Calibri" panose="020F0502020204030204" pitchFamily="34" charset="0"/>
              <a:cs typeface="Times New Roman"/>
            </a:endParaRPr>
          </a:p>
          <a:p>
            <a:pPr lvl="0" algn="just">
              <a:lnSpc>
                <a:spcPct val="115000"/>
              </a:lnSpc>
              <a:spcBef>
                <a:spcPts val="600"/>
              </a:spcBef>
              <a:spcAft>
                <a:spcPts val="600"/>
              </a:spcAft>
              <a:buClr>
                <a:srgbClr val="68A495"/>
              </a:buClr>
            </a:pPr>
            <a:r>
              <a:rPr lang="en-GB" sz="1200">
                <a:solidFill>
                  <a:srgbClr val="000000"/>
                </a:solidFill>
                <a:effectLst/>
                <a:latin typeface="Arial"/>
                <a:ea typeface="Times New Roman" panose="02020603050405020304" pitchFamily="18" charset="0"/>
                <a:cs typeface="Times New Roman"/>
              </a:rPr>
              <a:t>Introduction of new Risk Drivers to monitor:</a:t>
            </a:r>
            <a:endParaRPr lang="en-GB" sz="1200">
              <a:effectLst/>
              <a:latin typeface="Arial"/>
              <a:ea typeface="Calibri" panose="020F0502020204030204" pitchFamily="34" charset="0"/>
              <a:cs typeface="Times New Roman"/>
            </a:endParaRPr>
          </a:p>
          <a:p>
            <a:pPr marL="742950" lvl="1" indent="-285750" algn="just">
              <a:lnSpc>
                <a:spcPct val="115000"/>
              </a:lnSpc>
              <a:spcBef>
                <a:spcPts val="600"/>
              </a:spcBef>
              <a:spcAft>
                <a:spcPts val="600"/>
              </a:spcAft>
              <a:buFont typeface="Courier New" panose="02070309020205020404" pitchFamily="49" charset="0"/>
              <a:buChar char="o"/>
            </a:pPr>
            <a:r>
              <a:rPr lang="en-GB" sz="1200" b="1">
                <a:solidFill>
                  <a:srgbClr val="000000"/>
                </a:solidFill>
                <a:effectLst/>
                <a:latin typeface="Arial"/>
                <a:ea typeface="Times New Roman" panose="02020603050405020304" pitchFamily="18" charset="0"/>
                <a:cs typeface="Times New Roman"/>
              </a:rPr>
              <a:t>Usage of Change of Occupier (CoO) flag during switching</a:t>
            </a:r>
            <a:r>
              <a:rPr lang="en-GB" sz="1200">
                <a:solidFill>
                  <a:srgbClr val="000000"/>
                </a:solidFill>
                <a:effectLst/>
                <a:latin typeface="Arial"/>
                <a:ea typeface="Times New Roman" panose="02020603050405020304" pitchFamily="18" charset="0"/>
                <a:cs typeface="Times New Roman"/>
              </a:rPr>
              <a:t>. These are separated by Domestic and Non-Domestic supply points as trends and behaviours in both segments may vary. Based on insights from R0155, which clarified the REC requirements for CoO, we understand if the CoO flag is misused, it can lead to Erroneous Switches especially if some Suppliers have opted to not object to CoO Switch Request. Introducing this Risk Driver helps us monitor if any Supplier have disproportionality high usage, indicating if outcomes were at risk. Once these Risk Drivers are live, we will review performance for the previous 6 months as the CSS reporting is already available and propose thresholds for PAB approval in the following month.</a:t>
            </a:r>
            <a:endParaRPr lang="en-GB" sz="1200">
              <a:effectLst/>
              <a:latin typeface="Arial"/>
              <a:ea typeface="Calibri" panose="020F0502020204030204" pitchFamily="34" charset="0"/>
              <a:cs typeface="Times New Roman"/>
            </a:endParaRPr>
          </a:p>
          <a:p>
            <a:pPr marL="742950" lvl="1" indent="-285750" algn="just">
              <a:lnSpc>
                <a:spcPct val="115000"/>
              </a:lnSpc>
              <a:spcBef>
                <a:spcPts val="600"/>
              </a:spcBef>
              <a:spcAft>
                <a:spcPts val="600"/>
              </a:spcAft>
              <a:buFont typeface="Courier New" panose="02070309020205020404" pitchFamily="49" charset="0"/>
              <a:buChar char="o"/>
            </a:pPr>
            <a:r>
              <a:rPr lang="en-GB" sz="1200" b="1">
                <a:solidFill>
                  <a:srgbClr val="000000"/>
                </a:solidFill>
                <a:effectLst/>
                <a:latin typeface="Arial"/>
                <a:ea typeface="Times New Roman" panose="02020603050405020304" pitchFamily="18" charset="0"/>
                <a:cs typeface="Times New Roman"/>
              </a:rPr>
              <a:t>IF045 for issues with Meter Operator Agent (MOA) Appointments</a:t>
            </a:r>
            <a:r>
              <a:rPr lang="en-GB" sz="1200">
                <a:solidFill>
                  <a:srgbClr val="000000"/>
                </a:solidFill>
                <a:effectLst/>
                <a:latin typeface="Arial"/>
                <a:ea typeface="Times New Roman" panose="02020603050405020304" pitchFamily="18" charset="0"/>
                <a:cs typeface="Times New Roman"/>
              </a:rPr>
              <a:t>. Suppliers are required to appoint a qualified MOA to every meter point they supply, and it measure would help us measure their compliance and identify any meter points open to safety risk due to lack of MOA appointment. This is dependent on reporting from DIP after migration to MHHS arrangements starts. Once the reporting is available and we have a view for c. 6 months of performance data, we will use that to propose thresholds for this Risk Driver.</a:t>
            </a:r>
            <a:endParaRPr lang="en-GB" sz="1200">
              <a:effectLst/>
              <a:latin typeface="Arial"/>
              <a:ea typeface="Calibri" panose="020F0502020204030204" pitchFamily="34" charset="0"/>
              <a:cs typeface="Times New Roman"/>
            </a:endParaRPr>
          </a:p>
        </p:txBody>
      </p:sp>
    </p:spTree>
    <p:extLst>
      <p:ext uri="{BB962C8B-B14F-4D97-AF65-F5344CB8AC3E}">
        <p14:creationId xmlns:p14="http://schemas.microsoft.com/office/powerpoint/2010/main" val="14911132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5F400-8A6A-01A5-4F64-56682B4035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7AF8AC-48B0-A9FE-F854-64012087354E}"/>
              </a:ext>
            </a:extLst>
          </p:cNvPr>
          <p:cNvSpPr>
            <a:spLocks noGrp="1"/>
          </p:cNvSpPr>
          <p:nvPr>
            <p:ph type="title"/>
          </p:nvPr>
        </p:nvSpPr>
        <p:spPr/>
        <p:txBody>
          <a:bodyPr/>
          <a:lstStyle/>
          <a:p>
            <a:r>
              <a:rPr lang="en-GB">
                <a:latin typeface="Roboto"/>
                <a:ea typeface="Roboto"/>
                <a:cs typeface="Roboto"/>
              </a:rPr>
              <a:t>Risk Register Updates &amp; Consultation</a:t>
            </a:r>
            <a:endParaRPr lang="en-GB"/>
          </a:p>
        </p:txBody>
      </p:sp>
      <p:sp>
        <p:nvSpPr>
          <p:cNvPr id="3" name="Content Placeholder 2">
            <a:extLst>
              <a:ext uri="{FF2B5EF4-FFF2-40B4-BE49-F238E27FC236}">
                <a16:creationId xmlns:a16="http://schemas.microsoft.com/office/drawing/2014/main" id="{670EC30E-74E7-FBBE-D19E-29B830DDD7B7}"/>
              </a:ext>
            </a:extLst>
          </p:cNvPr>
          <p:cNvSpPr>
            <a:spLocks noGrp="1"/>
          </p:cNvSpPr>
          <p:nvPr>
            <p:ph sz="quarter" idx="10"/>
          </p:nvPr>
        </p:nvSpPr>
        <p:spPr>
          <a:xfrm>
            <a:off x="906463" y="1231059"/>
            <a:ext cx="9199305" cy="5089732"/>
          </a:xfrm>
        </p:spPr>
        <p:txBody>
          <a:bodyPr vert="horz" lIns="91440" tIns="45720" rIns="91440" bIns="45720" rtlCol="0" anchor="t">
            <a:noAutofit/>
          </a:bodyPr>
          <a:lstStyle/>
          <a:p>
            <a:pPr lvl="0" algn="just">
              <a:lnSpc>
                <a:spcPct val="115000"/>
              </a:lnSpc>
              <a:spcBef>
                <a:spcPts val="600"/>
              </a:spcBef>
              <a:spcAft>
                <a:spcPts val="600"/>
              </a:spcAft>
              <a:buClr>
                <a:srgbClr val="68A495"/>
              </a:buClr>
            </a:pPr>
            <a:r>
              <a:rPr lang="en-GB"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General housekeeping changes, including:</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15000"/>
              </a:lnSpc>
              <a:spcBef>
                <a:spcPts val="600"/>
              </a:spcBef>
              <a:spcAft>
                <a:spcPts val="600"/>
              </a:spcAft>
              <a:buFont typeface="Courier New" panose="02070309020205020404" pitchFamily="49" charset="0"/>
              <a:buChar char="o"/>
            </a:pPr>
            <a:r>
              <a:rPr lang="en-GB"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Removed reference to activities that formed part of the Performance Assurance Operating Plan (PAOP) for 2024-25.</a:t>
            </a:r>
            <a:endParaRPr lang="en-GB" sz="1200">
              <a:effectLst/>
              <a:latin typeface="Calibri" panose="020F0502020204030204" pitchFamily="34" charset="0"/>
              <a:ea typeface="Calibri" panose="020F0502020204030204" pitchFamily="34" charset="0"/>
              <a:cs typeface="Arial" panose="020B0604020202020204" pitchFamily="34" charset="0"/>
            </a:endParaRPr>
          </a:p>
          <a:p>
            <a:pPr marL="742950" lvl="1" indent="-285750" algn="just">
              <a:lnSpc>
                <a:spcPct val="115000"/>
              </a:lnSpc>
              <a:spcBef>
                <a:spcPts val="600"/>
              </a:spcBef>
              <a:spcAft>
                <a:spcPts val="600"/>
              </a:spcAft>
              <a:buFont typeface="Courier New" panose="02070309020205020404" pitchFamily="49" charset="0"/>
              <a:buChar char="o"/>
            </a:pPr>
            <a:r>
              <a:rPr lang="en-GB"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Added reference to activities within PAOP 2025-26.</a:t>
            </a:r>
            <a:endParaRPr lang="en-GB" sz="1200">
              <a:effectLst/>
              <a:latin typeface="Calibri" panose="020F0502020204030204" pitchFamily="34" charset="0"/>
              <a:ea typeface="Calibri" panose="020F0502020204030204" pitchFamily="34" charset="0"/>
              <a:cs typeface="Arial" panose="020B0604020202020204" pitchFamily="34" charset="0"/>
            </a:endParaRPr>
          </a:p>
          <a:p>
            <a:pPr marL="742950" lvl="1" indent="-285750" algn="just">
              <a:lnSpc>
                <a:spcPct val="115000"/>
              </a:lnSpc>
              <a:spcBef>
                <a:spcPts val="600"/>
              </a:spcBef>
              <a:spcAft>
                <a:spcPts val="600"/>
              </a:spcAft>
              <a:buFont typeface="Courier New" panose="02070309020205020404" pitchFamily="49" charset="0"/>
              <a:buChar char="o"/>
            </a:pPr>
            <a:r>
              <a:rPr lang="en-GB"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Updated reference to active REC Change Issues and Proposals.</a:t>
            </a:r>
            <a:endParaRPr lang="en-GB" sz="1200">
              <a:effectLst/>
              <a:latin typeface="Calibri" panose="020F0502020204030204" pitchFamily="34" charset="0"/>
              <a:ea typeface="Calibri" panose="020F0502020204030204" pitchFamily="34" charset="0"/>
              <a:cs typeface="Arial" panose="020B0604020202020204" pitchFamily="34" charset="0"/>
            </a:endParaRPr>
          </a:p>
          <a:p>
            <a:pPr marL="0" indent="0" algn="just">
              <a:lnSpc>
                <a:spcPct val="115000"/>
              </a:lnSpc>
              <a:spcBef>
                <a:spcPts val="600"/>
              </a:spcBef>
              <a:spcAft>
                <a:spcPts val="600"/>
              </a:spcAft>
              <a:buNone/>
            </a:pPr>
            <a:r>
              <a:rPr lang="en-GB"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When making these updates, we also considered other possible updates to the Risk Register.</a:t>
            </a:r>
            <a:endParaRPr lang="en-GB" sz="1200">
              <a:effectLst/>
              <a:latin typeface="Calibri" panose="020F0502020204030204" pitchFamily="34" charset="0"/>
              <a:ea typeface="Calibri" panose="020F0502020204030204" pitchFamily="34" charset="0"/>
              <a:cs typeface="Arial" panose="020B0604020202020204" pitchFamily="34" charset="0"/>
            </a:endParaRPr>
          </a:p>
          <a:p>
            <a:pPr marL="0" indent="0" algn="just">
              <a:lnSpc>
                <a:spcPct val="115000"/>
              </a:lnSpc>
              <a:spcBef>
                <a:spcPts val="600"/>
              </a:spcBef>
              <a:spcAft>
                <a:spcPts val="600"/>
              </a:spcAft>
              <a:buNone/>
            </a:pPr>
            <a:r>
              <a:rPr lang="en-GB"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Notably this included considering items that have progressed through the change process and rejected or withdrawn, but evidence suggests there is still a user need or risk.  These include:</a:t>
            </a:r>
            <a:endParaRPr lang="en-GB" sz="120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Bef>
                <a:spcPts val="600"/>
              </a:spcBef>
              <a:spcAft>
                <a:spcPts val="600"/>
              </a:spcAft>
            </a:pPr>
            <a:r>
              <a:rPr lang="en-GB" sz="1200" b="1" u="sng">
                <a:solidFill>
                  <a:srgbClr val="68A495"/>
                </a:solidFill>
                <a:effectLst/>
                <a:latin typeface="Arial" panose="020B0604020202020204" pitchFamily="34" charset="0"/>
                <a:ea typeface="Times New Roman" panose="02020603050405020304" pitchFamily="18" charset="0"/>
                <a:cs typeface="Times New Roman" panose="02020603050405020304" pitchFamily="18" charset="0"/>
                <a:hlinkClick r:id="rId3"/>
              </a:rPr>
              <a:t>R0169 Introduction of End of Gate Closure notifications</a:t>
            </a:r>
            <a:r>
              <a:rPr lang="en-GB"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 change raised in response to the CSS Major Incident in 2023, which intended to help CSS Users identify when all processing is completed.</a:t>
            </a:r>
            <a:endParaRPr lang="en-GB" sz="120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Bef>
                <a:spcPts val="600"/>
              </a:spcBef>
              <a:spcAft>
                <a:spcPts val="600"/>
              </a:spcAft>
            </a:pPr>
            <a:r>
              <a:rPr lang="en-GB" sz="1200" b="1" u="sng">
                <a:solidFill>
                  <a:srgbClr val="68A495"/>
                </a:solidFill>
                <a:effectLst/>
                <a:latin typeface="Arial" panose="020B0604020202020204" pitchFamily="34" charset="0"/>
                <a:ea typeface="Times New Roman" panose="02020603050405020304" pitchFamily="18" charset="0"/>
                <a:cs typeface="Times New Roman" panose="02020603050405020304" pitchFamily="18" charset="0"/>
                <a:hlinkClick r:id="rId4"/>
              </a:rPr>
              <a:t>R0009 Introduction of SDEP and EES User Maintenance API</a:t>
            </a:r>
            <a:r>
              <a:rPr lang="en-GB"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which recent sandbox applications indicate a continued need for machine-to-machine interactivity.</a:t>
            </a:r>
            <a:endParaRPr lang="en-GB" sz="1200">
              <a:effectLst/>
              <a:latin typeface="Calibri" panose="020F0502020204030204" pitchFamily="34" charset="0"/>
              <a:ea typeface="Calibri" panose="020F0502020204030204" pitchFamily="34" charset="0"/>
              <a:cs typeface="Arial" panose="020B0604020202020204" pitchFamily="34" charset="0"/>
            </a:endParaRPr>
          </a:p>
          <a:p>
            <a:pPr marL="0" indent="0" algn="just">
              <a:lnSpc>
                <a:spcPct val="115000"/>
              </a:lnSpc>
              <a:spcBef>
                <a:spcPts val="600"/>
              </a:spcBef>
              <a:spcAft>
                <a:spcPts val="600"/>
              </a:spcAft>
              <a:buNone/>
            </a:pPr>
            <a:r>
              <a:rPr lang="en-GB"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Both of these were rejected or withdrawn as a cost beneficial solution could not be identified.  Whilst we considered raising a Retail Risk, we think these kinds of identified issues are best managed through the Change Panel and Codes Roadmap, or the future Design Authority.</a:t>
            </a:r>
            <a:endParaRPr lang="en-GB" sz="1200">
              <a:effectLst/>
              <a:latin typeface="Calibri" panose="020F0502020204030204" pitchFamily="34" charset="0"/>
              <a:ea typeface="Calibri" panose="020F0502020204030204" pitchFamily="34" charset="0"/>
              <a:cs typeface="Arial" panose="020B0604020202020204" pitchFamily="34" charset="0"/>
            </a:endParaRPr>
          </a:p>
        </p:txBody>
      </p:sp>
      <p:sp>
        <p:nvSpPr>
          <p:cNvPr id="4" name="Rectangle: Rounded Corners 3">
            <a:extLst>
              <a:ext uri="{FF2B5EF4-FFF2-40B4-BE49-F238E27FC236}">
                <a16:creationId xmlns:a16="http://schemas.microsoft.com/office/drawing/2014/main" id="{677298B3-375F-0D12-E84A-E8D5A12167F1}"/>
              </a:ext>
            </a:extLst>
          </p:cNvPr>
          <p:cNvSpPr/>
          <p:nvPr/>
        </p:nvSpPr>
        <p:spPr>
          <a:xfrm>
            <a:off x="906463" y="5517995"/>
            <a:ext cx="9217025" cy="1193517"/>
          </a:xfrm>
          <a:prstGeom prst="roundRect">
            <a:avLst>
              <a:gd name="adj" fmla="val 10000"/>
            </a:avLst>
          </a:prstGeom>
          <a:solidFill>
            <a:schemeClr val="accent3"/>
          </a:solidFill>
        </p:spPr>
        <p:style>
          <a:lnRef idx="0">
            <a:schemeClr val="accent3">
              <a:hueOff val="0"/>
              <a:satOff val="0"/>
              <a:lumOff val="0"/>
              <a:alphaOff val="0"/>
            </a:schemeClr>
          </a:lnRef>
          <a:fillRef idx="1">
            <a:scrgbClr r="0" g="0" b="0"/>
          </a:fillRef>
          <a:effectRef idx="0">
            <a:schemeClr val="accent3">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5395E445-2034-16B5-1343-35E919385E77}"/>
              </a:ext>
            </a:extLst>
          </p:cNvPr>
          <p:cNvSpPr/>
          <p:nvPr/>
        </p:nvSpPr>
        <p:spPr>
          <a:xfrm>
            <a:off x="2284975" y="5517995"/>
            <a:ext cx="7838512" cy="1193517"/>
          </a:xfrm>
          <a:custGeom>
            <a:avLst/>
            <a:gdLst>
              <a:gd name="connsiteX0" fmla="*/ 0 w 7838512"/>
              <a:gd name="connsiteY0" fmla="*/ 0 h 1193517"/>
              <a:gd name="connsiteX1" fmla="*/ 7838512 w 7838512"/>
              <a:gd name="connsiteY1" fmla="*/ 0 h 1193517"/>
              <a:gd name="connsiteX2" fmla="*/ 7838512 w 7838512"/>
              <a:gd name="connsiteY2" fmla="*/ 1193517 h 1193517"/>
              <a:gd name="connsiteX3" fmla="*/ 0 w 7838512"/>
              <a:gd name="connsiteY3" fmla="*/ 1193517 h 1193517"/>
              <a:gd name="connsiteX4" fmla="*/ 0 w 7838512"/>
              <a:gd name="connsiteY4" fmla="*/ 0 h 1193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8512" h="1193517">
                <a:moveTo>
                  <a:pt x="0" y="0"/>
                </a:moveTo>
                <a:lnTo>
                  <a:pt x="7838512" y="0"/>
                </a:lnTo>
                <a:lnTo>
                  <a:pt x="7838512" y="1193517"/>
                </a:lnTo>
                <a:lnTo>
                  <a:pt x="0" y="119351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6314" tIns="126314" rIns="126314" bIns="126314" numCol="1" spcCol="1270" anchor="ctr" anchorCtr="0">
            <a:noAutofit/>
          </a:bodyPr>
          <a:lstStyle/>
          <a:p>
            <a:pPr marL="0" marR="0" lvl="0" indent="0" algn="l" defTabSz="622300" rtl="0" eaLnBrk="1" fontAlgn="auto" latinLnBrk="0" hangingPunct="1">
              <a:lnSpc>
                <a:spcPct val="100000"/>
              </a:lnSpc>
              <a:spcBef>
                <a:spcPct val="0"/>
              </a:spcBef>
              <a:spcAft>
                <a:spcPct val="35000"/>
              </a:spcAft>
              <a:buClrTx/>
              <a:buSzTx/>
              <a:buFontTx/>
              <a:buNone/>
              <a:tabLst/>
              <a:defRPr/>
            </a:pPr>
            <a:r>
              <a:rPr kumimoji="0" lang="en-GB" sz="1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The consultation on these changes is open from 03 October until 17 October. We encourage all Parties to review the changes and respond to this consultation.</a:t>
            </a:r>
          </a:p>
          <a:p>
            <a:pPr marL="0" marR="0" lvl="0" indent="0" algn="l" defTabSz="622300" rtl="0" eaLnBrk="1" fontAlgn="auto" latinLnBrk="0" hangingPunct="1">
              <a:lnSpc>
                <a:spcPct val="100000"/>
              </a:lnSpc>
              <a:spcBef>
                <a:spcPct val="0"/>
              </a:spcBef>
              <a:spcAft>
                <a:spcPct val="35000"/>
              </a:spcAft>
              <a:buClrTx/>
              <a:buSzTx/>
              <a:buFontTx/>
              <a:buNone/>
              <a:tabLst/>
              <a:defRPr/>
            </a:pPr>
            <a:r>
              <a:rPr kumimoji="0" lang="en-US" sz="1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hlinkClick r:id="rId5">
                  <a:extLst>
                    <a:ext uri="{A12FA001-AC4F-418D-AE19-62706E023703}">
                      <ahyp:hlinkClr xmlns:ahyp="http://schemas.microsoft.com/office/drawing/2018/hyperlinkcolor" val="tx"/>
                    </a:ext>
                  </a:extLst>
                </a:hlinkClick>
              </a:rPr>
              <a:t>https://recportal.co.uk/group/guest/-/c3-0140-retail-risk-register-v5.0</a:t>
            </a:r>
            <a:endParaRPr kumimoji="0" lang="en-US" sz="1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8" name="Graphic 7" descr="Chat bubble with solid fill">
            <a:extLst>
              <a:ext uri="{FF2B5EF4-FFF2-40B4-BE49-F238E27FC236}">
                <a16:creationId xmlns:a16="http://schemas.microsoft.com/office/drawing/2014/main" id="{3AF67AFC-5B26-3207-9350-75ECF353515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54112" y="5657553"/>
            <a:ext cx="914400" cy="914400"/>
          </a:xfrm>
          <a:prstGeom prst="rect">
            <a:avLst/>
          </a:prstGeom>
        </p:spPr>
      </p:pic>
    </p:spTree>
    <p:extLst>
      <p:ext uri="{BB962C8B-B14F-4D97-AF65-F5344CB8AC3E}">
        <p14:creationId xmlns:p14="http://schemas.microsoft.com/office/powerpoint/2010/main" val="19061693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CA949-0161-C289-BC51-739249BF42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D21E3A-F573-215A-0111-7841069D0C02}"/>
              </a:ext>
            </a:extLst>
          </p:cNvPr>
          <p:cNvSpPr>
            <a:spLocks noGrp="1"/>
          </p:cNvSpPr>
          <p:nvPr>
            <p:ph type="title"/>
          </p:nvPr>
        </p:nvSpPr>
        <p:spPr/>
        <p:txBody>
          <a:bodyPr>
            <a:normAutofit/>
          </a:bodyPr>
          <a:lstStyle/>
          <a:p>
            <a:r>
              <a:rPr lang="en-GB">
                <a:latin typeface="Arial" panose="020B0604020202020204" pitchFamily="34" charset="0"/>
                <a:ea typeface="Roboto"/>
                <a:cs typeface="Arial" panose="020B0604020202020204" pitchFamily="34" charset="0"/>
              </a:rPr>
              <a:t>For Input: Performance Assurance Analytics Updates</a:t>
            </a:r>
          </a:p>
        </p:txBody>
      </p:sp>
      <p:sp>
        <p:nvSpPr>
          <p:cNvPr id="5" name="Text Placeholder 4">
            <a:extLst>
              <a:ext uri="{FF2B5EF4-FFF2-40B4-BE49-F238E27FC236}">
                <a16:creationId xmlns:a16="http://schemas.microsoft.com/office/drawing/2014/main" id="{6C2F2D9F-FA18-11CD-60D4-C331E4DF0795}"/>
              </a:ext>
            </a:extLst>
          </p:cNvPr>
          <p:cNvSpPr>
            <a:spLocks noGrp="1"/>
          </p:cNvSpPr>
          <p:nvPr>
            <p:ph type="body" sz="quarter" idx="10"/>
          </p:nvPr>
        </p:nvSpPr>
        <p:spPr/>
        <p:txBody>
          <a:bodyPr/>
          <a:lstStyle/>
          <a:p>
            <a:r>
              <a:rPr lang="en-GB"/>
              <a:t>Andrew Waghorn</a:t>
            </a:r>
          </a:p>
        </p:txBody>
      </p:sp>
    </p:spTree>
    <p:extLst>
      <p:ext uri="{BB962C8B-B14F-4D97-AF65-F5344CB8AC3E}">
        <p14:creationId xmlns:p14="http://schemas.microsoft.com/office/powerpoint/2010/main" val="1624237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AD4994-B271-3273-32C9-755676D977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9C862B-C781-4D9D-7602-CDE80886B04B}"/>
              </a:ext>
            </a:extLst>
          </p:cNvPr>
          <p:cNvSpPr>
            <a:spLocks noGrp="1"/>
          </p:cNvSpPr>
          <p:nvPr>
            <p:ph type="title"/>
          </p:nvPr>
        </p:nvSpPr>
        <p:spPr/>
        <p:txBody>
          <a:bodyPr>
            <a:normAutofit/>
          </a:bodyPr>
          <a:lstStyle/>
          <a:p>
            <a:r>
              <a:rPr lang="en-GB" dirty="0">
                <a:latin typeface="Roboto" panose="02000000000000000000" pitchFamily="2" charset="0"/>
                <a:cs typeface="Roboto" panose="02000000000000000000" pitchFamily="2" charset="0"/>
              </a:rPr>
              <a:t>Data Cleanse – SPRINT 4 RESULTS</a:t>
            </a:r>
          </a:p>
        </p:txBody>
      </p:sp>
      <p:graphicFrame>
        <p:nvGraphicFramePr>
          <p:cNvPr id="3" name="Table 2">
            <a:extLst>
              <a:ext uri="{FF2B5EF4-FFF2-40B4-BE49-F238E27FC236}">
                <a16:creationId xmlns:a16="http://schemas.microsoft.com/office/drawing/2014/main" id="{6AFDEE4F-9AF0-1349-E32E-E74C6D156E6F}"/>
              </a:ext>
            </a:extLst>
          </p:cNvPr>
          <p:cNvGraphicFramePr>
            <a:graphicFrameLocks noGrp="1"/>
          </p:cNvGraphicFramePr>
          <p:nvPr/>
        </p:nvGraphicFramePr>
        <p:xfrm>
          <a:off x="838200" y="1773238"/>
          <a:ext cx="10048775" cy="4399236"/>
        </p:xfrm>
        <a:graphic>
          <a:graphicData uri="http://schemas.openxmlformats.org/drawingml/2006/table">
            <a:tbl>
              <a:tblPr firstRow="1" bandRow="1">
                <a:tableStyleId>{F5AB1C69-6EDB-4FF4-983F-18BD219EF322}</a:tableStyleId>
              </a:tblPr>
              <a:tblGrid>
                <a:gridCol w="2769486">
                  <a:extLst>
                    <a:ext uri="{9D8B030D-6E8A-4147-A177-3AD203B41FA5}">
                      <a16:colId xmlns:a16="http://schemas.microsoft.com/office/drawing/2014/main" val="2491856158"/>
                    </a:ext>
                  </a:extLst>
                </a:gridCol>
                <a:gridCol w="4400010">
                  <a:extLst>
                    <a:ext uri="{9D8B030D-6E8A-4147-A177-3AD203B41FA5}">
                      <a16:colId xmlns:a16="http://schemas.microsoft.com/office/drawing/2014/main" val="1722701147"/>
                    </a:ext>
                  </a:extLst>
                </a:gridCol>
                <a:gridCol w="2879279">
                  <a:extLst>
                    <a:ext uri="{9D8B030D-6E8A-4147-A177-3AD203B41FA5}">
                      <a16:colId xmlns:a16="http://schemas.microsoft.com/office/drawing/2014/main" val="2080437653"/>
                    </a:ext>
                  </a:extLst>
                </a:gridCol>
              </a:tblGrid>
              <a:tr h="488653">
                <a:tc>
                  <a:txBody>
                    <a:bodyPr/>
                    <a:lstStyle/>
                    <a:p>
                      <a:r>
                        <a:rPr lang="en-GB" sz="1400" dirty="0">
                          <a:latin typeface="Arial" panose="020B0604020202020204" pitchFamily="34" charset="0"/>
                          <a:cs typeface="Arial" panose="020B0604020202020204" pitchFamily="34" charset="0"/>
                        </a:rPr>
                        <a:t>Sprint 4 Report / Data Item</a:t>
                      </a:r>
                    </a:p>
                  </a:txBody>
                  <a:tcPr/>
                </a:tc>
                <a:tc>
                  <a:txBody>
                    <a:bodyPr/>
                    <a:lstStyle/>
                    <a:p>
                      <a:r>
                        <a:rPr lang="en-GB" sz="1400" dirty="0">
                          <a:latin typeface="Arial" panose="020B0604020202020204" pitchFamily="34" charset="0"/>
                          <a:cs typeface="Arial" panose="020B0604020202020204" pitchFamily="34" charset="0"/>
                        </a:rPr>
                        <a:t>Sprint 4 Target</a:t>
                      </a:r>
                    </a:p>
                  </a:txBody>
                  <a:tcPr/>
                </a:tc>
                <a:tc>
                  <a:txBody>
                    <a:bodyPr/>
                    <a:lstStyle/>
                    <a:p>
                      <a:r>
                        <a:rPr lang="en-GB" sz="1400">
                          <a:latin typeface="Arial" panose="020B0604020202020204" pitchFamily="34" charset="0"/>
                          <a:cs typeface="Arial" panose="020B0604020202020204" pitchFamily="34" charset="0"/>
                        </a:rPr>
                        <a:t>Performance</a:t>
                      </a:r>
                    </a:p>
                  </a:txBody>
                  <a:tcPr/>
                </a:tc>
                <a:extLst>
                  <a:ext uri="{0D108BD9-81ED-4DB2-BD59-A6C34878D82A}">
                    <a16:rowId xmlns:a16="http://schemas.microsoft.com/office/drawing/2014/main" val="706009476"/>
                  </a:ext>
                </a:extLst>
              </a:tr>
              <a:tr h="941375">
                <a:tc>
                  <a:txBody>
                    <a:bodyPr/>
                    <a:lstStyle/>
                    <a:p>
                      <a:r>
                        <a:rPr lang="en-GB" sz="1400">
                          <a:latin typeface="Arial" panose="020B0604020202020204" pitchFamily="34" charset="0"/>
                          <a:cs typeface="Arial" panose="020B0604020202020204" pitchFamily="34" charset="0"/>
                        </a:rPr>
                        <a:t>Energised No Meter</a:t>
                      </a:r>
                    </a:p>
                  </a:txBody>
                  <a:tcPr/>
                </a:tc>
                <a:tc>
                  <a:txBody>
                    <a:bodyPr/>
                    <a:lstStyle/>
                    <a:p>
                      <a:r>
                        <a:rPr lang="en-US" sz="1400">
                          <a:latin typeface="Arial" panose="020B0604020202020204" pitchFamily="34" charset="0"/>
                          <a:cs typeface="Arial" panose="020B0604020202020204" pitchFamily="34" charset="0"/>
                        </a:rPr>
                        <a:t>Reduction of pot value to zero, excluding MPANs that have been energised within one month of the close of the sprint.</a:t>
                      </a:r>
                      <a:endParaRPr lang="en-GB" sz="1400">
                        <a:latin typeface="Arial" panose="020B0604020202020204" pitchFamily="34" charset="0"/>
                        <a:cs typeface="Arial" panose="020B0604020202020204" pitchFamily="34" charset="0"/>
                      </a:endParaRPr>
                    </a:p>
                  </a:txBody>
                  <a:tcPr/>
                </a:tc>
                <a:tc>
                  <a:txBody>
                    <a:bodyPr/>
                    <a:lstStyle/>
                    <a:p>
                      <a:r>
                        <a:rPr lang="en-GB" sz="1400">
                          <a:latin typeface="Arial" panose="020B0604020202020204" pitchFamily="34" charset="0"/>
                          <a:cs typeface="Arial" panose="020B0604020202020204" pitchFamily="34" charset="0"/>
                        </a:rPr>
                        <a:t>Reduction of 28k MPANs to 10k. Relatively low numbers for most Parties.</a:t>
                      </a:r>
                    </a:p>
                  </a:txBody>
                  <a:tcPr/>
                </a:tc>
                <a:extLst>
                  <a:ext uri="{0D108BD9-81ED-4DB2-BD59-A6C34878D82A}">
                    <a16:rowId xmlns:a16="http://schemas.microsoft.com/office/drawing/2014/main" val="3822928762"/>
                  </a:ext>
                </a:extLst>
              </a:tr>
              <a:tr h="664528">
                <a:tc>
                  <a:txBody>
                    <a:bodyPr/>
                    <a:lstStyle/>
                    <a:p>
                      <a:r>
                        <a:rPr lang="en-GB" sz="1400">
                          <a:latin typeface="Arial" panose="020B0604020202020204" pitchFamily="34" charset="0"/>
                          <a:cs typeface="Arial" panose="020B0604020202020204" pitchFamily="34" charset="0"/>
                        </a:rPr>
                        <a:t>DNO Invalid Topline</a:t>
                      </a:r>
                    </a:p>
                  </a:txBody>
                  <a:tcPr/>
                </a:tc>
                <a:tc>
                  <a:txBody>
                    <a:bodyPr/>
                    <a:lstStyle/>
                    <a:p>
                      <a:r>
                        <a:rPr lang="en-GB" sz="1400">
                          <a:latin typeface="Arial" panose="020B0604020202020204" pitchFamily="34" charset="0"/>
                          <a:cs typeface="Arial" panose="020B0604020202020204" pitchFamily="34" charset="0"/>
                        </a:rPr>
                        <a:t>Zero items over 2 months old. No more than 20% of the report items over one month old</a:t>
                      </a:r>
                    </a:p>
                  </a:txBody>
                  <a:tcPr/>
                </a:tc>
                <a:tc>
                  <a:txBody>
                    <a:bodyPr/>
                    <a:lstStyle/>
                    <a:p>
                      <a:r>
                        <a:rPr lang="en-GB" sz="1400">
                          <a:latin typeface="Arial" panose="020B0604020202020204" pitchFamily="34" charset="0"/>
                          <a:cs typeface="Arial" panose="020B0604020202020204" pitchFamily="34" charset="0"/>
                        </a:rPr>
                        <a:t>Numbers have stayed relatively constant across the Sprint.</a:t>
                      </a:r>
                    </a:p>
                  </a:txBody>
                  <a:tcPr/>
                </a:tc>
                <a:extLst>
                  <a:ext uri="{0D108BD9-81ED-4DB2-BD59-A6C34878D82A}">
                    <a16:rowId xmlns:a16="http://schemas.microsoft.com/office/drawing/2014/main" val="2853403217"/>
                  </a:ext>
                </a:extLst>
              </a:tr>
              <a:tr h="935253">
                <a:tc>
                  <a:txBody>
                    <a:bodyPr/>
                    <a:lstStyle/>
                    <a:p>
                      <a:r>
                        <a:rPr lang="en-GB" sz="1400">
                          <a:latin typeface="Arial" panose="020B0604020202020204" pitchFamily="34" charset="0"/>
                          <a:cs typeface="Arial" panose="020B0604020202020204" pitchFamily="34" charset="0"/>
                        </a:rPr>
                        <a:t>New Meter Details (Location / ESME ID)</a:t>
                      </a:r>
                    </a:p>
                  </a:txBody>
                  <a:tcPr/>
                </a:tc>
                <a:tc>
                  <a:txBody>
                    <a:bodyPr/>
                    <a:lstStyle/>
                    <a:p>
                      <a:r>
                        <a:rPr lang="en-GB" sz="1400">
                          <a:latin typeface="Arial" panose="020B0604020202020204" pitchFamily="34" charset="0"/>
                          <a:cs typeface="Arial" panose="020B0604020202020204" pitchFamily="34" charset="0"/>
                        </a:rPr>
                        <a:t>No more than 10% of meter installations less than a month old. No more than 5% of meter installations more than a month old.</a:t>
                      </a:r>
                    </a:p>
                  </a:txBody>
                  <a:tcPr/>
                </a:tc>
                <a:tc>
                  <a:txBody>
                    <a:bodyPr/>
                    <a:lstStyle/>
                    <a:p>
                      <a:r>
                        <a:rPr lang="en-GB" sz="1400">
                          <a:latin typeface="Arial" panose="020B0604020202020204" pitchFamily="34" charset="0"/>
                          <a:cs typeface="Arial" panose="020B0604020202020204" pitchFamily="34" charset="0"/>
                        </a:rPr>
                        <a:t>28 Parties have hit their targets. 11 parties have over 10% of new installations or over 5% of old installations flagged in this report at the end of the Sprint.</a:t>
                      </a:r>
                    </a:p>
                  </a:txBody>
                  <a:tcPr/>
                </a:tc>
                <a:extLst>
                  <a:ext uri="{0D108BD9-81ED-4DB2-BD59-A6C34878D82A}">
                    <a16:rowId xmlns:a16="http://schemas.microsoft.com/office/drawing/2014/main" val="873963348"/>
                  </a:ext>
                </a:extLst>
              </a:tr>
              <a:tr h="1146440">
                <a:tc>
                  <a:txBody>
                    <a:bodyPr/>
                    <a:lstStyle/>
                    <a:p>
                      <a:r>
                        <a:rPr lang="en-GB" sz="1400">
                          <a:latin typeface="Arial" panose="020B0604020202020204" pitchFamily="34" charset="0"/>
                          <a:cs typeface="Arial" panose="020B0604020202020204" pitchFamily="34" charset="0"/>
                        </a:rPr>
                        <a:t>Invalid Gas MAP ID</a:t>
                      </a:r>
                    </a:p>
                  </a:txBody>
                  <a:tcPr/>
                </a:tc>
                <a:tc>
                  <a:txBody>
                    <a:bodyPr/>
                    <a:lstStyle/>
                    <a:p>
                      <a:r>
                        <a:rPr lang="en-GB" sz="1400">
                          <a:latin typeface="Arial" panose="020B0604020202020204" pitchFamily="34" charset="0"/>
                          <a:cs typeface="Arial" panose="020B0604020202020204" pitchFamily="34" charset="0"/>
                        </a:rPr>
                        <a:t>All MPRNs where a potential MAP ID has been provided by a MAP. 75% of MPRNs where a MAP ID has not been provided.</a:t>
                      </a:r>
                    </a:p>
                  </a:txBody>
                  <a:tcPr/>
                </a:tc>
                <a:tc>
                  <a:txBody>
                    <a:bodyPr/>
                    <a:lstStyle/>
                    <a:p>
                      <a:r>
                        <a:rPr lang="en-GB" sz="1400" dirty="0">
                          <a:latin typeface="Arial" panose="020B0604020202020204" pitchFamily="34" charset="0"/>
                          <a:cs typeface="Arial" panose="020B0604020202020204" pitchFamily="34" charset="0"/>
                        </a:rPr>
                        <a:t>MPRNs have increased across the Sprint. Final Sprint 4 results will be calculated on October 14</a:t>
                      </a:r>
                      <a:r>
                        <a:rPr lang="en-GB" sz="1400" baseline="30000" dirty="0">
                          <a:latin typeface="Arial" panose="020B0604020202020204" pitchFamily="34" charset="0"/>
                          <a:cs typeface="Arial" panose="020B0604020202020204" pitchFamily="34" charset="0"/>
                        </a:rPr>
                        <a:t>th</a:t>
                      </a:r>
                      <a:r>
                        <a:rPr lang="en-GB" sz="1400" dirty="0">
                          <a:latin typeface="Arial" panose="020B0604020202020204" pitchFamily="34" charset="0"/>
                          <a:cs typeface="Arial" panose="020B0604020202020204" pitchFamily="34" charset="0"/>
                        </a:rPr>
                        <a:t>.</a:t>
                      </a:r>
                    </a:p>
                  </a:txBody>
                  <a:tcPr/>
                </a:tc>
                <a:extLst>
                  <a:ext uri="{0D108BD9-81ED-4DB2-BD59-A6C34878D82A}">
                    <a16:rowId xmlns:a16="http://schemas.microsoft.com/office/drawing/2014/main" val="3288349452"/>
                  </a:ext>
                </a:extLst>
              </a:tr>
            </a:tbl>
          </a:graphicData>
        </a:graphic>
      </p:graphicFrame>
    </p:spTree>
    <p:extLst>
      <p:ext uri="{BB962C8B-B14F-4D97-AF65-F5344CB8AC3E}">
        <p14:creationId xmlns:p14="http://schemas.microsoft.com/office/powerpoint/2010/main" val="41618284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5ADC0-6E9D-BFD8-187B-87BBEE91FF7A}"/>
              </a:ext>
            </a:extLst>
          </p:cNvPr>
          <p:cNvSpPr>
            <a:spLocks noGrp="1"/>
          </p:cNvSpPr>
          <p:nvPr>
            <p:ph type="title"/>
          </p:nvPr>
        </p:nvSpPr>
        <p:spPr/>
        <p:txBody>
          <a:bodyPr/>
          <a:lstStyle/>
          <a:p>
            <a:r>
              <a:rPr lang="en-GB" dirty="0">
                <a:latin typeface="Roboto" panose="02000000000000000000" pitchFamily="2" charset="0"/>
                <a:cs typeface="Roboto" panose="02000000000000000000" pitchFamily="2" charset="0"/>
              </a:rPr>
              <a:t>Data Cleanse – Sprint 5 Planning</a:t>
            </a:r>
          </a:p>
        </p:txBody>
      </p:sp>
      <p:sp>
        <p:nvSpPr>
          <p:cNvPr id="3" name="Content Placeholder 2">
            <a:extLst>
              <a:ext uri="{FF2B5EF4-FFF2-40B4-BE49-F238E27FC236}">
                <a16:creationId xmlns:a16="http://schemas.microsoft.com/office/drawing/2014/main" id="{EC294BB1-EC33-0679-4F8D-6E08FBEA7BF5}"/>
              </a:ext>
            </a:extLst>
          </p:cNvPr>
          <p:cNvSpPr>
            <a:spLocks noGrp="1"/>
          </p:cNvSpPr>
          <p:nvPr>
            <p:ph sz="quarter" idx="10"/>
          </p:nvPr>
        </p:nvSpPr>
        <p:spPr>
          <a:xfrm>
            <a:off x="838200" y="1025236"/>
            <a:ext cx="9217025" cy="4641880"/>
          </a:xfrm>
        </p:spPr>
        <p:txBody>
          <a:bodyPr>
            <a:normAutofit/>
          </a:bodyPr>
          <a:lstStyle/>
          <a:p>
            <a:r>
              <a:rPr lang="en-GB" sz="1400">
                <a:latin typeface="Arial" panose="020B0604020202020204" pitchFamily="34" charset="0"/>
                <a:cs typeface="Arial" panose="020B0604020202020204" pitchFamily="34" charset="0"/>
              </a:rPr>
              <a:t>Sprint 5 will commence from beginning of November, to allow input from:</a:t>
            </a:r>
          </a:p>
          <a:p>
            <a:pPr lvl="1"/>
            <a:r>
              <a:rPr lang="en-GB" sz="1400">
                <a:latin typeface="Arial" panose="020B0604020202020204" pitchFamily="34" charset="0"/>
                <a:cs typeface="Arial" panose="020B0604020202020204" pitchFamily="34" charset="0"/>
              </a:rPr>
              <a:t>Final Sprint 4 results – including whether items require inclusion in sprint 5 or more targeted action</a:t>
            </a:r>
          </a:p>
          <a:p>
            <a:pPr lvl="1"/>
            <a:r>
              <a:rPr lang="en-GB" sz="1400">
                <a:latin typeface="Arial" panose="020B0604020202020204" pitchFamily="34" charset="0"/>
                <a:cs typeface="Arial" panose="020B0604020202020204" pitchFamily="34" charset="0"/>
              </a:rPr>
              <a:t>MHHS Data Cleanse Closure report</a:t>
            </a:r>
          </a:p>
          <a:p>
            <a:pPr lvl="1"/>
            <a:r>
              <a:rPr lang="en-GB" sz="1400">
                <a:latin typeface="Arial" panose="020B0604020202020204" pitchFamily="34" charset="0"/>
                <a:cs typeface="Arial" panose="020B0604020202020204" pitchFamily="34" charset="0"/>
              </a:rPr>
              <a:t>Analysis of new electricity MEM – EES reconciliation</a:t>
            </a:r>
          </a:p>
          <a:p>
            <a:pPr>
              <a:spcBef>
                <a:spcPts val="1500"/>
              </a:spcBef>
            </a:pPr>
            <a:r>
              <a:rPr lang="en-GB" sz="1400">
                <a:latin typeface="Arial" panose="020B0604020202020204" pitchFamily="34" charset="0"/>
                <a:cs typeface="Arial" panose="020B0604020202020204" pitchFamily="34" charset="0"/>
              </a:rPr>
              <a:t>Data Items under consideration for Sprint 5 include: </a:t>
            </a:r>
          </a:p>
          <a:p>
            <a:pPr>
              <a:spcBef>
                <a:spcPts val="1500"/>
              </a:spcBef>
            </a:pPr>
            <a:endParaRPr lang="en-GB">
              <a:latin typeface="Arial" panose="020B0604020202020204" pitchFamily="34" charset="0"/>
              <a:cs typeface="Arial" panose="020B0604020202020204" pitchFamily="34" charset="0"/>
            </a:endParaRPr>
          </a:p>
          <a:p>
            <a:pPr>
              <a:spcBef>
                <a:spcPts val="1500"/>
              </a:spcBef>
            </a:pPr>
            <a:endParaRPr lang="en-GB">
              <a:latin typeface="Arial" panose="020B0604020202020204" pitchFamily="34" charset="0"/>
              <a:cs typeface="Arial" panose="020B0604020202020204" pitchFamily="34" charset="0"/>
            </a:endParaRPr>
          </a:p>
          <a:p>
            <a:pPr>
              <a:spcBef>
                <a:spcPts val="1500"/>
              </a:spcBef>
            </a:pPr>
            <a:endParaRPr lang="en-GB">
              <a:latin typeface="Arial" panose="020B0604020202020204" pitchFamily="34" charset="0"/>
              <a:cs typeface="Arial" panose="020B0604020202020204" pitchFamily="34" charset="0"/>
            </a:endParaRPr>
          </a:p>
          <a:p>
            <a:pPr>
              <a:spcBef>
                <a:spcPts val="1500"/>
              </a:spcBef>
            </a:pPr>
            <a:endParaRPr lang="en-GB">
              <a:latin typeface="Arial" panose="020B0604020202020204" pitchFamily="34" charset="0"/>
              <a:cs typeface="Arial" panose="020B0604020202020204" pitchFamily="34" charset="0"/>
            </a:endParaRPr>
          </a:p>
          <a:p>
            <a:pPr>
              <a:spcBef>
                <a:spcPts val="1500"/>
              </a:spcBef>
            </a:pPr>
            <a:endParaRPr lang="en-GB">
              <a:latin typeface="Arial" panose="020B0604020202020204" pitchFamily="34" charset="0"/>
              <a:cs typeface="Arial" panose="020B0604020202020204" pitchFamily="34" charset="0"/>
            </a:endParaRPr>
          </a:p>
        </p:txBody>
      </p:sp>
      <p:graphicFrame>
        <p:nvGraphicFramePr>
          <p:cNvPr id="4" name="Table 3">
            <a:extLst>
              <a:ext uri="{FF2B5EF4-FFF2-40B4-BE49-F238E27FC236}">
                <a16:creationId xmlns:a16="http://schemas.microsoft.com/office/drawing/2014/main" id="{B0B2A310-6924-333E-1C55-EDDFA4D6CC7C}"/>
              </a:ext>
            </a:extLst>
          </p:cNvPr>
          <p:cNvGraphicFramePr>
            <a:graphicFrameLocks noGrp="1"/>
          </p:cNvGraphicFramePr>
          <p:nvPr/>
        </p:nvGraphicFramePr>
        <p:xfrm>
          <a:off x="1014037" y="2467903"/>
          <a:ext cx="9041188" cy="3975812"/>
        </p:xfrm>
        <a:graphic>
          <a:graphicData uri="http://schemas.openxmlformats.org/drawingml/2006/table">
            <a:tbl>
              <a:tblPr firstRow="1" bandRow="1">
                <a:tableStyleId>{F5AB1C69-6EDB-4FF4-983F-18BD219EF322}</a:tableStyleId>
              </a:tblPr>
              <a:tblGrid>
                <a:gridCol w="4201608">
                  <a:extLst>
                    <a:ext uri="{9D8B030D-6E8A-4147-A177-3AD203B41FA5}">
                      <a16:colId xmlns:a16="http://schemas.microsoft.com/office/drawing/2014/main" val="2491856158"/>
                    </a:ext>
                  </a:extLst>
                </a:gridCol>
                <a:gridCol w="2132733">
                  <a:extLst>
                    <a:ext uri="{9D8B030D-6E8A-4147-A177-3AD203B41FA5}">
                      <a16:colId xmlns:a16="http://schemas.microsoft.com/office/drawing/2014/main" val="1722701147"/>
                    </a:ext>
                  </a:extLst>
                </a:gridCol>
                <a:gridCol w="2706847">
                  <a:extLst>
                    <a:ext uri="{9D8B030D-6E8A-4147-A177-3AD203B41FA5}">
                      <a16:colId xmlns:a16="http://schemas.microsoft.com/office/drawing/2014/main" val="2080437653"/>
                    </a:ext>
                  </a:extLst>
                </a:gridCol>
              </a:tblGrid>
              <a:tr h="314332">
                <a:tc>
                  <a:txBody>
                    <a:bodyPr/>
                    <a:lstStyle/>
                    <a:p>
                      <a:r>
                        <a:rPr lang="en-GB" sz="1400">
                          <a:latin typeface="Arial" panose="020B0604020202020204" pitchFamily="34" charset="0"/>
                          <a:cs typeface="Arial" panose="020B0604020202020204" pitchFamily="34" charset="0"/>
                        </a:rPr>
                        <a:t>Report / Data Item</a:t>
                      </a:r>
                    </a:p>
                  </a:txBody>
                  <a:tcPr/>
                </a:tc>
                <a:tc>
                  <a:txBody>
                    <a:bodyPr/>
                    <a:lstStyle/>
                    <a:p>
                      <a:r>
                        <a:rPr lang="en-GB" sz="1400">
                          <a:latin typeface="Arial" panose="020B0604020202020204" pitchFamily="34" charset="0"/>
                          <a:cs typeface="Arial" panose="020B0604020202020204" pitchFamily="34" charset="0"/>
                        </a:rPr>
                        <a:t>Primary Party Type</a:t>
                      </a:r>
                    </a:p>
                  </a:txBody>
                  <a:tcPr/>
                </a:tc>
                <a:tc>
                  <a:txBody>
                    <a:bodyPr/>
                    <a:lstStyle/>
                    <a:p>
                      <a:r>
                        <a:rPr lang="en-GB" sz="1400">
                          <a:latin typeface="Arial" panose="020B0604020202020204" pitchFamily="34" charset="0"/>
                          <a:cs typeface="Arial" panose="020B0604020202020204" pitchFamily="34" charset="0"/>
                        </a:rPr>
                        <a:t>Supporting Party Type(s)</a:t>
                      </a:r>
                    </a:p>
                  </a:txBody>
                  <a:tcPr/>
                </a:tc>
                <a:extLst>
                  <a:ext uri="{0D108BD9-81ED-4DB2-BD59-A6C34878D82A}">
                    <a16:rowId xmlns:a16="http://schemas.microsoft.com/office/drawing/2014/main" val="706009476"/>
                  </a:ext>
                </a:extLst>
              </a:tr>
              <a:tr h="314332">
                <a:tc>
                  <a:txBody>
                    <a:bodyPr/>
                    <a:lstStyle/>
                    <a:p>
                      <a:r>
                        <a:rPr lang="en-GB" sz="1400">
                          <a:latin typeface="Arial" panose="020B0604020202020204" pitchFamily="34" charset="0"/>
                          <a:cs typeface="Arial" panose="020B0604020202020204" pitchFamily="34" charset="0"/>
                        </a:rPr>
                        <a:t>New Meter Details (ESME ID / Location)</a:t>
                      </a:r>
                    </a:p>
                  </a:txBody>
                  <a:tcPr/>
                </a:tc>
                <a:tc>
                  <a:txBody>
                    <a:bodyPr/>
                    <a:lstStyle/>
                    <a:p>
                      <a:r>
                        <a:rPr lang="en-GB" sz="1400">
                          <a:latin typeface="Arial" panose="020B0604020202020204" pitchFamily="34" charset="0"/>
                          <a:cs typeface="Arial" panose="020B0604020202020204" pitchFamily="34" charset="0"/>
                        </a:rPr>
                        <a:t>Supplier</a:t>
                      </a:r>
                    </a:p>
                  </a:txBody>
                  <a:tcPr/>
                </a:tc>
                <a:tc>
                  <a:txBody>
                    <a:bodyPr/>
                    <a:lstStyle/>
                    <a:p>
                      <a:r>
                        <a:rPr lang="en-GB" sz="1400">
                          <a:latin typeface="Arial" panose="020B0604020202020204" pitchFamily="34" charset="0"/>
                          <a:cs typeface="Arial" panose="020B0604020202020204" pitchFamily="34" charset="0"/>
                        </a:rPr>
                        <a:t>MEM</a:t>
                      </a:r>
                    </a:p>
                  </a:txBody>
                  <a:tcPr/>
                </a:tc>
                <a:extLst>
                  <a:ext uri="{0D108BD9-81ED-4DB2-BD59-A6C34878D82A}">
                    <a16:rowId xmlns:a16="http://schemas.microsoft.com/office/drawing/2014/main" val="3822928762"/>
                  </a:ext>
                </a:extLst>
              </a:tr>
              <a:tr h="314332">
                <a:tc>
                  <a:txBody>
                    <a:bodyPr/>
                    <a:lstStyle/>
                    <a:p>
                      <a:r>
                        <a:rPr lang="en-GB" sz="1400">
                          <a:latin typeface="Arial" panose="020B0604020202020204" pitchFamily="34" charset="0"/>
                          <a:cs typeface="Arial" panose="020B0604020202020204" pitchFamily="34" charset="0"/>
                        </a:rPr>
                        <a:t>Invalid Gas MAP ID</a:t>
                      </a:r>
                    </a:p>
                  </a:txBody>
                  <a:tcPr/>
                </a:tc>
                <a:tc>
                  <a:txBody>
                    <a:bodyPr/>
                    <a:lstStyle/>
                    <a:p>
                      <a:r>
                        <a:rPr lang="en-GB" sz="1400">
                          <a:latin typeface="Arial" panose="020B0604020202020204" pitchFamily="34" charset="0"/>
                          <a:cs typeface="Arial" panose="020B0604020202020204" pitchFamily="34" charset="0"/>
                        </a:rPr>
                        <a:t>MAM</a:t>
                      </a:r>
                    </a:p>
                  </a:txBody>
                  <a:tcPr/>
                </a:tc>
                <a:tc>
                  <a:txBody>
                    <a:bodyPr/>
                    <a:lstStyle/>
                    <a:p>
                      <a:r>
                        <a:rPr lang="en-GB" sz="1400">
                          <a:latin typeface="Arial" panose="020B0604020202020204" pitchFamily="34" charset="0"/>
                          <a:cs typeface="Arial" panose="020B0604020202020204" pitchFamily="34" charset="0"/>
                        </a:rPr>
                        <a:t>Supplier</a:t>
                      </a:r>
                    </a:p>
                  </a:txBody>
                  <a:tcPr/>
                </a:tc>
                <a:extLst>
                  <a:ext uri="{0D108BD9-81ED-4DB2-BD59-A6C34878D82A}">
                    <a16:rowId xmlns:a16="http://schemas.microsoft.com/office/drawing/2014/main" val="1228252938"/>
                  </a:ext>
                </a:extLst>
              </a:tr>
              <a:tr h="314332">
                <a:tc>
                  <a:txBody>
                    <a:bodyPr/>
                    <a:lstStyle/>
                    <a:p>
                      <a:r>
                        <a:rPr lang="en-GB" sz="1400">
                          <a:latin typeface="Arial" panose="020B0604020202020204" pitchFamily="34" charset="0"/>
                          <a:cs typeface="Arial" panose="020B0604020202020204" pitchFamily="34" charset="0"/>
                        </a:rPr>
                        <a:t>Gas CDSP Reconciliation</a:t>
                      </a:r>
                    </a:p>
                  </a:txBody>
                  <a:tcPr/>
                </a:tc>
                <a:tc>
                  <a:txBody>
                    <a:bodyPr/>
                    <a:lstStyle/>
                    <a:p>
                      <a:r>
                        <a:rPr lang="en-GB" sz="1400">
                          <a:latin typeface="Arial" panose="020B0604020202020204" pitchFamily="34" charset="0"/>
                          <a:cs typeface="Arial" panose="020B0604020202020204" pitchFamily="34" charset="0"/>
                        </a:rPr>
                        <a:t>MAM</a:t>
                      </a:r>
                    </a:p>
                  </a:txBody>
                  <a:tcPr/>
                </a:tc>
                <a:tc>
                  <a:txBody>
                    <a:bodyPr/>
                    <a:lstStyle/>
                    <a:p>
                      <a:r>
                        <a:rPr lang="en-GB" sz="1400">
                          <a:latin typeface="Arial" panose="020B0604020202020204" pitchFamily="34" charset="0"/>
                          <a:cs typeface="Arial" panose="020B0604020202020204" pitchFamily="34" charset="0"/>
                        </a:rPr>
                        <a:t>Supplier</a:t>
                      </a:r>
                    </a:p>
                  </a:txBody>
                  <a:tcPr/>
                </a:tc>
                <a:extLst>
                  <a:ext uri="{0D108BD9-81ED-4DB2-BD59-A6C34878D82A}">
                    <a16:rowId xmlns:a16="http://schemas.microsoft.com/office/drawing/2014/main" val="2933455189"/>
                  </a:ext>
                </a:extLst>
              </a:tr>
              <a:tr h="314332">
                <a:tc>
                  <a:txBody>
                    <a:bodyPr/>
                    <a:lstStyle/>
                    <a:p>
                      <a:r>
                        <a:rPr lang="en-GB" sz="1400">
                          <a:latin typeface="Arial" panose="020B0604020202020204" pitchFamily="34" charset="0"/>
                          <a:cs typeface="Arial" panose="020B0604020202020204" pitchFamily="34" charset="0"/>
                        </a:rPr>
                        <a:t>MEM-EES Reconciliation Differences*</a:t>
                      </a:r>
                    </a:p>
                  </a:txBody>
                  <a:tcPr/>
                </a:tc>
                <a:tc>
                  <a:txBody>
                    <a:bodyPr/>
                    <a:lstStyle/>
                    <a:p>
                      <a:r>
                        <a:rPr lang="en-GB" sz="1400">
                          <a:latin typeface="Arial" panose="020B0604020202020204" pitchFamily="34" charset="0"/>
                          <a:cs typeface="Arial" panose="020B0604020202020204" pitchFamily="34" charset="0"/>
                        </a:rPr>
                        <a:t>MEM</a:t>
                      </a:r>
                    </a:p>
                  </a:txBody>
                  <a:tcPr/>
                </a:tc>
                <a:tc>
                  <a:txBody>
                    <a:bodyPr/>
                    <a:lstStyle/>
                    <a:p>
                      <a:pPr algn="l"/>
                      <a:r>
                        <a:rPr lang="en-GB" sz="1400">
                          <a:latin typeface="Arial" panose="020B0604020202020204" pitchFamily="34" charset="0"/>
                          <a:cs typeface="Arial" panose="020B0604020202020204" pitchFamily="34" charset="0"/>
                        </a:rPr>
                        <a:t>Supplier</a:t>
                      </a:r>
                    </a:p>
                  </a:txBody>
                  <a:tcPr/>
                </a:tc>
                <a:extLst>
                  <a:ext uri="{0D108BD9-81ED-4DB2-BD59-A6C34878D82A}">
                    <a16:rowId xmlns:a16="http://schemas.microsoft.com/office/drawing/2014/main" val="1655656296"/>
                  </a:ext>
                </a:extLst>
              </a:tr>
              <a:tr h="314332">
                <a:tc>
                  <a:txBody>
                    <a:bodyPr/>
                    <a:lstStyle/>
                    <a:p>
                      <a:r>
                        <a:rPr lang="en-GB" sz="1400">
                          <a:latin typeface="Arial" panose="020B0604020202020204" pitchFamily="34" charset="0"/>
                          <a:cs typeface="Arial" panose="020B0604020202020204" pitchFamily="34" charset="0"/>
                        </a:rPr>
                        <a:t>Invalid Topline</a:t>
                      </a:r>
                    </a:p>
                  </a:txBody>
                  <a:tcPr/>
                </a:tc>
                <a:tc>
                  <a:txBody>
                    <a:bodyPr/>
                    <a:lstStyle/>
                    <a:p>
                      <a:r>
                        <a:rPr lang="en-GB" sz="1400">
                          <a:latin typeface="Arial" panose="020B0604020202020204" pitchFamily="34" charset="0"/>
                          <a:cs typeface="Arial" panose="020B0604020202020204" pitchFamily="34" charset="0"/>
                        </a:rPr>
                        <a:t>DNO / Supplier</a:t>
                      </a:r>
                    </a:p>
                  </a:txBody>
                  <a:tcPr/>
                </a:tc>
                <a:tc>
                  <a:txBody>
                    <a:bodyPr/>
                    <a:lstStyle/>
                    <a:p>
                      <a:pPr algn="ctr"/>
                      <a:r>
                        <a:rPr lang="en-GB" sz="1400">
                          <a:latin typeface="Arial" panose="020B0604020202020204" pitchFamily="34" charset="0"/>
                          <a:cs typeface="Arial" panose="020B0604020202020204" pitchFamily="34" charset="0"/>
                        </a:rPr>
                        <a:t>-</a:t>
                      </a:r>
                    </a:p>
                  </a:txBody>
                  <a:tcPr/>
                </a:tc>
                <a:extLst>
                  <a:ext uri="{0D108BD9-81ED-4DB2-BD59-A6C34878D82A}">
                    <a16:rowId xmlns:a16="http://schemas.microsoft.com/office/drawing/2014/main" val="4065912542"/>
                  </a:ext>
                </a:extLst>
              </a:tr>
              <a:tr h="3143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panose="020B0604020202020204" pitchFamily="34" charset="0"/>
                          <a:cs typeface="Arial" panose="020B0604020202020204" pitchFamily="34" charset="0"/>
                        </a:rPr>
                        <a:t>Energised No Meter</a:t>
                      </a:r>
                    </a:p>
                  </a:txBody>
                  <a:tcPr/>
                </a:tc>
                <a:tc>
                  <a:txBody>
                    <a:bodyPr/>
                    <a:lstStyle/>
                    <a:p>
                      <a:r>
                        <a:rPr lang="en-GB" sz="1400">
                          <a:latin typeface="Arial" panose="020B0604020202020204" pitchFamily="34" charset="0"/>
                          <a:cs typeface="Arial" panose="020B0604020202020204" pitchFamily="34" charset="0"/>
                        </a:rPr>
                        <a:t>Supplier</a:t>
                      </a:r>
                    </a:p>
                  </a:txBody>
                  <a:tcPr/>
                </a:tc>
                <a:tc>
                  <a:txBody>
                    <a:bodyPr/>
                    <a:lstStyle/>
                    <a:p>
                      <a:pPr algn="ctr"/>
                      <a:r>
                        <a:rPr lang="en-GB" sz="1400">
                          <a:latin typeface="Arial" panose="020B0604020202020204" pitchFamily="34" charset="0"/>
                          <a:cs typeface="Arial" panose="020B0604020202020204" pitchFamily="34" charset="0"/>
                        </a:rPr>
                        <a:t>-</a:t>
                      </a:r>
                    </a:p>
                  </a:txBody>
                  <a:tcPr/>
                </a:tc>
                <a:extLst>
                  <a:ext uri="{0D108BD9-81ED-4DB2-BD59-A6C34878D82A}">
                    <a16:rowId xmlns:a16="http://schemas.microsoft.com/office/drawing/2014/main" val="3059008310"/>
                  </a:ext>
                </a:extLst>
              </a:tr>
              <a:tr h="3143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panose="020B0604020202020204" pitchFamily="34" charset="0"/>
                          <a:cs typeface="Arial" panose="020B0604020202020204" pitchFamily="34" charset="0"/>
                        </a:rPr>
                        <a:t>Unmetered MPAN with domestic DPI</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panose="020B0604020202020204" pitchFamily="34" charset="0"/>
                          <a:cs typeface="Arial" panose="020B0604020202020204" pitchFamily="34" charset="0"/>
                        </a:rPr>
                        <a:t>Supplier</a:t>
                      </a:r>
                    </a:p>
                  </a:txBody>
                  <a:tcPr/>
                </a:tc>
                <a:tc>
                  <a:txBody>
                    <a:bodyPr/>
                    <a:lstStyle/>
                    <a:p>
                      <a:pPr lvl="0" algn="ctr">
                        <a:buNone/>
                      </a:pPr>
                      <a:r>
                        <a:rPr lang="en-GB" sz="1400">
                          <a:latin typeface="Arial" panose="020B0604020202020204" pitchFamily="34" charset="0"/>
                          <a:cs typeface="Arial" panose="020B0604020202020204" pitchFamily="34" charset="0"/>
                        </a:rPr>
                        <a:t>-</a:t>
                      </a:r>
                    </a:p>
                  </a:txBody>
                  <a:tcPr/>
                </a:tc>
                <a:extLst>
                  <a:ext uri="{0D108BD9-81ED-4DB2-BD59-A6C34878D82A}">
                    <a16:rowId xmlns:a16="http://schemas.microsoft.com/office/drawing/2014/main" val="2495239783"/>
                  </a:ext>
                </a:extLst>
              </a:tr>
              <a:tr h="3143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panose="020B0604020202020204" pitchFamily="34" charset="0"/>
                          <a:cs typeface="Arial" panose="020B0604020202020204" pitchFamily="34" charset="0"/>
                        </a:rPr>
                        <a:t>Related Meter Points with inconsistent DPI</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panose="020B0604020202020204" pitchFamily="34" charset="0"/>
                          <a:cs typeface="Arial" panose="020B0604020202020204" pitchFamily="34" charset="0"/>
                        </a:rPr>
                        <a:t>Supplier</a:t>
                      </a:r>
                    </a:p>
                  </a:txBody>
                  <a:tcPr/>
                </a:tc>
                <a:tc>
                  <a:txBody>
                    <a:bodyPr/>
                    <a:lstStyle/>
                    <a:p>
                      <a:pPr lvl="0" algn="ctr">
                        <a:buNone/>
                      </a:pPr>
                      <a:r>
                        <a:rPr lang="en-GB" sz="1400">
                          <a:latin typeface="Arial" panose="020B0604020202020204" pitchFamily="34" charset="0"/>
                          <a:cs typeface="Arial" panose="020B0604020202020204" pitchFamily="34" charset="0"/>
                        </a:rPr>
                        <a:t>-</a:t>
                      </a:r>
                    </a:p>
                  </a:txBody>
                  <a:tcPr/>
                </a:tc>
                <a:extLst>
                  <a:ext uri="{0D108BD9-81ED-4DB2-BD59-A6C34878D82A}">
                    <a16:rowId xmlns:a16="http://schemas.microsoft.com/office/drawing/2014/main" val="1179912691"/>
                  </a:ext>
                </a:extLst>
              </a:tr>
              <a:tr h="3143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panose="020B0604020202020204" pitchFamily="34" charset="0"/>
                          <a:cs typeface="Arial" panose="020B0604020202020204" pitchFamily="34" charset="0"/>
                        </a:rPr>
                        <a:t>Previous TDIS DPI derogation applicants – full population provision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panose="020B0604020202020204" pitchFamily="34" charset="0"/>
                          <a:cs typeface="Arial" panose="020B0604020202020204" pitchFamily="34" charset="0"/>
                        </a:rPr>
                        <a:t>Supplier</a:t>
                      </a:r>
                    </a:p>
                  </a:txBody>
                  <a:tcPr/>
                </a:tc>
                <a:tc>
                  <a:txBody>
                    <a:bodyPr/>
                    <a:lstStyle/>
                    <a:p>
                      <a:pPr lvl="0" algn="ctr">
                        <a:buNone/>
                      </a:pPr>
                      <a:r>
                        <a:rPr lang="en-GB" sz="1400">
                          <a:latin typeface="Arial" panose="020B0604020202020204" pitchFamily="34" charset="0"/>
                          <a:cs typeface="Arial" panose="020B0604020202020204" pitchFamily="34" charset="0"/>
                        </a:rPr>
                        <a:t>-</a:t>
                      </a:r>
                    </a:p>
                  </a:txBody>
                  <a:tcPr/>
                </a:tc>
                <a:extLst>
                  <a:ext uri="{0D108BD9-81ED-4DB2-BD59-A6C34878D82A}">
                    <a16:rowId xmlns:a16="http://schemas.microsoft.com/office/drawing/2014/main" val="1096732222"/>
                  </a:ext>
                </a:extLst>
              </a:tr>
              <a:tr h="314332">
                <a:tc>
                  <a:txBody>
                    <a:bodyPr/>
                    <a:lstStyle/>
                    <a:p>
                      <a:r>
                        <a:rPr lang="en-GB" sz="1400">
                          <a:latin typeface="Arial" panose="020B0604020202020204" pitchFamily="34" charset="0"/>
                          <a:cs typeface="Arial" panose="020B0604020202020204" pitchFamily="34" charset="0"/>
                        </a:rPr>
                        <a:t>DPI - Other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panose="020B0604020202020204" pitchFamily="34" charset="0"/>
                          <a:cs typeface="Arial" panose="020B0604020202020204" pitchFamily="34" charset="0"/>
                        </a:rPr>
                        <a:t>Supplier</a:t>
                      </a:r>
                    </a:p>
                  </a:txBody>
                  <a:tcPr/>
                </a:tc>
                <a:tc>
                  <a:txBody>
                    <a:bodyPr/>
                    <a:lstStyle/>
                    <a:p>
                      <a:pPr lvl="0" algn="ctr">
                        <a:buNone/>
                      </a:pPr>
                      <a:r>
                        <a:rPr lang="en-GB" sz="1400">
                          <a:latin typeface="Arial" panose="020B0604020202020204" pitchFamily="34" charset="0"/>
                          <a:cs typeface="Arial" panose="020B0604020202020204" pitchFamily="34" charset="0"/>
                        </a:rPr>
                        <a:t>-</a:t>
                      </a:r>
                    </a:p>
                  </a:txBody>
                  <a:tcPr/>
                </a:tc>
                <a:extLst>
                  <a:ext uri="{0D108BD9-81ED-4DB2-BD59-A6C34878D82A}">
                    <a16:rowId xmlns:a16="http://schemas.microsoft.com/office/drawing/2014/main" val="3623049338"/>
                  </a:ext>
                </a:extLst>
              </a:tr>
              <a:tr h="314332">
                <a:tc>
                  <a:txBody>
                    <a:bodyPr/>
                    <a:lstStyle/>
                    <a:p>
                      <a:pPr marL="0" lvl="0" indent="0" algn="l" defTabSz="914400">
                        <a:lnSpc>
                          <a:spcPct val="100000"/>
                        </a:lnSpc>
                        <a:spcBef>
                          <a:spcPts val="0"/>
                        </a:spcBef>
                        <a:spcAft>
                          <a:spcPts val="0"/>
                        </a:spcAft>
                        <a:buNone/>
                        <a:tabLst/>
                        <a:defRPr/>
                      </a:pPr>
                      <a:r>
                        <a:rPr lang="en-GB" sz="1400">
                          <a:latin typeface="Arial" panose="020B0604020202020204" pitchFamily="34" charset="0"/>
                          <a:cs typeface="Arial" panose="020B0604020202020204" pitchFamily="34" charset="0"/>
                        </a:rPr>
                        <a:t>Check Meters</a:t>
                      </a:r>
                    </a:p>
                  </a:txBody>
                  <a:tcPr/>
                </a:tc>
                <a:tc>
                  <a:txBody>
                    <a:bodyPr/>
                    <a:lstStyle/>
                    <a:p>
                      <a:pPr lvl="0">
                        <a:buNone/>
                      </a:pPr>
                      <a:r>
                        <a:rPr lang="en-GB" sz="1400">
                          <a:latin typeface="Arial" panose="020B0604020202020204" pitchFamily="34" charset="0"/>
                          <a:cs typeface="Arial" panose="020B0604020202020204" pitchFamily="34" charset="0"/>
                        </a:rPr>
                        <a:t>Supplier</a:t>
                      </a:r>
                    </a:p>
                  </a:txBody>
                  <a:tcPr/>
                </a:tc>
                <a:tc>
                  <a:txBody>
                    <a:bodyPr/>
                    <a:lstStyle/>
                    <a:p>
                      <a:pPr lvl="0" algn="ctr">
                        <a:buNone/>
                      </a:pPr>
                      <a:r>
                        <a:rPr lang="en-GB" sz="1400">
                          <a:latin typeface="Arial" panose="020B0604020202020204" pitchFamily="34" charset="0"/>
                          <a:cs typeface="Arial" panose="020B0604020202020204" pitchFamily="34" charset="0"/>
                        </a:rPr>
                        <a:t>-</a:t>
                      </a:r>
                    </a:p>
                  </a:txBody>
                  <a:tcPr/>
                </a:tc>
                <a:extLst>
                  <a:ext uri="{0D108BD9-81ED-4DB2-BD59-A6C34878D82A}">
                    <a16:rowId xmlns:a16="http://schemas.microsoft.com/office/drawing/2014/main" val="4061142189"/>
                  </a:ext>
                </a:extLst>
              </a:tr>
            </a:tbl>
          </a:graphicData>
        </a:graphic>
      </p:graphicFrame>
      <p:sp>
        <p:nvSpPr>
          <p:cNvPr id="5" name="TextBox 4">
            <a:extLst>
              <a:ext uri="{FF2B5EF4-FFF2-40B4-BE49-F238E27FC236}">
                <a16:creationId xmlns:a16="http://schemas.microsoft.com/office/drawing/2014/main" id="{C3B57B84-32F5-D323-9A74-53B6E3B32565}"/>
              </a:ext>
            </a:extLst>
          </p:cNvPr>
          <p:cNvSpPr txBox="1"/>
          <p:nvPr/>
        </p:nvSpPr>
        <p:spPr>
          <a:xfrm>
            <a:off x="960032" y="6394391"/>
            <a:ext cx="8390887"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MSN, Meter Type, ESME ID, Meter Location, Number of Digits, Energisation Status, MAP ID, Date of meter installation </a:t>
            </a:r>
          </a:p>
        </p:txBody>
      </p:sp>
    </p:spTree>
    <p:extLst>
      <p:ext uri="{BB962C8B-B14F-4D97-AF65-F5344CB8AC3E}">
        <p14:creationId xmlns:p14="http://schemas.microsoft.com/office/powerpoint/2010/main" val="37949080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EB1DA-82C0-91AD-8F0D-F0A8F80D31F2}"/>
              </a:ext>
            </a:extLst>
          </p:cNvPr>
          <p:cNvSpPr>
            <a:spLocks noGrp="1"/>
          </p:cNvSpPr>
          <p:nvPr>
            <p:ph type="title"/>
          </p:nvPr>
        </p:nvSpPr>
        <p:spPr/>
        <p:txBody>
          <a:bodyPr/>
          <a:lstStyle/>
          <a:p>
            <a:r>
              <a:rPr lang="en-US" dirty="0">
                <a:latin typeface="Roboto" panose="02000000000000000000" pitchFamily="2" charset="0"/>
                <a:cs typeface="Roboto" panose="02000000000000000000" pitchFamily="2" charset="0"/>
              </a:rPr>
              <a:t>TDIS Change Timescales</a:t>
            </a:r>
          </a:p>
        </p:txBody>
      </p:sp>
      <p:sp>
        <p:nvSpPr>
          <p:cNvPr id="6" name="Rectangle 5">
            <a:extLst>
              <a:ext uri="{FF2B5EF4-FFF2-40B4-BE49-F238E27FC236}">
                <a16:creationId xmlns:a16="http://schemas.microsoft.com/office/drawing/2014/main" id="{DAF97C74-302F-E22F-517B-5E3152653EEF}"/>
              </a:ext>
            </a:extLst>
          </p:cNvPr>
          <p:cNvSpPr/>
          <p:nvPr/>
        </p:nvSpPr>
        <p:spPr>
          <a:xfrm>
            <a:off x="2456017" y="4333992"/>
            <a:ext cx="5916785" cy="900000"/>
          </a:xfrm>
          <a:prstGeom prst="rect">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400" b="0" i="0" u="none" strike="noStrike" kern="1200" cap="none" spc="0" normalizeH="0" baseline="0" noProof="0" dirty="0">
                <a:ln>
                  <a:noFill/>
                </a:ln>
                <a:solidFill>
                  <a:srgbClr val="000000"/>
                </a:solidFill>
                <a:effectLst/>
                <a:uLnTx/>
                <a:uFillTx/>
                <a:latin typeface="Arial"/>
                <a:ea typeface="Calibri" panose="020F0502020204030204"/>
                <a:cs typeface="Arial"/>
              </a:rPr>
              <a:t>Additional dashboard  updates to show closed but unconfirmed theft reporting (i.e. R0173 outcomes)</a:t>
            </a:r>
          </a:p>
        </p:txBody>
      </p:sp>
      <p:sp>
        <p:nvSpPr>
          <p:cNvPr id="8" name="Rectangle 7">
            <a:extLst>
              <a:ext uri="{FF2B5EF4-FFF2-40B4-BE49-F238E27FC236}">
                <a16:creationId xmlns:a16="http://schemas.microsoft.com/office/drawing/2014/main" id="{9F6ED3EE-D501-7740-C825-BE7FE9DAF069}"/>
              </a:ext>
            </a:extLst>
          </p:cNvPr>
          <p:cNvSpPr/>
          <p:nvPr/>
        </p:nvSpPr>
        <p:spPr>
          <a:xfrm>
            <a:off x="2456017" y="2442972"/>
            <a:ext cx="5916785" cy="900000"/>
          </a:xfrm>
          <a:prstGeom prst="rect">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400" b="0" i="0" u="none" strike="noStrike" kern="1200" cap="none" spc="0" normalizeH="0" baseline="0" noProof="0" dirty="0">
                <a:ln>
                  <a:noFill/>
                </a:ln>
                <a:solidFill>
                  <a:srgbClr val="000000"/>
                </a:solidFill>
                <a:effectLst/>
                <a:uLnTx/>
                <a:uFillTx/>
                <a:latin typeface="Arial"/>
                <a:ea typeface="Calibri" panose="020F0502020204030204"/>
                <a:cs typeface="Arial"/>
              </a:rPr>
              <a:t>Updated TDIS Dashboards available – showing validation and ETTOS Matching results</a:t>
            </a: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400" b="0" i="0" u="none" strike="noStrike" kern="1200" cap="none" spc="0" normalizeH="0" baseline="0" noProof="0">
                <a:ln>
                  <a:noFill/>
                </a:ln>
                <a:solidFill>
                  <a:srgbClr val="000000"/>
                </a:solidFill>
                <a:effectLst/>
                <a:uLnTx/>
                <a:uFillTx/>
                <a:latin typeface="Arial"/>
                <a:ea typeface="Calibri" panose="020F0502020204030204"/>
                <a:cs typeface="Arial"/>
              </a:rPr>
              <a:t>NEW Peer Comparison based on investigation submission (anonymised)</a:t>
            </a:r>
          </a:p>
        </p:txBody>
      </p:sp>
      <p:sp>
        <p:nvSpPr>
          <p:cNvPr id="10" name="Rectangle 9">
            <a:extLst>
              <a:ext uri="{FF2B5EF4-FFF2-40B4-BE49-F238E27FC236}">
                <a16:creationId xmlns:a16="http://schemas.microsoft.com/office/drawing/2014/main" id="{29FAF2CB-30E1-1727-FE7A-C0DE395FE715}"/>
              </a:ext>
            </a:extLst>
          </p:cNvPr>
          <p:cNvSpPr/>
          <p:nvPr/>
        </p:nvSpPr>
        <p:spPr>
          <a:xfrm>
            <a:off x="2456017" y="1488530"/>
            <a:ext cx="5916786" cy="900000"/>
          </a:xfrm>
          <a:prstGeom prst="rect">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400" b="0" i="0" u="none" strike="noStrike" kern="1200" cap="none" spc="0" normalizeH="0" baseline="0" noProof="0" dirty="0">
                <a:ln>
                  <a:noFill/>
                </a:ln>
                <a:solidFill>
                  <a:srgbClr val="000000"/>
                </a:solidFill>
                <a:effectLst/>
                <a:uLnTx/>
                <a:uFillTx/>
                <a:latin typeface="Arial"/>
                <a:ea typeface="Calibri" panose="020F0502020204030204"/>
                <a:cs typeface="Arial"/>
              </a:rPr>
              <a:t>Code Manager applies new theft data processing including ETTOS matching and additional validations</a:t>
            </a: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400" b="0" i="0" u="none" strike="noStrike" kern="1200" cap="none" spc="0" normalizeH="0" baseline="0" noProof="0" dirty="0">
                <a:ln>
                  <a:noFill/>
                </a:ln>
                <a:solidFill>
                  <a:srgbClr val="000000"/>
                </a:solidFill>
                <a:effectLst/>
                <a:uLnTx/>
                <a:uFillTx/>
                <a:latin typeface="Arial"/>
                <a:ea typeface="Calibri" panose="020F0502020204030204"/>
                <a:cs typeface="Arial"/>
              </a:rPr>
              <a:t>R0173 changes apply for investigations closed 01 October onwards</a:t>
            </a:r>
          </a:p>
        </p:txBody>
      </p:sp>
      <p:sp>
        <p:nvSpPr>
          <p:cNvPr id="12" name="Arrow: Pentagon 11">
            <a:extLst>
              <a:ext uri="{FF2B5EF4-FFF2-40B4-BE49-F238E27FC236}">
                <a16:creationId xmlns:a16="http://schemas.microsoft.com/office/drawing/2014/main" id="{449CCF9C-3FA2-C241-AEBE-51DD5658D7E2}"/>
              </a:ext>
            </a:extLst>
          </p:cNvPr>
          <p:cNvSpPr/>
          <p:nvPr/>
        </p:nvSpPr>
        <p:spPr>
          <a:xfrm>
            <a:off x="838200" y="1502393"/>
            <a:ext cx="2062721" cy="900000"/>
          </a:xfrm>
          <a:prstGeom prst="homePlate">
            <a:avLst/>
          </a:prstGeom>
          <a:solidFill>
            <a:schemeClr val="tx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01 October 2025</a:t>
            </a:r>
          </a:p>
        </p:txBody>
      </p:sp>
      <p:sp>
        <p:nvSpPr>
          <p:cNvPr id="14" name="Arrow: Pentagon 13">
            <a:extLst>
              <a:ext uri="{FF2B5EF4-FFF2-40B4-BE49-F238E27FC236}">
                <a16:creationId xmlns:a16="http://schemas.microsoft.com/office/drawing/2014/main" id="{EFF9E8C7-0BC9-07AA-E2D7-949B751FFDEA}"/>
              </a:ext>
            </a:extLst>
          </p:cNvPr>
          <p:cNvSpPr/>
          <p:nvPr/>
        </p:nvSpPr>
        <p:spPr>
          <a:xfrm>
            <a:off x="836338" y="2445305"/>
            <a:ext cx="2071662" cy="900000"/>
          </a:xfrm>
          <a:prstGeom prst="homePlate">
            <a:avLst/>
          </a:prstGeom>
          <a:solidFill>
            <a:schemeClr val="tx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21 October 2025</a:t>
            </a:r>
          </a:p>
        </p:txBody>
      </p:sp>
      <p:sp>
        <p:nvSpPr>
          <p:cNvPr id="16" name="Arrow: Pentagon 15">
            <a:extLst>
              <a:ext uri="{FF2B5EF4-FFF2-40B4-BE49-F238E27FC236}">
                <a16:creationId xmlns:a16="http://schemas.microsoft.com/office/drawing/2014/main" id="{6C904FD0-AE5B-CD76-F9F9-6D4504966A3D}"/>
              </a:ext>
            </a:extLst>
          </p:cNvPr>
          <p:cNvSpPr/>
          <p:nvPr/>
        </p:nvSpPr>
        <p:spPr>
          <a:xfrm>
            <a:off x="838198" y="4326463"/>
            <a:ext cx="2062721" cy="900000"/>
          </a:xfrm>
          <a:prstGeom prst="homePlate">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16 December 2025</a:t>
            </a:r>
          </a:p>
        </p:txBody>
      </p:sp>
      <p:sp>
        <p:nvSpPr>
          <p:cNvPr id="18" name="Rectangle 17">
            <a:extLst>
              <a:ext uri="{FF2B5EF4-FFF2-40B4-BE49-F238E27FC236}">
                <a16:creationId xmlns:a16="http://schemas.microsoft.com/office/drawing/2014/main" id="{0920A7F2-6318-0128-334B-C7049DAA21DB}"/>
              </a:ext>
            </a:extLst>
          </p:cNvPr>
          <p:cNvSpPr/>
          <p:nvPr/>
        </p:nvSpPr>
        <p:spPr>
          <a:xfrm>
            <a:off x="2441557" y="3385884"/>
            <a:ext cx="5916785" cy="900000"/>
          </a:xfrm>
          <a:prstGeom prst="rect">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400" b="0" i="0" u="none" strike="noStrike" kern="1200" cap="none" spc="0" normalizeH="0" baseline="0" noProof="0" dirty="0">
                <a:ln>
                  <a:noFill/>
                </a:ln>
                <a:solidFill>
                  <a:srgbClr val="000000"/>
                </a:solidFill>
                <a:effectLst/>
                <a:uLnTx/>
                <a:uFillTx/>
                <a:latin typeface="Arial"/>
                <a:ea typeface="Calibri" panose="020F0502020204030204"/>
                <a:cs typeface="Arial"/>
              </a:rPr>
              <a:t>Data to be submitted in 1342 format (possible from 01 November 2025). 1341 files no longer accepted.</a:t>
            </a:r>
          </a:p>
        </p:txBody>
      </p:sp>
      <p:sp>
        <p:nvSpPr>
          <p:cNvPr id="20" name="Arrow: Pentagon 19">
            <a:extLst>
              <a:ext uri="{FF2B5EF4-FFF2-40B4-BE49-F238E27FC236}">
                <a16:creationId xmlns:a16="http://schemas.microsoft.com/office/drawing/2014/main" id="{67DC16EF-3E91-7B8F-1C09-4724EC78BE31}"/>
              </a:ext>
            </a:extLst>
          </p:cNvPr>
          <p:cNvSpPr/>
          <p:nvPr/>
        </p:nvSpPr>
        <p:spPr>
          <a:xfrm>
            <a:off x="836338" y="3387626"/>
            <a:ext cx="2071662" cy="900000"/>
          </a:xfrm>
          <a:prstGeom prst="homePlate">
            <a:avLst/>
          </a:prstGeom>
          <a:solidFill>
            <a:schemeClr val="tx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01 December 2025</a:t>
            </a:r>
          </a:p>
        </p:txBody>
      </p:sp>
      <p:sp>
        <p:nvSpPr>
          <p:cNvPr id="3" name="Rectangle 2">
            <a:extLst>
              <a:ext uri="{FF2B5EF4-FFF2-40B4-BE49-F238E27FC236}">
                <a16:creationId xmlns:a16="http://schemas.microsoft.com/office/drawing/2014/main" id="{4C3C89CF-6F3D-1F93-5187-C572BDC6F2A4}"/>
              </a:ext>
            </a:extLst>
          </p:cNvPr>
          <p:cNvSpPr/>
          <p:nvPr/>
        </p:nvSpPr>
        <p:spPr>
          <a:xfrm>
            <a:off x="2441557" y="5287887"/>
            <a:ext cx="5916785" cy="900000"/>
          </a:xfrm>
          <a:prstGeom prst="rect">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400" b="0" i="0" u="none" strike="noStrike" kern="1200" cap="none" spc="0" normalizeH="0" baseline="0" noProof="0">
                <a:ln>
                  <a:noFill/>
                </a:ln>
                <a:solidFill>
                  <a:srgbClr val="000000"/>
                </a:solidFill>
                <a:effectLst/>
                <a:uLnTx/>
                <a:uFillTx/>
                <a:latin typeface="Arial"/>
                <a:ea typeface="Calibri" panose="020F0502020204030204"/>
                <a:cs typeface="Arial"/>
              </a:rPr>
              <a:t>New Peer Comparison published to suppliers non-anonymised</a:t>
            </a:r>
          </a:p>
        </p:txBody>
      </p:sp>
      <p:sp>
        <p:nvSpPr>
          <p:cNvPr id="4" name="Arrow: Pentagon 3">
            <a:extLst>
              <a:ext uri="{FF2B5EF4-FFF2-40B4-BE49-F238E27FC236}">
                <a16:creationId xmlns:a16="http://schemas.microsoft.com/office/drawing/2014/main" id="{0588C918-DB02-B817-97CD-07909BB04A2A}"/>
              </a:ext>
            </a:extLst>
          </p:cNvPr>
          <p:cNvSpPr/>
          <p:nvPr/>
        </p:nvSpPr>
        <p:spPr>
          <a:xfrm>
            <a:off x="823738" y="5280358"/>
            <a:ext cx="2062721" cy="900000"/>
          </a:xfrm>
          <a:prstGeom prst="homePlate">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20 January 2026</a:t>
            </a:r>
          </a:p>
        </p:txBody>
      </p:sp>
    </p:spTree>
    <p:extLst>
      <p:ext uri="{BB962C8B-B14F-4D97-AF65-F5344CB8AC3E}">
        <p14:creationId xmlns:p14="http://schemas.microsoft.com/office/powerpoint/2010/main" val="32239479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9EBDC-3D6C-D720-7CAD-5EFDABA7B13A}"/>
              </a:ext>
            </a:extLst>
          </p:cNvPr>
          <p:cNvSpPr>
            <a:spLocks noGrp="1"/>
          </p:cNvSpPr>
          <p:nvPr>
            <p:ph type="title"/>
          </p:nvPr>
        </p:nvSpPr>
        <p:spPr/>
        <p:txBody>
          <a:bodyPr>
            <a:normAutofit/>
          </a:bodyPr>
          <a:lstStyle/>
          <a:p>
            <a:r>
              <a:rPr lang="en-GB" dirty="0">
                <a:latin typeface="Roboto" panose="02000000000000000000" pitchFamily="2" charset="0"/>
                <a:cs typeface="Roboto" panose="02000000000000000000" pitchFamily="2" charset="0"/>
              </a:rPr>
              <a:t>ETTOS Matching</a:t>
            </a:r>
          </a:p>
        </p:txBody>
      </p:sp>
      <p:sp>
        <p:nvSpPr>
          <p:cNvPr id="3" name="Content Placeholder 2">
            <a:extLst>
              <a:ext uri="{FF2B5EF4-FFF2-40B4-BE49-F238E27FC236}">
                <a16:creationId xmlns:a16="http://schemas.microsoft.com/office/drawing/2014/main" id="{288C2CF2-DCCA-FBEF-A924-1C3EC108C2AE}"/>
              </a:ext>
            </a:extLst>
          </p:cNvPr>
          <p:cNvSpPr>
            <a:spLocks noGrp="1"/>
          </p:cNvSpPr>
          <p:nvPr>
            <p:ph sz="quarter" idx="10"/>
          </p:nvPr>
        </p:nvSpPr>
        <p:spPr>
          <a:xfrm>
            <a:off x="872114" y="1634547"/>
            <a:ext cx="9217025" cy="4695825"/>
          </a:xfrm>
        </p:spPr>
        <p:txBody>
          <a:bodyPr>
            <a:noAutofit/>
          </a:bodyPr>
          <a:lstStyle/>
          <a:p>
            <a:r>
              <a:rPr lang="en-GB" sz="1600" dirty="0">
                <a:latin typeface="Arial" panose="020B0604020202020204" pitchFamily="34" charset="0"/>
                <a:cs typeface="Arial" panose="020B0604020202020204" pitchFamily="34" charset="0"/>
              </a:rPr>
              <a:t>We will be matching ETTOS leads to theft investigation data submitted (initially based on </a:t>
            </a:r>
            <a:r>
              <a:rPr lang="en-GB" sz="1600" dirty="0" err="1">
                <a:latin typeface="Arial" panose="020B0604020202020204" pitchFamily="34" charset="0"/>
                <a:cs typeface="Arial" panose="020B0604020202020204" pitchFamily="34" charset="0"/>
              </a:rPr>
              <a:t>MPxN</a:t>
            </a:r>
            <a:r>
              <a:rPr lang="en-GB" sz="1600" dirty="0">
                <a:latin typeface="Arial" panose="020B0604020202020204" pitchFamily="34" charset="0"/>
                <a:cs typeface="Arial" panose="020B0604020202020204" pitchFamily="34" charset="0"/>
              </a:rPr>
              <a:t> within a time window) to:</a:t>
            </a:r>
          </a:p>
          <a:p>
            <a:pPr lvl="1"/>
            <a:r>
              <a:rPr lang="en-GB" dirty="0">
                <a:latin typeface="Arial" panose="020B0604020202020204" pitchFamily="34" charset="0"/>
                <a:cs typeface="Arial" panose="020B0604020202020204" pitchFamily="34" charset="0"/>
              </a:rPr>
              <a:t>Check if ETTOS leads are being investigated timely, in line with Schedule 7 / 8 requirements.</a:t>
            </a:r>
          </a:p>
          <a:p>
            <a:pPr lvl="1"/>
            <a:r>
              <a:rPr lang="en-GB" dirty="0">
                <a:latin typeface="Arial" panose="020B0604020202020204" pitchFamily="34" charset="0"/>
                <a:cs typeface="Arial" panose="020B0604020202020204" pitchFamily="34" charset="0"/>
              </a:rPr>
              <a:t>Analyse the outcomes from ETTOS leads compared to the rest of the population.</a:t>
            </a:r>
          </a:p>
          <a:p>
            <a:r>
              <a:rPr lang="en-GB" sz="1600" dirty="0">
                <a:latin typeface="Arial" panose="020B0604020202020204" pitchFamily="34" charset="0"/>
                <a:cs typeface="Arial" panose="020B0604020202020204" pitchFamily="34" charset="0"/>
              </a:rPr>
              <a:t>Matching will be refreshed in full each month – to allow for submission of new investigations.</a:t>
            </a:r>
            <a:br>
              <a:rPr lang="en-GB" dirty="0">
                <a:latin typeface="Arial" panose="020B0604020202020204" pitchFamily="34" charset="0"/>
                <a:cs typeface="Arial" panose="020B0604020202020204" pitchFamily="34" charset="0"/>
              </a:rPr>
            </a:br>
            <a:endParaRPr lang="en-GB" dirty="0">
              <a:latin typeface="Arial" panose="020B0604020202020204" pitchFamily="34" charset="0"/>
              <a:cs typeface="Arial" panose="020B0604020202020204" pitchFamily="34" charset="0"/>
            </a:endParaRPr>
          </a:p>
          <a:p>
            <a:r>
              <a:rPr lang="en-GB" sz="1600" dirty="0">
                <a:latin typeface="Arial" panose="020B0604020202020204" pitchFamily="34" charset="0"/>
                <a:cs typeface="Arial" panose="020B0604020202020204" pitchFamily="34" charset="0"/>
              </a:rPr>
              <a:t>Dashboard changes made to provide additional reporting:</a:t>
            </a:r>
          </a:p>
          <a:p>
            <a:pPr lvl="1"/>
            <a:r>
              <a:rPr lang="en-GB" dirty="0">
                <a:latin typeface="Arial" panose="020B0604020202020204" pitchFamily="34" charset="0"/>
                <a:cs typeface="Arial" panose="020B0604020202020204" pitchFamily="34" charset="0"/>
              </a:rPr>
              <a:t>Amending the Theft Summary report to show ETTOS lead breakdown, replacing the ‘leads’ chart.</a:t>
            </a:r>
          </a:p>
          <a:p>
            <a:pPr lvl="1"/>
            <a:r>
              <a:rPr lang="en-GB" dirty="0">
                <a:latin typeface="Arial" panose="020B0604020202020204" pitchFamily="34" charset="0"/>
                <a:cs typeface="Arial" panose="020B0604020202020204" pitchFamily="34" charset="0"/>
              </a:rPr>
              <a:t>A new ETTOS Lead Analysis tab has been added showing results of the analysis including matching details, ageing and outcomes.</a:t>
            </a:r>
          </a:p>
          <a:p>
            <a:pPr lvl="1"/>
            <a:r>
              <a:rPr lang="en-GB" dirty="0">
                <a:latin typeface="Arial" panose="020B0604020202020204" pitchFamily="34" charset="0"/>
                <a:cs typeface="Arial" panose="020B0604020202020204" pitchFamily="34" charset="0"/>
              </a:rPr>
              <a:t>Additional row-level detail (supplier specific) showing ETTOS leads and their matching status to facilitate identification of unworked leads.</a:t>
            </a:r>
            <a:br>
              <a:rPr lang="en-GB" dirty="0">
                <a:latin typeface="Arial" panose="020B0604020202020204" pitchFamily="34" charset="0"/>
                <a:cs typeface="Arial" panose="020B0604020202020204" pitchFamily="34" charset="0"/>
              </a:rPr>
            </a:br>
            <a:endParaRPr lang="en-GB" sz="1600" dirty="0">
              <a:latin typeface="Arial" panose="020B0604020202020204" pitchFamily="34" charset="0"/>
              <a:cs typeface="Arial" panose="020B0604020202020204" pitchFamily="34" charset="0"/>
            </a:endParaRPr>
          </a:p>
          <a:p>
            <a:r>
              <a:rPr lang="en-GB" sz="1600" dirty="0">
                <a:latin typeface="Arial" panose="020B0604020202020204" pitchFamily="34" charset="0"/>
                <a:cs typeface="Arial" panose="020B0604020202020204" pitchFamily="34" charset="0"/>
              </a:rPr>
              <a:t>Dashboards will be available from October refresh – i.e. 21 October. User guide has been updated to reflect the updated layouts.</a:t>
            </a:r>
          </a:p>
        </p:txBody>
      </p:sp>
    </p:spTree>
    <p:extLst>
      <p:ext uri="{BB962C8B-B14F-4D97-AF65-F5344CB8AC3E}">
        <p14:creationId xmlns:p14="http://schemas.microsoft.com/office/powerpoint/2010/main" val="12287517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9EBDC-3D6C-D720-7CAD-5EFDABA7B13A}"/>
              </a:ext>
            </a:extLst>
          </p:cNvPr>
          <p:cNvSpPr>
            <a:spLocks noGrp="1"/>
          </p:cNvSpPr>
          <p:nvPr>
            <p:ph type="title"/>
          </p:nvPr>
        </p:nvSpPr>
        <p:spPr/>
        <p:txBody>
          <a:bodyPr>
            <a:normAutofit/>
          </a:bodyPr>
          <a:lstStyle/>
          <a:p>
            <a:r>
              <a:rPr lang="en-GB" dirty="0">
                <a:latin typeface="Roboto" panose="02000000000000000000" pitchFamily="2" charset="0"/>
                <a:cs typeface="Roboto" panose="02000000000000000000" pitchFamily="2" charset="0"/>
              </a:rPr>
              <a:t>Enhanced Data Validation Checks</a:t>
            </a:r>
          </a:p>
        </p:txBody>
      </p:sp>
      <p:sp>
        <p:nvSpPr>
          <p:cNvPr id="3" name="Content Placeholder 2">
            <a:extLst>
              <a:ext uri="{FF2B5EF4-FFF2-40B4-BE49-F238E27FC236}">
                <a16:creationId xmlns:a16="http://schemas.microsoft.com/office/drawing/2014/main" id="{288C2CF2-DCCA-FBEF-A924-1C3EC108C2AE}"/>
              </a:ext>
            </a:extLst>
          </p:cNvPr>
          <p:cNvSpPr>
            <a:spLocks noGrp="1"/>
          </p:cNvSpPr>
          <p:nvPr>
            <p:ph sz="quarter" idx="10"/>
          </p:nvPr>
        </p:nvSpPr>
        <p:spPr>
          <a:xfrm>
            <a:off x="872114" y="1711294"/>
            <a:ext cx="9217025" cy="4311615"/>
          </a:xfrm>
        </p:spPr>
        <p:txBody>
          <a:bodyPr>
            <a:normAutofit fontScale="92500" lnSpcReduction="10000"/>
          </a:bodyPr>
          <a:lstStyle/>
          <a:p>
            <a:r>
              <a:rPr lang="en-GB" sz="1600" dirty="0">
                <a:latin typeface="Arial" panose="020B0604020202020204" pitchFamily="34" charset="0"/>
                <a:cs typeface="Arial" panose="020B0604020202020204" pitchFamily="34" charset="0"/>
              </a:rPr>
              <a:t>To continue to enhance quality of data recorded within TDIS, including that used for wider Theft initiatives e.g. the Theft Portal, we have identified some opportunities to enhance the current approaches to data validation.</a:t>
            </a:r>
          </a:p>
          <a:p>
            <a:r>
              <a:rPr lang="en-GB" sz="1600" dirty="0">
                <a:latin typeface="Arial" panose="020B0604020202020204" pitchFamily="34" charset="0"/>
                <a:cs typeface="Arial" panose="020B0604020202020204" pitchFamily="34" charset="0"/>
              </a:rPr>
              <a:t>This is being delivered through two routes:</a:t>
            </a:r>
          </a:p>
          <a:p>
            <a:pPr lvl="1"/>
            <a:r>
              <a:rPr lang="en-GB" dirty="0">
                <a:latin typeface="Arial" panose="020B0604020202020204" pitchFamily="34" charset="0"/>
                <a:cs typeface="Arial" panose="020B0604020202020204" pitchFamily="34" charset="0"/>
              </a:rPr>
              <a:t>A small number of adjustments to data upload validation rules (i.e. within the portal) which are now live.</a:t>
            </a:r>
          </a:p>
          <a:p>
            <a:pPr lvl="1"/>
            <a:r>
              <a:rPr lang="en-GB" dirty="0">
                <a:latin typeface="Arial" panose="020B0604020202020204" pitchFamily="34" charset="0"/>
                <a:cs typeface="Arial" panose="020B0604020202020204" pitchFamily="34" charset="0"/>
              </a:rPr>
              <a:t>Additional checks over processed data, with results reported as either rejections or warnings via the Theft Dashboard.</a:t>
            </a:r>
          </a:p>
          <a:p>
            <a:r>
              <a:rPr lang="en-GB" sz="1600" dirty="0">
                <a:latin typeface="Arial" panose="020B0604020202020204" pitchFamily="34" charset="0"/>
                <a:cs typeface="Arial" panose="020B0604020202020204" pitchFamily="34" charset="0"/>
              </a:rPr>
              <a:t>Rejections (whether via portal on upload or through post-upload checks) will continue to exclude investigations from inclusion in TDIS.</a:t>
            </a:r>
          </a:p>
          <a:p>
            <a:r>
              <a:rPr lang="en-GB" sz="1600" dirty="0">
                <a:latin typeface="Arial" panose="020B0604020202020204" pitchFamily="34" charset="0"/>
                <a:cs typeface="Arial" panose="020B0604020202020204" pitchFamily="34" charset="0"/>
              </a:rPr>
              <a:t>Warnings will not exclude investigations from inclusion in TDIS, but high volumes of warnings may lead to queries from the Code Manager.</a:t>
            </a:r>
          </a:p>
          <a:p>
            <a:r>
              <a:rPr lang="en-GB" sz="1600" dirty="0">
                <a:latin typeface="Arial" panose="020B0604020202020204" pitchFamily="34" charset="0"/>
                <a:cs typeface="Arial" panose="020B0604020202020204" pitchFamily="34" charset="0"/>
              </a:rPr>
              <a:t>Rejections are </a:t>
            </a:r>
            <a:r>
              <a:rPr lang="en-GB" sz="1600" b="1" dirty="0">
                <a:latin typeface="Arial" panose="020B0604020202020204" pitchFamily="34" charset="0"/>
                <a:cs typeface="Arial" panose="020B0604020202020204" pitchFamily="34" charset="0"/>
              </a:rPr>
              <a:t>not</a:t>
            </a:r>
            <a:r>
              <a:rPr lang="en-GB" sz="1600" dirty="0">
                <a:latin typeface="Arial" panose="020B0604020202020204" pitchFamily="34" charset="0"/>
                <a:cs typeface="Arial" panose="020B0604020202020204" pitchFamily="34" charset="0"/>
              </a:rPr>
              <a:t> new validation requirements (i.e. reflect current PARC).</a:t>
            </a:r>
          </a:p>
          <a:p>
            <a:r>
              <a:rPr lang="en-GB" sz="1600" dirty="0">
                <a:latin typeface="Arial" panose="020B0604020202020204" pitchFamily="34" charset="0"/>
                <a:cs typeface="Arial" panose="020B0604020202020204" pitchFamily="34" charset="0"/>
              </a:rPr>
              <a:t>Dashboard updates released on 21 October also includes new tabs to show to show rejections and warnings, with items ‘cleared’ if the data replaced with a resubmission of the same investigation ID.</a:t>
            </a:r>
          </a:p>
          <a:p>
            <a:r>
              <a:rPr lang="en-GB" sz="1600" dirty="0">
                <a:latin typeface="Arial" panose="020B0604020202020204" pitchFamily="34" charset="0"/>
                <a:cs typeface="Arial" panose="020B0604020202020204" pitchFamily="34" charset="0"/>
              </a:rPr>
              <a:t>‘Cleared’ validation items are also available separately in the dashboard to facilitate any tracking/monitoring by suppliers.</a:t>
            </a:r>
          </a:p>
        </p:txBody>
      </p:sp>
    </p:spTree>
    <p:extLst>
      <p:ext uri="{BB962C8B-B14F-4D97-AF65-F5344CB8AC3E}">
        <p14:creationId xmlns:p14="http://schemas.microsoft.com/office/powerpoint/2010/main" val="16946770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9EBDC-3D6C-D720-7CAD-5EFDABA7B13A}"/>
              </a:ext>
            </a:extLst>
          </p:cNvPr>
          <p:cNvSpPr>
            <a:spLocks noGrp="1"/>
          </p:cNvSpPr>
          <p:nvPr>
            <p:ph type="title"/>
          </p:nvPr>
        </p:nvSpPr>
        <p:spPr/>
        <p:txBody>
          <a:bodyPr>
            <a:normAutofit/>
          </a:bodyPr>
          <a:lstStyle/>
          <a:p>
            <a:r>
              <a:rPr lang="en-GB" dirty="0">
                <a:latin typeface="Roboto" panose="02000000000000000000" pitchFamily="2" charset="0"/>
                <a:cs typeface="Roboto" panose="02000000000000000000" pitchFamily="2" charset="0"/>
              </a:rPr>
              <a:t>Enhanced Data Validation Checks</a:t>
            </a:r>
          </a:p>
        </p:txBody>
      </p:sp>
      <p:graphicFrame>
        <p:nvGraphicFramePr>
          <p:cNvPr id="4" name="Table 3">
            <a:extLst>
              <a:ext uri="{FF2B5EF4-FFF2-40B4-BE49-F238E27FC236}">
                <a16:creationId xmlns:a16="http://schemas.microsoft.com/office/drawing/2014/main" id="{C563FF8E-3A22-95D8-5CA3-CD82DECDB27F}"/>
              </a:ext>
            </a:extLst>
          </p:cNvPr>
          <p:cNvGraphicFramePr>
            <a:graphicFrameLocks noGrp="1"/>
          </p:cNvGraphicFramePr>
          <p:nvPr/>
        </p:nvGraphicFramePr>
        <p:xfrm>
          <a:off x="874713" y="1463040"/>
          <a:ext cx="10043730" cy="5181600"/>
        </p:xfrm>
        <a:graphic>
          <a:graphicData uri="http://schemas.openxmlformats.org/drawingml/2006/table">
            <a:tbl>
              <a:tblPr firstRow="1" bandRow="1">
                <a:tableStyleId>{5C22544A-7EE6-4342-B048-85BDC9FD1C3A}</a:tableStyleId>
              </a:tblPr>
              <a:tblGrid>
                <a:gridCol w="8603730">
                  <a:extLst>
                    <a:ext uri="{9D8B030D-6E8A-4147-A177-3AD203B41FA5}">
                      <a16:colId xmlns:a16="http://schemas.microsoft.com/office/drawing/2014/main" val="2533776495"/>
                    </a:ext>
                  </a:extLst>
                </a:gridCol>
                <a:gridCol w="1440000">
                  <a:extLst>
                    <a:ext uri="{9D8B030D-6E8A-4147-A177-3AD203B41FA5}">
                      <a16:colId xmlns:a16="http://schemas.microsoft.com/office/drawing/2014/main" val="2004018548"/>
                    </a:ext>
                  </a:extLst>
                </a:gridCol>
              </a:tblGrid>
              <a:tr h="0">
                <a:tc>
                  <a:txBody>
                    <a:bodyPr/>
                    <a:lstStyle/>
                    <a:p>
                      <a:r>
                        <a:rPr lang="en-GB" sz="1400" dirty="0">
                          <a:latin typeface="Arial" panose="020B0604020202020204" pitchFamily="34" charset="0"/>
                          <a:cs typeface="Arial" panose="020B0604020202020204" pitchFamily="34" charset="0"/>
                        </a:rPr>
                        <a:t>Validation Check</a:t>
                      </a:r>
                    </a:p>
                  </a:txBody>
                  <a:tcPr/>
                </a:tc>
                <a:tc>
                  <a:txBody>
                    <a:bodyPr/>
                    <a:lstStyle/>
                    <a:p>
                      <a:r>
                        <a:rPr lang="en-GB" sz="1400" dirty="0">
                          <a:latin typeface="Arial" panose="020B0604020202020204" pitchFamily="34" charset="0"/>
                          <a:cs typeface="Arial" panose="020B0604020202020204" pitchFamily="34" charset="0"/>
                        </a:rPr>
                        <a:t>Type</a:t>
                      </a:r>
                    </a:p>
                  </a:txBody>
                  <a:tcPr/>
                </a:tc>
                <a:extLst>
                  <a:ext uri="{0D108BD9-81ED-4DB2-BD59-A6C34878D82A}">
                    <a16:rowId xmlns:a16="http://schemas.microsoft.com/office/drawing/2014/main" val="338949429"/>
                  </a:ext>
                </a:extLst>
              </a:tr>
              <a:tr h="0">
                <a:tc>
                  <a:txBody>
                    <a:bodyPr/>
                    <a:lstStyle/>
                    <a:p>
                      <a:r>
                        <a:rPr lang="en-GB" sz="1400" dirty="0">
                          <a:latin typeface="Arial" panose="020B0604020202020204" pitchFamily="34" charset="0"/>
                          <a:cs typeface="Arial" panose="020B0604020202020204" pitchFamily="34" charset="0"/>
                        </a:rPr>
                        <a:t>Invalid postcode format</a:t>
                      </a:r>
                    </a:p>
                  </a:txBody>
                  <a:tcPr/>
                </a:tc>
                <a:tc>
                  <a:txBody>
                    <a:bodyPr/>
                    <a:lstStyle/>
                    <a:p>
                      <a:r>
                        <a:rPr lang="en-GB" sz="1400" dirty="0">
                          <a:latin typeface="Arial" panose="020B0604020202020204" pitchFamily="34" charset="0"/>
                          <a:cs typeface="Arial" panose="020B0604020202020204" pitchFamily="34" charset="0"/>
                        </a:rPr>
                        <a:t>Portal rejection</a:t>
                      </a:r>
                    </a:p>
                  </a:txBody>
                  <a:tcPr/>
                </a:tc>
                <a:extLst>
                  <a:ext uri="{0D108BD9-81ED-4DB2-BD59-A6C34878D82A}">
                    <a16:rowId xmlns:a16="http://schemas.microsoft.com/office/drawing/2014/main" val="1229302731"/>
                  </a:ext>
                </a:extLst>
              </a:tr>
              <a:tr h="0">
                <a:tc>
                  <a:txBody>
                    <a:bodyPr/>
                    <a:lstStyle/>
                    <a:p>
                      <a:r>
                        <a:rPr lang="en-GB" sz="1400" dirty="0">
                          <a:latin typeface="Arial" panose="020B0604020202020204" pitchFamily="34" charset="0"/>
                          <a:cs typeface="Arial" panose="020B0604020202020204" pitchFamily="34" charset="0"/>
                        </a:rPr>
                        <a:t>Dates (date closed, assessed losses dates) in the future at time of submission</a:t>
                      </a:r>
                    </a:p>
                  </a:txBody>
                  <a:tcPr/>
                </a:tc>
                <a:tc>
                  <a:txBody>
                    <a:bodyPr/>
                    <a:lstStyle/>
                    <a:p>
                      <a:r>
                        <a:rPr lang="en-GB" sz="1400" dirty="0">
                          <a:latin typeface="Arial" panose="020B0604020202020204" pitchFamily="34" charset="0"/>
                          <a:cs typeface="Arial" panose="020B0604020202020204" pitchFamily="34" charset="0"/>
                        </a:rPr>
                        <a:t>Portal rejection</a:t>
                      </a:r>
                    </a:p>
                  </a:txBody>
                  <a:tcPr/>
                </a:tc>
                <a:extLst>
                  <a:ext uri="{0D108BD9-81ED-4DB2-BD59-A6C34878D82A}">
                    <a16:rowId xmlns:a16="http://schemas.microsoft.com/office/drawing/2014/main" val="1267523339"/>
                  </a:ext>
                </a:extLst>
              </a:tr>
              <a:tr h="0">
                <a:tc>
                  <a:txBody>
                    <a:bodyPr/>
                    <a:lstStyle/>
                    <a:p>
                      <a:r>
                        <a:rPr lang="en-GB" sz="1400" dirty="0">
                          <a:latin typeface="Arial" panose="020B0604020202020204" pitchFamily="34" charset="0"/>
                          <a:cs typeface="Arial" panose="020B0604020202020204" pitchFamily="34" charset="0"/>
                        </a:rPr>
                        <a:t>Type of theft missing for confirmed thefts</a:t>
                      </a:r>
                    </a:p>
                  </a:txBody>
                  <a:tcPr/>
                </a:tc>
                <a:tc>
                  <a:txBody>
                    <a:bodyPr/>
                    <a:lstStyle/>
                    <a:p>
                      <a:r>
                        <a:rPr lang="en-GB" sz="1400" dirty="0">
                          <a:latin typeface="Arial" panose="020B0604020202020204" pitchFamily="34" charset="0"/>
                          <a:cs typeface="Arial" panose="020B0604020202020204" pitchFamily="34" charset="0"/>
                        </a:rPr>
                        <a:t>Rejection</a:t>
                      </a:r>
                    </a:p>
                  </a:txBody>
                  <a:tcPr/>
                </a:tc>
                <a:extLst>
                  <a:ext uri="{0D108BD9-81ED-4DB2-BD59-A6C34878D82A}">
                    <a16:rowId xmlns:a16="http://schemas.microsoft.com/office/drawing/2014/main" val="2892998314"/>
                  </a:ext>
                </a:extLst>
              </a:tr>
              <a:tr h="0">
                <a:tc>
                  <a:txBody>
                    <a:bodyPr/>
                    <a:lstStyle/>
                    <a:p>
                      <a:r>
                        <a:rPr lang="en-GB" sz="1400" dirty="0">
                          <a:latin typeface="Arial" panose="020B0604020202020204" pitchFamily="34" charset="0"/>
                          <a:cs typeface="Arial" panose="020B0604020202020204" pitchFamily="34" charset="0"/>
                        </a:rPr>
                        <a:t>Date investigation closed not provided but investigation closed per investigation code</a:t>
                      </a:r>
                    </a:p>
                  </a:txBody>
                  <a:tcPr/>
                </a:tc>
                <a:tc>
                  <a:txBody>
                    <a:bodyPr/>
                    <a:lstStyle/>
                    <a:p>
                      <a:r>
                        <a:rPr lang="en-GB" sz="1400" dirty="0">
                          <a:latin typeface="Arial" panose="020B0604020202020204" pitchFamily="34" charset="0"/>
                          <a:cs typeface="Arial" panose="020B0604020202020204" pitchFamily="34" charset="0"/>
                        </a:rPr>
                        <a:t>Rejection</a:t>
                      </a:r>
                    </a:p>
                  </a:txBody>
                  <a:tcPr/>
                </a:tc>
                <a:extLst>
                  <a:ext uri="{0D108BD9-81ED-4DB2-BD59-A6C34878D82A}">
                    <a16:rowId xmlns:a16="http://schemas.microsoft.com/office/drawing/2014/main" val="2638313129"/>
                  </a:ext>
                </a:extLst>
              </a:tr>
              <a:tr h="0">
                <a:tc>
                  <a:txBody>
                    <a:bodyPr/>
                    <a:lstStyle/>
                    <a:p>
                      <a:r>
                        <a:rPr lang="en-GB" sz="1400" dirty="0">
                          <a:latin typeface="Arial" panose="020B0604020202020204" pitchFamily="34" charset="0"/>
                          <a:cs typeface="Arial" panose="020B0604020202020204" pitchFamily="34" charset="0"/>
                        </a:rPr>
                        <a:t>Date investigation closed in previous scheme year</a:t>
                      </a:r>
                    </a:p>
                  </a:txBody>
                  <a:tcPr/>
                </a:tc>
                <a:tc>
                  <a:txBody>
                    <a:bodyPr/>
                    <a:lstStyle/>
                    <a:p>
                      <a:r>
                        <a:rPr kumimoji="0" lang="en-GB"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Rejection</a:t>
                      </a:r>
                      <a:endParaRPr lang="en-GB"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29651475"/>
                  </a:ext>
                </a:extLst>
              </a:tr>
              <a:tr h="0">
                <a:tc>
                  <a:txBody>
                    <a:bodyPr/>
                    <a:lstStyle/>
                    <a:p>
                      <a:r>
                        <a:rPr lang="en-GB" sz="1400">
                          <a:latin typeface="Arial" panose="020B0604020202020204" pitchFamily="34" charset="0"/>
                          <a:cs typeface="Arial" panose="020B0604020202020204" pitchFamily="34" charset="0"/>
                        </a:rPr>
                        <a:t>Invalid MPxN format</a:t>
                      </a:r>
                    </a:p>
                  </a:txBody>
                  <a:tcPr/>
                </a:tc>
                <a:tc>
                  <a:txBody>
                    <a:bodyPr/>
                    <a:lstStyle/>
                    <a:p>
                      <a:r>
                        <a:rPr kumimoji="0" lang="en-GB"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Rejection</a:t>
                      </a:r>
                      <a:endParaRPr lang="en-GB"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69379291"/>
                  </a:ext>
                </a:extLst>
              </a:tr>
              <a:tr h="0">
                <a:tc>
                  <a:txBody>
                    <a:bodyPr/>
                    <a:lstStyle/>
                    <a:p>
                      <a:r>
                        <a:rPr lang="en-GB" sz="1400" dirty="0">
                          <a:latin typeface="Arial" panose="020B0604020202020204" pitchFamily="34" charset="0"/>
                          <a:cs typeface="Arial" panose="020B0604020202020204" pitchFamily="34" charset="0"/>
                        </a:rPr>
                        <a:t>Incorrect file type used (1340, or 1341 after 01 December 25)</a:t>
                      </a:r>
                    </a:p>
                  </a:txBody>
                  <a:tcPr/>
                </a:tc>
                <a:tc>
                  <a:txBody>
                    <a:bodyPr/>
                    <a:lstStyle/>
                    <a:p>
                      <a:r>
                        <a:rPr kumimoji="0" lang="en-GB"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Rejection</a:t>
                      </a:r>
                      <a:endParaRPr lang="en-GB"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64034221"/>
                  </a:ext>
                </a:extLst>
              </a:tr>
              <a:tr h="0">
                <a:tc>
                  <a:txBody>
                    <a:bodyPr/>
                    <a:lstStyle/>
                    <a:p>
                      <a:r>
                        <a:rPr lang="en-GB" sz="1400" dirty="0">
                          <a:latin typeface="Arial" panose="020B0604020202020204" pitchFamily="34" charset="0"/>
                          <a:cs typeface="Arial" panose="020B0604020202020204" pitchFamily="34" charset="0"/>
                        </a:rPr>
                        <a:t>Tampering code invalid for fuel type</a:t>
                      </a:r>
                    </a:p>
                  </a:txBody>
                  <a:tcPr/>
                </a:tc>
                <a:tc>
                  <a:txBody>
                    <a:bodyPr/>
                    <a:lstStyle/>
                    <a:p>
                      <a:r>
                        <a:rPr kumimoji="0" lang="en-GB"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Rejection</a:t>
                      </a:r>
                      <a:endParaRPr lang="en-GB"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876679452"/>
                  </a:ext>
                </a:extLst>
              </a:tr>
              <a:tr h="0">
                <a:tc>
                  <a:txBody>
                    <a:bodyPr/>
                    <a:lstStyle/>
                    <a:p>
                      <a:r>
                        <a:rPr lang="en-GB" sz="1400" dirty="0">
                          <a:latin typeface="Arial" panose="020B0604020202020204" pitchFamily="34" charset="0"/>
                          <a:cs typeface="Arial" panose="020B0604020202020204" pitchFamily="34" charset="0"/>
                        </a:rPr>
                        <a:t>Investigation ID must relate to a single fuel, pot and/or year</a:t>
                      </a:r>
                    </a:p>
                  </a:txBody>
                  <a:tcPr/>
                </a:tc>
                <a:tc>
                  <a:txBody>
                    <a:bodyPr/>
                    <a:lstStyle/>
                    <a:p>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Rejection</a:t>
                      </a:r>
                      <a:endParaRPr lang="en-GB"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522245322"/>
                  </a:ext>
                </a:extLst>
              </a:tr>
              <a:tr h="0">
                <a:tc>
                  <a:txBody>
                    <a:bodyPr/>
                    <a:lstStyle/>
                    <a:p>
                      <a:r>
                        <a:rPr lang="en-GB" sz="1400" dirty="0">
                          <a:latin typeface="Arial" panose="020B0604020202020204" pitchFamily="34" charset="0"/>
                          <a:cs typeface="Arial" panose="020B0604020202020204" pitchFamily="34" charset="0"/>
                        </a:rPr>
                        <a:t>Supply address does not contain at least two address line items</a:t>
                      </a:r>
                    </a:p>
                  </a:txBody>
                  <a:tcPr/>
                </a:tc>
                <a:tc>
                  <a:txBody>
                    <a:bodyPr/>
                    <a:lstStyle/>
                    <a:p>
                      <a:r>
                        <a:rPr lang="en-GB" sz="1400" dirty="0">
                          <a:latin typeface="Arial" panose="020B0604020202020204" pitchFamily="34" charset="0"/>
                          <a:cs typeface="Arial" panose="020B0604020202020204" pitchFamily="34" charset="0"/>
                        </a:rPr>
                        <a:t>Warning</a:t>
                      </a:r>
                    </a:p>
                  </a:txBody>
                  <a:tcPr/>
                </a:tc>
                <a:extLst>
                  <a:ext uri="{0D108BD9-81ED-4DB2-BD59-A6C34878D82A}">
                    <a16:rowId xmlns:a16="http://schemas.microsoft.com/office/drawing/2014/main" val="1135540628"/>
                  </a:ext>
                </a:extLst>
              </a:tr>
              <a:tr h="0">
                <a:tc>
                  <a:txBody>
                    <a:bodyPr/>
                    <a:lstStyle/>
                    <a:p>
                      <a:r>
                        <a:rPr lang="en-GB" sz="1400">
                          <a:latin typeface="Arial" panose="020B0604020202020204" pitchFamily="34" charset="0"/>
                          <a:cs typeface="Arial" panose="020B0604020202020204" pitchFamily="34" charset="0"/>
                        </a:rPr>
                        <a:t>Supply account number may be a date or MPxN</a:t>
                      </a:r>
                    </a:p>
                  </a:txBody>
                  <a:tcPr/>
                </a:tc>
                <a:tc>
                  <a:txBody>
                    <a:bodyPr/>
                    <a:lstStyle/>
                    <a:p>
                      <a:r>
                        <a:rPr lang="en-GB" sz="1400" dirty="0">
                          <a:latin typeface="Arial" panose="020B0604020202020204" pitchFamily="34" charset="0"/>
                          <a:cs typeface="Arial" panose="020B0604020202020204" pitchFamily="34" charset="0"/>
                        </a:rPr>
                        <a:t>Warning</a:t>
                      </a:r>
                    </a:p>
                  </a:txBody>
                  <a:tcPr/>
                </a:tc>
                <a:extLst>
                  <a:ext uri="{0D108BD9-81ED-4DB2-BD59-A6C34878D82A}">
                    <a16:rowId xmlns:a16="http://schemas.microsoft.com/office/drawing/2014/main" val="2163620142"/>
                  </a:ext>
                </a:extLst>
              </a:tr>
              <a:tr h="0">
                <a:tc>
                  <a:txBody>
                    <a:bodyPr/>
                    <a:lstStyle/>
                    <a:p>
                      <a:r>
                        <a:rPr lang="en-GB" sz="1400" dirty="0">
                          <a:latin typeface="Arial" panose="020B0604020202020204" pitchFamily="34" charset="0"/>
                          <a:cs typeface="Arial" panose="020B0604020202020204" pitchFamily="34" charset="0"/>
                        </a:rPr>
                        <a:t>Assessed Start date of theft more than 10 years in the past</a:t>
                      </a:r>
                    </a:p>
                  </a:txBody>
                  <a:tcPr/>
                </a:tc>
                <a:tc>
                  <a:txBody>
                    <a:bodyPr/>
                    <a:lstStyle/>
                    <a:p>
                      <a:r>
                        <a:rPr lang="en-GB" sz="1400" dirty="0">
                          <a:latin typeface="Arial" panose="020B0604020202020204" pitchFamily="34" charset="0"/>
                          <a:cs typeface="Arial" panose="020B0604020202020204" pitchFamily="34" charset="0"/>
                        </a:rPr>
                        <a:t>Warning</a:t>
                      </a:r>
                    </a:p>
                  </a:txBody>
                  <a:tcPr/>
                </a:tc>
                <a:extLst>
                  <a:ext uri="{0D108BD9-81ED-4DB2-BD59-A6C34878D82A}">
                    <a16:rowId xmlns:a16="http://schemas.microsoft.com/office/drawing/2014/main" val="1009767759"/>
                  </a:ext>
                </a:extLst>
              </a:tr>
              <a:tr h="0">
                <a:tc>
                  <a:txBody>
                    <a:bodyPr/>
                    <a:lstStyle/>
                    <a:p>
                      <a:r>
                        <a:rPr lang="en-GB" sz="1400" dirty="0">
                          <a:latin typeface="Arial" panose="020B0604020202020204" pitchFamily="34" charset="0"/>
                          <a:cs typeface="Arial" panose="020B0604020202020204" pitchFamily="34" charset="0"/>
                        </a:rPr>
                        <a:t>Assessed End date of theft more than 1 year in the past</a:t>
                      </a:r>
                    </a:p>
                  </a:txBody>
                  <a:tcPr/>
                </a:tc>
                <a:tc>
                  <a:txBody>
                    <a:bodyPr/>
                    <a:lstStyle/>
                    <a:p>
                      <a:r>
                        <a:rPr lang="en-GB" sz="1400" dirty="0">
                          <a:latin typeface="Arial" panose="020B0604020202020204" pitchFamily="34" charset="0"/>
                          <a:cs typeface="Arial" panose="020B0604020202020204" pitchFamily="34" charset="0"/>
                        </a:rPr>
                        <a:t>Warning</a:t>
                      </a:r>
                    </a:p>
                  </a:txBody>
                  <a:tcPr/>
                </a:tc>
                <a:extLst>
                  <a:ext uri="{0D108BD9-81ED-4DB2-BD59-A6C34878D82A}">
                    <a16:rowId xmlns:a16="http://schemas.microsoft.com/office/drawing/2014/main" val="108766527"/>
                  </a:ext>
                </a:extLst>
              </a:tr>
              <a:tr h="0">
                <a:tc>
                  <a:txBody>
                    <a:bodyPr/>
                    <a:lstStyle/>
                    <a:p>
                      <a:r>
                        <a:rPr lang="en-GB" sz="1400" dirty="0">
                          <a:latin typeface="Arial" panose="020B0604020202020204" pitchFamily="34" charset="0"/>
                          <a:cs typeface="Arial" panose="020B0604020202020204" pitchFamily="34" charset="0"/>
                        </a:rPr>
                        <a:t>Assessed start and end date of theft same day or 1 day apart</a:t>
                      </a:r>
                    </a:p>
                  </a:txBody>
                  <a:tcPr/>
                </a:tc>
                <a:tc>
                  <a:txBody>
                    <a:bodyPr/>
                    <a:lstStyle/>
                    <a:p>
                      <a:r>
                        <a:rPr lang="en-GB" sz="1400" dirty="0">
                          <a:latin typeface="Arial" panose="020B0604020202020204" pitchFamily="34" charset="0"/>
                          <a:cs typeface="Arial" panose="020B0604020202020204" pitchFamily="34" charset="0"/>
                        </a:rPr>
                        <a:t>Warning</a:t>
                      </a:r>
                    </a:p>
                  </a:txBody>
                  <a:tcPr/>
                </a:tc>
                <a:extLst>
                  <a:ext uri="{0D108BD9-81ED-4DB2-BD59-A6C34878D82A}">
                    <a16:rowId xmlns:a16="http://schemas.microsoft.com/office/drawing/2014/main" val="175091747"/>
                  </a:ext>
                </a:extLst>
              </a:tr>
              <a:tr h="0">
                <a:tc>
                  <a:txBody>
                    <a:bodyPr/>
                    <a:lstStyle/>
                    <a:p>
                      <a:r>
                        <a:rPr lang="en-GB" sz="1400" dirty="0">
                          <a:latin typeface="Arial" panose="020B0604020202020204" pitchFamily="34" charset="0"/>
                          <a:cs typeface="Arial" panose="020B0604020202020204" pitchFamily="34" charset="0"/>
                        </a:rPr>
                        <a:t>Assessed losses are zero</a:t>
                      </a:r>
                    </a:p>
                  </a:txBody>
                  <a:tcPr/>
                </a:tc>
                <a:tc>
                  <a:txBody>
                    <a:bodyPr/>
                    <a:lstStyle/>
                    <a:p>
                      <a:r>
                        <a:rPr lang="en-GB" sz="1400" dirty="0">
                          <a:latin typeface="Arial" panose="020B0604020202020204" pitchFamily="34" charset="0"/>
                          <a:cs typeface="Arial" panose="020B0604020202020204" pitchFamily="34" charset="0"/>
                        </a:rPr>
                        <a:t>Warning</a:t>
                      </a:r>
                    </a:p>
                  </a:txBody>
                  <a:tcPr/>
                </a:tc>
                <a:extLst>
                  <a:ext uri="{0D108BD9-81ED-4DB2-BD59-A6C34878D82A}">
                    <a16:rowId xmlns:a16="http://schemas.microsoft.com/office/drawing/2014/main" val="3730203768"/>
                  </a:ext>
                </a:extLst>
              </a:tr>
              <a:tr h="0">
                <a:tc>
                  <a:txBody>
                    <a:bodyPr/>
                    <a:lstStyle/>
                    <a:p>
                      <a:r>
                        <a:rPr lang="en-GB" sz="1400" dirty="0">
                          <a:latin typeface="Arial" panose="020B0604020202020204" pitchFamily="34" charset="0"/>
                          <a:cs typeface="Arial" panose="020B0604020202020204" pitchFamily="34" charset="0"/>
                        </a:rPr>
                        <a:t>Assessed losses appear abnormally high</a:t>
                      </a:r>
                    </a:p>
                  </a:txBody>
                  <a:tcPr/>
                </a:tc>
                <a:tc>
                  <a:txBody>
                    <a:bodyPr/>
                    <a:lstStyle/>
                    <a:p>
                      <a:r>
                        <a:rPr lang="en-GB" sz="1400" dirty="0">
                          <a:latin typeface="Arial" panose="020B0604020202020204" pitchFamily="34" charset="0"/>
                          <a:cs typeface="Arial" panose="020B0604020202020204" pitchFamily="34" charset="0"/>
                        </a:rPr>
                        <a:t>Warning</a:t>
                      </a:r>
                    </a:p>
                  </a:txBody>
                  <a:tcPr/>
                </a:tc>
                <a:extLst>
                  <a:ext uri="{0D108BD9-81ED-4DB2-BD59-A6C34878D82A}">
                    <a16:rowId xmlns:a16="http://schemas.microsoft.com/office/drawing/2014/main" val="1224426203"/>
                  </a:ext>
                </a:extLst>
              </a:tr>
            </a:tbl>
          </a:graphicData>
        </a:graphic>
      </p:graphicFrame>
    </p:spTree>
    <p:extLst>
      <p:ext uri="{BB962C8B-B14F-4D97-AF65-F5344CB8AC3E}">
        <p14:creationId xmlns:p14="http://schemas.microsoft.com/office/powerpoint/2010/main" val="33090103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EB1DA-82C0-91AD-8F0D-F0A8F80D31F2}"/>
              </a:ext>
            </a:extLst>
          </p:cNvPr>
          <p:cNvSpPr>
            <a:spLocks noGrp="1"/>
          </p:cNvSpPr>
          <p:nvPr>
            <p:ph type="title"/>
          </p:nvPr>
        </p:nvSpPr>
        <p:spPr/>
        <p:txBody>
          <a:bodyPr/>
          <a:lstStyle/>
          <a:p>
            <a:r>
              <a:rPr lang="en-US" dirty="0">
                <a:latin typeface="Roboto" panose="02000000000000000000" pitchFamily="2" charset="0"/>
                <a:cs typeface="Roboto" panose="02000000000000000000" pitchFamily="2" charset="0"/>
              </a:rPr>
              <a:t>Change to File Update - 1342</a:t>
            </a:r>
          </a:p>
        </p:txBody>
      </p:sp>
      <p:sp>
        <p:nvSpPr>
          <p:cNvPr id="3" name="Content Placeholder 2">
            <a:extLst>
              <a:ext uri="{FF2B5EF4-FFF2-40B4-BE49-F238E27FC236}">
                <a16:creationId xmlns:a16="http://schemas.microsoft.com/office/drawing/2014/main" id="{31796F08-1584-59D4-5664-84FA65382FC8}"/>
              </a:ext>
            </a:extLst>
          </p:cNvPr>
          <p:cNvSpPr txBox="1">
            <a:spLocks/>
          </p:cNvSpPr>
          <p:nvPr/>
        </p:nvSpPr>
        <p:spPr>
          <a:xfrm>
            <a:off x="838200" y="1025236"/>
            <a:ext cx="9217025" cy="4311615"/>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Clr>
                <a:srgbClr val="70ADA3"/>
              </a:buClr>
              <a:buFont typeface="Arial" panose="020B0604020202020204" pitchFamily="34" charset="0"/>
              <a:buNone/>
              <a:defRPr sz="1800" kern="1200">
                <a:solidFill>
                  <a:schemeClr val="tx1"/>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90000"/>
              </a:lnSpc>
              <a:spcBef>
                <a:spcPts val="500"/>
              </a:spcBef>
              <a:buClr>
                <a:srgbClr val="70ADA3"/>
              </a:buClr>
              <a:buFont typeface="Arial" panose="020B0604020202020204" pitchFamily="34" charset="0"/>
              <a:buNone/>
              <a:defRPr sz="1600" kern="1200">
                <a:solidFill>
                  <a:schemeClr val="tx1"/>
                </a:solidFill>
                <a:latin typeface="Roboto" panose="02000000000000000000" pitchFamily="2" charset="0"/>
                <a:ea typeface="Roboto" panose="02000000000000000000" pitchFamily="2" charset="0"/>
                <a:cs typeface="+mn-cs"/>
              </a:defRPr>
            </a:lvl2pPr>
            <a:lvl3pPr marL="914400" indent="0" algn="l" defTabSz="914400" rtl="0" eaLnBrk="1" latinLnBrk="0" hangingPunct="1">
              <a:lnSpc>
                <a:spcPct val="90000"/>
              </a:lnSpc>
              <a:spcBef>
                <a:spcPts val="500"/>
              </a:spcBef>
              <a:buClr>
                <a:srgbClr val="70ADA3"/>
              </a:buClr>
              <a:buFont typeface="Arial" panose="020B0604020202020204" pitchFamily="34" charset="0"/>
              <a:buNone/>
              <a:defRPr sz="1400" kern="1200">
                <a:solidFill>
                  <a:schemeClr val="tx1"/>
                </a:solidFill>
                <a:latin typeface="Roboto" panose="02000000000000000000" pitchFamily="2" charset="0"/>
                <a:ea typeface="Roboto" panose="02000000000000000000" pitchFamily="2" charset="0"/>
                <a:cs typeface="+mn-cs"/>
              </a:defRPr>
            </a:lvl3pPr>
            <a:lvl4pPr marL="1371600" indent="0" algn="l" defTabSz="914400" rtl="0" eaLnBrk="1" latinLnBrk="0" hangingPunct="1">
              <a:lnSpc>
                <a:spcPct val="90000"/>
              </a:lnSpc>
              <a:spcBef>
                <a:spcPts val="500"/>
              </a:spcBef>
              <a:buClr>
                <a:srgbClr val="70ADA3"/>
              </a:buClr>
              <a:buFont typeface="Arial" panose="020B0604020202020204" pitchFamily="34" charset="0"/>
              <a:buNone/>
              <a:defRPr sz="1200" kern="1200">
                <a:solidFill>
                  <a:schemeClr val="tx1"/>
                </a:solidFill>
                <a:latin typeface="Roboto" panose="02000000000000000000" pitchFamily="2" charset="0"/>
                <a:ea typeface="Roboto" panose="02000000000000000000" pitchFamily="2" charset="0"/>
                <a:cs typeface="+mn-cs"/>
              </a:defRPr>
            </a:lvl4pPr>
            <a:lvl5pPr marL="1828800" indent="0" algn="l" defTabSz="914400" rtl="0" eaLnBrk="1" latinLnBrk="0" hangingPunct="1">
              <a:lnSpc>
                <a:spcPct val="90000"/>
              </a:lnSpc>
              <a:spcBef>
                <a:spcPts val="500"/>
              </a:spcBef>
              <a:buClr>
                <a:srgbClr val="70ADA3"/>
              </a:buClr>
              <a:buFont typeface="Arial" panose="020B0604020202020204" pitchFamily="34" charset="0"/>
              <a:buNone/>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0" indent="-28575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Roboto" panose="02000000000000000000" pitchFamily="2" charset="0"/>
                <a:cs typeface="Arial" panose="020B0604020202020204" pitchFamily="34" charset="0"/>
              </a:rPr>
              <a:t>PARC update made as part of September release – to support R0173 changes</a:t>
            </a:r>
          </a:p>
          <a:p>
            <a:pPr marL="285750" marR="0" lvl="0" indent="-28575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Roboto" panose="02000000000000000000" pitchFamily="2" charset="0"/>
                <a:cs typeface="Arial" panose="020B0604020202020204" pitchFamily="34" charset="0"/>
              </a:rPr>
              <a:t>New file format 1342 – evolution of existing 1341 format:</a:t>
            </a:r>
          </a:p>
          <a:p>
            <a:pPr marL="285750" marR="0" lvl="0" indent="-28575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Roboto" panose="02000000000000000000" pitchFamily="2" charset="0"/>
                <a:cs typeface="Arial" panose="020B0604020202020204" pitchFamily="34" charset="0"/>
              </a:rPr>
              <a:t>New fields:</a:t>
            </a:r>
          </a:p>
          <a:p>
            <a:pPr marL="742950" marR="0" lvl="1" indent="-28575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Roboto" panose="02000000000000000000" pitchFamily="2" charset="0"/>
                <a:cs typeface="Arial" panose="020B0604020202020204" pitchFamily="34" charset="0"/>
              </a:rPr>
              <a:t>Fuel Type (Electricity or Gas)</a:t>
            </a:r>
          </a:p>
          <a:p>
            <a:pPr marL="742950" marR="0" lvl="1" indent="-28575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Roboto" panose="02000000000000000000" pitchFamily="2" charset="0"/>
                <a:cs typeface="Arial" panose="020B0604020202020204" pitchFamily="34" charset="0"/>
              </a:rPr>
              <a:t>Theft Investigation Type (Incomplete -&gt; Desktop -&gt; Site Visit, with Other available)</a:t>
            </a:r>
          </a:p>
          <a:p>
            <a:pPr marL="742950" marR="0" lvl="1" indent="-28575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Roboto" panose="02000000000000000000" pitchFamily="2" charset="0"/>
                <a:cs typeface="Arial" panose="020B0604020202020204" pitchFamily="34" charset="0"/>
              </a:rPr>
              <a:t>Information Source Reference - ETTOS Lead (populate with ISR lead, must be populated for lead source Crimestoppers)</a:t>
            </a:r>
          </a:p>
          <a:p>
            <a:pPr marL="285750" marR="0" lvl="0" indent="-28575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Roboto" panose="02000000000000000000" pitchFamily="2" charset="0"/>
                <a:cs typeface="Arial" panose="020B0604020202020204" pitchFamily="34" charset="0"/>
              </a:rPr>
              <a:t>Removal of fields from Account block (Account Holder details, Billing address)</a:t>
            </a:r>
          </a:p>
          <a:p>
            <a:pPr marL="285750" marR="0" lvl="0" indent="-28575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Roboto" panose="02000000000000000000" pitchFamily="2" charset="0"/>
              <a:cs typeface="Arial" panose="020B0604020202020204" pitchFamily="34" charset="0"/>
            </a:endParaRPr>
          </a:p>
          <a:p>
            <a:pPr marL="285750" marR="0" lvl="0" indent="-28575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Roboto" panose="02000000000000000000" pitchFamily="2" charset="0"/>
                <a:cs typeface="Arial" panose="020B0604020202020204" pitchFamily="34" charset="0"/>
              </a:rPr>
              <a:t>Submission from 01 December (for 01 October assurance period) MUST be made in 1342 format</a:t>
            </a:r>
          </a:p>
          <a:p>
            <a:pPr marL="285750" marR="0" lvl="0" indent="-28575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Roboto" panose="02000000000000000000" pitchFamily="2" charset="0"/>
                <a:cs typeface="Arial" panose="020B0604020202020204" pitchFamily="34" charset="0"/>
              </a:rPr>
              <a:t>Submissions will be accepted from 01 November for any early-adopters</a:t>
            </a:r>
          </a:p>
        </p:txBody>
      </p:sp>
    </p:spTree>
    <p:extLst>
      <p:ext uri="{BB962C8B-B14F-4D97-AF65-F5344CB8AC3E}">
        <p14:creationId xmlns:p14="http://schemas.microsoft.com/office/powerpoint/2010/main" val="35946272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F1D3D-A224-44AE-F695-3EB3F3F91D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06404A-92C2-AF44-72AB-B2D544C015F2}"/>
              </a:ext>
            </a:extLst>
          </p:cNvPr>
          <p:cNvSpPr>
            <a:spLocks noGrp="1"/>
          </p:cNvSpPr>
          <p:nvPr>
            <p:ph type="title"/>
          </p:nvPr>
        </p:nvSpPr>
        <p:spPr/>
        <p:txBody>
          <a:bodyPr>
            <a:normAutofit/>
          </a:bodyPr>
          <a:lstStyle/>
          <a:p>
            <a:r>
              <a:rPr lang="en-GB" sz="2400"/>
              <a:t>EES Update following MHHS M10</a:t>
            </a:r>
          </a:p>
        </p:txBody>
      </p:sp>
      <p:sp>
        <p:nvSpPr>
          <p:cNvPr id="5" name="Text Placeholder 4">
            <a:extLst>
              <a:ext uri="{FF2B5EF4-FFF2-40B4-BE49-F238E27FC236}">
                <a16:creationId xmlns:a16="http://schemas.microsoft.com/office/drawing/2014/main" id="{F2B8514D-D286-44CF-9078-0E9C57A2337F}"/>
              </a:ext>
            </a:extLst>
          </p:cNvPr>
          <p:cNvSpPr>
            <a:spLocks noGrp="1"/>
          </p:cNvSpPr>
          <p:nvPr>
            <p:ph type="body" sz="quarter" idx="10"/>
          </p:nvPr>
        </p:nvSpPr>
        <p:spPr/>
        <p:txBody>
          <a:bodyPr/>
          <a:lstStyle/>
          <a:p>
            <a:r>
              <a:rPr lang="en-GB"/>
              <a:t>REC Code Manager - Verbal Update</a:t>
            </a:r>
          </a:p>
        </p:txBody>
      </p:sp>
    </p:spTree>
    <p:extLst>
      <p:ext uri="{BB962C8B-B14F-4D97-AF65-F5344CB8AC3E}">
        <p14:creationId xmlns:p14="http://schemas.microsoft.com/office/powerpoint/2010/main" val="19173932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91072-BE00-5926-F50A-3C474F29A5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6F6ADC-A5B4-47C0-A39B-F4DC98FAAA19}"/>
              </a:ext>
            </a:extLst>
          </p:cNvPr>
          <p:cNvSpPr>
            <a:spLocks noGrp="1"/>
          </p:cNvSpPr>
          <p:nvPr>
            <p:ph type="title"/>
          </p:nvPr>
        </p:nvSpPr>
        <p:spPr/>
        <p:txBody>
          <a:bodyPr>
            <a:normAutofit/>
          </a:bodyPr>
          <a:lstStyle/>
          <a:p>
            <a:r>
              <a:rPr lang="en-GB" sz="2400"/>
              <a:t>Market Message Version Issue</a:t>
            </a:r>
          </a:p>
        </p:txBody>
      </p:sp>
      <p:sp>
        <p:nvSpPr>
          <p:cNvPr id="5" name="Text Placeholder 4">
            <a:extLst>
              <a:ext uri="{FF2B5EF4-FFF2-40B4-BE49-F238E27FC236}">
                <a16:creationId xmlns:a16="http://schemas.microsoft.com/office/drawing/2014/main" id="{65172FE4-1BC2-E555-1F24-2052F2B47335}"/>
              </a:ext>
            </a:extLst>
          </p:cNvPr>
          <p:cNvSpPr>
            <a:spLocks noGrp="1"/>
          </p:cNvSpPr>
          <p:nvPr>
            <p:ph type="body" sz="quarter" idx="10"/>
          </p:nvPr>
        </p:nvSpPr>
        <p:spPr/>
        <p:txBody>
          <a:bodyPr/>
          <a:lstStyle/>
          <a:p>
            <a:r>
              <a:rPr lang="en-GB"/>
              <a:t>REC Code Manager</a:t>
            </a:r>
          </a:p>
        </p:txBody>
      </p:sp>
    </p:spTree>
    <p:extLst>
      <p:ext uri="{BB962C8B-B14F-4D97-AF65-F5344CB8AC3E}">
        <p14:creationId xmlns:p14="http://schemas.microsoft.com/office/powerpoint/2010/main" val="5046303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D32436-E101-D7C8-A0BD-0B45B3D54CB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434FC72-6674-6FDD-D5E8-06E8AAA17621}"/>
              </a:ext>
            </a:extLst>
          </p:cNvPr>
          <p:cNvSpPr>
            <a:spLocks noGrp="1"/>
          </p:cNvSpPr>
          <p:nvPr>
            <p:ph type="title"/>
          </p:nvPr>
        </p:nvSpPr>
        <p:spPr/>
        <p:txBody>
          <a:bodyPr>
            <a:normAutofit fontScale="90000"/>
          </a:bodyPr>
          <a:lstStyle/>
          <a:p>
            <a:r>
              <a:rPr lang="en-GB" dirty="0">
                <a:latin typeface="Arial" panose="020B0604020202020204" pitchFamily="34" charset="0"/>
                <a:ea typeface="Roboto"/>
                <a:cs typeface="Arial" panose="020B0604020202020204" pitchFamily="34" charset="0"/>
              </a:rPr>
              <a:t>D0303 and D0311 Version Updates in DTC v15.0 in 22 September 2025 Release</a:t>
            </a:r>
            <a:endParaRPr lang="en-GB" dirty="0"/>
          </a:p>
        </p:txBody>
      </p:sp>
      <p:sp>
        <p:nvSpPr>
          <p:cNvPr id="5" name="Content Placeholder 4">
            <a:extLst>
              <a:ext uri="{FF2B5EF4-FFF2-40B4-BE49-F238E27FC236}">
                <a16:creationId xmlns:a16="http://schemas.microsoft.com/office/drawing/2014/main" id="{62B4A4DD-2CF8-442E-A25F-BAFFA509D991}"/>
              </a:ext>
            </a:extLst>
          </p:cNvPr>
          <p:cNvSpPr>
            <a:spLocks noGrp="1"/>
          </p:cNvSpPr>
          <p:nvPr>
            <p:ph sz="quarter" idx="10"/>
          </p:nvPr>
        </p:nvSpPr>
        <p:spPr>
          <a:xfrm>
            <a:off x="614775" y="1409543"/>
            <a:ext cx="10962449" cy="4178330"/>
          </a:xfrm>
        </p:spPr>
        <p:txBody>
          <a:bodyPr vert="horz" lIns="91440" tIns="45720" rIns="91440" bIns="45720" rtlCol="0" anchor="t">
            <a:noAutofit/>
          </a:bodyPr>
          <a:lstStyle/>
          <a:p>
            <a:pPr marL="0" indent="0">
              <a:buNone/>
            </a:pPr>
            <a:r>
              <a:rPr lang="en-GB" sz="1400" dirty="0"/>
              <a:t>Following the release of DTC v15.0 on </a:t>
            </a:r>
            <a:r>
              <a:rPr lang="en-GB" sz="1400" b="1" dirty="0"/>
              <a:t>22 September 2025,</a:t>
            </a:r>
            <a:r>
              <a:rPr lang="en-GB" sz="1400" dirty="0"/>
              <a:t> there are some issues being experienced with sending and receiving the following REC-owned Market Messages:</a:t>
            </a:r>
          </a:p>
          <a:p>
            <a:pPr lvl="0"/>
            <a:r>
              <a:rPr lang="en-GB" sz="1400" dirty="0"/>
              <a:t>D0303 - Notification of Meter Operator, Supplier and Metering Assets installed / removed by the MOP to the MAP</a:t>
            </a:r>
          </a:p>
          <a:p>
            <a:pPr lvl="0"/>
            <a:r>
              <a:rPr lang="en-GB" sz="1400" dirty="0"/>
              <a:t>D0311 - Notification of Old Supplier Information</a:t>
            </a:r>
          </a:p>
          <a:p>
            <a:pPr marL="0" lvl="0" indent="0">
              <a:buNone/>
            </a:pPr>
            <a:endParaRPr lang="en-GB" sz="1400" dirty="0"/>
          </a:p>
          <a:p>
            <a:pPr marL="0" indent="0">
              <a:buNone/>
            </a:pPr>
            <a:r>
              <a:rPr lang="en-GB" sz="1400" dirty="0"/>
              <a:t>In the release on Monday, both these Market Messages have been updated from Version 001 to Version 002. This is a reminder to all participants to ensure the appropriate updates have been made to their systems.</a:t>
            </a:r>
          </a:p>
          <a:p>
            <a:pPr marL="0" indent="0">
              <a:buNone/>
            </a:pPr>
            <a:endParaRPr lang="en-GB" sz="1400" dirty="0"/>
          </a:p>
          <a:p>
            <a:pPr marL="0" indent="0">
              <a:buNone/>
            </a:pPr>
            <a:r>
              <a:rPr lang="en-GB" sz="1400" dirty="0"/>
              <a:t>Required actions:</a:t>
            </a:r>
          </a:p>
          <a:p>
            <a:pPr lvl="0"/>
            <a:r>
              <a:rPr lang="en-GB" sz="1400" dirty="0"/>
              <a:t>To ensure the new versions of the D0303 and D0311 are sent and received successfully, it is essential that participants make the appropriate routing updates to their gateways</a:t>
            </a:r>
          </a:p>
          <a:p>
            <a:pPr lvl="0"/>
            <a:r>
              <a:rPr lang="en-GB" sz="1400" dirty="0"/>
              <a:t>All sending parties must now use Version 002 of the D0303 and D0311</a:t>
            </a:r>
          </a:p>
          <a:p>
            <a:pPr lvl="0"/>
            <a:r>
              <a:rPr lang="en-GB" sz="1400" dirty="0"/>
              <a:t>Any rejected Version 001 Market Messages should be resent in the correct Version 002 format</a:t>
            </a:r>
          </a:p>
          <a:p>
            <a:pPr lvl="0"/>
            <a:r>
              <a:rPr lang="en-GB" sz="1400" dirty="0"/>
              <a:t>Any rejected Version 002 Market Messages will need to be resent after the relevant routing change</a:t>
            </a:r>
          </a:p>
          <a:p>
            <a:pPr marL="0" lvl="0" indent="0">
              <a:buNone/>
            </a:pPr>
            <a:endParaRPr lang="en-GB" sz="1400" dirty="0"/>
          </a:p>
          <a:p>
            <a:pPr marL="0" indent="0">
              <a:buNone/>
            </a:pPr>
            <a:r>
              <a:rPr lang="en-GB" sz="1400" dirty="0"/>
              <a:t>Please make the necessary updates as soon as possible to avoid further failures.</a:t>
            </a:r>
          </a:p>
          <a:p>
            <a:pPr marL="0" indent="0">
              <a:buNone/>
            </a:pPr>
            <a:r>
              <a:rPr lang="en-GB" sz="1400" dirty="0"/>
              <a:t>If you have any technical questions, please contact </a:t>
            </a:r>
            <a:r>
              <a:rPr lang="en-GB" sz="1400" u="sng" dirty="0">
                <a:hlinkClick r:id="rId2"/>
              </a:rPr>
              <a:t>helpdesk@electralink.co.uk</a:t>
            </a:r>
            <a:r>
              <a:rPr lang="en-GB" sz="1400" dirty="0"/>
              <a:t>. For any further questions, please contact the </a:t>
            </a:r>
            <a:r>
              <a:rPr lang="en-GB" sz="1400" u="sng" dirty="0">
                <a:hlinkClick r:id="rId3"/>
              </a:rPr>
              <a:t>REC Service Desk</a:t>
            </a:r>
            <a:r>
              <a:rPr lang="en-GB" sz="1400" dirty="0"/>
              <a:t>. </a:t>
            </a:r>
            <a:endParaRPr lang="en-GB" sz="1400" dirty="0">
              <a:solidFill>
                <a:srgbClr val="000000"/>
              </a:solidFill>
              <a:cs typeface="Times New Roman" panose="02020603050405020304" pitchFamily="18" charset="0"/>
            </a:endParaRPr>
          </a:p>
        </p:txBody>
      </p:sp>
    </p:spTree>
    <p:extLst>
      <p:ext uri="{BB962C8B-B14F-4D97-AF65-F5344CB8AC3E}">
        <p14:creationId xmlns:p14="http://schemas.microsoft.com/office/powerpoint/2010/main" val="40264222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it-IT" sz="2400"/>
              <a:t>J0103/DI-052 - Measurement Quantity Id </a:t>
            </a:r>
            <a:r>
              <a:rPr lang="en-GB" sz="2400"/>
              <a:t>Gatekeeper Validation Issue</a:t>
            </a: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lstStyle/>
          <a:p>
            <a:r>
              <a:rPr lang="en-GB"/>
              <a:t>REC Code Manager</a:t>
            </a:r>
          </a:p>
        </p:txBody>
      </p:sp>
    </p:spTree>
    <p:extLst>
      <p:ext uri="{BB962C8B-B14F-4D97-AF65-F5344CB8AC3E}">
        <p14:creationId xmlns:p14="http://schemas.microsoft.com/office/powerpoint/2010/main" val="3616072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9EF7E-D13D-6529-0B2C-28EA3F992C6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E45C3EC-21C2-CD97-F221-067830D017D9}"/>
              </a:ext>
            </a:extLst>
          </p:cNvPr>
          <p:cNvSpPr>
            <a:spLocks noGrp="1"/>
          </p:cNvSpPr>
          <p:nvPr>
            <p:ph type="title"/>
          </p:nvPr>
        </p:nvSpPr>
        <p:spPr/>
        <p:txBody>
          <a:bodyPr>
            <a:normAutofit fontScale="90000"/>
          </a:bodyPr>
          <a:lstStyle/>
          <a:p>
            <a:r>
              <a:rPr lang="en-GB" dirty="0">
                <a:latin typeface="Arial" panose="020B0604020202020204" pitchFamily="34" charset="0"/>
                <a:ea typeface="Roboto"/>
                <a:cs typeface="Arial" panose="020B0604020202020204" pitchFamily="34" charset="0"/>
              </a:rPr>
              <a:t>J0103 / DI-052 Validation issue - Background</a:t>
            </a:r>
            <a:endParaRPr lang="en-GB" dirty="0"/>
          </a:p>
        </p:txBody>
      </p:sp>
      <p:sp>
        <p:nvSpPr>
          <p:cNvPr id="5" name="Content Placeholder 4">
            <a:extLst>
              <a:ext uri="{FF2B5EF4-FFF2-40B4-BE49-F238E27FC236}">
                <a16:creationId xmlns:a16="http://schemas.microsoft.com/office/drawing/2014/main" id="{D55ECB6B-F8C9-624C-FB44-910B3B54AD2D}"/>
              </a:ext>
            </a:extLst>
          </p:cNvPr>
          <p:cNvSpPr>
            <a:spLocks noGrp="1"/>
          </p:cNvSpPr>
          <p:nvPr>
            <p:ph sz="quarter" idx="10"/>
          </p:nvPr>
        </p:nvSpPr>
        <p:spPr/>
        <p:txBody>
          <a:bodyPr vert="horz" lIns="91440" tIns="45720" rIns="91440" bIns="45720" rtlCol="0" anchor="t">
            <a:normAutofit/>
          </a:bodyPr>
          <a:lstStyle/>
          <a:p>
            <a:pPr marL="0" indent="0">
              <a:buNone/>
            </a:pPr>
            <a:r>
              <a:rPr lang="en-GB" sz="1600" dirty="0"/>
              <a:t>It has been identified to REC Code Manager that post MHHS M8 the valid data enumerations sets within the J0103 data item do not include all appropriate valid sets, specifically where this data item is used when sending Meter Technical Details Market Messages. </a:t>
            </a:r>
          </a:p>
          <a:p>
            <a:pPr marL="0" indent="0">
              <a:buNone/>
            </a:pPr>
            <a:r>
              <a:rPr lang="en-GB" sz="1600" dirty="0"/>
              <a:t>As part of the MHHS design (DES138) the J0103 and MHHS data item DI-052 (Measurement Quantity Id) have been linked, the MHHS design artefacts stipulated that 4 valid data enumerations were appropriate (AI – Active Import, AE – Active Export, RI – Reactive Import and RE – Reactive Export). </a:t>
            </a:r>
          </a:p>
          <a:p>
            <a:pPr marL="0" indent="0">
              <a:buNone/>
            </a:pPr>
            <a:r>
              <a:rPr lang="en-GB" sz="1600" dirty="0"/>
              <a:t>Prior to M8, the validation criteria for populating the J0103 referred to the valid set within MDD, and no enumeration were stipulated within the DTC. Measurement Quantity Id has transitioned under ISD, however ISD states that this entity (47) should only be used for the purposes of informing Load Shapes , and the valid set for Meter Technical Details Market Message should be attained through the J0103 (via the valid sets within the DTC). </a:t>
            </a:r>
          </a:p>
        </p:txBody>
      </p:sp>
    </p:spTree>
    <p:extLst>
      <p:ext uri="{BB962C8B-B14F-4D97-AF65-F5344CB8AC3E}">
        <p14:creationId xmlns:p14="http://schemas.microsoft.com/office/powerpoint/2010/main" val="26277537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3E21B-EC0D-AF48-F90B-9231D1E75A2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286B3CF-58EF-F5B5-EE8E-93B7E20ABFDE}"/>
              </a:ext>
            </a:extLst>
          </p:cNvPr>
          <p:cNvSpPr>
            <a:spLocks noGrp="1"/>
          </p:cNvSpPr>
          <p:nvPr>
            <p:ph type="title"/>
          </p:nvPr>
        </p:nvSpPr>
        <p:spPr/>
        <p:txBody>
          <a:bodyPr>
            <a:normAutofit/>
          </a:bodyPr>
          <a:lstStyle/>
          <a:p>
            <a:r>
              <a:rPr lang="en-GB" dirty="0">
                <a:latin typeface="Arial" panose="020B0604020202020204" pitchFamily="34" charset="0"/>
                <a:ea typeface="Roboto"/>
                <a:cs typeface="Arial" panose="020B0604020202020204" pitchFamily="34" charset="0"/>
              </a:rPr>
              <a:t>J0103 / DI-052 – Issue / Resolution</a:t>
            </a:r>
            <a:endParaRPr lang="en-GB" dirty="0"/>
          </a:p>
        </p:txBody>
      </p:sp>
      <p:sp>
        <p:nvSpPr>
          <p:cNvPr id="5" name="Content Placeholder 4">
            <a:extLst>
              <a:ext uri="{FF2B5EF4-FFF2-40B4-BE49-F238E27FC236}">
                <a16:creationId xmlns:a16="http://schemas.microsoft.com/office/drawing/2014/main" id="{02AF2F84-F0C8-C5E9-C4BE-504033865173}"/>
              </a:ext>
            </a:extLst>
          </p:cNvPr>
          <p:cNvSpPr>
            <a:spLocks noGrp="1"/>
          </p:cNvSpPr>
          <p:nvPr>
            <p:ph sz="quarter" idx="10"/>
          </p:nvPr>
        </p:nvSpPr>
        <p:spPr/>
        <p:txBody>
          <a:bodyPr vert="horz" lIns="91440" tIns="45720" rIns="91440" bIns="45720" rtlCol="0" anchor="t">
            <a:normAutofit/>
          </a:bodyPr>
          <a:lstStyle/>
          <a:p>
            <a:pPr marL="0" indent="0">
              <a:buNone/>
            </a:pPr>
            <a:r>
              <a:rPr lang="en-US" sz="1600" dirty="0"/>
              <a:t>This presents Parties with issues on adding in appropriate valid enumerations under the J0103 within MTD Market Messages, as it’s understood one value (UN – Unassigned) is missing. </a:t>
            </a:r>
          </a:p>
          <a:p>
            <a:pPr marL="0" indent="0">
              <a:buNone/>
            </a:pPr>
            <a:r>
              <a:rPr lang="en-US" sz="1600" dirty="0"/>
              <a:t>Presently this means parties who are using any Flow Builder systems (</a:t>
            </a:r>
            <a:r>
              <a:rPr lang="en-US" sz="1600" dirty="0" err="1"/>
              <a:t>ElectraLink</a:t>
            </a:r>
            <a:r>
              <a:rPr lang="en-US" sz="1600" dirty="0"/>
              <a:t> </a:t>
            </a:r>
            <a:r>
              <a:rPr lang="en-US" sz="1600" dirty="0" err="1"/>
              <a:t>etc</a:t>
            </a:r>
            <a:r>
              <a:rPr lang="en-US" sz="1600" dirty="0"/>
              <a:t>) to send Market Messages, cannot, without manual intervention, include the necessary enumerations.</a:t>
            </a:r>
          </a:p>
          <a:p>
            <a:pPr marL="0" indent="0">
              <a:buNone/>
            </a:pPr>
            <a:r>
              <a:rPr lang="en-US" sz="1600" dirty="0"/>
              <a:t>Likewise, parties in receipt of these Messages may not receive them as their Gatekeeper validation would reject the Messages based on the current enumeration set. </a:t>
            </a:r>
          </a:p>
          <a:p>
            <a:pPr marL="0" indent="0">
              <a:buNone/>
            </a:pPr>
            <a:r>
              <a:rPr lang="en-US" sz="1600" dirty="0"/>
              <a:t>The REC Code Manager has been in discussion with BSC (as the J0103 data item owner) and MHHS </a:t>
            </a:r>
            <a:r>
              <a:rPr lang="en-US" sz="1600" dirty="0" err="1"/>
              <a:t>Programme</a:t>
            </a:r>
            <a:r>
              <a:rPr lang="en-US" sz="1600" dirty="0"/>
              <a:t> about appropriate resolutions. </a:t>
            </a:r>
          </a:p>
          <a:p>
            <a:pPr marL="0" indent="0">
              <a:buNone/>
            </a:pPr>
            <a:r>
              <a:rPr lang="en-US" sz="1600" dirty="0"/>
              <a:t>It’s understood that an implemented resolution may not be in effect until early 2026. Therefore, the REC Code Manager is looking to engage with Parties about what an appropriate mitigation/ workaround could look like until resolution has been implemented. </a:t>
            </a:r>
            <a:endParaRPr lang="en-GB" sz="1600" dirty="0"/>
          </a:p>
        </p:txBody>
      </p:sp>
    </p:spTree>
    <p:extLst>
      <p:ext uri="{BB962C8B-B14F-4D97-AF65-F5344CB8AC3E}">
        <p14:creationId xmlns:p14="http://schemas.microsoft.com/office/powerpoint/2010/main" val="10855680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8FFFC-C7D4-CB49-63BF-C70A2478205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76441D6-F996-5DAB-CC5A-168EB1376D69}"/>
              </a:ext>
            </a:extLst>
          </p:cNvPr>
          <p:cNvSpPr>
            <a:spLocks noGrp="1"/>
          </p:cNvSpPr>
          <p:nvPr>
            <p:ph type="title"/>
          </p:nvPr>
        </p:nvSpPr>
        <p:spPr/>
        <p:txBody>
          <a:bodyPr>
            <a:normAutofit/>
          </a:bodyPr>
          <a:lstStyle/>
          <a:p>
            <a:r>
              <a:rPr lang="en-GB" dirty="0">
                <a:latin typeface="Arial" panose="020B0604020202020204" pitchFamily="34" charset="0"/>
                <a:ea typeface="Roboto"/>
                <a:cs typeface="Arial" panose="020B0604020202020204" pitchFamily="34" charset="0"/>
              </a:rPr>
              <a:t>J0103 / DI-052 – Query for RIG Members</a:t>
            </a:r>
            <a:endParaRPr lang="en-GB" dirty="0"/>
          </a:p>
        </p:txBody>
      </p:sp>
      <p:sp>
        <p:nvSpPr>
          <p:cNvPr id="5" name="Content Placeholder 4">
            <a:extLst>
              <a:ext uri="{FF2B5EF4-FFF2-40B4-BE49-F238E27FC236}">
                <a16:creationId xmlns:a16="http://schemas.microsoft.com/office/drawing/2014/main" id="{CCCB33C3-07A5-8F6D-0EDC-4C5A7335A747}"/>
              </a:ext>
            </a:extLst>
          </p:cNvPr>
          <p:cNvSpPr>
            <a:spLocks noGrp="1"/>
          </p:cNvSpPr>
          <p:nvPr>
            <p:ph sz="quarter" idx="10"/>
          </p:nvPr>
        </p:nvSpPr>
        <p:spPr/>
        <p:txBody>
          <a:bodyPr vert="horz" lIns="91440" tIns="45720" rIns="91440" bIns="45720" rtlCol="0" anchor="t">
            <a:normAutofit/>
          </a:bodyPr>
          <a:lstStyle/>
          <a:p>
            <a:pPr marL="0" indent="0">
              <a:buNone/>
            </a:pPr>
            <a:r>
              <a:rPr lang="en-GB" sz="1600" dirty="0"/>
              <a:t>The REC Code Manager is trying to understand further what the parameters are, and any risks associated to relaxation of Gatekeeper validation.</a:t>
            </a:r>
          </a:p>
          <a:p>
            <a:pPr marL="0" indent="0">
              <a:buNone/>
            </a:pPr>
            <a:r>
              <a:rPr lang="en-GB" sz="1600" dirty="0"/>
              <a:t>Is it possible for Parties who are Gatekeepers to relax their validation rules around Market Messages where this data item may be contained for MTD Market Message only purposes? Or whether a relaxation is not possible or can only be complete holistically (</a:t>
            </a:r>
            <a:r>
              <a:rPr lang="en-GB" sz="1600" dirty="0" err="1"/>
              <a:t>i.e</a:t>
            </a:r>
            <a:r>
              <a:rPr lang="en-GB" sz="1600" dirty="0"/>
              <a:t> all validation is relaxed). This will help support further guidance that can be provided to parties. </a:t>
            </a:r>
          </a:p>
          <a:p>
            <a:pPr marL="0" indent="0">
              <a:buNone/>
            </a:pPr>
            <a:endParaRPr lang="en-GB" sz="1600" dirty="0"/>
          </a:p>
          <a:p>
            <a:pPr marL="0" indent="0">
              <a:buNone/>
            </a:pPr>
            <a:r>
              <a:rPr lang="en-GB" sz="1600" dirty="0"/>
              <a:t>Any view members can/would like to provide would be hugely helpful and appreciated</a:t>
            </a:r>
          </a:p>
          <a:p>
            <a:pPr marL="0" indent="0">
              <a:buNone/>
            </a:pPr>
            <a:endParaRPr lang="en-GB" sz="1600" dirty="0"/>
          </a:p>
          <a:p>
            <a:pPr marL="0" indent="0">
              <a:buNone/>
            </a:pPr>
            <a:r>
              <a:rPr lang="en-GB" sz="1600" dirty="0"/>
              <a:t>Please email </a:t>
            </a:r>
            <a:r>
              <a:rPr lang="en-GB" sz="1600" dirty="0">
                <a:hlinkClick r:id="rId2"/>
              </a:rPr>
              <a:t>carl.dennis@recmanager.co.uk</a:t>
            </a:r>
            <a:r>
              <a:rPr lang="en-GB" sz="1600" dirty="0"/>
              <a:t>  </a:t>
            </a:r>
          </a:p>
        </p:txBody>
      </p:sp>
    </p:spTree>
    <p:extLst>
      <p:ext uri="{BB962C8B-B14F-4D97-AF65-F5344CB8AC3E}">
        <p14:creationId xmlns:p14="http://schemas.microsoft.com/office/powerpoint/2010/main" val="4684439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1B5FCA-FF21-A7D1-12ED-57E118EA46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94A897-1696-0C67-F7F5-969238A663C6}"/>
              </a:ext>
            </a:extLst>
          </p:cNvPr>
          <p:cNvSpPr>
            <a:spLocks noGrp="1"/>
          </p:cNvSpPr>
          <p:nvPr>
            <p:ph type="title"/>
          </p:nvPr>
        </p:nvSpPr>
        <p:spPr>
          <a:xfrm>
            <a:off x="4032250" y="2020824"/>
            <a:ext cx="6968505" cy="2303275"/>
          </a:xfrm>
        </p:spPr>
        <p:txBody>
          <a:bodyPr>
            <a:normAutofit/>
          </a:bodyPr>
          <a:lstStyle/>
          <a:p>
            <a:r>
              <a:rPr lang="en-GB" sz="2400">
                <a:latin typeface="Arial" panose="020B0604020202020204" pitchFamily="34" charset="0"/>
                <a:ea typeface="Roboto"/>
                <a:cs typeface="Arial" panose="020B0604020202020204" pitchFamily="34" charset="0"/>
              </a:rPr>
              <a:t>6. Tariff interoperability working group			</a:t>
            </a:r>
            <a:br>
              <a:rPr lang="en-GB" sz="2700">
                <a:latin typeface="Roboto"/>
                <a:ea typeface="Roboto"/>
                <a:cs typeface="Roboto"/>
              </a:rPr>
            </a:br>
            <a:endParaRPr lang="en-GB">
              <a:cs typeface="Roboto"/>
            </a:endParaRPr>
          </a:p>
        </p:txBody>
      </p:sp>
      <p:sp>
        <p:nvSpPr>
          <p:cNvPr id="5" name="Text Placeholder 4">
            <a:extLst>
              <a:ext uri="{FF2B5EF4-FFF2-40B4-BE49-F238E27FC236}">
                <a16:creationId xmlns:a16="http://schemas.microsoft.com/office/drawing/2014/main" id="{D6213EFD-FE9B-C42D-8D91-559851567C7D}"/>
              </a:ext>
            </a:extLst>
          </p:cNvPr>
          <p:cNvSpPr>
            <a:spLocks noGrp="1"/>
          </p:cNvSpPr>
          <p:nvPr>
            <p:ph type="body" sz="quarter" idx="10"/>
          </p:nvPr>
        </p:nvSpPr>
        <p:spPr/>
        <p:txBody>
          <a:bodyPr/>
          <a:lstStyle/>
          <a:p>
            <a:r>
              <a:rPr lang="en-GB">
                <a:latin typeface="Arial" panose="020B0604020202020204" pitchFamily="34" charset="0"/>
                <a:cs typeface="Arial" panose="020B0604020202020204" pitchFamily="34" charset="0"/>
              </a:rPr>
              <a:t>RECCO</a:t>
            </a:r>
          </a:p>
        </p:txBody>
      </p:sp>
    </p:spTree>
    <p:extLst>
      <p:ext uri="{BB962C8B-B14F-4D97-AF65-F5344CB8AC3E}">
        <p14:creationId xmlns:p14="http://schemas.microsoft.com/office/powerpoint/2010/main" val="4544324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7B29499-11A9-0801-4565-86786C4DBD3C}"/>
              </a:ext>
            </a:extLst>
          </p:cNvPr>
          <p:cNvSpPr/>
          <p:nvPr/>
        </p:nvSpPr>
        <p:spPr>
          <a:xfrm>
            <a:off x="0" y="0"/>
            <a:ext cx="12192000" cy="6858000"/>
          </a:xfrm>
          <a:prstGeom prst="rect">
            <a:avLst/>
          </a:prstGeom>
          <a:solidFill>
            <a:srgbClr val="F8F8F8"/>
          </a:solid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2" name="Picture 1" descr="Icon&#10;&#10;Description automatically generated with medium confidence">
            <a:extLst>
              <a:ext uri="{FF2B5EF4-FFF2-40B4-BE49-F238E27FC236}">
                <a16:creationId xmlns:a16="http://schemas.microsoft.com/office/drawing/2014/main" id="{071DB17E-7105-2320-C873-76BB23B96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5055" y="372472"/>
            <a:ext cx="2697823" cy="519581"/>
          </a:xfrm>
          <a:prstGeom prst="rect">
            <a:avLst/>
          </a:prstGeom>
        </p:spPr>
      </p:pic>
      <p:pic>
        <p:nvPicPr>
          <p:cNvPr id="3" name="Picture 2" descr="Shape, circle&#10;&#10;Description automatically generated">
            <a:extLst>
              <a:ext uri="{FF2B5EF4-FFF2-40B4-BE49-F238E27FC236}">
                <a16:creationId xmlns:a16="http://schemas.microsoft.com/office/drawing/2014/main" id="{3666CAF3-D92B-1831-43F1-EEC8BDD97A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64861" y="1879967"/>
            <a:ext cx="4799888" cy="3098067"/>
          </a:xfrm>
          <a:prstGeom prst="rect">
            <a:avLst/>
          </a:prstGeom>
        </p:spPr>
      </p:pic>
      <p:sp>
        <p:nvSpPr>
          <p:cNvPr id="4" name="Google Shape;65;p14">
            <a:extLst>
              <a:ext uri="{FF2B5EF4-FFF2-40B4-BE49-F238E27FC236}">
                <a16:creationId xmlns:a16="http://schemas.microsoft.com/office/drawing/2014/main" id="{A51E30DD-201E-8933-4F52-88DFFDF41D06}"/>
              </a:ext>
            </a:extLst>
          </p:cNvPr>
          <p:cNvSpPr txBox="1"/>
          <p:nvPr/>
        </p:nvSpPr>
        <p:spPr>
          <a:xfrm>
            <a:off x="345054" y="2394470"/>
            <a:ext cx="6298969" cy="2560917"/>
          </a:xfrm>
          <a:prstGeom prst="rect">
            <a:avLst/>
          </a:prstGeom>
          <a:noFill/>
          <a:ln>
            <a:noFill/>
          </a:ln>
        </p:spPr>
        <p:txBody>
          <a:bodyPr spcFirstLastPara="1" wrap="square" lIns="121900" tIns="121900" rIns="121900" bIns="121900" anchor="t" anchorCtr="0">
            <a:spAutoFit/>
          </a:bodyPr>
          <a:lstStyle/>
          <a:p>
            <a:pPr marL="0" marR="0" lvl="0" indent="0" algn="l" defTabSz="1219170" rtl="0" eaLnBrk="1" fontAlgn="auto" latinLnBrk="0" hangingPunct="1">
              <a:lnSpc>
                <a:spcPct val="80000"/>
              </a:lnSpc>
              <a:spcBef>
                <a:spcPts val="400"/>
              </a:spcBef>
              <a:spcAft>
                <a:spcPts val="400"/>
              </a:spcAft>
              <a:buClr>
                <a:srgbClr val="000000"/>
              </a:buClr>
              <a:buSzTx/>
              <a:buFontTx/>
              <a:buNone/>
              <a:tabLst/>
              <a:defRPr/>
            </a:pPr>
            <a:r>
              <a:rPr kumimoji="0" lang="en-GB" sz="4267" b="1" i="0" u="none" strike="noStrike" kern="0" cap="none" spc="0" normalizeH="0" baseline="0" noProof="0">
                <a:ln>
                  <a:noFill/>
                </a:ln>
                <a:solidFill>
                  <a:srgbClr val="021E5E"/>
                </a:solidFill>
                <a:effectLst/>
                <a:uLnTx/>
                <a:uFillTx/>
                <a:latin typeface="Outfit" charset="0"/>
                <a:ea typeface="Playfair Display Black"/>
                <a:cs typeface="Playfair Display Black"/>
                <a:sym typeface="Playfair Display"/>
              </a:rPr>
              <a:t>Tariff Interoperability</a:t>
            </a:r>
          </a:p>
          <a:p>
            <a:pPr marL="0" marR="0" lvl="0" indent="0" algn="l" defTabSz="1219170" rtl="0" eaLnBrk="1" fontAlgn="auto" latinLnBrk="0" hangingPunct="1">
              <a:lnSpc>
                <a:spcPct val="80000"/>
              </a:lnSpc>
              <a:spcBef>
                <a:spcPts val="400"/>
              </a:spcBef>
              <a:spcAft>
                <a:spcPts val="400"/>
              </a:spcAft>
              <a:buClr>
                <a:srgbClr val="000000"/>
              </a:buClr>
              <a:buSzTx/>
              <a:buFontTx/>
              <a:buNone/>
              <a:tabLst/>
              <a:defRPr/>
            </a:pPr>
            <a:r>
              <a:rPr kumimoji="0" lang="en-GB" sz="4267" b="0" i="1" u="none" strike="noStrike" kern="0" cap="none" spc="0" normalizeH="0" baseline="0" noProof="0">
                <a:ln>
                  <a:noFill/>
                </a:ln>
                <a:solidFill>
                  <a:srgbClr val="021E5E"/>
                </a:solidFill>
                <a:effectLst/>
                <a:uLnTx/>
                <a:uFillTx/>
                <a:latin typeface="Outfit" charset="0"/>
                <a:ea typeface="Playfair Display Medium"/>
                <a:cs typeface="Playfair Display Medium"/>
                <a:sym typeface="Playfair Display"/>
              </a:rPr>
              <a:t>REC Issues Group</a:t>
            </a:r>
          </a:p>
          <a:p>
            <a:pPr marL="0" marR="0" lvl="0" indent="0" algn="l" defTabSz="1219170" rtl="0" eaLnBrk="1" fontAlgn="auto" latinLnBrk="0" hangingPunct="1">
              <a:lnSpc>
                <a:spcPct val="80000"/>
              </a:lnSpc>
              <a:spcBef>
                <a:spcPts val="400"/>
              </a:spcBef>
              <a:spcAft>
                <a:spcPts val="400"/>
              </a:spcAft>
              <a:buClr>
                <a:srgbClr val="000000"/>
              </a:buClr>
              <a:buSzTx/>
              <a:buFontTx/>
              <a:buNone/>
              <a:tabLst/>
              <a:defRPr/>
            </a:pPr>
            <a:endParaRPr kumimoji="0" lang="en-GB" sz="4267" b="0" i="0" u="none" strike="noStrike" kern="0" cap="none" spc="0" normalizeH="0" baseline="0" noProof="0">
              <a:ln>
                <a:noFill/>
              </a:ln>
              <a:solidFill>
                <a:srgbClr val="021E5E"/>
              </a:solidFill>
              <a:effectLst/>
              <a:uLnTx/>
              <a:uFillTx/>
              <a:latin typeface="Outfit" charset="0"/>
              <a:ea typeface="Playfair Display Medium"/>
              <a:cs typeface="Playfair Display Medium"/>
              <a:sym typeface="Playfair Display"/>
            </a:endParaRPr>
          </a:p>
          <a:p>
            <a:pPr marL="0" marR="0" lvl="0" indent="0" algn="l" defTabSz="1219170" rtl="0" eaLnBrk="1" fontAlgn="auto" latinLnBrk="0" hangingPunct="1">
              <a:lnSpc>
                <a:spcPct val="80000"/>
              </a:lnSpc>
              <a:spcBef>
                <a:spcPts val="400"/>
              </a:spcBef>
              <a:spcAft>
                <a:spcPts val="400"/>
              </a:spcAft>
              <a:buClr>
                <a:srgbClr val="000000"/>
              </a:buClr>
              <a:buSzTx/>
              <a:buFontTx/>
              <a:buNone/>
              <a:tabLst/>
              <a:defRPr/>
            </a:pPr>
            <a:r>
              <a:rPr kumimoji="0" lang="en-GB" sz="2667" b="0" i="0" u="none" strike="noStrike" kern="0" cap="none" spc="0" normalizeH="0" baseline="0" noProof="0">
                <a:ln>
                  <a:noFill/>
                </a:ln>
                <a:solidFill>
                  <a:srgbClr val="021E5E"/>
                </a:solidFill>
                <a:effectLst/>
                <a:uLnTx/>
                <a:uFillTx/>
                <a:latin typeface="Outfit" charset="0"/>
                <a:ea typeface="Playfair Display Medium"/>
                <a:cs typeface="Playfair Display Medium"/>
                <a:sym typeface="Playfair Display"/>
              </a:rPr>
              <a:t>Friday 10 September</a:t>
            </a:r>
            <a:endParaRPr kumimoji="0" lang="en-GB" sz="1467" b="0" i="0" u="none" strike="noStrike" kern="0" cap="none" spc="0" normalizeH="0" baseline="0" noProof="0">
              <a:ln>
                <a:noFill/>
              </a:ln>
              <a:solidFill>
                <a:srgbClr val="4D38F5"/>
              </a:solidFill>
              <a:effectLst/>
              <a:uLnTx/>
              <a:uFillTx/>
              <a:latin typeface="Outfit" charset="0"/>
              <a:ea typeface="Playfair Display Medium"/>
              <a:cs typeface="Playfair Display Medium"/>
              <a:sym typeface="Playfair Display"/>
            </a:endParaRPr>
          </a:p>
        </p:txBody>
      </p:sp>
    </p:spTree>
    <p:extLst>
      <p:ext uri="{BB962C8B-B14F-4D97-AF65-F5344CB8AC3E}">
        <p14:creationId xmlns:p14="http://schemas.microsoft.com/office/powerpoint/2010/main" val="26020230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84607F88-F02E-5F1D-86D8-9EAB61811876}"/>
            </a:ext>
          </a:extLst>
        </p:cNvPr>
        <p:cNvGrpSpPr/>
        <p:nvPr/>
      </p:nvGrpSpPr>
      <p:grpSpPr>
        <a:xfrm>
          <a:off x="0" y="0"/>
          <a:ext cx="0" cy="0"/>
          <a:chOff x="0" y="0"/>
          <a:chExt cx="0" cy="0"/>
        </a:xfrm>
      </p:grpSpPr>
      <p:sp>
        <p:nvSpPr>
          <p:cNvPr id="81" name="Google Shape;81;p16">
            <a:extLst>
              <a:ext uri="{FF2B5EF4-FFF2-40B4-BE49-F238E27FC236}">
                <a16:creationId xmlns:a16="http://schemas.microsoft.com/office/drawing/2014/main" id="{F6DE326D-6305-EC69-B4FF-FF09B8DE84AC}"/>
              </a:ext>
            </a:extLst>
          </p:cNvPr>
          <p:cNvSpPr/>
          <p:nvPr/>
        </p:nvSpPr>
        <p:spPr>
          <a:xfrm>
            <a:off x="-1" y="0"/>
            <a:ext cx="12181433"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pic>
        <p:nvPicPr>
          <p:cNvPr id="83" name="Google Shape;83;p16">
            <a:extLst>
              <a:ext uri="{FF2B5EF4-FFF2-40B4-BE49-F238E27FC236}">
                <a16:creationId xmlns:a16="http://schemas.microsoft.com/office/drawing/2014/main" id="{3A9E54DF-9DFA-0E78-E45D-8885BF14214F}"/>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22" name="Google Shape;65;p14">
            <a:extLst>
              <a:ext uri="{FF2B5EF4-FFF2-40B4-BE49-F238E27FC236}">
                <a16:creationId xmlns:a16="http://schemas.microsoft.com/office/drawing/2014/main" id="{EB6E6CEB-3440-1A64-3917-AB91DCFA61A7}"/>
              </a:ext>
            </a:extLst>
          </p:cNvPr>
          <p:cNvSpPr txBox="1"/>
          <p:nvPr/>
        </p:nvSpPr>
        <p:spPr>
          <a:xfrm>
            <a:off x="164247" y="158192"/>
            <a:ext cx="6615126" cy="508753"/>
          </a:xfrm>
          <a:prstGeom prst="rect">
            <a:avLst/>
          </a:prstGeom>
          <a:noFill/>
          <a:ln>
            <a:noFill/>
          </a:ln>
        </p:spPr>
        <p:txBody>
          <a:bodyPr spcFirstLastPara="1" wrap="square" lIns="121900" tIns="121900" rIns="121900" bIns="121900" anchor="t" anchorCtr="0">
            <a:spAutoFit/>
          </a:bodyPr>
          <a:lstStyle/>
          <a:p>
            <a:pPr marL="0" marR="0" lvl="0" indent="0" algn="l" defTabSz="1219170" rtl="0" eaLnBrk="1" fontAlgn="auto" latinLnBrk="0" hangingPunct="1">
              <a:lnSpc>
                <a:spcPct val="80000"/>
              </a:lnSpc>
              <a:spcBef>
                <a:spcPts val="0"/>
              </a:spcBef>
              <a:spcAft>
                <a:spcPts val="0"/>
              </a:spcAft>
              <a:buClr>
                <a:srgbClr val="000000"/>
              </a:buClr>
              <a:buSzTx/>
              <a:buFontTx/>
              <a:buNone/>
              <a:tabLst/>
              <a:defRPr/>
            </a:pPr>
            <a:r>
              <a:rPr kumimoji="0" lang="en-US" sz="2133" b="1" i="0" u="none" strike="noStrike" kern="0" cap="none" spc="0" normalizeH="0" baseline="0" noProof="0">
                <a:ln>
                  <a:noFill/>
                </a:ln>
                <a:solidFill>
                  <a:srgbClr val="021E5E"/>
                </a:solidFill>
                <a:effectLst/>
                <a:uLnTx/>
                <a:uFillTx/>
                <a:latin typeface="Outfit" charset="0"/>
                <a:ea typeface="Outfit"/>
                <a:cs typeface="Outfit"/>
                <a:sym typeface="Playfair Display"/>
              </a:rPr>
              <a:t>How did we get here?</a:t>
            </a:r>
            <a:endParaRPr kumimoji="0" lang="en-GB" sz="2133" b="1" i="0" u="none" strike="noStrike" kern="0" cap="none" spc="0" normalizeH="0" baseline="0" noProof="0">
              <a:ln>
                <a:noFill/>
              </a:ln>
              <a:solidFill>
                <a:srgbClr val="021E5E"/>
              </a:solidFill>
              <a:effectLst/>
              <a:uLnTx/>
              <a:uFillTx/>
              <a:latin typeface="Outfit" charset="0"/>
              <a:ea typeface="Outfit"/>
              <a:cs typeface="Outfit"/>
              <a:sym typeface="Outfit"/>
            </a:endParaRPr>
          </a:p>
        </p:txBody>
      </p:sp>
      <p:sp>
        <p:nvSpPr>
          <p:cNvPr id="7" name="TextBox 6">
            <a:extLst>
              <a:ext uri="{FF2B5EF4-FFF2-40B4-BE49-F238E27FC236}">
                <a16:creationId xmlns:a16="http://schemas.microsoft.com/office/drawing/2014/main" id="{AEBAC695-FA94-9409-F3FD-EC2015DCF33B}"/>
              </a:ext>
            </a:extLst>
          </p:cNvPr>
          <p:cNvSpPr txBox="1"/>
          <p:nvPr/>
        </p:nvSpPr>
        <p:spPr>
          <a:xfrm>
            <a:off x="1160194" y="819506"/>
            <a:ext cx="11021238" cy="1135411"/>
          </a:xfrm>
          <a:prstGeom prst="rect">
            <a:avLst/>
          </a:prstGeom>
          <a:solidFill>
            <a:srgbClr val="F4F8FF"/>
          </a:solid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GB" sz="1600" b="1" i="0" u="none" strike="noStrike" kern="0" cap="none" spc="0" normalizeH="0" baseline="0" noProof="0">
                <a:ln>
                  <a:noFill/>
                </a:ln>
                <a:solidFill>
                  <a:srgbClr val="000000"/>
                </a:solidFill>
                <a:effectLst/>
                <a:uLnTx/>
                <a:uFillTx/>
                <a:latin typeface="Arial"/>
                <a:ea typeface="+mn-ea"/>
                <a:cs typeface="Arial"/>
                <a:sym typeface="Arial"/>
              </a:rPr>
              <a:t>DESNZ publish the Smart Secure Electricity Systems (SSES) Consultation, seeking industry views on interoperability and cyber security of Energy Smart Appliances (ESAs) and remote load control</a:t>
            </a:r>
          </a:p>
        </p:txBody>
      </p:sp>
      <p:sp>
        <p:nvSpPr>
          <p:cNvPr id="8" name="TextBox 7">
            <a:extLst>
              <a:ext uri="{FF2B5EF4-FFF2-40B4-BE49-F238E27FC236}">
                <a16:creationId xmlns:a16="http://schemas.microsoft.com/office/drawing/2014/main" id="{B8B70D83-BBFF-C207-044D-FF3B1F794216}"/>
              </a:ext>
            </a:extLst>
          </p:cNvPr>
          <p:cNvSpPr txBox="1"/>
          <p:nvPr/>
        </p:nvSpPr>
        <p:spPr>
          <a:xfrm>
            <a:off x="1160194" y="2292323"/>
            <a:ext cx="11021238" cy="1135411"/>
          </a:xfrm>
          <a:prstGeom prst="rect">
            <a:avLst/>
          </a:prstGeom>
          <a:solidFill>
            <a:srgbClr val="F4F8FF"/>
          </a:solid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GB" sz="1600" b="1" i="0" u="none" strike="noStrike" kern="0" cap="none" spc="0" normalizeH="0" baseline="0" noProof="0">
                <a:ln>
                  <a:noFill/>
                </a:ln>
                <a:solidFill>
                  <a:srgbClr val="000000"/>
                </a:solidFill>
                <a:effectLst/>
                <a:uLnTx/>
                <a:uFillTx/>
                <a:latin typeface="Arial"/>
                <a:ea typeface="+mn-ea"/>
                <a:cs typeface="Arial"/>
                <a:sym typeface="Arial"/>
              </a:rPr>
              <a:t>DESNZ published consultation setting out intent that ESAs will be able to receive and respond to </a:t>
            </a:r>
            <a:r>
              <a:rPr kumimoji="0" lang="en-GB" sz="1600" b="1" i="0" u="none" strike="noStrike" kern="0" cap="none" spc="0" normalizeH="0" baseline="0" noProof="0" err="1">
                <a:ln>
                  <a:noFill/>
                </a:ln>
                <a:solidFill>
                  <a:srgbClr val="000000"/>
                </a:solidFill>
                <a:effectLst/>
                <a:uLnTx/>
                <a:uFillTx/>
                <a:latin typeface="Arial"/>
                <a:ea typeface="+mn-ea"/>
                <a:cs typeface="Arial"/>
                <a:sym typeface="Arial"/>
              </a:rPr>
              <a:t>ToUT</a:t>
            </a:r>
            <a:r>
              <a:rPr kumimoji="0" lang="en-GB" sz="1600" b="1" i="0" u="none" strike="noStrike" kern="0" cap="none" spc="0" normalizeH="0" baseline="0" noProof="0">
                <a:ln>
                  <a:noFill/>
                </a:ln>
                <a:solidFill>
                  <a:srgbClr val="000000"/>
                </a:solidFill>
                <a:effectLst/>
                <a:uLnTx/>
                <a:uFillTx/>
                <a:latin typeface="Arial"/>
                <a:ea typeface="+mn-ea"/>
                <a:cs typeface="Arial"/>
                <a:sym typeface="Arial"/>
              </a:rPr>
              <a:t> tariffs from different energy suppliers, and that to do so, a standardised API Schema and Data Specification would be required</a:t>
            </a:r>
          </a:p>
        </p:txBody>
      </p:sp>
      <p:sp>
        <p:nvSpPr>
          <p:cNvPr id="13" name="TextBox 12">
            <a:extLst>
              <a:ext uri="{FF2B5EF4-FFF2-40B4-BE49-F238E27FC236}">
                <a16:creationId xmlns:a16="http://schemas.microsoft.com/office/drawing/2014/main" id="{6312BD5D-071D-DEE0-0C0F-CCC4BA7DD7F2}"/>
              </a:ext>
            </a:extLst>
          </p:cNvPr>
          <p:cNvSpPr txBox="1"/>
          <p:nvPr/>
        </p:nvSpPr>
        <p:spPr>
          <a:xfrm>
            <a:off x="1160194" y="3765140"/>
            <a:ext cx="11021238" cy="1135411"/>
          </a:xfrm>
          <a:prstGeom prst="rect">
            <a:avLst/>
          </a:prstGeom>
          <a:solidFill>
            <a:srgbClr val="F4F8FF"/>
          </a:solid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GB" sz="1600" b="1" i="0" u="none" strike="noStrike" kern="0" cap="none" spc="0" normalizeH="0" baseline="0" noProof="0">
                <a:ln>
                  <a:noFill/>
                </a:ln>
                <a:solidFill>
                  <a:srgbClr val="000000"/>
                </a:solidFill>
                <a:effectLst/>
                <a:uLnTx/>
                <a:uFillTx/>
                <a:latin typeface="Arial"/>
                <a:ea typeface="+mn-ea"/>
                <a:cs typeface="Arial"/>
                <a:sym typeface="Arial"/>
              </a:rPr>
              <a:t>The Tariff Interoperability Working Group (TIWG) was established by DESNZ to refine the proposals for Tariff Interoperability</a:t>
            </a:r>
          </a:p>
        </p:txBody>
      </p:sp>
      <p:sp>
        <p:nvSpPr>
          <p:cNvPr id="14" name="TextBox 13">
            <a:extLst>
              <a:ext uri="{FF2B5EF4-FFF2-40B4-BE49-F238E27FC236}">
                <a16:creationId xmlns:a16="http://schemas.microsoft.com/office/drawing/2014/main" id="{CFD32090-3F44-1AED-5A94-7B081525771E}"/>
              </a:ext>
            </a:extLst>
          </p:cNvPr>
          <p:cNvSpPr txBox="1"/>
          <p:nvPr/>
        </p:nvSpPr>
        <p:spPr>
          <a:xfrm>
            <a:off x="1160194" y="5237957"/>
            <a:ext cx="11021238" cy="1135411"/>
          </a:xfrm>
          <a:prstGeom prst="rect">
            <a:avLst/>
          </a:prstGeom>
          <a:solidFill>
            <a:srgbClr val="F4F8FF"/>
          </a:solid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GB" sz="1600" b="1" i="0" u="none" strike="noStrike" kern="0" cap="none" spc="0" normalizeH="0" baseline="0" noProof="0">
                <a:ln>
                  <a:noFill/>
                </a:ln>
                <a:solidFill>
                  <a:srgbClr val="000000"/>
                </a:solidFill>
                <a:effectLst/>
                <a:uLnTx/>
                <a:uFillTx/>
                <a:latin typeface="Arial"/>
                <a:ea typeface="+mn-ea"/>
                <a:cs typeface="Arial"/>
                <a:sym typeface="Arial"/>
              </a:rPr>
              <a:t>DESNZ published the response to the April 2024 consultation. This response confirmed RECCo as the delivery body for Tariff Interoperability, defined the Use Cases, and formalised the use of a standardised API Schema and Data Specification to deliver interoperability for Go-Live in January 2027</a:t>
            </a:r>
          </a:p>
        </p:txBody>
      </p:sp>
      <p:grpSp>
        <p:nvGrpSpPr>
          <p:cNvPr id="21" name="Group 20">
            <a:extLst>
              <a:ext uri="{FF2B5EF4-FFF2-40B4-BE49-F238E27FC236}">
                <a16:creationId xmlns:a16="http://schemas.microsoft.com/office/drawing/2014/main" id="{238B4205-9285-8A50-604E-26B2AFB6A4BC}"/>
              </a:ext>
            </a:extLst>
          </p:cNvPr>
          <p:cNvGrpSpPr/>
          <p:nvPr/>
        </p:nvGrpSpPr>
        <p:grpSpPr>
          <a:xfrm>
            <a:off x="-1" y="819506"/>
            <a:ext cx="1104222" cy="1135411"/>
            <a:chOff x="-1" y="819506"/>
            <a:chExt cx="1104222" cy="975735"/>
          </a:xfrm>
        </p:grpSpPr>
        <p:sp>
          <p:nvSpPr>
            <p:cNvPr id="18" name="TextBox 17">
              <a:extLst>
                <a:ext uri="{FF2B5EF4-FFF2-40B4-BE49-F238E27FC236}">
                  <a16:creationId xmlns:a16="http://schemas.microsoft.com/office/drawing/2014/main" id="{79E215D8-319C-BAFC-2680-1C5D9967A3A1}"/>
                </a:ext>
              </a:extLst>
            </p:cNvPr>
            <p:cNvSpPr txBox="1"/>
            <p:nvPr/>
          </p:nvSpPr>
          <p:spPr>
            <a:xfrm>
              <a:off x="-1" y="819506"/>
              <a:ext cx="720672" cy="975735"/>
            </a:xfrm>
            <a:prstGeom prst="rect">
              <a:avLst/>
            </a:prstGeom>
            <a:solidFill>
              <a:schemeClr val="accent1"/>
            </a:solidFill>
            <a:ln>
              <a:noFill/>
            </a:ln>
          </p:spPr>
          <p:txBody>
            <a:bodyPr wrap="square" lIns="90000" anchor="ctr">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GB" sz="1600" b="1" i="0" u="none" strike="noStrike" kern="0" cap="none" spc="0" normalizeH="0" baseline="0" noProof="0">
                  <a:ln>
                    <a:noFill/>
                  </a:ln>
                  <a:solidFill>
                    <a:srgbClr val="FFFFFF"/>
                  </a:solidFill>
                  <a:effectLst/>
                  <a:uLnTx/>
                  <a:uFillTx/>
                  <a:latin typeface="Arial"/>
                  <a:ea typeface="+mn-ea"/>
                  <a:cs typeface="Arial"/>
                  <a:sym typeface="Arial"/>
                </a:rPr>
                <a:t>July 2022</a:t>
              </a:r>
            </a:p>
          </p:txBody>
        </p:sp>
        <p:sp>
          <p:nvSpPr>
            <p:cNvPr id="20" name="TextBox 19">
              <a:extLst>
                <a:ext uri="{FF2B5EF4-FFF2-40B4-BE49-F238E27FC236}">
                  <a16:creationId xmlns:a16="http://schemas.microsoft.com/office/drawing/2014/main" id="{5621F679-C54B-6E0F-18AE-56B81EA49423}"/>
                </a:ext>
              </a:extLst>
            </p:cNvPr>
            <p:cNvSpPr txBox="1"/>
            <p:nvPr/>
          </p:nvSpPr>
          <p:spPr>
            <a:xfrm>
              <a:off x="776643" y="819506"/>
              <a:ext cx="327578" cy="975735"/>
            </a:xfrm>
            <a:prstGeom prst="rect">
              <a:avLst/>
            </a:prstGeom>
            <a:solidFill>
              <a:schemeClr val="accent1"/>
            </a:solid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600" b="1"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5" name="Group 24">
            <a:extLst>
              <a:ext uri="{FF2B5EF4-FFF2-40B4-BE49-F238E27FC236}">
                <a16:creationId xmlns:a16="http://schemas.microsoft.com/office/drawing/2014/main" id="{0E8BDB5C-EA68-0430-1759-FD0CA5D06654}"/>
              </a:ext>
            </a:extLst>
          </p:cNvPr>
          <p:cNvGrpSpPr/>
          <p:nvPr/>
        </p:nvGrpSpPr>
        <p:grpSpPr>
          <a:xfrm>
            <a:off x="-1" y="2292323"/>
            <a:ext cx="1104222" cy="1135411"/>
            <a:chOff x="-1" y="819506"/>
            <a:chExt cx="1104222" cy="975735"/>
          </a:xfrm>
        </p:grpSpPr>
        <p:sp>
          <p:nvSpPr>
            <p:cNvPr id="26" name="TextBox 25">
              <a:extLst>
                <a:ext uri="{FF2B5EF4-FFF2-40B4-BE49-F238E27FC236}">
                  <a16:creationId xmlns:a16="http://schemas.microsoft.com/office/drawing/2014/main" id="{588D6EDC-D4B6-FC09-6843-381177F2579D}"/>
                </a:ext>
              </a:extLst>
            </p:cNvPr>
            <p:cNvSpPr txBox="1"/>
            <p:nvPr/>
          </p:nvSpPr>
          <p:spPr>
            <a:xfrm>
              <a:off x="-1" y="819506"/>
              <a:ext cx="720672" cy="975735"/>
            </a:xfrm>
            <a:prstGeom prst="rect">
              <a:avLst/>
            </a:prstGeom>
            <a:solidFill>
              <a:schemeClr val="accent1"/>
            </a:solidFill>
            <a:ln>
              <a:noFill/>
            </a:ln>
          </p:spPr>
          <p:txBody>
            <a:bodyPr wrap="square" lIns="90000" anchor="ctr">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GB" sz="1600" b="1" i="0" u="none" strike="noStrike" kern="0" cap="none" spc="0" normalizeH="0" baseline="0" noProof="0">
                  <a:ln>
                    <a:noFill/>
                  </a:ln>
                  <a:solidFill>
                    <a:srgbClr val="FFFFFF"/>
                  </a:solidFill>
                  <a:effectLst/>
                  <a:uLnTx/>
                  <a:uFillTx/>
                  <a:latin typeface="Arial"/>
                  <a:ea typeface="+mn-ea"/>
                  <a:cs typeface="Arial"/>
                  <a:sym typeface="Arial"/>
                </a:rPr>
                <a:t>April 2024</a:t>
              </a:r>
            </a:p>
          </p:txBody>
        </p:sp>
        <p:sp>
          <p:nvSpPr>
            <p:cNvPr id="28" name="TextBox 27">
              <a:extLst>
                <a:ext uri="{FF2B5EF4-FFF2-40B4-BE49-F238E27FC236}">
                  <a16:creationId xmlns:a16="http://schemas.microsoft.com/office/drawing/2014/main" id="{A02B1A98-1BEE-7C45-EE70-A3D6CED7833C}"/>
                </a:ext>
              </a:extLst>
            </p:cNvPr>
            <p:cNvSpPr txBox="1"/>
            <p:nvPr/>
          </p:nvSpPr>
          <p:spPr>
            <a:xfrm>
              <a:off x="776643" y="819506"/>
              <a:ext cx="327578" cy="975735"/>
            </a:xfrm>
            <a:prstGeom prst="rect">
              <a:avLst/>
            </a:prstGeom>
            <a:solidFill>
              <a:schemeClr val="accent1"/>
            </a:solid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600" b="1"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9" name="Group 28">
            <a:extLst>
              <a:ext uri="{FF2B5EF4-FFF2-40B4-BE49-F238E27FC236}">
                <a16:creationId xmlns:a16="http://schemas.microsoft.com/office/drawing/2014/main" id="{51EF897F-1D54-BAAB-FFD1-5EF8A9700150}"/>
              </a:ext>
            </a:extLst>
          </p:cNvPr>
          <p:cNvGrpSpPr/>
          <p:nvPr/>
        </p:nvGrpSpPr>
        <p:grpSpPr>
          <a:xfrm>
            <a:off x="-1" y="3765140"/>
            <a:ext cx="1104222" cy="1135411"/>
            <a:chOff x="-1" y="819506"/>
            <a:chExt cx="1104222" cy="975735"/>
          </a:xfrm>
        </p:grpSpPr>
        <p:sp>
          <p:nvSpPr>
            <p:cNvPr id="32" name="TextBox 31">
              <a:extLst>
                <a:ext uri="{FF2B5EF4-FFF2-40B4-BE49-F238E27FC236}">
                  <a16:creationId xmlns:a16="http://schemas.microsoft.com/office/drawing/2014/main" id="{E5EF481E-6594-21E2-9BB1-122871243A6C}"/>
                </a:ext>
              </a:extLst>
            </p:cNvPr>
            <p:cNvSpPr txBox="1"/>
            <p:nvPr/>
          </p:nvSpPr>
          <p:spPr>
            <a:xfrm>
              <a:off x="-1" y="819506"/>
              <a:ext cx="720672" cy="975735"/>
            </a:xfrm>
            <a:prstGeom prst="rect">
              <a:avLst/>
            </a:prstGeom>
            <a:solidFill>
              <a:schemeClr val="accent1"/>
            </a:solidFill>
            <a:ln>
              <a:noFill/>
            </a:ln>
          </p:spPr>
          <p:txBody>
            <a:bodyPr wrap="square" lIns="90000" anchor="ctr">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GB" sz="1600" b="1" i="0" u="none" strike="noStrike" kern="0" cap="none" spc="0" normalizeH="0" baseline="0" noProof="0">
                  <a:ln>
                    <a:noFill/>
                  </a:ln>
                  <a:solidFill>
                    <a:srgbClr val="FFFFFF"/>
                  </a:solidFill>
                  <a:effectLst/>
                  <a:uLnTx/>
                  <a:uFillTx/>
                  <a:latin typeface="Arial"/>
                  <a:ea typeface="+mn-ea"/>
                  <a:cs typeface="Arial"/>
                  <a:sym typeface="Arial"/>
                </a:rPr>
                <a:t>Q3 2024</a:t>
              </a:r>
            </a:p>
          </p:txBody>
        </p:sp>
        <p:sp>
          <p:nvSpPr>
            <p:cNvPr id="33" name="TextBox 32">
              <a:extLst>
                <a:ext uri="{FF2B5EF4-FFF2-40B4-BE49-F238E27FC236}">
                  <a16:creationId xmlns:a16="http://schemas.microsoft.com/office/drawing/2014/main" id="{012A13FA-AF0E-6CEF-8970-AD6ACE88B951}"/>
                </a:ext>
              </a:extLst>
            </p:cNvPr>
            <p:cNvSpPr txBox="1"/>
            <p:nvPr/>
          </p:nvSpPr>
          <p:spPr>
            <a:xfrm>
              <a:off x="776643" y="819506"/>
              <a:ext cx="327578" cy="975735"/>
            </a:xfrm>
            <a:prstGeom prst="rect">
              <a:avLst/>
            </a:prstGeom>
            <a:solidFill>
              <a:schemeClr val="accent1"/>
            </a:solid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600" b="1"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34" name="Group 33">
            <a:extLst>
              <a:ext uri="{FF2B5EF4-FFF2-40B4-BE49-F238E27FC236}">
                <a16:creationId xmlns:a16="http://schemas.microsoft.com/office/drawing/2014/main" id="{CAE1A44F-71FF-DD65-F130-1EAB4AD6E20D}"/>
              </a:ext>
            </a:extLst>
          </p:cNvPr>
          <p:cNvGrpSpPr/>
          <p:nvPr/>
        </p:nvGrpSpPr>
        <p:grpSpPr>
          <a:xfrm>
            <a:off x="-1" y="5237957"/>
            <a:ext cx="1104222" cy="1135411"/>
            <a:chOff x="-1" y="819506"/>
            <a:chExt cx="1104222" cy="975735"/>
          </a:xfrm>
        </p:grpSpPr>
        <p:sp>
          <p:nvSpPr>
            <p:cNvPr id="37" name="TextBox 36">
              <a:extLst>
                <a:ext uri="{FF2B5EF4-FFF2-40B4-BE49-F238E27FC236}">
                  <a16:creationId xmlns:a16="http://schemas.microsoft.com/office/drawing/2014/main" id="{00854BA7-C38A-6DB4-D381-54CA09AD6D1D}"/>
                </a:ext>
              </a:extLst>
            </p:cNvPr>
            <p:cNvSpPr txBox="1"/>
            <p:nvPr/>
          </p:nvSpPr>
          <p:spPr>
            <a:xfrm>
              <a:off x="-1" y="819506"/>
              <a:ext cx="720672" cy="975735"/>
            </a:xfrm>
            <a:prstGeom prst="rect">
              <a:avLst/>
            </a:prstGeom>
            <a:solidFill>
              <a:schemeClr val="accent1"/>
            </a:solidFill>
            <a:ln>
              <a:noFill/>
            </a:ln>
          </p:spPr>
          <p:txBody>
            <a:bodyPr wrap="square" lIns="90000" anchor="ctr">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GB" sz="1600" b="1" i="0" u="none" strike="noStrike" kern="0" cap="none" spc="0" normalizeH="0" baseline="0" noProof="0">
                  <a:ln>
                    <a:noFill/>
                  </a:ln>
                  <a:solidFill>
                    <a:srgbClr val="FFFFFF"/>
                  </a:solidFill>
                  <a:effectLst/>
                  <a:uLnTx/>
                  <a:uFillTx/>
                  <a:latin typeface="Arial"/>
                  <a:ea typeface="+mn-ea"/>
                  <a:cs typeface="Arial"/>
                  <a:sym typeface="Arial"/>
                </a:rPr>
                <a:t>April 2025</a:t>
              </a:r>
            </a:p>
          </p:txBody>
        </p:sp>
        <p:sp>
          <p:nvSpPr>
            <p:cNvPr id="38" name="TextBox 37">
              <a:extLst>
                <a:ext uri="{FF2B5EF4-FFF2-40B4-BE49-F238E27FC236}">
                  <a16:creationId xmlns:a16="http://schemas.microsoft.com/office/drawing/2014/main" id="{B1B7DD61-65B5-9E23-810D-3CA0ED61BC97}"/>
                </a:ext>
              </a:extLst>
            </p:cNvPr>
            <p:cNvSpPr txBox="1"/>
            <p:nvPr/>
          </p:nvSpPr>
          <p:spPr>
            <a:xfrm>
              <a:off x="776643" y="819506"/>
              <a:ext cx="327578" cy="975735"/>
            </a:xfrm>
            <a:prstGeom prst="rect">
              <a:avLst/>
            </a:prstGeom>
            <a:solidFill>
              <a:schemeClr val="accent1"/>
            </a:solid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600" b="1" i="0" u="none" strike="noStrike" kern="0" cap="none" spc="0" normalizeH="0" baseline="0" noProof="0">
                <a:ln>
                  <a:noFill/>
                </a:ln>
                <a:solidFill>
                  <a:srgbClr val="000000"/>
                </a:solidFill>
                <a:effectLst/>
                <a:uLnTx/>
                <a:uFillTx/>
                <a:latin typeface="Arial"/>
                <a:ea typeface="+mn-ea"/>
                <a:cs typeface="Arial"/>
                <a:sym typeface="Arial"/>
              </a:endParaRPr>
            </a:p>
          </p:txBody>
        </p:sp>
      </p:grpSp>
    </p:spTree>
    <p:extLst>
      <p:ext uri="{BB962C8B-B14F-4D97-AF65-F5344CB8AC3E}">
        <p14:creationId xmlns:p14="http://schemas.microsoft.com/office/powerpoint/2010/main" val="26027864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EAEC4FB7-8C54-2D5A-DD2F-183F011F1362}"/>
            </a:ext>
          </a:extLst>
        </p:cNvPr>
        <p:cNvGrpSpPr/>
        <p:nvPr/>
      </p:nvGrpSpPr>
      <p:grpSpPr>
        <a:xfrm>
          <a:off x="0" y="0"/>
          <a:ext cx="0" cy="0"/>
          <a:chOff x="0" y="0"/>
          <a:chExt cx="0" cy="0"/>
        </a:xfrm>
      </p:grpSpPr>
      <p:sp>
        <p:nvSpPr>
          <p:cNvPr id="81" name="Google Shape;81;p16">
            <a:extLst>
              <a:ext uri="{FF2B5EF4-FFF2-40B4-BE49-F238E27FC236}">
                <a16:creationId xmlns:a16="http://schemas.microsoft.com/office/drawing/2014/main" id="{269E6593-8336-078F-D9FB-80CAA0A16ED2}"/>
              </a:ext>
            </a:extLst>
          </p:cNvPr>
          <p:cNvSpPr/>
          <p:nvPr/>
        </p:nvSpPr>
        <p:spPr>
          <a:xfrm>
            <a:off x="-1" y="0"/>
            <a:ext cx="12181433"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pic>
        <p:nvPicPr>
          <p:cNvPr id="83" name="Google Shape;83;p16">
            <a:extLst>
              <a:ext uri="{FF2B5EF4-FFF2-40B4-BE49-F238E27FC236}">
                <a16:creationId xmlns:a16="http://schemas.microsoft.com/office/drawing/2014/main" id="{A80846BC-2CBD-F61F-0E51-0FAD3EDD5C3E}"/>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22" name="Google Shape;65;p14">
            <a:extLst>
              <a:ext uri="{FF2B5EF4-FFF2-40B4-BE49-F238E27FC236}">
                <a16:creationId xmlns:a16="http://schemas.microsoft.com/office/drawing/2014/main" id="{111A5724-FCEF-A319-E0C7-1953AC9CB5A8}"/>
              </a:ext>
            </a:extLst>
          </p:cNvPr>
          <p:cNvSpPr txBox="1"/>
          <p:nvPr/>
        </p:nvSpPr>
        <p:spPr>
          <a:xfrm>
            <a:off x="164247" y="158192"/>
            <a:ext cx="6615126" cy="508753"/>
          </a:xfrm>
          <a:prstGeom prst="rect">
            <a:avLst/>
          </a:prstGeom>
          <a:noFill/>
          <a:ln>
            <a:noFill/>
          </a:ln>
        </p:spPr>
        <p:txBody>
          <a:bodyPr spcFirstLastPara="1" wrap="square" lIns="121900" tIns="121900" rIns="121900" bIns="121900" anchor="t" anchorCtr="0">
            <a:spAutoFit/>
          </a:bodyPr>
          <a:lstStyle/>
          <a:p>
            <a:pPr marL="0" marR="0" lvl="0" indent="0" algn="l" defTabSz="1219170" rtl="0" eaLnBrk="1" fontAlgn="auto" latinLnBrk="0" hangingPunct="1">
              <a:lnSpc>
                <a:spcPct val="80000"/>
              </a:lnSpc>
              <a:spcBef>
                <a:spcPts val="0"/>
              </a:spcBef>
              <a:spcAft>
                <a:spcPts val="0"/>
              </a:spcAft>
              <a:buClr>
                <a:srgbClr val="000000"/>
              </a:buClr>
              <a:buSzTx/>
              <a:buFontTx/>
              <a:buNone/>
              <a:tabLst/>
              <a:defRPr/>
            </a:pPr>
            <a:r>
              <a:rPr kumimoji="0" lang="en-US" sz="2133" b="1" i="0" u="none" strike="noStrike" kern="0" cap="none" spc="0" normalizeH="0" baseline="0" noProof="0">
                <a:ln>
                  <a:noFill/>
                </a:ln>
                <a:solidFill>
                  <a:srgbClr val="021E5E"/>
                </a:solidFill>
                <a:effectLst/>
                <a:uLnTx/>
                <a:uFillTx/>
                <a:latin typeface="Outfit" charset="0"/>
                <a:ea typeface="Outfit"/>
                <a:cs typeface="Outfit"/>
                <a:sym typeface="Playfair Display"/>
              </a:rPr>
              <a:t>What problem does Tariff Interoperability solve?</a:t>
            </a:r>
            <a:endParaRPr kumimoji="0" lang="en-GB" sz="2133" b="1" i="0" u="none" strike="noStrike" kern="0" cap="none" spc="0" normalizeH="0" baseline="0" noProof="0">
              <a:ln>
                <a:noFill/>
              </a:ln>
              <a:solidFill>
                <a:srgbClr val="021E5E"/>
              </a:solidFill>
              <a:effectLst/>
              <a:uLnTx/>
              <a:uFillTx/>
              <a:latin typeface="Outfit" charset="0"/>
              <a:ea typeface="Outfit"/>
              <a:cs typeface="Outfit"/>
              <a:sym typeface="Outfit"/>
            </a:endParaRPr>
          </a:p>
        </p:txBody>
      </p:sp>
      <p:sp>
        <p:nvSpPr>
          <p:cNvPr id="7" name="TextBox 6">
            <a:extLst>
              <a:ext uri="{FF2B5EF4-FFF2-40B4-BE49-F238E27FC236}">
                <a16:creationId xmlns:a16="http://schemas.microsoft.com/office/drawing/2014/main" id="{B05186E7-529C-A651-AE9C-14C137FE75E8}"/>
              </a:ext>
            </a:extLst>
          </p:cNvPr>
          <p:cNvSpPr txBox="1"/>
          <p:nvPr/>
        </p:nvSpPr>
        <p:spPr>
          <a:xfrm>
            <a:off x="1160194" y="819506"/>
            <a:ext cx="11021238" cy="1128417"/>
          </a:xfrm>
          <a:prstGeom prst="rect">
            <a:avLst/>
          </a:prstGeom>
          <a:solidFill>
            <a:srgbClr val="F4F8FF"/>
          </a:solid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GB" sz="1600" b="1" i="0" u="none" strike="noStrike" kern="0" cap="none" spc="0" normalizeH="0" baseline="0" noProof="0">
                <a:ln>
                  <a:noFill/>
                </a:ln>
                <a:solidFill>
                  <a:srgbClr val="000000"/>
                </a:solidFill>
                <a:effectLst/>
                <a:uLnTx/>
                <a:uFillTx/>
                <a:latin typeface="Arial"/>
                <a:ea typeface="+mn-ea"/>
                <a:cs typeface="Arial"/>
                <a:sym typeface="Arial"/>
              </a:rPr>
              <a:t>The availability and format of tariff pricing data for the purposes of optimisation varies from Supplier to Supplier</a:t>
            </a:r>
          </a:p>
        </p:txBody>
      </p:sp>
      <p:sp>
        <p:nvSpPr>
          <p:cNvPr id="8" name="TextBox 7">
            <a:extLst>
              <a:ext uri="{FF2B5EF4-FFF2-40B4-BE49-F238E27FC236}">
                <a16:creationId xmlns:a16="http://schemas.microsoft.com/office/drawing/2014/main" id="{047678FA-0718-E797-086F-C716CCBCF822}"/>
              </a:ext>
            </a:extLst>
          </p:cNvPr>
          <p:cNvSpPr txBox="1"/>
          <p:nvPr/>
        </p:nvSpPr>
        <p:spPr>
          <a:xfrm>
            <a:off x="1160194" y="2283250"/>
            <a:ext cx="11021238" cy="1128417"/>
          </a:xfrm>
          <a:prstGeom prst="rect">
            <a:avLst/>
          </a:prstGeom>
          <a:solidFill>
            <a:srgbClr val="F4F8FF"/>
          </a:solid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GB" sz="1600" b="1" i="0" u="none" strike="noStrike" kern="0" cap="none" spc="0" normalizeH="0" baseline="0" noProof="0">
                <a:ln>
                  <a:noFill/>
                </a:ln>
                <a:solidFill>
                  <a:srgbClr val="000000"/>
                </a:solidFill>
                <a:effectLst/>
                <a:uLnTx/>
                <a:uFillTx/>
                <a:latin typeface="Arial"/>
                <a:ea typeface="+mn-ea"/>
                <a:cs typeface="Arial"/>
                <a:sym typeface="Arial"/>
              </a:rPr>
              <a:t>This makes it difficult for Optimisers and Demand Side Response Service Providers to access the data they need to optimise consumers’ energy consumption in a repeatable, consistent manner</a:t>
            </a:r>
          </a:p>
        </p:txBody>
      </p:sp>
      <p:sp>
        <p:nvSpPr>
          <p:cNvPr id="13" name="TextBox 12">
            <a:extLst>
              <a:ext uri="{FF2B5EF4-FFF2-40B4-BE49-F238E27FC236}">
                <a16:creationId xmlns:a16="http://schemas.microsoft.com/office/drawing/2014/main" id="{4226EF4B-6A25-4021-3EA9-5FCAD3A19D52}"/>
              </a:ext>
            </a:extLst>
          </p:cNvPr>
          <p:cNvSpPr txBox="1"/>
          <p:nvPr/>
        </p:nvSpPr>
        <p:spPr>
          <a:xfrm>
            <a:off x="1160194" y="3746994"/>
            <a:ext cx="11021238" cy="1128417"/>
          </a:xfrm>
          <a:prstGeom prst="rect">
            <a:avLst/>
          </a:prstGeom>
          <a:solidFill>
            <a:srgbClr val="F4F8FF"/>
          </a:solid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GB" sz="1600" b="1" i="0" u="none" strike="noStrike" kern="0" cap="none" spc="0" normalizeH="0" baseline="0" noProof="0">
                <a:ln>
                  <a:noFill/>
                </a:ln>
                <a:solidFill>
                  <a:srgbClr val="000000"/>
                </a:solidFill>
                <a:effectLst/>
                <a:uLnTx/>
                <a:uFillTx/>
                <a:latin typeface="Arial"/>
                <a:ea typeface="+mn-ea"/>
                <a:cs typeface="Arial"/>
                <a:sym typeface="Arial"/>
              </a:rPr>
              <a:t>DESNZ is introducing Tariff Interoperability so that tariff/contract pricing data would be made available in a standardised format, allowing ESAs to more readily optimise consumers’ energy consumption </a:t>
            </a:r>
          </a:p>
        </p:txBody>
      </p:sp>
      <p:sp>
        <p:nvSpPr>
          <p:cNvPr id="14" name="TextBox 13">
            <a:extLst>
              <a:ext uri="{FF2B5EF4-FFF2-40B4-BE49-F238E27FC236}">
                <a16:creationId xmlns:a16="http://schemas.microsoft.com/office/drawing/2014/main" id="{A42D9832-5979-95F9-C452-0408D1498C1F}"/>
              </a:ext>
            </a:extLst>
          </p:cNvPr>
          <p:cNvSpPr txBox="1"/>
          <p:nvPr/>
        </p:nvSpPr>
        <p:spPr>
          <a:xfrm>
            <a:off x="1160194" y="5210738"/>
            <a:ext cx="11021238" cy="1128417"/>
          </a:xfrm>
          <a:prstGeom prst="rect">
            <a:avLst/>
          </a:prstGeom>
          <a:solidFill>
            <a:srgbClr val="F4F8FF"/>
          </a:solid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GB" sz="1600" b="1" i="0" u="none" strike="noStrike" kern="0" cap="none" spc="0" normalizeH="0" baseline="0" noProof="0">
                <a:ln>
                  <a:noFill/>
                </a:ln>
                <a:solidFill>
                  <a:srgbClr val="000000"/>
                </a:solidFill>
                <a:effectLst/>
                <a:uLnTx/>
                <a:uFillTx/>
                <a:latin typeface="Arial"/>
                <a:ea typeface="+mn-ea"/>
                <a:cs typeface="Arial"/>
                <a:sym typeface="Arial"/>
              </a:rPr>
              <a:t>RECCo was chosen as the delivery body for Tariff Interoperability, and we have developed an API Technical Specification, Data Specification, REC Schedule and User Agreement to support delivery</a:t>
            </a:r>
          </a:p>
        </p:txBody>
      </p:sp>
      <p:grpSp>
        <p:nvGrpSpPr>
          <p:cNvPr id="21" name="Group 20">
            <a:extLst>
              <a:ext uri="{FF2B5EF4-FFF2-40B4-BE49-F238E27FC236}">
                <a16:creationId xmlns:a16="http://schemas.microsoft.com/office/drawing/2014/main" id="{71056BFE-F7B8-BCB2-0749-967701701E23}"/>
              </a:ext>
            </a:extLst>
          </p:cNvPr>
          <p:cNvGrpSpPr/>
          <p:nvPr/>
        </p:nvGrpSpPr>
        <p:grpSpPr>
          <a:xfrm>
            <a:off x="-1" y="819506"/>
            <a:ext cx="1104222" cy="1128417"/>
            <a:chOff x="-1" y="819506"/>
            <a:chExt cx="1104222" cy="975735"/>
          </a:xfrm>
        </p:grpSpPr>
        <p:sp>
          <p:nvSpPr>
            <p:cNvPr id="18" name="TextBox 17">
              <a:extLst>
                <a:ext uri="{FF2B5EF4-FFF2-40B4-BE49-F238E27FC236}">
                  <a16:creationId xmlns:a16="http://schemas.microsoft.com/office/drawing/2014/main" id="{EC18FFEB-09E0-AB86-97F1-9F439FB48C8B}"/>
                </a:ext>
              </a:extLst>
            </p:cNvPr>
            <p:cNvSpPr txBox="1"/>
            <p:nvPr/>
          </p:nvSpPr>
          <p:spPr>
            <a:xfrm>
              <a:off x="-1" y="819506"/>
              <a:ext cx="720672" cy="975735"/>
            </a:xfrm>
            <a:prstGeom prst="rect">
              <a:avLst/>
            </a:prstGeom>
            <a:solidFill>
              <a:schemeClr val="accent1"/>
            </a:solid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600" b="1"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 name="TextBox 19">
              <a:extLst>
                <a:ext uri="{FF2B5EF4-FFF2-40B4-BE49-F238E27FC236}">
                  <a16:creationId xmlns:a16="http://schemas.microsoft.com/office/drawing/2014/main" id="{4D7DA030-CC18-501C-C8D6-938FE16DC232}"/>
                </a:ext>
              </a:extLst>
            </p:cNvPr>
            <p:cNvSpPr txBox="1"/>
            <p:nvPr/>
          </p:nvSpPr>
          <p:spPr>
            <a:xfrm>
              <a:off x="776643" y="819506"/>
              <a:ext cx="327578" cy="975735"/>
            </a:xfrm>
            <a:prstGeom prst="rect">
              <a:avLst/>
            </a:prstGeom>
            <a:solidFill>
              <a:schemeClr val="accent1"/>
            </a:solid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600" b="1"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5" name="Group 24">
            <a:extLst>
              <a:ext uri="{FF2B5EF4-FFF2-40B4-BE49-F238E27FC236}">
                <a16:creationId xmlns:a16="http://schemas.microsoft.com/office/drawing/2014/main" id="{5CE21033-77DB-DF80-B052-6A5E2D6CCFCA}"/>
              </a:ext>
            </a:extLst>
          </p:cNvPr>
          <p:cNvGrpSpPr/>
          <p:nvPr/>
        </p:nvGrpSpPr>
        <p:grpSpPr>
          <a:xfrm>
            <a:off x="-1" y="2283250"/>
            <a:ext cx="1104222" cy="1128417"/>
            <a:chOff x="-1" y="819506"/>
            <a:chExt cx="1104222" cy="975735"/>
          </a:xfrm>
        </p:grpSpPr>
        <p:sp>
          <p:nvSpPr>
            <p:cNvPr id="26" name="TextBox 25">
              <a:extLst>
                <a:ext uri="{FF2B5EF4-FFF2-40B4-BE49-F238E27FC236}">
                  <a16:creationId xmlns:a16="http://schemas.microsoft.com/office/drawing/2014/main" id="{9A26D518-2942-800A-72C6-4B5397E86AD0}"/>
                </a:ext>
              </a:extLst>
            </p:cNvPr>
            <p:cNvSpPr txBox="1"/>
            <p:nvPr/>
          </p:nvSpPr>
          <p:spPr>
            <a:xfrm>
              <a:off x="-1" y="819506"/>
              <a:ext cx="720672" cy="975735"/>
            </a:xfrm>
            <a:prstGeom prst="rect">
              <a:avLst/>
            </a:prstGeom>
            <a:solidFill>
              <a:schemeClr val="accent1"/>
            </a:solid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600" b="1"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8" name="TextBox 27">
              <a:extLst>
                <a:ext uri="{FF2B5EF4-FFF2-40B4-BE49-F238E27FC236}">
                  <a16:creationId xmlns:a16="http://schemas.microsoft.com/office/drawing/2014/main" id="{9467B71D-0613-6F39-F1E5-BCA13BD5D7AC}"/>
                </a:ext>
              </a:extLst>
            </p:cNvPr>
            <p:cNvSpPr txBox="1"/>
            <p:nvPr/>
          </p:nvSpPr>
          <p:spPr>
            <a:xfrm>
              <a:off x="776643" y="819506"/>
              <a:ext cx="327578" cy="975735"/>
            </a:xfrm>
            <a:prstGeom prst="rect">
              <a:avLst/>
            </a:prstGeom>
            <a:solidFill>
              <a:schemeClr val="accent1"/>
            </a:solid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600" b="1"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9" name="Group 28">
            <a:extLst>
              <a:ext uri="{FF2B5EF4-FFF2-40B4-BE49-F238E27FC236}">
                <a16:creationId xmlns:a16="http://schemas.microsoft.com/office/drawing/2014/main" id="{60AE7CB8-74F0-EABE-786E-042436BCFD6E}"/>
              </a:ext>
            </a:extLst>
          </p:cNvPr>
          <p:cNvGrpSpPr/>
          <p:nvPr/>
        </p:nvGrpSpPr>
        <p:grpSpPr>
          <a:xfrm>
            <a:off x="-1" y="3746994"/>
            <a:ext cx="1104222" cy="1128417"/>
            <a:chOff x="-1" y="819506"/>
            <a:chExt cx="1104222" cy="975735"/>
          </a:xfrm>
        </p:grpSpPr>
        <p:sp>
          <p:nvSpPr>
            <p:cNvPr id="32" name="TextBox 31">
              <a:extLst>
                <a:ext uri="{FF2B5EF4-FFF2-40B4-BE49-F238E27FC236}">
                  <a16:creationId xmlns:a16="http://schemas.microsoft.com/office/drawing/2014/main" id="{C2B1E481-A2B7-C70E-9320-CA783F24B371}"/>
                </a:ext>
              </a:extLst>
            </p:cNvPr>
            <p:cNvSpPr txBox="1"/>
            <p:nvPr/>
          </p:nvSpPr>
          <p:spPr>
            <a:xfrm>
              <a:off x="-1" y="819506"/>
              <a:ext cx="720672" cy="975735"/>
            </a:xfrm>
            <a:prstGeom prst="rect">
              <a:avLst/>
            </a:prstGeom>
            <a:solidFill>
              <a:schemeClr val="accent1"/>
            </a:solid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600" b="1"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3" name="TextBox 32">
              <a:extLst>
                <a:ext uri="{FF2B5EF4-FFF2-40B4-BE49-F238E27FC236}">
                  <a16:creationId xmlns:a16="http://schemas.microsoft.com/office/drawing/2014/main" id="{8087378D-EFD6-4B27-B761-2716A1ADD864}"/>
                </a:ext>
              </a:extLst>
            </p:cNvPr>
            <p:cNvSpPr txBox="1"/>
            <p:nvPr/>
          </p:nvSpPr>
          <p:spPr>
            <a:xfrm>
              <a:off x="776643" y="819506"/>
              <a:ext cx="327578" cy="975735"/>
            </a:xfrm>
            <a:prstGeom prst="rect">
              <a:avLst/>
            </a:prstGeom>
            <a:solidFill>
              <a:schemeClr val="accent1"/>
            </a:solid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600" b="1"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34" name="Group 33">
            <a:extLst>
              <a:ext uri="{FF2B5EF4-FFF2-40B4-BE49-F238E27FC236}">
                <a16:creationId xmlns:a16="http://schemas.microsoft.com/office/drawing/2014/main" id="{BAC1A72C-3504-3A73-864D-0A8E3E97A661}"/>
              </a:ext>
            </a:extLst>
          </p:cNvPr>
          <p:cNvGrpSpPr/>
          <p:nvPr/>
        </p:nvGrpSpPr>
        <p:grpSpPr>
          <a:xfrm>
            <a:off x="-1" y="5210738"/>
            <a:ext cx="1104222" cy="1128417"/>
            <a:chOff x="-1" y="819506"/>
            <a:chExt cx="1104222" cy="975735"/>
          </a:xfrm>
        </p:grpSpPr>
        <p:sp>
          <p:nvSpPr>
            <p:cNvPr id="37" name="TextBox 36">
              <a:extLst>
                <a:ext uri="{FF2B5EF4-FFF2-40B4-BE49-F238E27FC236}">
                  <a16:creationId xmlns:a16="http://schemas.microsoft.com/office/drawing/2014/main" id="{AB2C9D0C-52CC-94D6-0568-E9BCD7409240}"/>
                </a:ext>
              </a:extLst>
            </p:cNvPr>
            <p:cNvSpPr txBox="1"/>
            <p:nvPr/>
          </p:nvSpPr>
          <p:spPr>
            <a:xfrm>
              <a:off x="-1" y="819506"/>
              <a:ext cx="720672" cy="975735"/>
            </a:xfrm>
            <a:prstGeom prst="rect">
              <a:avLst/>
            </a:prstGeom>
            <a:solidFill>
              <a:schemeClr val="accent1"/>
            </a:solid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600" b="1"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8" name="TextBox 37">
              <a:extLst>
                <a:ext uri="{FF2B5EF4-FFF2-40B4-BE49-F238E27FC236}">
                  <a16:creationId xmlns:a16="http://schemas.microsoft.com/office/drawing/2014/main" id="{83301B5A-D267-D54C-8A75-C75B24A5BF96}"/>
                </a:ext>
              </a:extLst>
            </p:cNvPr>
            <p:cNvSpPr txBox="1"/>
            <p:nvPr/>
          </p:nvSpPr>
          <p:spPr>
            <a:xfrm>
              <a:off x="776643" y="819506"/>
              <a:ext cx="327578" cy="975735"/>
            </a:xfrm>
            <a:prstGeom prst="rect">
              <a:avLst/>
            </a:prstGeom>
            <a:solidFill>
              <a:schemeClr val="accent1"/>
            </a:solid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600" b="1" i="0" u="none" strike="noStrike" kern="0" cap="none" spc="0" normalizeH="0" baseline="0" noProof="0">
                <a:ln>
                  <a:noFill/>
                </a:ln>
                <a:solidFill>
                  <a:srgbClr val="000000"/>
                </a:solidFill>
                <a:effectLst/>
                <a:uLnTx/>
                <a:uFillTx/>
                <a:latin typeface="Arial"/>
                <a:ea typeface="+mn-ea"/>
                <a:cs typeface="Arial"/>
                <a:sym typeface="Arial"/>
              </a:endParaRPr>
            </a:p>
          </p:txBody>
        </p:sp>
      </p:grpSp>
      <p:pic>
        <p:nvPicPr>
          <p:cNvPr id="4" name="Graphic 3" descr="Delivery with solid fill">
            <a:extLst>
              <a:ext uri="{FF2B5EF4-FFF2-40B4-BE49-F238E27FC236}">
                <a16:creationId xmlns:a16="http://schemas.microsoft.com/office/drawing/2014/main" id="{7B3FD514-0413-BB5D-4CC8-9BF6A9C5DB5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 y="5462672"/>
            <a:ext cx="624548" cy="624548"/>
          </a:xfrm>
          <a:prstGeom prst="rect">
            <a:avLst/>
          </a:prstGeom>
        </p:spPr>
      </p:pic>
      <p:pic>
        <p:nvPicPr>
          <p:cNvPr id="6" name="Graphic 5" descr="Internet Of Things with solid fill">
            <a:extLst>
              <a:ext uri="{FF2B5EF4-FFF2-40B4-BE49-F238E27FC236}">
                <a16:creationId xmlns:a16="http://schemas.microsoft.com/office/drawing/2014/main" id="{B5545A23-4716-B4FD-240F-92BAC7F747F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9937" y="3998928"/>
            <a:ext cx="624548" cy="624548"/>
          </a:xfrm>
          <a:prstGeom prst="rect">
            <a:avLst/>
          </a:prstGeom>
        </p:spPr>
      </p:pic>
      <p:pic>
        <p:nvPicPr>
          <p:cNvPr id="10" name="Graphic 9" descr="Key with solid fill">
            <a:extLst>
              <a:ext uri="{FF2B5EF4-FFF2-40B4-BE49-F238E27FC236}">
                <a16:creationId xmlns:a16="http://schemas.microsoft.com/office/drawing/2014/main" id="{598744CC-DAEB-93AC-BC8F-7695066904A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0351" y="2535184"/>
            <a:ext cx="624548" cy="624548"/>
          </a:xfrm>
          <a:prstGeom prst="rect">
            <a:avLst/>
          </a:prstGeom>
        </p:spPr>
      </p:pic>
      <p:pic>
        <p:nvPicPr>
          <p:cNvPr id="12" name="Graphic 11" descr="Research with solid fill">
            <a:extLst>
              <a:ext uri="{FF2B5EF4-FFF2-40B4-BE49-F238E27FC236}">
                <a16:creationId xmlns:a16="http://schemas.microsoft.com/office/drawing/2014/main" id="{E73E5C28-C195-2060-35BC-CA35F428F48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0351" y="1047989"/>
            <a:ext cx="624548" cy="624548"/>
          </a:xfrm>
          <a:prstGeom prst="rect">
            <a:avLst/>
          </a:prstGeom>
        </p:spPr>
      </p:pic>
    </p:spTree>
    <p:extLst>
      <p:ext uri="{BB962C8B-B14F-4D97-AF65-F5344CB8AC3E}">
        <p14:creationId xmlns:p14="http://schemas.microsoft.com/office/powerpoint/2010/main" val="40234625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4B5F4623-508A-F5E6-A5F9-DED2DEB0905E}"/>
            </a:ext>
          </a:extLst>
        </p:cNvPr>
        <p:cNvGrpSpPr/>
        <p:nvPr/>
      </p:nvGrpSpPr>
      <p:grpSpPr>
        <a:xfrm>
          <a:off x="0" y="0"/>
          <a:ext cx="0" cy="0"/>
          <a:chOff x="0" y="0"/>
          <a:chExt cx="0" cy="0"/>
        </a:xfrm>
      </p:grpSpPr>
      <p:sp>
        <p:nvSpPr>
          <p:cNvPr id="81" name="Google Shape;81;p16">
            <a:extLst>
              <a:ext uri="{FF2B5EF4-FFF2-40B4-BE49-F238E27FC236}">
                <a16:creationId xmlns:a16="http://schemas.microsoft.com/office/drawing/2014/main" id="{D88D59AA-BDBB-2BBA-BE6F-3964EE358054}"/>
              </a:ext>
            </a:extLst>
          </p:cNvPr>
          <p:cNvSpPr/>
          <p:nvPr/>
        </p:nvSpPr>
        <p:spPr>
          <a:xfrm>
            <a:off x="-1" y="0"/>
            <a:ext cx="12181433"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pic>
        <p:nvPicPr>
          <p:cNvPr id="83" name="Google Shape;83;p16">
            <a:extLst>
              <a:ext uri="{FF2B5EF4-FFF2-40B4-BE49-F238E27FC236}">
                <a16:creationId xmlns:a16="http://schemas.microsoft.com/office/drawing/2014/main" id="{0B1B5A3C-9857-AF8E-0BE4-DB6EF8507297}"/>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22" name="Google Shape;65;p14">
            <a:extLst>
              <a:ext uri="{FF2B5EF4-FFF2-40B4-BE49-F238E27FC236}">
                <a16:creationId xmlns:a16="http://schemas.microsoft.com/office/drawing/2014/main" id="{BCF31B6C-CE85-D933-1D49-530936A05769}"/>
              </a:ext>
            </a:extLst>
          </p:cNvPr>
          <p:cNvSpPr txBox="1"/>
          <p:nvPr/>
        </p:nvSpPr>
        <p:spPr>
          <a:xfrm>
            <a:off x="164247" y="158192"/>
            <a:ext cx="6615126" cy="508753"/>
          </a:xfrm>
          <a:prstGeom prst="rect">
            <a:avLst/>
          </a:prstGeom>
          <a:noFill/>
          <a:ln>
            <a:noFill/>
          </a:ln>
        </p:spPr>
        <p:txBody>
          <a:bodyPr spcFirstLastPara="1" wrap="square" lIns="121900" tIns="121900" rIns="121900" bIns="121900" anchor="t" anchorCtr="0">
            <a:spAutoFit/>
          </a:bodyPr>
          <a:lstStyle/>
          <a:p>
            <a:pPr marL="0" marR="0" lvl="0" indent="0" algn="l" defTabSz="1219170" rtl="0" eaLnBrk="1" fontAlgn="auto" latinLnBrk="0" hangingPunct="1">
              <a:lnSpc>
                <a:spcPct val="80000"/>
              </a:lnSpc>
              <a:spcBef>
                <a:spcPts val="0"/>
              </a:spcBef>
              <a:spcAft>
                <a:spcPts val="0"/>
              </a:spcAft>
              <a:buClr>
                <a:srgbClr val="000000"/>
              </a:buClr>
              <a:buSzTx/>
              <a:buFontTx/>
              <a:buNone/>
              <a:tabLst/>
              <a:defRPr/>
            </a:pPr>
            <a:r>
              <a:rPr kumimoji="0" lang="en-GB" sz="2133" b="1" i="0" u="none" strike="noStrike" kern="0" cap="none" spc="0" normalizeH="0" baseline="0" noProof="0">
                <a:ln>
                  <a:noFill/>
                </a:ln>
                <a:solidFill>
                  <a:srgbClr val="021E5E"/>
                </a:solidFill>
                <a:effectLst/>
                <a:uLnTx/>
                <a:uFillTx/>
                <a:latin typeface="Outfit" charset="0"/>
                <a:ea typeface="Outfit"/>
                <a:cs typeface="Outfit"/>
                <a:sym typeface="Outfit"/>
              </a:rPr>
              <a:t>Who’s involved and what’s the impact</a:t>
            </a:r>
          </a:p>
        </p:txBody>
      </p:sp>
      <p:sp>
        <p:nvSpPr>
          <p:cNvPr id="19" name="TextBox 18">
            <a:extLst>
              <a:ext uri="{FF2B5EF4-FFF2-40B4-BE49-F238E27FC236}">
                <a16:creationId xmlns:a16="http://schemas.microsoft.com/office/drawing/2014/main" id="{BCB7B563-F694-404F-96AE-8C2A3B55BE7B}"/>
              </a:ext>
            </a:extLst>
          </p:cNvPr>
          <p:cNvSpPr txBox="1"/>
          <p:nvPr/>
        </p:nvSpPr>
        <p:spPr>
          <a:xfrm>
            <a:off x="4304043" y="2244188"/>
            <a:ext cx="3521361" cy="3711398"/>
          </a:xfrm>
          <a:prstGeom prst="rect">
            <a:avLst/>
          </a:prstGeom>
          <a:solidFill>
            <a:srgbClr val="F4F8FF"/>
          </a:solidFill>
          <a:ln>
            <a:noFill/>
          </a:ln>
        </p:spPr>
        <p:txBody>
          <a:bodyPr wrap="square" lIns="90000" tIns="45720" rIns="91440" bIns="45720" anchor="ctr">
            <a:noAutofit/>
          </a:bodyPr>
          <a:lstStyle>
            <a:defPPr>
              <a:defRPr lang="en-GB"/>
            </a:defPPr>
            <a:lvl1pPr marL="285750" indent="-285750" defTabSz="1219170">
              <a:spcBef>
                <a:spcPts val="400"/>
              </a:spcBef>
              <a:spcAft>
                <a:spcPts val="400"/>
              </a:spcAft>
              <a:buClr>
                <a:srgbClr val="000000"/>
              </a:buClr>
              <a:buFont typeface="Arial" panose="020B0604020202020204" pitchFamily="34" charset="0"/>
              <a:buChar char="•"/>
              <a:defRPr sz="1500" kern="0">
                <a:latin typeface="Arial"/>
                <a:cs typeface="Arial"/>
              </a:defRPr>
            </a:lvl1pPr>
          </a:lstStyle>
          <a:p>
            <a:pPr marL="285750" marR="0" lvl="0" indent="-285750" algn="l" defTabSz="1219170" rtl="0" eaLnBrk="1" fontAlgn="auto" latinLnBrk="0" hangingPunct="1">
              <a:lnSpc>
                <a:spcPct val="100000"/>
              </a:lnSpc>
              <a:spcBef>
                <a:spcPts val="400"/>
              </a:spcBef>
              <a:spcAft>
                <a:spcPts val="400"/>
              </a:spcAft>
              <a:buClr>
                <a:srgbClr val="000000"/>
              </a:buClr>
              <a:buSzTx/>
              <a:buFont typeface="Arial" panose="020B0604020202020204" pitchFamily="34" charset="0"/>
              <a:buChar char="•"/>
              <a:tabLst/>
              <a:defRPr/>
            </a:pPr>
            <a:r>
              <a:rPr kumimoji="0" lang="en-GB" sz="1500" b="0" i="0" u="none" strike="noStrike" kern="0" cap="none" spc="0" normalizeH="0" baseline="0" noProof="0">
                <a:ln>
                  <a:noFill/>
                </a:ln>
                <a:solidFill>
                  <a:srgbClr val="000000"/>
                </a:solidFill>
                <a:effectLst/>
                <a:uLnTx/>
                <a:uFillTx/>
                <a:latin typeface="Arial"/>
                <a:ea typeface="+mn-ea"/>
                <a:cs typeface="Arial"/>
                <a:sym typeface="Arial"/>
              </a:rPr>
              <a:t>Users refers to third-party organisations or individuals who wish to use the TI Arrangements to access tariff pricing data</a:t>
            </a:r>
          </a:p>
          <a:p>
            <a:pPr marL="285750" marR="0" lvl="0" indent="-285750" algn="l" defTabSz="1219170" rtl="0" eaLnBrk="1" fontAlgn="auto" latinLnBrk="0" hangingPunct="1">
              <a:lnSpc>
                <a:spcPct val="100000"/>
              </a:lnSpc>
              <a:spcBef>
                <a:spcPts val="400"/>
              </a:spcBef>
              <a:spcAft>
                <a:spcPts val="400"/>
              </a:spcAft>
              <a:buClr>
                <a:srgbClr val="000000"/>
              </a:buClr>
              <a:buSzTx/>
              <a:buFont typeface="Arial" panose="020B0604020202020204" pitchFamily="34" charset="0"/>
              <a:buChar char="•"/>
              <a:tabLst/>
              <a:defRPr/>
            </a:pPr>
            <a:r>
              <a:rPr kumimoji="0" lang="en-GB" sz="1500" b="0" i="0" u="none" strike="noStrike" kern="0" cap="none" spc="0" normalizeH="0" baseline="0" noProof="0">
                <a:ln>
                  <a:noFill/>
                </a:ln>
                <a:solidFill>
                  <a:srgbClr val="000000"/>
                </a:solidFill>
                <a:effectLst/>
                <a:uLnTx/>
                <a:uFillTx/>
                <a:latin typeface="Arial"/>
                <a:ea typeface="+mn-ea"/>
                <a:cs typeface="Arial"/>
                <a:sym typeface="Arial"/>
              </a:rPr>
              <a:t>TI Users are any user who wishes to access tariff data from Suppliers which is publicly available</a:t>
            </a:r>
            <a:endParaRPr kumimoji="0" lang="en-GB" sz="1500" b="0" i="0" u="none" strike="noStrike" kern="0" cap="none" spc="0" normalizeH="0" baseline="0" noProof="0">
              <a:ln>
                <a:noFill/>
              </a:ln>
              <a:solidFill>
                <a:srgbClr val="000000"/>
              </a:solidFill>
              <a:effectLst/>
              <a:uLnTx/>
              <a:uFillTx/>
              <a:latin typeface="Arial"/>
              <a:ea typeface="+mn-ea"/>
              <a:cs typeface="Arial"/>
            </a:endParaRPr>
          </a:p>
          <a:p>
            <a:pPr marL="285750" marR="0" lvl="0" indent="-285750" algn="l" defTabSz="1219170" rtl="0" eaLnBrk="1" fontAlgn="auto" latinLnBrk="0" hangingPunct="1">
              <a:lnSpc>
                <a:spcPct val="100000"/>
              </a:lnSpc>
              <a:spcBef>
                <a:spcPts val="400"/>
              </a:spcBef>
              <a:spcAft>
                <a:spcPts val="400"/>
              </a:spcAft>
              <a:buClr>
                <a:srgbClr val="000000"/>
              </a:buClr>
              <a:buSzTx/>
              <a:buFont typeface="Arial" panose="020B0604020202020204" pitchFamily="34" charset="0"/>
              <a:buChar char="•"/>
              <a:tabLst/>
              <a:defRPr/>
            </a:pPr>
            <a:r>
              <a:rPr kumimoji="0" lang="en-GB" sz="1500" b="0" i="0" u="none" strike="noStrike" kern="0" cap="none" spc="0" normalizeH="0" baseline="0" noProof="0">
                <a:ln>
                  <a:noFill/>
                </a:ln>
                <a:solidFill>
                  <a:srgbClr val="000000"/>
                </a:solidFill>
                <a:effectLst/>
                <a:uLnTx/>
                <a:uFillTx/>
                <a:latin typeface="Arial"/>
                <a:ea typeface="+mn-ea"/>
                <a:cs typeface="Arial"/>
                <a:sym typeface="Arial"/>
              </a:rPr>
              <a:t>As this information is not consumer specific then TI Users are not required to register</a:t>
            </a:r>
            <a:endParaRPr kumimoji="0" lang="en-GB" sz="1500" b="0" i="0" u="none" strike="noStrike" kern="0" cap="none" spc="0" normalizeH="0" baseline="0" noProof="0">
              <a:ln>
                <a:noFill/>
              </a:ln>
              <a:solidFill>
                <a:srgbClr val="000000"/>
              </a:solidFill>
              <a:effectLst/>
              <a:uLnTx/>
              <a:uFillTx/>
              <a:latin typeface="Arial"/>
              <a:ea typeface="+mn-ea"/>
              <a:cs typeface="Arial"/>
            </a:endParaRPr>
          </a:p>
          <a:p>
            <a:pPr marL="285750" marR="0" lvl="0" indent="-285750" algn="l" defTabSz="1219170" rtl="0" eaLnBrk="1" fontAlgn="auto" latinLnBrk="0" hangingPunct="1">
              <a:lnSpc>
                <a:spcPct val="100000"/>
              </a:lnSpc>
              <a:spcBef>
                <a:spcPts val="400"/>
              </a:spcBef>
              <a:spcAft>
                <a:spcPts val="400"/>
              </a:spcAft>
              <a:buClr>
                <a:srgbClr val="000000"/>
              </a:buClr>
              <a:buSzTx/>
              <a:buFont typeface="Arial" panose="020B0604020202020204" pitchFamily="34" charset="0"/>
              <a:buChar char="•"/>
              <a:tabLst/>
              <a:defRPr/>
            </a:pPr>
            <a:r>
              <a:rPr kumimoji="0" lang="en-GB" sz="1500" b="0" i="0" u="none" strike="noStrike" kern="0" cap="none" spc="0" normalizeH="0" baseline="0" noProof="0">
                <a:ln>
                  <a:noFill/>
                </a:ln>
                <a:solidFill>
                  <a:srgbClr val="000000"/>
                </a:solidFill>
                <a:effectLst/>
                <a:uLnTx/>
                <a:uFillTx/>
                <a:latin typeface="Arial"/>
                <a:ea typeface="+mn-ea"/>
                <a:cs typeface="Arial"/>
                <a:sym typeface="Arial"/>
              </a:rPr>
              <a:t>However, they must use the API in accordance with the API Technical Specification</a:t>
            </a:r>
            <a:endParaRPr kumimoji="0" lang="en-GB" sz="1500" b="0" i="0" u="none" strike="noStrike" kern="0" cap="none" spc="0" normalizeH="0" baseline="0" noProof="0">
              <a:ln>
                <a:noFill/>
              </a:ln>
              <a:solidFill>
                <a:srgbClr val="000000"/>
              </a:solidFill>
              <a:effectLst/>
              <a:uLnTx/>
              <a:uFillTx/>
              <a:latin typeface="Arial"/>
              <a:ea typeface="+mn-ea"/>
              <a:cs typeface="Arial"/>
            </a:endParaRPr>
          </a:p>
        </p:txBody>
      </p:sp>
      <p:sp>
        <p:nvSpPr>
          <p:cNvPr id="24" name="TextBox 23">
            <a:extLst>
              <a:ext uri="{FF2B5EF4-FFF2-40B4-BE49-F238E27FC236}">
                <a16:creationId xmlns:a16="http://schemas.microsoft.com/office/drawing/2014/main" id="{992910B0-7201-A8D5-4748-CCE77318000A}"/>
              </a:ext>
            </a:extLst>
          </p:cNvPr>
          <p:cNvSpPr txBox="1"/>
          <p:nvPr/>
        </p:nvSpPr>
        <p:spPr>
          <a:xfrm>
            <a:off x="5126047" y="1115771"/>
            <a:ext cx="2697890" cy="1128417"/>
          </a:xfrm>
          <a:prstGeom prst="rect">
            <a:avLst/>
          </a:prstGeom>
          <a:solidFill>
            <a:schemeClr val="accent1"/>
          </a:solidFill>
          <a:ln>
            <a:noFill/>
          </a:ln>
        </p:spPr>
        <p:txBody>
          <a:bodyPr wrap="square" lIns="90000" anchor="ctr">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GB" sz="2000" b="1" i="0" u="none" strike="noStrike" kern="0" cap="none" spc="0" normalizeH="0" baseline="0" noProof="0">
                <a:ln>
                  <a:noFill/>
                </a:ln>
                <a:solidFill>
                  <a:srgbClr val="FFFFFF"/>
                </a:solidFill>
                <a:effectLst/>
                <a:uLnTx/>
                <a:uFillTx/>
                <a:latin typeface="Arial"/>
                <a:ea typeface="+mn-ea"/>
                <a:cs typeface="Arial"/>
                <a:sym typeface="Arial"/>
              </a:rPr>
              <a:t>TI Users</a:t>
            </a:r>
          </a:p>
        </p:txBody>
      </p:sp>
      <p:grpSp>
        <p:nvGrpSpPr>
          <p:cNvPr id="30" name="Group 29">
            <a:extLst>
              <a:ext uri="{FF2B5EF4-FFF2-40B4-BE49-F238E27FC236}">
                <a16:creationId xmlns:a16="http://schemas.microsoft.com/office/drawing/2014/main" id="{D0A1D7AC-8219-C5F1-8661-A3BD6D5D8617}"/>
              </a:ext>
            </a:extLst>
          </p:cNvPr>
          <p:cNvGrpSpPr/>
          <p:nvPr/>
        </p:nvGrpSpPr>
        <p:grpSpPr>
          <a:xfrm>
            <a:off x="4302576" y="1115771"/>
            <a:ext cx="720672" cy="1128417"/>
            <a:chOff x="8113904" y="1355502"/>
            <a:chExt cx="720672" cy="1128417"/>
          </a:xfrm>
        </p:grpSpPr>
        <p:sp>
          <p:nvSpPr>
            <p:cNvPr id="23" name="TextBox 22">
              <a:extLst>
                <a:ext uri="{FF2B5EF4-FFF2-40B4-BE49-F238E27FC236}">
                  <a16:creationId xmlns:a16="http://schemas.microsoft.com/office/drawing/2014/main" id="{973AE534-925F-D7EF-E87A-AD7F19FD93B6}"/>
                </a:ext>
              </a:extLst>
            </p:cNvPr>
            <p:cNvSpPr txBox="1"/>
            <p:nvPr/>
          </p:nvSpPr>
          <p:spPr>
            <a:xfrm>
              <a:off x="8113904" y="1355502"/>
              <a:ext cx="720672" cy="1128417"/>
            </a:xfrm>
            <a:prstGeom prst="rect">
              <a:avLst/>
            </a:prstGeom>
            <a:solidFill>
              <a:schemeClr val="accent1"/>
            </a:solid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600" b="1" i="0" u="none" strike="noStrike" kern="0" cap="none" spc="0" normalizeH="0" baseline="0" noProof="0">
                <a:ln>
                  <a:noFill/>
                </a:ln>
                <a:solidFill>
                  <a:srgbClr val="000000"/>
                </a:solidFill>
                <a:effectLst/>
                <a:uLnTx/>
                <a:uFillTx/>
                <a:latin typeface="Arial"/>
                <a:ea typeface="+mn-ea"/>
                <a:cs typeface="Arial"/>
                <a:sym typeface="Arial"/>
              </a:endParaRPr>
            </a:p>
          </p:txBody>
        </p:sp>
        <p:pic>
          <p:nvPicPr>
            <p:cNvPr id="27" name="Graphic 26" descr="Research with solid fill">
              <a:extLst>
                <a:ext uri="{FF2B5EF4-FFF2-40B4-BE49-F238E27FC236}">
                  <a16:creationId xmlns:a16="http://schemas.microsoft.com/office/drawing/2014/main" id="{AEA9044C-E315-5D7B-D4EF-2AF54DB00A7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154256" y="1583985"/>
              <a:ext cx="624548" cy="624548"/>
            </a:xfrm>
            <a:prstGeom prst="rect">
              <a:avLst/>
            </a:prstGeom>
          </p:spPr>
        </p:pic>
      </p:grpSp>
      <p:sp>
        <p:nvSpPr>
          <p:cNvPr id="36" name="TextBox 35">
            <a:extLst>
              <a:ext uri="{FF2B5EF4-FFF2-40B4-BE49-F238E27FC236}">
                <a16:creationId xmlns:a16="http://schemas.microsoft.com/office/drawing/2014/main" id="{A675FF65-C66B-4B16-21A0-9CD627995A0F}"/>
              </a:ext>
            </a:extLst>
          </p:cNvPr>
          <p:cNvSpPr txBox="1"/>
          <p:nvPr/>
        </p:nvSpPr>
        <p:spPr>
          <a:xfrm>
            <a:off x="8442372" y="2244188"/>
            <a:ext cx="3521361" cy="3711398"/>
          </a:xfrm>
          <a:prstGeom prst="rect">
            <a:avLst/>
          </a:prstGeom>
          <a:solidFill>
            <a:srgbClr val="F4F8FF"/>
          </a:solidFill>
          <a:ln>
            <a:noFill/>
          </a:ln>
        </p:spPr>
        <p:txBody>
          <a:bodyPr wrap="square" lIns="90000" tIns="45720" rIns="91440" bIns="45720" anchor="ctr">
            <a:noAutofit/>
          </a:bodyPr>
          <a:lstStyle>
            <a:defPPr>
              <a:defRPr lang="en-GB"/>
            </a:defPPr>
            <a:lvl1pPr marL="285750" indent="-285750" defTabSz="1219170">
              <a:spcBef>
                <a:spcPts val="400"/>
              </a:spcBef>
              <a:spcAft>
                <a:spcPts val="400"/>
              </a:spcAft>
              <a:buClr>
                <a:srgbClr val="000000"/>
              </a:buClr>
              <a:buFont typeface="Arial" panose="020B0604020202020204" pitchFamily="34" charset="0"/>
              <a:buChar char="•"/>
              <a:defRPr sz="1500" kern="0">
                <a:latin typeface="Arial"/>
                <a:cs typeface="Arial"/>
              </a:defRPr>
            </a:lvl1pPr>
          </a:lstStyle>
          <a:p>
            <a:pPr marL="285750" marR="0" lvl="0" indent="-285750" algn="l" defTabSz="1219170" rtl="0" eaLnBrk="1" fontAlgn="auto" latinLnBrk="0" hangingPunct="1">
              <a:lnSpc>
                <a:spcPct val="100000"/>
              </a:lnSpc>
              <a:spcBef>
                <a:spcPts val="400"/>
              </a:spcBef>
              <a:spcAft>
                <a:spcPts val="400"/>
              </a:spcAft>
              <a:buClr>
                <a:srgbClr val="000000"/>
              </a:buClr>
              <a:buSzTx/>
              <a:buFont typeface="Arial" panose="020B0604020202020204" pitchFamily="34" charset="0"/>
              <a:buChar char="•"/>
              <a:tabLst/>
              <a:defRPr/>
            </a:pPr>
            <a:r>
              <a:rPr kumimoji="0" lang="en-GB" sz="1500" b="0" i="0" u="none" strike="noStrike" kern="0" cap="none" spc="0" normalizeH="0" baseline="0" noProof="0">
                <a:ln>
                  <a:noFill/>
                </a:ln>
                <a:solidFill>
                  <a:srgbClr val="000000"/>
                </a:solidFill>
                <a:effectLst/>
                <a:uLnTx/>
                <a:uFillTx/>
                <a:latin typeface="Arial"/>
                <a:ea typeface="+mn-ea"/>
                <a:cs typeface="Arial"/>
                <a:sym typeface="Arial"/>
              </a:rPr>
              <a:t>RTI Users are users who wish to access consumer-specific tariff information from Suppliers</a:t>
            </a:r>
          </a:p>
          <a:p>
            <a:pPr marL="285750" marR="0" lvl="0" indent="-285750" algn="l" defTabSz="1219170" rtl="0" eaLnBrk="1" fontAlgn="auto" latinLnBrk="0" hangingPunct="1">
              <a:lnSpc>
                <a:spcPct val="100000"/>
              </a:lnSpc>
              <a:spcBef>
                <a:spcPts val="400"/>
              </a:spcBef>
              <a:spcAft>
                <a:spcPts val="400"/>
              </a:spcAft>
              <a:buClr>
                <a:srgbClr val="000000"/>
              </a:buClr>
              <a:buSzTx/>
              <a:buFont typeface="Arial" panose="020B0604020202020204" pitchFamily="34" charset="0"/>
              <a:buChar char="•"/>
              <a:tabLst/>
              <a:defRPr/>
            </a:pPr>
            <a:r>
              <a:rPr kumimoji="0" lang="en-GB" sz="1500" b="0" i="0" u="none" strike="noStrike" kern="0" cap="none" spc="0" normalizeH="0" baseline="0" noProof="0">
                <a:ln>
                  <a:noFill/>
                </a:ln>
                <a:solidFill>
                  <a:srgbClr val="000000"/>
                </a:solidFill>
                <a:effectLst/>
                <a:uLnTx/>
                <a:uFillTx/>
                <a:latin typeface="Arial"/>
                <a:ea typeface="+mn-ea"/>
                <a:cs typeface="Arial"/>
                <a:sym typeface="Arial"/>
              </a:rPr>
              <a:t>To access this type of data, RTI Users must first register with the TI Arrangements</a:t>
            </a:r>
            <a:endParaRPr kumimoji="0" lang="en-GB" sz="1500" b="0" i="0" u="none" strike="noStrike" kern="0" cap="none" spc="0" normalizeH="0" baseline="0" noProof="0">
              <a:ln>
                <a:noFill/>
              </a:ln>
              <a:solidFill>
                <a:srgbClr val="000000"/>
              </a:solidFill>
              <a:effectLst/>
              <a:uLnTx/>
              <a:uFillTx/>
              <a:latin typeface="Arial"/>
              <a:ea typeface="+mn-ea"/>
              <a:cs typeface="Arial"/>
            </a:endParaRPr>
          </a:p>
          <a:p>
            <a:pPr marL="285750" marR="0" lvl="0" indent="-285750" algn="l" defTabSz="1219170" rtl="0" eaLnBrk="1" fontAlgn="auto" latinLnBrk="0" hangingPunct="1">
              <a:lnSpc>
                <a:spcPct val="100000"/>
              </a:lnSpc>
              <a:spcBef>
                <a:spcPts val="400"/>
              </a:spcBef>
              <a:spcAft>
                <a:spcPts val="400"/>
              </a:spcAft>
              <a:buClr>
                <a:srgbClr val="000000"/>
              </a:buClr>
              <a:buSzTx/>
              <a:buFont typeface="Arial" panose="020B0604020202020204" pitchFamily="34" charset="0"/>
              <a:buChar char="•"/>
              <a:tabLst/>
              <a:defRPr/>
            </a:pPr>
            <a:r>
              <a:rPr kumimoji="0" lang="en-GB" sz="1500" b="0" i="0" u="none" strike="noStrike" kern="0" cap="none" spc="0" normalizeH="0" baseline="0" noProof="0">
                <a:ln>
                  <a:noFill/>
                </a:ln>
                <a:solidFill>
                  <a:srgbClr val="000000"/>
                </a:solidFill>
                <a:effectLst/>
                <a:uLnTx/>
                <a:uFillTx/>
                <a:latin typeface="Arial"/>
                <a:ea typeface="+mn-ea"/>
                <a:cs typeface="Arial"/>
                <a:sym typeface="Arial"/>
              </a:rPr>
              <a:t>This includes signing a User Agreement which binds them to certain clauses within the REC</a:t>
            </a:r>
            <a:endParaRPr kumimoji="0" lang="en-GB" sz="1500" b="0" i="0" u="none" strike="noStrike" kern="0" cap="none" spc="0" normalizeH="0" baseline="0" noProof="0">
              <a:ln>
                <a:noFill/>
              </a:ln>
              <a:solidFill>
                <a:srgbClr val="000000"/>
              </a:solidFill>
              <a:effectLst/>
              <a:uLnTx/>
              <a:uFillTx/>
              <a:latin typeface="Arial"/>
              <a:ea typeface="+mn-ea"/>
              <a:cs typeface="Arial"/>
            </a:endParaRPr>
          </a:p>
          <a:p>
            <a:pPr marL="285750" marR="0" lvl="0" indent="-285750" algn="l" defTabSz="1219170" rtl="0" eaLnBrk="1" fontAlgn="auto" latinLnBrk="0" hangingPunct="1">
              <a:lnSpc>
                <a:spcPct val="100000"/>
              </a:lnSpc>
              <a:spcBef>
                <a:spcPts val="400"/>
              </a:spcBef>
              <a:spcAft>
                <a:spcPts val="400"/>
              </a:spcAft>
              <a:buClr>
                <a:srgbClr val="000000"/>
              </a:buClr>
              <a:buSzTx/>
              <a:buFont typeface="Arial" panose="020B0604020202020204" pitchFamily="34" charset="0"/>
              <a:buChar char="•"/>
              <a:tabLst/>
              <a:defRPr/>
            </a:pPr>
            <a:r>
              <a:rPr kumimoji="0" lang="en-GB" sz="1500" b="0" i="0" u="none" strike="noStrike" kern="0" cap="none" spc="0" normalizeH="0" baseline="0" noProof="0">
                <a:ln>
                  <a:noFill/>
                </a:ln>
                <a:solidFill>
                  <a:srgbClr val="000000"/>
                </a:solidFill>
                <a:effectLst/>
                <a:uLnTx/>
                <a:uFillTx/>
                <a:latin typeface="Arial"/>
                <a:ea typeface="+mn-ea"/>
                <a:cs typeface="Arial"/>
                <a:sym typeface="Arial"/>
              </a:rPr>
              <a:t>They must also have the consumer’s explicit consent</a:t>
            </a:r>
            <a:endParaRPr kumimoji="0" lang="en-GB" sz="1500" b="0" i="0" u="none" strike="noStrike" kern="0" cap="none" spc="0" normalizeH="0" baseline="0" noProof="0">
              <a:ln>
                <a:noFill/>
              </a:ln>
              <a:solidFill>
                <a:srgbClr val="000000"/>
              </a:solidFill>
              <a:effectLst/>
              <a:uLnTx/>
              <a:uFillTx/>
              <a:latin typeface="Arial"/>
              <a:ea typeface="+mn-ea"/>
              <a:cs typeface="Arial"/>
            </a:endParaRPr>
          </a:p>
          <a:p>
            <a:pPr marL="285750" marR="0" lvl="0" indent="-285750" algn="l" defTabSz="1219170" rtl="0" eaLnBrk="1" fontAlgn="auto" latinLnBrk="0" hangingPunct="1">
              <a:lnSpc>
                <a:spcPct val="100000"/>
              </a:lnSpc>
              <a:spcBef>
                <a:spcPts val="400"/>
              </a:spcBef>
              <a:spcAft>
                <a:spcPts val="400"/>
              </a:spcAft>
              <a:buClr>
                <a:srgbClr val="000000"/>
              </a:buClr>
              <a:buSzTx/>
              <a:buFont typeface="Arial" panose="020B0604020202020204" pitchFamily="34" charset="0"/>
              <a:buChar char="•"/>
              <a:tabLst/>
              <a:defRPr/>
            </a:pPr>
            <a:r>
              <a:rPr kumimoji="0" lang="en-GB" sz="1500" b="0" i="0" u="none" strike="noStrike" kern="0" cap="none" spc="0" normalizeH="0" baseline="0" noProof="0">
                <a:ln>
                  <a:noFill/>
                </a:ln>
                <a:solidFill>
                  <a:srgbClr val="000000"/>
                </a:solidFill>
                <a:effectLst/>
                <a:uLnTx/>
                <a:uFillTx/>
                <a:latin typeface="Arial"/>
                <a:ea typeface="+mn-ea"/>
                <a:cs typeface="Arial"/>
                <a:sym typeface="Arial"/>
              </a:rPr>
              <a:t>They must build and use their API in line with the API Tech Spec</a:t>
            </a:r>
            <a:endParaRPr kumimoji="0" lang="en-GB" sz="1500" b="0" i="0" u="none" strike="noStrike" kern="0" cap="none" spc="0" normalizeH="0" baseline="0" noProof="0">
              <a:ln>
                <a:noFill/>
              </a:ln>
              <a:solidFill>
                <a:srgbClr val="000000"/>
              </a:solidFill>
              <a:effectLst/>
              <a:uLnTx/>
              <a:uFillTx/>
              <a:latin typeface="Arial"/>
              <a:ea typeface="+mn-ea"/>
              <a:cs typeface="Arial"/>
            </a:endParaRPr>
          </a:p>
        </p:txBody>
      </p:sp>
      <p:sp>
        <p:nvSpPr>
          <p:cNvPr id="39" name="TextBox 38">
            <a:extLst>
              <a:ext uri="{FF2B5EF4-FFF2-40B4-BE49-F238E27FC236}">
                <a16:creationId xmlns:a16="http://schemas.microsoft.com/office/drawing/2014/main" id="{B283EBB4-1411-A00C-2377-CA5CDD8A5330}"/>
              </a:ext>
            </a:extLst>
          </p:cNvPr>
          <p:cNvSpPr txBox="1"/>
          <p:nvPr/>
        </p:nvSpPr>
        <p:spPr>
          <a:xfrm>
            <a:off x="9264376" y="1115771"/>
            <a:ext cx="2697890" cy="1128417"/>
          </a:xfrm>
          <a:prstGeom prst="rect">
            <a:avLst/>
          </a:prstGeom>
          <a:solidFill>
            <a:schemeClr val="accent1"/>
          </a:solidFill>
          <a:ln>
            <a:noFill/>
          </a:ln>
        </p:spPr>
        <p:txBody>
          <a:bodyPr wrap="square" lIns="90000" anchor="ctr">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GB" sz="2000" b="1" i="0" u="none" strike="noStrike" kern="0" cap="none" spc="0" normalizeH="0" baseline="0" noProof="0">
                <a:ln>
                  <a:noFill/>
                </a:ln>
                <a:solidFill>
                  <a:srgbClr val="FFFFFF"/>
                </a:solidFill>
                <a:effectLst/>
                <a:uLnTx/>
                <a:uFillTx/>
                <a:latin typeface="Arial"/>
                <a:ea typeface="+mn-ea"/>
                <a:cs typeface="Arial"/>
                <a:sym typeface="Arial"/>
              </a:rPr>
              <a:t>Registered TI Users (RTI Users)</a:t>
            </a:r>
          </a:p>
        </p:txBody>
      </p:sp>
      <p:grpSp>
        <p:nvGrpSpPr>
          <p:cNvPr id="40" name="Group 39">
            <a:extLst>
              <a:ext uri="{FF2B5EF4-FFF2-40B4-BE49-F238E27FC236}">
                <a16:creationId xmlns:a16="http://schemas.microsoft.com/office/drawing/2014/main" id="{D743000D-750B-EFD0-664D-1A0A76D620FA}"/>
              </a:ext>
            </a:extLst>
          </p:cNvPr>
          <p:cNvGrpSpPr/>
          <p:nvPr/>
        </p:nvGrpSpPr>
        <p:grpSpPr>
          <a:xfrm>
            <a:off x="8440905" y="1115771"/>
            <a:ext cx="720672" cy="1128417"/>
            <a:chOff x="8113904" y="1355502"/>
            <a:chExt cx="720672" cy="1128417"/>
          </a:xfrm>
        </p:grpSpPr>
        <p:sp>
          <p:nvSpPr>
            <p:cNvPr id="41" name="TextBox 40">
              <a:extLst>
                <a:ext uri="{FF2B5EF4-FFF2-40B4-BE49-F238E27FC236}">
                  <a16:creationId xmlns:a16="http://schemas.microsoft.com/office/drawing/2014/main" id="{CF44FD02-8778-9D08-01BF-70B4D295AEC9}"/>
                </a:ext>
              </a:extLst>
            </p:cNvPr>
            <p:cNvSpPr txBox="1"/>
            <p:nvPr/>
          </p:nvSpPr>
          <p:spPr>
            <a:xfrm>
              <a:off x="8113904" y="1355502"/>
              <a:ext cx="720672" cy="1128417"/>
            </a:xfrm>
            <a:prstGeom prst="rect">
              <a:avLst/>
            </a:prstGeom>
            <a:solidFill>
              <a:schemeClr val="accent1"/>
            </a:solid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600" b="1" i="0" u="none" strike="noStrike" kern="0" cap="none" spc="0" normalizeH="0" baseline="0" noProof="0">
                <a:ln>
                  <a:noFill/>
                </a:ln>
                <a:solidFill>
                  <a:srgbClr val="000000"/>
                </a:solidFill>
                <a:effectLst/>
                <a:uLnTx/>
                <a:uFillTx/>
                <a:latin typeface="Arial"/>
                <a:ea typeface="+mn-ea"/>
                <a:cs typeface="Arial"/>
                <a:sym typeface="Arial"/>
              </a:endParaRPr>
            </a:p>
          </p:txBody>
        </p:sp>
        <p:pic>
          <p:nvPicPr>
            <p:cNvPr id="42" name="Graphic 41" descr="Research with solid fill">
              <a:extLst>
                <a:ext uri="{FF2B5EF4-FFF2-40B4-BE49-F238E27FC236}">
                  <a16:creationId xmlns:a16="http://schemas.microsoft.com/office/drawing/2014/main" id="{733888FF-774C-B4AC-B695-6FB30747670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154256" y="1583985"/>
              <a:ext cx="624548" cy="624548"/>
            </a:xfrm>
            <a:prstGeom prst="rect">
              <a:avLst/>
            </a:prstGeom>
          </p:spPr>
        </p:pic>
      </p:grpSp>
      <p:sp>
        <p:nvSpPr>
          <p:cNvPr id="44" name="TextBox 43">
            <a:extLst>
              <a:ext uri="{FF2B5EF4-FFF2-40B4-BE49-F238E27FC236}">
                <a16:creationId xmlns:a16="http://schemas.microsoft.com/office/drawing/2014/main" id="{A294D5B1-F0AB-B854-3CFB-BCE843919C23}"/>
              </a:ext>
            </a:extLst>
          </p:cNvPr>
          <p:cNvSpPr txBox="1"/>
          <p:nvPr/>
        </p:nvSpPr>
        <p:spPr>
          <a:xfrm>
            <a:off x="165714" y="2244188"/>
            <a:ext cx="3521361" cy="3711398"/>
          </a:xfrm>
          <a:prstGeom prst="rect">
            <a:avLst/>
          </a:prstGeom>
          <a:solidFill>
            <a:srgbClr val="F4F8FF"/>
          </a:solidFill>
          <a:ln>
            <a:noFill/>
          </a:ln>
        </p:spPr>
        <p:txBody>
          <a:bodyPr wrap="square" lIns="90000" anchor="ctr">
            <a:noAutofit/>
          </a:bodyPr>
          <a:lstStyle/>
          <a:p>
            <a:pPr marL="285750" marR="0" lvl="0" indent="-285750" algn="l" defTabSz="1219170" rtl="0" eaLnBrk="1" fontAlgn="auto" latinLnBrk="0" hangingPunct="1">
              <a:lnSpc>
                <a:spcPct val="100000"/>
              </a:lnSpc>
              <a:spcBef>
                <a:spcPts val="400"/>
              </a:spcBef>
              <a:spcAft>
                <a:spcPts val="400"/>
              </a:spcAft>
              <a:buClr>
                <a:srgbClr val="000000"/>
              </a:buClr>
              <a:buSzTx/>
              <a:buFont typeface="Arial" panose="020B0604020202020204" pitchFamily="34" charset="0"/>
              <a:buChar char="•"/>
              <a:tabLst/>
              <a:defRPr/>
            </a:pPr>
            <a:r>
              <a:rPr kumimoji="0" lang="en-GB" sz="1500" b="0" i="0" u="none" strike="noStrike" kern="0" cap="none" spc="0" normalizeH="0" baseline="0" noProof="0">
                <a:ln>
                  <a:noFill/>
                </a:ln>
                <a:solidFill>
                  <a:srgbClr val="000000"/>
                </a:solidFill>
                <a:effectLst/>
                <a:uLnTx/>
                <a:uFillTx/>
                <a:latin typeface="Arial"/>
                <a:ea typeface="+mn-ea"/>
                <a:cs typeface="Arial"/>
                <a:sym typeface="Arial"/>
              </a:rPr>
              <a:t>Suppliers will be required to build their API according to the TI Arrangements API Technical Specification</a:t>
            </a:r>
          </a:p>
          <a:p>
            <a:pPr marL="285750" marR="0" lvl="0" indent="-285750" algn="l" defTabSz="1219170" rtl="0" eaLnBrk="1" fontAlgn="auto" latinLnBrk="0" hangingPunct="1">
              <a:lnSpc>
                <a:spcPct val="100000"/>
              </a:lnSpc>
              <a:spcBef>
                <a:spcPts val="400"/>
              </a:spcBef>
              <a:spcAft>
                <a:spcPts val="400"/>
              </a:spcAft>
              <a:buClr>
                <a:srgbClr val="000000"/>
              </a:buClr>
              <a:buSzTx/>
              <a:buFont typeface="Arial" panose="020B0604020202020204" pitchFamily="34" charset="0"/>
              <a:buChar char="•"/>
              <a:tabLst/>
              <a:defRPr/>
            </a:pPr>
            <a:r>
              <a:rPr kumimoji="0" lang="en-GB" sz="1500" b="0" i="0" u="none" strike="noStrike" kern="0" cap="none" spc="0" normalizeH="0" baseline="0" noProof="0">
                <a:ln>
                  <a:noFill/>
                </a:ln>
                <a:solidFill>
                  <a:srgbClr val="000000"/>
                </a:solidFill>
                <a:effectLst/>
                <a:uLnTx/>
                <a:uFillTx/>
                <a:latin typeface="Arial"/>
                <a:ea typeface="+mn-ea"/>
                <a:cs typeface="Arial"/>
                <a:sym typeface="Arial"/>
              </a:rPr>
              <a:t>The new TI Arrangements REC Schedule will outline the governance and performance obligations that Suppliers will need to comply with</a:t>
            </a:r>
          </a:p>
          <a:p>
            <a:pPr marL="285750" marR="0" lvl="0" indent="-285750" algn="l" defTabSz="1219170" rtl="0" eaLnBrk="1" fontAlgn="auto" latinLnBrk="0" hangingPunct="1">
              <a:lnSpc>
                <a:spcPct val="100000"/>
              </a:lnSpc>
              <a:spcBef>
                <a:spcPts val="400"/>
              </a:spcBef>
              <a:spcAft>
                <a:spcPts val="400"/>
              </a:spcAft>
              <a:buClr>
                <a:srgbClr val="000000"/>
              </a:buClr>
              <a:buSzTx/>
              <a:buFont typeface="Arial" panose="020B0604020202020204" pitchFamily="34" charset="0"/>
              <a:buChar char="•"/>
              <a:tabLst/>
              <a:defRPr/>
            </a:pPr>
            <a:r>
              <a:rPr kumimoji="0" lang="en-GB" sz="1500" b="0" i="0" u="none" strike="noStrike" kern="0" cap="none" spc="0" normalizeH="0" baseline="0" noProof="0">
                <a:ln>
                  <a:noFill/>
                </a:ln>
                <a:solidFill>
                  <a:srgbClr val="000000"/>
                </a:solidFill>
                <a:effectLst/>
                <a:uLnTx/>
                <a:uFillTx/>
                <a:latin typeface="Arial"/>
                <a:ea typeface="+mn-ea"/>
                <a:cs typeface="Arial"/>
                <a:sym typeface="Arial"/>
              </a:rPr>
              <a:t>Tariff Pricing Data will need to be made available to Users and Registered Users</a:t>
            </a:r>
          </a:p>
        </p:txBody>
      </p:sp>
      <p:sp>
        <p:nvSpPr>
          <p:cNvPr id="45" name="TextBox 44">
            <a:extLst>
              <a:ext uri="{FF2B5EF4-FFF2-40B4-BE49-F238E27FC236}">
                <a16:creationId xmlns:a16="http://schemas.microsoft.com/office/drawing/2014/main" id="{2CDC03D6-56A1-0D9F-5E6C-A35623628EDD}"/>
              </a:ext>
            </a:extLst>
          </p:cNvPr>
          <p:cNvSpPr txBox="1"/>
          <p:nvPr/>
        </p:nvSpPr>
        <p:spPr>
          <a:xfrm>
            <a:off x="987718" y="1115771"/>
            <a:ext cx="2697890" cy="1128417"/>
          </a:xfrm>
          <a:prstGeom prst="rect">
            <a:avLst/>
          </a:prstGeom>
          <a:solidFill>
            <a:schemeClr val="accent1"/>
          </a:solidFill>
          <a:ln>
            <a:noFill/>
          </a:ln>
        </p:spPr>
        <p:txBody>
          <a:bodyPr wrap="square" lIns="90000" anchor="ctr">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GB" sz="2000" b="1" i="0" u="none" strike="noStrike" kern="0" cap="none" spc="0" normalizeH="0" baseline="0" noProof="0">
                <a:ln>
                  <a:noFill/>
                </a:ln>
                <a:solidFill>
                  <a:srgbClr val="FFFFFF"/>
                </a:solidFill>
                <a:effectLst/>
                <a:uLnTx/>
                <a:uFillTx/>
                <a:latin typeface="Arial"/>
                <a:ea typeface="+mn-ea"/>
                <a:cs typeface="Arial"/>
                <a:sym typeface="Arial"/>
              </a:rPr>
              <a:t>Suppliers</a:t>
            </a:r>
          </a:p>
        </p:txBody>
      </p:sp>
      <p:grpSp>
        <p:nvGrpSpPr>
          <p:cNvPr id="46" name="Group 45">
            <a:extLst>
              <a:ext uri="{FF2B5EF4-FFF2-40B4-BE49-F238E27FC236}">
                <a16:creationId xmlns:a16="http://schemas.microsoft.com/office/drawing/2014/main" id="{5FF81BBF-4AA9-721B-6F47-A52D42A75FD6}"/>
              </a:ext>
            </a:extLst>
          </p:cNvPr>
          <p:cNvGrpSpPr/>
          <p:nvPr/>
        </p:nvGrpSpPr>
        <p:grpSpPr>
          <a:xfrm>
            <a:off x="164247" y="1115771"/>
            <a:ext cx="720672" cy="1128417"/>
            <a:chOff x="8113904" y="1355502"/>
            <a:chExt cx="720672" cy="1128417"/>
          </a:xfrm>
        </p:grpSpPr>
        <p:sp>
          <p:nvSpPr>
            <p:cNvPr id="47" name="TextBox 46">
              <a:extLst>
                <a:ext uri="{FF2B5EF4-FFF2-40B4-BE49-F238E27FC236}">
                  <a16:creationId xmlns:a16="http://schemas.microsoft.com/office/drawing/2014/main" id="{A01C0F2D-DF1C-A6C6-CC08-9509A0EA4DF7}"/>
                </a:ext>
              </a:extLst>
            </p:cNvPr>
            <p:cNvSpPr txBox="1"/>
            <p:nvPr/>
          </p:nvSpPr>
          <p:spPr>
            <a:xfrm>
              <a:off x="8113904" y="1355502"/>
              <a:ext cx="720672" cy="1128417"/>
            </a:xfrm>
            <a:prstGeom prst="rect">
              <a:avLst/>
            </a:prstGeom>
            <a:solidFill>
              <a:schemeClr val="accent1"/>
            </a:solid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600" b="1" i="0" u="none" strike="noStrike" kern="0" cap="none" spc="0" normalizeH="0" baseline="0" noProof="0">
                <a:ln>
                  <a:noFill/>
                </a:ln>
                <a:solidFill>
                  <a:srgbClr val="000000"/>
                </a:solidFill>
                <a:effectLst/>
                <a:uLnTx/>
                <a:uFillTx/>
                <a:latin typeface="Arial"/>
                <a:ea typeface="+mn-ea"/>
                <a:cs typeface="Arial"/>
                <a:sym typeface="Arial"/>
              </a:endParaRPr>
            </a:p>
          </p:txBody>
        </p:sp>
        <p:pic>
          <p:nvPicPr>
            <p:cNvPr id="48" name="Graphic 47" descr="Research with solid fill">
              <a:extLst>
                <a:ext uri="{FF2B5EF4-FFF2-40B4-BE49-F238E27FC236}">
                  <a16:creationId xmlns:a16="http://schemas.microsoft.com/office/drawing/2014/main" id="{32B3649E-FE0D-7CBA-431D-0C02CF6A332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154256" y="1583985"/>
              <a:ext cx="624548" cy="624548"/>
            </a:xfrm>
            <a:prstGeom prst="rect">
              <a:avLst/>
            </a:prstGeom>
          </p:spPr>
        </p:pic>
      </p:grpSp>
    </p:spTree>
    <p:extLst>
      <p:ext uri="{BB962C8B-B14F-4D97-AF65-F5344CB8AC3E}">
        <p14:creationId xmlns:p14="http://schemas.microsoft.com/office/powerpoint/2010/main" val="4249042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80D1FF36-9CA5-3FA8-4902-6A0168725CFE}"/>
            </a:ext>
          </a:extLst>
        </p:cNvPr>
        <p:cNvGrpSpPr/>
        <p:nvPr/>
      </p:nvGrpSpPr>
      <p:grpSpPr>
        <a:xfrm>
          <a:off x="0" y="0"/>
          <a:ext cx="0" cy="0"/>
          <a:chOff x="0" y="0"/>
          <a:chExt cx="0" cy="0"/>
        </a:xfrm>
      </p:grpSpPr>
      <p:sp>
        <p:nvSpPr>
          <p:cNvPr id="81" name="Google Shape;81;p16">
            <a:extLst>
              <a:ext uri="{FF2B5EF4-FFF2-40B4-BE49-F238E27FC236}">
                <a16:creationId xmlns:a16="http://schemas.microsoft.com/office/drawing/2014/main" id="{DF493D18-F2BA-C6A0-EE3B-48C92D2CBA30}"/>
              </a:ext>
            </a:extLst>
          </p:cNvPr>
          <p:cNvSpPr/>
          <p:nvPr/>
        </p:nvSpPr>
        <p:spPr>
          <a:xfrm>
            <a:off x="-1" y="0"/>
            <a:ext cx="12181433"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pic>
        <p:nvPicPr>
          <p:cNvPr id="83" name="Google Shape;83;p16">
            <a:extLst>
              <a:ext uri="{FF2B5EF4-FFF2-40B4-BE49-F238E27FC236}">
                <a16:creationId xmlns:a16="http://schemas.microsoft.com/office/drawing/2014/main" id="{FAB288E6-189B-0887-D4C1-C7C8B733F12A}"/>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22" name="Google Shape;65;p14">
            <a:extLst>
              <a:ext uri="{FF2B5EF4-FFF2-40B4-BE49-F238E27FC236}">
                <a16:creationId xmlns:a16="http://schemas.microsoft.com/office/drawing/2014/main" id="{611F5199-8376-ED2A-D6BD-E0DBAAAFDD9B}"/>
              </a:ext>
            </a:extLst>
          </p:cNvPr>
          <p:cNvSpPr txBox="1"/>
          <p:nvPr/>
        </p:nvSpPr>
        <p:spPr>
          <a:xfrm>
            <a:off x="164247" y="158192"/>
            <a:ext cx="5071141" cy="508753"/>
          </a:xfrm>
          <a:prstGeom prst="rect">
            <a:avLst/>
          </a:prstGeom>
          <a:noFill/>
          <a:ln>
            <a:noFill/>
          </a:ln>
        </p:spPr>
        <p:txBody>
          <a:bodyPr spcFirstLastPara="1" wrap="square" lIns="121900" tIns="121900" rIns="121900" bIns="121900" anchor="t" anchorCtr="0">
            <a:spAutoFit/>
          </a:bodyPr>
          <a:lstStyle/>
          <a:p>
            <a:pPr marL="0" marR="0" lvl="0" indent="0" algn="l" defTabSz="1219170" rtl="0" eaLnBrk="1" fontAlgn="auto" latinLnBrk="0" hangingPunct="1">
              <a:lnSpc>
                <a:spcPct val="80000"/>
              </a:lnSpc>
              <a:spcBef>
                <a:spcPts val="0"/>
              </a:spcBef>
              <a:spcAft>
                <a:spcPts val="0"/>
              </a:spcAft>
              <a:buClr>
                <a:srgbClr val="000000"/>
              </a:buClr>
              <a:buSzTx/>
              <a:buFontTx/>
              <a:buNone/>
              <a:tabLst/>
              <a:defRPr/>
            </a:pPr>
            <a:r>
              <a:rPr kumimoji="0" lang="en-US" sz="2100" b="1" i="0" u="none" strike="noStrike" kern="0" cap="none" spc="0" normalizeH="0" baseline="0" noProof="0">
                <a:ln>
                  <a:noFill/>
                </a:ln>
                <a:solidFill>
                  <a:srgbClr val="021E5E"/>
                </a:solidFill>
                <a:effectLst/>
                <a:uLnTx/>
                <a:uFillTx/>
                <a:latin typeface="Outfit"/>
                <a:ea typeface="Outfit"/>
                <a:cs typeface="Outfit"/>
                <a:sym typeface="Playfair Display"/>
              </a:rPr>
              <a:t>Who is in scope?</a:t>
            </a:r>
            <a:endParaRPr kumimoji="0" lang="en-GB" sz="2100" b="1" i="0" u="none" strike="noStrike" kern="0" cap="none" spc="0" normalizeH="0" baseline="0" noProof="0">
              <a:ln>
                <a:noFill/>
              </a:ln>
              <a:solidFill>
                <a:srgbClr val="021E5E"/>
              </a:solidFill>
              <a:effectLst/>
              <a:uLnTx/>
              <a:uFillTx/>
              <a:latin typeface="Outfit"/>
              <a:ea typeface="Outfit"/>
              <a:cs typeface="Outfit"/>
              <a:sym typeface="Outfit"/>
            </a:endParaRPr>
          </a:p>
        </p:txBody>
      </p:sp>
      <p:grpSp>
        <p:nvGrpSpPr>
          <p:cNvPr id="3" name="Group 2">
            <a:extLst>
              <a:ext uri="{FF2B5EF4-FFF2-40B4-BE49-F238E27FC236}">
                <a16:creationId xmlns:a16="http://schemas.microsoft.com/office/drawing/2014/main" id="{D8CD6224-9CF6-7186-1A62-F04D6181C8E4}"/>
              </a:ext>
            </a:extLst>
          </p:cNvPr>
          <p:cNvGrpSpPr/>
          <p:nvPr/>
        </p:nvGrpSpPr>
        <p:grpSpPr>
          <a:xfrm>
            <a:off x="111729" y="983392"/>
            <a:ext cx="11972147" cy="1341822"/>
            <a:chOff x="111729" y="4162491"/>
            <a:chExt cx="8920537" cy="755703"/>
          </a:xfrm>
        </p:grpSpPr>
        <p:sp>
          <p:nvSpPr>
            <p:cNvPr id="4" name="Rectangle 3">
              <a:extLst>
                <a:ext uri="{FF2B5EF4-FFF2-40B4-BE49-F238E27FC236}">
                  <a16:creationId xmlns:a16="http://schemas.microsoft.com/office/drawing/2014/main" id="{60DD1F1C-A5AF-FC08-135A-4D6E01FA3BD4}"/>
                </a:ext>
              </a:extLst>
            </p:cNvPr>
            <p:cNvSpPr/>
            <p:nvPr/>
          </p:nvSpPr>
          <p:spPr>
            <a:xfrm>
              <a:off x="111729" y="4162491"/>
              <a:ext cx="8920537" cy="755703"/>
            </a:xfrm>
            <a:prstGeom prst="rect">
              <a:avLst/>
            </a:prstGeom>
            <a:solidFill>
              <a:srgbClr val="1EF395"/>
            </a:solidFill>
            <a:ln>
              <a:solidFill>
                <a:srgbClr val="1EF39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000" b="0" i="0" u="none" strike="noStrike" kern="1200" cap="none" spc="0" normalizeH="0" baseline="0" noProof="0">
                <a:ln>
                  <a:noFill/>
                </a:ln>
                <a:solidFill>
                  <a:srgbClr val="FFFFFF"/>
                </a:solidFill>
                <a:effectLst/>
                <a:uLnTx/>
                <a:uFillTx/>
                <a:latin typeface="Arial"/>
                <a:ea typeface="+mn-ea"/>
                <a:cs typeface="+mn-cs"/>
              </a:endParaRPr>
            </a:p>
          </p:txBody>
        </p:sp>
        <p:sp>
          <p:nvSpPr>
            <p:cNvPr id="5" name="Rectangle 4">
              <a:extLst>
                <a:ext uri="{FF2B5EF4-FFF2-40B4-BE49-F238E27FC236}">
                  <a16:creationId xmlns:a16="http://schemas.microsoft.com/office/drawing/2014/main" id="{CA085BE0-D411-4AA3-533E-738C58E97617}"/>
                </a:ext>
              </a:extLst>
            </p:cNvPr>
            <p:cNvSpPr/>
            <p:nvPr/>
          </p:nvSpPr>
          <p:spPr>
            <a:xfrm>
              <a:off x="162110" y="4219187"/>
              <a:ext cx="4409889" cy="210635"/>
            </a:xfrm>
            <a:prstGeom prst="rect">
              <a:avLst/>
            </a:prstGeom>
            <a:solidFill>
              <a:schemeClr val="accent1">
                <a:lumMod val="60000"/>
                <a:lumOff val="40000"/>
              </a:schemeClr>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All Domestic Suppliers</a:t>
              </a:r>
            </a:p>
          </p:txBody>
        </p:sp>
        <p:sp>
          <p:nvSpPr>
            <p:cNvPr id="6" name="Rectangle 5">
              <a:extLst>
                <a:ext uri="{FF2B5EF4-FFF2-40B4-BE49-F238E27FC236}">
                  <a16:creationId xmlns:a16="http://schemas.microsoft.com/office/drawing/2014/main" id="{5A6CFD34-3851-A107-9FF2-DC1F15DA38A7}"/>
                </a:ext>
              </a:extLst>
            </p:cNvPr>
            <p:cNvSpPr/>
            <p:nvPr/>
          </p:nvSpPr>
          <p:spPr>
            <a:xfrm>
              <a:off x="4571999" y="4219187"/>
              <a:ext cx="4409889" cy="210635"/>
            </a:xfrm>
            <a:prstGeom prst="rect">
              <a:avLst/>
            </a:prstGeom>
            <a:solidFill>
              <a:schemeClr val="accent1">
                <a:lumMod val="60000"/>
                <a:lumOff val="40000"/>
              </a:schemeClr>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Non-domestic Suppliers above </a:t>
              </a:r>
              <a:r>
                <a:rPr kumimoji="0" lang="en-GB" sz="1800" b="1"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MPxN</a:t>
              </a:r>
              <a:r>
                <a:rPr kumimoji="0" lang="en-GB" sz="18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 threshold</a:t>
              </a:r>
            </a:p>
          </p:txBody>
        </p:sp>
        <p:sp>
          <p:nvSpPr>
            <p:cNvPr id="7" name="Rectangle 6">
              <a:extLst>
                <a:ext uri="{FF2B5EF4-FFF2-40B4-BE49-F238E27FC236}">
                  <a16:creationId xmlns:a16="http://schemas.microsoft.com/office/drawing/2014/main" id="{53EB4AFD-0E84-1B74-1B16-B5B2465F39EF}"/>
                </a:ext>
              </a:extLst>
            </p:cNvPr>
            <p:cNvSpPr/>
            <p:nvPr/>
          </p:nvSpPr>
          <p:spPr>
            <a:xfrm>
              <a:off x="162110" y="4429823"/>
              <a:ext cx="4409888" cy="417411"/>
            </a:xfrm>
            <a:prstGeom prst="rect">
              <a:avLst/>
            </a:prstGeom>
            <a:solidFill>
              <a:srgbClr val="F1F6FE"/>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entury Gothic" panose="020B0502020202020204" pitchFamily="34" charset="0"/>
                  <a:ea typeface="+mn-ea"/>
                  <a:cs typeface="+mn-cs"/>
                </a:rPr>
                <a:t>Electricity Consumers</a:t>
              </a:r>
            </a:p>
          </p:txBody>
        </p:sp>
        <p:sp>
          <p:nvSpPr>
            <p:cNvPr id="8" name="Rectangle 7">
              <a:extLst>
                <a:ext uri="{FF2B5EF4-FFF2-40B4-BE49-F238E27FC236}">
                  <a16:creationId xmlns:a16="http://schemas.microsoft.com/office/drawing/2014/main" id="{74DF3B77-C4C3-240C-3F8A-AB5FB6983E71}"/>
                </a:ext>
              </a:extLst>
            </p:cNvPr>
            <p:cNvSpPr/>
            <p:nvPr/>
          </p:nvSpPr>
          <p:spPr>
            <a:xfrm>
              <a:off x="4571998" y="4429822"/>
              <a:ext cx="4409885" cy="417411"/>
            </a:xfrm>
            <a:prstGeom prst="rect">
              <a:avLst/>
            </a:prstGeom>
            <a:solidFill>
              <a:srgbClr val="F1F6FE"/>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entury Gothic" panose="020B0502020202020204" pitchFamily="34" charset="0"/>
                  <a:ea typeface="+mn-ea"/>
                  <a:cs typeface="+mn-cs"/>
                </a:rPr>
                <a:t>Electricity Consumers on non-bespoke contracts</a:t>
              </a:r>
            </a:p>
          </p:txBody>
        </p:sp>
      </p:grpSp>
      <p:sp>
        <p:nvSpPr>
          <p:cNvPr id="11" name="Rectangle 10">
            <a:extLst>
              <a:ext uri="{FF2B5EF4-FFF2-40B4-BE49-F238E27FC236}">
                <a16:creationId xmlns:a16="http://schemas.microsoft.com/office/drawing/2014/main" id="{1D5EA5AA-4284-F5CB-0F69-CE808EBBC8CE}"/>
              </a:ext>
            </a:extLst>
          </p:cNvPr>
          <p:cNvSpPr/>
          <p:nvPr/>
        </p:nvSpPr>
        <p:spPr>
          <a:xfrm>
            <a:off x="0" y="2790746"/>
            <a:ext cx="12192000" cy="406725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14" name="Straight Connector 13">
            <a:extLst>
              <a:ext uri="{FF2B5EF4-FFF2-40B4-BE49-F238E27FC236}">
                <a16:creationId xmlns:a16="http://schemas.microsoft.com/office/drawing/2014/main" id="{F678AC22-2A52-3138-F6B4-206672407906}"/>
              </a:ext>
            </a:extLst>
          </p:cNvPr>
          <p:cNvCxnSpPr>
            <a:cxnSpLocks/>
          </p:cNvCxnSpPr>
          <p:nvPr/>
        </p:nvCxnSpPr>
        <p:spPr>
          <a:xfrm>
            <a:off x="0" y="2790746"/>
            <a:ext cx="121920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6648DE99-83CD-3502-37BD-54925C817F28}"/>
              </a:ext>
            </a:extLst>
          </p:cNvPr>
          <p:cNvSpPr txBox="1"/>
          <p:nvPr/>
        </p:nvSpPr>
        <p:spPr>
          <a:xfrm>
            <a:off x="4122812" y="2573218"/>
            <a:ext cx="3949981" cy="435054"/>
          </a:xfrm>
          <a:prstGeom prst="rect">
            <a:avLst/>
          </a:prstGeom>
          <a:solidFill>
            <a:schemeClr val="accent1"/>
          </a:solidFill>
          <a:ln>
            <a:noFill/>
          </a:ln>
        </p:spPr>
        <p:txBody>
          <a:bodyPr wrap="square" lIns="90000" anchor="ctr">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GB" sz="2000" b="1" i="0" u="none" strike="noStrike" kern="0" cap="none" spc="0" normalizeH="0" baseline="0" noProof="0">
                <a:ln>
                  <a:noFill/>
                </a:ln>
                <a:solidFill>
                  <a:srgbClr val="FFFFFF"/>
                </a:solidFill>
                <a:effectLst/>
                <a:uLnTx/>
                <a:uFillTx/>
                <a:latin typeface="Arial"/>
                <a:ea typeface="+mn-ea"/>
                <a:cs typeface="Arial"/>
                <a:sym typeface="Arial"/>
              </a:rPr>
              <a:t>What’s not in scope?</a:t>
            </a:r>
          </a:p>
        </p:txBody>
      </p:sp>
      <p:sp>
        <p:nvSpPr>
          <p:cNvPr id="19" name="Rectangle 18">
            <a:extLst>
              <a:ext uri="{FF2B5EF4-FFF2-40B4-BE49-F238E27FC236}">
                <a16:creationId xmlns:a16="http://schemas.microsoft.com/office/drawing/2014/main" id="{401DB465-9055-7896-9EED-2EB421070C2A}"/>
              </a:ext>
            </a:extLst>
          </p:cNvPr>
          <p:cNvSpPr/>
          <p:nvPr/>
        </p:nvSpPr>
        <p:spPr>
          <a:xfrm>
            <a:off x="111729" y="3144644"/>
            <a:ext cx="11972147" cy="3635295"/>
          </a:xfrm>
          <a:prstGeom prst="rect">
            <a:avLst/>
          </a:prstGeom>
          <a:solidFill>
            <a:srgbClr val="F1F6FE"/>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GB" sz="1400" b="1" i="0" u="none" strike="noStrike" kern="1200" cap="none" spc="0" normalizeH="0" baseline="0" noProof="0">
                <a:ln>
                  <a:noFill/>
                </a:ln>
                <a:solidFill>
                  <a:srgbClr val="000000"/>
                </a:solidFill>
                <a:effectLst/>
                <a:uLnTx/>
                <a:uFillTx/>
                <a:latin typeface="Century Gothic" panose="020B0502020202020204" pitchFamily="34" charset="0"/>
                <a:ea typeface="+mn-ea"/>
                <a:cs typeface="+mn-cs"/>
              </a:rPr>
              <a:t>Suppliers must provide data in relation to Domestic and Relevant Non-Domestic Premiers, with the following exclusions:</a:t>
            </a:r>
          </a:p>
          <a:p>
            <a:pPr marL="342900" marR="0" lvl="0" indent="-342900" algn="l" defTabSz="914400" rtl="0" eaLnBrk="1" fontAlgn="auto" latinLnBrk="0" hangingPunct="1">
              <a:lnSpc>
                <a:spcPct val="100000"/>
              </a:lnSpc>
              <a:spcBef>
                <a:spcPts val="300"/>
              </a:spcBef>
              <a:spcAft>
                <a:spcPts val="300"/>
              </a:spcAft>
              <a:buClrTx/>
              <a:buSzTx/>
              <a:buFontTx/>
              <a:buAutoNum type="arabicPeriod"/>
              <a:tabLst/>
              <a:defRPr/>
            </a:pPr>
            <a:r>
              <a:rPr kumimoji="0" lang="en-GB" sz="1400" b="0" i="0" u="none" strike="noStrike" kern="1200" cap="none" spc="0" normalizeH="0" baseline="0" noProof="0">
                <a:ln>
                  <a:noFill/>
                </a:ln>
                <a:solidFill>
                  <a:srgbClr val="000000"/>
                </a:solidFill>
                <a:effectLst/>
                <a:uLnTx/>
                <a:uFillTx/>
                <a:latin typeface="Century Gothic"/>
                <a:ea typeface="+mn-ea"/>
                <a:cs typeface="+mn-cs"/>
              </a:rPr>
              <a:t>Does not apply to non-domestic only suppliers that supply fewer than 100,000 electricity Relevant Non-Domestic Premises</a:t>
            </a:r>
          </a:p>
          <a:p>
            <a:pPr marL="342900" marR="0" lvl="0" indent="-342900" algn="l" defTabSz="914400" rtl="0" eaLnBrk="1" fontAlgn="auto" latinLnBrk="0" hangingPunct="1">
              <a:lnSpc>
                <a:spcPct val="100000"/>
              </a:lnSpc>
              <a:spcBef>
                <a:spcPts val="300"/>
              </a:spcBef>
              <a:spcAft>
                <a:spcPts val="300"/>
              </a:spcAft>
              <a:buClrTx/>
              <a:buSzTx/>
              <a:buFontTx/>
              <a:buAutoNum type="arabicPeriod"/>
              <a:tabLst/>
              <a:defRPr/>
            </a:pPr>
            <a:r>
              <a:rPr kumimoji="0" lang="en-GB" sz="1400" b="0" i="0" u="none" strike="noStrike" kern="1200" cap="none" spc="0" normalizeH="0" baseline="0" noProof="0">
                <a:ln>
                  <a:noFill/>
                </a:ln>
                <a:solidFill>
                  <a:srgbClr val="000000"/>
                </a:solidFill>
                <a:effectLst/>
                <a:uLnTx/>
                <a:uFillTx/>
                <a:latin typeface="Century Gothic" panose="020B0502020202020204" pitchFamily="34" charset="0"/>
                <a:ea typeface="+mn-ea"/>
                <a:cs typeface="+mn-cs"/>
              </a:rPr>
              <a:t>Where a non-domestic only supplier is only required to provide Deemed Contract Tariffs</a:t>
            </a:r>
          </a:p>
          <a:p>
            <a:pPr marL="342900" marR="0" lvl="0" indent="-342900" algn="l" defTabSz="914400" rtl="0" eaLnBrk="1" fontAlgn="auto" latinLnBrk="0" hangingPunct="1">
              <a:lnSpc>
                <a:spcPct val="100000"/>
              </a:lnSpc>
              <a:spcBef>
                <a:spcPts val="300"/>
              </a:spcBef>
              <a:spcAft>
                <a:spcPts val="300"/>
              </a:spcAft>
              <a:buClrTx/>
              <a:buSzTx/>
              <a:buFontTx/>
              <a:buAutoNum type="arabicPeriod"/>
              <a:tabLst/>
              <a:defRPr/>
            </a:pPr>
            <a:r>
              <a:rPr kumimoji="0" lang="en-GB" sz="1400" b="0" i="0" u="none" strike="noStrike" kern="1200" cap="none" spc="0" normalizeH="0" baseline="0" noProof="0">
                <a:ln>
                  <a:noFill/>
                </a:ln>
                <a:solidFill>
                  <a:srgbClr val="000000"/>
                </a:solidFill>
                <a:effectLst/>
                <a:uLnTx/>
                <a:uFillTx/>
                <a:latin typeface="Century Gothic"/>
                <a:ea typeface="+mn-ea"/>
                <a:cs typeface="+mn-cs"/>
              </a:rPr>
              <a:t>If the Supplier's charges are not compatible with the TI API Technical Specification</a:t>
            </a:r>
          </a:p>
          <a:p>
            <a:pPr marL="342900" marR="0" lvl="0" indent="-342900" algn="l" defTabSz="914400" rtl="0" eaLnBrk="1" fontAlgn="auto" latinLnBrk="0" hangingPunct="1">
              <a:lnSpc>
                <a:spcPct val="100000"/>
              </a:lnSpc>
              <a:spcBef>
                <a:spcPts val="300"/>
              </a:spcBef>
              <a:spcAft>
                <a:spcPts val="300"/>
              </a:spcAft>
              <a:buClrTx/>
              <a:buSzTx/>
              <a:buFontTx/>
              <a:buAutoNum type="arabicPeriod"/>
              <a:tabLst/>
              <a:defRPr/>
            </a:pPr>
            <a:r>
              <a:rPr kumimoji="0" lang="en-GB" sz="1400" b="0" i="0" u="none" strike="noStrike" kern="1200" cap="none" spc="0" normalizeH="0" baseline="0" noProof="0">
                <a:ln>
                  <a:noFill/>
                </a:ln>
                <a:solidFill>
                  <a:srgbClr val="000000"/>
                </a:solidFill>
                <a:effectLst/>
                <a:uLnTx/>
                <a:uFillTx/>
                <a:latin typeface="Century Gothic" panose="020B0502020202020204" pitchFamily="34" charset="0"/>
                <a:ea typeface="+mn-ea"/>
                <a:cs typeface="+mn-cs"/>
              </a:rPr>
              <a:t>Where the Relevant Non-Domestic Premiers has bespoke charges</a:t>
            </a:r>
          </a:p>
          <a:p>
            <a:pPr marL="342900" marR="0" lvl="0" indent="-342900" algn="l" defTabSz="914400" rtl="0" eaLnBrk="1" fontAlgn="auto" latinLnBrk="0" hangingPunct="1">
              <a:lnSpc>
                <a:spcPct val="100000"/>
              </a:lnSpc>
              <a:spcBef>
                <a:spcPts val="300"/>
              </a:spcBef>
              <a:spcAft>
                <a:spcPts val="300"/>
              </a:spcAft>
              <a:buClrTx/>
              <a:buSzTx/>
              <a:buFontTx/>
              <a:buAutoNum type="arabicPeriod"/>
              <a:tabLst/>
              <a:defRPr/>
            </a:pPr>
            <a:r>
              <a:rPr kumimoji="0" lang="en-GB" sz="1400" b="0" i="0" u="none" strike="noStrike" kern="1200" cap="none" spc="0" normalizeH="0" baseline="0" noProof="0">
                <a:ln>
                  <a:noFill/>
                </a:ln>
                <a:solidFill>
                  <a:srgbClr val="000000"/>
                </a:solidFill>
                <a:effectLst/>
                <a:uLnTx/>
                <a:uFillTx/>
                <a:latin typeface="Century Gothic" panose="020B0502020202020204" pitchFamily="34" charset="0"/>
                <a:ea typeface="+mn-ea"/>
                <a:cs typeface="+mn-cs"/>
              </a:rPr>
              <a:t>Gas Tariffs</a:t>
            </a:r>
          </a:p>
          <a:p>
            <a:pPr marL="800100" marR="0" lvl="1" indent="-342900" algn="l" defTabSz="914400" rtl="0" eaLnBrk="1" fontAlgn="auto" latinLnBrk="0" hangingPunct="1">
              <a:lnSpc>
                <a:spcPct val="100000"/>
              </a:lnSpc>
              <a:spcBef>
                <a:spcPts val="300"/>
              </a:spcBef>
              <a:spcAft>
                <a:spcPts val="300"/>
              </a:spcAft>
              <a:buClrTx/>
              <a:buSzTx/>
              <a:buFontTx/>
              <a:buAutoNum type="alphaLcPeriod"/>
              <a:tabLst/>
              <a:defRPr/>
            </a:pPr>
            <a:r>
              <a:rPr kumimoji="0" lang="en-GB" sz="1400" b="0" i="0" u="none" strike="noStrike" kern="1200" cap="none" spc="0" normalizeH="0" baseline="0" noProof="0">
                <a:ln>
                  <a:noFill/>
                </a:ln>
                <a:solidFill>
                  <a:srgbClr val="000000"/>
                </a:solidFill>
                <a:effectLst/>
                <a:uLnTx/>
                <a:uFillTx/>
                <a:latin typeface="Century Gothic" panose="020B0502020202020204" pitchFamily="34" charset="0"/>
                <a:ea typeface="+mn-ea"/>
                <a:cs typeface="+mn-cs"/>
              </a:rPr>
              <a:t>However, Suppliers can make these available on a voluntary basis</a:t>
            </a:r>
          </a:p>
          <a:p>
            <a:pPr marL="342900" marR="0" lvl="0" indent="-342900" algn="l" defTabSz="914400" rtl="0" eaLnBrk="1" fontAlgn="auto" latinLnBrk="0" hangingPunct="1">
              <a:lnSpc>
                <a:spcPct val="100000"/>
              </a:lnSpc>
              <a:spcBef>
                <a:spcPts val="300"/>
              </a:spcBef>
              <a:spcAft>
                <a:spcPts val="300"/>
              </a:spcAft>
              <a:buClrTx/>
              <a:buSzTx/>
              <a:buFontTx/>
              <a:buAutoNum type="arabicPeriod"/>
              <a:tabLst/>
              <a:defRPr/>
            </a:pPr>
            <a:endParaRPr kumimoji="0" lang="en-GB" sz="1400" b="0" i="0" u="none" strike="noStrike" kern="1200" cap="none" spc="0" normalizeH="0" baseline="0" noProof="0">
              <a:ln>
                <a:noFill/>
              </a:ln>
              <a:solidFill>
                <a:srgbClr val="000000"/>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GB" sz="1400" b="1" i="0" u="none" strike="noStrike" kern="1200" cap="none" spc="0" normalizeH="0" baseline="0" noProof="0">
                <a:ln>
                  <a:noFill/>
                </a:ln>
                <a:solidFill>
                  <a:srgbClr val="000000"/>
                </a:solidFill>
                <a:effectLst/>
                <a:uLnTx/>
                <a:uFillTx/>
                <a:latin typeface="Century Gothic" panose="020B0502020202020204" pitchFamily="34" charset="0"/>
                <a:ea typeface="+mn-ea"/>
                <a:cs typeface="+mn-cs"/>
              </a:rPr>
              <a:t>Relevant non-domestic premises: </a:t>
            </a:r>
            <a:r>
              <a:rPr kumimoji="0" lang="en-GB" sz="1400" b="0" i="0" u="none" strike="noStrike" kern="1200" cap="none" spc="0" normalizeH="0" baseline="0" noProof="0">
                <a:ln>
                  <a:noFill/>
                </a:ln>
                <a:solidFill>
                  <a:srgbClr val="000000"/>
                </a:solidFill>
                <a:effectLst/>
                <a:uLnTx/>
                <a:uFillTx/>
                <a:latin typeface="Century Gothic" panose="020B0502020202020204" pitchFamily="34" charset="0"/>
                <a:ea typeface="+mn-ea"/>
                <a:cs typeface="+mn-cs"/>
              </a:rPr>
              <a:t>Means a Non-Domestic Premises at which the quantity of electricity supplied to the premises is </a:t>
            </a:r>
            <a:r>
              <a:rPr kumimoji="0" lang="en-GB" sz="1400" b="1" i="0" u="none" strike="noStrike" kern="1200" cap="none" spc="0" normalizeH="0" baseline="0" noProof="0">
                <a:ln>
                  <a:noFill/>
                </a:ln>
                <a:solidFill>
                  <a:srgbClr val="000000"/>
                </a:solidFill>
                <a:effectLst/>
                <a:uLnTx/>
                <a:uFillTx/>
                <a:latin typeface="Century Gothic" panose="020B0502020202020204" pitchFamily="34" charset="0"/>
                <a:ea typeface="+mn-ea"/>
                <a:cs typeface="+mn-cs"/>
              </a:rPr>
              <a:t>not</a:t>
            </a:r>
            <a:r>
              <a:rPr kumimoji="0" lang="en-GB" sz="1400" b="0" i="0" u="none" strike="noStrike" kern="1200" cap="none" spc="0" normalizeH="0" baseline="0" noProof="0">
                <a:ln>
                  <a:noFill/>
                </a:ln>
                <a:solidFill>
                  <a:srgbClr val="000000"/>
                </a:solidFill>
                <a:effectLst/>
                <a:uLnTx/>
                <a:uFillTx/>
                <a:latin typeface="Century Gothic" panose="020B0502020202020204" pitchFamily="34" charset="0"/>
                <a:ea typeface="+mn-ea"/>
                <a:cs typeface="+mn-cs"/>
              </a:rPr>
              <a:t> determined by a Current Transformer Electricity Meter.</a:t>
            </a:r>
          </a:p>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GB" sz="1400" b="1" i="0" u="none" strike="noStrike" kern="1200" cap="none" spc="0" normalizeH="0" baseline="0" noProof="0">
                <a:ln>
                  <a:noFill/>
                </a:ln>
                <a:solidFill>
                  <a:srgbClr val="000000"/>
                </a:solidFill>
                <a:effectLst/>
                <a:uLnTx/>
                <a:uFillTx/>
                <a:latin typeface="Century Gothic" panose="020B0502020202020204" pitchFamily="34" charset="0"/>
                <a:ea typeface="+mn-ea"/>
                <a:cs typeface="+mn-cs"/>
              </a:rPr>
              <a:t>Bespoke charges: </a:t>
            </a:r>
            <a:r>
              <a:rPr kumimoji="0" lang="en-GB" sz="1400" b="0" i="0" u="none" strike="noStrike" kern="1200" cap="none" spc="0" normalizeH="0" baseline="0" noProof="0">
                <a:ln>
                  <a:noFill/>
                </a:ln>
                <a:solidFill>
                  <a:srgbClr val="000000"/>
                </a:solidFill>
                <a:effectLst/>
                <a:uLnTx/>
                <a:uFillTx/>
                <a:latin typeface="Century Gothic" panose="020B0502020202020204" pitchFamily="34" charset="0"/>
                <a:ea typeface="+mn-ea"/>
                <a:cs typeface="+mn-cs"/>
              </a:rPr>
              <a:t>Defined as charges for the Supply of Electricity that are tailored to the individual needs of a consumer being supplied by the licensee and that are not widely available on the open market</a:t>
            </a:r>
          </a:p>
        </p:txBody>
      </p:sp>
    </p:spTree>
    <p:extLst>
      <p:ext uri="{BB962C8B-B14F-4D97-AF65-F5344CB8AC3E}">
        <p14:creationId xmlns:p14="http://schemas.microsoft.com/office/powerpoint/2010/main" val="10508506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8477EA64-ED6F-B6FC-4EC3-D9F77595CE08}"/>
            </a:ext>
          </a:extLst>
        </p:cNvPr>
        <p:cNvGrpSpPr/>
        <p:nvPr/>
      </p:nvGrpSpPr>
      <p:grpSpPr>
        <a:xfrm>
          <a:off x="0" y="0"/>
          <a:ext cx="0" cy="0"/>
          <a:chOff x="0" y="0"/>
          <a:chExt cx="0" cy="0"/>
        </a:xfrm>
      </p:grpSpPr>
      <p:sp>
        <p:nvSpPr>
          <p:cNvPr id="81" name="Google Shape;81;p16">
            <a:extLst>
              <a:ext uri="{FF2B5EF4-FFF2-40B4-BE49-F238E27FC236}">
                <a16:creationId xmlns:a16="http://schemas.microsoft.com/office/drawing/2014/main" id="{E7B52071-8210-4C4A-9EE2-E7117BBF4732}"/>
              </a:ext>
            </a:extLst>
          </p:cNvPr>
          <p:cNvSpPr/>
          <p:nvPr/>
        </p:nvSpPr>
        <p:spPr>
          <a:xfrm>
            <a:off x="-1" y="0"/>
            <a:ext cx="12181433"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pic>
        <p:nvPicPr>
          <p:cNvPr id="83" name="Google Shape;83;p16">
            <a:extLst>
              <a:ext uri="{FF2B5EF4-FFF2-40B4-BE49-F238E27FC236}">
                <a16:creationId xmlns:a16="http://schemas.microsoft.com/office/drawing/2014/main" id="{204AF325-867C-6AF9-944A-58678E5938FB}"/>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22" name="Google Shape;65;p14">
            <a:extLst>
              <a:ext uri="{FF2B5EF4-FFF2-40B4-BE49-F238E27FC236}">
                <a16:creationId xmlns:a16="http://schemas.microsoft.com/office/drawing/2014/main" id="{FB94DBA2-9DE1-A2FF-B3BE-0BDE8B120280}"/>
              </a:ext>
            </a:extLst>
          </p:cNvPr>
          <p:cNvSpPr txBox="1"/>
          <p:nvPr/>
        </p:nvSpPr>
        <p:spPr>
          <a:xfrm>
            <a:off x="164247" y="158192"/>
            <a:ext cx="6615126" cy="508753"/>
          </a:xfrm>
          <a:prstGeom prst="rect">
            <a:avLst/>
          </a:prstGeom>
          <a:noFill/>
          <a:ln>
            <a:noFill/>
          </a:ln>
        </p:spPr>
        <p:txBody>
          <a:bodyPr spcFirstLastPara="1" wrap="square" lIns="121900" tIns="121900" rIns="121900" bIns="121900" anchor="t" anchorCtr="0">
            <a:spAutoFit/>
          </a:bodyPr>
          <a:lstStyle/>
          <a:p>
            <a:pPr marL="0" marR="0" lvl="0" indent="0" algn="l" defTabSz="1219170" rtl="0" eaLnBrk="1" fontAlgn="auto" latinLnBrk="0" hangingPunct="1">
              <a:lnSpc>
                <a:spcPct val="80000"/>
              </a:lnSpc>
              <a:spcBef>
                <a:spcPts val="0"/>
              </a:spcBef>
              <a:spcAft>
                <a:spcPts val="0"/>
              </a:spcAft>
              <a:buClr>
                <a:srgbClr val="000000"/>
              </a:buClr>
              <a:buSzTx/>
              <a:buFontTx/>
              <a:buNone/>
              <a:tabLst/>
              <a:defRPr/>
            </a:pPr>
            <a:r>
              <a:rPr kumimoji="0" lang="en-US" sz="2133" b="1" i="0" u="none" strike="noStrike" kern="0" cap="none" spc="0" normalizeH="0" baseline="0" noProof="0">
                <a:ln>
                  <a:noFill/>
                </a:ln>
                <a:solidFill>
                  <a:srgbClr val="021E5E"/>
                </a:solidFill>
                <a:effectLst/>
                <a:uLnTx/>
                <a:uFillTx/>
                <a:latin typeface="Outfit" charset="0"/>
                <a:ea typeface="Outfit"/>
                <a:cs typeface="Outfit"/>
                <a:sym typeface="Playfair Display"/>
              </a:rPr>
              <a:t>What are we delivering and what’s changing?</a:t>
            </a:r>
            <a:endParaRPr kumimoji="0" lang="en-GB" sz="2133" b="1" i="0" u="none" strike="noStrike" kern="0" cap="none" spc="0" normalizeH="0" baseline="0" noProof="0">
              <a:ln>
                <a:noFill/>
              </a:ln>
              <a:solidFill>
                <a:srgbClr val="021E5E"/>
              </a:solidFill>
              <a:effectLst/>
              <a:uLnTx/>
              <a:uFillTx/>
              <a:latin typeface="Outfit" charset="0"/>
              <a:ea typeface="Outfit"/>
              <a:cs typeface="Outfit"/>
              <a:sym typeface="Outfit"/>
            </a:endParaRPr>
          </a:p>
        </p:txBody>
      </p:sp>
      <p:sp>
        <p:nvSpPr>
          <p:cNvPr id="3" name="TextBox 2">
            <a:extLst>
              <a:ext uri="{FF2B5EF4-FFF2-40B4-BE49-F238E27FC236}">
                <a16:creationId xmlns:a16="http://schemas.microsoft.com/office/drawing/2014/main" id="{E08C5B86-934E-418A-AC19-9CFE75254C42}"/>
              </a:ext>
            </a:extLst>
          </p:cNvPr>
          <p:cNvSpPr txBox="1"/>
          <p:nvPr/>
        </p:nvSpPr>
        <p:spPr>
          <a:xfrm>
            <a:off x="336168" y="2473394"/>
            <a:ext cx="2879916" cy="1911211"/>
          </a:xfrm>
          <a:prstGeom prst="rect">
            <a:avLst/>
          </a:prstGeom>
          <a:noFill/>
          <a:ln>
            <a:solidFill>
              <a:schemeClr val="accent1"/>
            </a:solidFill>
          </a:ln>
        </p:spPr>
        <p:txBody>
          <a:bodyPr wrap="square" lIns="120000" anchor="ctr">
            <a:noAutofit/>
          </a:bodyPr>
          <a:lstStyle/>
          <a:p>
            <a:pPr marL="8466" marR="0" lvl="1" indent="0" algn="ctr" defTabSz="1219170" rtl="0" eaLnBrk="1" fontAlgn="auto" latinLnBrk="0" hangingPunct="1">
              <a:lnSpc>
                <a:spcPct val="100000"/>
              </a:lnSpc>
              <a:spcBef>
                <a:spcPts val="533"/>
              </a:spcBef>
              <a:spcAft>
                <a:spcPts val="533"/>
              </a:spcAft>
              <a:buClr>
                <a:srgbClr val="000000"/>
              </a:buClr>
              <a:buSzTx/>
              <a:buFontTx/>
              <a:buNone/>
              <a:tabLst/>
              <a:defRPr/>
            </a:pPr>
            <a:r>
              <a:rPr kumimoji="0" lang="en-GB" sz="1333" b="0" i="0" u="none" strike="noStrike" kern="0" cap="none" spc="0" normalizeH="0" baseline="0" noProof="0">
                <a:ln>
                  <a:noFill/>
                </a:ln>
                <a:solidFill>
                  <a:srgbClr val="000000"/>
                </a:solidFill>
                <a:effectLst/>
                <a:uLnTx/>
                <a:uFillTx/>
                <a:latin typeface="Arial"/>
                <a:ea typeface="+mn-ea"/>
                <a:cs typeface="Arial"/>
                <a:sym typeface="Arial"/>
              </a:rPr>
              <a:t>Support a third-party organisation in optimising energy consumption when a customer of the organisation </a:t>
            </a:r>
            <a:r>
              <a:rPr kumimoji="0" lang="en-GB" sz="1333" b="1" i="0" u="none" strike="noStrike" kern="0" cap="none" spc="0" normalizeH="0" baseline="0" noProof="0">
                <a:ln>
                  <a:noFill/>
                </a:ln>
                <a:solidFill>
                  <a:srgbClr val="000000"/>
                </a:solidFill>
                <a:effectLst/>
                <a:uLnTx/>
                <a:uFillTx/>
                <a:latin typeface="Arial"/>
                <a:ea typeface="+mn-ea"/>
                <a:cs typeface="Arial"/>
                <a:sym typeface="Arial"/>
              </a:rPr>
              <a:t>knows their current supplier and tariff name (or can easily find them) and provides this information to the organisation. </a:t>
            </a:r>
          </a:p>
        </p:txBody>
      </p:sp>
      <p:sp>
        <p:nvSpPr>
          <p:cNvPr id="6" name="TextBox 5">
            <a:extLst>
              <a:ext uri="{FF2B5EF4-FFF2-40B4-BE49-F238E27FC236}">
                <a16:creationId xmlns:a16="http://schemas.microsoft.com/office/drawing/2014/main" id="{9782EF34-864F-7F85-906B-D1730DBD6651}"/>
              </a:ext>
            </a:extLst>
          </p:cNvPr>
          <p:cNvSpPr txBox="1"/>
          <p:nvPr/>
        </p:nvSpPr>
        <p:spPr>
          <a:xfrm>
            <a:off x="3216084" y="2473394"/>
            <a:ext cx="2879916" cy="1911211"/>
          </a:xfrm>
          <a:prstGeom prst="rect">
            <a:avLst/>
          </a:prstGeom>
          <a:noFill/>
          <a:ln>
            <a:solidFill>
              <a:schemeClr val="accent1"/>
            </a:solidFill>
          </a:ln>
        </p:spPr>
        <p:txBody>
          <a:bodyPr wrap="square" lIns="120000" tIns="45720" rIns="91440" bIns="45720" anchor="ctr">
            <a:noAutofit/>
          </a:bodyPr>
          <a:lstStyle/>
          <a:p>
            <a:pPr marL="8255" marR="0" lvl="1" indent="0" algn="ctr" defTabSz="1219170" rtl="0" eaLnBrk="1" fontAlgn="auto" latinLnBrk="0" hangingPunct="1">
              <a:lnSpc>
                <a:spcPct val="100000"/>
              </a:lnSpc>
              <a:spcBef>
                <a:spcPts val="533"/>
              </a:spcBef>
              <a:spcAft>
                <a:spcPts val="533"/>
              </a:spcAft>
              <a:buClr>
                <a:srgbClr val="000000"/>
              </a:buClr>
              <a:buSzTx/>
              <a:buFontTx/>
              <a:buNone/>
              <a:tabLst/>
              <a:defRPr/>
            </a:pPr>
            <a:r>
              <a:rPr kumimoji="0" lang="en-GB" sz="1400" b="0" i="0" u="none" strike="noStrike" kern="1200" cap="none" spc="0" normalizeH="0" baseline="0" noProof="0">
                <a:ln>
                  <a:noFill/>
                </a:ln>
                <a:solidFill>
                  <a:srgbClr val="000000"/>
                </a:solidFill>
                <a:effectLst/>
                <a:uLnTx/>
                <a:uFillTx/>
                <a:latin typeface="Arial"/>
                <a:ea typeface="+mn-ea"/>
                <a:cs typeface="+mn-cs"/>
              </a:rPr>
              <a:t>Support a third-party organisation in optimising energy consumption if a customer </a:t>
            </a:r>
            <a:r>
              <a:rPr kumimoji="0" lang="en-GB" sz="1400" b="1" i="0" u="none" strike="noStrike" kern="1200" cap="none" spc="0" normalizeH="0" baseline="0" noProof="0">
                <a:ln>
                  <a:noFill/>
                </a:ln>
                <a:solidFill>
                  <a:srgbClr val="000000"/>
                </a:solidFill>
                <a:effectLst/>
                <a:uLnTx/>
                <a:uFillTx/>
                <a:latin typeface="Arial"/>
                <a:ea typeface="+mn-ea"/>
                <a:cs typeface="+mn-cs"/>
              </a:rPr>
              <a:t>does not know their tariff name (and cannot easily find it) but knows their supplier's name and is the bill payer</a:t>
            </a:r>
            <a:r>
              <a:rPr kumimoji="0" lang="en-GB" sz="1400" b="0" i="0" u="none" strike="noStrike" kern="1200" cap="none" spc="0" normalizeH="0" baseline="0" noProof="0">
                <a:ln>
                  <a:noFill/>
                </a:ln>
                <a:solidFill>
                  <a:srgbClr val="000000"/>
                </a:solidFill>
                <a:effectLst/>
                <a:uLnTx/>
                <a:uFillTx/>
                <a:latin typeface="Arial"/>
                <a:ea typeface="+mn-ea"/>
                <a:cs typeface="+mn-cs"/>
              </a:rPr>
              <a:t>.</a:t>
            </a: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9" name="TextBox 8">
            <a:extLst>
              <a:ext uri="{FF2B5EF4-FFF2-40B4-BE49-F238E27FC236}">
                <a16:creationId xmlns:a16="http://schemas.microsoft.com/office/drawing/2014/main" id="{BCCD83A5-020D-BD0F-8CD1-B272670E065A}"/>
              </a:ext>
            </a:extLst>
          </p:cNvPr>
          <p:cNvSpPr txBox="1"/>
          <p:nvPr/>
        </p:nvSpPr>
        <p:spPr>
          <a:xfrm>
            <a:off x="6096000" y="2473394"/>
            <a:ext cx="2879916" cy="1911211"/>
          </a:xfrm>
          <a:prstGeom prst="rect">
            <a:avLst/>
          </a:prstGeom>
          <a:noFill/>
          <a:ln>
            <a:solidFill>
              <a:schemeClr val="accent1"/>
            </a:solidFill>
          </a:ln>
        </p:spPr>
        <p:txBody>
          <a:bodyPr wrap="square" lIns="120000" tIns="45720" rIns="91440" bIns="45720" anchor="ctr">
            <a:noAutofit/>
          </a:bodyPr>
          <a:lstStyle>
            <a:defPPr marR="0" lvl="0" algn="l" rtl="0">
              <a:lnSpc>
                <a:spcPct val="100000"/>
              </a:lnSpc>
              <a:spcBef>
                <a:spcPts val="0"/>
              </a:spcBef>
              <a:spcAft>
                <a:spcPts val="0"/>
              </a:spcAft>
            </a:defPPr>
            <a:lvl2pPr marL="6350">
              <a:spcBef>
                <a:spcPts val="400"/>
              </a:spcBef>
              <a:spcAft>
                <a:spcPts val="400"/>
              </a:spcAft>
              <a:defRPr sz="1200">
                <a:solidFill>
                  <a:schemeClr val="tx1"/>
                </a:solidFill>
              </a:defRPr>
            </a:lvl2pPr>
          </a:lstStyle>
          <a:p>
            <a:pPr marL="8255" marR="0" lvl="1" indent="0" algn="ctr" defTabSz="1219170" rtl="0" eaLnBrk="1" fontAlgn="auto" latinLnBrk="0" hangingPunct="1">
              <a:lnSpc>
                <a:spcPct val="100000"/>
              </a:lnSpc>
              <a:spcBef>
                <a:spcPts val="533"/>
              </a:spcBef>
              <a:spcAft>
                <a:spcPts val="533"/>
              </a:spcAft>
              <a:buClr>
                <a:srgbClr val="000000"/>
              </a:buClr>
              <a:buSzTx/>
              <a:buFontTx/>
              <a:buNone/>
              <a:tabLst/>
              <a:defRPr/>
            </a:pPr>
            <a:r>
              <a:rPr kumimoji="0" lang="en-GB" sz="1400" b="0" i="0" u="none" strike="noStrike" kern="1200" cap="none" spc="0" normalizeH="0" baseline="0" noProof="0">
                <a:ln>
                  <a:noFill/>
                </a:ln>
                <a:solidFill>
                  <a:srgbClr val="000000"/>
                </a:solidFill>
                <a:effectLst/>
                <a:uLnTx/>
                <a:uFillTx/>
                <a:latin typeface="Arial"/>
                <a:ea typeface="+mn-ea"/>
                <a:cs typeface="+mn-cs"/>
              </a:rPr>
              <a:t>Support a third-party organisation in optimising energy consumption of a customer </a:t>
            </a:r>
            <a:r>
              <a:rPr kumimoji="0" lang="en-GB" sz="1400" b="1" i="0" u="none" strike="noStrike" kern="1200" cap="none" spc="0" normalizeH="0" baseline="0" noProof="0">
                <a:ln>
                  <a:noFill/>
                </a:ln>
                <a:solidFill>
                  <a:srgbClr val="000000"/>
                </a:solidFill>
                <a:effectLst/>
                <a:uLnTx/>
                <a:uFillTx/>
                <a:latin typeface="Arial"/>
                <a:ea typeface="+mn-ea"/>
                <a:cs typeface="+mn-cs"/>
              </a:rPr>
              <a:t>when the supplier modifies the unit prices and/or time components of Time of Use tariffs.  </a:t>
            </a:r>
            <a:endParaRPr kumimoji="0" lang="en-US" sz="1200" b="1" i="0" u="none" strike="noStrike" kern="1200" cap="none" spc="0" normalizeH="0" baseline="0" noProof="0">
              <a:ln>
                <a:noFill/>
              </a:ln>
              <a:solidFill>
                <a:srgbClr val="000000"/>
              </a:solidFill>
              <a:effectLst/>
              <a:uLnTx/>
              <a:uFillTx/>
              <a:latin typeface="Arial"/>
              <a:ea typeface="+mn-ea"/>
              <a:cs typeface="+mn-cs"/>
            </a:endParaRPr>
          </a:p>
        </p:txBody>
      </p:sp>
      <p:sp>
        <p:nvSpPr>
          <p:cNvPr id="10" name="TextBox 9">
            <a:extLst>
              <a:ext uri="{FF2B5EF4-FFF2-40B4-BE49-F238E27FC236}">
                <a16:creationId xmlns:a16="http://schemas.microsoft.com/office/drawing/2014/main" id="{A4406311-11FC-1B6C-7118-5BF9F232EEA4}"/>
              </a:ext>
            </a:extLst>
          </p:cNvPr>
          <p:cNvSpPr txBox="1"/>
          <p:nvPr/>
        </p:nvSpPr>
        <p:spPr>
          <a:xfrm>
            <a:off x="8975916" y="2473394"/>
            <a:ext cx="2879916" cy="1911211"/>
          </a:xfrm>
          <a:prstGeom prst="rect">
            <a:avLst/>
          </a:prstGeom>
          <a:noFill/>
          <a:ln>
            <a:solidFill>
              <a:schemeClr val="accent1"/>
            </a:solidFill>
          </a:ln>
        </p:spPr>
        <p:txBody>
          <a:bodyPr wrap="square" lIns="120000" anchor="ctr">
            <a:noAutofit/>
          </a:bodyPr>
          <a:lstStyle>
            <a:defPPr marR="0" lvl="0" algn="l" rtl="0">
              <a:lnSpc>
                <a:spcPct val="100000"/>
              </a:lnSpc>
              <a:spcBef>
                <a:spcPts val="0"/>
              </a:spcBef>
              <a:spcAft>
                <a:spcPts val="0"/>
              </a:spcAft>
              <a:defRPr/>
            </a:defPPr>
            <a:lvl2pPr marL="6350">
              <a:spcBef>
                <a:spcPts val="400"/>
              </a:spcBef>
              <a:spcAft>
                <a:spcPts val="400"/>
              </a:spcAft>
              <a:defRPr sz="1200">
                <a:solidFill>
                  <a:schemeClr val="tx1"/>
                </a:solidFill>
              </a:defRPr>
            </a:lvl2pPr>
          </a:lstStyle>
          <a:p>
            <a:pPr marL="8466" marR="0" lvl="1" indent="0" algn="ctr" defTabSz="1219170" rtl="0" eaLnBrk="1" fontAlgn="auto" latinLnBrk="0" hangingPunct="1">
              <a:lnSpc>
                <a:spcPct val="100000"/>
              </a:lnSpc>
              <a:spcBef>
                <a:spcPts val="533"/>
              </a:spcBef>
              <a:spcAft>
                <a:spcPts val="533"/>
              </a:spcAft>
              <a:buClr>
                <a:srgbClr val="000000"/>
              </a:buClr>
              <a:buSzTx/>
              <a:buFontTx/>
              <a:buNone/>
              <a:tabLst/>
              <a:defRPr/>
            </a:pPr>
            <a:r>
              <a:rPr kumimoji="0" lang="en-GB" sz="1400" b="0" i="0" u="none" strike="noStrike" kern="1200" cap="none" spc="0" normalizeH="0" baseline="0" noProof="0">
                <a:ln>
                  <a:noFill/>
                </a:ln>
                <a:solidFill>
                  <a:srgbClr val="000000"/>
                </a:solidFill>
                <a:effectLst/>
                <a:uLnTx/>
                <a:uFillTx/>
                <a:latin typeface="Arial"/>
                <a:ea typeface="+mn-ea"/>
                <a:cs typeface="+mn-cs"/>
              </a:rPr>
              <a:t>Support a third-party organisation in optimising energy consumption of a customer, </a:t>
            </a:r>
            <a:r>
              <a:rPr kumimoji="0" lang="en-GB" sz="1400" b="1" i="0" u="none" strike="noStrike" kern="1200" cap="none" spc="0" normalizeH="0" baseline="0" noProof="0">
                <a:ln>
                  <a:noFill/>
                </a:ln>
                <a:solidFill>
                  <a:srgbClr val="000000"/>
                </a:solidFill>
                <a:effectLst/>
                <a:uLnTx/>
                <a:uFillTx/>
                <a:latin typeface="Arial"/>
                <a:ea typeface="+mn-ea"/>
                <a:cs typeface="+mn-cs"/>
              </a:rPr>
              <a:t>without requiring the customer of the organisation to manually inform the organisation if they change their tariff or supplier.</a:t>
            </a:r>
            <a:endParaRPr kumimoji="0" lang="en-GB" sz="1333" b="1"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9" name="TextBox 18">
            <a:extLst>
              <a:ext uri="{FF2B5EF4-FFF2-40B4-BE49-F238E27FC236}">
                <a16:creationId xmlns:a16="http://schemas.microsoft.com/office/drawing/2014/main" id="{F7D8F447-4CF1-2D09-388B-F205C8D4AF79}"/>
              </a:ext>
            </a:extLst>
          </p:cNvPr>
          <p:cNvSpPr txBox="1"/>
          <p:nvPr/>
        </p:nvSpPr>
        <p:spPr>
          <a:xfrm>
            <a:off x="336168" y="2155295"/>
            <a:ext cx="2879916" cy="318100"/>
          </a:xfrm>
          <a:prstGeom prst="rect">
            <a:avLst/>
          </a:prstGeom>
          <a:solidFill>
            <a:schemeClr val="accent1">
              <a:lumMod val="20000"/>
              <a:lumOff val="80000"/>
            </a:schemeClr>
          </a:solidFill>
          <a:ln>
            <a:solidFill>
              <a:schemeClr val="accent1"/>
            </a:solidFill>
          </a:ln>
        </p:spPr>
        <p:txBody>
          <a:bodyPr wrap="square">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GB" sz="1467" b="1" i="0" u="none" strike="noStrike" kern="0" cap="none" spc="0" normalizeH="0" baseline="0" noProof="0">
                <a:ln>
                  <a:noFill/>
                </a:ln>
                <a:solidFill>
                  <a:srgbClr val="4285F4"/>
                </a:solidFill>
                <a:effectLst/>
                <a:uLnTx/>
                <a:uFillTx/>
                <a:latin typeface="Arial"/>
                <a:ea typeface="+mn-ea"/>
                <a:cs typeface="Arial"/>
                <a:sym typeface="Arial"/>
              </a:rPr>
              <a:t>Use Case A</a:t>
            </a:r>
          </a:p>
        </p:txBody>
      </p:sp>
      <p:sp>
        <p:nvSpPr>
          <p:cNvPr id="23" name="TextBox 22">
            <a:extLst>
              <a:ext uri="{FF2B5EF4-FFF2-40B4-BE49-F238E27FC236}">
                <a16:creationId xmlns:a16="http://schemas.microsoft.com/office/drawing/2014/main" id="{81B6A5C1-8D48-D895-CB0A-A3960B29C4FF}"/>
              </a:ext>
            </a:extLst>
          </p:cNvPr>
          <p:cNvSpPr txBox="1"/>
          <p:nvPr/>
        </p:nvSpPr>
        <p:spPr>
          <a:xfrm>
            <a:off x="3216084" y="2155295"/>
            <a:ext cx="2879916" cy="318100"/>
          </a:xfrm>
          <a:prstGeom prst="rect">
            <a:avLst/>
          </a:prstGeom>
          <a:solidFill>
            <a:schemeClr val="accent1">
              <a:lumMod val="20000"/>
              <a:lumOff val="80000"/>
            </a:schemeClr>
          </a:solidFill>
          <a:ln>
            <a:solidFill>
              <a:schemeClr val="accent1"/>
            </a:solidFill>
          </a:ln>
        </p:spPr>
        <p:txBody>
          <a:bodyPr wrap="square">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GB" sz="1467" b="1" i="0" u="none" strike="noStrike" kern="0" cap="none" spc="0" normalizeH="0" baseline="0" noProof="0">
                <a:ln>
                  <a:noFill/>
                </a:ln>
                <a:solidFill>
                  <a:srgbClr val="4285F4"/>
                </a:solidFill>
                <a:effectLst/>
                <a:uLnTx/>
                <a:uFillTx/>
                <a:latin typeface="Arial"/>
                <a:ea typeface="+mn-ea"/>
                <a:cs typeface="Arial"/>
                <a:sym typeface="Arial"/>
              </a:rPr>
              <a:t>Use Case B</a:t>
            </a:r>
          </a:p>
        </p:txBody>
      </p:sp>
      <p:sp>
        <p:nvSpPr>
          <p:cNvPr id="24" name="TextBox 23">
            <a:extLst>
              <a:ext uri="{FF2B5EF4-FFF2-40B4-BE49-F238E27FC236}">
                <a16:creationId xmlns:a16="http://schemas.microsoft.com/office/drawing/2014/main" id="{2A2A5FB5-5F33-43E1-3D18-9EB2A5A2E61A}"/>
              </a:ext>
            </a:extLst>
          </p:cNvPr>
          <p:cNvSpPr txBox="1"/>
          <p:nvPr/>
        </p:nvSpPr>
        <p:spPr>
          <a:xfrm>
            <a:off x="6096000" y="2155295"/>
            <a:ext cx="2879916" cy="318100"/>
          </a:xfrm>
          <a:prstGeom prst="rect">
            <a:avLst/>
          </a:prstGeom>
          <a:solidFill>
            <a:schemeClr val="accent1">
              <a:lumMod val="20000"/>
              <a:lumOff val="80000"/>
            </a:schemeClr>
          </a:solidFill>
          <a:ln>
            <a:solidFill>
              <a:schemeClr val="accent1"/>
            </a:solidFill>
          </a:ln>
        </p:spPr>
        <p:txBody>
          <a:bodyPr wrap="square">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GB" sz="1467" b="1" i="0" u="none" strike="noStrike" kern="0" cap="none" spc="0" normalizeH="0" baseline="0" noProof="0">
                <a:ln>
                  <a:noFill/>
                </a:ln>
                <a:solidFill>
                  <a:srgbClr val="4285F4"/>
                </a:solidFill>
                <a:effectLst/>
                <a:uLnTx/>
                <a:uFillTx/>
                <a:latin typeface="Arial"/>
                <a:ea typeface="+mn-ea"/>
                <a:cs typeface="Arial"/>
                <a:sym typeface="Arial"/>
              </a:rPr>
              <a:t>Use Case C</a:t>
            </a:r>
          </a:p>
        </p:txBody>
      </p:sp>
      <p:sp>
        <p:nvSpPr>
          <p:cNvPr id="35" name="TextBox 34">
            <a:extLst>
              <a:ext uri="{FF2B5EF4-FFF2-40B4-BE49-F238E27FC236}">
                <a16:creationId xmlns:a16="http://schemas.microsoft.com/office/drawing/2014/main" id="{66E4FEA1-875B-5DBC-2E50-8980CBAE8F25}"/>
              </a:ext>
            </a:extLst>
          </p:cNvPr>
          <p:cNvSpPr txBox="1"/>
          <p:nvPr/>
        </p:nvSpPr>
        <p:spPr>
          <a:xfrm>
            <a:off x="8975916" y="2155295"/>
            <a:ext cx="2879916" cy="318100"/>
          </a:xfrm>
          <a:prstGeom prst="rect">
            <a:avLst/>
          </a:prstGeom>
          <a:solidFill>
            <a:schemeClr val="accent1">
              <a:lumMod val="20000"/>
              <a:lumOff val="80000"/>
            </a:schemeClr>
          </a:solidFill>
          <a:ln>
            <a:solidFill>
              <a:schemeClr val="accent1"/>
            </a:solidFill>
          </a:ln>
        </p:spPr>
        <p:txBody>
          <a:bodyPr wrap="square">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GB" sz="1467" b="1" i="0" u="none" strike="noStrike" kern="0" cap="none" spc="0" normalizeH="0" baseline="0" noProof="0">
                <a:ln>
                  <a:noFill/>
                </a:ln>
                <a:solidFill>
                  <a:srgbClr val="4285F4"/>
                </a:solidFill>
                <a:effectLst/>
                <a:uLnTx/>
                <a:uFillTx/>
                <a:latin typeface="Arial"/>
                <a:ea typeface="+mn-ea"/>
                <a:cs typeface="Arial"/>
                <a:sym typeface="Arial"/>
              </a:rPr>
              <a:t>Use Case D</a:t>
            </a:r>
          </a:p>
        </p:txBody>
      </p:sp>
      <p:sp>
        <p:nvSpPr>
          <p:cNvPr id="11" name="TextBox 10">
            <a:extLst>
              <a:ext uri="{FF2B5EF4-FFF2-40B4-BE49-F238E27FC236}">
                <a16:creationId xmlns:a16="http://schemas.microsoft.com/office/drawing/2014/main" id="{A9746737-3515-B9A3-DCC6-65E5B6445712}"/>
              </a:ext>
            </a:extLst>
          </p:cNvPr>
          <p:cNvSpPr txBox="1"/>
          <p:nvPr/>
        </p:nvSpPr>
        <p:spPr>
          <a:xfrm>
            <a:off x="336167" y="983392"/>
            <a:ext cx="11519663" cy="681875"/>
          </a:xfrm>
          <a:prstGeom prst="rect">
            <a:avLst/>
          </a:prstGeom>
          <a:solidFill>
            <a:schemeClr val="accent1"/>
          </a:solidFill>
          <a:ln>
            <a:solidFill>
              <a:schemeClr val="accent1"/>
            </a:solidFill>
          </a:ln>
        </p:spPr>
        <p:txBody>
          <a:bodyPr wrap="square" anchor="ctr">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GB" sz="1467" b="1" i="0" u="none" strike="noStrike" kern="0" cap="none" spc="0" normalizeH="0" baseline="0" noProof="0">
                <a:ln>
                  <a:noFill/>
                </a:ln>
                <a:solidFill>
                  <a:srgbClr val="FFFFFF"/>
                </a:solidFill>
                <a:effectLst/>
                <a:uLnTx/>
                <a:uFillTx/>
                <a:latin typeface="Arial"/>
                <a:ea typeface="+mn-ea"/>
                <a:cs typeface="Arial"/>
                <a:sym typeface="Arial"/>
              </a:rPr>
              <a:t>RECCo is the delivery body responsible for delivering an MVP for four separate Use Cases</a:t>
            </a:r>
          </a:p>
        </p:txBody>
      </p:sp>
      <p:cxnSp>
        <p:nvCxnSpPr>
          <p:cNvPr id="16" name="Straight Connector 15">
            <a:extLst>
              <a:ext uri="{FF2B5EF4-FFF2-40B4-BE49-F238E27FC236}">
                <a16:creationId xmlns:a16="http://schemas.microsoft.com/office/drawing/2014/main" id="{0E3C4F3E-58AE-2D9F-1E01-0BABB6A82414}"/>
              </a:ext>
            </a:extLst>
          </p:cNvPr>
          <p:cNvCxnSpPr>
            <a:cxnSpLocks/>
            <a:endCxn id="11" idx="2"/>
          </p:cNvCxnSpPr>
          <p:nvPr/>
        </p:nvCxnSpPr>
        <p:spPr>
          <a:xfrm flipH="1" flipV="1">
            <a:off x="6095999" y="1665267"/>
            <a:ext cx="2" cy="490028"/>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C1603FBA-E338-1C52-34EC-316A831D8B15}"/>
              </a:ext>
            </a:extLst>
          </p:cNvPr>
          <p:cNvSpPr txBox="1"/>
          <p:nvPr/>
        </p:nvSpPr>
        <p:spPr>
          <a:xfrm>
            <a:off x="336168" y="4670436"/>
            <a:ext cx="11524946" cy="843223"/>
          </a:xfrm>
          <a:prstGeom prst="rect">
            <a:avLst/>
          </a:prstGeom>
          <a:solidFill>
            <a:srgbClr val="F4F8FF"/>
          </a:solidFill>
          <a:ln w="28575">
            <a:solidFill>
              <a:schemeClr val="accent1"/>
            </a:solidFill>
          </a:ln>
        </p:spPr>
        <p:txBody>
          <a:bodyPr wrap="square" lIns="120000" anchor="ctr">
            <a:noAutofit/>
          </a:bodyPr>
          <a:lstStyle/>
          <a:p>
            <a:pPr marL="8466" marR="0" lvl="1" indent="0" algn="ctr" defTabSz="1219170" rtl="0" eaLnBrk="1" fontAlgn="auto" latinLnBrk="0" hangingPunct="1">
              <a:lnSpc>
                <a:spcPct val="100000"/>
              </a:lnSpc>
              <a:spcBef>
                <a:spcPts val="533"/>
              </a:spcBef>
              <a:spcAft>
                <a:spcPts val="533"/>
              </a:spcAft>
              <a:buClr>
                <a:srgbClr val="000000"/>
              </a:buClr>
              <a:buSzTx/>
              <a:buFontTx/>
              <a:buNone/>
              <a:tabLst/>
              <a:defRPr/>
            </a:pPr>
            <a:r>
              <a:rPr kumimoji="0" lang="en-GB" sz="1600" b="1" i="0" u="none" strike="noStrike" kern="0" cap="none" spc="0" normalizeH="0" baseline="0" noProof="0">
                <a:ln>
                  <a:noFill/>
                </a:ln>
                <a:solidFill>
                  <a:srgbClr val="000000"/>
                </a:solidFill>
                <a:effectLst/>
                <a:uLnTx/>
                <a:uFillTx/>
                <a:latin typeface="Arial"/>
                <a:ea typeface="+mn-ea"/>
                <a:cs typeface="Arial"/>
                <a:sym typeface="Arial"/>
              </a:rPr>
              <a:t>Suppliers will be obliged to make their Tariff Pricing Data available to Users (Optimisers, Load Controllers and others) in a repeatable, uniform way through a standardised data format.</a:t>
            </a:r>
          </a:p>
        </p:txBody>
      </p:sp>
      <p:sp>
        <p:nvSpPr>
          <p:cNvPr id="31" name="TextBox 30">
            <a:extLst>
              <a:ext uri="{FF2B5EF4-FFF2-40B4-BE49-F238E27FC236}">
                <a16:creationId xmlns:a16="http://schemas.microsoft.com/office/drawing/2014/main" id="{51352C88-AD16-707D-F647-1EDE46D59130}"/>
              </a:ext>
            </a:extLst>
          </p:cNvPr>
          <p:cNvSpPr txBox="1"/>
          <p:nvPr/>
        </p:nvSpPr>
        <p:spPr>
          <a:xfrm>
            <a:off x="336167" y="5671914"/>
            <a:ext cx="11519663" cy="843223"/>
          </a:xfrm>
          <a:prstGeom prst="rect">
            <a:avLst/>
          </a:prstGeom>
          <a:solidFill>
            <a:srgbClr val="F4F8FF"/>
          </a:solidFill>
          <a:ln w="28575">
            <a:solidFill>
              <a:schemeClr val="accent1"/>
            </a:solidFill>
          </a:ln>
        </p:spPr>
        <p:txBody>
          <a:bodyPr wrap="square" lIns="120000" anchor="ctr">
            <a:noAutofit/>
          </a:bodyPr>
          <a:lstStyle/>
          <a:p>
            <a:pPr marL="8466" marR="0" lvl="1" indent="0" algn="ctr" defTabSz="1219170" rtl="0" eaLnBrk="1" fontAlgn="auto" latinLnBrk="0" hangingPunct="1">
              <a:lnSpc>
                <a:spcPct val="100000"/>
              </a:lnSpc>
              <a:spcBef>
                <a:spcPts val="533"/>
              </a:spcBef>
              <a:spcAft>
                <a:spcPts val="533"/>
              </a:spcAft>
              <a:buClr>
                <a:srgbClr val="000000"/>
              </a:buClr>
              <a:buSzTx/>
              <a:buFontTx/>
              <a:buNone/>
              <a:tabLst/>
              <a:defRPr/>
            </a:pPr>
            <a:r>
              <a:rPr kumimoji="0" lang="en-GB" sz="1600" b="1" i="0" u="none" strike="noStrike" kern="0" cap="none" spc="0" normalizeH="0" baseline="0" noProof="0">
                <a:ln>
                  <a:noFill/>
                </a:ln>
                <a:solidFill>
                  <a:srgbClr val="000000"/>
                </a:solidFill>
                <a:effectLst/>
                <a:uLnTx/>
                <a:uFillTx/>
                <a:latin typeface="Arial"/>
                <a:ea typeface="+mn-ea"/>
                <a:cs typeface="Arial"/>
                <a:sym typeface="Arial"/>
              </a:rPr>
              <a:t>There are protections available to Suppliers through User Registration, binding certain types of Users to the REC, and requiring Consumer Consent.</a:t>
            </a:r>
          </a:p>
        </p:txBody>
      </p:sp>
    </p:spTree>
    <p:extLst>
      <p:ext uri="{BB962C8B-B14F-4D97-AF65-F5344CB8AC3E}">
        <p14:creationId xmlns:p14="http://schemas.microsoft.com/office/powerpoint/2010/main" val="31215492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5067B005-D429-A780-D102-C6C5AA641970}"/>
            </a:ext>
          </a:extLst>
        </p:cNvPr>
        <p:cNvGrpSpPr/>
        <p:nvPr/>
      </p:nvGrpSpPr>
      <p:grpSpPr>
        <a:xfrm>
          <a:off x="0" y="0"/>
          <a:ext cx="0" cy="0"/>
          <a:chOff x="0" y="0"/>
          <a:chExt cx="0" cy="0"/>
        </a:xfrm>
      </p:grpSpPr>
      <p:sp>
        <p:nvSpPr>
          <p:cNvPr id="28" name="Rectangle 27">
            <a:extLst>
              <a:ext uri="{FF2B5EF4-FFF2-40B4-BE49-F238E27FC236}">
                <a16:creationId xmlns:a16="http://schemas.microsoft.com/office/drawing/2014/main" id="{E7158C00-08FA-CC92-2955-5E35D08F0F44}"/>
              </a:ext>
            </a:extLst>
          </p:cNvPr>
          <p:cNvSpPr/>
          <p:nvPr/>
        </p:nvSpPr>
        <p:spPr>
          <a:xfrm>
            <a:off x="-2" y="3268470"/>
            <a:ext cx="12192001" cy="32105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81" name="Google Shape;81;p16">
            <a:extLst>
              <a:ext uri="{FF2B5EF4-FFF2-40B4-BE49-F238E27FC236}">
                <a16:creationId xmlns:a16="http://schemas.microsoft.com/office/drawing/2014/main" id="{3EC189F0-ADD2-30A2-E7C0-2C6DCA1517E8}"/>
              </a:ext>
            </a:extLst>
          </p:cNvPr>
          <p:cNvSpPr/>
          <p:nvPr/>
        </p:nvSpPr>
        <p:spPr>
          <a:xfrm>
            <a:off x="-1" y="0"/>
            <a:ext cx="12181433"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pic>
        <p:nvPicPr>
          <p:cNvPr id="83" name="Google Shape;83;p16">
            <a:extLst>
              <a:ext uri="{FF2B5EF4-FFF2-40B4-BE49-F238E27FC236}">
                <a16:creationId xmlns:a16="http://schemas.microsoft.com/office/drawing/2014/main" id="{9A11F90F-D446-FE64-E96D-290AD141A8BD}"/>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22" name="Google Shape;65;p14">
            <a:extLst>
              <a:ext uri="{FF2B5EF4-FFF2-40B4-BE49-F238E27FC236}">
                <a16:creationId xmlns:a16="http://schemas.microsoft.com/office/drawing/2014/main" id="{9C92BCA5-8E93-9D1E-D6D2-74D9EC1444AE}"/>
              </a:ext>
            </a:extLst>
          </p:cNvPr>
          <p:cNvSpPr txBox="1"/>
          <p:nvPr/>
        </p:nvSpPr>
        <p:spPr>
          <a:xfrm>
            <a:off x="164247" y="158192"/>
            <a:ext cx="5071141" cy="508753"/>
          </a:xfrm>
          <a:prstGeom prst="rect">
            <a:avLst/>
          </a:prstGeom>
          <a:noFill/>
          <a:ln>
            <a:noFill/>
          </a:ln>
        </p:spPr>
        <p:txBody>
          <a:bodyPr spcFirstLastPara="1" wrap="square" lIns="121900" tIns="121900" rIns="121900" bIns="121900" anchor="t" anchorCtr="0">
            <a:spAutoFit/>
          </a:bodyPr>
          <a:lstStyle/>
          <a:p>
            <a:pPr marL="0" marR="0" lvl="0" indent="0" algn="l" defTabSz="1219170" rtl="0" eaLnBrk="1" fontAlgn="auto" latinLnBrk="0" hangingPunct="1">
              <a:lnSpc>
                <a:spcPct val="80000"/>
              </a:lnSpc>
              <a:spcBef>
                <a:spcPts val="0"/>
              </a:spcBef>
              <a:spcAft>
                <a:spcPts val="0"/>
              </a:spcAft>
              <a:buClr>
                <a:srgbClr val="000000"/>
              </a:buClr>
              <a:buSzTx/>
              <a:buFontTx/>
              <a:buNone/>
              <a:tabLst/>
              <a:defRPr/>
            </a:pPr>
            <a:r>
              <a:rPr kumimoji="0" lang="en-US" sz="2133" b="1" i="0" u="none" strike="noStrike" kern="0" cap="none" spc="0" normalizeH="0" baseline="0" noProof="0">
                <a:ln>
                  <a:noFill/>
                </a:ln>
                <a:solidFill>
                  <a:srgbClr val="021E5E"/>
                </a:solidFill>
                <a:effectLst/>
                <a:uLnTx/>
                <a:uFillTx/>
                <a:latin typeface="Outfit" charset="0"/>
                <a:ea typeface="Outfit"/>
                <a:cs typeface="Outfit"/>
                <a:sym typeface="Playfair Display"/>
              </a:rPr>
              <a:t>Timeline for delivery</a:t>
            </a:r>
            <a:endParaRPr kumimoji="0" lang="en-GB" sz="2133" b="1" i="0" u="none" strike="noStrike" kern="0" cap="none" spc="0" normalizeH="0" baseline="0" noProof="0">
              <a:ln>
                <a:noFill/>
              </a:ln>
              <a:solidFill>
                <a:srgbClr val="021E5E"/>
              </a:solidFill>
              <a:effectLst/>
              <a:uLnTx/>
              <a:uFillTx/>
              <a:latin typeface="Outfit" charset="0"/>
              <a:ea typeface="Outfit"/>
              <a:cs typeface="Outfit"/>
              <a:sym typeface="Outfit"/>
            </a:endParaRPr>
          </a:p>
        </p:txBody>
      </p:sp>
      <p:grpSp>
        <p:nvGrpSpPr>
          <p:cNvPr id="26" name="Group 25">
            <a:extLst>
              <a:ext uri="{FF2B5EF4-FFF2-40B4-BE49-F238E27FC236}">
                <a16:creationId xmlns:a16="http://schemas.microsoft.com/office/drawing/2014/main" id="{813520DB-1F2B-8C0B-2CC5-EE5CB4FBBBD2}"/>
              </a:ext>
            </a:extLst>
          </p:cNvPr>
          <p:cNvGrpSpPr/>
          <p:nvPr/>
        </p:nvGrpSpPr>
        <p:grpSpPr>
          <a:xfrm>
            <a:off x="218205" y="2271478"/>
            <a:ext cx="11745020" cy="2315045"/>
            <a:chOff x="163653" y="1552251"/>
            <a:chExt cx="8808765" cy="1736284"/>
          </a:xfrm>
        </p:grpSpPr>
        <p:sp>
          <p:nvSpPr>
            <p:cNvPr id="2" name="Rounded Rectangle 1">
              <a:extLst>
                <a:ext uri="{FF2B5EF4-FFF2-40B4-BE49-F238E27FC236}">
                  <a16:creationId xmlns:a16="http://schemas.microsoft.com/office/drawing/2014/main" id="{97BE51A4-5E04-D5FD-3961-0CDA3BAE0216}"/>
                </a:ext>
              </a:extLst>
            </p:cNvPr>
            <p:cNvSpPr/>
            <p:nvPr/>
          </p:nvSpPr>
          <p:spPr>
            <a:xfrm>
              <a:off x="163653" y="1552254"/>
              <a:ext cx="2082290" cy="1736281"/>
            </a:xfrm>
            <a:prstGeom prst="roundRect">
              <a:avLst>
                <a:gd name="adj" fmla="val 7576"/>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lIns="48000" rIns="48000"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5" name="Rounded Rectangle 14">
              <a:extLst>
                <a:ext uri="{FF2B5EF4-FFF2-40B4-BE49-F238E27FC236}">
                  <a16:creationId xmlns:a16="http://schemas.microsoft.com/office/drawing/2014/main" id="{F2F856F8-1C86-8F50-85E3-1DFDBB76FC39}"/>
                </a:ext>
              </a:extLst>
            </p:cNvPr>
            <p:cNvSpPr/>
            <p:nvPr/>
          </p:nvSpPr>
          <p:spPr>
            <a:xfrm>
              <a:off x="2405811" y="1552253"/>
              <a:ext cx="2082290" cy="1736281"/>
            </a:xfrm>
            <a:prstGeom prst="roundRect">
              <a:avLst>
                <a:gd name="adj" fmla="val 7576"/>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lIns="48000" rIns="48000"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8" name="Rounded Rectangle 17">
              <a:extLst>
                <a:ext uri="{FF2B5EF4-FFF2-40B4-BE49-F238E27FC236}">
                  <a16:creationId xmlns:a16="http://schemas.microsoft.com/office/drawing/2014/main" id="{D6DACC2D-DB95-73D6-4AE5-2E2D731FD434}"/>
                </a:ext>
              </a:extLst>
            </p:cNvPr>
            <p:cNvSpPr/>
            <p:nvPr/>
          </p:nvSpPr>
          <p:spPr>
            <a:xfrm>
              <a:off x="4647970" y="1552252"/>
              <a:ext cx="2082290" cy="1736281"/>
            </a:xfrm>
            <a:prstGeom prst="roundRect">
              <a:avLst>
                <a:gd name="adj" fmla="val 7576"/>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lIns="48000" rIns="48000"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1" name="Rounded Rectangle 20">
              <a:extLst>
                <a:ext uri="{FF2B5EF4-FFF2-40B4-BE49-F238E27FC236}">
                  <a16:creationId xmlns:a16="http://schemas.microsoft.com/office/drawing/2014/main" id="{77E3A23F-6A16-F598-3A73-8FE9B9AF7A65}"/>
                </a:ext>
              </a:extLst>
            </p:cNvPr>
            <p:cNvSpPr/>
            <p:nvPr/>
          </p:nvSpPr>
          <p:spPr>
            <a:xfrm>
              <a:off x="6890128" y="1552251"/>
              <a:ext cx="2082290" cy="1736281"/>
            </a:xfrm>
            <a:prstGeom prst="roundRect">
              <a:avLst>
                <a:gd name="adj" fmla="val 7576"/>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lIns="48000" rIns="48000"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grpSp>
          <p:nvGrpSpPr>
            <p:cNvPr id="25" name="Group 24">
              <a:extLst>
                <a:ext uri="{FF2B5EF4-FFF2-40B4-BE49-F238E27FC236}">
                  <a16:creationId xmlns:a16="http://schemas.microsoft.com/office/drawing/2014/main" id="{4B9A6064-3BCC-34EA-BAB7-76399AB17965}"/>
                </a:ext>
              </a:extLst>
            </p:cNvPr>
            <p:cNvGrpSpPr/>
            <p:nvPr/>
          </p:nvGrpSpPr>
          <p:grpSpPr>
            <a:xfrm>
              <a:off x="263744" y="1675906"/>
              <a:ext cx="8608582" cy="1488971"/>
              <a:chOff x="263744" y="1678381"/>
              <a:chExt cx="8608582" cy="1488971"/>
            </a:xfrm>
          </p:grpSpPr>
          <p:sp>
            <p:nvSpPr>
              <p:cNvPr id="4" name="Rounded Rectangle 3">
                <a:extLst>
                  <a:ext uri="{FF2B5EF4-FFF2-40B4-BE49-F238E27FC236}">
                    <a16:creationId xmlns:a16="http://schemas.microsoft.com/office/drawing/2014/main" id="{6E112F1E-8BF1-863D-2DCB-A347AB08322D}"/>
                  </a:ext>
                </a:extLst>
              </p:cNvPr>
              <p:cNvSpPr/>
              <p:nvPr/>
            </p:nvSpPr>
            <p:spPr>
              <a:xfrm>
                <a:off x="263744" y="1678384"/>
                <a:ext cx="1882107" cy="1488968"/>
              </a:xfrm>
              <a:prstGeom prst="roundRect">
                <a:avLst>
                  <a:gd name="adj" fmla="val 757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48000" tIns="45720" rIns="48000" bIns="45720" rtlCol="0" anchor="ctr"/>
              <a:lstStyle/>
              <a:p>
                <a:pPr marL="0" marR="0" lvl="0" indent="0" algn="ctr" defTabSz="1219170" rtl="0" eaLnBrk="1" fontAlgn="auto" latinLnBrk="0" hangingPunct="1">
                  <a:lnSpc>
                    <a:spcPct val="100000"/>
                  </a:lnSpc>
                  <a:spcBef>
                    <a:spcPts val="400"/>
                  </a:spcBef>
                  <a:spcAft>
                    <a:spcPts val="400"/>
                  </a:spcAft>
                  <a:buClr>
                    <a:srgbClr val="000000"/>
                  </a:buClr>
                  <a:buSzTx/>
                  <a:buFontTx/>
                  <a:buNone/>
                  <a:tabLst/>
                  <a:defRPr/>
                </a:pPr>
                <a:r>
                  <a:rPr kumimoji="0" lang="en-GB" sz="1400" b="1" i="0" u="none" strike="noStrike" kern="0" cap="none" spc="0" normalizeH="0" baseline="0" noProof="0">
                    <a:ln>
                      <a:noFill/>
                    </a:ln>
                    <a:solidFill>
                      <a:srgbClr val="000000"/>
                    </a:solidFill>
                    <a:effectLst/>
                    <a:uLnTx/>
                    <a:uFillTx/>
                    <a:latin typeface="Arial"/>
                    <a:ea typeface="+mn-ea"/>
                    <a:cs typeface="+mn-cs"/>
                    <a:sym typeface="Arial"/>
                  </a:rPr>
                  <a:t> September 2025</a:t>
                </a:r>
              </a:p>
              <a:p>
                <a:pPr marL="0" marR="0" lvl="0" indent="0" algn="ctr" defTabSz="1219170" rtl="0" eaLnBrk="1" fontAlgn="auto" latinLnBrk="0" hangingPunct="1">
                  <a:lnSpc>
                    <a:spcPct val="100000"/>
                  </a:lnSpc>
                  <a:spcBef>
                    <a:spcPts val="400"/>
                  </a:spcBef>
                  <a:spcAft>
                    <a:spcPts val="400"/>
                  </a:spcAft>
                  <a:buClr>
                    <a:srgbClr val="000000"/>
                  </a:buClr>
                  <a:buSzTx/>
                  <a:buFontTx/>
                  <a:buNone/>
                  <a:tabLst/>
                  <a:defRPr/>
                </a:pPr>
                <a:r>
                  <a:rPr kumimoji="0" lang="en-GB" sz="1200" b="0" i="1" u="none" strike="noStrike" kern="0" cap="none" spc="0" normalizeH="0" baseline="0" noProof="0">
                    <a:ln>
                      <a:noFill/>
                    </a:ln>
                    <a:solidFill>
                      <a:srgbClr val="000000"/>
                    </a:solidFill>
                    <a:effectLst/>
                    <a:uLnTx/>
                    <a:uFillTx/>
                    <a:latin typeface="Arial"/>
                    <a:ea typeface="+mn-ea"/>
                    <a:cs typeface="+mn-cs"/>
                    <a:sym typeface="Arial"/>
                  </a:rPr>
                  <a:t>All documentation for the Code Drafting including REC Schedule, API Technical Specification and User Agreement finalised and issued to DESNZ for inclusion in consultation.</a:t>
                </a:r>
                <a:endParaRPr kumimoji="0" lang="en-GB" sz="1200" b="0" i="1" u="none" strike="noStrike" kern="0" cap="none" spc="0" normalizeH="0" baseline="0" noProof="0">
                  <a:ln>
                    <a:noFill/>
                  </a:ln>
                  <a:solidFill>
                    <a:srgbClr val="000000"/>
                  </a:solidFill>
                  <a:effectLst/>
                  <a:uLnTx/>
                  <a:uFillTx/>
                  <a:latin typeface="Arial"/>
                  <a:ea typeface="+mn-ea"/>
                  <a:cs typeface="Arial"/>
                </a:endParaRPr>
              </a:p>
            </p:txBody>
          </p:sp>
          <p:sp>
            <p:nvSpPr>
              <p:cNvPr id="16" name="Rounded Rectangle 15">
                <a:extLst>
                  <a:ext uri="{FF2B5EF4-FFF2-40B4-BE49-F238E27FC236}">
                    <a16:creationId xmlns:a16="http://schemas.microsoft.com/office/drawing/2014/main" id="{FDEDB4E9-8128-02E3-7452-6DFD144E5DFA}"/>
                  </a:ext>
                </a:extLst>
              </p:cNvPr>
              <p:cNvSpPr/>
              <p:nvPr/>
            </p:nvSpPr>
            <p:spPr>
              <a:xfrm>
                <a:off x="2505902" y="1678383"/>
                <a:ext cx="1882107" cy="1488968"/>
              </a:xfrm>
              <a:prstGeom prst="roundRect">
                <a:avLst>
                  <a:gd name="adj" fmla="val 757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48000" rIns="48000" rtlCol="0" anchor="ctr"/>
              <a:lstStyle/>
              <a:p>
                <a:pPr marL="0" marR="0" lvl="0" indent="0" algn="ctr" defTabSz="1219170" rtl="0" eaLnBrk="1" fontAlgn="auto" latinLnBrk="0" hangingPunct="1">
                  <a:lnSpc>
                    <a:spcPct val="100000"/>
                  </a:lnSpc>
                  <a:spcBef>
                    <a:spcPts val="400"/>
                  </a:spcBef>
                  <a:spcAft>
                    <a:spcPts val="400"/>
                  </a:spcAft>
                  <a:buClr>
                    <a:srgbClr val="000000"/>
                  </a:buClr>
                  <a:buSzTx/>
                  <a:buFontTx/>
                  <a:buNone/>
                  <a:tabLst/>
                  <a:defRPr/>
                </a:pPr>
                <a:r>
                  <a:rPr kumimoji="0" lang="en-GB" sz="1400" b="1" i="0" u="none" strike="noStrike" kern="0" cap="none" spc="0" normalizeH="0" baseline="0" noProof="0">
                    <a:ln>
                      <a:noFill/>
                    </a:ln>
                    <a:solidFill>
                      <a:srgbClr val="000000"/>
                    </a:solidFill>
                    <a:effectLst/>
                    <a:uLnTx/>
                    <a:uFillTx/>
                    <a:latin typeface="Arial"/>
                    <a:ea typeface="+mn-ea"/>
                    <a:cs typeface="+mn-cs"/>
                    <a:sym typeface="Arial"/>
                  </a:rPr>
                  <a:t>October – December 2025</a:t>
                </a:r>
              </a:p>
              <a:p>
                <a:pPr marL="0" marR="0" lvl="0" indent="0" algn="ctr" defTabSz="1219170" rtl="0" eaLnBrk="1" fontAlgn="auto" latinLnBrk="0" hangingPunct="1">
                  <a:lnSpc>
                    <a:spcPct val="100000"/>
                  </a:lnSpc>
                  <a:spcBef>
                    <a:spcPts val="400"/>
                  </a:spcBef>
                  <a:spcAft>
                    <a:spcPts val="400"/>
                  </a:spcAft>
                  <a:buClr>
                    <a:srgbClr val="000000"/>
                  </a:buClr>
                  <a:buSzTx/>
                  <a:buFontTx/>
                  <a:buNone/>
                  <a:tabLst/>
                  <a:defRPr/>
                </a:pPr>
                <a:r>
                  <a:rPr kumimoji="0" lang="en-GB" sz="1200" b="0" i="1" u="none" strike="noStrike" kern="0" cap="none" spc="0" normalizeH="0" baseline="0" noProof="0">
                    <a:ln>
                      <a:noFill/>
                    </a:ln>
                    <a:solidFill>
                      <a:srgbClr val="000000"/>
                    </a:solidFill>
                    <a:effectLst/>
                    <a:uLnTx/>
                    <a:uFillTx/>
                    <a:latin typeface="Arial"/>
                    <a:ea typeface="+mn-ea"/>
                    <a:cs typeface="+mn-cs"/>
                    <a:sym typeface="Arial"/>
                  </a:rPr>
                  <a:t>DESNZ-led consultation on the REC changes and SLC changes takes place. </a:t>
                </a:r>
              </a:p>
            </p:txBody>
          </p:sp>
          <p:sp>
            <p:nvSpPr>
              <p:cNvPr id="19" name="Rounded Rectangle 18">
                <a:extLst>
                  <a:ext uri="{FF2B5EF4-FFF2-40B4-BE49-F238E27FC236}">
                    <a16:creationId xmlns:a16="http://schemas.microsoft.com/office/drawing/2014/main" id="{195094B4-13F7-0DD6-2104-EC5BDF273763}"/>
                  </a:ext>
                </a:extLst>
              </p:cNvPr>
              <p:cNvSpPr/>
              <p:nvPr/>
            </p:nvSpPr>
            <p:spPr>
              <a:xfrm>
                <a:off x="4748061" y="1678382"/>
                <a:ext cx="1882107" cy="1488968"/>
              </a:xfrm>
              <a:prstGeom prst="roundRect">
                <a:avLst>
                  <a:gd name="adj" fmla="val 757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48000" rIns="48000" rtlCol="0" anchor="ctr"/>
              <a:lstStyle/>
              <a:p>
                <a:pPr marL="0" marR="0" lvl="0" indent="0" algn="ctr" defTabSz="1219170" rtl="0" eaLnBrk="1" fontAlgn="auto" latinLnBrk="0" hangingPunct="1">
                  <a:lnSpc>
                    <a:spcPct val="100000"/>
                  </a:lnSpc>
                  <a:spcBef>
                    <a:spcPts val="400"/>
                  </a:spcBef>
                  <a:spcAft>
                    <a:spcPts val="400"/>
                  </a:spcAft>
                  <a:buClr>
                    <a:srgbClr val="000000"/>
                  </a:buClr>
                  <a:buSzTx/>
                  <a:buFontTx/>
                  <a:buNone/>
                  <a:tabLst/>
                  <a:defRPr/>
                </a:pPr>
                <a:r>
                  <a:rPr kumimoji="0" lang="en-GB" sz="1400" b="1" i="0" u="none" strike="noStrike" kern="0" cap="none" spc="0" normalizeH="0" baseline="0" noProof="0">
                    <a:ln>
                      <a:noFill/>
                    </a:ln>
                    <a:solidFill>
                      <a:srgbClr val="000000"/>
                    </a:solidFill>
                    <a:effectLst/>
                    <a:uLnTx/>
                    <a:uFillTx/>
                    <a:latin typeface="Arial"/>
                    <a:ea typeface="+mn-ea"/>
                    <a:cs typeface="+mn-cs"/>
                    <a:sym typeface="Arial"/>
                  </a:rPr>
                  <a:t>31 March 2026</a:t>
                </a:r>
              </a:p>
              <a:p>
                <a:pPr marL="0" marR="0" lvl="0" indent="0" algn="ctr" defTabSz="1219170" rtl="0" eaLnBrk="1" fontAlgn="auto" latinLnBrk="0" hangingPunct="1">
                  <a:lnSpc>
                    <a:spcPct val="100000"/>
                  </a:lnSpc>
                  <a:spcBef>
                    <a:spcPts val="400"/>
                  </a:spcBef>
                  <a:spcAft>
                    <a:spcPts val="400"/>
                  </a:spcAft>
                  <a:buClr>
                    <a:srgbClr val="000000"/>
                  </a:buClr>
                  <a:buSzTx/>
                  <a:buFontTx/>
                  <a:buNone/>
                  <a:tabLst/>
                  <a:defRPr/>
                </a:pPr>
                <a:r>
                  <a:rPr kumimoji="0" lang="en-GB" sz="1200" b="0" i="1" u="none" strike="noStrike" kern="0" cap="none" spc="0" normalizeH="0" baseline="0" noProof="0">
                    <a:ln>
                      <a:noFill/>
                    </a:ln>
                    <a:solidFill>
                      <a:srgbClr val="000000"/>
                    </a:solidFill>
                    <a:effectLst/>
                    <a:uLnTx/>
                    <a:uFillTx/>
                    <a:latin typeface="Arial"/>
                    <a:ea typeface="+mn-ea"/>
                    <a:cs typeface="+mn-cs"/>
                    <a:sym typeface="Arial"/>
                  </a:rPr>
                  <a:t>Changes introduced into the REC by DESNZ following analysis of responses, any required changes, and further DESNZ and Ofgem review.</a:t>
                </a:r>
              </a:p>
            </p:txBody>
          </p:sp>
          <p:sp>
            <p:nvSpPr>
              <p:cNvPr id="23" name="Rounded Rectangle 22">
                <a:extLst>
                  <a:ext uri="{FF2B5EF4-FFF2-40B4-BE49-F238E27FC236}">
                    <a16:creationId xmlns:a16="http://schemas.microsoft.com/office/drawing/2014/main" id="{D1DFDB52-3BE5-05E8-574E-1BA8301C659C}"/>
                  </a:ext>
                </a:extLst>
              </p:cNvPr>
              <p:cNvSpPr/>
              <p:nvPr/>
            </p:nvSpPr>
            <p:spPr>
              <a:xfrm>
                <a:off x="6990219" y="1678381"/>
                <a:ext cx="1882107" cy="1488968"/>
              </a:xfrm>
              <a:prstGeom prst="roundRect">
                <a:avLst>
                  <a:gd name="adj" fmla="val 757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48000" rIns="48000" rtlCol="0" anchor="ctr"/>
              <a:lstStyle/>
              <a:p>
                <a:pPr marL="0" marR="0" lvl="0" indent="0" algn="ctr" defTabSz="1219170" rtl="0" eaLnBrk="1" fontAlgn="auto" latinLnBrk="0" hangingPunct="1">
                  <a:lnSpc>
                    <a:spcPct val="100000"/>
                  </a:lnSpc>
                  <a:spcBef>
                    <a:spcPts val="400"/>
                  </a:spcBef>
                  <a:spcAft>
                    <a:spcPts val="400"/>
                  </a:spcAft>
                  <a:buClr>
                    <a:srgbClr val="000000"/>
                  </a:buClr>
                  <a:buSzTx/>
                  <a:buFontTx/>
                  <a:buNone/>
                  <a:tabLst/>
                  <a:defRPr/>
                </a:pPr>
                <a:r>
                  <a:rPr kumimoji="0" lang="en-GB" sz="1400" b="1" i="0" u="none" strike="noStrike" kern="0" cap="none" spc="0" normalizeH="0" baseline="0" noProof="0">
                    <a:ln>
                      <a:noFill/>
                    </a:ln>
                    <a:solidFill>
                      <a:srgbClr val="000000"/>
                    </a:solidFill>
                    <a:effectLst/>
                    <a:uLnTx/>
                    <a:uFillTx/>
                    <a:latin typeface="Arial"/>
                    <a:ea typeface="+mn-ea"/>
                    <a:cs typeface="+mn-cs"/>
                    <a:sym typeface="Arial"/>
                  </a:rPr>
                  <a:t>January 2027</a:t>
                </a:r>
              </a:p>
              <a:p>
                <a:pPr marL="0" marR="0" lvl="0" indent="0" algn="ctr" defTabSz="1219170" rtl="0" eaLnBrk="1" fontAlgn="auto" latinLnBrk="0" hangingPunct="1">
                  <a:lnSpc>
                    <a:spcPct val="100000"/>
                  </a:lnSpc>
                  <a:spcBef>
                    <a:spcPts val="400"/>
                  </a:spcBef>
                  <a:spcAft>
                    <a:spcPts val="400"/>
                  </a:spcAft>
                  <a:buClr>
                    <a:srgbClr val="000000"/>
                  </a:buClr>
                  <a:buSzTx/>
                  <a:buFontTx/>
                  <a:buNone/>
                  <a:tabLst/>
                  <a:defRPr/>
                </a:pPr>
                <a:r>
                  <a:rPr kumimoji="0" lang="en-GB" sz="1200" b="0" i="1" u="none" strike="noStrike" kern="0" cap="none" spc="0" normalizeH="0" baseline="0" noProof="0">
                    <a:ln>
                      <a:noFill/>
                    </a:ln>
                    <a:solidFill>
                      <a:srgbClr val="000000"/>
                    </a:solidFill>
                    <a:effectLst/>
                    <a:uLnTx/>
                    <a:uFillTx/>
                    <a:latin typeface="Arial"/>
                    <a:ea typeface="+mn-ea"/>
                    <a:cs typeface="+mn-cs"/>
                    <a:sym typeface="Arial"/>
                  </a:rPr>
                  <a:t>Supplier APIs developed and deployed. User Register, Supplier Register and Monitoring Tool move into Go-Live.</a:t>
                </a:r>
              </a:p>
            </p:txBody>
          </p:sp>
        </p:grpSp>
      </p:grpSp>
      <p:sp>
        <p:nvSpPr>
          <p:cNvPr id="3" name="Rounded Rectangle 2">
            <a:extLst>
              <a:ext uri="{FF2B5EF4-FFF2-40B4-BE49-F238E27FC236}">
                <a16:creationId xmlns:a16="http://schemas.microsoft.com/office/drawing/2014/main" id="{2E9FA59A-F225-B760-3622-E3D6BF32F0D0}"/>
              </a:ext>
            </a:extLst>
          </p:cNvPr>
          <p:cNvSpPr/>
          <p:nvPr/>
        </p:nvSpPr>
        <p:spPr>
          <a:xfrm>
            <a:off x="6330749" y="4801949"/>
            <a:ext cx="2509476" cy="1563906"/>
          </a:xfrm>
          <a:prstGeom prst="roundRect">
            <a:avLst>
              <a:gd name="adj" fmla="val 7576"/>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48000" rIns="48000" rtlCol="0" anchor="ctr"/>
          <a:lstStyle/>
          <a:p>
            <a:pPr marL="0" marR="0" lvl="0" indent="0" algn="ctr" defTabSz="1219170" rtl="0" eaLnBrk="1" fontAlgn="auto" latinLnBrk="0" hangingPunct="1">
              <a:lnSpc>
                <a:spcPct val="100000"/>
              </a:lnSpc>
              <a:spcBef>
                <a:spcPts val="400"/>
              </a:spcBef>
              <a:spcAft>
                <a:spcPts val="400"/>
              </a:spcAft>
              <a:buClr>
                <a:srgbClr val="000000"/>
              </a:buClr>
              <a:buSzTx/>
              <a:buFontTx/>
              <a:buNone/>
              <a:tabLst/>
              <a:defRPr/>
            </a:pPr>
            <a:r>
              <a:rPr kumimoji="0" lang="en-GB" sz="1400" b="1" i="0" u="none" strike="noStrike" kern="0" cap="none" spc="0" normalizeH="0" baseline="0" noProof="0">
                <a:ln>
                  <a:noFill/>
                </a:ln>
                <a:solidFill>
                  <a:srgbClr val="000000"/>
                </a:solidFill>
                <a:effectLst/>
                <a:uLnTx/>
                <a:uFillTx/>
                <a:latin typeface="Arial"/>
                <a:ea typeface="+mn-ea"/>
                <a:cs typeface="+mn-cs"/>
                <a:sym typeface="Arial"/>
              </a:rPr>
              <a:t>Important to note that this is not a standard REC Change. </a:t>
            </a:r>
          </a:p>
          <a:p>
            <a:pPr marL="0" marR="0" lvl="0" indent="0" algn="ctr" defTabSz="1219170" rtl="0" eaLnBrk="1" fontAlgn="auto" latinLnBrk="0" hangingPunct="1">
              <a:lnSpc>
                <a:spcPct val="100000"/>
              </a:lnSpc>
              <a:spcBef>
                <a:spcPts val="400"/>
              </a:spcBef>
              <a:spcAft>
                <a:spcPts val="400"/>
              </a:spcAft>
              <a:buClr>
                <a:srgbClr val="000000"/>
              </a:buClr>
              <a:buSzTx/>
              <a:buFontTx/>
              <a:buNone/>
              <a:tabLst/>
              <a:defRPr/>
            </a:pPr>
            <a:r>
              <a:rPr kumimoji="0" lang="en-GB" sz="1400" b="1" i="0" u="none" strike="noStrike" kern="0" cap="none" spc="0" normalizeH="0" baseline="0" noProof="0">
                <a:ln>
                  <a:noFill/>
                </a:ln>
                <a:solidFill>
                  <a:srgbClr val="000000"/>
                </a:solidFill>
                <a:effectLst/>
                <a:uLnTx/>
                <a:uFillTx/>
                <a:latin typeface="Arial"/>
                <a:ea typeface="+mn-ea"/>
                <a:cs typeface="+mn-cs"/>
                <a:sym typeface="Arial"/>
              </a:rPr>
              <a:t>DESNZ will designate the changes into the REC</a:t>
            </a:r>
            <a:endParaRPr kumimoji="0" lang="en-GB" sz="1200" b="0" i="0" u="none" strike="noStrike" kern="0" cap="none" spc="0" normalizeH="0" baseline="0" noProof="0">
              <a:ln>
                <a:noFill/>
              </a:ln>
              <a:solidFill>
                <a:srgbClr val="000000"/>
              </a:solidFill>
              <a:effectLst/>
              <a:uLnTx/>
              <a:uFillTx/>
              <a:latin typeface="Arial"/>
              <a:ea typeface="+mn-ea"/>
              <a:cs typeface="+mn-cs"/>
              <a:sym typeface="Arial"/>
            </a:endParaRPr>
          </a:p>
        </p:txBody>
      </p:sp>
      <p:cxnSp>
        <p:nvCxnSpPr>
          <p:cNvPr id="6" name="Straight Connector 5">
            <a:extLst>
              <a:ext uri="{FF2B5EF4-FFF2-40B4-BE49-F238E27FC236}">
                <a16:creationId xmlns:a16="http://schemas.microsoft.com/office/drawing/2014/main" id="{94B05ADB-963C-5FDE-266A-A87BAA1AE2FE}"/>
              </a:ext>
            </a:extLst>
          </p:cNvPr>
          <p:cNvCxnSpPr>
            <a:endCxn id="3" idx="0"/>
          </p:cNvCxnSpPr>
          <p:nvPr/>
        </p:nvCxnSpPr>
        <p:spPr>
          <a:xfrm>
            <a:off x="7583113" y="4586519"/>
            <a:ext cx="2374" cy="21543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45703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7C1C1A50-7183-BD59-0BE5-3FA6757E3561}"/>
            </a:ext>
          </a:extLst>
        </p:cNvPr>
        <p:cNvGrpSpPr/>
        <p:nvPr/>
      </p:nvGrpSpPr>
      <p:grpSpPr>
        <a:xfrm>
          <a:off x="0" y="0"/>
          <a:ext cx="0" cy="0"/>
          <a:chOff x="0" y="0"/>
          <a:chExt cx="0" cy="0"/>
        </a:xfrm>
      </p:grpSpPr>
      <p:sp>
        <p:nvSpPr>
          <p:cNvPr id="81" name="Google Shape;81;p16">
            <a:extLst>
              <a:ext uri="{FF2B5EF4-FFF2-40B4-BE49-F238E27FC236}">
                <a16:creationId xmlns:a16="http://schemas.microsoft.com/office/drawing/2014/main" id="{02173669-4950-AB86-67AB-2570C8667B7B}"/>
              </a:ext>
            </a:extLst>
          </p:cNvPr>
          <p:cNvSpPr/>
          <p:nvPr/>
        </p:nvSpPr>
        <p:spPr>
          <a:xfrm>
            <a:off x="-1" y="0"/>
            <a:ext cx="12181433"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pic>
        <p:nvPicPr>
          <p:cNvPr id="83" name="Google Shape;83;p16">
            <a:extLst>
              <a:ext uri="{FF2B5EF4-FFF2-40B4-BE49-F238E27FC236}">
                <a16:creationId xmlns:a16="http://schemas.microsoft.com/office/drawing/2014/main" id="{F96885E9-B705-096A-2FD3-767F4B63D6F3}"/>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22" name="Google Shape;65;p14">
            <a:extLst>
              <a:ext uri="{FF2B5EF4-FFF2-40B4-BE49-F238E27FC236}">
                <a16:creationId xmlns:a16="http://schemas.microsoft.com/office/drawing/2014/main" id="{5151DF26-951E-63CD-62C0-9D0DB1E6CDAC}"/>
              </a:ext>
            </a:extLst>
          </p:cNvPr>
          <p:cNvSpPr txBox="1"/>
          <p:nvPr/>
        </p:nvSpPr>
        <p:spPr>
          <a:xfrm>
            <a:off x="164247" y="158193"/>
            <a:ext cx="5071141" cy="508753"/>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133" b="1" i="0" u="none" strike="noStrike" kern="1200" cap="none" spc="0" normalizeH="0" baseline="0" noProof="0">
                <a:ln>
                  <a:noFill/>
                </a:ln>
                <a:solidFill>
                  <a:srgbClr val="021E5E"/>
                </a:solidFill>
                <a:effectLst/>
                <a:uLnTx/>
                <a:uFillTx/>
                <a:latin typeface="Outfit" charset="0"/>
                <a:ea typeface="Outfit"/>
                <a:cs typeface="Outfit"/>
                <a:sym typeface="Playfair Display"/>
              </a:rPr>
              <a:t>What do we need to deliver?</a:t>
            </a:r>
            <a:endParaRPr kumimoji="0" lang="en-GB" sz="2133" b="1" i="0" u="none" strike="noStrike" kern="1200" cap="none" spc="0" normalizeH="0" baseline="0" noProof="0">
              <a:ln>
                <a:noFill/>
              </a:ln>
              <a:solidFill>
                <a:srgbClr val="021E5E"/>
              </a:solidFill>
              <a:effectLst/>
              <a:uLnTx/>
              <a:uFillTx/>
              <a:latin typeface="Outfit" charset="0"/>
              <a:ea typeface="Outfit"/>
              <a:cs typeface="Outfit"/>
              <a:sym typeface="Outfit"/>
            </a:endParaRPr>
          </a:p>
        </p:txBody>
      </p:sp>
      <p:sp>
        <p:nvSpPr>
          <p:cNvPr id="2" name="Rectangle 1">
            <a:extLst>
              <a:ext uri="{FF2B5EF4-FFF2-40B4-BE49-F238E27FC236}">
                <a16:creationId xmlns:a16="http://schemas.microsoft.com/office/drawing/2014/main" id="{302356DA-6DBE-2218-CF9B-B52B5E520929}"/>
              </a:ext>
            </a:extLst>
          </p:cNvPr>
          <p:cNvSpPr/>
          <p:nvPr/>
        </p:nvSpPr>
        <p:spPr>
          <a:xfrm>
            <a:off x="-1" y="825200"/>
            <a:ext cx="12192001" cy="603357"/>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4285F4"/>
                </a:solidFill>
                <a:effectLst/>
                <a:uLnTx/>
                <a:uFillTx/>
                <a:latin typeface="Arial"/>
                <a:ea typeface="+mn-ea"/>
                <a:cs typeface="+mn-cs"/>
              </a:rPr>
              <a:t>Tariff Interoperability is made up of several components which can be separated into broad categories of technical and governance</a:t>
            </a:r>
          </a:p>
        </p:txBody>
      </p:sp>
      <p:cxnSp>
        <p:nvCxnSpPr>
          <p:cNvPr id="5" name="Straight Connector 4">
            <a:extLst>
              <a:ext uri="{FF2B5EF4-FFF2-40B4-BE49-F238E27FC236}">
                <a16:creationId xmlns:a16="http://schemas.microsoft.com/office/drawing/2014/main" id="{7F6274D8-D4AF-6C52-675E-230562049886}"/>
              </a:ext>
            </a:extLst>
          </p:cNvPr>
          <p:cNvCxnSpPr>
            <a:cxnSpLocks/>
          </p:cNvCxnSpPr>
          <p:nvPr/>
        </p:nvCxnSpPr>
        <p:spPr>
          <a:xfrm>
            <a:off x="-1" y="825200"/>
            <a:ext cx="1219200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8E3983E5-1B26-1C63-29ED-FF9967A207EC}"/>
              </a:ext>
            </a:extLst>
          </p:cNvPr>
          <p:cNvCxnSpPr>
            <a:cxnSpLocks/>
          </p:cNvCxnSpPr>
          <p:nvPr/>
        </p:nvCxnSpPr>
        <p:spPr>
          <a:xfrm>
            <a:off x="-1" y="1428557"/>
            <a:ext cx="12192001"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37" name="Group 36">
            <a:extLst>
              <a:ext uri="{FF2B5EF4-FFF2-40B4-BE49-F238E27FC236}">
                <a16:creationId xmlns:a16="http://schemas.microsoft.com/office/drawing/2014/main" id="{779A3DA0-6CE0-1984-992F-0E949536575B}"/>
              </a:ext>
            </a:extLst>
          </p:cNvPr>
          <p:cNvGrpSpPr/>
          <p:nvPr/>
        </p:nvGrpSpPr>
        <p:grpSpPr>
          <a:xfrm>
            <a:off x="2369915" y="2231738"/>
            <a:ext cx="3528907" cy="1761805"/>
            <a:chOff x="1772226" y="3667776"/>
            <a:chExt cx="2406073" cy="1321354"/>
          </a:xfrm>
        </p:grpSpPr>
        <p:sp>
          <p:nvSpPr>
            <p:cNvPr id="8" name="Rounded Rectangle 7">
              <a:extLst>
                <a:ext uri="{FF2B5EF4-FFF2-40B4-BE49-F238E27FC236}">
                  <a16:creationId xmlns:a16="http://schemas.microsoft.com/office/drawing/2014/main" id="{6143EC4A-4C4E-4457-B29B-1E3AE231D10B}"/>
                </a:ext>
              </a:extLst>
            </p:cNvPr>
            <p:cNvSpPr/>
            <p:nvPr/>
          </p:nvSpPr>
          <p:spPr>
            <a:xfrm>
              <a:off x="1772226" y="3667776"/>
              <a:ext cx="2406073" cy="1321354"/>
            </a:xfrm>
            <a:prstGeom prst="roundRect">
              <a:avLst>
                <a:gd name="adj" fmla="val 7576"/>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67" b="0" i="0" u="none" strike="noStrike" kern="1200" cap="none" spc="0" normalizeH="0" baseline="0" noProof="0">
                <a:ln>
                  <a:noFill/>
                </a:ln>
                <a:solidFill>
                  <a:srgbClr val="FFFFFF"/>
                </a:solidFill>
                <a:effectLst/>
                <a:uLnTx/>
                <a:uFillTx/>
                <a:latin typeface="Arial"/>
                <a:ea typeface="+mn-ea"/>
                <a:cs typeface="+mn-cs"/>
              </a:endParaRPr>
            </a:p>
          </p:txBody>
        </p:sp>
        <p:sp>
          <p:nvSpPr>
            <p:cNvPr id="9" name="Rounded Rectangle 8">
              <a:extLst>
                <a:ext uri="{FF2B5EF4-FFF2-40B4-BE49-F238E27FC236}">
                  <a16:creationId xmlns:a16="http://schemas.microsoft.com/office/drawing/2014/main" id="{4DA99F94-404D-953D-EE89-B2A0CF8347A6}"/>
                </a:ext>
              </a:extLst>
            </p:cNvPr>
            <p:cNvSpPr/>
            <p:nvPr/>
          </p:nvSpPr>
          <p:spPr>
            <a:xfrm>
              <a:off x="1887881" y="3782439"/>
              <a:ext cx="2174763" cy="1092029"/>
            </a:xfrm>
            <a:prstGeom prst="roundRect">
              <a:avLst>
                <a:gd name="adj" fmla="val 757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GB" sz="1467" b="1" i="0" u="none" strike="noStrike" kern="1200" cap="none" spc="0" normalizeH="0" baseline="0" noProof="0">
                  <a:ln>
                    <a:noFill/>
                  </a:ln>
                  <a:solidFill>
                    <a:srgbClr val="000000"/>
                  </a:solidFill>
                  <a:effectLst/>
                  <a:uLnTx/>
                  <a:uFillTx/>
                  <a:latin typeface="Arial"/>
                  <a:ea typeface="+mn-ea"/>
                  <a:cs typeface="+mn-cs"/>
                </a:rPr>
                <a:t>API Technical Specification</a:t>
              </a:r>
            </a:p>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GB" sz="1333" b="0" i="1" u="none" strike="noStrike" kern="1200" cap="none" spc="0" normalizeH="0" baseline="0" noProof="0">
                  <a:ln>
                    <a:noFill/>
                  </a:ln>
                  <a:solidFill>
                    <a:srgbClr val="000000"/>
                  </a:solidFill>
                  <a:effectLst/>
                  <a:uLnTx/>
                  <a:uFillTx/>
                  <a:latin typeface="Arial"/>
                  <a:ea typeface="+mn-ea"/>
                  <a:cs typeface="+mn-cs"/>
                </a:rPr>
                <a:t>Technical definition of Tariff Interoperability API to enable Suppliers and RTI Users to build their solution.</a:t>
              </a:r>
            </a:p>
          </p:txBody>
        </p:sp>
      </p:grpSp>
      <p:grpSp>
        <p:nvGrpSpPr>
          <p:cNvPr id="36" name="Group 35">
            <a:extLst>
              <a:ext uri="{FF2B5EF4-FFF2-40B4-BE49-F238E27FC236}">
                <a16:creationId xmlns:a16="http://schemas.microsoft.com/office/drawing/2014/main" id="{F0D62283-1A07-3180-542C-36A406316C5C}"/>
              </a:ext>
            </a:extLst>
          </p:cNvPr>
          <p:cNvGrpSpPr/>
          <p:nvPr/>
        </p:nvGrpSpPr>
        <p:grpSpPr>
          <a:xfrm>
            <a:off x="6293177" y="2231738"/>
            <a:ext cx="3528907" cy="1761805"/>
            <a:chOff x="4965700" y="3667776"/>
            <a:chExt cx="2406073" cy="1321354"/>
          </a:xfrm>
        </p:grpSpPr>
        <p:sp>
          <p:nvSpPr>
            <p:cNvPr id="15" name="Rounded Rectangle 14">
              <a:extLst>
                <a:ext uri="{FF2B5EF4-FFF2-40B4-BE49-F238E27FC236}">
                  <a16:creationId xmlns:a16="http://schemas.microsoft.com/office/drawing/2014/main" id="{10BD3B99-79C8-73E8-B5BA-26A90D8820F7}"/>
                </a:ext>
              </a:extLst>
            </p:cNvPr>
            <p:cNvSpPr/>
            <p:nvPr/>
          </p:nvSpPr>
          <p:spPr>
            <a:xfrm>
              <a:off x="4965700" y="3667776"/>
              <a:ext cx="2406073" cy="1321354"/>
            </a:xfrm>
            <a:prstGeom prst="roundRect">
              <a:avLst>
                <a:gd name="adj" fmla="val 7576"/>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67" b="0" i="0" u="none" strike="noStrike" kern="1200" cap="none" spc="0" normalizeH="0" baseline="0" noProof="0">
                <a:ln>
                  <a:noFill/>
                </a:ln>
                <a:solidFill>
                  <a:srgbClr val="FFFFFF"/>
                </a:solidFill>
                <a:effectLst/>
                <a:uLnTx/>
                <a:uFillTx/>
                <a:latin typeface="Arial"/>
                <a:ea typeface="+mn-ea"/>
                <a:cs typeface="+mn-cs"/>
              </a:endParaRPr>
            </a:p>
          </p:txBody>
        </p:sp>
        <p:sp>
          <p:nvSpPr>
            <p:cNvPr id="16" name="Rounded Rectangle 15">
              <a:extLst>
                <a:ext uri="{FF2B5EF4-FFF2-40B4-BE49-F238E27FC236}">
                  <a16:creationId xmlns:a16="http://schemas.microsoft.com/office/drawing/2014/main" id="{96EE9709-73F1-FED7-8057-48BCFA01C740}"/>
                </a:ext>
              </a:extLst>
            </p:cNvPr>
            <p:cNvSpPr/>
            <p:nvPr/>
          </p:nvSpPr>
          <p:spPr>
            <a:xfrm>
              <a:off x="5081355" y="3782439"/>
              <a:ext cx="2174763" cy="1092029"/>
            </a:xfrm>
            <a:prstGeom prst="roundRect">
              <a:avLst>
                <a:gd name="adj" fmla="val 757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GB" sz="1467" b="1" i="0" u="none" strike="noStrike" kern="1200" cap="none" spc="0" normalizeH="0" baseline="0" noProof="0">
                  <a:ln>
                    <a:noFill/>
                  </a:ln>
                  <a:solidFill>
                    <a:srgbClr val="000000"/>
                  </a:solidFill>
                  <a:effectLst/>
                  <a:uLnTx/>
                  <a:uFillTx/>
                  <a:latin typeface="Arial"/>
                  <a:ea typeface="+mn-ea"/>
                  <a:cs typeface="+mn-cs"/>
                </a:rPr>
                <a:t>Data Specification</a:t>
              </a:r>
            </a:p>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GB" sz="1333" b="0" i="1" u="none" strike="noStrike" kern="1200" cap="none" spc="0" normalizeH="0" baseline="0" noProof="0">
                  <a:ln>
                    <a:noFill/>
                  </a:ln>
                  <a:solidFill>
                    <a:srgbClr val="000000"/>
                  </a:solidFill>
                  <a:effectLst/>
                  <a:uLnTx/>
                  <a:uFillTx/>
                  <a:latin typeface="Arial"/>
                  <a:ea typeface="+mn-ea"/>
                  <a:cs typeface="+mn-cs"/>
                </a:rPr>
                <a:t>Standardised definition of New Data Items (where required) and New Market Messages for sharing data</a:t>
              </a:r>
              <a:endParaRPr kumimoji="0" lang="en-GB" sz="1467" b="0" i="1" u="none" strike="noStrike" kern="1200" cap="none" spc="0" normalizeH="0" baseline="0" noProof="0">
                <a:ln>
                  <a:noFill/>
                </a:ln>
                <a:solidFill>
                  <a:srgbClr val="000000"/>
                </a:solidFill>
                <a:effectLst/>
                <a:uLnTx/>
                <a:uFillTx/>
                <a:latin typeface="Arial"/>
                <a:ea typeface="+mn-ea"/>
                <a:cs typeface="+mn-cs"/>
              </a:endParaRPr>
            </a:p>
          </p:txBody>
        </p:sp>
      </p:grpSp>
      <p:sp>
        <p:nvSpPr>
          <p:cNvPr id="34" name="Rectangle 33">
            <a:extLst>
              <a:ext uri="{FF2B5EF4-FFF2-40B4-BE49-F238E27FC236}">
                <a16:creationId xmlns:a16="http://schemas.microsoft.com/office/drawing/2014/main" id="{E2F20FF0-8B6B-5320-A79B-78947427012D}"/>
              </a:ext>
            </a:extLst>
          </p:cNvPr>
          <p:cNvSpPr/>
          <p:nvPr/>
        </p:nvSpPr>
        <p:spPr>
          <a:xfrm>
            <a:off x="0" y="4222144"/>
            <a:ext cx="12181432" cy="263585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14400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000000"/>
                </a:solidFill>
                <a:effectLst/>
                <a:uLnTx/>
                <a:uFillTx/>
                <a:latin typeface="Arial"/>
                <a:ea typeface="+mn-ea"/>
                <a:cs typeface="+mn-cs"/>
              </a:rPr>
              <a:t>RECCo Tariff Interoperability Arrangements Enablers</a:t>
            </a:r>
          </a:p>
        </p:txBody>
      </p:sp>
      <p:grpSp>
        <p:nvGrpSpPr>
          <p:cNvPr id="40" name="Group 39">
            <a:extLst>
              <a:ext uri="{FF2B5EF4-FFF2-40B4-BE49-F238E27FC236}">
                <a16:creationId xmlns:a16="http://schemas.microsoft.com/office/drawing/2014/main" id="{F860608C-76BB-F5FB-25BB-A46E986E140E}"/>
              </a:ext>
            </a:extLst>
          </p:cNvPr>
          <p:cNvGrpSpPr/>
          <p:nvPr/>
        </p:nvGrpSpPr>
        <p:grpSpPr>
          <a:xfrm>
            <a:off x="8415214" y="4727218"/>
            <a:ext cx="3208097" cy="1761805"/>
            <a:chOff x="6168737" y="1995822"/>
            <a:chExt cx="2406073" cy="1321354"/>
          </a:xfrm>
        </p:grpSpPr>
        <p:sp>
          <p:nvSpPr>
            <p:cNvPr id="18" name="Rounded Rectangle 17">
              <a:extLst>
                <a:ext uri="{FF2B5EF4-FFF2-40B4-BE49-F238E27FC236}">
                  <a16:creationId xmlns:a16="http://schemas.microsoft.com/office/drawing/2014/main" id="{AE2429D4-DAE2-9A56-580B-51D2445D2E5E}"/>
                </a:ext>
              </a:extLst>
            </p:cNvPr>
            <p:cNvSpPr/>
            <p:nvPr/>
          </p:nvSpPr>
          <p:spPr>
            <a:xfrm>
              <a:off x="6168737" y="1995822"/>
              <a:ext cx="2406073" cy="1321354"/>
            </a:xfrm>
            <a:prstGeom prst="roundRect">
              <a:avLst>
                <a:gd name="adj" fmla="val 7576"/>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67" b="0" i="0" u="none" strike="noStrike" kern="1200" cap="none" spc="0" normalizeH="0" baseline="0" noProof="0">
                <a:ln>
                  <a:noFill/>
                </a:ln>
                <a:solidFill>
                  <a:srgbClr val="FFFFFF"/>
                </a:solidFill>
                <a:effectLst/>
                <a:uLnTx/>
                <a:uFillTx/>
                <a:latin typeface="Arial"/>
                <a:ea typeface="+mn-ea"/>
                <a:cs typeface="+mn-cs"/>
              </a:endParaRPr>
            </a:p>
          </p:txBody>
        </p:sp>
        <p:sp>
          <p:nvSpPr>
            <p:cNvPr id="19" name="Rounded Rectangle 18">
              <a:extLst>
                <a:ext uri="{FF2B5EF4-FFF2-40B4-BE49-F238E27FC236}">
                  <a16:creationId xmlns:a16="http://schemas.microsoft.com/office/drawing/2014/main" id="{69F73BEA-177B-2E35-13B6-7461E23FCFC7}"/>
                </a:ext>
              </a:extLst>
            </p:cNvPr>
            <p:cNvSpPr/>
            <p:nvPr/>
          </p:nvSpPr>
          <p:spPr>
            <a:xfrm>
              <a:off x="6284392" y="2110485"/>
              <a:ext cx="2174763" cy="1092029"/>
            </a:xfrm>
            <a:prstGeom prst="roundRect">
              <a:avLst>
                <a:gd name="adj" fmla="val 757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GB" sz="1467" b="1" i="0" u="none" strike="noStrike" kern="1200" cap="none" spc="0" normalizeH="0" baseline="0" noProof="0">
                  <a:ln>
                    <a:noFill/>
                  </a:ln>
                  <a:solidFill>
                    <a:srgbClr val="000000"/>
                  </a:solidFill>
                  <a:effectLst/>
                  <a:uLnTx/>
                  <a:uFillTx/>
                  <a:latin typeface="Arial"/>
                  <a:ea typeface="+mn-ea"/>
                  <a:cs typeface="+mn-cs"/>
                </a:rPr>
                <a:t>TI Monitoring</a:t>
              </a:r>
            </a:p>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GB" sz="1333" b="0" i="1" u="none" strike="noStrike" kern="1200" cap="none" spc="0" normalizeH="0" baseline="0" noProof="0">
                  <a:ln>
                    <a:noFill/>
                  </a:ln>
                  <a:solidFill>
                    <a:srgbClr val="000000"/>
                  </a:solidFill>
                  <a:effectLst/>
                  <a:uLnTx/>
                  <a:uFillTx/>
                  <a:latin typeface="Arial"/>
                  <a:ea typeface="+mn-ea"/>
                  <a:cs typeface="+mn-cs"/>
                </a:rPr>
                <a:t>Internal tool used by RECCo to monitor and assure the performance of Suppliers and Users’ adherence to agreement</a:t>
              </a:r>
              <a:endParaRPr kumimoji="0" lang="en-GB" sz="1467" b="0" i="1" u="none" strike="noStrike" kern="1200" cap="none" spc="0" normalizeH="0" baseline="0" noProof="0">
                <a:ln>
                  <a:noFill/>
                </a:ln>
                <a:solidFill>
                  <a:srgbClr val="000000"/>
                </a:solidFill>
                <a:effectLst/>
                <a:uLnTx/>
                <a:uFillTx/>
                <a:latin typeface="Arial"/>
                <a:ea typeface="+mn-ea"/>
                <a:cs typeface="+mn-cs"/>
              </a:endParaRPr>
            </a:p>
          </p:txBody>
        </p:sp>
      </p:grpSp>
      <p:grpSp>
        <p:nvGrpSpPr>
          <p:cNvPr id="38" name="Group 37">
            <a:extLst>
              <a:ext uri="{FF2B5EF4-FFF2-40B4-BE49-F238E27FC236}">
                <a16:creationId xmlns:a16="http://schemas.microsoft.com/office/drawing/2014/main" id="{A2846A32-69F0-1061-F89D-83131F6561E2}"/>
              </a:ext>
            </a:extLst>
          </p:cNvPr>
          <p:cNvGrpSpPr/>
          <p:nvPr/>
        </p:nvGrpSpPr>
        <p:grpSpPr>
          <a:xfrm>
            <a:off x="568689" y="4727218"/>
            <a:ext cx="3208097" cy="1761805"/>
            <a:chOff x="569189" y="1995822"/>
            <a:chExt cx="2406073" cy="1321354"/>
          </a:xfrm>
        </p:grpSpPr>
        <p:sp>
          <p:nvSpPr>
            <p:cNvPr id="21" name="Rounded Rectangle 20">
              <a:extLst>
                <a:ext uri="{FF2B5EF4-FFF2-40B4-BE49-F238E27FC236}">
                  <a16:creationId xmlns:a16="http://schemas.microsoft.com/office/drawing/2014/main" id="{B080905F-BBF6-D796-ABCD-C608AF48B045}"/>
                </a:ext>
              </a:extLst>
            </p:cNvPr>
            <p:cNvSpPr/>
            <p:nvPr/>
          </p:nvSpPr>
          <p:spPr>
            <a:xfrm>
              <a:off x="569189" y="1995822"/>
              <a:ext cx="2406073" cy="1321354"/>
            </a:xfrm>
            <a:prstGeom prst="roundRect">
              <a:avLst>
                <a:gd name="adj" fmla="val 7576"/>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67" b="0" i="0" u="none" strike="noStrike" kern="1200" cap="none" spc="0" normalizeH="0" baseline="0" noProof="0">
                <a:ln>
                  <a:noFill/>
                </a:ln>
                <a:solidFill>
                  <a:srgbClr val="FFFFFF"/>
                </a:solidFill>
                <a:effectLst/>
                <a:uLnTx/>
                <a:uFillTx/>
                <a:latin typeface="Arial"/>
                <a:ea typeface="+mn-ea"/>
                <a:cs typeface="+mn-cs"/>
              </a:endParaRPr>
            </a:p>
          </p:txBody>
        </p:sp>
        <p:sp>
          <p:nvSpPr>
            <p:cNvPr id="23" name="Rounded Rectangle 22">
              <a:extLst>
                <a:ext uri="{FF2B5EF4-FFF2-40B4-BE49-F238E27FC236}">
                  <a16:creationId xmlns:a16="http://schemas.microsoft.com/office/drawing/2014/main" id="{2A26C1FD-A66C-CE89-841D-522FB2D84C5B}"/>
                </a:ext>
              </a:extLst>
            </p:cNvPr>
            <p:cNvSpPr/>
            <p:nvPr/>
          </p:nvSpPr>
          <p:spPr>
            <a:xfrm>
              <a:off x="684844" y="2110485"/>
              <a:ext cx="2174763" cy="1092029"/>
            </a:xfrm>
            <a:prstGeom prst="roundRect">
              <a:avLst>
                <a:gd name="adj" fmla="val 757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GB" sz="1467" b="1" i="0" u="none" strike="noStrike" kern="1200" cap="none" spc="0" normalizeH="0" baseline="0" noProof="0">
                  <a:ln>
                    <a:noFill/>
                  </a:ln>
                  <a:solidFill>
                    <a:srgbClr val="000000"/>
                  </a:solidFill>
                  <a:effectLst/>
                  <a:uLnTx/>
                  <a:uFillTx/>
                  <a:latin typeface="Arial"/>
                  <a:ea typeface="+mn-ea"/>
                  <a:cs typeface="+mn-cs"/>
                </a:rPr>
                <a:t>Supplier Register</a:t>
              </a:r>
            </a:p>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GB" sz="1333" b="0" i="1" u="none" strike="noStrike" kern="1200" cap="none" spc="0" normalizeH="0" baseline="0" noProof="0">
                  <a:ln>
                    <a:noFill/>
                  </a:ln>
                  <a:solidFill>
                    <a:srgbClr val="000000"/>
                  </a:solidFill>
                  <a:effectLst/>
                  <a:uLnTx/>
                  <a:uFillTx/>
                  <a:latin typeface="Arial"/>
                  <a:ea typeface="+mn-ea"/>
                  <a:cs typeface="+mn-cs"/>
                </a:rPr>
                <a:t>Register of Supplier information and Supplier Endpoints to allow for accurate flow of information from Users via API</a:t>
              </a:r>
              <a:endParaRPr kumimoji="0" lang="en-GB" sz="1467" b="0" i="1" u="none" strike="noStrike" kern="1200" cap="none" spc="0" normalizeH="0" baseline="0" noProof="0">
                <a:ln>
                  <a:noFill/>
                </a:ln>
                <a:solidFill>
                  <a:srgbClr val="000000"/>
                </a:solidFill>
                <a:effectLst/>
                <a:uLnTx/>
                <a:uFillTx/>
                <a:latin typeface="Arial"/>
                <a:ea typeface="+mn-ea"/>
                <a:cs typeface="+mn-cs"/>
              </a:endParaRPr>
            </a:p>
          </p:txBody>
        </p:sp>
      </p:grpSp>
      <p:grpSp>
        <p:nvGrpSpPr>
          <p:cNvPr id="39" name="Group 38">
            <a:extLst>
              <a:ext uri="{FF2B5EF4-FFF2-40B4-BE49-F238E27FC236}">
                <a16:creationId xmlns:a16="http://schemas.microsoft.com/office/drawing/2014/main" id="{3C1B174D-27AA-B3ED-B02E-C81556327235}"/>
              </a:ext>
            </a:extLst>
          </p:cNvPr>
          <p:cNvGrpSpPr/>
          <p:nvPr/>
        </p:nvGrpSpPr>
        <p:grpSpPr>
          <a:xfrm>
            <a:off x="4491952" y="4727218"/>
            <a:ext cx="3208097" cy="1761805"/>
            <a:chOff x="3368963" y="1995822"/>
            <a:chExt cx="2406073" cy="1321354"/>
          </a:xfrm>
        </p:grpSpPr>
        <p:sp>
          <p:nvSpPr>
            <p:cNvPr id="25" name="Rounded Rectangle 24">
              <a:extLst>
                <a:ext uri="{FF2B5EF4-FFF2-40B4-BE49-F238E27FC236}">
                  <a16:creationId xmlns:a16="http://schemas.microsoft.com/office/drawing/2014/main" id="{1DB291F0-A0D7-A740-A638-10157EF07EB9}"/>
                </a:ext>
              </a:extLst>
            </p:cNvPr>
            <p:cNvSpPr/>
            <p:nvPr/>
          </p:nvSpPr>
          <p:spPr>
            <a:xfrm>
              <a:off x="3368963" y="1995822"/>
              <a:ext cx="2406073" cy="1321354"/>
            </a:xfrm>
            <a:prstGeom prst="roundRect">
              <a:avLst>
                <a:gd name="adj" fmla="val 7576"/>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67" b="0" i="0" u="none" strike="noStrike" kern="1200" cap="none" spc="0" normalizeH="0" baseline="0" noProof="0">
                <a:ln>
                  <a:noFill/>
                </a:ln>
                <a:solidFill>
                  <a:srgbClr val="FFFFFF"/>
                </a:solidFill>
                <a:effectLst/>
                <a:uLnTx/>
                <a:uFillTx/>
                <a:latin typeface="Arial"/>
                <a:ea typeface="+mn-ea"/>
                <a:cs typeface="+mn-cs"/>
              </a:endParaRPr>
            </a:p>
          </p:txBody>
        </p:sp>
        <p:sp>
          <p:nvSpPr>
            <p:cNvPr id="26" name="Rounded Rectangle 25">
              <a:extLst>
                <a:ext uri="{FF2B5EF4-FFF2-40B4-BE49-F238E27FC236}">
                  <a16:creationId xmlns:a16="http://schemas.microsoft.com/office/drawing/2014/main" id="{864AE4FC-539B-3877-86D8-E8AFA64DB6C6}"/>
                </a:ext>
              </a:extLst>
            </p:cNvPr>
            <p:cNvSpPr/>
            <p:nvPr/>
          </p:nvSpPr>
          <p:spPr>
            <a:xfrm>
              <a:off x="3484618" y="2110485"/>
              <a:ext cx="2174763" cy="1092029"/>
            </a:xfrm>
            <a:prstGeom prst="roundRect">
              <a:avLst>
                <a:gd name="adj" fmla="val 757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GB" sz="1467" b="1" i="0" u="none" strike="noStrike" kern="1200" cap="none" spc="0" normalizeH="0" baseline="0" noProof="0">
                  <a:ln>
                    <a:noFill/>
                  </a:ln>
                  <a:solidFill>
                    <a:srgbClr val="000000"/>
                  </a:solidFill>
                  <a:effectLst/>
                  <a:uLnTx/>
                  <a:uFillTx/>
                  <a:latin typeface="Arial"/>
                  <a:ea typeface="+mn-ea"/>
                  <a:cs typeface="+mn-cs"/>
                </a:rPr>
                <a:t>User Register</a:t>
              </a:r>
            </a:p>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GB" sz="1333" b="0" i="1" u="none" strike="noStrike" kern="1200" cap="none" spc="0" normalizeH="0" baseline="0" noProof="0">
                  <a:ln>
                    <a:noFill/>
                  </a:ln>
                  <a:solidFill>
                    <a:srgbClr val="000000"/>
                  </a:solidFill>
                  <a:effectLst/>
                  <a:uLnTx/>
                  <a:uFillTx/>
                  <a:latin typeface="Arial"/>
                  <a:ea typeface="+mn-ea"/>
                  <a:cs typeface="+mn-cs"/>
                </a:rPr>
                <a:t>Stores Registered User information and allows the registration of Webhooks for event notifications</a:t>
              </a:r>
              <a:endParaRPr kumimoji="0" lang="en-GB" sz="1467" b="0" i="1" u="none" strike="noStrike" kern="1200" cap="none" spc="0" normalizeH="0" baseline="0" noProof="0">
                <a:ln>
                  <a:noFill/>
                </a:ln>
                <a:solidFill>
                  <a:srgbClr val="000000"/>
                </a:solidFill>
                <a:effectLst/>
                <a:uLnTx/>
                <a:uFillTx/>
                <a:latin typeface="Arial"/>
                <a:ea typeface="+mn-ea"/>
                <a:cs typeface="+mn-cs"/>
              </a:endParaRPr>
            </a:p>
          </p:txBody>
        </p:sp>
      </p:grpSp>
      <p:cxnSp>
        <p:nvCxnSpPr>
          <p:cNvPr id="33" name="Straight Connector 32">
            <a:extLst>
              <a:ext uri="{FF2B5EF4-FFF2-40B4-BE49-F238E27FC236}">
                <a16:creationId xmlns:a16="http://schemas.microsoft.com/office/drawing/2014/main" id="{E045DCFD-E5BB-9596-A5F3-C0B24C0EA35C}"/>
              </a:ext>
            </a:extLst>
          </p:cNvPr>
          <p:cNvCxnSpPr>
            <a:cxnSpLocks/>
          </p:cNvCxnSpPr>
          <p:nvPr/>
        </p:nvCxnSpPr>
        <p:spPr>
          <a:xfrm>
            <a:off x="-10569" y="1774537"/>
            <a:ext cx="12192001"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1C02D408-E7E2-CA22-2C09-CB59678003BE}"/>
              </a:ext>
            </a:extLst>
          </p:cNvPr>
          <p:cNvSpPr/>
          <p:nvPr/>
        </p:nvSpPr>
        <p:spPr>
          <a:xfrm>
            <a:off x="4646159" y="1545937"/>
            <a:ext cx="2899684" cy="457200"/>
          </a:xfrm>
          <a:prstGeom prst="rect">
            <a:avLst/>
          </a:prstGeom>
          <a:solidFill>
            <a:schemeClr val="bg1"/>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GB" sz="1467" b="1" i="0" u="none" strike="noStrike" kern="1200" cap="none" spc="0" normalizeH="0" baseline="0" noProof="0">
                <a:ln>
                  <a:noFill/>
                </a:ln>
                <a:solidFill>
                  <a:srgbClr val="000000"/>
                </a:solidFill>
                <a:effectLst/>
                <a:uLnTx/>
                <a:uFillTx/>
                <a:latin typeface="Arial"/>
                <a:ea typeface="+mn-ea"/>
                <a:cs typeface="+mn-cs"/>
              </a:rPr>
              <a:t>Technical Components</a:t>
            </a:r>
            <a:endParaRPr kumimoji="0" lang="en-GB" sz="1467" b="0" i="1"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34589293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8D4563F8-2EF8-FFA0-2193-A77CF8C61B30}"/>
            </a:ext>
          </a:extLst>
        </p:cNvPr>
        <p:cNvGrpSpPr/>
        <p:nvPr/>
      </p:nvGrpSpPr>
      <p:grpSpPr>
        <a:xfrm>
          <a:off x="0" y="0"/>
          <a:ext cx="0" cy="0"/>
          <a:chOff x="0" y="0"/>
          <a:chExt cx="0" cy="0"/>
        </a:xfrm>
      </p:grpSpPr>
      <p:sp>
        <p:nvSpPr>
          <p:cNvPr id="81" name="Google Shape;81;p16">
            <a:extLst>
              <a:ext uri="{FF2B5EF4-FFF2-40B4-BE49-F238E27FC236}">
                <a16:creationId xmlns:a16="http://schemas.microsoft.com/office/drawing/2014/main" id="{13AC7402-3474-3D3A-8530-79637098FB6B}"/>
              </a:ext>
            </a:extLst>
          </p:cNvPr>
          <p:cNvSpPr/>
          <p:nvPr/>
        </p:nvSpPr>
        <p:spPr>
          <a:xfrm>
            <a:off x="-1" y="0"/>
            <a:ext cx="12181433"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pic>
        <p:nvPicPr>
          <p:cNvPr id="83" name="Google Shape;83;p16">
            <a:extLst>
              <a:ext uri="{FF2B5EF4-FFF2-40B4-BE49-F238E27FC236}">
                <a16:creationId xmlns:a16="http://schemas.microsoft.com/office/drawing/2014/main" id="{15FD85A9-E95B-B510-1225-E79C730456F7}"/>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22" name="Google Shape;65;p14">
            <a:extLst>
              <a:ext uri="{FF2B5EF4-FFF2-40B4-BE49-F238E27FC236}">
                <a16:creationId xmlns:a16="http://schemas.microsoft.com/office/drawing/2014/main" id="{DC4C617E-6A42-0CE1-99A8-663E4A06C306}"/>
              </a:ext>
            </a:extLst>
          </p:cNvPr>
          <p:cNvSpPr txBox="1"/>
          <p:nvPr/>
        </p:nvSpPr>
        <p:spPr>
          <a:xfrm>
            <a:off x="164247" y="158193"/>
            <a:ext cx="5071141" cy="508753"/>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133" b="1" i="0" u="none" strike="noStrike" kern="1200" cap="none" spc="0" normalizeH="0" baseline="0" noProof="0">
                <a:ln>
                  <a:noFill/>
                </a:ln>
                <a:solidFill>
                  <a:srgbClr val="021E5E"/>
                </a:solidFill>
                <a:effectLst/>
                <a:uLnTx/>
                <a:uFillTx/>
                <a:latin typeface="Outfit" charset="0"/>
                <a:ea typeface="Outfit"/>
                <a:cs typeface="Outfit"/>
                <a:sym typeface="Playfair Display"/>
              </a:rPr>
              <a:t>What do we need to deliver?</a:t>
            </a:r>
            <a:endParaRPr kumimoji="0" lang="en-GB" sz="2133" b="1" i="0" u="none" strike="noStrike" kern="1200" cap="none" spc="0" normalizeH="0" baseline="0" noProof="0">
              <a:ln>
                <a:noFill/>
              </a:ln>
              <a:solidFill>
                <a:srgbClr val="021E5E"/>
              </a:solidFill>
              <a:effectLst/>
              <a:uLnTx/>
              <a:uFillTx/>
              <a:latin typeface="Outfit" charset="0"/>
              <a:ea typeface="Outfit"/>
              <a:cs typeface="Outfit"/>
              <a:sym typeface="Outfit"/>
            </a:endParaRPr>
          </a:p>
        </p:txBody>
      </p:sp>
      <p:sp>
        <p:nvSpPr>
          <p:cNvPr id="2" name="Rectangle 1">
            <a:extLst>
              <a:ext uri="{FF2B5EF4-FFF2-40B4-BE49-F238E27FC236}">
                <a16:creationId xmlns:a16="http://schemas.microsoft.com/office/drawing/2014/main" id="{72D9BD6D-21DE-9FB0-1977-9E205E020298}"/>
              </a:ext>
            </a:extLst>
          </p:cNvPr>
          <p:cNvSpPr/>
          <p:nvPr/>
        </p:nvSpPr>
        <p:spPr>
          <a:xfrm>
            <a:off x="-1" y="825200"/>
            <a:ext cx="12192001" cy="603357"/>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4285F4"/>
                </a:solidFill>
                <a:effectLst/>
                <a:uLnTx/>
                <a:uFillTx/>
                <a:latin typeface="Arial"/>
                <a:ea typeface="+mn-ea"/>
                <a:cs typeface="+mn-cs"/>
              </a:rPr>
              <a:t>Tariff Interoperability is made up of several components which can be separated into broad categories of technical and governance</a:t>
            </a:r>
          </a:p>
        </p:txBody>
      </p:sp>
      <p:cxnSp>
        <p:nvCxnSpPr>
          <p:cNvPr id="5" name="Straight Connector 4">
            <a:extLst>
              <a:ext uri="{FF2B5EF4-FFF2-40B4-BE49-F238E27FC236}">
                <a16:creationId xmlns:a16="http://schemas.microsoft.com/office/drawing/2014/main" id="{037E99B1-9264-C3BC-1FCE-6DFF99988A5F}"/>
              </a:ext>
            </a:extLst>
          </p:cNvPr>
          <p:cNvCxnSpPr>
            <a:cxnSpLocks/>
          </p:cNvCxnSpPr>
          <p:nvPr/>
        </p:nvCxnSpPr>
        <p:spPr>
          <a:xfrm>
            <a:off x="-1" y="825200"/>
            <a:ext cx="1219200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69089C6-7347-4526-5251-3D2A4D72192D}"/>
              </a:ext>
            </a:extLst>
          </p:cNvPr>
          <p:cNvCxnSpPr>
            <a:cxnSpLocks/>
          </p:cNvCxnSpPr>
          <p:nvPr/>
        </p:nvCxnSpPr>
        <p:spPr>
          <a:xfrm>
            <a:off x="-1" y="1428557"/>
            <a:ext cx="12192001"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Rounded Rectangle 7">
            <a:extLst>
              <a:ext uri="{FF2B5EF4-FFF2-40B4-BE49-F238E27FC236}">
                <a16:creationId xmlns:a16="http://schemas.microsoft.com/office/drawing/2014/main" id="{A9D0E715-B5F8-701A-72CD-6313F7BC599F}"/>
              </a:ext>
            </a:extLst>
          </p:cNvPr>
          <p:cNvSpPr/>
          <p:nvPr/>
        </p:nvSpPr>
        <p:spPr>
          <a:xfrm>
            <a:off x="2364310" y="2120516"/>
            <a:ext cx="3208097" cy="1761805"/>
          </a:xfrm>
          <a:prstGeom prst="roundRect">
            <a:avLst>
              <a:gd name="adj" fmla="val 7576"/>
            </a:avLst>
          </a:prstGeom>
          <a:solidFill>
            <a:srgbClr val="1EF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67" b="0" i="0" u="none" strike="noStrike" kern="1200" cap="none" spc="0" normalizeH="0" baseline="0" noProof="0">
              <a:ln>
                <a:noFill/>
              </a:ln>
              <a:solidFill>
                <a:srgbClr val="FFFFFF"/>
              </a:solidFill>
              <a:effectLst/>
              <a:uLnTx/>
              <a:uFillTx/>
              <a:latin typeface="Arial"/>
              <a:ea typeface="+mn-ea"/>
              <a:cs typeface="+mn-cs"/>
            </a:endParaRPr>
          </a:p>
        </p:txBody>
      </p:sp>
      <p:sp>
        <p:nvSpPr>
          <p:cNvPr id="9" name="Rounded Rectangle 8">
            <a:extLst>
              <a:ext uri="{FF2B5EF4-FFF2-40B4-BE49-F238E27FC236}">
                <a16:creationId xmlns:a16="http://schemas.microsoft.com/office/drawing/2014/main" id="{9ECFAFCB-D480-AE4A-AF2B-2ED6AD3F06EC}"/>
              </a:ext>
            </a:extLst>
          </p:cNvPr>
          <p:cNvSpPr/>
          <p:nvPr/>
        </p:nvSpPr>
        <p:spPr>
          <a:xfrm>
            <a:off x="2518516" y="2273401"/>
            <a:ext cx="2899684" cy="1456039"/>
          </a:xfrm>
          <a:prstGeom prst="roundRect">
            <a:avLst>
              <a:gd name="adj" fmla="val 757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GB" sz="1467" b="1" i="0" u="none" strike="noStrike" kern="1200" cap="none" spc="0" normalizeH="0" baseline="0" noProof="0">
                <a:ln>
                  <a:noFill/>
                </a:ln>
                <a:solidFill>
                  <a:srgbClr val="000000"/>
                </a:solidFill>
                <a:effectLst/>
                <a:uLnTx/>
                <a:uFillTx/>
                <a:latin typeface="Arial"/>
                <a:ea typeface="+mn-ea"/>
                <a:cs typeface="+mn-cs"/>
              </a:rPr>
              <a:t>REC Schedule +</a:t>
            </a:r>
          </a:p>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GB" sz="1333" b="0" i="1" u="none" strike="noStrike" kern="1200" cap="none" spc="0" normalizeH="0" baseline="0" noProof="0">
                <a:ln>
                  <a:noFill/>
                </a:ln>
                <a:solidFill>
                  <a:srgbClr val="000000"/>
                </a:solidFill>
                <a:effectLst/>
                <a:uLnTx/>
                <a:uFillTx/>
                <a:latin typeface="Arial"/>
                <a:ea typeface="+mn-ea"/>
                <a:cs typeface="+mn-cs"/>
              </a:rPr>
              <a:t>Including new TI Arrangements Schedule, setting out obligations on Suppliers, Users and RECCo</a:t>
            </a:r>
          </a:p>
        </p:txBody>
      </p:sp>
      <p:grpSp>
        <p:nvGrpSpPr>
          <p:cNvPr id="7" name="Group 6">
            <a:extLst>
              <a:ext uri="{FF2B5EF4-FFF2-40B4-BE49-F238E27FC236}">
                <a16:creationId xmlns:a16="http://schemas.microsoft.com/office/drawing/2014/main" id="{FDDEAD43-0FBE-3E72-CD19-214E050C6F06}"/>
              </a:ext>
            </a:extLst>
          </p:cNvPr>
          <p:cNvGrpSpPr/>
          <p:nvPr/>
        </p:nvGrpSpPr>
        <p:grpSpPr>
          <a:xfrm>
            <a:off x="6740095" y="2120516"/>
            <a:ext cx="3208097" cy="1761805"/>
            <a:chOff x="4491953" y="2120516"/>
            <a:chExt cx="3208097" cy="1761805"/>
          </a:xfrm>
        </p:grpSpPr>
        <p:sp>
          <p:nvSpPr>
            <p:cNvPr id="15" name="Rounded Rectangle 14">
              <a:extLst>
                <a:ext uri="{FF2B5EF4-FFF2-40B4-BE49-F238E27FC236}">
                  <a16:creationId xmlns:a16="http://schemas.microsoft.com/office/drawing/2014/main" id="{12FDED44-6634-4E97-1C0C-D4A310E1E799}"/>
                </a:ext>
              </a:extLst>
            </p:cNvPr>
            <p:cNvSpPr/>
            <p:nvPr/>
          </p:nvSpPr>
          <p:spPr>
            <a:xfrm>
              <a:off x="4491953" y="2120516"/>
              <a:ext cx="3208097" cy="1761805"/>
            </a:xfrm>
            <a:prstGeom prst="roundRect">
              <a:avLst>
                <a:gd name="adj" fmla="val 7576"/>
              </a:avLst>
            </a:prstGeom>
            <a:solidFill>
              <a:srgbClr val="1EF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67" b="0" i="0" u="none" strike="noStrike" kern="1200" cap="none" spc="0" normalizeH="0" baseline="0" noProof="0">
                <a:ln>
                  <a:noFill/>
                </a:ln>
                <a:solidFill>
                  <a:srgbClr val="FFFFFF"/>
                </a:solidFill>
                <a:effectLst/>
                <a:uLnTx/>
                <a:uFillTx/>
                <a:latin typeface="Arial"/>
                <a:ea typeface="+mn-ea"/>
                <a:cs typeface="+mn-cs"/>
              </a:endParaRPr>
            </a:p>
          </p:txBody>
        </p:sp>
        <p:sp>
          <p:nvSpPr>
            <p:cNvPr id="16" name="Rounded Rectangle 15">
              <a:extLst>
                <a:ext uri="{FF2B5EF4-FFF2-40B4-BE49-F238E27FC236}">
                  <a16:creationId xmlns:a16="http://schemas.microsoft.com/office/drawing/2014/main" id="{F54E7682-A8C3-1599-0C39-36EF18F36E24}"/>
                </a:ext>
              </a:extLst>
            </p:cNvPr>
            <p:cNvSpPr/>
            <p:nvPr/>
          </p:nvSpPr>
          <p:spPr>
            <a:xfrm>
              <a:off x="4646159" y="2273401"/>
              <a:ext cx="2899684" cy="1456039"/>
            </a:xfrm>
            <a:prstGeom prst="roundRect">
              <a:avLst>
                <a:gd name="adj" fmla="val 757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GB" sz="1467" b="1" i="0" u="none" strike="noStrike" kern="1200" cap="none" spc="0" normalizeH="0" baseline="0" noProof="0">
                  <a:ln>
                    <a:noFill/>
                  </a:ln>
                  <a:solidFill>
                    <a:srgbClr val="000000"/>
                  </a:solidFill>
                  <a:effectLst/>
                  <a:uLnTx/>
                  <a:uFillTx/>
                  <a:latin typeface="Arial"/>
                  <a:ea typeface="+mn-ea"/>
                  <a:cs typeface="+mn-cs"/>
                </a:rPr>
                <a:t>User Agreement</a:t>
              </a:r>
            </a:p>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GB" sz="1467" b="0" i="1" u="none" strike="noStrike" kern="1200" cap="none" spc="0" normalizeH="0" baseline="0" noProof="0">
                  <a:ln>
                    <a:noFill/>
                  </a:ln>
                  <a:solidFill>
                    <a:srgbClr val="000000"/>
                  </a:solidFill>
                  <a:effectLst/>
                  <a:uLnTx/>
                  <a:uFillTx/>
                  <a:latin typeface="Arial"/>
                  <a:ea typeface="+mn-ea"/>
                  <a:cs typeface="+mn-cs"/>
                </a:rPr>
                <a:t>Agreement to be signed by RTI Users requiring them to meet standards on data protection, use of data, security, etc.</a:t>
              </a:r>
            </a:p>
          </p:txBody>
        </p:sp>
      </p:grpSp>
      <p:cxnSp>
        <p:nvCxnSpPr>
          <p:cNvPr id="33" name="Straight Connector 32">
            <a:extLst>
              <a:ext uri="{FF2B5EF4-FFF2-40B4-BE49-F238E27FC236}">
                <a16:creationId xmlns:a16="http://schemas.microsoft.com/office/drawing/2014/main" id="{CB59F9DA-C7EC-C309-8970-4828AAFA541D}"/>
              </a:ext>
            </a:extLst>
          </p:cNvPr>
          <p:cNvCxnSpPr>
            <a:cxnSpLocks/>
          </p:cNvCxnSpPr>
          <p:nvPr/>
        </p:nvCxnSpPr>
        <p:spPr>
          <a:xfrm>
            <a:off x="-10569" y="1774537"/>
            <a:ext cx="12192001" cy="0"/>
          </a:xfrm>
          <a:prstGeom prst="line">
            <a:avLst/>
          </a:prstGeom>
          <a:ln w="19050">
            <a:solidFill>
              <a:srgbClr val="1EF395"/>
            </a:solidFill>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73CD2692-53C8-E235-EF98-5FCE8B089E6B}"/>
              </a:ext>
            </a:extLst>
          </p:cNvPr>
          <p:cNvSpPr/>
          <p:nvPr/>
        </p:nvSpPr>
        <p:spPr>
          <a:xfrm>
            <a:off x="4646159" y="1545937"/>
            <a:ext cx="2899684" cy="457200"/>
          </a:xfrm>
          <a:prstGeom prst="rect">
            <a:avLst/>
          </a:prstGeom>
          <a:solidFill>
            <a:schemeClr val="bg1"/>
          </a:solidFill>
          <a:ln w="19050">
            <a:solidFill>
              <a:srgbClr val="1EF39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GB" sz="1467" b="1" i="0" u="none" strike="noStrike" kern="1200" cap="none" spc="0" normalizeH="0" baseline="0" noProof="0">
                <a:ln>
                  <a:noFill/>
                </a:ln>
                <a:solidFill>
                  <a:srgbClr val="000000"/>
                </a:solidFill>
                <a:effectLst/>
                <a:uLnTx/>
                <a:uFillTx/>
                <a:latin typeface="Arial"/>
                <a:ea typeface="+mn-ea"/>
                <a:cs typeface="+mn-cs"/>
              </a:rPr>
              <a:t>Governance Components</a:t>
            </a:r>
            <a:endParaRPr kumimoji="0" lang="en-GB" sz="1467" b="0" i="1" u="none" strike="noStrike" kern="1200" cap="none" spc="0" normalizeH="0" baseline="0" noProof="0">
              <a:ln>
                <a:noFill/>
              </a:ln>
              <a:solidFill>
                <a:srgbClr val="000000"/>
              </a:solidFill>
              <a:effectLst/>
              <a:uLnTx/>
              <a:uFillTx/>
              <a:latin typeface="Arial"/>
              <a:ea typeface="+mn-ea"/>
              <a:cs typeface="+mn-cs"/>
            </a:endParaRPr>
          </a:p>
        </p:txBody>
      </p:sp>
      <p:sp>
        <p:nvSpPr>
          <p:cNvPr id="3" name="Rounded Rectangle 2">
            <a:extLst>
              <a:ext uri="{FF2B5EF4-FFF2-40B4-BE49-F238E27FC236}">
                <a16:creationId xmlns:a16="http://schemas.microsoft.com/office/drawing/2014/main" id="{9A76C73A-FFE1-F5FD-6A28-E98801FD122D}"/>
              </a:ext>
            </a:extLst>
          </p:cNvPr>
          <p:cNvSpPr/>
          <p:nvPr/>
        </p:nvSpPr>
        <p:spPr>
          <a:xfrm>
            <a:off x="1196623" y="4227381"/>
            <a:ext cx="10761389" cy="2143598"/>
          </a:xfrm>
          <a:prstGeom prst="roundRect">
            <a:avLst>
              <a:gd name="adj" fmla="val 0"/>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numCol="2" rtlCol="0" anchor="ctr"/>
          <a:lstStyle/>
          <a:p>
            <a:pPr marL="0" marR="0" lvl="0" indent="0" algn="l" defTabSz="914400" rtl="0" eaLnBrk="1" fontAlgn="auto" latinLnBrk="0" hangingPunct="1">
              <a:lnSpc>
                <a:spcPct val="100000"/>
              </a:lnSpc>
              <a:spcBef>
                <a:spcPts val="400"/>
              </a:spcBef>
              <a:spcAft>
                <a:spcPts val="400"/>
              </a:spcAft>
              <a:buClrTx/>
              <a:buSzTx/>
              <a:buFontTx/>
              <a:buNone/>
              <a:tabLst/>
              <a:defRPr/>
            </a:pPr>
            <a:r>
              <a:rPr kumimoji="0" lang="en-GB" sz="1200" b="0" i="0" u="none" strike="noStrike" kern="1200" cap="none" spc="0" normalizeH="0" baseline="0" noProof="0">
                <a:ln>
                  <a:noFill/>
                </a:ln>
                <a:solidFill>
                  <a:srgbClr val="000000"/>
                </a:solidFill>
                <a:effectLst/>
                <a:uLnTx/>
                <a:uFillTx/>
                <a:latin typeface="Arial"/>
                <a:ea typeface="+mn-ea"/>
                <a:cs typeface="+mn-cs"/>
              </a:rPr>
              <a:t>The Code Drafting for the REC Changes will include:</a:t>
            </a:r>
          </a:p>
          <a:p>
            <a:pPr marL="228594" marR="0" lvl="0" indent="-228594"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000000"/>
                </a:solidFill>
                <a:effectLst/>
                <a:uLnTx/>
                <a:uFillTx/>
                <a:latin typeface="Arial"/>
                <a:ea typeface="+mn-ea"/>
                <a:cs typeface="+mn-cs"/>
              </a:rPr>
              <a:t>Tariff Interoperability Arrangements Schedule (Category One)</a:t>
            </a:r>
          </a:p>
          <a:p>
            <a:pPr marL="228594" marR="0" lvl="0" indent="-228594"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000000"/>
                </a:solidFill>
                <a:effectLst/>
                <a:uLnTx/>
                <a:uFillTx/>
                <a:latin typeface="Arial"/>
                <a:ea typeface="+mn-ea"/>
                <a:cs typeface="+mn-cs"/>
              </a:rPr>
              <a:t>Additions to the REC Schedule One (Definitions)</a:t>
            </a:r>
          </a:p>
          <a:p>
            <a:pPr marL="228594" marR="0" lvl="0" indent="-228594"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000000"/>
                </a:solidFill>
                <a:effectLst/>
                <a:uLnTx/>
                <a:uFillTx/>
                <a:latin typeface="Arial"/>
                <a:ea typeface="+mn-ea"/>
                <a:cs typeface="+mn-cs"/>
              </a:rPr>
              <a:t>User Agreement as appendix to TI Arrangements Schedule </a:t>
            </a:r>
          </a:p>
          <a:p>
            <a:pPr marL="228594" marR="0" lvl="0" indent="-228594"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000000"/>
                </a:solidFill>
                <a:effectLst/>
                <a:uLnTx/>
                <a:uFillTx/>
                <a:latin typeface="Arial"/>
                <a:ea typeface="+mn-ea"/>
                <a:cs typeface="+mn-cs"/>
              </a:rPr>
              <a:t>The API Technical Specification (Category Two)</a:t>
            </a:r>
          </a:p>
          <a:p>
            <a:pPr marL="228594" marR="0" lvl="0" indent="-228594"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000000"/>
                </a:solidFill>
                <a:effectLst/>
                <a:uLnTx/>
                <a:uFillTx/>
                <a:latin typeface="Arial"/>
                <a:ea typeface="+mn-ea"/>
                <a:cs typeface="+mn-cs"/>
              </a:rPr>
              <a:t>Changes to the EMDS to reflect the new Data Items and Market Messages</a:t>
            </a:r>
          </a:p>
          <a:p>
            <a:pPr marL="228594" marR="0" lvl="0" indent="-228594"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000000"/>
                </a:solidFill>
                <a:effectLst/>
                <a:uLnTx/>
                <a:uFillTx/>
                <a:latin typeface="Arial"/>
                <a:ea typeface="+mn-ea"/>
                <a:cs typeface="+mn-cs"/>
              </a:rPr>
              <a:t>Updates to the REC Data Specification Standards Definition Document</a:t>
            </a:r>
          </a:p>
          <a:p>
            <a:pPr marL="228594" marR="0" lvl="0" indent="-228594"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200" b="1" i="0" u="none" strike="noStrike" kern="1200" cap="none" spc="0" normalizeH="0" baseline="0" noProof="0">
                <a:ln>
                  <a:noFill/>
                </a:ln>
                <a:solidFill>
                  <a:srgbClr val="000000"/>
                </a:solidFill>
                <a:effectLst/>
                <a:uLnTx/>
                <a:uFillTx/>
                <a:latin typeface="Arial"/>
                <a:ea typeface="+mn-ea"/>
                <a:cs typeface="+mn-cs"/>
              </a:rPr>
              <a:t>Following as consequential changes post-consultation</a:t>
            </a:r>
          </a:p>
          <a:p>
            <a:pPr marL="668020" marR="0" lvl="0" indent="-21590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000000"/>
                </a:solidFill>
                <a:effectLst/>
                <a:uLnTx/>
                <a:uFillTx/>
                <a:latin typeface="Arial"/>
                <a:ea typeface="+mn-ea"/>
                <a:cs typeface="+mn-cs"/>
              </a:rPr>
              <a:t>Review and updates to existing REC Products, including the Performance Assurance Reporting Catalogue (PARC).</a:t>
            </a:r>
            <a:endParaRPr kumimoji="0" lang="en-GB" sz="1200" b="0" i="0" u="none" strike="noStrike" kern="1200" cap="none" spc="0" normalizeH="0" baseline="0" noProof="0">
              <a:ln>
                <a:noFill/>
              </a:ln>
              <a:solidFill>
                <a:srgbClr val="000000"/>
              </a:solidFill>
              <a:effectLst/>
              <a:uLnTx/>
              <a:uFillTx/>
              <a:latin typeface="Arial"/>
              <a:ea typeface="+mn-ea"/>
              <a:cs typeface="Arial"/>
            </a:endParaRPr>
          </a:p>
          <a:p>
            <a:pPr marL="668020" marR="0" lvl="0" indent="-21590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000000"/>
                </a:solidFill>
                <a:effectLst/>
                <a:uLnTx/>
                <a:uFillTx/>
                <a:latin typeface="Arial"/>
                <a:ea typeface="+mn-ea"/>
                <a:cs typeface="+mn-cs"/>
              </a:rPr>
              <a:t>REC Charging Methodology (Category One) and REC charging Statement (Category Three)</a:t>
            </a:r>
          </a:p>
          <a:p>
            <a:pPr marL="668020" marR="0" lvl="0" indent="-21590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000000"/>
                </a:solidFill>
                <a:effectLst/>
                <a:uLnTx/>
                <a:uFillTx/>
                <a:latin typeface="Arial"/>
                <a:ea typeface="+mn-ea"/>
                <a:cs typeface="+mn-cs"/>
              </a:rPr>
              <a:t>Changes or additional Category 3 documentation will be considered as part of the RECCo Operational Readiness Activities</a:t>
            </a:r>
            <a:endParaRPr kumimoji="0" lang="en-GB" sz="933" b="0" i="0" u="none" strike="noStrike" kern="1200" cap="none" spc="0" normalizeH="0" baseline="0" noProof="0">
              <a:ln>
                <a:noFill/>
              </a:ln>
              <a:solidFill>
                <a:srgbClr val="000000"/>
              </a:solidFill>
              <a:effectLst/>
              <a:uLnTx/>
              <a:uFillTx/>
              <a:latin typeface="Arial"/>
              <a:ea typeface="+mn-ea"/>
              <a:cs typeface="Arial"/>
            </a:endParaRPr>
          </a:p>
        </p:txBody>
      </p:sp>
      <p:sp>
        <p:nvSpPr>
          <p:cNvPr id="4" name="Bent Up Arrow 3">
            <a:extLst>
              <a:ext uri="{FF2B5EF4-FFF2-40B4-BE49-F238E27FC236}">
                <a16:creationId xmlns:a16="http://schemas.microsoft.com/office/drawing/2014/main" id="{9FCC0828-A527-0A8A-DD7D-89C42C58BF76}"/>
              </a:ext>
            </a:extLst>
          </p:cNvPr>
          <p:cNvSpPr/>
          <p:nvPr/>
        </p:nvSpPr>
        <p:spPr>
          <a:xfrm rot="5400000">
            <a:off x="-399282" y="4362707"/>
            <a:ext cx="2229173" cy="962636"/>
          </a:xfrm>
          <a:prstGeom prst="bentUpArrow">
            <a:avLst>
              <a:gd name="adj1" fmla="val 17964"/>
              <a:gd name="adj2" fmla="val 24134"/>
              <a:gd name="adj3" fmla="val 25000"/>
            </a:avLst>
          </a:prstGeom>
          <a:solidFill>
            <a:srgbClr val="1EF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FFFFFF"/>
              </a:solidFill>
              <a:effectLst/>
              <a:uLnTx/>
              <a:uFillTx/>
              <a:latin typeface="Arial"/>
              <a:ea typeface="+mn-ea"/>
              <a:cs typeface="+mn-cs"/>
            </a:endParaRPr>
          </a:p>
        </p:txBody>
      </p:sp>
      <p:sp>
        <p:nvSpPr>
          <p:cNvPr id="11" name="Rectangle 10">
            <a:extLst>
              <a:ext uri="{FF2B5EF4-FFF2-40B4-BE49-F238E27FC236}">
                <a16:creationId xmlns:a16="http://schemas.microsoft.com/office/drawing/2014/main" id="{50508F54-9F7B-689C-4C2F-D5C4E92342E3}"/>
              </a:ext>
            </a:extLst>
          </p:cNvPr>
          <p:cNvSpPr/>
          <p:nvPr/>
        </p:nvSpPr>
        <p:spPr>
          <a:xfrm>
            <a:off x="233985" y="3726568"/>
            <a:ext cx="2631523" cy="155753"/>
          </a:xfrm>
          <a:prstGeom prst="rect">
            <a:avLst/>
          </a:prstGeom>
          <a:solidFill>
            <a:srgbClr val="1DF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6952217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E9D29E51-640D-1E52-A76B-B95CA79CE24D}"/>
            </a:ext>
          </a:extLst>
        </p:cNvPr>
        <p:cNvGrpSpPr/>
        <p:nvPr/>
      </p:nvGrpSpPr>
      <p:grpSpPr>
        <a:xfrm>
          <a:off x="0" y="0"/>
          <a:ext cx="0" cy="0"/>
          <a:chOff x="0" y="0"/>
          <a:chExt cx="0" cy="0"/>
        </a:xfrm>
      </p:grpSpPr>
      <p:sp>
        <p:nvSpPr>
          <p:cNvPr id="110" name="TextBox 109">
            <a:extLst>
              <a:ext uri="{FF2B5EF4-FFF2-40B4-BE49-F238E27FC236}">
                <a16:creationId xmlns:a16="http://schemas.microsoft.com/office/drawing/2014/main" id="{42EC48F9-C5D0-7BC1-61A1-23AFB79A4376}"/>
              </a:ext>
            </a:extLst>
          </p:cNvPr>
          <p:cNvSpPr txBox="1"/>
          <p:nvPr/>
        </p:nvSpPr>
        <p:spPr>
          <a:xfrm>
            <a:off x="5377070" y="3872349"/>
            <a:ext cx="3011459" cy="298399"/>
          </a:xfrm>
          <a:prstGeom prst="rect">
            <a:avLst/>
          </a:prstGeom>
          <a:noFill/>
          <a:ln w="19050">
            <a:solidFill>
              <a:schemeClr val="accent1"/>
            </a:solidFill>
          </a:ln>
        </p:spPr>
        <p:txBody>
          <a:bodyPr wrap="square" lIns="90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0">
                <a:ln>
                  <a:noFill/>
                </a:ln>
                <a:solidFill>
                  <a:srgbClr val="000000"/>
                </a:solidFill>
                <a:effectLst/>
                <a:uLnTx/>
                <a:uFillTx/>
                <a:latin typeface="Arial"/>
                <a:ea typeface="+mn-ea"/>
                <a:cs typeface="+mn-cs"/>
              </a:rPr>
              <a:t>Consumer-specific Tariff Pricing Data (For RTI Users)</a:t>
            </a:r>
          </a:p>
        </p:txBody>
      </p:sp>
      <p:sp>
        <p:nvSpPr>
          <p:cNvPr id="109" name="Freeform 108">
            <a:extLst>
              <a:ext uri="{FF2B5EF4-FFF2-40B4-BE49-F238E27FC236}">
                <a16:creationId xmlns:a16="http://schemas.microsoft.com/office/drawing/2014/main" id="{8DA04D8F-1486-2A6C-BA36-041D2E2A83BF}"/>
              </a:ext>
            </a:extLst>
          </p:cNvPr>
          <p:cNvSpPr/>
          <p:nvPr/>
        </p:nvSpPr>
        <p:spPr>
          <a:xfrm>
            <a:off x="387633" y="2612300"/>
            <a:ext cx="11676063" cy="3976026"/>
          </a:xfrm>
          <a:custGeom>
            <a:avLst/>
            <a:gdLst>
              <a:gd name="connsiteX0" fmla="*/ 8077554 w 11676063"/>
              <a:gd name="connsiteY0" fmla="*/ 0 h 3976026"/>
              <a:gd name="connsiteX1" fmla="*/ 11591076 w 11676063"/>
              <a:gd name="connsiteY1" fmla="*/ 0 h 3976026"/>
              <a:gd name="connsiteX2" fmla="*/ 11676063 w 11676063"/>
              <a:gd name="connsiteY2" fmla="*/ 84987 h 3976026"/>
              <a:gd name="connsiteX3" fmla="*/ 11676063 w 11676063"/>
              <a:gd name="connsiteY3" fmla="*/ 1594590 h 3976026"/>
              <a:gd name="connsiteX4" fmla="*/ 11671107 w 11676063"/>
              <a:gd name="connsiteY4" fmla="*/ 1619140 h 3976026"/>
              <a:gd name="connsiteX5" fmla="*/ 11676063 w 11676063"/>
              <a:gd name="connsiteY5" fmla="*/ 1643688 h 3976026"/>
              <a:gd name="connsiteX6" fmla="*/ 11676063 w 11676063"/>
              <a:gd name="connsiteY6" fmla="*/ 3851720 h 3976026"/>
              <a:gd name="connsiteX7" fmla="*/ 11551757 w 11676063"/>
              <a:gd name="connsiteY7" fmla="*/ 3976026 h 3976026"/>
              <a:gd name="connsiteX8" fmla="*/ 124306 w 11676063"/>
              <a:gd name="connsiteY8" fmla="*/ 3976026 h 3976026"/>
              <a:gd name="connsiteX9" fmla="*/ 0 w 11676063"/>
              <a:gd name="connsiteY9" fmla="*/ 3851720 h 3976026"/>
              <a:gd name="connsiteX10" fmla="*/ 0 w 11676063"/>
              <a:gd name="connsiteY10" fmla="*/ 1643688 h 3976026"/>
              <a:gd name="connsiteX11" fmla="*/ 124306 w 11676063"/>
              <a:gd name="connsiteY11" fmla="*/ 1519382 h 3976026"/>
              <a:gd name="connsiteX12" fmla="*/ 7992567 w 11676063"/>
              <a:gd name="connsiteY12" fmla="*/ 1519382 h 3976026"/>
              <a:gd name="connsiteX13" fmla="*/ 7992567 w 11676063"/>
              <a:gd name="connsiteY13" fmla="*/ 84987 h 3976026"/>
              <a:gd name="connsiteX14" fmla="*/ 8077554 w 11676063"/>
              <a:gd name="connsiteY14" fmla="*/ 0 h 3976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676063" h="3976026">
                <a:moveTo>
                  <a:pt x="8077554" y="0"/>
                </a:moveTo>
                <a:lnTo>
                  <a:pt x="11591076" y="0"/>
                </a:lnTo>
                <a:cubicBezTo>
                  <a:pt x="11638013" y="0"/>
                  <a:pt x="11676063" y="38050"/>
                  <a:pt x="11676063" y="84987"/>
                </a:cubicBezTo>
                <a:lnTo>
                  <a:pt x="11676063" y="1594590"/>
                </a:lnTo>
                <a:lnTo>
                  <a:pt x="11671107" y="1619140"/>
                </a:lnTo>
                <a:lnTo>
                  <a:pt x="11676063" y="1643688"/>
                </a:lnTo>
                <a:lnTo>
                  <a:pt x="11676063" y="3851720"/>
                </a:lnTo>
                <a:cubicBezTo>
                  <a:pt x="11676063" y="3920372"/>
                  <a:pt x="11620409" y="3976026"/>
                  <a:pt x="11551757" y="3976026"/>
                </a:cubicBezTo>
                <a:lnTo>
                  <a:pt x="124306" y="3976026"/>
                </a:lnTo>
                <a:cubicBezTo>
                  <a:pt x="55654" y="3976026"/>
                  <a:pt x="0" y="3920372"/>
                  <a:pt x="0" y="3851720"/>
                </a:cubicBezTo>
                <a:lnTo>
                  <a:pt x="0" y="1643688"/>
                </a:lnTo>
                <a:cubicBezTo>
                  <a:pt x="0" y="1575036"/>
                  <a:pt x="55654" y="1519382"/>
                  <a:pt x="124306" y="1519382"/>
                </a:cubicBezTo>
                <a:lnTo>
                  <a:pt x="7992567" y="1519382"/>
                </a:lnTo>
                <a:lnTo>
                  <a:pt x="7992567" y="84987"/>
                </a:lnTo>
                <a:cubicBezTo>
                  <a:pt x="7992567" y="38050"/>
                  <a:pt x="8030617" y="0"/>
                  <a:pt x="8077554" y="0"/>
                </a:cubicBezTo>
                <a:close/>
              </a:path>
            </a:pathLst>
          </a:custGeom>
          <a:solidFill>
            <a:schemeClr val="bg1">
              <a:lumMod val="95000"/>
            </a:schemeClr>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150" name="TextBox 149">
            <a:extLst>
              <a:ext uri="{FF2B5EF4-FFF2-40B4-BE49-F238E27FC236}">
                <a16:creationId xmlns:a16="http://schemas.microsoft.com/office/drawing/2014/main" id="{85602E96-D0BA-588F-A611-DB39A288539F}"/>
              </a:ext>
            </a:extLst>
          </p:cNvPr>
          <p:cNvSpPr txBox="1"/>
          <p:nvPr/>
        </p:nvSpPr>
        <p:spPr>
          <a:xfrm>
            <a:off x="2731734" y="936775"/>
            <a:ext cx="3923290" cy="357600"/>
          </a:xfrm>
          <a:prstGeom prst="rect">
            <a:avLst/>
          </a:prstGeom>
          <a:noFill/>
          <a:ln w="19050">
            <a:solidFill>
              <a:schemeClr val="accent1"/>
            </a:solidFill>
          </a:ln>
        </p:spPr>
        <p:txBody>
          <a:bodyPr wrap="square" lIns="90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0">
                <a:ln>
                  <a:noFill/>
                </a:ln>
                <a:solidFill>
                  <a:srgbClr val="000000"/>
                </a:solidFill>
                <a:effectLst/>
                <a:uLnTx/>
                <a:uFillTx/>
                <a:latin typeface="Arial"/>
                <a:ea typeface="+mn-ea"/>
                <a:cs typeface="+mn-cs"/>
              </a:rPr>
              <a:t>Publicly Available Tariff Pricing Data (For TI Users)</a:t>
            </a:r>
          </a:p>
        </p:txBody>
      </p:sp>
      <p:sp>
        <p:nvSpPr>
          <p:cNvPr id="148" name="Rounded Rectangle 147">
            <a:extLst>
              <a:ext uri="{FF2B5EF4-FFF2-40B4-BE49-F238E27FC236}">
                <a16:creationId xmlns:a16="http://schemas.microsoft.com/office/drawing/2014/main" id="{93EB68F9-E1C8-CF48-6532-A1F4FC23BE80}"/>
              </a:ext>
            </a:extLst>
          </p:cNvPr>
          <p:cNvSpPr/>
          <p:nvPr/>
        </p:nvSpPr>
        <p:spPr>
          <a:xfrm>
            <a:off x="2731734" y="1170849"/>
            <a:ext cx="9331963" cy="914400"/>
          </a:xfrm>
          <a:prstGeom prst="roundRect">
            <a:avLst>
              <a:gd name="adj" fmla="val 5060"/>
            </a:avLst>
          </a:prstGeom>
          <a:solidFill>
            <a:schemeClr val="bg1">
              <a:lumMod val="95000"/>
            </a:schemeClr>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81" name="Google Shape;81;p16">
            <a:extLst>
              <a:ext uri="{FF2B5EF4-FFF2-40B4-BE49-F238E27FC236}">
                <a16:creationId xmlns:a16="http://schemas.microsoft.com/office/drawing/2014/main" id="{58205B59-F142-261C-E92E-492C61A4A1C7}"/>
              </a:ext>
            </a:extLst>
          </p:cNvPr>
          <p:cNvSpPr/>
          <p:nvPr/>
        </p:nvSpPr>
        <p:spPr>
          <a:xfrm>
            <a:off x="-1" y="0"/>
            <a:ext cx="12181433"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pic>
        <p:nvPicPr>
          <p:cNvPr id="83" name="Google Shape;83;p16">
            <a:extLst>
              <a:ext uri="{FF2B5EF4-FFF2-40B4-BE49-F238E27FC236}">
                <a16:creationId xmlns:a16="http://schemas.microsoft.com/office/drawing/2014/main" id="{ADEE2155-F44F-B9A3-BF55-382D6C8C1470}"/>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22" name="Google Shape;65;p14">
            <a:extLst>
              <a:ext uri="{FF2B5EF4-FFF2-40B4-BE49-F238E27FC236}">
                <a16:creationId xmlns:a16="http://schemas.microsoft.com/office/drawing/2014/main" id="{9D07734E-4B78-57D4-A9CF-AE5D38252B86}"/>
              </a:ext>
            </a:extLst>
          </p:cNvPr>
          <p:cNvSpPr txBox="1"/>
          <p:nvPr/>
        </p:nvSpPr>
        <p:spPr>
          <a:xfrm>
            <a:off x="164246" y="158192"/>
            <a:ext cx="9208353" cy="508753"/>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133" b="1" i="0" u="none" strike="noStrike" kern="1200" cap="none" spc="0" normalizeH="0" baseline="0" noProof="0">
                <a:ln>
                  <a:noFill/>
                </a:ln>
                <a:solidFill>
                  <a:srgbClr val="021E5E"/>
                </a:solidFill>
                <a:effectLst/>
                <a:uLnTx/>
                <a:uFillTx/>
                <a:latin typeface="Outfit" charset="0"/>
                <a:ea typeface="Outfit"/>
                <a:cs typeface="Outfit"/>
                <a:sym typeface="Playfair Display"/>
              </a:rPr>
              <a:t>How do TI and RTI Users access public and consumer-specific tariff pricing data?</a:t>
            </a:r>
            <a:endParaRPr kumimoji="0" lang="en-GB" sz="2133" b="1" i="0" u="none" strike="noStrike" kern="1200" cap="none" spc="0" normalizeH="0" baseline="0" noProof="0">
              <a:ln>
                <a:noFill/>
              </a:ln>
              <a:solidFill>
                <a:srgbClr val="021E5E"/>
              </a:solidFill>
              <a:effectLst/>
              <a:uLnTx/>
              <a:uFillTx/>
              <a:latin typeface="Outfit" charset="0"/>
              <a:ea typeface="Outfit"/>
              <a:cs typeface="Outfit"/>
              <a:sym typeface="Outfit"/>
            </a:endParaRPr>
          </a:p>
        </p:txBody>
      </p:sp>
      <p:sp>
        <p:nvSpPr>
          <p:cNvPr id="2" name="Rectangle 1">
            <a:extLst>
              <a:ext uri="{FF2B5EF4-FFF2-40B4-BE49-F238E27FC236}">
                <a16:creationId xmlns:a16="http://schemas.microsoft.com/office/drawing/2014/main" id="{C7B641A2-0E6F-F21D-0867-7CBC5A0B7635}"/>
              </a:ext>
            </a:extLst>
          </p:cNvPr>
          <p:cNvSpPr/>
          <p:nvPr/>
        </p:nvSpPr>
        <p:spPr>
          <a:xfrm>
            <a:off x="237956" y="2713483"/>
            <a:ext cx="1002599" cy="568883"/>
          </a:xfrm>
          <a:prstGeom prst="rect">
            <a:avLst/>
          </a:prstGeom>
          <a:solidFill>
            <a:schemeClr val="bg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FFFFF"/>
                </a:solidFill>
                <a:effectLst/>
                <a:uLnTx/>
                <a:uFillTx/>
                <a:latin typeface="Arial"/>
                <a:ea typeface="+mn-ea"/>
                <a:cs typeface="+mn-cs"/>
              </a:rPr>
              <a:t>Users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0">
                <a:ln>
                  <a:noFill/>
                </a:ln>
                <a:solidFill>
                  <a:srgbClr val="FFFFFF"/>
                </a:solidFill>
                <a:effectLst/>
                <a:uLnTx/>
                <a:uFillTx/>
                <a:latin typeface="Arial"/>
                <a:ea typeface="+mn-ea"/>
                <a:cs typeface="+mn-cs"/>
              </a:rPr>
              <a:t>Optimisers, DSR SP, etc.</a:t>
            </a:r>
          </a:p>
        </p:txBody>
      </p:sp>
      <p:sp>
        <p:nvSpPr>
          <p:cNvPr id="6" name="Diamond 5">
            <a:extLst>
              <a:ext uri="{FF2B5EF4-FFF2-40B4-BE49-F238E27FC236}">
                <a16:creationId xmlns:a16="http://schemas.microsoft.com/office/drawing/2014/main" id="{6EEC674C-9758-71AC-5DD2-22640F2CE883}"/>
              </a:ext>
            </a:extLst>
          </p:cNvPr>
          <p:cNvSpPr/>
          <p:nvPr/>
        </p:nvSpPr>
        <p:spPr>
          <a:xfrm>
            <a:off x="1510891" y="2494019"/>
            <a:ext cx="1102859" cy="1007810"/>
          </a:xfrm>
          <a:prstGeom prst="diamond">
            <a:avLst/>
          </a:prstGeom>
          <a:solidFill>
            <a:schemeClr val="bg1"/>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FFFFFF"/>
              </a:solidFill>
              <a:effectLst/>
              <a:uLnTx/>
              <a:uFillTx/>
              <a:latin typeface="Arial"/>
              <a:ea typeface="+mn-ea"/>
              <a:cs typeface="+mn-cs"/>
            </a:endParaRPr>
          </a:p>
        </p:txBody>
      </p:sp>
      <p:sp>
        <p:nvSpPr>
          <p:cNvPr id="10" name="TextBox 9">
            <a:extLst>
              <a:ext uri="{FF2B5EF4-FFF2-40B4-BE49-F238E27FC236}">
                <a16:creationId xmlns:a16="http://schemas.microsoft.com/office/drawing/2014/main" id="{ADAC600A-C8C0-0D9A-3556-92F1CB66DB46}"/>
              </a:ext>
            </a:extLst>
          </p:cNvPr>
          <p:cNvSpPr txBox="1"/>
          <p:nvPr/>
        </p:nvSpPr>
        <p:spPr>
          <a:xfrm>
            <a:off x="1687408" y="2744008"/>
            <a:ext cx="749823" cy="507831"/>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Arial"/>
                <a:ea typeface="+mn-ea"/>
                <a:cs typeface="+mn-cs"/>
              </a:rPr>
              <a:t>What type of data is required?</a:t>
            </a:r>
          </a:p>
        </p:txBody>
      </p:sp>
      <p:sp>
        <p:nvSpPr>
          <p:cNvPr id="11" name="TextBox 10">
            <a:extLst>
              <a:ext uri="{FF2B5EF4-FFF2-40B4-BE49-F238E27FC236}">
                <a16:creationId xmlns:a16="http://schemas.microsoft.com/office/drawing/2014/main" id="{4B6050F5-358A-3425-7B59-9EAC52AE0E46}"/>
              </a:ext>
            </a:extLst>
          </p:cNvPr>
          <p:cNvSpPr txBox="1"/>
          <p:nvPr/>
        </p:nvSpPr>
        <p:spPr>
          <a:xfrm>
            <a:off x="1687407" y="3634929"/>
            <a:ext cx="749823" cy="337962"/>
          </a:xfrm>
          <a:prstGeom prst="rect">
            <a:avLst/>
          </a:prstGeom>
          <a:noFill/>
          <a:ln w="19050">
            <a:solidFill>
              <a:schemeClr val="accent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0">
                <a:ln>
                  <a:noFill/>
                </a:ln>
                <a:solidFill>
                  <a:srgbClr val="000000"/>
                </a:solidFill>
                <a:effectLst/>
                <a:uLnTx/>
                <a:uFillTx/>
                <a:latin typeface="Arial"/>
                <a:ea typeface="+mn-ea"/>
                <a:cs typeface="+mn-cs"/>
              </a:rPr>
              <a:t>Consumer Specific</a:t>
            </a:r>
          </a:p>
        </p:txBody>
      </p:sp>
      <p:sp>
        <p:nvSpPr>
          <p:cNvPr id="12" name="TextBox 11">
            <a:extLst>
              <a:ext uri="{FF2B5EF4-FFF2-40B4-BE49-F238E27FC236}">
                <a16:creationId xmlns:a16="http://schemas.microsoft.com/office/drawing/2014/main" id="{F9023643-75FE-4149-CD4C-4214CB66F20D}"/>
              </a:ext>
            </a:extLst>
          </p:cNvPr>
          <p:cNvSpPr txBox="1"/>
          <p:nvPr/>
        </p:nvSpPr>
        <p:spPr>
          <a:xfrm>
            <a:off x="1687406" y="1874697"/>
            <a:ext cx="749823" cy="369332"/>
          </a:xfrm>
          <a:prstGeom prst="rect">
            <a:avLst/>
          </a:prstGeom>
          <a:noFill/>
          <a:ln w="19050">
            <a:solidFill>
              <a:schemeClr val="accent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0">
                <a:ln>
                  <a:noFill/>
                </a:ln>
                <a:solidFill>
                  <a:srgbClr val="000000"/>
                </a:solidFill>
                <a:effectLst/>
                <a:uLnTx/>
                <a:uFillTx/>
                <a:latin typeface="Arial"/>
                <a:ea typeface="+mn-ea"/>
                <a:cs typeface="+mn-cs"/>
              </a:rPr>
              <a:t>Publicly available</a:t>
            </a:r>
          </a:p>
        </p:txBody>
      </p:sp>
      <p:cxnSp>
        <p:nvCxnSpPr>
          <p:cNvPr id="14" name="Straight Connector 13">
            <a:extLst>
              <a:ext uri="{FF2B5EF4-FFF2-40B4-BE49-F238E27FC236}">
                <a16:creationId xmlns:a16="http://schemas.microsoft.com/office/drawing/2014/main" id="{DD70E17D-5AB7-B2F6-B2C5-300DFDBE82D8}"/>
              </a:ext>
            </a:extLst>
          </p:cNvPr>
          <p:cNvCxnSpPr>
            <a:stCxn id="6" idx="0"/>
            <a:endCxn id="12" idx="2"/>
          </p:cNvCxnSpPr>
          <p:nvPr/>
        </p:nvCxnSpPr>
        <p:spPr>
          <a:xfrm flipH="1" flipV="1">
            <a:off x="2062318" y="2244029"/>
            <a:ext cx="3" cy="24999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9F7235A-E1ED-3B90-16D0-F5D97C2ED9AC}"/>
              </a:ext>
            </a:extLst>
          </p:cNvPr>
          <p:cNvCxnSpPr>
            <a:cxnSpLocks/>
            <a:stCxn id="6" idx="2"/>
            <a:endCxn id="11" idx="0"/>
          </p:cNvCxnSpPr>
          <p:nvPr/>
        </p:nvCxnSpPr>
        <p:spPr>
          <a:xfrm flipH="1">
            <a:off x="2062319" y="3501829"/>
            <a:ext cx="2" cy="1331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68036E9C-9A7D-4725-5E2F-267C0EA64225}"/>
              </a:ext>
            </a:extLst>
          </p:cNvPr>
          <p:cNvCxnSpPr>
            <a:cxnSpLocks/>
            <a:stCxn id="6" idx="1"/>
            <a:endCxn id="2" idx="3"/>
          </p:cNvCxnSpPr>
          <p:nvPr/>
        </p:nvCxnSpPr>
        <p:spPr>
          <a:xfrm flipH="1">
            <a:off x="1240555" y="2997924"/>
            <a:ext cx="270336" cy="1"/>
          </a:xfrm>
          <a:prstGeom prst="line">
            <a:avLst/>
          </a:prstGeom>
          <a:ln w="19050">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2328DFCC-0677-0DC6-F3FE-47A08D7AF56E}"/>
              </a:ext>
            </a:extLst>
          </p:cNvPr>
          <p:cNvSpPr txBox="1"/>
          <p:nvPr/>
        </p:nvSpPr>
        <p:spPr>
          <a:xfrm>
            <a:off x="2943388" y="1346839"/>
            <a:ext cx="1033510" cy="578482"/>
          </a:xfrm>
          <a:prstGeom prst="rect">
            <a:avLst/>
          </a:prstGeom>
          <a:solidFill>
            <a:schemeClr val="bg1"/>
          </a:solidFill>
          <a:ln w="19050">
            <a:solidFill>
              <a:schemeClr val="accent1"/>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Arial"/>
                <a:ea typeface="+mn-ea"/>
                <a:cs typeface="+mn-cs"/>
              </a:rPr>
              <a:t>Access Supplier Register</a:t>
            </a:r>
          </a:p>
        </p:txBody>
      </p:sp>
      <p:sp>
        <p:nvSpPr>
          <p:cNvPr id="33" name="TextBox 32">
            <a:extLst>
              <a:ext uri="{FF2B5EF4-FFF2-40B4-BE49-F238E27FC236}">
                <a16:creationId xmlns:a16="http://schemas.microsoft.com/office/drawing/2014/main" id="{97D7FF23-08BF-A9ED-8BB2-04C934D12FC7}"/>
              </a:ext>
            </a:extLst>
          </p:cNvPr>
          <p:cNvSpPr txBox="1"/>
          <p:nvPr/>
        </p:nvSpPr>
        <p:spPr>
          <a:xfrm>
            <a:off x="4273895" y="1346839"/>
            <a:ext cx="1033510" cy="578482"/>
          </a:xfrm>
          <a:prstGeom prst="rect">
            <a:avLst/>
          </a:prstGeom>
          <a:solidFill>
            <a:schemeClr val="bg1"/>
          </a:solidFill>
          <a:ln w="19050">
            <a:solidFill>
              <a:schemeClr val="accent1"/>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Arial"/>
                <a:ea typeface="+mn-ea"/>
                <a:cs typeface="+mn-cs"/>
              </a:rPr>
              <a:t>Get Supplier MPID Endpoint</a:t>
            </a:r>
          </a:p>
        </p:txBody>
      </p:sp>
      <p:sp>
        <p:nvSpPr>
          <p:cNvPr id="34" name="TextBox 33">
            <a:extLst>
              <a:ext uri="{FF2B5EF4-FFF2-40B4-BE49-F238E27FC236}">
                <a16:creationId xmlns:a16="http://schemas.microsoft.com/office/drawing/2014/main" id="{4C3B1CF1-0E4C-F278-DAF5-7F136A90E8B8}"/>
              </a:ext>
            </a:extLst>
          </p:cNvPr>
          <p:cNvSpPr txBox="1"/>
          <p:nvPr/>
        </p:nvSpPr>
        <p:spPr>
          <a:xfrm>
            <a:off x="5604402" y="1346839"/>
            <a:ext cx="1033510" cy="578482"/>
          </a:xfrm>
          <a:prstGeom prst="rect">
            <a:avLst/>
          </a:prstGeom>
          <a:solidFill>
            <a:schemeClr val="bg1"/>
          </a:solidFill>
          <a:ln w="19050">
            <a:solidFill>
              <a:schemeClr val="accent1"/>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Arial"/>
                <a:ea typeface="+mn-ea"/>
                <a:cs typeface="+mn-cs"/>
              </a:rPr>
              <a:t>Issue Request for List of Tariff IDs</a:t>
            </a:r>
          </a:p>
        </p:txBody>
      </p:sp>
      <p:sp>
        <p:nvSpPr>
          <p:cNvPr id="36" name="TextBox 35">
            <a:extLst>
              <a:ext uri="{FF2B5EF4-FFF2-40B4-BE49-F238E27FC236}">
                <a16:creationId xmlns:a16="http://schemas.microsoft.com/office/drawing/2014/main" id="{386B78D5-9594-6DCC-2AEE-44ED52B686A3}"/>
              </a:ext>
            </a:extLst>
          </p:cNvPr>
          <p:cNvSpPr txBox="1"/>
          <p:nvPr/>
        </p:nvSpPr>
        <p:spPr>
          <a:xfrm>
            <a:off x="9595923" y="1346839"/>
            <a:ext cx="1033510" cy="578482"/>
          </a:xfrm>
          <a:prstGeom prst="rect">
            <a:avLst/>
          </a:prstGeom>
          <a:solidFill>
            <a:schemeClr val="bg1"/>
          </a:solidFill>
          <a:ln w="19050">
            <a:solidFill>
              <a:schemeClr val="accent1"/>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Arial"/>
                <a:ea typeface="+mn-ea"/>
                <a:cs typeface="+mn-cs"/>
              </a:rPr>
              <a:t>Supplier provides Tariff Data</a:t>
            </a:r>
          </a:p>
        </p:txBody>
      </p:sp>
      <p:sp>
        <p:nvSpPr>
          <p:cNvPr id="37" name="TextBox 36">
            <a:extLst>
              <a:ext uri="{FF2B5EF4-FFF2-40B4-BE49-F238E27FC236}">
                <a16:creationId xmlns:a16="http://schemas.microsoft.com/office/drawing/2014/main" id="{EED914DA-8CEC-2E24-AF97-17B8615CBA76}"/>
              </a:ext>
            </a:extLst>
          </p:cNvPr>
          <p:cNvSpPr txBox="1"/>
          <p:nvPr/>
        </p:nvSpPr>
        <p:spPr>
          <a:xfrm>
            <a:off x="10926430" y="1346839"/>
            <a:ext cx="1033510" cy="578482"/>
          </a:xfrm>
          <a:prstGeom prst="rect">
            <a:avLst/>
          </a:prstGeom>
          <a:solidFill>
            <a:schemeClr val="bg1"/>
          </a:solidFill>
          <a:ln w="19050">
            <a:solidFill>
              <a:schemeClr val="accent1"/>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Arial"/>
                <a:ea typeface="+mn-ea"/>
                <a:cs typeface="+mn-cs"/>
              </a:rPr>
              <a:t>END</a:t>
            </a:r>
          </a:p>
        </p:txBody>
      </p:sp>
      <p:cxnSp>
        <p:nvCxnSpPr>
          <p:cNvPr id="39" name="Straight Connector 38">
            <a:extLst>
              <a:ext uri="{FF2B5EF4-FFF2-40B4-BE49-F238E27FC236}">
                <a16:creationId xmlns:a16="http://schemas.microsoft.com/office/drawing/2014/main" id="{4436FAAA-9648-ACCA-2F73-5FC7426605D5}"/>
              </a:ext>
            </a:extLst>
          </p:cNvPr>
          <p:cNvCxnSpPr>
            <a:cxnSpLocks/>
            <a:stCxn id="33" idx="1"/>
            <a:endCxn id="31" idx="3"/>
          </p:cNvCxnSpPr>
          <p:nvPr/>
        </p:nvCxnSpPr>
        <p:spPr>
          <a:xfrm flipH="1">
            <a:off x="3976898" y="1636080"/>
            <a:ext cx="296997" cy="0"/>
          </a:xfrm>
          <a:prstGeom prst="line">
            <a:avLst/>
          </a:prstGeom>
          <a:ln w="19050">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53B85176-9A6E-97BF-015D-67986EA6143F}"/>
              </a:ext>
            </a:extLst>
          </p:cNvPr>
          <p:cNvCxnSpPr>
            <a:cxnSpLocks/>
            <a:stCxn id="34" idx="1"/>
            <a:endCxn id="33" idx="3"/>
          </p:cNvCxnSpPr>
          <p:nvPr/>
        </p:nvCxnSpPr>
        <p:spPr>
          <a:xfrm flipH="1">
            <a:off x="5307405" y="1636080"/>
            <a:ext cx="296997" cy="0"/>
          </a:xfrm>
          <a:prstGeom prst="line">
            <a:avLst/>
          </a:prstGeom>
          <a:ln w="19050">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962825C6-2FDD-058F-AAE0-1F5538FDA85F}"/>
              </a:ext>
            </a:extLst>
          </p:cNvPr>
          <p:cNvCxnSpPr>
            <a:cxnSpLocks/>
            <a:stCxn id="36" idx="1"/>
            <a:endCxn id="34" idx="3"/>
          </p:cNvCxnSpPr>
          <p:nvPr/>
        </p:nvCxnSpPr>
        <p:spPr>
          <a:xfrm flipH="1">
            <a:off x="6637912" y="1636080"/>
            <a:ext cx="2958011" cy="0"/>
          </a:xfrm>
          <a:prstGeom prst="line">
            <a:avLst/>
          </a:prstGeom>
          <a:ln w="19050">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10A23BE4-44B2-26F1-F6E9-29E778D613EF}"/>
              </a:ext>
            </a:extLst>
          </p:cNvPr>
          <p:cNvCxnSpPr>
            <a:cxnSpLocks/>
            <a:stCxn id="37" idx="1"/>
            <a:endCxn id="36" idx="3"/>
          </p:cNvCxnSpPr>
          <p:nvPr/>
        </p:nvCxnSpPr>
        <p:spPr>
          <a:xfrm flipH="1">
            <a:off x="10629433" y="1636080"/>
            <a:ext cx="296997" cy="0"/>
          </a:xfrm>
          <a:prstGeom prst="line">
            <a:avLst/>
          </a:prstGeom>
          <a:ln w="19050">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0" name="Elbow Connector 59">
            <a:extLst>
              <a:ext uri="{FF2B5EF4-FFF2-40B4-BE49-F238E27FC236}">
                <a16:creationId xmlns:a16="http://schemas.microsoft.com/office/drawing/2014/main" id="{5934ADBC-13C3-3FE2-ECE7-C22F0F9CF7A4}"/>
              </a:ext>
            </a:extLst>
          </p:cNvPr>
          <p:cNvCxnSpPr>
            <a:stCxn id="12" idx="0"/>
            <a:endCxn id="31" idx="1"/>
          </p:cNvCxnSpPr>
          <p:nvPr/>
        </p:nvCxnSpPr>
        <p:spPr>
          <a:xfrm rot="5400000" flipH="1" flipV="1">
            <a:off x="2383545" y="1314854"/>
            <a:ext cx="238617" cy="881070"/>
          </a:xfrm>
          <a:prstGeom prst="bentConnector2">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62" name="Elbow Connector 61">
            <a:extLst>
              <a:ext uri="{FF2B5EF4-FFF2-40B4-BE49-F238E27FC236}">
                <a16:creationId xmlns:a16="http://schemas.microsoft.com/office/drawing/2014/main" id="{1329F015-2126-33C7-82BC-5E64B5C90EB6}"/>
              </a:ext>
            </a:extLst>
          </p:cNvPr>
          <p:cNvCxnSpPr>
            <a:cxnSpLocks/>
            <a:stCxn id="11" idx="1"/>
            <a:endCxn id="43" idx="0"/>
          </p:cNvCxnSpPr>
          <p:nvPr/>
        </p:nvCxnSpPr>
        <p:spPr>
          <a:xfrm rot="10800000" flipV="1">
            <a:off x="1158375" y="3803909"/>
            <a:ext cx="529033" cy="715107"/>
          </a:xfrm>
          <a:prstGeom prst="bentConnector2">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94C22C78-E8C7-1EB0-B2FA-A69DAC4CBC3B}"/>
              </a:ext>
            </a:extLst>
          </p:cNvPr>
          <p:cNvSpPr txBox="1"/>
          <p:nvPr/>
        </p:nvSpPr>
        <p:spPr>
          <a:xfrm>
            <a:off x="6934909" y="1346839"/>
            <a:ext cx="1033510" cy="578482"/>
          </a:xfrm>
          <a:prstGeom prst="rect">
            <a:avLst/>
          </a:prstGeom>
          <a:solidFill>
            <a:schemeClr val="bg1"/>
          </a:solidFill>
          <a:ln w="19050">
            <a:solidFill>
              <a:schemeClr val="accent1"/>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Arial"/>
                <a:ea typeface="+mn-ea"/>
                <a:cs typeface="+mn-cs"/>
              </a:rPr>
              <a:t>Supplier provides list of Tariff IDs</a:t>
            </a:r>
          </a:p>
        </p:txBody>
      </p:sp>
      <p:sp>
        <p:nvSpPr>
          <p:cNvPr id="16" name="TextBox 15">
            <a:extLst>
              <a:ext uri="{FF2B5EF4-FFF2-40B4-BE49-F238E27FC236}">
                <a16:creationId xmlns:a16="http://schemas.microsoft.com/office/drawing/2014/main" id="{202D4C41-FD39-F358-F42C-AFC41CC490B7}"/>
              </a:ext>
            </a:extLst>
          </p:cNvPr>
          <p:cNvSpPr txBox="1"/>
          <p:nvPr/>
        </p:nvSpPr>
        <p:spPr>
          <a:xfrm>
            <a:off x="8265416" y="1346839"/>
            <a:ext cx="1033510" cy="578482"/>
          </a:xfrm>
          <a:prstGeom prst="rect">
            <a:avLst/>
          </a:prstGeom>
          <a:solidFill>
            <a:schemeClr val="bg1"/>
          </a:solidFill>
          <a:ln w="19050">
            <a:solidFill>
              <a:schemeClr val="accent1"/>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Arial"/>
                <a:ea typeface="+mn-ea"/>
                <a:cs typeface="+mn-cs"/>
              </a:rPr>
              <a:t>Issue request for specific tariff data using ID</a:t>
            </a:r>
          </a:p>
        </p:txBody>
      </p:sp>
      <p:sp>
        <p:nvSpPr>
          <p:cNvPr id="54" name="Diamond 53">
            <a:extLst>
              <a:ext uri="{FF2B5EF4-FFF2-40B4-BE49-F238E27FC236}">
                <a16:creationId xmlns:a16="http://schemas.microsoft.com/office/drawing/2014/main" id="{2BD4E180-D901-0B85-B7B8-1DD7CA6F63EC}"/>
              </a:ext>
            </a:extLst>
          </p:cNvPr>
          <p:cNvSpPr/>
          <p:nvPr/>
        </p:nvSpPr>
        <p:spPr>
          <a:xfrm>
            <a:off x="7260342" y="4304352"/>
            <a:ext cx="1102859" cy="1007810"/>
          </a:xfrm>
          <a:prstGeom prst="diamond">
            <a:avLst/>
          </a:prstGeom>
          <a:solidFill>
            <a:schemeClr val="bg1"/>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FFFFFF"/>
              </a:solidFill>
              <a:effectLst/>
              <a:uLnTx/>
              <a:uFillTx/>
              <a:latin typeface="Arial"/>
              <a:ea typeface="+mn-ea"/>
              <a:cs typeface="+mn-cs"/>
            </a:endParaRPr>
          </a:p>
        </p:txBody>
      </p:sp>
      <p:sp>
        <p:nvSpPr>
          <p:cNvPr id="53" name="Diamond 52">
            <a:extLst>
              <a:ext uri="{FF2B5EF4-FFF2-40B4-BE49-F238E27FC236}">
                <a16:creationId xmlns:a16="http://schemas.microsoft.com/office/drawing/2014/main" id="{89E6469A-3A69-16D4-4DE0-CE3418F533D4}"/>
              </a:ext>
            </a:extLst>
          </p:cNvPr>
          <p:cNvSpPr/>
          <p:nvPr/>
        </p:nvSpPr>
        <p:spPr>
          <a:xfrm>
            <a:off x="2045111" y="4304353"/>
            <a:ext cx="1102859" cy="1007810"/>
          </a:xfrm>
          <a:prstGeom prst="diamond">
            <a:avLst/>
          </a:prstGeom>
          <a:solidFill>
            <a:schemeClr val="bg1"/>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FFFFFF"/>
              </a:solidFill>
              <a:effectLst/>
              <a:uLnTx/>
              <a:uFillTx/>
              <a:latin typeface="Arial"/>
              <a:ea typeface="+mn-ea"/>
              <a:cs typeface="+mn-cs"/>
            </a:endParaRPr>
          </a:p>
        </p:txBody>
      </p:sp>
      <p:sp>
        <p:nvSpPr>
          <p:cNvPr id="17" name="TextBox 16">
            <a:extLst>
              <a:ext uri="{FF2B5EF4-FFF2-40B4-BE49-F238E27FC236}">
                <a16:creationId xmlns:a16="http://schemas.microsoft.com/office/drawing/2014/main" id="{A6485FCC-52DF-8FFB-E717-53B2315ECE53}"/>
              </a:ext>
            </a:extLst>
          </p:cNvPr>
          <p:cNvSpPr txBox="1"/>
          <p:nvPr/>
        </p:nvSpPr>
        <p:spPr>
          <a:xfrm>
            <a:off x="3409429" y="4519017"/>
            <a:ext cx="1033510" cy="578482"/>
          </a:xfrm>
          <a:prstGeom prst="rect">
            <a:avLst/>
          </a:prstGeom>
          <a:solidFill>
            <a:schemeClr val="bg1"/>
          </a:solidFill>
          <a:ln w="19050">
            <a:solidFill>
              <a:schemeClr val="accent1"/>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Arial"/>
                <a:ea typeface="+mn-ea"/>
                <a:cs typeface="+mn-cs"/>
              </a:rPr>
              <a:t>Consumer Consent Process</a:t>
            </a:r>
          </a:p>
        </p:txBody>
      </p:sp>
      <p:sp>
        <p:nvSpPr>
          <p:cNvPr id="18" name="TextBox 17">
            <a:extLst>
              <a:ext uri="{FF2B5EF4-FFF2-40B4-BE49-F238E27FC236}">
                <a16:creationId xmlns:a16="http://schemas.microsoft.com/office/drawing/2014/main" id="{CC668EA3-20B4-C443-7DDF-4D4031ACE213}"/>
              </a:ext>
            </a:extLst>
          </p:cNvPr>
          <p:cNvSpPr txBox="1"/>
          <p:nvPr/>
        </p:nvSpPr>
        <p:spPr>
          <a:xfrm>
            <a:off x="3499114" y="4519016"/>
            <a:ext cx="854141" cy="578482"/>
          </a:xfrm>
          <a:prstGeom prst="rect">
            <a:avLst/>
          </a:prstGeom>
          <a:solidFill>
            <a:schemeClr val="bg1"/>
          </a:solidFill>
          <a:ln w="19050">
            <a:solidFill>
              <a:schemeClr val="accent1"/>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Arial"/>
                <a:ea typeface="+mn-ea"/>
                <a:cs typeface="+mn-cs"/>
              </a:rPr>
              <a:t>Consent Mechanism</a:t>
            </a:r>
          </a:p>
        </p:txBody>
      </p:sp>
      <p:sp>
        <p:nvSpPr>
          <p:cNvPr id="19" name="TextBox 18">
            <a:extLst>
              <a:ext uri="{FF2B5EF4-FFF2-40B4-BE49-F238E27FC236}">
                <a16:creationId xmlns:a16="http://schemas.microsoft.com/office/drawing/2014/main" id="{404823D1-F68F-3C5B-13B6-B50C4F0D7759}"/>
              </a:ext>
            </a:extLst>
          </p:cNvPr>
          <p:cNvSpPr txBox="1"/>
          <p:nvPr/>
        </p:nvSpPr>
        <p:spPr>
          <a:xfrm>
            <a:off x="4687399" y="4519016"/>
            <a:ext cx="1033510" cy="578482"/>
          </a:xfrm>
          <a:prstGeom prst="rect">
            <a:avLst/>
          </a:prstGeom>
          <a:solidFill>
            <a:schemeClr val="bg1"/>
          </a:solidFill>
          <a:ln w="19050">
            <a:solidFill>
              <a:schemeClr val="accent1"/>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Arial"/>
                <a:ea typeface="+mn-ea"/>
                <a:cs typeface="+mn-cs"/>
              </a:rPr>
              <a:t>Request Tariff Pricing Data from Supplier</a:t>
            </a:r>
          </a:p>
        </p:txBody>
      </p:sp>
      <p:sp>
        <p:nvSpPr>
          <p:cNvPr id="20" name="TextBox 19">
            <a:extLst>
              <a:ext uri="{FF2B5EF4-FFF2-40B4-BE49-F238E27FC236}">
                <a16:creationId xmlns:a16="http://schemas.microsoft.com/office/drawing/2014/main" id="{C2DFEBAF-1841-777A-D26F-8E2EAE3737D0}"/>
              </a:ext>
            </a:extLst>
          </p:cNvPr>
          <p:cNvSpPr txBox="1"/>
          <p:nvPr/>
        </p:nvSpPr>
        <p:spPr>
          <a:xfrm>
            <a:off x="5965369" y="4519016"/>
            <a:ext cx="1033510" cy="578482"/>
          </a:xfrm>
          <a:prstGeom prst="rect">
            <a:avLst/>
          </a:prstGeom>
          <a:solidFill>
            <a:schemeClr val="bg1"/>
          </a:solidFill>
          <a:ln w="19050">
            <a:solidFill>
              <a:schemeClr val="accent1"/>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Arial"/>
                <a:ea typeface="+mn-ea"/>
                <a:cs typeface="+mn-cs"/>
              </a:rPr>
              <a:t>Supplier checks consent and registration</a:t>
            </a:r>
          </a:p>
        </p:txBody>
      </p:sp>
      <p:sp>
        <p:nvSpPr>
          <p:cNvPr id="21" name="TextBox 20">
            <a:extLst>
              <a:ext uri="{FF2B5EF4-FFF2-40B4-BE49-F238E27FC236}">
                <a16:creationId xmlns:a16="http://schemas.microsoft.com/office/drawing/2014/main" id="{0CF20653-3835-3C72-80A3-77A7348A4C0F}"/>
              </a:ext>
            </a:extLst>
          </p:cNvPr>
          <p:cNvSpPr txBox="1"/>
          <p:nvPr/>
        </p:nvSpPr>
        <p:spPr>
          <a:xfrm>
            <a:off x="8689530" y="4519015"/>
            <a:ext cx="1033510" cy="578482"/>
          </a:xfrm>
          <a:prstGeom prst="rect">
            <a:avLst/>
          </a:prstGeom>
          <a:solidFill>
            <a:schemeClr val="bg1"/>
          </a:solidFill>
          <a:ln w="19050">
            <a:solidFill>
              <a:schemeClr val="accent1"/>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Arial"/>
                <a:ea typeface="+mn-ea"/>
                <a:cs typeface="+mn-cs"/>
              </a:rPr>
              <a:t>Return information to RTI User</a:t>
            </a:r>
          </a:p>
        </p:txBody>
      </p:sp>
      <p:cxnSp>
        <p:nvCxnSpPr>
          <p:cNvPr id="23" name="Straight Connector 22">
            <a:extLst>
              <a:ext uri="{FF2B5EF4-FFF2-40B4-BE49-F238E27FC236}">
                <a16:creationId xmlns:a16="http://schemas.microsoft.com/office/drawing/2014/main" id="{33FC48C5-6C05-6BA6-CEB9-8361D64DE311}"/>
              </a:ext>
            </a:extLst>
          </p:cNvPr>
          <p:cNvCxnSpPr>
            <a:cxnSpLocks/>
            <a:endCxn id="43" idx="3"/>
          </p:cNvCxnSpPr>
          <p:nvPr/>
        </p:nvCxnSpPr>
        <p:spPr>
          <a:xfrm flipH="1">
            <a:off x="1675129" y="4808258"/>
            <a:ext cx="369982" cy="0"/>
          </a:xfrm>
          <a:prstGeom prst="line">
            <a:avLst/>
          </a:prstGeom>
          <a:ln w="19050">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84FF0DDC-C9E5-4C76-2BE8-EF35ED75CB95}"/>
              </a:ext>
            </a:extLst>
          </p:cNvPr>
          <p:cNvCxnSpPr>
            <a:cxnSpLocks/>
            <a:stCxn id="17" idx="1"/>
          </p:cNvCxnSpPr>
          <p:nvPr/>
        </p:nvCxnSpPr>
        <p:spPr>
          <a:xfrm flipH="1">
            <a:off x="3147970" y="4808258"/>
            <a:ext cx="261459" cy="0"/>
          </a:xfrm>
          <a:prstGeom prst="line">
            <a:avLst/>
          </a:prstGeom>
          <a:ln w="19050">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CBF6EE5A-DE3D-BF02-9A77-C25B539B8DEC}"/>
              </a:ext>
            </a:extLst>
          </p:cNvPr>
          <p:cNvCxnSpPr>
            <a:cxnSpLocks/>
            <a:stCxn id="19" idx="1"/>
            <a:endCxn id="17" idx="3"/>
          </p:cNvCxnSpPr>
          <p:nvPr/>
        </p:nvCxnSpPr>
        <p:spPr>
          <a:xfrm flipH="1">
            <a:off x="4442939" y="4808257"/>
            <a:ext cx="244460" cy="1"/>
          </a:xfrm>
          <a:prstGeom prst="line">
            <a:avLst/>
          </a:prstGeom>
          <a:ln w="19050">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888E570-A6B3-5CC6-9298-9C88995AA911}"/>
              </a:ext>
            </a:extLst>
          </p:cNvPr>
          <p:cNvCxnSpPr>
            <a:cxnSpLocks/>
            <a:stCxn id="20" idx="1"/>
            <a:endCxn id="19" idx="3"/>
          </p:cNvCxnSpPr>
          <p:nvPr/>
        </p:nvCxnSpPr>
        <p:spPr>
          <a:xfrm flipH="1">
            <a:off x="5720909" y="4808257"/>
            <a:ext cx="244460" cy="0"/>
          </a:xfrm>
          <a:prstGeom prst="line">
            <a:avLst/>
          </a:prstGeom>
          <a:ln w="19050">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85B032B-6A3C-0B61-F543-A9ABEA29B993}"/>
              </a:ext>
            </a:extLst>
          </p:cNvPr>
          <p:cNvCxnSpPr>
            <a:cxnSpLocks/>
            <a:endCxn id="20" idx="3"/>
          </p:cNvCxnSpPr>
          <p:nvPr/>
        </p:nvCxnSpPr>
        <p:spPr>
          <a:xfrm flipH="1">
            <a:off x="6998879" y="4808257"/>
            <a:ext cx="261463" cy="0"/>
          </a:xfrm>
          <a:prstGeom prst="line">
            <a:avLst/>
          </a:prstGeom>
          <a:ln w="19050">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9441EA5-1278-D88A-806C-FCD819265E40}"/>
              </a:ext>
            </a:extLst>
          </p:cNvPr>
          <p:cNvCxnSpPr>
            <a:cxnSpLocks/>
            <a:stCxn id="21" idx="1"/>
          </p:cNvCxnSpPr>
          <p:nvPr/>
        </p:nvCxnSpPr>
        <p:spPr>
          <a:xfrm flipH="1">
            <a:off x="8538311" y="4808256"/>
            <a:ext cx="151219" cy="1"/>
          </a:xfrm>
          <a:prstGeom prst="line">
            <a:avLst/>
          </a:prstGeom>
          <a:ln w="19050">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6BB0B9F3-85BB-B330-DDA5-F53B8D0DB4FB}"/>
              </a:ext>
            </a:extLst>
          </p:cNvPr>
          <p:cNvSpPr txBox="1"/>
          <p:nvPr/>
        </p:nvSpPr>
        <p:spPr>
          <a:xfrm>
            <a:off x="2184137" y="4554342"/>
            <a:ext cx="824805" cy="507831"/>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Arial"/>
                <a:ea typeface="+mn-ea"/>
                <a:cs typeface="+mn-cs"/>
              </a:rPr>
              <a:t>Registration Complete?</a:t>
            </a:r>
          </a:p>
        </p:txBody>
      </p:sp>
      <p:sp>
        <p:nvSpPr>
          <p:cNvPr id="32" name="TextBox 31">
            <a:extLst>
              <a:ext uri="{FF2B5EF4-FFF2-40B4-BE49-F238E27FC236}">
                <a16:creationId xmlns:a16="http://schemas.microsoft.com/office/drawing/2014/main" id="{826AD63E-908B-7DE1-0F46-B34BD9AF5194}"/>
              </a:ext>
            </a:extLst>
          </p:cNvPr>
          <p:cNvSpPr txBox="1"/>
          <p:nvPr/>
        </p:nvSpPr>
        <p:spPr>
          <a:xfrm>
            <a:off x="2028108" y="5705911"/>
            <a:ext cx="1136861" cy="769951"/>
          </a:xfrm>
          <a:prstGeom prst="rect">
            <a:avLst/>
          </a:prstGeom>
          <a:solidFill>
            <a:schemeClr val="bg1"/>
          </a:solidFill>
          <a:ln w="19050">
            <a:solidFill>
              <a:schemeClr val="accent1"/>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0">
                <a:ln>
                  <a:noFill/>
                </a:ln>
                <a:solidFill>
                  <a:srgbClr val="000000"/>
                </a:solidFill>
                <a:effectLst/>
                <a:uLnTx/>
                <a:uFillTx/>
                <a:latin typeface="Arial"/>
                <a:ea typeface="+mn-ea"/>
                <a:cs typeface="+mn-cs"/>
              </a:rPr>
              <a:t>Manual checks carried out by REC CM</a:t>
            </a:r>
          </a:p>
        </p:txBody>
      </p:sp>
      <p:cxnSp>
        <p:nvCxnSpPr>
          <p:cNvPr id="35" name="Straight Connector 34">
            <a:extLst>
              <a:ext uri="{FF2B5EF4-FFF2-40B4-BE49-F238E27FC236}">
                <a16:creationId xmlns:a16="http://schemas.microsoft.com/office/drawing/2014/main" id="{634F1F2A-8140-A629-C7B4-5E710B15752C}"/>
              </a:ext>
            </a:extLst>
          </p:cNvPr>
          <p:cNvCxnSpPr>
            <a:cxnSpLocks/>
            <a:stCxn id="32" idx="0"/>
          </p:cNvCxnSpPr>
          <p:nvPr/>
        </p:nvCxnSpPr>
        <p:spPr>
          <a:xfrm flipV="1">
            <a:off x="2596539" y="5312163"/>
            <a:ext cx="2" cy="393748"/>
          </a:xfrm>
          <a:prstGeom prst="line">
            <a:avLst/>
          </a:prstGeom>
          <a:solidFill>
            <a:schemeClr val="bg1"/>
          </a:solidFill>
          <a:ln w="19050">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9789D723-40EB-B38A-74F3-327B1CEF3E1C}"/>
              </a:ext>
            </a:extLst>
          </p:cNvPr>
          <p:cNvSpPr txBox="1"/>
          <p:nvPr/>
        </p:nvSpPr>
        <p:spPr>
          <a:xfrm>
            <a:off x="7399368" y="4623590"/>
            <a:ext cx="824805" cy="369332"/>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Arial"/>
                <a:ea typeface="+mn-ea"/>
                <a:cs typeface="+mn-cs"/>
              </a:rPr>
              <a:t>Consent / Registered?</a:t>
            </a:r>
          </a:p>
        </p:txBody>
      </p:sp>
      <p:sp>
        <p:nvSpPr>
          <p:cNvPr id="40" name="TextBox 39">
            <a:extLst>
              <a:ext uri="{FF2B5EF4-FFF2-40B4-BE49-F238E27FC236}">
                <a16:creationId xmlns:a16="http://schemas.microsoft.com/office/drawing/2014/main" id="{8748110C-C026-227B-2424-33F865770BD2}"/>
              </a:ext>
            </a:extLst>
          </p:cNvPr>
          <p:cNvSpPr txBox="1"/>
          <p:nvPr/>
        </p:nvSpPr>
        <p:spPr>
          <a:xfrm>
            <a:off x="7243339" y="5700650"/>
            <a:ext cx="1136861" cy="769951"/>
          </a:xfrm>
          <a:prstGeom prst="rect">
            <a:avLst/>
          </a:prstGeom>
          <a:solidFill>
            <a:schemeClr val="bg1"/>
          </a:solidFill>
          <a:ln w="19050">
            <a:solidFill>
              <a:schemeClr val="accent1"/>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0">
                <a:ln>
                  <a:noFill/>
                </a:ln>
                <a:solidFill>
                  <a:srgbClr val="000000"/>
                </a:solidFill>
                <a:effectLst/>
                <a:uLnTx/>
                <a:uFillTx/>
                <a:latin typeface="Arial"/>
                <a:ea typeface="+mn-ea"/>
                <a:cs typeface="+mn-cs"/>
              </a:rPr>
              <a:t>User Receives Error Message</a:t>
            </a:r>
          </a:p>
        </p:txBody>
      </p:sp>
      <p:cxnSp>
        <p:nvCxnSpPr>
          <p:cNvPr id="41" name="Straight Connector 40">
            <a:extLst>
              <a:ext uri="{FF2B5EF4-FFF2-40B4-BE49-F238E27FC236}">
                <a16:creationId xmlns:a16="http://schemas.microsoft.com/office/drawing/2014/main" id="{E0E6EB84-A599-5628-6712-2EB6D8CA5985}"/>
              </a:ext>
            </a:extLst>
          </p:cNvPr>
          <p:cNvCxnSpPr>
            <a:cxnSpLocks/>
            <a:stCxn id="40" idx="0"/>
          </p:cNvCxnSpPr>
          <p:nvPr/>
        </p:nvCxnSpPr>
        <p:spPr>
          <a:xfrm flipV="1">
            <a:off x="7811770" y="5312162"/>
            <a:ext cx="2" cy="388488"/>
          </a:xfrm>
          <a:prstGeom prst="line">
            <a:avLst/>
          </a:prstGeom>
          <a:solidFill>
            <a:schemeClr val="bg1"/>
          </a:solidFill>
          <a:ln w="19050">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148AFC0F-67D6-8104-9324-2941867BA60A}"/>
              </a:ext>
            </a:extLst>
          </p:cNvPr>
          <p:cNvSpPr txBox="1"/>
          <p:nvPr/>
        </p:nvSpPr>
        <p:spPr>
          <a:xfrm>
            <a:off x="641619" y="4519017"/>
            <a:ext cx="1033510" cy="578482"/>
          </a:xfrm>
          <a:prstGeom prst="rect">
            <a:avLst/>
          </a:prstGeom>
          <a:solidFill>
            <a:schemeClr val="bg1"/>
          </a:solidFill>
          <a:ln w="19050">
            <a:solidFill>
              <a:schemeClr val="accent1"/>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Arial"/>
                <a:ea typeface="+mn-ea"/>
                <a:cs typeface="+mn-cs"/>
              </a:rPr>
              <a:t>Register as RTI User</a:t>
            </a:r>
          </a:p>
        </p:txBody>
      </p:sp>
      <p:sp>
        <p:nvSpPr>
          <p:cNvPr id="44" name="TextBox 43">
            <a:extLst>
              <a:ext uri="{FF2B5EF4-FFF2-40B4-BE49-F238E27FC236}">
                <a16:creationId xmlns:a16="http://schemas.microsoft.com/office/drawing/2014/main" id="{16C97909-04EA-3BED-6FA2-56626A34788C}"/>
              </a:ext>
            </a:extLst>
          </p:cNvPr>
          <p:cNvSpPr txBox="1"/>
          <p:nvPr/>
        </p:nvSpPr>
        <p:spPr>
          <a:xfrm>
            <a:off x="533101" y="5705912"/>
            <a:ext cx="1250547" cy="769959"/>
          </a:xfrm>
          <a:prstGeom prst="rect">
            <a:avLst/>
          </a:prstGeom>
          <a:solidFill>
            <a:schemeClr val="bg1"/>
          </a:solidFill>
          <a:ln w="19050">
            <a:solidFill>
              <a:schemeClr val="accent1"/>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0">
                <a:ln>
                  <a:noFill/>
                </a:ln>
                <a:solidFill>
                  <a:srgbClr val="000000"/>
                </a:solidFill>
                <a:effectLst/>
                <a:uLnTx/>
                <a:uFillTx/>
                <a:latin typeface="Arial"/>
                <a:ea typeface="+mn-ea"/>
                <a:cs typeface="+mn-cs"/>
              </a:rPr>
              <a:t>Through the REC Portal, including agreement to User Agreement</a:t>
            </a:r>
          </a:p>
        </p:txBody>
      </p:sp>
      <p:cxnSp>
        <p:nvCxnSpPr>
          <p:cNvPr id="45" name="Straight Connector 44">
            <a:extLst>
              <a:ext uri="{FF2B5EF4-FFF2-40B4-BE49-F238E27FC236}">
                <a16:creationId xmlns:a16="http://schemas.microsoft.com/office/drawing/2014/main" id="{93F351FA-DEEA-76CC-1E04-857A892E34EE}"/>
              </a:ext>
            </a:extLst>
          </p:cNvPr>
          <p:cNvCxnSpPr>
            <a:cxnSpLocks/>
            <a:stCxn id="44" idx="0"/>
            <a:endCxn id="43" idx="2"/>
          </p:cNvCxnSpPr>
          <p:nvPr/>
        </p:nvCxnSpPr>
        <p:spPr>
          <a:xfrm flipH="1" flipV="1">
            <a:off x="1158374" y="5097499"/>
            <a:ext cx="1" cy="608413"/>
          </a:xfrm>
          <a:prstGeom prst="line">
            <a:avLst/>
          </a:prstGeom>
          <a:solidFill>
            <a:schemeClr val="bg1"/>
          </a:solidFill>
          <a:ln w="19050">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2E75DFA1-EB84-F0D2-57E4-FBB1611DBE24}"/>
              </a:ext>
            </a:extLst>
          </p:cNvPr>
          <p:cNvSpPr txBox="1"/>
          <p:nvPr/>
        </p:nvSpPr>
        <p:spPr>
          <a:xfrm>
            <a:off x="2497812" y="5423738"/>
            <a:ext cx="197450" cy="165335"/>
          </a:xfrm>
          <a:prstGeom prst="rect">
            <a:avLst/>
          </a:prstGeom>
          <a:solidFill>
            <a:schemeClr val="bg1"/>
          </a:solidFill>
          <a:ln w="19050">
            <a:solidFill>
              <a:schemeClr val="accent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1" u="none" strike="noStrike" kern="1200" cap="none" spc="0" normalizeH="0" baseline="0" noProof="0">
                <a:ln>
                  <a:noFill/>
                </a:ln>
                <a:solidFill>
                  <a:srgbClr val="000000"/>
                </a:solidFill>
                <a:effectLst/>
                <a:uLnTx/>
                <a:uFillTx/>
                <a:latin typeface="Arial"/>
                <a:ea typeface="+mn-ea"/>
                <a:cs typeface="+mn-cs"/>
              </a:rPr>
              <a:t>N</a:t>
            </a:r>
          </a:p>
        </p:txBody>
      </p:sp>
      <p:sp>
        <p:nvSpPr>
          <p:cNvPr id="47" name="TextBox 46">
            <a:extLst>
              <a:ext uri="{FF2B5EF4-FFF2-40B4-BE49-F238E27FC236}">
                <a16:creationId xmlns:a16="http://schemas.microsoft.com/office/drawing/2014/main" id="{B2FF79F4-3E8E-DF5E-F83B-7AB44D9C8D92}"/>
              </a:ext>
            </a:extLst>
          </p:cNvPr>
          <p:cNvSpPr txBox="1"/>
          <p:nvPr/>
        </p:nvSpPr>
        <p:spPr>
          <a:xfrm>
            <a:off x="7713044" y="5423738"/>
            <a:ext cx="197450" cy="165335"/>
          </a:xfrm>
          <a:prstGeom prst="rect">
            <a:avLst/>
          </a:prstGeom>
          <a:solidFill>
            <a:schemeClr val="bg1"/>
          </a:solidFill>
          <a:ln w="19050">
            <a:solidFill>
              <a:schemeClr val="accent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1" u="none" strike="noStrike" kern="1200" cap="none" spc="0" normalizeH="0" baseline="0" noProof="0">
                <a:ln>
                  <a:noFill/>
                </a:ln>
                <a:solidFill>
                  <a:srgbClr val="000000"/>
                </a:solidFill>
                <a:effectLst/>
                <a:uLnTx/>
                <a:uFillTx/>
                <a:latin typeface="Arial"/>
                <a:ea typeface="+mn-ea"/>
                <a:cs typeface="+mn-cs"/>
              </a:rPr>
              <a:t>N</a:t>
            </a:r>
          </a:p>
        </p:txBody>
      </p:sp>
      <p:sp>
        <p:nvSpPr>
          <p:cNvPr id="49" name="TextBox 48">
            <a:extLst>
              <a:ext uri="{FF2B5EF4-FFF2-40B4-BE49-F238E27FC236}">
                <a16:creationId xmlns:a16="http://schemas.microsoft.com/office/drawing/2014/main" id="{AC4FA1E2-BDB7-4A8E-C98C-573E8C83BFC5}"/>
              </a:ext>
            </a:extLst>
          </p:cNvPr>
          <p:cNvSpPr txBox="1"/>
          <p:nvPr/>
        </p:nvSpPr>
        <p:spPr>
          <a:xfrm>
            <a:off x="8386036" y="4746146"/>
            <a:ext cx="134861" cy="124219"/>
          </a:xfrm>
          <a:prstGeom prst="rect">
            <a:avLst/>
          </a:prstGeom>
          <a:solidFill>
            <a:schemeClr val="bg1"/>
          </a:solidFill>
          <a:ln w="19050">
            <a:solidFill>
              <a:schemeClr val="accent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1" u="none" strike="noStrike" kern="1200" cap="none" spc="0" normalizeH="0" baseline="0" noProof="0">
                <a:ln>
                  <a:noFill/>
                </a:ln>
                <a:solidFill>
                  <a:srgbClr val="000000"/>
                </a:solidFill>
                <a:effectLst/>
                <a:uLnTx/>
                <a:uFillTx/>
                <a:latin typeface="Arial"/>
                <a:ea typeface="+mn-ea"/>
                <a:cs typeface="+mn-cs"/>
              </a:rPr>
              <a:t>Y</a:t>
            </a:r>
          </a:p>
        </p:txBody>
      </p:sp>
      <p:sp>
        <p:nvSpPr>
          <p:cNvPr id="50" name="TextBox 49">
            <a:extLst>
              <a:ext uri="{FF2B5EF4-FFF2-40B4-BE49-F238E27FC236}">
                <a16:creationId xmlns:a16="http://schemas.microsoft.com/office/drawing/2014/main" id="{8653CAD4-0C19-4DF6-AD51-1F8E78E0706C}"/>
              </a:ext>
            </a:extLst>
          </p:cNvPr>
          <p:cNvSpPr txBox="1"/>
          <p:nvPr/>
        </p:nvSpPr>
        <p:spPr>
          <a:xfrm>
            <a:off x="3175280" y="4746146"/>
            <a:ext cx="134861" cy="124219"/>
          </a:xfrm>
          <a:prstGeom prst="rect">
            <a:avLst/>
          </a:prstGeom>
          <a:solidFill>
            <a:schemeClr val="bg1"/>
          </a:solidFill>
          <a:ln w="19050">
            <a:solidFill>
              <a:schemeClr val="accent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1" u="none" strike="noStrike" kern="1200" cap="none" spc="0" normalizeH="0" baseline="0" noProof="0">
                <a:ln>
                  <a:noFill/>
                </a:ln>
                <a:solidFill>
                  <a:srgbClr val="000000"/>
                </a:solidFill>
                <a:effectLst/>
                <a:uLnTx/>
                <a:uFillTx/>
                <a:latin typeface="Arial"/>
                <a:ea typeface="+mn-ea"/>
                <a:cs typeface="+mn-cs"/>
              </a:rPr>
              <a:t>Y</a:t>
            </a:r>
          </a:p>
        </p:txBody>
      </p:sp>
      <p:sp>
        <p:nvSpPr>
          <p:cNvPr id="63" name="Rounded Rectangle 62">
            <a:extLst>
              <a:ext uri="{FF2B5EF4-FFF2-40B4-BE49-F238E27FC236}">
                <a16:creationId xmlns:a16="http://schemas.microsoft.com/office/drawing/2014/main" id="{CF2BBE21-A322-41CD-45B1-2EF371BBA9D1}"/>
              </a:ext>
            </a:extLst>
          </p:cNvPr>
          <p:cNvSpPr/>
          <p:nvPr/>
        </p:nvSpPr>
        <p:spPr>
          <a:xfrm>
            <a:off x="8487936" y="2744008"/>
            <a:ext cx="3466107" cy="1445006"/>
          </a:xfrm>
          <a:prstGeom prst="roundRect">
            <a:avLst>
              <a:gd name="adj" fmla="val 2235"/>
            </a:avLst>
          </a:prstGeom>
          <a:solidFill>
            <a:schemeClr val="accent1">
              <a:lumMod val="20000"/>
              <a:lumOff val="80000"/>
            </a:schemeClr>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64" name="TextBox 63">
            <a:extLst>
              <a:ext uri="{FF2B5EF4-FFF2-40B4-BE49-F238E27FC236}">
                <a16:creationId xmlns:a16="http://schemas.microsoft.com/office/drawing/2014/main" id="{D05051DE-A7DA-FBB5-ED1B-EC8FF80B874A}"/>
              </a:ext>
            </a:extLst>
          </p:cNvPr>
          <p:cNvSpPr txBox="1"/>
          <p:nvPr/>
        </p:nvSpPr>
        <p:spPr>
          <a:xfrm>
            <a:off x="10280365" y="2747778"/>
            <a:ext cx="1673679" cy="279082"/>
          </a:xfrm>
          <a:prstGeom prst="rect">
            <a:avLst/>
          </a:prstGeom>
          <a:noFill/>
          <a:ln w="19050">
            <a:noFill/>
          </a:ln>
        </p:spPr>
        <p:txBody>
          <a:bodyPr wrap="square" lIns="900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0">
                <a:ln>
                  <a:noFill/>
                </a:ln>
                <a:solidFill>
                  <a:srgbClr val="000000"/>
                </a:solidFill>
                <a:effectLst/>
                <a:uLnTx/>
                <a:uFillTx/>
                <a:latin typeface="Arial"/>
                <a:ea typeface="+mn-ea"/>
                <a:cs typeface="+mn-cs"/>
              </a:rPr>
              <a:t>Receiving Event Notifications</a:t>
            </a:r>
          </a:p>
        </p:txBody>
      </p:sp>
      <p:sp>
        <p:nvSpPr>
          <p:cNvPr id="65" name="Diamond 64">
            <a:extLst>
              <a:ext uri="{FF2B5EF4-FFF2-40B4-BE49-F238E27FC236}">
                <a16:creationId xmlns:a16="http://schemas.microsoft.com/office/drawing/2014/main" id="{50B216FC-5A01-A514-193F-0E127971B177}"/>
              </a:ext>
            </a:extLst>
          </p:cNvPr>
          <p:cNvSpPr/>
          <p:nvPr/>
        </p:nvSpPr>
        <p:spPr>
          <a:xfrm>
            <a:off x="8670260" y="2839431"/>
            <a:ext cx="1102859" cy="1007810"/>
          </a:xfrm>
          <a:prstGeom prst="diamond">
            <a:avLst/>
          </a:prstGeom>
          <a:solidFill>
            <a:schemeClr val="bg1"/>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FFFFFF"/>
              </a:solidFill>
              <a:effectLst/>
              <a:uLnTx/>
              <a:uFillTx/>
              <a:latin typeface="Arial"/>
              <a:ea typeface="+mn-ea"/>
              <a:cs typeface="+mn-cs"/>
            </a:endParaRPr>
          </a:p>
        </p:txBody>
      </p:sp>
      <p:sp>
        <p:nvSpPr>
          <p:cNvPr id="67" name="TextBox 66">
            <a:extLst>
              <a:ext uri="{FF2B5EF4-FFF2-40B4-BE49-F238E27FC236}">
                <a16:creationId xmlns:a16="http://schemas.microsoft.com/office/drawing/2014/main" id="{1F5D7F83-CC4D-1F67-84CC-A3DDC1AA35E5}"/>
              </a:ext>
            </a:extLst>
          </p:cNvPr>
          <p:cNvSpPr txBox="1"/>
          <p:nvPr/>
        </p:nvSpPr>
        <p:spPr>
          <a:xfrm>
            <a:off x="8812239" y="3020170"/>
            <a:ext cx="824805" cy="646331"/>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Arial"/>
                <a:ea typeface="+mn-ea"/>
                <a:cs typeface="+mn-cs"/>
              </a:rPr>
              <a:t>Event notifications required?</a:t>
            </a:r>
          </a:p>
        </p:txBody>
      </p:sp>
      <p:sp>
        <p:nvSpPr>
          <p:cNvPr id="68" name="TextBox 67">
            <a:extLst>
              <a:ext uri="{FF2B5EF4-FFF2-40B4-BE49-F238E27FC236}">
                <a16:creationId xmlns:a16="http://schemas.microsoft.com/office/drawing/2014/main" id="{FDF06091-A3EB-84BF-BDB4-F1DC10190A07}"/>
              </a:ext>
            </a:extLst>
          </p:cNvPr>
          <p:cNvSpPr txBox="1"/>
          <p:nvPr/>
        </p:nvSpPr>
        <p:spPr>
          <a:xfrm>
            <a:off x="10816791" y="3054094"/>
            <a:ext cx="1033510" cy="578482"/>
          </a:xfrm>
          <a:prstGeom prst="rect">
            <a:avLst/>
          </a:prstGeom>
          <a:solidFill>
            <a:schemeClr val="bg1"/>
          </a:solidFill>
          <a:ln w="19050">
            <a:solidFill>
              <a:schemeClr val="accent1"/>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Arial"/>
                <a:ea typeface="+mn-ea"/>
                <a:cs typeface="+mn-cs"/>
              </a:rPr>
              <a:t>Register Webhook on User Register</a:t>
            </a:r>
          </a:p>
        </p:txBody>
      </p:sp>
      <p:cxnSp>
        <p:nvCxnSpPr>
          <p:cNvPr id="69" name="Straight Connector 68">
            <a:extLst>
              <a:ext uri="{FF2B5EF4-FFF2-40B4-BE49-F238E27FC236}">
                <a16:creationId xmlns:a16="http://schemas.microsoft.com/office/drawing/2014/main" id="{55DF3840-848C-3642-E3FA-98F03506503A}"/>
              </a:ext>
            </a:extLst>
          </p:cNvPr>
          <p:cNvCxnSpPr>
            <a:cxnSpLocks/>
            <a:stCxn id="68" idx="1"/>
            <a:endCxn id="65" idx="3"/>
          </p:cNvCxnSpPr>
          <p:nvPr/>
        </p:nvCxnSpPr>
        <p:spPr>
          <a:xfrm flipH="1">
            <a:off x="9773119" y="3343335"/>
            <a:ext cx="1043672" cy="1"/>
          </a:xfrm>
          <a:prstGeom prst="line">
            <a:avLst/>
          </a:prstGeom>
          <a:ln w="19050">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85" name="TextBox 84">
            <a:extLst>
              <a:ext uri="{FF2B5EF4-FFF2-40B4-BE49-F238E27FC236}">
                <a16:creationId xmlns:a16="http://schemas.microsoft.com/office/drawing/2014/main" id="{D7CE092D-A772-7120-23C0-313447D0E935}"/>
              </a:ext>
            </a:extLst>
          </p:cNvPr>
          <p:cNvSpPr txBox="1"/>
          <p:nvPr/>
        </p:nvSpPr>
        <p:spPr>
          <a:xfrm>
            <a:off x="10099839" y="3243307"/>
            <a:ext cx="197450" cy="200055"/>
          </a:xfrm>
          <a:prstGeom prst="rect">
            <a:avLst/>
          </a:prstGeom>
          <a:solidFill>
            <a:schemeClr val="bg1"/>
          </a:solidFill>
          <a:ln w="19050">
            <a:solidFill>
              <a:schemeClr val="accent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1" u="none" strike="noStrike" kern="1200" cap="none" spc="0" normalizeH="0" baseline="0" noProof="0">
                <a:ln>
                  <a:noFill/>
                </a:ln>
                <a:solidFill>
                  <a:srgbClr val="000000"/>
                </a:solidFill>
                <a:effectLst/>
                <a:uLnTx/>
                <a:uFillTx/>
                <a:latin typeface="Arial"/>
                <a:ea typeface="+mn-ea"/>
                <a:cs typeface="+mn-cs"/>
              </a:rPr>
              <a:t>Y</a:t>
            </a:r>
          </a:p>
        </p:txBody>
      </p:sp>
      <p:cxnSp>
        <p:nvCxnSpPr>
          <p:cNvPr id="88" name="Straight Connector 87">
            <a:extLst>
              <a:ext uri="{FF2B5EF4-FFF2-40B4-BE49-F238E27FC236}">
                <a16:creationId xmlns:a16="http://schemas.microsoft.com/office/drawing/2014/main" id="{6B106551-8A1E-783C-0953-F28DA7230FE4}"/>
              </a:ext>
            </a:extLst>
          </p:cNvPr>
          <p:cNvCxnSpPr>
            <a:cxnSpLocks/>
            <a:stCxn id="65" idx="2"/>
          </p:cNvCxnSpPr>
          <p:nvPr/>
        </p:nvCxnSpPr>
        <p:spPr>
          <a:xfrm flipH="1">
            <a:off x="9221689" y="3847241"/>
            <a:ext cx="1" cy="671774"/>
          </a:xfrm>
          <a:prstGeom prst="line">
            <a:avLst/>
          </a:prstGeom>
          <a:ln w="19050">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5" name="Elbow Connector 94">
            <a:extLst>
              <a:ext uri="{FF2B5EF4-FFF2-40B4-BE49-F238E27FC236}">
                <a16:creationId xmlns:a16="http://schemas.microsoft.com/office/drawing/2014/main" id="{5D3F808E-9234-7C22-903B-C9EF1E807DF8}"/>
              </a:ext>
            </a:extLst>
          </p:cNvPr>
          <p:cNvCxnSpPr>
            <a:cxnSpLocks/>
            <a:stCxn id="65" idx="1"/>
            <a:endCxn id="19" idx="0"/>
          </p:cNvCxnSpPr>
          <p:nvPr/>
        </p:nvCxnSpPr>
        <p:spPr>
          <a:xfrm rot="10800000" flipV="1">
            <a:off x="5204154" y="3343336"/>
            <a:ext cx="3466106" cy="1175680"/>
          </a:xfrm>
          <a:prstGeom prst="bentConnector2">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77" name="TextBox 76">
            <a:extLst>
              <a:ext uri="{FF2B5EF4-FFF2-40B4-BE49-F238E27FC236}">
                <a16:creationId xmlns:a16="http://schemas.microsoft.com/office/drawing/2014/main" id="{4599F278-E3A3-DAE1-2451-692B37F49015}"/>
              </a:ext>
            </a:extLst>
          </p:cNvPr>
          <p:cNvSpPr txBox="1"/>
          <p:nvPr/>
        </p:nvSpPr>
        <p:spPr>
          <a:xfrm>
            <a:off x="7919467" y="3278027"/>
            <a:ext cx="197450" cy="165335"/>
          </a:xfrm>
          <a:prstGeom prst="rect">
            <a:avLst/>
          </a:prstGeom>
          <a:solidFill>
            <a:schemeClr val="bg1"/>
          </a:solidFill>
          <a:ln w="19050">
            <a:solidFill>
              <a:schemeClr val="accent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1" u="none" strike="noStrike" kern="1200" cap="none" spc="0" normalizeH="0" baseline="0" noProof="0">
                <a:ln>
                  <a:noFill/>
                </a:ln>
                <a:solidFill>
                  <a:srgbClr val="000000"/>
                </a:solidFill>
                <a:effectLst/>
                <a:uLnTx/>
                <a:uFillTx/>
                <a:latin typeface="Arial"/>
                <a:ea typeface="+mn-ea"/>
                <a:cs typeface="+mn-cs"/>
              </a:rPr>
              <a:t>N</a:t>
            </a:r>
          </a:p>
        </p:txBody>
      </p:sp>
    </p:spTree>
    <p:extLst>
      <p:ext uri="{BB962C8B-B14F-4D97-AF65-F5344CB8AC3E}">
        <p14:creationId xmlns:p14="http://schemas.microsoft.com/office/powerpoint/2010/main" val="33285543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8EF9D910-BAB6-71B2-DD4F-A2ACD06E12A9}"/>
            </a:ext>
          </a:extLst>
        </p:cNvPr>
        <p:cNvGrpSpPr/>
        <p:nvPr/>
      </p:nvGrpSpPr>
      <p:grpSpPr>
        <a:xfrm>
          <a:off x="0" y="0"/>
          <a:ext cx="0" cy="0"/>
          <a:chOff x="0" y="0"/>
          <a:chExt cx="0" cy="0"/>
        </a:xfrm>
      </p:grpSpPr>
      <p:sp>
        <p:nvSpPr>
          <p:cNvPr id="81" name="Google Shape;81;p16">
            <a:extLst>
              <a:ext uri="{FF2B5EF4-FFF2-40B4-BE49-F238E27FC236}">
                <a16:creationId xmlns:a16="http://schemas.microsoft.com/office/drawing/2014/main" id="{FC793CFB-D304-9A9B-BB85-41C2E7BFD7DD}"/>
              </a:ext>
            </a:extLst>
          </p:cNvPr>
          <p:cNvSpPr/>
          <p:nvPr/>
        </p:nvSpPr>
        <p:spPr>
          <a:xfrm>
            <a:off x="-1" y="0"/>
            <a:ext cx="12181433"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pic>
        <p:nvPicPr>
          <p:cNvPr id="83" name="Google Shape;83;p16">
            <a:extLst>
              <a:ext uri="{FF2B5EF4-FFF2-40B4-BE49-F238E27FC236}">
                <a16:creationId xmlns:a16="http://schemas.microsoft.com/office/drawing/2014/main" id="{4F8449A4-3909-8B0F-F34F-5052CF77A1C6}"/>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22" name="Google Shape;65;p14">
            <a:extLst>
              <a:ext uri="{FF2B5EF4-FFF2-40B4-BE49-F238E27FC236}">
                <a16:creationId xmlns:a16="http://schemas.microsoft.com/office/drawing/2014/main" id="{7625EBE2-CB53-71A6-7856-B84283C1C398}"/>
              </a:ext>
            </a:extLst>
          </p:cNvPr>
          <p:cNvSpPr txBox="1"/>
          <p:nvPr/>
        </p:nvSpPr>
        <p:spPr>
          <a:xfrm>
            <a:off x="164247" y="158192"/>
            <a:ext cx="5071141" cy="508753"/>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133" b="1" i="0" u="none" strike="noStrike" kern="1200" cap="none" spc="0" normalizeH="0" baseline="0" noProof="0">
                <a:ln>
                  <a:noFill/>
                </a:ln>
                <a:solidFill>
                  <a:srgbClr val="021E5E"/>
                </a:solidFill>
                <a:effectLst/>
                <a:uLnTx/>
                <a:uFillTx/>
                <a:latin typeface="Outfit" charset="0"/>
                <a:ea typeface="Outfit"/>
                <a:cs typeface="Outfit"/>
                <a:sym typeface="Playfair Display"/>
              </a:rPr>
              <a:t>Consent Mechanism</a:t>
            </a:r>
            <a:endParaRPr kumimoji="0" lang="en-GB" sz="2133" b="1" i="0" u="none" strike="noStrike" kern="1200" cap="none" spc="0" normalizeH="0" baseline="0" noProof="0">
              <a:ln>
                <a:noFill/>
              </a:ln>
              <a:solidFill>
                <a:srgbClr val="021E5E"/>
              </a:solidFill>
              <a:effectLst/>
              <a:uLnTx/>
              <a:uFillTx/>
              <a:latin typeface="Outfit" charset="0"/>
              <a:ea typeface="Outfit"/>
              <a:cs typeface="Outfit"/>
              <a:sym typeface="Outfit"/>
            </a:endParaRPr>
          </a:p>
        </p:txBody>
      </p:sp>
      <p:sp>
        <p:nvSpPr>
          <p:cNvPr id="6" name="Rectangle 5">
            <a:extLst>
              <a:ext uri="{FF2B5EF4-FFF2-40B4-BE49-F238E27FC236}">
                <a16:creationId xmlns:a16="http://schemas.microsoft.com/office/drawing/2014/main" id="{9F0F38F8-EBE0-C078-1406-2C505F5EF5E9}"/>
              </a:ext>
            </a:extLst>
          </p:cNvPr>
          <p:cNvSpPr/>
          <p:nvPr/>
        </p:nvSpPr>
        <p:spPr>
          <a:xfrm>
            <a:off x="-1" y="825200"/>
            <a:ext cx="12192001" cy="603357"/>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4285F4"/>
                </a:solidFill>
                <a:effectLst/>
                <a:uLnTx/>
                <a:uFillTx/>
                <a:latin typeface="Arial"/>
                <a:ea typeface="+mn-ea"/>
                <a:cs typeface="+mn-cs"/>
              </a:rPr>
              <a:t>The consent mechanism exists between the Consumer, User and the Supplier. It is defined within the Code Drafting across the multiple documents. RECCo does not have a role in generating, managing, or storing information relating to digital certificates or tokens.</a:t>
            </a:r>
          </a:p>
        </p:txBody>
      </p:sp>
      <p:cxnSp>
        <p:nvCxnSpPr>
          <p:cNvPr id="11" name="Straight Connector 10">
            <a:extLst>
              <a:ext uri="{FF2B5EF4-FFF2-40B4-BE49-F238E27FC236}">
                <a16:creationId xmlns:a16="http://schemas.microsoft.com/office/drawing/2014/main" id="{38095CC5-EAC8-68E8-AAF6-A2248192DB74}"/>
              </a:ext>
            </a:extLst>
          </p:cNvPr>
          <p:cNvCxnSpPr>
            <a:cxnSpLocks/>
          </p:cNvCxnSpPr>
          <p:nvPr/>
        </p:nvCxnSpPr>
        <p:spPr>
          <a:xfrm>
            <a:off x="-1" y="825200"/>
            <a:ext cx="1219200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53E73FB-5BEA-DE62-7216-1D329FC7B6C0}"/>
              </a:ext>
            </a:extLst>
          </p:cNvPr>
          <p:cNvCxnSpPr>
            <a:cxnSpLocks/>
          </p:cNvCxnSpPr>
          <p:nvPr/>
        </p:nvCxnSpPr>
        <p:spPr>
          <a:xfrm>
            <a:off x="-1" y="1428557"/>
            <a:ext cx="12192001" cy="0"/>
          </a:xfrm>
          <a:prstGeom prst="line">
            <a:avLst/>
          </a:prstGeom>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DEBE83CE-3BEB-64CB-CB84-BA0436211B62}"/>
              </a:ext>
            </a:extLst>
          </p:cNvPr>
          <p:cNvSpPr/>
          <p:nvPr/>
        </p:nvSpPr>
        <p:spPr>
          <a:xfrm>
            <a:off x="164246" y="1586749"/>
            <a:ext cx="11895551" cy="256705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400"/>
              </a:spcBef>
              <a:spcAft>
                <a:spcPts val="533"/>
              </a:spcAft>
              <a:buClrTx/>
              <a:buSzTx/>
              <a:buFontTx/>
              <a:buNone/>
              <a:tabLst/>
              <a:defRPr/>
            </a:pPr>
            <a:r>
              <a:rPr kumimoji="0" lang="en-GB" sz="1333" b="0" i="0" u="none" strike="noStrike" kern="1200" cap="none" spc="0" normalizeH="0" baseline="0" noProof="0">
                <a:ln>
                  <a:noFill/>
                </a:ln>
                <a:solidFill>
                  <a:srgbClr val="000000"/>
                </a:solidFill>
                <a:effectLst/>
                <a:uLnTx/>
                <a:uFillTx/>
                <a:latin typeface="Arial"/>
                <a:ea typeface="+mn-ea"/>
                <a:cs typeface="+mn-cs"/>
              </a:rPr>
              <a:t>To receive consumer-specific tariff information from Suppliers, Users must demonstrate that they have the Consumer’s consent to receive this data. This is done through the OAuth2.0 protocol.</a:t>
            </a:r>
          </a:p>
          <a:p>
            <a:pPr marL="0" marR="0" lvl="0" indent="0" algn="l" defTabSz="914400" rtl="0" eaLnBrk="1" fontAlgn="auto" latinLnBrk="0" hangingPunct="1">
              <a:lnSpc>
                <a:spcPct val="100000"/>
              </a:lnSpc>
              <a:spcBef>
                <a:spcPts val="400"/>
              </a:spcBef>
              <a:spcAft>
                <a:spcPts val="533"/>
              </a:spcAft>
              <a:buClrTx/>
              <a:buSzTx/>
              <a:buFontTx/>
              <a:buNone/>
              <a:tabLst/>
              <a:defRPr/>
            </a:pPr>
            <a:r>
              <a:rPr kumimoji="0" lang="en-GB" sz="1333" b="0" i="0" u="none" strike="noStrike" kern="1200" cap="none" spc="0" normalizeH="0" baseline="0" noProof="0">
                <a:ln>
                  <a:noFill/>
                </a:ln>
                <a:solidFill>
                  <a:srgbClr val="000000"/>
                </a:solidFill>
                <a:effectLst/>
                <a:uLnTx/>
                <a:uFillTx/>
                <a:latin typeface="Arial"/>
                <a:ea typeface="+mn-ea"/>
                <a:cs typeface="+mn-cs"/>
              </a:rPr>
              <a:t>To provide their consent, Consumers initiates the process with the User app or website. They will then be redirected to the Supplier log-in page. </a:t>
            </a:r>
          </a:p>
          <a:p>
            <a:pPr marL="0" marR="0" lvl="0" indent="0" algn="l" defTabSz="914400" rtl="0" eaLnBrk="1" fontAlgn="auto" latinLnBrk="0" hangingPunct="1">
              <a:lnSpc>
                <a:spcPct val="100000"/>
              </a:lnSpc>
              <a:spcBef>
                <a:spcPts val="400"/>
              </a:spcBef>
              <a:spcAft>
                <a:spcPts val="533"/>
              </a:spcAft>
              <a:buClrTx/>
              <a:buSzTx/>
              <a:buFontTx/>
              <a:buNone/>
              <a:tabLst/>
              <a:defRPr/>
            </a:pPr>
            <a:r>
              <a:rPr kumimoji="0" lang="en-GB" sz="1333" b="0" i="0" u="none" strike="noStrike" kern="1200" cap="none" spc="0" normalizeH="0" baseline="0" noProof="0">
                <a:ln>
                  <a:noFill/>
                </a:ln>
                <a:solidFill>
                  <a:srgbClr val="000000"/>
                </a:solidFill>
                <a:effectLst/>
                <a:uLnTx/>
                <a:uFillTx/>
                <a:latin typeface="Arial"/>
                <a:ea typeface="+mn-ea"/>
                <a:cs typeface="+mn-cs"/>
              </a:rPr>
              <a:t>They provide their details and are prompted to provide their consent. There are two types of consent which can be provided: one short-term and one long-term.</a:t>
            </a:r>
          </a:p>
          <a:p>
            <a:pPr marL="0" marR="0" lvl="0" indent="0" algn="l" defTabSz="914400" rtl="0" eaLnBrk="1" fontAlgn="auto" latinLnBrk="0" hangingPunct="1">
              <a:lnSpc>
                <a:spcPct val="100000"/>
              </a:lnSpc>
              <a:spcBef>
                <a:spcPts val="400"/>
              </a:spcBef>
              <a:spcAft>
                <a:spcPts val="533"/>
              </a:spcAft>
              <a:buClrTx/>
              <a:buSzTx/>
              <a:buFontTx/>
              <a:buNone/>
              <a:tabLst/>
              <a:defRPr/>
            </a:pPr>
            <a:r>
              <a:rPr kumimoji="0" lang="en-GB" sz="1333" b="1" i="0" u="none" strike="noStrike" kern="1200" cap="none" spc="0" normalizeH="0" baseline="0" noProof="0">
                <a:ln>
                  <a:noFill/>
                </a:ln>
                <a:solidFill>
                  <a:srgbClr val="000000"/>
                </a:solidFill>
                <a:effectLst/>
                <a:uLnTx/>
                <a:uFillTx/>
                <a:latin typeface="Arial"/>
                <a:ea typeface="+mn-ea"/>
                <a:cs typeface="+mn-cs"/>
              </a:rPr>
              <a:t>Short-term consent: </a:t>
            </a:r>
            <a:r>
              <a:rPr kumimoji="0" lang="en-GB" sz="1333" b="0" i="0" u="none" strike="noStrike" kern="1200" cap="none" spc="0" normalizeH="0" baseline="0" noProof="0">
                <a:ln>
                  <a:noFill/>
                </a:ln>
                <a:solidFill>
                  <a:srgbClr val="000000"/>
                </a:solidFill>
                <a:effectLst/>
                <a:uLnTx/>
                <a:uFillTx/>
                <a:latin typeface="Arial"/>
                <a:ea typeface="+mn-ea"/>
                <a:cs typeface="+mn-cs"/>
              </a:rPr>
              <a:t>Only used in the scenario where the consumer knows their Supplier but not their Tariff, and as such, must provide consent to the User to receive their Tariff from the Supplier. This consent expires within the short-term and allows one-off access for the User.</a:t>
            </a:r>
          </a:p>
          <a:p>
            <a:pPr marL="0" marR="0" lvl="0" indent="0" algn="l" defTabSz="914400" rtl="0" eaLnBrk="1" fontAlgn="auto" latinLnBrk="0" hangingPunct="1">
              <a:lnSpc>
                <a:spcPct val="100000"/>
              </a:lnSpc>
              <a:spcBef>
                <a:spcPts val="400"/>
              </a:spcBef>
              <a:spcAft>
                <a:spcPts val="533"/>
              </a:spcAft>
              <a:buClrTx/>
              <a:buSzTx/>
              <a:buFontTx/>
              <a:buNone/>
              <a:tabLst/>
              <a:defRPr/>
            </a:pPr>
            <a:r>
              <a:rPr kumimoji="0" lang="en-GB" sz="1333" b="1" i="0" u="none" strike="noStrike" kern="1200" cap="none" spc="0" normalizeH="0" baseline="0" noProof="0">
                <a:ln>
                  <a:noFill/>
                </a:ln>
                <a:solidFill>
                  <a:srgbClr val="000000"/>
                </a:solidFill>
                <a:effectLst/>
                <a:uLnTx/>
                <a:uFillTx/>
                <a:latin typeface="Arial"/>
                <a:ea typeface="+mn-ea"/>
                <a:cs typeface="+mn-cs"/>
              </a:rPr>
              <a:t>Long-term consent: </a:t>
            </a:r>
            <a:r>
              <a:rPr kumimoji="0" lang="en-GB" sz="1333" b="0" i="0" u="none" strike="noStrike" kern="1200" cap="none" spc="0" normalizeH="0" baseline="0" noProof="0">
                <a:ln>
                  <a:noFill/>
                </a:ln>
                <a:solidFill>
                  <a:srgbClr val="000000"/>
                </a:solidFill>
                <a:effectLst/>
                <a:uLnTx/>
                <a:uFillTx/>
                <a:latin typeface="Arial"/>
                <a:ea typeface="+mn-ea"/>
                <a:cs typeface="+mn-cs"/>
              </a:rPr>
              <a:t>For the purposes of allowing Users to receive regular event notifications via Webhook (allowing for messages regarding change in unit price, change in tariff, or change in Supplier to be exchanged). This consent does not expire and will remain until it is specifically revoked by the consumer.</a:t>
            </a:r>
          </a:p>
        </p:txBody>
      </p:sp>
      <p:grpSp>
        <p:nvGrpSpPr>
          <p:cNvPr id="40" name="Group 39">
            <a:extLst>
              <a:ext uri="{FF2B5EF4-FFF2-40B4-BE49-F238E27FC236}">
                <a16:creationId xmlns:a16="http://schemas.microsoft.com/office/drawing/2014/main" id="{AD3212BB-79F4-F844-5D49-C6029250489D}"/>
              </a:ext>
            </a:extLst>
          </p:cNvPr>
          <p:cNvGrpSpPr/>
          <p:nvPr/>
        </p:nvGrpSpPr>
        <p:grpSpPr>
          <a:xfrm>
            <a:off x="164246" y="4362581"/>
            <a:ext cx="11895551" cy="1356543"/>
            <a:chOff x="123184" y="3171457"/>
            <a:chExt cx="8921663" cy="1017407"/>
          </a:xfrm>
        </p:grpSpPr>
        <p:sp>
          <p:nvSpPr>
            <p:cNvPr id="19" name="Rectangle 18">
              <a:extLst>
                <a:ext uri="{FF2B5EF4-FFF2-40B4-BE49-F238E27FC236}">
                  <a16:creationId xmlns:a16="http://schemas.microsoft.com/office/drawing/2014/main" id="{BC765AB0-E29B-F4AB-9E31-214BE894E35E}"/>
                </a:ext>
              </a:extLst>
            </p:cNvPr>
            <p:cNvSpPr/>
            <p:nvPr/>
          </p:nvSpPr>
          <p:spPr>
            <a:xfrm>
              <a:off x="123184" y="3171457"/>
              <a:ext cx="763839" cy="594357"/>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FFFFF"/>
                  </a:solidFill>
                  <a:effectLst/>
                  <a:uLnTx/>
                  <a:uFillTx/>
                  <a:latin typeface="Arial"/>
                  <a:ea typeface="+mn-ea"/>
                  <a:cs typeface="+mn-cs"/>
                </a:rPr>
                <a:t>Consumer</a:t>
              </a:r>
            </a:p>
          </p:txBody>
        </p:sp>
        <p:sp>
          <p:nvSpPr>
            <p:cNvPr id="20" name="Rectangle 19">
              <a:extLst>
                <a:ext uri="{FF2B5EF4-FFF2-40B4-BE49-F238E27FC236}">
                  <a16:creationId xmlns:a16="http://schemas.microsoft.com/office/drawing/2014/main" id="{8D308B56-E728-7D53-C2C3-36DB706E7B0E}"/>
                </a:ext>
              </a:extLst>
            </p:cNvPr>
            <p:cNvSpPr/>
            <p:nvPr/>
          </p:nvSpPr>
          <p:spPr>
            <a:xfrm>
              <a:off x="5748254" y="3171457"/>
              <a:ext cx="763839" cy="594357"/>
            </a:xfrm>
            <a:prstGeom prst="rect">
              <a:avLst/>
            </a:prstGeom>
            <a:solidFill>
              <a:schemeClr val="bg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67" b="1" i="0" u="none" strike="noStrike" kern="1200" cap="none" spc="0" normalizeH="0" baseline="0" noProof="0">
                  <a:ln>
                    <a:noFill/>
                  </a:ln>
                  <a:solidFill>
                    <a:srgbClr val="FFFFFF"/>
                  </a:solidFill>
                  <a:effectLst/>
                  <a:uLnTx/>
                  <a:uFillTx/>
                  <a:latin typeface="Arial"/>
                  <a:ea typeface="+mn-ea"/>
                  <a:cs typeface="+mn-cs"/>
                </a:rPr>
                <a:t>User</a:t>
              </a:r>
            </a:p>
          </p:txBody>
        </p:sp>
        <p:sp>
          <p:nvSpPr>
            <p:cNvPr id="21" name="Rectangle 20">
              <a:extLst>
                <a:ext uri="{FF2B5EF4-FFF2-40B4-BE49-F238E27FC236}">
                  <a16:creationId xmlns:a16="http://schemas.microsoft.com/office/drawing/2014/main" id="{66F5BF96-F32F-0458-B980-CFBCACA7B9EA}"/>
                </a:ext>
              </a:extLst>
            </p:cNvPr>
            <p:cNvSpPr/>
            <p:nvPr/>
          </p:nvSpPr>
          <p:spPr>
            <a:xfrm>
              <a:off x="3317638" y="3171457"/>
              <a:ext cx="763839" cy="594357"/>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67" b="1" i="0" u="none" strike="noStrike" kern="1200" cap="none" spc="0" normalizeH="0" baseline="0" noProof="0">
                  <a:ln>
                    <a:noFill/>
                  </a:ln>
                  <a:solidFill>
                    <a:srgbClr val="FFFFFF"/>
                  </a:solidFill>
                  <a:effectLst/>
                  <a:uLnTx/>
                  <a:uFillTx/>
                  <a:latin typeface="Arial"/>
                  <a:ea typeface="+mn-ea"/>
                  <a:cs typeface="+mn-cs"/>
                </a:rPr>
                <a:t>Supplier</a:t>
              </a:r>
            </a:p>
          </p:txBody>
        </p:sp>
        <p:cxnSp>
          <p:nvCxnSpPr>
            <p:cNvPr id="23" name="Straight Arrow Connector 22">
              <a:extLst>
                <a:ext uri="{FF2B5EF4-FFF2-40B4-BE49-F238E27FC236}">
                  <a16:creationId xmlns:a16="http://schemas.microsoft.com/office/drawing/2014/main" id="{9E83A03D-A144-3D75-E65E-3FF394E9B7A9}"/>
                </a:ext>
              </a:extLst>
            </p:cNvPr>
            <p:cNvCxnSpPr>
              <a:cxnSpLocks/>
              <a:endCxn id="21" idx="1"/>
            </p:cNvCxnSpPr>
            <p:nvPr/>
          </p:nvCxnSpPr>
          <p:spPr>
            <a:xfrm flipV="1">
              <a:off x="887023" y="3468636"/>
              <a:ext cx="2430615" cy="596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83943C11-130F-6AD2-2F60-1B352BD9CC49}"/>
                </a:ext>
              </a:extLst>
            </p:cNvPr>
            <p:cNvSpPr/>
            <p:nvPr/>
          </p:nvSpPr>
          <p:spPr>
            <a:xfrm>
              <a:off x="1209727" y="3289317"/>
              <a:ext cx="1785208" cy="358636"/>
            </a:xfrm>
            <a:prstGeom prst="rect">
              <a:avLst/>
            </a:prstGeom>
            <a:solidFill>
              <a:schemeClr val="bg1"/>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33" b="0" i="1" u="none" strike="noStrike" kern="1200" cap="none" spc="0" normalizeH="0" baseline="0" noProof="0">
                  <a:ln>
                    <a:noFill/>
                  </a:ln>
                  <a:solidFill>
                    <a:srgbClr val="000000"/>
                  </a:solidFill>
                  <a:effectLst/>
                  <a:uLnTx/>
                  <a:uFillTx/>
                  <a:latin typeface="Arial"/>
                  <a:ea typeface="+mn-ea"/>
                  <a:cs typeface="+mn-cs"/>
                </a:rPr>
                <a:t>Open Optimiser App, chooses to link their tariff and is redirected to Supplier Log-in page</a:t>
              </a:r>
            </a:p>
          </p:txBody>
        </p:sp>
        <p:cxnSp>
          <p:nvCxnSpPr>
            <p:cNvPr id="25" name="Straight Arrow Connector 24">
              <a:extLst>
                <a:ext uri="{FF2B5EF4-FFF2-40B4-BE49-F238E27FC236}">
                  <a16:creationId xmlns:a16="http://schemas.microsoft.com/office/drawing/2014/main" id="{7A245191-630B-EDC6-1B23-982BA073E8D5}"/>
                </a:ext>
              </a:extLst>
            </p:cNvPr>
            <p:cNvCxnSpPr>
              <a:cxnSpLocks/>
              <a:stCxn id="21" idx="3"/>
              <a:endCxn id="20" idx="1"/>
            </p:cNvCxnSpPr>
            <p:nvPr/>
          </p:nvCxnSpPr>
          <p:spPr>
            <a:xfrm>
              <a:off x="4081477" y="3468636"/>
              <a:ext cx="1666776"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08964C22-ED1A-4B88-37E6-D9D2F7D59C43}"/>
                </a:ext>
              </a:extLst>
            </p:cNvPr>
            <p:cNvSpPr/>
            <p:nvPr/>
          </p:nvSpPr>
          <p:spPr>
            <a:xfrm>
              <a:off x="8281008" y="3177426"/>
              <a:ext cx="763839" cy="594357"/>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67" b="1" i="0" u="none" strike="noStrike" kern="1200" cap="none" spc="0" normalizeH="0" baseline="0" noProof="0">
                  <a:ln>
                    <a:noFill/>
                  </a:ln>
                  <a:solidFill>
                    <a:srgbClr val="FFFFFF"/>
                  </a:solidFill>
                  <a:effectLst/>
                  <a:uLnTx/>
                  <a:uFillTx/>
                  <a:latin typeface="Arial"/>
                  <a:ea typeface="+mn-ea"/>
                  <a:cs typeface="+mn-cs"/>
                </a:rPr>
                <a:t>Supplier</a:t>
              </a:r>
            </a:p>
          </p:txBody>
        </p:sp>
        <p:sp>
          <p:nvSpPr>
            <p:cNvPr id="30" name="Rectangle 29">
              <a:extLst>
                <a:ext uri="{FF2B5EF4-FFF2-40B4-BE49-F238E27FC236}">
                  <a16:creationId xmlns:a16="http://schemas.microsoft.com/office/drawing/2014/main" id="{0B63680A-31FD-1342-30FE-12434846AECC}"/>
                </a:ext>
              </a:extLst>
            </p:cNvPr>
            <p:cNvSpPr/>
            <p:nvPr/>
          </p:nvSpPr>
          <p:spPr>
            <a:xfrm>
              <a:off x="4404181" y="3297334"/>
              <a:ext cx="1021369" cy="358636"/>
            </a:xfrm>
            <a:prstGeom prst="rect">
              <a:avLst/>
            </a:prstGeom>
            <a:solidFill>
              <a:schemeClr val="bg1"/>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33" b="0" i="1" u="none" strike="noStrike" kern="1200" cap="none" spc="0" normalizeH="0" baseline="0" noProof="0">
                  <a:ln>
                    <a:noFill/>
                  </a:ln>
                  <a:solidFill>
                    <a:srgbClr val="000000"/>
                  </a:solidFill>
                  <a:effectLst/>
                  <a:uLnTx/>
                  <a:uFillTx/>
                  <a:latin typeface="Arial"/>
                  <a:ea typeface="+mn-ea"/>
                  <a:cs typeface="+mn-cs"/>
                </a:rPr>
                <a:t>Provides Authentication Code to Optimiser</a:t>
              </a:r>
            </a:p>
          </p:txBody>
        </p:sp>
        <p:cxnSp>
          <p:nvCxnSpPr>
            <p:cNvPr id="31" name="Straight Arrow Connector 30">
              <a:extLst>
                <a:ext uri="{FF2B5EF4-FFF2-40B4-BE49-F238E27FC236}">
                  <a16:creationId xmlns:a16="http://schemas.microsoft.com/office/drawing/2014/main" id="{19CBF850-1C6A-B9F3-1911-D88756A7524B}"/>
                </a:ext>
              </a:extLst>
            </p:cNvPr>
            <p:cNvCxnSpPr>
              <a:cxnSpLocks/>
              <a:stCxn id="20" idx="3"/>
              <a:endCxn id="29" idx="1"/>
            </p:cNvCxnSpPr>
            <p:nvPr/>
          </p:nvCxnSpPr>
          <p:spPr>
            <a:xfrm>
              <a:off x="6512093" y="3468636"/>
              <a:ext cx="1768915" cy="596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BE80E398-1E98-D7F9-5785-A49EF88142EA}"/>
                </a:ext>
              </a:extLst>
            </p:cNvPr>
            <p:cNvSpPr/>
            <p:nvPr/>
          </p:nvSpPr>
          <p:spPr>
            <a:xfrm>
              <a:off x="6834796" y="3297334"/>
              <a:ext cx="1123506" cy="358636"/>
            </a:xfrm>
            <a:prstGeom prst="rect">
              <a:avLst/>
            </a:prstGeom>
            <a:solidFill>
              <a:schemeClr val="bg1"/>
            </a:solidFill>
            <a:ln w="12700"/>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33" b="0" i="1" u="none" strike="noStrike" kern="1200" cap="none" spc="0" normalizeH="0" baseline="0" noProof="0">
                  <a:ln>
                    <a:noFill/>
                  </a:ln>
                  <a:solidFill>
                    <a:srgbClr val="000000"/>
                  </a:solidFill>
                  <a:effectLst/>
                  <a:uLnTx/>
                  <a:uFillTx/>
                  <a:latin typeface="Arial"/>
                  <a:ea typeface="+mn-ea"/>
                  <a:cs typeface="+mn-cs"/>
                </a:rPr>
                <a:t>Uses Authentication Code to register against consumer</a:t>
              </a:r>
              <a:endParaRPr kumimoji="0" lang="en-GB" sz="933" b="0" i="1" u="none" strike="noStrike" kern="1200" cap="none" spc="0" normalizeH="0" baseline="0" noProof="0">
                <a:ln>
                  <a:noFill/>
                </a:ln>
                <a:solidFill>
                  <a:srgbClr val="000000"/>
                </a:solidFill>
                <a:effectLst/>
                <a:uLnTx/>
                <a:uFillTx/>
                <a:latin typeface="Arial"/>
                <a:ea typeface="Calibri"/>
                <a:cs typeface="Calibri"/>
              </a:endParaRPr>
            </a:p>
          </p:txBody>
        </p:sp>
        <p:cxnSp>
          <p:nvCxnSpPr>
            <p:cNvPr id="34" name="Elbow Connector 33">
              <a:extLst>
                <a:ext uri="{FF2B5EF4-FFF2-40B4-BE49-F238E27FC236}">
                  <a16:creationId xmlns:a16="http://schemas.microsoft.com/office/drawing/2014/main" id="{11256F0E-BE22-B90B-6E69-5FC038202288}"/>
                </a:ext>
              </a:extLst>
            </p:cNvPr>
            <p:cNvCxnSpPr>
              <a:cxnSpLocks/>
              <a:stCxn id="20" idx="2"/>
              <a:endCxn id="29" idx="2"/>
            </p:cNvCxnSpPr>
            <p:nvPr/>
          </p:nvCxnSpPr>
          <p:spPr>
            <a:xfrm rot="16200000" flipH="1">
              <a:off x="7393566" y="2502421"/>
              <a:ext cx="5969" cy="2532754"/>
            </a:xfrm>
            <a:prstGeom prst="bentConnector3">
              <a:avLst>
                <a:gd name="adj1" fmla="val 3929787"/>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595C27A5-E4CB-F38A-D81F-FF71206ECFB3}"/>
                </a:ext>
              </a:extLst>
            </p:cNvPr>
            <p:cNvSpPr/>
            <p:nvPr/>
          </p:nvSpPr>
          <p:spPr>
            <a:xfrm>
              <a:off x="6765631" y="3830228"/>
              <a:ext cx="1235857" cy="358636"/>
            </a:xfrm>
            <a:prstGeom prst="rect">
              <a:avLst/>
            </a:prstGeom>
            <a:solidFill>
              <a:schemeClr val="bg1"/>
            </a:solidFill>
            <a:ln w="12700"/>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33" b="0" i="1" u="none" strike="noStrike" kern="1200" cap="none" spc="0" normalizeH="0" baseline="0" noProof="0">
                  <a:ln>
                    <a:noFill/>
                  </a:ln>
                  <a:solidFill>
                    <a:srgbClr val="000000"/>
                  </a:solidFill>
                  <a:effectLst/>
                  <a:uLnTx/>
                  <a:uFillTx/>
                  <a:latin typeface="Arial"/>
                  <a:ea typeface="+mn-ea"/>
                  <a:cs typeface="+mn-cs"/>
                </a:rPr>
                <a:t>Supplier shares event notifications via webhook</a:t>
              </a:r>
            </a:p>
          </p:txBody>
        </p:sp>
      </p:grpSp>
      <p:sp>
        <p:nvSpPr>
          <p:cNvPr id="39" name="Rectangle 38">
            <a:extLst>
              <a:ext uri="{FF2B5EF4-FFF2-40B4-BE49-F238E27FC236}">
                <a16:creationId xmlns:a16="http://schemas.microsoft.com/office/drawing/2014/main" id="{1AFC93B2-0556-7F26-41CD-2D1694A0BF7C}"/>
              </a:ext>
            </a:extLst>
          </p:cNvPr>
          <p:cNvSpPr/>
          <p:nvPr/>
        </p:nvSpPr>
        <p:spPr>
          <a:xfrm>
            <a:off x="164246" y="5766332"/>
            <a:ext cx="11895551" cy="9784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28594" marR="0" lvl="0" indent="-228594" algn="l" defTabSz="914400" rtl="0" eaLnBrk="1" fontAlgn="auto" latinLnBrk="0" hangingPunct="1">
              <a:lnSpc>
                <a:spcPct val="100000"/>
              </a:lnSpc>
              <a:spcBef>
                <a:spcPts val="400"/>
              </a:spcBef>
              <a:spcAft>
                <a:spcPts val="533"/>
              </a:spcAft>
              <a:buClrTx/>
              <a:buSzTx/>
              <a:buFont typeface="Arial" panose="020B0604020202020204" pitchFamily="34" charset="0"/>
              <a:buChar char="•"/>
              <a:tabLst/>
              <a:defRPr/>
            </a:pPr>
            <a:r>
              <a:rPr kumimoji="0" lang="en-GB" sz="1333" b="0" i="0" u="none" strike="noStrike" kern="1200" cap="none" spc="0" normalizeH="0" baseline="0" noProof="0">
                <a:ln>
                  <a:noFill/>
                </a:ln>
                <a:solidFill>
                  <a:srgbClr val="000000"/>
                </a:solidFill>
                <a:effectLst/>
                <a:uLnTx/>
                <a:uFillTx/>
                <a:latin typeface="Arial"/>
                <a:ea typeface="+mn-ea"/>
                <a:cs typeface="+mn-cs"/>
              </a:rPr>
              <a:t>Suppliers will be required to hold and maintain information on the relationships between consumers and Users for the purposes of enduring consent​</a:t>
            </a:r>
          </a:p>
          <a:p>
            <a:pPr marL="228594" marR="0" lvl="0" indent="-228594" algn="l" defTabSz="914400" rtl="0" eaLnBrk="1" fontAlgn="auto" latinLnBrk="0" hangingPunct="1">
              <a:lnSpc>
                <a:spcPct val="100000"/>
              </a:lnSpc>
              <a:spcBef>
                <a:spcPts val="400"/>
              </a:spcBef>
              <a:spcAft>
                <a:spcPts val="533"/>
              </a:spcAft>
              <a:buClrTx/>
              <a:buSzTx/>
              <a:buFont typeface="Arial" panose="020B0604020202020204" pitchFamily="34" charset="0"/>
              <a:buChar char="•"/>
              <a:tabLst/>
              <a:defRPr/>
            </a:pPr>
            <a:r>
              <a:rPr kumimoji="0" lang="en-GB" sz="1333" b="0" i="0" u="none" strike="noStrike" kern="1200" cap="none" spc="0" normalizeH="0" baseline="0" noProof="0">
                <a:ln>
                  <a:noFill/>
                </a:ln>
                <a:solidFill>
                  <a:srgbClr val="000000"/>
                </a:solidFill>
                <a:effectLst/>
                <a:uLnTx/>
                <a:uFillTx/>
                <a:latin typeface="Arial"/>
                <a:ea typeface="+mn-ea"/>
                <a:cs typeface="+mn-cs"/>
              </a:rPr>
              <a:t>The consumer must be able to revoke consent, through a request to either the Supplier or the User​</a:t>
            </a:r>
          </a:p>
        </p:txBody>
      </p:sp>
    </p:spTree>
    <p:extLst>
      <p:ext uri="{BB962C8B-B14F-4D97-AF65-F5344CB8AC3E}">
        <p14:creationId xmlns:p14="http://schemas.microsoft.com/office/powerpoint/2010/main" val="34324297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604FFE8B-3D30-DE05-9977-4308D69D98E9}"/>
            </a:ext>
          </a:extLst>
        </p:cNvPr>
        <p:cNvGrpSpPr/>
        <p:nvPr/>
      </p:nvGrpSpPr>
      <p:grpSpPr>
        <a:xfrm>
          <a:off x="0" y="0"/>
          <a:ext cx="0" cy="0"/>
          <a:chOff x="0" y="0"/>
          <a:chExt cx="0" cy="0"/>
        </a:xfrm>
      </p:grpSpPr>
      <p:sp>
        <p:nvSpPr>
          <p:cNvPr id="81" name="Google Shape;81;p16">
            <a:extLst>
              <a:ext uri="{FF2B5EF4-FFF2-40B4-BE49-F238E27FC236}">
                <a16:creationId xmlns:a16="http://schemas.microsoft.com/office/drawing/2014/main" id="{B088BE9D-84E9-92E3-05A9-B845EBA5030F}"/>
              </a:ext>
            </a:extLst>
          </p:cNvPr>
          <p:cNvSpPr/>
          <p:nvPr/>
        </p:nvSpPr>
        <p:spPr>
          <a:xfrm>
            <a:off x="-1" y="0"/>
            <a:ext cx="12181433"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pic>
        <p:nvPicPr>
          <p:cNvPr id="83" name="Google Shape;83;p16">
            <a:extLst>
              <a:ext uri="{FF2B5EF4-FFF2-40B4-BE49-F238E27FC236}">
                <a16:creationId xmlns:a16="http://schemas.microsoft.com/office/drawing/2014/main" id="{49B1440F-B9EF-B0A9-3205-5B923F4335AA}"/>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22" name="Google Shape;65;p14">
            <a:extLst>
              <a:ext uri="{FF2B5EF4-FFF2-40B4-BE49-F238E27FC236}">
                <a16:creationId xmlns:a16="http://schemas.microsoft.com/office/drawing/2014/main" id="{8C22826F-0427-B26A-B2A8-2D15789643DB}"/>
              </a:ext>
            </a:extLst>
          </p:cNvPr>
          <p:cNvSpPr txBox="1"/>
          <p:nvPr/>
        </p:nvSpPr>
        <p:spPr>
          <a:xfrm>
            <a:off x="164247" y="158192"/>
            <a:ext cx="5071141" cy="508753"/>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133" b="1" i="0" u="none" strike="noStrike" kern="1200" cap="none" spc="0" normalizeH="0" baseline="0" noProof="0">
                <a:ln>
                  <a:noFill/>
                </a:ln>
                <a:solidFill>
                  <a:srgbClr val="021E5E"/>
                </a:solidFill>
                <a:effectLst/>
                <a:uLnTx/>
                <a:uFillTx/>
                <a:latin typeface="Outfit" charset="0"/>
                <a:ea typeface="Outfit"/>
                <a:cs typeface="Outfit"/>
                <a:sym typeface="Playfair Display"/>
              </a:rPr>
              <a:t>What’s in the consultation?</a:t>
            </a:r>
            <a:endParaRPr kumimoji="0" lang="en-GB" sz="2133" b="1" i="0" u="none" strike="noStrike" kern="1200" cap="none" spc="0" normalizeH="0" baseline="0" noProof="0">
              <a:ln>
                <a:noFill/>
              </a:ln>
              <a:solidFill>
                <a:srgbClr val="021E5E"/>
              </a:solidFill>
              <a:effectLst/>
              <a:uLnTx/>
              <a:uFillTx/>
              <a:latin typeface="Outfit" charset="0"/>
              <a:ea typeface="Outfit"/>
              <a:cs typeface="Outfit"/>
              <a:sym typeface="Outfit"/>
            </a:endParaRPr>
          </a:p>
        </p:txBody>
      </p:sp>
      <p:cxnSp>
        <p:nvCxnSpPr>
          <p:cNvPr id="17" name="Straight Arrow Connector 16">
            <a:extLst>
              <a:ext uri="{FF2B5EF4-FFF2-40B4-BE49-F238E27FC236}">
                <a16:creationId xmlns:a16="http://schemas.microsoft.com/office/drawing/2014/main" id="{2F7DE506-F9DB-3A4E-CA16-16DAF4AA4642}"/>
              </a:ext>
            </a:extLst>
          </p:cNvPr>
          <p:cNvCxnSpPr>
            <a:cxnSpLocks/>
          </p:cNvCxnSpPr>
          <p:nvPr/>
        </p:nvCxnSpPr>
        <p:spPr>
          <a:xfrm>
            <a:off x="4583334" y="2037821"/>
            <a:ext cx="2114932"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Round Same-side Corner of Rectangle 27">
            <a:extLst>
              <a:ext uri="{FF2B5EF4-FFF2-40B4-BE49-F238E27FC236}">
                <a16:creationId xmlns:a16="http://schemas.microsoft.com/office/drawing/2014/main" id="{750562DC-38FE-538F-868C-A80FF9213826}"/>
              </a:ext>
            </a:extLst>
          </p:cNvPr>
          <p:cNvSpPr/>
          <p:nvPr/>
        </p:nvSpPr>
        <p:spPr>
          <a:xfrm>
            <a:off x="235987" y="936612"/>
            <a:ext cx="5382143" cy="209305"/>
          </a:xfrm>
          <a:prstGeom prst="round2SameRect">
            <a:avLst>
              <a:gd name="adj1" fmla="val 50000"/>
              <a:gd name="adj2" fmla="val 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Arial"/>
                <a:ea typeface="+mn-ea"/>
                <a:cs typeface="+mn-cs"/>
              </a:rPr>
              <a:t>CAT 1 - Schedule </a:t>
            </a:r>
          </a:p>
        </p:txBody>
      </p:sp>
      <p:sp>
        <p:nvSpPr>
          <p:cNvPr id="27" name="Rectangle 26">
            <a:extLst>
              <a:ext uri="{FF2B5EF4-FFF2-40B4-BE49-F238E27FC236}">
                <a16:creationId xmlns:a16="http://schemas.microsoft.com/office/drawing/2014/main" id="{F0BCFFD9-7B86-3C38-A51F-87D08CA77399}"/>
              </a:ext>
            </a:extLst>
          </p:cNvPr>
          <p:cNvSpPr/>
          <p:nvPr/>
        </p:nvSpPr>
        <p:spPr>
          <a:xfrm>
            <a:off x="235987" y="1165157"/>
            <a:ext cx="5382143" cy="209305"/>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000000"/>
                </a:solidFill>
                <a:effectLst/>
                <a:uLnTx/>
                <a:uFillTx/>
                <a:latin typeface="Arial"/>
                <a:ea typeface="+mn-ea"/>
                <a:cs typeface="+mn-cs"/>
              </a:rPr>
              <a:t>Tariff  Interoperability Arrangements Schedule </a:t>
            </a:r>
          </a:p>
        </p:txBody>
      </p:sp>
      <p:sp>
        <p:nvSpPr>
          <p:cNvPr id="28" name="Rectangle 27">
            <a:extLst>
              <a:ext uri="{FF2B5EF4-FFF2-40B4-BE49-F238E27FC236}">
                <a16:creationId xmlns:a16="http://schemas.microsoft.com/office/drawing/2014/main" id="{DE6EF412-B5AA-D8E6-7674-D8BD39096973}"/>
              </a:ext>
            </a:extLst>
          </p:cNvPr>
          <p:cNvSpPr/>
          <p:nvPr/>
        </p:nvSpPr>
        <p:spPr>
          <a:xfrm>
            <a:off x="235987" y="1391967"/>
            <a:ext cx="5382143" cy="4807355"/>
          </a:xfrm>
          <a:prstGeom prst="rect">
            <a:avLst/>
          </a:prstGeom>
          <a:solidFill>
            <a:srgbClr val="EAF2E8"/>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GB" sz="1400" b="0" i="0" u="none" strike="noStrike" kern="1200" cap="none" spc="0" normalizeH="0" baseline="0" noProof="0">
                <a:ln>
                  <a:noFill/>
                </a:ln>
                <a:solidFill>
                  <a:srgbClr val="000000"/>
                </a:solidFill>
                <a:effectLst/>
                <a:uLnTx/>
                <a:uFillTx/>
                <a:latin typeface="Arial"/>
                <a:ea typeface="+mn-ea"/>
                <a:cs typeface="+mn-cs"/>
              </a:rPr>
              <a:t>Sets out obligations on parties (Suppliers, RTI Users and RECCo)</a:t>
            </a:r>
            <a:endParaRPr kumimoji="0" lang="en-GB" sz="1400" b="0" i="0" u="sng" strike="noStrike" kern="1200" cap="none" spc="0" normalizeH="0" baseline="0" noProof="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GB" sz="1400" b="0" i="0" u="sng" strike="noStrike" kern="1200" cap="none" spc="0" normalizeH="0" baseline="0" noProof="0">
                <a:ln>
                  <a:noFill/>
                </a:ln>
                <a:solidFill>
                  <a:srgbClr val="000000"/>
                </a:solidFill>
                <a:effectLst/>
                <a:uLnTx/>
                <a:uFillTx/>
                <a:latin typeface="Arial"/>
                <a:ea typeface="+mn-ea"/>
                <a:cs typeface="+mn-cs"/>
              </a:rPr>
              <a:t>Contents: </a:t>
            </a:r>
            <a:endParaRPr kumimoji="0" lang="en-GB" sz="1400" b="0" i="1" u="sng" strike="noStrike" kern="1200" cap="none" spc="0" normalizeH="0" baseline="0" noProof="0">
              <a:ln>
                <a:noFill/>
              </a:ln>
              <a:solidFill>
                <a:srgbClr val="000000"/>
              </a:solidFill>
              <a:effectLst/>
              <a:uLnTx/>
              <a:uFillTx/>
              <a:latin typeface="Arial"/>
              <a:ea typeface="+mn-ea"/>
              <a:cs typeface="+mn-cs"/>
            </a:endParaRPr>
          </a:p>
          <a:p>
            <a:pPr marL="171450" marR="0" lvl="0" indent="-1714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a:ea typeface="+mn-ea"/>
                <a:cs typeface="+mn-cs"/>
              </a:rPr>
              <a:t>Purpose of the service</a:t>
            </a:r>
            <a:endParaRPr kumimoji="0" lang="en-GB" sz="1400" b="0" i="0" u="none" strike="noStrike" kern="1200" cap="none" spc="0" normalizeH="0" baseline="0" noProof="0">
              <a:ln>
                <a:noFill/>
              </a:ln>
              <a:solidFill>
                <a:srgbClr val="000000"/>
              </a:solidFill>
              <a:effectLst/>
              <a:uLnTx/>
              <a:uFillTx/>
              <a:latin typeface="Arial"/>
              <a:ea typeface="Calibri" panose="020F0502020204030204"/>
              <a:cs typeface="Calibri" panose="020F0502020204030204"/>
            </a:endParaRPr>
          </a:p>
          <a:p>
            <a:pPr marL="171450" marR="0" lvl="0" indent="-1714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a:ea typeface="+mn-ea"/>
                <a:cs typeface="+mn-cs"/>
              </a:rPr>
              <a:t>Who can access</a:t>
            </a:r>
            <a:endParaRPr kumimoji="0" lang="en-GB" sz="1400" b="0" i="0" u="none" strike="noStrike" kern="1200" cap="none" spc="0" normalizeH="0" baseline="0" noProof="0">
              <a:ln>
                <a:noFill/>
              </a:ln>
              <a:solidFill>
                <a:srgbClr val="000000"/>
              </a:solidFill>
              <a:effectLst/>
              <a:uLnTx/>
              <a:uFillTx/>
              <a:latin typeface="Arial"/>
              <a:ea typeface="Calibri" panose="020F0502020204030204"/>
              <a:cs typeface="Calibri" panose="020F0502020204030204"/>
            </a:endParaRPr>
          </a:p>
          <a:p>
            <a:pPr marL="171450" marR="0" lvl="0" indent="-1714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a:ea typeface="+mn-ea"/>
                <a:cs typeface="+mn-cs"/>
              </a:rPr>
              <a:t>How can parties get access</a:t>
            </a:r>
            <a:endParaRPr kumimoji="0" lang="en-GB" sz="1400" b="0" i="0" u="none" strike="noStrike" kern="1200" cap="none" spc="0" normalizeH="0" baseline="0" noProof="0">
              <a:ln>
                <a:noFill/>
              </a:ln>
              <a:solidFill>
                <a:srgbClr val="000000"/>
              </a:solidFill>
              <a:effectLst/>
              <a:uLnTx/>
              <a:uFillTx/>
              <a:latin typeface="Arial"/>
              <a:ea typeface="Calibri" panose="020F0502020204030204"/>
              <a:cs typeface="Calibri" panose="020F0502020204030204"/>
            </a:endParaRPr>
          </a:p>
          <a:p>
            <a:pPr marL="171450" marR="0" lvl="0" indent="-1714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a:ea typeface="+mn-ea"/>
                <a:cs typeface="+mn-cs"/>
              </a:rPr>
              <a:t>Obligation on suppliers to make data available/accuracy of data</a:t>
            </a:r>
            <a:endParaRPr kumimoji="0" lang="en-GB" sz="1400" b="0" i="0" u="none" strike="noStrike" kern="1200" cap="none" spc="0" normalizeH="0" baseline="0" noProof="0">
              <a:ln>
                <a:noFill/>
              </a:ln>
              <a:solidFill>
                <a:srgbClr val="000000"/>
              </a:solidFill>
              <a:effectLst/>
              <a:uLnTx/>
              <a:uFillTx/>
              <a:latin typeface="Arial"/>
              <a:ea typeface="Calibri" panose="020F0502020204030204"/>
              <a:cs typeface="Calibri" panose="020F0502020204030204"/>
            </a:endParaRPr>
          </a:p>
          <a:p>
            <a:pPr marL="171450" marR="0" lvl="0" indent="-1714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a:ea typeface="+mn-ea"/>
                <a:cs typeface="+mn-cs"/>
              </a:rPr>
              <a:t>Obligation on suppliers to provide monitoring information</a:t>
            </a:r>
            <a:endParaRPr kumimoji="0" lang="en-GB" sz="1400" b="0" i="0" u="none" strike="noStrike" kern="1200" cap="none" spc="0" normalizeH="0" baseline="0" noProof="0">
              <a:ln>
                <a:noFill/>
              </a:ln>
              <a:solidFill>
                <a:srgbClr val="000000"/>
              </a:solidFill>
              <a:effectLst/>
              <a:uLnTx/>
              <a:uFillTx/>
              <a:latin typeface="Arial"/>
              <a:ea typeface="Calibri" panose="020F0502020204030204"/>
              <a:cs typeface="Calibri" panose="020F0502020204030204"/>
            </a:endParaRPr>
          </a:p>
          <a:p>
            <a:pPr marL="171450" marR="0" lvl="0" indent="-1714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a:ea typeface="+mn-ea"/>
                <a:cs typeface="+mn-cs"/>
              </a:rPr>
              <a:t>RECCo responsibilities for delivering the TI Register</a:t>
            </a:r>
            <a:endParaRPr kumimoji="0" lang="en-GB" sz="1400" b="0" i="0" u="none" strike="noStrike" kern="1200" cap="none" spc="0" normalizeH="0" baseline="0" noProof="0">
              <a:ln>
                <a:noFill/>
              </a:ln>
              <a:solidFill>
                <a:srgbClr val="000000"/>
              </a:solidFill>
              <a:effectLst/>
              <a:uLnTx/>
              <a:uFillTx/>
              <a:latin typeface="Arial"/>
              <a:ea typeface="Calibri" panose="020F0502020204030204"/>
              <a:cs typeface="Calibri" panose="020F0502020204030204"/>
            </a:endParaRPr>
          </a:p>
          <a:p>
            <a:pPr marL="171450" marR="0" lvl="0" indent="-1714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a:ea typeface="+mn-ea"/>
                <a:cs typeface="+mn-cs"/>
              </a:rPr>
              <a:t>Terms of use for RTI Users e.g. permitted purpose, confidentiality/data protection/misuse etc</a:t>
            </a:r>
            <a:endParaRPr kumimoji="0" lang="en-GB" sz="1400" b="0" i="0" u="none" strike="noStrike" kern="1200" cap="none" spc="0" normalizeH="0" baseline="0" noProof="0">
              <a:ln>
                <a:noFill/>
              </a:ln>
              <a:solidFill>
                <a:srgbClr val="000000"/>
              </a:solidFill>
              <a:effectLst/>
              <a:uLnTx/>
              <a:uFillTx/>
              <a:latin typeface="Arial"/>
              <a:ea typeface="Calibri"/>
              <a:cs typeface="Calibri"/>
            </a:endParaRPr>
          </a:p>
          <a:p>
            <a:pPr marL="171450" marR="0" lvl="0" indent="-1714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a:ea typeface="+mn-ea"/>
                <a:cs typeface="+mn-cs"/>
              </a:rPr>
              <a:t>Requirement to sign User Agreement (RTI Users)</a:t>
            </a:r>
            <a:endParaRPr kumimoji="0" lang="en-GB" sz="1400" b="0" i="0" u="none" strike="noStrike" kern="1200" cap="none" spc="0" normalizeH="0" baseline="0" noProof="0">
              <a:ln>
                <a:noFill/>
              </a:ln>
              <a:solidFill>
                <a:srgbClr val="000000"/>
              </a:solidFill>
              <a:effectLst/>
              <a:uLnTx/>
              <a:uFillTx/>
              <a:latin typeface="Arial"/>
              <a:ea typeface="Calibri"/>
              <a:cs typeface="Calibri"/>
            </a:endParaRPr>
          </a:p>
          <a:p>
            <a:pPr marL="171450" marR="0" lvl="0" indent="-1714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a:ea typeface="Calibri"/>
                <a:cs typeface="Calibri"/>
              </a:rPr>
              <a:t>User Agreement included as Appendix to the Schedule</a:t>
            </a:r>
          </a:p>
          <a:p>
            <a:pPr marL="171450" marR="0" lvl="0" indent="-1714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endParaRPr kumimoji="0" lang="en-GB" sz="1400" b="0" i="0" u="none" strike="noStrike" kern="1200" cap="none" spc="0" normalizeH="0" baseline="0" noProof="0">
              <a:ln>
                <a:noFill/>
              </a:ln>
              <a:solidFill>
                <a:srgbClr val="000000"/>
              </a:solidFill>
              <a:effectLst/>
              <a:uLnTx/>
              <a:uFillTx/>
              <a:latin typeface="Arial"/>
              <a:ea typeface="Calibri"/>
              <a:cs typeface="Calibri"/>
            </a:endParaRPr>
          </a:p>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GB" sz="1400" b="0" i="1" u="none" strike="noStrike" kern="1200" cap="none" spc="0" normalizeH="0" baseline="0" noProof="0">
                <a:ln>
                  <a:noFill/>
                </a:ln>
                <a:solidFill>
                  <a:srgbClr val="000000"/>
                </a:solidFill>
                <a:effectLst/>
                <a:uLnTx/>
                <a:uFillTx/>
                <a:latin typeface="Arial"/>
                <a:ea typeface="Calibri"/>
                <a:cs typeface="Calibri"/>
              </a:rPr>
              <a:t>Please note, we are also consulting on adding the new definitions to Schedule One</a:t>
            </a:r>
          </a:p>
        </p:txBody>
      </p:sp>
      <p:sp>
        <p:nvSpPr>
          <p:cNvPr id="43" name="Round Same-side Corner of Rectangle 27">
            <a:extLst>
              <a:ext uri="{FF2B5EF4-FFF2-40B4-BE49-F238E27FC236}">
                <a16:creationId xmlns:a16="http://schemas.microsoft.com/office/drawing/2014/main" id="{3193B41F-1BBA-1BB9-2D07-52E7C736D9C2}"/>
              </a:ext>
            </a:extLst>
          </p:cNvPr>
          <p:cNvSpPr/>
          <p:nvPr/>
        </p:nvSpPr>
        <p:spPr>
          <a:xfrm>
            <a:off x="6710924" y="4045582"/>
            <a:ext cx="4782084" cy="265018"/>
          </a:xfrm>
          <a:prstGeom prst="round2SameRect">
            <a:avLst>
              <a:gd name="adj1" fmla="val 50000"/>
              <a:gd name="adj2" fmla="val 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Arial"/>
                <a:ea typeface="+mn-ea"/>
                <a:cs typeface="+mn-cs"/>
              </a:rPr>
              <a:t>CAT 2 – Data Specification</a:t>
            </a:r>
          </a:p>
        </p:txBody>
      </p:sp>
      <p:sp>
        <p:nvSpPr>
          <p:cNvPr id="44" name="Rectangle 43">
            <a:extLst>
              <a:ext uri="{FF2B5EF4-FFF2-40B4-BE49-F238E27FC236}">
                <a16:creationId xmlns:a16="http://schemas.microsoft.com/office/drawing/2014/main" id="{A5F3BF38-7717-D89E-41D5-B95F35EE4CE4}"/>
              </a:ext>
            </a:extLst>
          </p:cNvPr>
          <p:cNvSpPr/>
          <p:nvPr/>
        </p:nvSpPr>
        <p:spPr>
          <a:xfrm>
            <a:off x="6710926" y="4328034"/>
            <a:ext cx="4782084" cy="18967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000000"/>
                </a:solidFill>
                <a:effectLst/>
                <a:uLnTx/>
                <a:uFillTx/>
                <a:latin typeface="Arial"/>
                <a:ea typeface="+mn-ea"/>
                <a:cs typeface="+mn-cs"/>
              </a:rPr>
              <a:t>Data Specification</a:t>
            </a:r>
          </a:p>
        </p:txBody>
      </p:sp>
      <p:sp>
        <p:nvSpPr>
          <p:cNvPr id="45" name="Rectangle 44">
            <a:extLst>
              <a:ext uri="{FF2B5EF4-FFF2-40B4-BE49-F238E27FC236}">
                <a16:creationId xmlns:a16="http://schemas.microsoft.com/office/drawing/2014/main" id="{0AC99BB4-CF9D-03AB-7B63-9864F59E3441}"/>
              </a:ext>
            </a:extLst>
          </p:cNvPr>
          <p:cNvSpPr/>
          <p:nvPr/>
        </p:nvSpPr>
        <p:spPr>
          <a:xfrm>
            <a:off x="6710926" y="4517704"/>
            <a:ext cx="4791957" cy="1681617"/>
          </a:xfrm>
          <a:prstGeom prst="rect">
            <a:avLst/>
          </a:prstGeom>
          <a:solidFill>
            <a:srgbClr val="EAF2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Arial"/>
                <a:ea typeface="+mn-ea"/>
                <a:cs typeface="+mn-cs"/>
              </a:rPr>
              <a:t>Standardised definition of:</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Arial"/>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a:ea typeface="+mn-ea"/>
                <a:cs typeface="+mn-cs"/>
              </a:rPr>
              <a:t>New Data Items (where required)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a:ea typeface="+mn-ea"/>
                <a:cs typeface="+mn-cs"/>
              </a:rPr>
              <a:t>New Market Messages for sharing data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a:ea typeface="+mn-ea"/>
                <a:cs typeface="+mn-cs"/>
              </a:rPr>
              <a:t>Updates to the Standards Definition Document</a:t>
            </a:r>
          </a:p>
        </p:txBody>
      </p:sp>
      <p:sp>
        <p:nvSpPr>
          <p:cNvPr id="35" name="Round Same-side Corner of Rectangle 34">
            <a:extLst>
              <a:ext uri="{FF2B5EF4-FFF2-40B4-BE49-F238E27FC236}">
                <a16:creationId xmlns:a16="http://schemas.microsoft.com/office/drawing/2014/main" id="{7EF02D74-8B64-A613-0668-4461DD0AB6BF}"/>
              </a:ext>
            </a:extLst>
          </p:cNvPr>
          <p:cNvSpPr/>
          <p:nvPr/>
        </p:nvSpPr>
        <p:spPr>
          <a:xfrm>
            <a:off x="6698267" y="936612"/>
            <a:ext cx="4791958" cy="265018"/>
          </a:xfrm>
          <a:prstGeom prst="round2SameRect">
            <a:avLst>
              <a:gd name="adj1" fmla="val 50000"/>
              <a:gd name="adj2" fmla="val 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Arial"/>
                <a:ea typeface="+mn-ea"/>
                <a:cs typeface="+mn-cs"/>
              </a:rPr>
              <a:t>CAT 2 – Data Specification</a:t>
            </a:r>
          </a:p>
        </p:txBody>
      </p:sp>
      <p:sp>
        <p:nvSpPr>
          <p:cNvPr id="37" name="Rectangle 36">
            <a:extLst>
              <a:ext uri="{FF2B5EF4-FFF2-40B4-BE49-F238E27FC236}">
                <a16:creationId xmlns:a16="http://schemas.microsoft.com/office/drawing/2014/main" id="{BB6B86D1-55D6-21E7-0A5F-6483A88167A5}"/>
              </a:ext>
            </a:extLst>
          </p:cNvPr>
          <p:cNvSpPr/>
          <p:nvPr/>
        </p:nvSpPr>
        <p:spPr>
          <a:xfrm>
            <a:off x="6701278" y="1226475"/>
            <a:ext cx="4782083" cy="209305"/>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000000"/>
                </a:solidFill>
                <a:effectLst/>
                <a:uLnTx/>
                <a:uFillTx/>
                <a:latin typeface="Arial"/>
                <a:ea typeface="+mn-ea"/>
                <a:cs typeface="+mn-cs"/>
              </a:rPr>
              <a:t>API Technical Specification </a:t>
            </a:r>
          </a:p>
        </p:txBody>
      </p:sp>
      <p:sp>
        <p:nvSpPr>
          <p:cNvPr id="38" name="Rectangle 37">
            <a:extLst>
              <a:ext uri="{FF2B5EF4-FFF2-40B4-BE49-F238E27FC236}">
                <a16:creationId xmlns:a16="http://schemas.microsoft.com/office/drawing/2014/main" id="{DF8CC295-F251-F5A6-0490-DFF52FFA7629}"/>
              </a:ext>
            </a:extLst>
          </p:cNvPr>
          <p:cNvSpPr/>
          <p:nvPr/>
        </p:nvSpPr>
        <p:spPr>
          <a:xfrm>
            <a:off x="6710924" y="1447029"/>
            <a:ext cx="4782083" cy="2241742"/>
          </a:xfrm>
          <a:prstGeom prst="rect">
            <a:avLst/>
          </a:prstGeom>
          <a:solidFill>
            <a:srgbClr val="EAF2E8"/>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Arial"/>
                <a:ea typeface="+mn-ea"/>
                <a:cs typeface="+mn-cs"/>
              </a:rPr>
              <a:t>Technical definition of Tariff Interoperability API to enable Suppliers and RTI Users to build their solution.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sng" strike="noStrike" kern="1200" cap="none" spc="0" normalizeH="0" baseline="0" noProof="0">
                <a:ln>
                  <a:noFill/>
                </a:ln>
                <a:solidFill>
                  <a:srgbClr val="000000"/>
                </a:solidFill>
                <a:effectLst/>
                <a:uLnTx/>
                <a:uFillTx/>
                <a:latin typeface="Arial"/>
                <a:ea typeface="+mn-ea"/>
                <a:cs typeface="+mn-cs"/>
              </a:rPr>
              <a:t>Contents: </a:t>
            </a:r>
            <a:endParaRPr kumimoji="0" lang="en-GB" sz="1400" b="0" i="1" u="sng" strike="noStrike" kern="1200" cap="none" spc="0" normalizeH="0" baseline="0" noProof="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Arial"/>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a:ea typeface="+mn-ea"/>
                <a:cs typeface="+mn-cs"/>
              </a:rPr>
              <a:t>Mechanism for sharing Tariff Pricing Data</a:t>
            </a:r>
            <a:endParaRPr kumimoji="0" lang="en-GB" sz="1400" b="0" i="0" u="none" strike="noStrike" kern="1200" cap="none" spc="0" normalizeH="0" baseline="0" noProof="0">
              <a:ln>
                <a:noFill/>
              </a:ln>
              <a:solidFill>
                <a:srgbClr val="000000"/>
              </a:solidFill>
              <a:effectLst/>
              <a:uLnTx/>
              <a:uFillTx/>
              <a:latin typeface="Arial"/>
              <a:ea typeface="Calibri"/>
              <a:cs typeface="Calibri"/>
            </a:endParaRPr>
          </a:p>
          <a:p>
            <a:pPr marL="171450" marR="0" lvl="0" indent="-1714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a:ea typeface="+mn-ea"/>
                <a:cs typeface="+mn-cs"/>
              </a:rPr>
              <a:t>Mechanism for engaging with TI Registers and provision of Monitoring Data</a:t>
            </a:r>
            <a:endParaRPr kumimoji="0" lang="en-GB" sz="1400" b="0" i="0" u="none" strike="noStrike" kern="1200" cap="none" spc="0" normalizeH="0" baseline="0" noProof="0">
              <a:ln>
                <a:noFill/>
              </a:ln>
              <a:solidFill>
                <a:srgbClr val="000000"/>
              </a:solidFill>
              <a:effectLst/>
              <a:uLnTx/>
              <a:uFillTx/>
              <a:latin typeface="Arial"/>
              <a:ea typeface="Calibri"/>
              <a:cs typeface="Calibri"/>
            </a:endParaRPr>
          </a:p>
          <a:p>
            <a:pPr marL="171450" marR="0" lvl="0" indent="-1714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a:ea typeface="+mn-ea"/>
                <a:cs typeface="+mn-cs"/>
              </a:rPr>
              <a:t>Physical definition of tariff messages</a:t>
            </a:r>
            <a:endParaRPr kumimoji="0" lang="en-GB" sz="1400" b="0" i="0" u="none" strike="noStrike" kern="1200" cap="none" spc="0" normalizeH="0" baseline="0" noProof="0">
              <a:ln>
                <a:noFill/>
              </a:ln>
              <a:solidFill>
                <a:srgbClr val="000000"/>
              </a:solidFill>
              <a:effectLst/>
              <a:uLnTx/>
              <a:uFillTx/>
              <a:latin typeface="Arial"/>
              <a:ea typeface="Calibri"/>
              <a:cs typeface="Calibri"/>
            </a:endParaRPr>
          </a:p>
        </p:txBody>
      </p:sp>
      <p:cxnSp>
        <p:nvCxnSpPr>
          <p:cNvPr id="42" name="Straight Arrow Connector 41">
            <a:extLst>
              <a:ext uri="{FF2B5EF4-FFF2-40B4-BE49-F238E27FC236}">
                <a16:creationId xmlns:a16="http://schemas.microsoft.com/office/drawing/2014/main" id="{40BE4980-E047-FC48-D369-1C3878E383FE}"/>
              </a:ext>
            </a:extLst>
          </p:cNvPr>
          <p:cNvCxnSpPr>
            <a:cxnSpLocks/>
            <a:stCxn id="38" idx="2"/>
            <a:endCxn id="43" idx="3"/>
          </p:cNvCxnSpPr>
          <p:nvPr/>
        </p:nvCxnSpPr>
        <p:spPr>
          <a:xfrm>
            <a:off x="9101966" y="3688771"/>
            <a:ext cx="0" cy="356811"/>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06805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AFBB68A4-7E79-3555-1BF8-FBCFEF445BEB}"/>
            </a:ext>
          </a:extLst>
        </p:cNvPr>
        <p:cNvGrpSpPr/>
        <p:nvPr/>
      </p:nvGrpSpPr>
      <p:grpSpPr>
        <a:xfrm>
          <a:off x="0" y="0"/>
          <a:ext cx="0" cy="0"/>
          <a:chOff x="0" y="0"/>
          <a:chExt cx="0" cy="0"/>
        </a:xfrm>
      </p:grpSpPr>
      <p:sp>
        <p:nvSpPr>
          <p:cNvPr id="81" name="Google Shape;81;p16">
            <a:extLst>
              <a:ext uri="{FF2B5EF4-FFF2-40B4-BE49-F238E27FC236}">
                <a16:creationId xmlns:a16="http://schemas.microsoft.com/office/drawing/2014/main" id="{6D4E8197-DC11-65AB-F368-6D233AB6C50E}"/>
              </a:ext>
            </a:extLst>
          </p:cNvPr>
          <p:cNvSpPr/>
          <p:nvPr/>
        </p:nvSpPr>
        <p:spPr>
          <a:xfrm>
            <a:off x="-1" y="0"/>
            <a:ext cx="12181433"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pic>
        <p:nvPicPr>
          <p:cNvPr id="83" name="Google Shape;83;p16">
            <a:extLst>
              <a:ext uri="{FF2B5EF4-FFF2-40B4-BE49-F238E27FC236}">
                <a16:creationId xmlns:a16="http://schemas.microsoft.com/office/drawing/2014/main" id="{7D90B853-A964-EFF1-D021-0E2615CDD160}"/>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22" name="Google Shape;65;p14">
            <a:extLst>
              <a:ext uri="{FF2B5EF4-FFF2-40B4-BE49-F238E27FC236}">
                <a16:creationId xmlns:a16="http://schemas.microsoft.com/office/drawing/2014/main" id="{8BCFEFE1-334F-E41B-3170-004D0511F8D2}"/>
              </a:ext>
            </a:extLst>
          </p:cNvPr>
          <p:cNvSpPr txBox="1"/>
          <p:nvPr/>
        </p:nvSpPr>
        <p:spPr>
          <a:xfrm>
            <a:off x="164247" y="158192"/>
            <a:ext cx="5071141" cy="508753"/>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133" b="1" i="0" u="none" strike="noStrike" kern="1200" cap="none" spc="0" normalizeH="0" baseline="0" noProof="0">
                <a:ln>
                  <a:noFill/>
                </a:ln>
                <a:solidFill>
                  <a:srgbClr val="021E5E"/>
                </a:solidFill>
                <a:effectLst/>
                <a:uLnTx/>
                <a:uFillTx/>
                <a:latin typeface="Outfit" charset="0"/>
                <a:ea typeface="Outfit"/>
                <a:cs typeface="Outfit"/>
                <a:sym typeface="Playfair Display"/>
              </a:rPr>
              <a:t>What’s in the consultation?</a:t>
            </a:r>
            <a:endParaRPr kumimoji="0" lang="en-GB" sz="2133" b="1" i="0" u="none" strike="noStrike" kern="1200" cap="none" spc="0" normalizeH="0" baseline="0" noProof="0">
              <a:ln>
                <a:noFill/>
              </a:ln>
              <a:solidFill>
                <a:srgbClr val="021E5E"/>
              </a:solidFill>
              <a:effectLst/>
              <a:uLnTx/>
              <a:uFillTx/>
              <a:latin typeface="Outfit" charset="0"/>
              <a:ea typeface="Outfit"/>
              <a:cs typeface="Outfit"/>
              <a:sym typeface="Outfit"/>
            </a:endParaRPr>
          </a:p>
        </p:txBody>
      </p:sp>
      <p:sp>
        <p:nvSpPr>
          <p:cNvPr id="54" name="Rectangle 53">
            <a:extLst>
              <a:ext uri="{FF2B5EF4-FFF2-40B4-BE49-F238E27FC236}">
                <a16:creationId xmlns:a16="http://schemas.microsoft.com/office/drawing/2014/main" id="{0F827F77-D5BB-6930-9E05-5772F267EDAB}"/>
              </a:ext>
            </a:extLst>
          </p:cNvPr>
          <p:cNvSpPr/>
          <p:nvPr/>
        </p:nvSpPr>
        <p:spPr>
          <a:xfrm>
            <a:off x="235988" y="983391"/>
            <a:ext cx="11139055" cy="4627700"/>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400"/>
              </a:spcBef>
              <a:spcAft>
                <a:spcPts val="400"/>
              </a:spcAft>
              <a:buClrTx/>
              <a:buSzTx/>
              <a:buFontTx/>
              <a:buNone/>
              <a:tabLst/>
              <a:defRPr/>
            </a:pPr>
            <a:r>
              <a:rPr kumimoji="0" lang="en-GB" sz="1600" b="1" i="0" u="none" strike="noStrike" kern="1200" cap="none" spc="0" normalizeH="0" baseline="0" noProof="0">
                <a:ln>
                  <a:noFill/>
                </a:ln>
                <a:solidFill>
                  <a:srgbClr val="000000"/>
                </a:solidFill>
                <a:effectLst/>
                <a:uLnTx/>
                <a:uFillTx/>
                <a:latin typeface="Arial"/>
                <a:ea typeface="+mn-ea"/>
                <a:cs typeface="+mn-cs"/>
              </a:rPr>
              <a:t>What is the User Agreement and why does it need to be robust</a:t>
            </a:r>
            <a:endParaRPr kumimoji="0" lang="en-GB" sz="1600" b="1" i="0" u="none" strike="noStrike" kern="1200" cap="none" spc="0" normalizeH="0" baseline="0" noProof="0">
              <a:ln>
                <a:noFill/>
              </a:ln>
              <a:solidFill>
                <a:srgbClr val="000000"/>
              </a:solidFill>
              <a:effectLst/>
              <a:uLnTx/>
              <a:uFillTx/>
              <a:latin typeface="Arial"/>
              <a:ea typeface="Calibri"/>
              <a:cs typeface="Calibri"/>
            </a:endParaRP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Arial"/>
                <a:ea typeface="+mn-ea"/>
                <a:cs typeface="+mn-cs"/>
              </a:rPr>
              <a:t>The User Agreement is the mechanism that provides the legal pathway to allow RTI Users to access consumer Specific Tariff Information.</a:t>
            </a:r>
            <a:endParaRPr kumimoji="0" lang="en-GB" sz="1600" b="0" i="0" u="none" strike="noStrike" kern="1200" cap="none" spc="0" normalizeH="0" baseline="0" noProof="0">
              <a:ln>
                <a:noFill/>
              </a:ln>
              <a:solidFill>
                <a:srgbClr val="000000"/>
              </a:solidFill>
              <a:effectLst/>
              <a:uLnTx/>
              <a:uFillTx/>
              <a:latin typeface="Arial"/>
              <a:ea typeface="Calibri"/>
              <a:cs typeface="Calibri"/>
            </a:endParaRP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Arial"/>
                <a:ea typeface="+mn-ea"/>
                <a:cs typeface="+mn-cs"/>
              </a:rPr>
              <a:t>If RTI Users want to access consumer Specific Tariff Information, they will need to comply with the TI Arrangements schedule. </a:t>
            </a:r>
            <a:endParaRPr kumimoji="0" lang="en-GB" sz="1600" b="0" i="0" u="none" strike="noStrike" kern="1200" cap="none" spc="0" normalizeH="0" baseline="0" noProof="0">
              <a:ln>
                <a:noFill/>
              </a:ln>
              <a:solidFill>
                <a:srgbClr val="000000"/>
              </a:solidFill>
              <a:effectLst/>
              <a:uLnTx/>
              <a:uFillTx/>
              <a:latin typeface="Arial"/>
              <a:ea typeface="Calibri"/>
              <a:cs typeface="Calibri"/>
            </a:endParaRP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Arial"/>
                <a:ea typeface="+mn-ea"/>
                <a:cs typeface="+mn-cs"/>
              </a:rPr>
              <a:t>Consumers require confidence that a robust legal framework exists which protects the use of their data. </a:t>
            </a:r>
            <a:endParaRPr kumimoji="0" lang="en-GB" sz="1600" b="0" i="0" u="none" strike="noStrike" kern="1200" cap="none" spc="0" normalizeH="0" baseline="0" noProof="0">
              <a:ln>
                <a:noFill/>
              </a:ln>
              <a:solidFill>
                <a:srgbClr val="000000"/>
              </a:solidFill>
              <a:effectLst/>
              <a:uLnTx/>
              <a:uFillTx/>
              <a:latin typeface="Arial"/>
              <a:ea typeface="Calibri"/>
              <a:cs typeface="Calibri"/>
            </a:endParaRP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Arial"/>
                <a:ea typeface="+mn-ea"/>
                <a:cs typeface="+mn-cs"/>
              </a:rPr>
              <a:t>All participants require confidence that their obligations can be discharged, their intellectual property protected, and their confidential data protected. </a:t>
            </a:r>
            <a:endParaRPr kumimoji="0" lang="en-GB" sz="1600" b="0" i="0" u="none" strike="noStrike" kern="1200" cap="none" spc="0" normalizeH="0" baseline="0" noProof="0">
              <a:ln>
                <a:noFill/>
              </a:ln>
              <a:solidFill>
                <a:srgbClr val="000000"/>
              </a:solidFill>
              <a:effectLst/>
              <a:uLnTx/>
              <a:uFillTx/>
              <a:latin typeface="Arial"/>
              <a:ea typeface="Calibri"/>
              <a:cs typeface="Calibri"/>
            </a:endParaRP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Arial"/>
                <a:ea typeface="+mn-ea"/>
                <a:cs typeface="+mn-cs"/>
              </a:rPr>
              <a:t>Each will need assurance that there are consequences of non-compliance and that the consequences provide an adequate deterrent.  </a:t>
            </a: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Arial"/>
                <a:ea typeface="Calibri"/>
                <a:cs typeface="Calibri"/>
              </a:rPr>
              <a:t>Importantly, the User Agreement removes the need for RTI Users to hold multiple bilateral agreements with Suppliers.</a:t>
            </a: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Arial"/>
                <a:ea typeface="Calibri"/>
                <a:cs typeface="Calibri"/>
              </a:rPr>
              <a:t>Additionally, the REC Schedule will also contain a section which outlines the permitted use of the TI Arrangements.</a:t>
            </a: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Arial"/>
                <a:ea typeface="Calibri"/>
                <a:cs typeface="Calibri"/>
              </a:rPr>
              <a:t>Following discussions with legal advisors, we will propose a </a:t>
            </a:r>
            <a:r>
              <a:rPr kumimoji="0" lang="en-GB" sz="1600" b="0" i="0" u="none" strike="noStrike" kern="1200" cap="none" spc="0" normalizeH="0" baseline="0" noProof="0" err="1">
                <a:ln>
                  <a:noFill/>
                </a:ln>
                <a:solidFill>
                  <a:srgbClr val="000000"/>
                </a:solidFill>
                <a:effectLst/>
                <a:uLnTx/>
                <a:uFillTx/>
                <a:latin typeface="Arial"/>
                <a:ea typeface="Calibri"/>
                <a:cs typeface="Calibri"/>
              </a:rPr>
              <a:t>restrictred</a:t>
            </a:r>
            <a:r>
              <a:rPr kumimoji="0" lang="en-GB" sz="1600" b="0" i="0" u="none" strike="noStrike" kern="1200" cap="none" spc="0" normalizeH="0" baseline="0" noProof="0">
                <a:ln>
                  <a:noFill/>
                </a:ln>
                <a:solidFill>
                  <a:srgbClr val="000000"/>
                </a:solidFill>
                <a:effectLst/>
                <a:uLnTx/>
                <a:uFillTx/>
                <a:latin typeface="Arial"/>
                <a:ea typeface="Calibri"/>
                <a:cs typeface="Calibri"/>
              </a:rPr>
              <a:t> permitted use of ‘for the purposes of providing services to a Consumer from which the organisation has consent”</a:t>
            </a:r>
          </a:p>
        </p:txBody>
      </p:sp>
    </p:spTree>
    <p:extLst>
      <p:ext uri="{BB962C8B-B14F-4D97-AF65-F5344CB8AC3E}">
        <p14:creationId xmlns:p14="http://schemas.microsoft.com/office/powerpoint/2010/main" val="20113495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6B2C2B52-8B67-1947-5B7A-5741F5DD082C}"/>
            </a:ext>
          </a:extLst>
        </p:cNvPr>
        <p:cNvGrpSpPr/>
        <p:nvPr/>
      </p:nvGrpSpPr>
      <p:grpSpPr>
        <a:xfrm>
          <a:off x="0" y="0"/>
          <a:ext cx="0" cy="0"/>
          <a:chOff x="0" y="0"/>
          <a:chExt cx="0" cy="0"/>
        </a:xfrm>
      </p:grpSpPr>
      <p:sp>
        <p:nvSpPr>
          <p:cNvPr id="81" name="Google Shape;81;p16">
            <a:extLst>
              <a:ext uri="{FF2B5EF4-FFF2-40B4-BE49-F238E27FC236}">
                <a16:creationId xmlns:a16="http://schemas.microsoft.com/office/drawing/2014/main" id="{F4E5F239-6229-6A3C-A6B6-9D732F70EB2C}"/>
              </a:ext>
            </a:extLst>
          </p:cNvPr>
          <p:cNvSpPr/>
          <p:nvPr/>
        </p:nvSpPr>
        <p:spPr>
          <a:xfrm>
            <a:off x="-1" y="0"/>
            <a:ext cx="12181433"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pic>
        <p:nvPicPr>
          <p:cNvPr id="83" name="Google Shape;83;p16">
            <a:extLst>
              <a:ext uri="{FF2B5EF4-FFF2-40B4-BE49-F238E27FC236}">
                <a16:creationId xmlns:a16="http://schemas.microsoft.com/office/drawing/2014/main" id="{6CC78481-8FC2-C081-3567-AFF197ECD5B3}"/>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22" name="Google Shape;65;p14">
            <a:extLst>
              <a:ext uri="{FF2B5EF4-FFF2-40B4-BE49-F238E27FC236}">
                <a16:creationId xmlns:a16="http://schemas.microsoft.com/office/drawing/2014/main" id="{82C3AB55-1114-FF2B-302E-8B93B14B2CDD}"/>
              </a:ext>
            </a:extLst>
          </p:cNvPr>
          <p:cNvSpPr txBox="1"/>
          <p:nvPr/>
        </p:nvSpPr>
        <p:spPr>
          <a:xfrm>
            <a:off x="164247" y="158192"/>
            <a:ext cx="5071141" cy="508753"/>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133" b="1" i="0" u="none" strike="noStrike" kern="1200" cap="none" spc="0" normalizeH="0" baseline="0" noProof="0">
                <a:ln>
                  <a:noFill/>
                </a:ln>
                <a:solidFill>
                  <a:srgbClr val="021E5E"/>
                </a:solidFill>
                <a:effectLst/>
                <a:uLnTx/>
                <a:uFillTx/>
                <a:latin typeface="Outfit" charset="0"/>
                <a:ea typeface="Outfit"/>
                <a:cs typeface="Outfit"/>
                <a:sym typeface="Playfair Display"/>
              </a:rPr>
              <a:t>Managing the API Technical Specification</a:t>
            </a:r>
            <a:endParaRPr kumimoji="0" lang="en-GB" sz="2133" b="1" i="0" u="none" strike="noStrike" kern="1200" cap="none" spc="0" normalizeH="0" baseline="0" noProof="0">
              <a:ln>
                <a:noFill/>
              </a:ln>
              <a:solidFill>
                <a:srgbClr val="021E5E"/>
              </a:solidFill>
              <a:effectLst/>
              <a:uLnTx/>
              <a:uFillTx/>
              <a:latin typeface="Outfit" charset="0"/>
              <a:ea typeface="Outfit"/>
              <a:cs typeface="Outfit"/>
              <a:sym typeface="Outfit"/>
            </a:endParaRPr>
          </a:p>
        </p:txBody>
      </p:sp>
      <p:sp>
        <p:nvSpPr>
          <p:cNvPr id="2" name="Rectangle 1">
            <a:extLst>
              <a:ext uri="{FF2B5EF4-FFF2-40B4-BE49-F238E27FC236}">
                <a16:creationId xmlns:a16="http://schemas.microsoft.com/office/drawing/2014/main" id="{F2440498-2F28-18A5-74F1-A8E563845995}"/>
              </a:ext>
            </a:extLst>
          </p:cNvPr>
          <p:cNvSpPr/>
          <p:nvPr/>
        </p:nvSpPr>
        <p:spPr>
          <a:xfrm>
            <a:off x="0" y="983392"/>
            <a:ext cx="12192000" cy="749186"/>
          </a:xfrm>
          <a:prstGeom prst="rect">
            <a:avLst/>
          </a:prstGeom>
          <a:solidFill>
            <a:srgbClr val="F4F8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Arial"/>
                <a:ea typeface="+mn-ea"/>
                <a:cs typeface="+mn-cs"/>
              </a:rPr>
              <a:t>The REC Schedule and User Agreement will be designated into the REC in March 2026. However, the API Technical Specification and Data Specification will not be included in the initial changes designated into the REC to enable more flexibility for updates</a:t>
            </a:r>
          </a:p>
        </p:txBody>
      </p:sp>
      <p:cxnSp>
        <p:nvCxnSpPr>
          <p:cNvPr id="3" name="Straight Connector 2">
            <a:extLst>
              <a:ext uri="{FF2B5EF4-FFF2-40B4-BE49-F238E27FC236}">
                <a16:creationId xmlns:a16="http://schemas.microsoft.com/office/drawing/2014/main" id="{263B1E99-A576-4D1F-B9A2-F5F9542B76FA}"/>
              </a:ext>
            </a:extLst>
          </p:cNvPr>
          <p:cNvCxnSpPr>
            <a:cxnSpLocks/>
          </p:cNvCxnSpPr>
          <p:nvPr/>
        </p:nvCxnSpPr>
        <p:spPr>
          <a:xfrm>
            <a:off x="0" y="983392"/>
            <a:ext cx="12192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AD61B29E-9A41-9D65-152C-4A0C1B5B0ACC}"/>
              </a:ext>
            </a:extLst>
          </p:cNvPr>
          <p:cNvCxnSpPr>
            <a:cxnSpLocks/>
          </p:cNvCxnSpPr>
          <p:nvPr/>
        </p:nvCxnSpPr>
        <p:spPr>
          <a:xfrm>
            <a:off x="0" y="1732578"/>
            <a:ext cx="12192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EE6835F3-24C8-E394-E414-D152D63930BD}"/>
              </a:ext>
            </a:extLst>
          </p:cNvPr>
          <p:cNvCxnSpPr>
            <a:cxnSpLocks/>
          </p:cNvCxnSpPr>
          <p:nvPr/>
        </p:nvCxnSpPr>
        <p:spPr>
          <a:xfrm>
            <a:off x="0" y="2167183"/>
            <a:ext cx="12192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D61A7749-95E0-B414-B2AE-0994A5075BD2}"/>
              </a:ext>
            </a:extLst>
          </p:cNvPr>
          <p:cNvSpPr/>
          <p:nvPr/>
        </p:nvSpPr>
        <p:spPr>
          <a:xfrm>
            <a:off x="556395" y="1890770"/>
            <a:ext cx="1837001" cy="552826"/>
          </a:xfrm>
          <a:prstGeom prst="rect">
            <a:avLst/>
          </a:prstGeom>
          <a:solidFill>
            <a:schemeClr val="bg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GB" sz="1800" b="1" i="0" u="none" strike="noStrike" kern="1200" cap="none" spc="0" normalizeH="0" baseline="0" noProof="0">
                <a:ln>
                  <a:noFill/>
                </a:ln>
                <a:solidFill>
                  <a:srgbClr val="000000"/>
                </a:solidFill>
                <a:effectLst/>
                <a:uLnTx/>
                <a:uFillTx/>
                <a:latin typeface="Arial"/>
                <a:ea typeface="+mn-ea"/>
                <a:cs typeface="+mn-cs"/>
              </a:rPr>
              <a:t>Context</a:t>
            </a:r>
          </a:p>
        </p:txBody>
      </p:sp>
      <p:sp>
        <p:nvSpPr>
          <p:cNvPr id="7" name="Rectangle 6">
            <a:extLst>
              <a:ext uri="{FF2B5EF4-FFF2-40B4-BE49-F238E27FC236}">
                <a16:creationId xmlns:a16="http://schemas.microsoft.com/office/drawing/2014/main" id="{6A46BED4-E96B-E306-FFCE-629789011DB3}"/>
              </a:ext>
            </a:extLst>
          </p:cNvPr>
          <p:cNvSpPr/>
          <p:nvPr/>
        </p:nvSpPr>
        <p:spPr>
          <a:xfrm>
            <a:off x="556395" y="2543509"/>
            <a:ext cx="11136433" cy="169560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a:ea typeface="+mn-ea"/>
                <a:cs typeface="+mn-cs"/>
              </a:rPr>
              <a:t>In the standard REC Change Process, REC Parties can design, build and test for proposed solution before the change is introduced into the REC. This allows for flexibility around the solution design as REC Parties can propose changes to the solution prior to it being introduced into the REC.</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a:ea typeface="+mn-ea"/>
                <a:cs typeface="+mn-cs"/>
              </a:rPr>
              <a:t>We want to recreate this flexibility, even with DESNZ designating the changes to the REC. </a:t>
            </a:r>
            <a:endParaRPr kumimoji="0" lang="en-GB" sz="1400" b="0" i="0" u="none" strike="noStrike" kern="1200" cap="none" spc="0" normalizeH="0" baseline="0" noProof="0">
              <a:ln>
                <a:noFill/>
              </a:ln>
              <a:solidFill>
                <a:srgbClr val="000000"/>
              </a:solidFill>
              <a:effectLst/>
              <a:uLnTx/>
              <a:uFillTx/>
              <a:latin typeface="Arial"/>
              <a:ea typeface="+mn-ea"/>
              <a:cs typeface="Arial"/>
            </a:endParaRP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a:ea typeface="+mn-ea"/>
                <a:cs typeface="+mn-cs"/>
              </a:rPr>
              <a:t>DESNZ intend to do this by only designating the REC Schedule and the User Agreement, only introducing the API Technical Specification and associated changes to the Data Specification into the REC closer to the date that the provisions become enforceable.</a:t>
            </a:r>
            <a:endParaRPr kumimoji="0" lang="en-GB" sz="1400" b="0" i="0" u="none" strike="noStrike" kern="1200" cap="none" spc="0" normalizeH="0" baseline="0" noProof="0">
              <a:ln>
                <a:noFill/>
              </a:ln>
              <a:solidFill>
                <a:srgbClr val="000000"/>
              </a:solidFill>
              <a:effectLst/>
              <a:uLnTx/>
              <a:uFillTx/>
              <a:latin typeface="Arial"/>
              <a:ea typeface="+mn-ea"/>
              <a:cs typeface="Arial"/>
            </a:endParaRPr>
          </a:p>
        </p:txBody>
      </p:sp>
      <p:cxnSp>
        <p:nvCxnSpPr>
          <p:cNvPr id="8" name="Straight Connector 7">
            <a:extLst>
              <a:ext uri="{FF2B5EF4-FFF2-40B4-BE49-F238E27FC236}">
                <a16:creationId xmlns:a16="http://schemas.microsoft.com/office/drawing/2014/main" id="{DFF30948-8FA1-FB55-B37C-76A367825947}"/>
              </a:ext>
            </a:extLst>
          </p:cNvPr>
          <p:cNvCxnSpPr>
            <a:cxnSpLocks/>
          </p:cNvCxnSpPr>
          <p:nvPr/>
        </p:nvCxnSpPr>
        <p:spPr>
          <a:xfrm>
            <a:off x="0" y="4627008"/>
            <a:ext cx="12192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0A1F382C-E578-5B34-89FA-DA73204AD421}"/>
              </a:ext>
            </a:extLst>
          </p:cNvPr>
          <p:cNvSpPr/>
          <p:nvPr/>
        </p:nvSpPr>
        <p:spPr>
          <a:xfrm>
            <a:off x="556395" y="4350595"/>
            <a:ext cx="1837001" cy="552826"/>
          </a:xfrm>
          <a:prstGeom prst="rect">
            <a:avLst/>
          </a:prstGeom>
          <a:solidFill>
            <a:schemeClr val="bg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GB" sz="1800" b="1" i="0" u="none" strike="noStrike" kern="1200" cap="none" spc="0" normalizeH="0" baseline="0" noProof="0">
                <a:ln>
                  <a:noFill/>
                </a:ln>
                <a:solidFill>
                  <a:srgbClr val="000000"/>
                </a:solidFill>
                <a:effectLst/>
                <a:uLnTx/>
                <a:uFillTx/>
                <a:latin typeface="Arial"/>
                <a:ea typeface="+mn-ea"/>
                <a:cs typeface="+mn-cs"/>
              </a:rPr>
              <a:t>Why?</a:t>
            </a:r>
          </a:p>
        </p:txBody>
      </p:sp>
      <p:sp>
        <p:nvSpPr>
          <p:cNvPr id="10" name="Rectangle 9">
            <a:extLst>
              <a:ext uri="{FF2B5EF4-FFF2-40B4-BE49-F238E27FC236}">
                <a16:creationId xmlns:a16="http://schemas.microsoft.com/office/drawing/2014/main" id="{6F07ABF4-C0BA-CF0F-C76E-B333303226B4}"/>
              </a:ext>
            </a:extLst>
          </p:cNvPr>
          <p:cNvSpPr/>
          <p:nvPr/>
        </p:nvSpPr>
        <p:spPr>
          <a:xfrm>
            <a:off x="556395" y="5014896"/>
            <a:ext cx="11136433" cy="16849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a:ea typeface="+mn-ea"/>
                <a:cs typeface="+mn-cs"/>
              </a:rPr>
              <a:t>During DBT, Suppliers and Users may identify defects which will require changes to the API Technical Specification.</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a:ea typeface="+mn-ea"/>
                <a:cs typeface="+mn-cs"/>
              </a:rPr>
              <a:t>This process allows for a more flexible approach to address any defects identified through DBT and mitigates the risk of needing to update these changes through the REC Change process</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a:ea typeface="+mn-ea"/>
                <a:cs typeface="+mn-cs"/>
              </a:rPr>
              <a:t>By delaying the designation of the API Technical Specification to the REC until a set date in 2026, Suppliers and Users will maintain a greater ability to drive required changes through to release in a more agile and responsive manner.</a:t>
            </a:r>
            <a:endParaRPr kumimoji="0" lang="en-GB" sz="1400" b="0" i="0" u="none" strike="noStrike" kern="1200" cap="none" spc="0" normalizeH="0" baseline="0" noProof="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3249325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3CFF70A7-BFD6-9941-0FE7-CF67C6E87FDF}"/>
            </a:ext>
          </a:extLst>
        </p:cNvPr>
        <p:cNvGrpSpPr/>
        <p:nvPr/>
      </p:nvGrpSpPr>
      <p:grpSpPr>
        <a:xfrm>
          <a:off x="0" y="0"/>
          <a:ext cx="0" cy="0"/>
          <a:chOff x="0" y="0"/>
          <a:chExt cx="0" cy="0"/>
        </a:xfrm>
      </p:grpSpPr>
      <p:sp>
        <p:nvSpPr>
          <p:cNvPr id="81" name="Google Shape;81;p16">
            <a:extLst>
              <a:ext uri="{FF2B5EF4-FFF2-40B4-BE49-F238E27FC236}">
                <a16:creationId xmlns:a16="http://schemas.microsoft.com/office/drawing/2014/main" id="{6FA2202F-6A0D-24EB-5F46-5D57AD008F0E}"/>
              </a:ext>
            </a:extLst>
          </p:cNvPr>
          <p:cNvSpPr/>
          <p:nvPr/>
        </p:nvSpPr>
        <p:spPr>
          <a:xfrm>
            <a:off x="-1" y="0"/>
            <a:ext cx="12181433"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pic>
        <p:nvPicPr>
          <p:cNvPr id="83" name="Google Shape;83;p16">
            <a:extLst>
              <a:ext uri="{FF2B5EF4-FFF2-40B4-BE49-F238E27FC236}">
                <a16:creationId xmlns:a16="http://schemas.microsoft.com/office/drawing/2014/main" id="{643791E8-0567-E7D5-AA27-2F5A3C88B4D1}"/>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22" name="Google Shape;65;p14">
            <a:extLst>
              <a:ext uri="{FF2B5EF4-FFF2-40B4-BE49-F238E27FC236}">
                <a16:creationId xmlns:a16="http://schemas.microsoft.com/office/drawing/2014/main" id="{2E82BAD1-00D3-CCD6-8C44-3F2483F54C59}"/>
              </a:ext>
            </a:extLst>
          </p:cNvPr>
          <p:cNvSpPr txBox="1"/>
          <p:nvPr/>
        </p:nvSpPr>
        <p:spPr>
          <a:xfrm>
            <a:off x="164247" y="158192"/>
            <a:ext cx="5071141" cy="508753"/>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133" b="1" i="0" u="none" strike="noStrike" kern="1200" cap="none" spc="0" normalizeH="0" baseline="0" noProof="0">
                <a:ln>
                  <a:noFill/>
                </a:ln>
                <a:solidFill>
                  <a:srgbClr val="021E5E"/>
                </a:solidFill>
                <a:effectLst/>
                <a:uLnTx/>
                <a:uFillTx/>
                <a:latin typeface="Outfit" charset="0"/>
                <a:ea typeface="Outfit"/>
                <a:cs typeface="Outfit"/>
                <a:sym typeface="Playfair Display"/>
              </a:rPr>
              <a:t>Managing the API Technical Specification</a:t>
            </a:r>
            <a:endParaRPr kumimoji="0" lang="en-GB" sz="2133" b="1" i="0" u="none" strike="noStrike" kern="1200" cap="none" spc="0" normalizeH="0" baseline="0" noProof="0">
              <a:ln>
                <a:noFill/>
              </a:ln>
              <a:solidFill>
                <a:srgbClr val="021E5E"/>
              </a:solidFill>
              <a:effectLst/>
              <a:uLnTx/>
              <a:uFillTx/>
              <a:latin typeface="Outfit" charset="0"/>
              <a:ea typeface="Outfit"/>
              <a:cs typeface="Outfit"/>
              <a:sym typeface="Outfit"/>
            </a:endParaRPr>
          </a:p>
        </p:txBody>
      </p:sp>
      <p:cxnSp>
        <p:nvCxnSpPr>
          <p:cNvPr id="11" name="Straight Connector 10">
            <a:extLst>
              <a:ext uri="{FF2B5EF4-FFF2-40B4-BE49-F238E27FC236}">
                <a16:creationId xmlns:a16="http://schemas.microsoft.com/office/drawing/2014/main" id="{33CE2343-A348-32DD-E896-27591279715B}"/>
              </a:ext>
            </a:extLst>
          </p:cNvPr>
          <p:cNvCxnSpPr>
            <a:cxnSpLocks/>
          </p:cNvCxnSpPr>
          <p:nvPr/>
        </p:nvCxnSpPr>
        <p:spPr>
          <a:xfrm>
            <a:off x="0" y="1135949"/>
            <a:ext cx="12192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563AFB06-E3C7-F3F6-583A-C345F29097D6}"/>
              </a:ext>
            </a:extLst>
          </p:cNvPr>
          <p:cNvSpPr/>
          <p:nvPr/>
        </p:nvSpPr>
        <p:spPr>
          <a:xfrm>
            <a:off x="556395" y="859536"/>
            <a:ext cx="3256188" cy="552826"/>
          </a:xfrm>
          <a:prstGeom prst="rect">
            <a:avLst/>
          </a:prstGeom>
          <a:solidFill>
            <a:schemeClr val="bg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GB" sz="1600" b="1" i="0" u="none" strike="noStrike" kern="1200" cap="none" spc="0" normalizeH="0" baseline="0" noProof="0">
                <a:ln>
                  <a:noFill/>
                </a:ln>
                <a:solidFill>
                  <a:srgbClr val="000000"/>
                </a:solidFill>
                <a:effectLst/>
                <a:uLnTx/>
                <a:uFillTx/>
                <a:latin typeface="Arial"/>
                <a:ea typeface="+mn-ea"/>
                <a:cs typeface="+mn-cs"/>
              </a:rPr>
              <a:t>Baselining and Change Control</a:t>
            </a:r>
          </a:p>
        </p:txBody>
      </p:sp>
      <p:sp>
        <p:nvSpPr>
          <p:cNvPr id="13" name="Rectangle 12">
            <a:extLst>
              <a:ext uri="{FF2B5EF4-FFF2-40B4-BE49-F238E27FC236}">
                <a16:creationId xmlns:a16="http://schemas.microsoft.com/office/drawing/2014/main" id="{0C491711-D2D6-AE24-212B-3E1269A24FF1}"/>
              </a:ext>
            </a:extLst>
          </p:cNvPr>
          <p:cNvSpPr/>
          <p:nvPr/>
        </p:nvSpPr>
        <p:spPr>
          <a:xfrm>
            <a:off x="556395" y="1526134"/>
            <a:ext cx="11136433" cy="264695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314325" marR="0" lvl="0" indent="-306070" algn="l" defTabSz="121917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a:ea typeface="+mn-ea"/>
                <a:cs typeface="+mn-cs"/>
              </a:rPr>
              <a:t>The TI Arrangements Schedule, designated to the REC, will state that Suppliers need to build their APIs in accordance with the baseline updated from time to time in accordance with an agreed governance approach, and this build should commence on 31 March 2026 to provide them with a 9-month development time.</a:t>
            </a:r>
            <a:endParaRPr kumimoji="0" lang="en-GB" sz="1400" b="0" i="0" u="none" strike="noStrike" kern="1200" cap="none" spc="0" normalizeH="0" baseline="0" noProof="0">
              <a:ln>
                <a:noFill/>
              </a:ln>
              <a:solidFill>
                <a:srgbClr val="000000"/>
              </a:solidFill>
              <a:effectLst/>
              <a:uLnTx/>
              <a:uFillTx/>
              <a:latin typeface="Arial"/>
              <a:ea typeface="+mn-ea"/>
              <a:cs typeface="Arial"/>
            </a:endParaRP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a:ea typeface="+mn-ea"/>
                <a:cs typeface="+mn-cs"/>
              </a:rPr>
              <a:t>We will baseline v1.0 of the API Technical Specification following the consultation feedback, this will be released on 31 March 2026 and will be hosted on the REC Portal. It will not be designated to the REC. </a:t>
            </a:r>
            <a:endParaRPr kumimoji="0" lang="en-GB" sz="1400" b="0" i="0" u="none" strike="noStrike" kern="1200" cap="none" spc="0" normalizeH="0" baseline="0" noProof="0">
              <a:ln>
                <a:noFill/>
              </a:ln>
              <a:solidFill>
                <a:srgbClr val="000000"/>
              </a:solidFill>
              <a:effectLst/>
              <a:uLnTx/>
              <a:uFillTx/>
              <a:latin typeface="Arial"/>
              <a:ea typeface="+mn-ea"/>
              <a:cs typeface="Arial"/>
            </a:endParaRP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a:ea typeface="+mn-ea"/>
                <a:cs typeface="+mn-cs"/>
              </a:rPr>
              <a:t>Through 2026, as Suppliers and Users DBT and identify changes, we will make updates the API Technical Specification based on discussion and recommendation at TIWG. We do not expect any major redevelopments, rather small tweaks to address any defects identified.</a:t>
            </a:r>
            <a:endParaRPr kumimoji="0" lang="en-GB" sz="1400" b="0" i="0" u="none" strike="noStrike" kern="1200" cap="none" spc="0" normalizeH="0" baseline="0" noProof="0">
              <a:ln>
                <a:noFill/>
              </a:ln>
              <a:solidFill>
                <a:srgbClr val="000000"/>
              </a:solidFill>
              <a:effectLst/>
              <a:uLnTx/>
              <a:uFillTx/>
              <a:latin typeface="Arial"/>
              <a:ea typeface="+mn-ea"/>
              <a:cs typeface="Arial"/>
            </a:endParaRP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a:ea typeface="+mn-ea"/>
                <a:cs typeface="+mn-cs"/>
              </a:rPr>
              <a:t>During Q3/Q4 2026, we will issue a change freeze on the API Technical Specification. This will be the final version against which Suppliers and Users will finalise development of their APIs.</a:t>
            </a:r>
            <a:endParaRPr kumimoji="0" lang="en-GB" sz="1400" b="0" i="0" u="none" strike="noStrike" kern="1200" cap="none" spc="0" normalizeH="0" baseline="0" noProof="0">
              <a:ln>
                <a:noFill/>
              </a:ln>
              <a:solidFill>
                <a:srgbClr val="000000"/>
              </a:solidFill>
              <a:effectLst/>
              <a:uLnTx/>
              <a:uFillTx/>
              <a:latin typeface="Arial"/>
              <a:ea typeface="+mn-ea"/>
              <a:cs typeface="Arial"/>
            </a:endParaRPr>
          </a:p>
        </p:txBody>
      </p:sp>
      <p:cxnSp>
        <p:nvCxnSpPr>
          <p:cNvPr id="14" name="Straight Connector 13">
            <a:extLst>
              <a:ext uri="{FF2B5EF4-FFF2-40B4-BE49-F238E27FC236}">
                <a16:creationId xmlns:a16="http://schemas.microsoft.com/office/drawing/2014/main" id="{AC576386-6C2C-1501-5DA2-025C72DB7E51}"/>
              </a:ext>
            </a:extLst>
          </p:cNvPr>
          <p:cNvCxnSpPr>
            <a:cxnSpLocks/>
          </p:cNvCxnSpPr>
          <p:nvPr/>
        </p:nvCxnSpPr>
        <p:spPr>
          <a:xfrm>
            <a:off x="0" y="4615767"/>
            <a:ext cx="12192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8AD7B9EF-FF92-60C5-A7D7-9A8A23BE20FC}"/>
              </a:ext>
            </a:extLst>
          </p:cNvPr>
          <p:cNvSpPr/>
          <p:nvPr/>
        </p:nvSpPr>
        <p:spPr>
          <a:xfrm>
            <a:off x="556395" y="4339354"/>
            <a:ext cx="3256188" cy="552826"/>
          </a:xfrm>
          <a:prstGeom prst="rect">
            <a:avLst/>
          </a:prstGeom>
          <a:solidFill>
            <a:schemeClr val="bg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GB" sz="1600" b="1" i="0" u="none" strike="noStrike" kern="1200" cap="none" spc="0" normalizeH="0" baseline="0" noProof="0">
                <a:ln>
                  <a:noFill/>
                </a:ln>
                <a:solidFill>
                  <a:srgbClr val="000000"/>
                </a:solidFill>
                <a:effectLst/>
                <a:uLnTx/>
                <a:uFillTx/>
                <a:latin typeface="Arial"/>
                <a:ea typeface="+mn-ea"/>
                <a:cs typeface="+mn-cs"/>
              </a:rPr>
              <a:t>Further Designation</a:t>
            </a:r>
          </a:p>
        </p:txBody>
      </p:sp>
      <p:sp>
        <p:nvSpPr>
          <p:cNvPr id="16" name="Rectangle 15">
            <a:extLst>
              <a:ext uri="{FF2B5EF4-FFF2-40B4-BE49-F238E27FC236}">
                <a16:creationId xmlns:a16="http://schemas.microsoft.com/office/drawing/2014/main" id="{589A0445-8EAD-7D18-B675-D2E9019AF1B8}"/>
              </a:ext>
            </a:extLst>
          </p:cNvPr>
          <p:cNvSpPr/>
          <p:nvPr/>
        </p:nvSpPr>
        <p:spPr>
          <a:xfrm>
            <a:off x="556394" y="4967205"/>
            <a:ext cx="11136433" cy="18287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a:ea typeface="+mn-ea"/>
                <a:cs typeface="+mn-cs"/>
              </a:rPr>
              <a:t>Once we enter the Change Freeze, DESNZ will launch a short consultation, c. 4-6 weeks, on the API Technical Specification</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a:ea typeface="+mn-ea"/>
                <a:cs typeface="+mn-cs"/>
              </a:rPr>
              <a:t>This is the final opportunity for stakeholders to provide feedback on the API Technical Specification before it is introduced into the REC</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a:ea typeface="+mn-ea"/>
                <a:cs typeface="+mn-cs"/>
              </a:rPr>
              <a:t>We are expecting that any issues will be rectified ahead of the change freeze, and it will be a very high bar to make further changes ahead of go-live. Non-critical issues will be addressed through the REC Change Process post-go-live</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a:ea typeface="+mn-ea"/>
                <a:cs typeface="+mn-cs"/>
              </a:rPr>
              <a:t>Once introduced, it will then be subject to the REC Change Process appropriate for Category Two documentation</a:t>
            </a:r>
          </a:p>
        </p:txBody>
      </p:sp>
    </p:spTree>
    <p:extLst>
      <p:ext uri="{BB962C8B-B14F-4D97-AF65-F5344CB8AC3E}">
        <p14:creationId xmlns:p14="http://schemas.microsoft.com/office/powerpoint/2010/main" val="12336483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FF5AE0F0-CDDB-4B50-EF1A-1D93D0508780}"/>
            </a:ext>
          </a:extLst>
        </p:cNvPr>
        <p:cNvGrpSpPr/>
        <p:nvPr/>
      </p:nvGrpSpPr>
      <p:grpSpPr>
        <a:xfrm>
          <a:off x="0" y="0"/>
          <a:ext cx="0" cy="0"/>
          <a:chOff x="0" y="0"/>
          <a:chExt cx="0" cy="0"/>
        </a:xfrm>
      </p:grpSpPr>
      <p:sp>
        <p:nvSpPr>
          <p:cNvPr id="81" name="Google Shape;81;p16">
            <a:extLst>
              <a:ext uri="{FF2B5EF4-FFF2-40B4-BE49-F238E27FC236}">
                <a16:creationId xmlns:a16="http://schemas.microsoft.com/office/drawing/2014/main" id="{6ACBA9B8-EC45-3A78-96E9-C8E1669E5A2C}"/>
              </a:ext>
            </a:extLst>
          </p:cNvPr>
          <p:cNvSpPr/>
          <p:nvPr/>
        </p:nvSpPr>
        <p:spPr>
          <a:xfrm>
            <a:off x="-1" y="0"/>
            <a:ext cx="12181433"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pic>
        <p:nvPicPr>
          <p:cNvPr id="83" name="Google Shape;83;p16">
            <a:extLst>
              <a:ext uri="{FF2B5EF4-FFF2-40B4-BE49-F238E27FC236}">
                <a16:creationId xmlns:a16="http://schemas.microsoft.com/office/drawing/2014/main" id="{1BDAA82F-0D06-576E-7B86-960F940B7819}"/>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22" name="Google Shape;65;p14">
            <a:extLst>
              <a:ext uri="{FF2B5EF4-FFF2-40B4-BE49-F238E27FC236}">
                <a16:creationId xmlns:a16="http://schemas.microsoft.com/office/drawing/2014/main" id="{6A52BA59-69B0-4456-E459-F467FC7BEA87}"/>
              </a:ext>
            </a:extLst>
          </p:cNvPr>
          <p:cNvSpPr txBox="1"/>
          <p:nvPr/>
        </p:nvSpPr>
        <p:spPr>
          <a:xfrm>
            <a:off x="164247" y="158192"/>
            <a:ext cx="5071141" cy="508753"/>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133" b="1" i="0" u="none" strike="noStrike" kern="1200" cap="none" spc="0" normalizeH="0" baseline="0" noProof="0">
                <a:ln>
                  <a:noFill/>
                </a:ln>
                <a:solidFill>
                  <a:srgbClr val="021E5E"/>
                </a:solidFill>
                <a:effectLst/>
                <a:uLnTx/>
                <a:uFillTx/>
                <a:latin typeface="Outfit" charset="0"/>
                <a:ea typeface="Outfit"/>
                <a:cs typeface="Outfit"/>
                <a:sym typeface="Playfair Display"/>
              </a:rPr>
              <a:t>What’s next?</a:t>
            </a:r>
            <a:endParaRPr kumimoji="0" lang="en-GB" sz="2133" b="1" i="0" u="none" strike="noStrike" kern="1200" cap="none" spc="0" normalizeH="0" baseline="0" noProof="0">
              <a:ln>
                <a:noFill/>
              </a:ln>
              <a:solidFill>
                <a:srgbClr val="021E5E"/>
              </a:solidFill>
              <a:effectLst/>
              <a:uLnTx/>
              <a:uFillTx/>
              <a:latin typeface="Outfit" charset="0"/>
              <a:ea typeface="Outfit"/>
              <a:cs typeface="Outfit"/>
              <a:sym typeface="Outfit"/>
            </a:endParaRPr>
          </a:p>
        </p:txBody>
      </p:sp>
      <p:sp>
        <p:nvSpPr>
          <p:cNvPr id="54" name="Rectangle 53">
            <a:extLst>
              <a:ext uri="{FF2B5EF4-FFF2-40B4-BE49-F238E27FC236}">
                <a16:creationId xmlns:a16="http://schemas.microsoft.com/office/drawing/2014/main" id="{37BED153-DEF5-E864-602A-09EECCC63B02}"/>
              </a:ext>
            </a:extLst>
          </p:cNvPr>
          <p:cNvSpPr/>
          <p:nvPr/>
        </p:nvSpPr>
        <p:spPr>
          <a:xfrm>
            <a:off x="235988" y="983391"/>
            <a:ext cx="11573877" cy="3827147"/>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285750" marR="0" lvl="0" indent="-285750" algn="l" defTabSz="914400" rtl="0" eaLnBrk="1" fontAlgn="auto" latinLnBrk="0" hangingPunct="1">
              <a:lnSpc>
                <a:spcPct val="100000"/>
              </a:lnSpc>
              <a:spcBef>
                <a:spcPts val="800"/>
              </a:spcBef>
              <a:spcAft>
                <a:spcPts val="80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srgbClr val="000000"/>
                </a:solidFill>
                <a:effectLst/>
                <a:uLnTx/>
                <a:uFillTx/>
                <a:latin typeface="Arial"/>
                <a:ea typeface="+mn-ea"/>
                <a:cs typeface="+mn-cs"/>
              </a:rPr>
              <a:t>Consultation launch</a:t>
            </a:r>
          </a:p>
          <a:p>
            <a:pPr marL="742950" marR="0" lvl="1" indent="-285750" algn="l" defTabSz="914400" rtl="0" eaLnBrk="1" fontAlgn="auto" latinLnBrk="0" hangingPunct="1">
              <a:lnSpc>
                <a:spcPct val="100000"/>
              </a:lnSpc>
              <a:spcBef>
                <a:spcPts val="800"/>
              </a:spcBef>
              <a:spcAft>
                <a:spcPts val="8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Arial"/>
                <a:ea typeface="+mn-ea"/>
                <a:cs typeface="+mn-cs"/>
              </a:rPr>
              <a:t>The consultation is scheduled to launch on w/c 20 October and close at the end of December</a:t>
            </a:r>
          </a:p>
          <a:p>
            <a:pPr marL="285750" marR="0" lvl="0" indent="-285750" algn="l" defTabSz="914400" rtl="0" eaLnBrk="1" fontAlgn="auto" latinLnBrk="0" hangingPunct="1">
              <a:lnSpc>
                <a:spcPct val="100000"/>
              </a:lnSpc>
              <a:spcBef>
                <a:spcPts val="800"/>
              </a:spcBef>
              <a:spcAft>
                <a:spcPts val="80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srgbClr val="000000"/>
                </a:solidFill>
                <a:effectLst/>
                <a:uLnTx/>
                <a:uFillTx/>
                <a:latin typeface="Arial"/>
                <a:ea typeface="+mn-ea"/>
                <a:cs typeface="+mn-cs"/>
              </a:rPr>
              <a:t>Project Team availability</a:t>
            </a:r>
          </a:p>
          <a:p>
            <a:pPr marL="742950" marR="0" lvl="1" indent="-285750" algn="l" defTabSz="914400" rtl="0" eaLnBrk="1" fontAlgn="auto" latinLnBrk="0" hangingPunct="1">
              <a:lnSpc>
                <a:spcPct val="100000"/>
              </a:lnSpc>
              <a:spcBef>
                <a:spcPts val="800"/>
              </a:spcBef>
              <a:spcAft>
                <a:spcPts val="8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Arial"/>
                <a:ea typeface="+mn-ea"/>
                <a:cs typeface="+mn-cs"/>
              </a:rPr>
              <a:t>We are available to provide any briefings to interested REC Parties on the changes</a:t>
            </a:r>
          </a:p>
          <a:p>
            <a:pPr marL="1200150" lvl="2" indent="-285750">
              <a:spcBef>
                <a:spcPts val="800"/>
              </a:spcBef>
              <a:spcAft>
                <a:spcPts val="800"/>
              </a:spcAft>
              <a:buFont typeface="Arial" panose="020B0604020202020204" pitchFamily="34" charset="0"/>
              <a:buChar char="•"/>
              <a:defRPr/>
            </a:pPr>
            <a:r>
              <a:rPr lang="en-GB" sz="1600" dirty="0">
                <a:solidFill>
                  <a:schemeClr val="tx1"/>
                </a:solidFill>
              </a:rPr>
              <a:t>Please reach out to </a:t>
            </a:r>
            <a:r>
              <a:rPr lang="en-GB" sz="1600" dirty="0">
                <a:solidFill>
                  <a:srgbClr val="0097A7"/>
                </a:solidFill>
                <a:hlinkClick r:id="rId4">
                  <a:extLst>
                    <a:ext uri="{A12FA001-AC4F-418D-AE19-62706E023703}">
                      <ahyp:hlinkClr xmlns:ahyp="http://schemas.microsoft.com/office/drawing/2018/hyperlinkcolor" val="tx"/>
                    </a:ext>
                  </a:extLst>
                </a:hlinkClick>
              </a:rPr>
              <a:t>chris.stock@retailenergycode.co.uk</a:t>
            </a:r>
            <a:r>
              <a:rPr lang="en-GB" sz="1600" dirty="0">
                <a:solidFill>
                  <a:schemeClr val="tx1"/>
                </a:solidFill>
              </a:rPr>
              <a:t> &amp; </a:t>
            </a:r>
            <a:r>
              <a:rPr lang="en-GB" sz="1600" dirty="0">
                <a:hlinkClick r:id="rId5" tooltip="mailto:kevinredmond@moorhouseconsulting.com"/>
              </a:rPr>
              <a:t>kevinredmond@moorhouseconsulting.com</a:t>
            </a:r>
            <a:endParaRPr kumimoji="0" lang="en-GB" sz="1600" b="0" i="0" u="none" strike="noStrike" kern="1200" cap="none" spc="0" normalizeH="0" baseline="0" noProof="0" dirty="0">
              <a:ln>
                <a:noFill/>
              </a:ln>
              <a:solidFill>
                <a:schemeClr val="tx1"/>
              </a:solidFill>
              <a:effectLst/>
              <a:uLnTx/>
              <a:uFillTx/>
              <a:latin typeface="Arial"/>
              <a:ea typeface="+mn-ea"/>
              <a:cs typeface="+mn-cs"/>
            </a:endParaRPr>
          </a:p>
          <a:p>
            <a:pPr marL="285750" marR="0" lvl="0" indent="-285750" algn="l" defTabSz="914400" rtl="0" eaLnBrk="1" fontAlgn="auto" latinLnBrk="0" hangingPunct="1">
              <a:lnSpc>
                <a:spcPct val="100000"/>
              </a:lnSpc>
              <a:spcBef>
                <a:spcPts val="800"/>
              </a:spcBef>
              <a:spcAft>
                <a:spcPts val="80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srgbClr val="000000"/>
                </a:solidFill>
                <a:effectLst/>
                <a:uLnTx/>
                <a:uFillTx/>
                <a:latin typeface="Arial"/>
                <a:ea typeface="+mn-ea"/>
                <a:cs typeface="+mn-cs"/>
              </a:rPr>
              <a:t>Joint </a:t>
            </a:r>
            <a:r>
              <a:rPr kumimoji="0" lang="en-GB" sz="1600" b="1" i="0" u="none" strike="noStrike" kern="1200" cap="none" spc="0" normalizeH="0" baseline="0" noProof="0" dirty="0" err="1">
                <a:ln>
                  <a:noFill/>
                </a:ln>
                <a:solidFill>
                  <a:srgbClr val="000000"/>
                </a:solidFill>
                <a:effectLst/>
                <a:uLnTx/>
                <a:uFillTx/>
                <a:latin typeface="Arial"/>
                <a:ea typeface="+mn-ea"/>
                <a:cs typeface="+mn-cs"/>
              </a:rPr>
              <a:t>RECCo</a:t>
            </a:r>
            <a:r>
              <a:rPr kumimoji="0" lang="en-GB" sz="1600" b="1" i="0" u="none" strike="noStrike" kern="1200" cap="none" spc="0" normalizeH="0" baseline="0" noProof="0" dirty="0">
                <a:ln>
                  <a:noFill/>
                </a:ln>
                <a:solidFill>
                  <a:srgbClr val="000000"/>
                </a:solidFill>
                <a:effectLst/>
                <a:uLnTx/>
                <a:uFillTx/>
                <a:latin typeface="Arial"/>
                <a:ea typeface="+mn-ea"/>
                <a:cs typeface="+mn-cs"/>
              </a:rPr>
              <a:t> / DESNZ Webinar on the changes</a:t>
            </a:r>
          </a:p>
          <a:p>
            <a:pPr marL="742950" marR="0" lvl="1" indent="-285750" algn="l" defTabSz="914400" rtl="0" eaLnBrk="1" fontAlgn="auto" latinLnBrk="0" hangingPunct="1">
              <a:lnSpc>
                <a:spcPct val="100000"/>
              </a:lnSpc>
              <a:spcBef>
                <a:spcPts val="800"/>
              </a:spcBef>
              <a:spcAft>
                <a:spcPts val="8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Arial"/>
                <a:ea typeface="+mn-ea"/>
                <a:cs typeface="+mn-cs"/>
              </a:rPr>
              <a:t>To be held w/c 10 November</a:t>
            </a:r>
          </a:p>
          <a:p>
            <a:pPr marL="742950" marR="0" lvl="1" indent="-285750" algn="l" defTabSz="914400" rtl="0" eaLnBrk="1" fontAlgn="auto" latinLnBrk="0" hangingPunct="1">
              <a:lnSpc>
                <a:spcPct val="100000"/>
              </a:lnSpc>
              <a:spcBef>
                <a:spcPts val="800"/>
              </a:spcBef>
              <a:spcAft>
                <a:spcPts val="8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Arial"/>
                <a:ea typeface="+mn-ea"/>
                <a:cs typeface="+mn-cs"/>
              </a:rPr>
              <a:t>More detail will be issued through usual communication channels</a:t>
            </a:r>
          </a:p>
          <a:p>
            <a:pPr marL="285750" marR="0" lvl="0" indent="-285750" algn="l" defTabSz="914400" rtl="0" eaLnBrk="1" fontAlgn="auto" latinLnBrk="0" hangingPunct="1">
              <a:lnSpc>
                <a:spcPct val="100000"/>
              </a:lnSpc>
              <a:spcBef>
                <a:spcPts val="800"/>
              </a:spcBef>
              <a:spcAft>
                <a:spcPts val="8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Arial"/>
                <a:ea typeface="+mn-ea"/>
                <a:cs typeface="+mn-cs"/>
              </a:rPr>
              <a:t>More information can be found on the </a:t>
            </a:r>
            <a:r>
              <a:rPr kumimoji="0" lang="en-GB" sz="1600" b="0" i="0" u="none" strike="noStrike" kern="1200" cap="none" spc="0" normalizeH="0" baseline="0" noProof="0" dirty="0">
                <a:ln>
                  <a:noFill/>
                </a:ln>
                <a:solidFill>
                  <a:srgbClr val="000000"/>
                </a:solidFill>
                <a:effectLst/>
                <a:uLnTx/>
                <a:uFillTx/>
                <a:latin typeface="Arial"/>
                <a:ea typeface="+mn-ea"/>
                <a:cs typeface="+mn-cs"/>
                <a:hlinkClick r:id="rId6"/>
              </a:rPr>
              <a:t>REC Portal under Tariff Interoperability</a:t>
            </a:r>
            <a:endParaRPr kumimoji="0" lang="en-GB" sz="1600"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4928275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630D5-F405-1348-BA64-1A2D140C5A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30A4FB-FB37-F54B-0CE9-9AB9ACC59188}"/>
              </a:ext>
            </a:extLst>
          </p:cNvPr>
          <p:cNvSpPr>
            <a:spLocks noGrp="1"/>
          </p:cNvSpPr>
          <p:nvPr>
            <p:ph type="title"/>
          </p:nvPr>
        </p:nvSpPr>
        <p:spPr>
          <a:xfrm>
            <a:off x="4032250" y="2020824"/>
            <a:ext cx="6968505" cy="2303275"/>
          </a:xfrm>
        </p:spPr>
        <p:txBody>
          <a:bodyPr>
            <a:normAutofit/>
          </a:bodyPr>
          <a:lstStyle/>
          <a:p>
            <a:r>
              <a:rPr lang="en-GB" sz="2400">
                <a:latin typeface="Arial" panose="020B0604020202020204" pitchFamily="34" charset="0"/>
                <a:ea typeface="Roboto"/>
                <a:cs typeface="Arial" panose="020B0604020202020204" pitchFamily="34" charset="0"/>
              </a:rPr>
              <a:t>7. AOB</a:t>
            </a:r>
            <a:br>
              <a:rPr lang="en-GB" sz="2700">
                <a:latin typeface="Roboto"/>
                <a:ea typeface="Roboto"/>
                <a:cs typeface="Roboto"/>
              </a:rPr>
            </a:br>
            <a:endParaRPr lang="en-GB">
              <a:cs typeface="Roboto"/>
            </a:endParaRPr>
          </a:p>
        </p:txBody>
      </p:sp>
      <p:sp>
        <p:nvSpPr>
          <p:cNvPr id="5" name="Text Placeholder 4">
            <a:extLst>
              <a:ext uri="{FF2B5EF4-FFF2-40B4-BE49-F238E27FC236}">
                <a16:creationId xmlns:a16="http://schemas.microsoft.com/office/drawing/2014/main" id="{64B4B7E2-32F6-41DD-F493-011D91DBE0AB}"/>
              </a:ext>
            </a:extLst>
          </p:cNvPr>
          <p:cNvSpPr>
            <a:spLocks noGrp="1"/>
          </p:cNvSpPr>
          <p:nvPr>
            <p:ph type="body" sz="quarter" idx="10"/>
          </p:nvPr>
        </p:nvSpPr>
        <p:spPr/>
        <p:txBody>
          <a:bodyPr/>
          <a:lstStyle/>
          <a:p>
            <a:r>
              <a:rPr lang="en-GB">
                <a:latin typeface="Arial" panose="020B0604020202020204" pitchFamily="34" charset="0"/>
                <a:cs typeface="Arial" panose="020B0604020202020204" pitchFamily="34" charset="0"/>
              </a:rPr>
              <a:t>ALL</a:t>
            </a:r>
          </a:p>
        </p:txBody>
      </p:sp>
    </p:spTree>
    <p:extLst>
      <p:ext uri="{BB962C8B-B14F-4D97-AF65-F5344CB8AC3E}">
        <p14:creationId xmlns:p14="http://schemas.microsoft.com/office/powerpoint/2010/main" val="39748854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23124-520C-12EE-0FAB-055A23C7C6E7}"/>
              </a:ext>
            </a:extLst>
          </p:cNvPr>
          <p:cNvSpPr>
            <a:spLocks noGrp="1"/>
          </p:cNvSpPr>
          <p:nvPr>
            <p:ph type="title"/>
          </p:nvPr>
        </p:nvSpPr>
        <p:spPr/>
        <p:txBody>
          <a:bodyPr>
            <a:normAutofit fontScale="90000"/>
          </a:bodyPr>
          <a:lstStyle/>
          <a:p>
            <a:r>
              <a:rPr lang="en-GB"/>
              <a:t>CRS Improvements Plan – Address Management </a:t>
            </a:r>
          </a:p>
        </p:txBody>
      </p:sp>
      <p:graphicFrame>
        <p:nvGraphicFramePr>
          <p:cNvPr id="4" name="Content Placeholder 3">
            <a:extLst>
              <a:ext uri="{FF2B5EF4-FFF2-40B4-BE49-F238E27FC236}">
                <a16:creationId xmlns:a16="http://schemas.microsoft.com/office/drawing/2014/main" id="{2D114C43-8648-06A4-A558-8BCDA51DAD9F}"/>
              </a:ext>
            </a:extLst>
          </p:cNvPr>
          <p:cNvGraphicFramePr>
            <a:graphicFrameLocks noGrp="1"/>
          </p:cNvGraphicFramePr>
          <p:nvPr>
            <p:ph sz="quarter" idx="10"/>
            <p:extLst>
              <p:ext uri="{D42A27DB-BD31-4B8C-83A1-F6EECF244321}">
                <p14:modId xmlns:p14="http://schemas.microsoft.com/office/powerpoint/2010/main" val="563309101"/>
              </p:ext>
            </p:extLst>
          </p:nvPr>
        </p:nvGraphicFramePr>
        <p:xfrm>
          <a:off x="1125486" y="1339850"/>
          <a:ext cx="9217025" cy="41783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Rounded Corners 4">
            <a:extLst>
              <a:ext uri="{FF2B5EF4-FFF2-40B4-BE49-F238E27FC236}">
                <a16:creationId xmlns:a16="http://schemas.microsoft.com/office/drawing/2014/main" id="{971C9AF4-7D5B-93EB-834C-016A425A5F35}"/>
              </a:ext>
            </a:extLst>
          </p:cNvPr>
          <p:cNvSpPr/>
          <p:nvPr/>
        </p:nvSpPr>
        <p:spPr>
          <a:xfrm>
            <a:off x="1125486" y="5888736"/>
            <a:ext cx="9217024" cy="604139"/>
          </a:xfrm>
          <a:prstGeom prst="roundRect">
            <a:avLst/>
          </a:prstGeom>
          <a:solidFill>
            <a:srgbClr val="CFE3DF"/>
          </a:solidFill>
          <a:ln>
            <a:solidFill>
              <a:srgbClr val="70AD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Roboto" panose="02000000000000000000" pitchFamily="2" charset="0"/>
                <a:ea typeface="Roboto" panose="02000000000000000000" pitchFamily="2" charset="0"/>
                <a:cs typeface="Roboto" panose="02000000000000000000" pitchFamily="2" charset="0"/>
              </a:rPr>
              <a:t>If you'd like to contribute to shaping the priorities for Address Data Quality, please contact </a:t>
            </a:r>
            <a:r>
              <a:rPr lang="en-GB" u="sng" dirty="0">
                <a:latin typeface="Roboto" panose="02000000000000000000" pitchFamily="2" charset="0"/>
                <a:ea typeface="Roboto" panose="02000000000000000000" pitchFamily="2" charset="0"/>
                <a:cs typeface="Roboto" panose="02000000000000000000" pitchFamily="2" charset="0"/>
                <a:hlinkClick r:id="rId7"/>
              </a:rPr>
              <a:t>victoria.crossan@smartdcc.co.uk</a:t>
            </a:r>
            <a:r>
              <a:rPr lang="en-GB" dirty="0">
                <a:latin typeface="Roboto" panose="02000000000000000000" pitchFamily="2" charset="0"/>
                <a:ea typeface="Roboto" panose="02000000000000000000" pitchFamily="2" charset="0"/>
                <a:cs typeface="Roboto" panose="02000000000000000000" pitchFamily="2" charset="0"/>
              </a:rPr>
              <a:t>  </a:t>
            </a:r>
            <a:r>
              <a:rPr lang="en-GB" dirty="0">
                <a:solidFill>
                  <a:schemeClr val="tx1"/>
                </a:solidFill>
                <a:latin typeface="Roboto" panose="02000000000000000000" pitchFamily="2" charset="0"/>
                <a:ea typeface="Roboto" panose="02000000000000000000" pitchFamily="2" charset="0"/>
                <a:cs typeface="Roboto" panose="02000000000000000000" pitchFamily="2" charset="0"/>
              </a:rPr>
              <a:t>to book your place.</a:t>
            </a:r>
          </a:p>
        </p:txBody>
      </p:sp>
      <p:sp>
        <p:nvSpPr>
          <p:cNvPr id="6" name="Star: 5 Points 5">
            <a:extLst>
              <a:ext uri="{FF2B5EF4-FFF2-40B4-BE49-F238E27FC236}">
                <a16:creationId xmlns:a16="http://schemas.microsoft.com/office/drawing/2014/main" id="{9F8048DF-7D1C-57FF-787F-9687BB098C05}"/>
              </a:ext>
            </a:extLst>
          </p:cNvPr>
          <p:cNvSpPr/>
          <p:nvPr/>
        </p:nvSpPr>
        <p:spPr>
          <a:xfrm>
            <a:off x="1280160" y="3520440"/>
            <a:ext cx="2386584" cy="1709928"/>
          </a:xfrm>
          <a:prstGeom prst="star5">
            <a:avLst/>
          </a:prstGeom>
          <a:solidFill>
            <a:srgbClr val="70ADA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a:latin typeface="Roboto" panose="02000000000000000000" pitchFamily="2" charset="0"/>
                <a:ea typeface="Roboto" panose="02000000000000000000" pitchFamily="2" charset="0"/>
                <a:cs typeface="Roboto" panose="02000000000000000000" pitchFamily="2" charset="0"/>
              </a:rPr>
              <a:t>New Date</a:t>
            </a:r>
          </a:p>
        </p:txBody>
      </p:sp>
    </p:spTree>
    <p:extLst>
      <p:ext uri="{BB962C8B-B14F-4D97-AF65-F5344CB8AC3E}">
        <p14:creationId xmlns:p14="http://schemas.microsoft.com/office/powerpoint/2010/main" val="9349549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657600" y="2353586"/>
            <a:ext cx="7918703" cy="2245846"/>
          </a:xfrm>
        </p:spPr>
        <p:txBody>
          <a:bodyPr>
            <a:normAutofit fontScale="90000"/>
          </a:bodyPr>
          <a:lstStyle/>
          <a:p>
            <a:br>
              <a:rPr lang="en-GB" sz="2000">
                <a:latin typeface="Roboto"/>
                <a:ea typeface="Roboto"/>
                <a:cs typeface="Roboto"/>
              </a:rPr>
            </a:br>
            <a:br>
              <a:rPr lang="en-GB" sz="2200">
                <a:cs typeface="Roboto"/>
              </a:rPr>
            </a:br>
            <a:r>
              <a:rPr lang="en-GB">
                <a:latin typeface="Roboto"/>
                <a:ea typeface="Roboto"/>
                <a:cs typeface="Roboto"/>
              </a:rPr>
              <a:t>thanks for attending</a:t>
            </a:r>
            <a:br>
              <a:rPr lang="en-GB">
                <a:latin typeface="Roboto"/>
                <a:ea typeface="Roboto"/>
                <a:cs typeface="Roboto"/>
              </a:rPr>
            </a:br>
            <a:br>
              <a:rPr lang="en-GB">
                <a:latin typeface="Roboto"/>
                <a:ea typeface="Roboto"/>
                <a:cs typeface="Roboto"/>
              </a:rPr>
            </a:br>
            <a:r>
              <a:rPr lang="en-GB" sz="3200">
                <a:latin typeface="Roboto"/>
                <a:ea typeface="Roboto"/>
                <a:cs typeface="Roboto"/>
              </a:rPr>
              <a:t>Next meeting:</a:t>
            </a:r>
            <a:br>
              <a:rPr lang="en-GB" sz="3200">
                <a:latin typeface="Roboto"/>
                <a:ea typeface="Roboto"/>
                <a:cs typeface="Roboto"/>
              </a:rPr>
            </a:br>
            <a:br>
              <a:rPr lang="en-GB" sz="3600">
                <a:latin typeface="Roboto"/>
                <a:ea typeface="Roboto"/>
                <a:cs typeface="Roboto"/>
              </a:rPr>
            </a:br>
            <a:r>
              <a:rPr lang="en-GB" sz="3600">
                <a:latin typeface="Roboto"/>
                <a:ea typeface="Roboto"/>
                <a:cs typeface="Roboto"/>
              </a:rPr>
              <a:t>14 November 2025</a:t>
            </a:r>
            <a:endParaRPr lang="en-GB">
              <a:latin typeface="Roboto"/>
              <a:ea typeface="Roboto"/>
              <a:cs typeface="Roboto"/>
            </a:endParaRPr>
          </a:p>
        </p:txBody>
      </p:sp>
    </p:spTree>
    <p:extLst>
      <p:ext uri="{BB962C8B-B14F-4D97-AF65-F5344CB8AC3E}">
        <p14:creationId xmlns:p14="http://schemas.microsoft.com/office/powerpoint/2010/main" val="18765572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2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C Slidedeck Template" id="{3EF9D6D7-E721-43F1-B125-C155637D0265}" vid="{9A5C3515-EC20-4F08-899D-028E5A3E843B}"/>
    </a:ext>
  </a:extLst>
</a:theme>
</file>

<file path=ppt/theme/theme4.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5.xml><?xml version="1.0" encoding="utf-8"?>
<a:theme xmlns:a="http://schemas.openxmlformats.org/drawingml/2006/main" name="1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2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_REC Light Event Theme">
  <a:themeElements>
    <a:clrScheme name="REC">
      <a:dk1>
        <a:sysClr val="windowText" lastClr="000000"/>
      </a:dk1>
      <a:lt1>
        <a:sysClr val="window" lastClr="FFFFFF"/>
      </a:lt1>
      <a:dk2>
        <a:srgbClr val="70ADA3"/>
      </a:dk2>
      <a:lt2>
        <a:srgbClr val="FFFFFF"/>
      </a:lt2>
      <a:accent1>
        <a:srgbClr val="4D8934"/>
      </a:accent1>
      <a:accent2>
        <a:srgbClr val="70ADA3"/>
      </a:accent2>
      <a:accent3>
        <a:srgbClr val="7B282E"/>
      </a:accent3>
      <a:accent4>
        <a:srgbClr val="BE6516"/>
      </a:accent4>
      <a:accent5>
        <a:srgbClr val="E7AB00"/>
      </a:accent5>
      <a:accent6>
        <a:srgbClr val="C4D38D"/>
      </a:accent6>
      <a:hlink>
        <a:srgbClr val="4D8934"/>
      </a:hlink>
      <a:folHlink>
        <a:srgbClr val="70ADA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9cc2d045-8e25-435d-815b-720e20c2c938">
      <Terms xmlns="http://schemas.microsoft.com/office/infopath/2007/PartnerControls"/>
    </lcf76f155ced4ddcb4097134ff3c332f>
    <TaxCatchAll xmlns="d56f5920-408a-468e-ac0d-d8a84007062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812d5f8b7b876b76a2ad9c75eeba078a">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fbebf049449dd3aab7ade17b0332434d"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27F3447-4B93-44BA-86EC-08F1999C5A12}">
  <ds:schemaRefs>
    <ds:schemaRef ds:uri="33669984-af94-4b35-9f37-f4574e663bce"/>
    <ds:schemaRef ds:uri="9cc2d045-8e25-435d-815b-720e20c2c938"/>
    <ds:schemaRef ds:uri="d56f5920-408a-468e-ac0d-d8a840070622"/>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86A2EDD-7F28-462E-9EC0-09B67534705A}">
  <ds:schemaRefs>
    <ds:schemaRef ds:uri="33669984-af94-4b35-9f37-f4574e663bce"/>
    <ds:schemaRef ds:uri="9cc2d045-8e25-435d-815b-720e20c2c938"/>
    <ds:schemaRef ds:uri="d56f5920-408a-468e-ac0d-d8a840070622"/>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136FFEE-8B3D-47E6-944B-D4B17342C4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75</TotalTime>
  <Words>5788</Words>
  <Application>Microsoft Office PowerPoint</Application>
  <PresentationFormat>Widescreen</PresentationFormat>
  <Paragraphs>520</Paragraphs>
  <Slides>43</Slides>
  <Notes>26</Notes>
  <HiddenSlides>0</HiddenSlides>
  <MMClips>0</MMClips>
  <ScaleCrop>false</ScaleCrop>
  <HeadingPairs>
    <vt:vector size="8" baseType="variant">
      <vt:variant>
        <vt:lpstr>Fonts Used</vt:lpstr>
      </vt:variant>
      <vt:variant>
        <vt:i4>11</vt:i4>
      </vt:variant>
      <vt:variant>
        <vt:lpstr>Theme</vt:lpstr>
      </vt:variant>
      <vt:variant>
        <vt:i4>8</vt:i4>
      </vt:variant>
      <vt:variant>
        <vt:lpstr>Embedded OLE Servers</vt:lpstr>
      </vt:variant>
      <vt:variant>
        <vt:i4>1</vt:i4>
      </vt:variant>
      <vt:variant>
        <vt:lpstr>Slide Titles</vt:lpstr>
      </vt:variant>
      <vt:variant>
        <vt:i4>43</vt:i4>
      </vt:variant>
    </vt:vector>
  </HeadingPairs>
  <TitlesOfParts>
    <vt:vector size="63" baseType="lpstr">
      <vt:lpstr>Aptos</vt:lpstr>
      <vt:lpstr>Arial</vt:lpstr>
      <vt:lpstr>Calibri</vt:lpstr>
      <vt:lpstr>Century Gothic</vt:lpstr>
      <vt:lpstr>Courier New</vt:lpstr>
      <vt:lpstr>Lato</vt:lpstr>
      <vt:lpstr>Outfit</vt:lpstr>
      <vt:lpstr>Roboto</vt:lpstr>
      <vt:lpstr>Roboto Slab</vt:lpstr>
      <vt:lpstr>Times New Roman</vt:lpstr>
      <vt:lpstr>Wingdings</vt:lpstr>
      <vt:lpstr>REC Light Event Theme</vt:lpstr>
      <vt:lpstr>REC Alternative Event Theme</vt:lpstr>
      <vt:lpstr>2_CONTENT SLIDE</vt:lpstr>
      <vt:lpstr>1_REC Alternative Event Theme</vt:lpstr>
      <vt:lpstr>1_Smart DCC</vt:lpstr>
      <vt:lpstr>Simple Light</vt:lpstr>
      <vt:lpstr>2_Smart DCC</vt:lpstr>
      <vt:lpstr>1_REC Light Event Theme</vt:lpstr>
      <vt:lpstr>think-cell Slide</vt:lpstr>
      <vt:lpstr>REC Issues group</vt:lpstr>
      <vt:lpstr>1. Introduction and agreement of agenda</vt:lpstr>
      <vt:lpstr>Housekeeping</vt:lpstr>
      <vt:lpstr>Agenda For today</vt:lpstr>
      <vt:lpstr>For Information: PErformance Assurance Update</vt:lpstr>
      <vt:lpstr>Annulments Clarification</vt:lpstr>
      <vt:lpstr>Risk Register Updates &amp; Consultation</vt:lpstr>
      <vt:lpstr>Risk Register Updates &amp; Consultation</vt:lpstr>
      <vt:lpstr>For Input: Performance Assurance Analytics Updates</vt:lpstr>
      <vt:lpstr>Data Cleanse – SPRINT 4 RESULTS</vt:lpstr>
      <vt:lpstr>Data Cleanse – Sprint 5 Planning</vt:lpstr>
      <vt:lpstr>TDIS Change Timescales</vt:lpstr>
      <vt:lpstr>ETTOS Matching</vt:lpstr>
      <vt:lpstr>Enhanced Data Validation Checks</vt:lpstr>
      <vt:lpstr>Enhanced Data Validation Checks</vt:lpstr>
      <vt:lpstr>Change to File Update - 1342</vt:lpstr>
      <vt:lpstr>EES Update following MHHS M10</vt:lpstr>
      <vt:lpstr>Market Message Version Issue</vt:lpstr>
      <vt:lpstr>D0303 and D0311 Version Updates in DTC v15.0 in 22 September 2025 Release</vt:lpstr>
      <vt:lpstr>J0103/DI-052 - Measurement Quantity Id Gatekeeper Validation Issue</vt:lpstr>
      <vt:lpstr>J0103 / DI-052 Validation issue - Background</vt:lpstr>
      <vt:lpstr>J0103 / DI-052 – Issue / Resolution</vt:lpstr>
      <vt:lpstr>J0103 / DI-052 – Query for RIG Members</vt:lpstr>
      <vt:lpstr>6. Tariff interoperability working group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7. AOB </vt:lpstr>
      <vt:lpstr>CRS Improvements Plan – Address Management </vt:lpstr>
      <vt:lpstr>  thanks for attending  Next meeting:  14 November 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Kevin Duddy</cp:lastModifiedBy>
  <cp:revision>1</cp:revision>
  <dcterms:created xsi:type="dcterms:W3CDTF">2022-06-08T15:31:29Z</dcterms:created>
  <dcterms:modified xsi:type="dcterms:W3CDTF">2025-10-17T12:18:26Z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MSIP_Label_2d7f055f-5347-41d4-8cbe-c035e83f4f3c_Enabled">
    <vt:lpwstr>true</vt:lpwstr>
  </property>
  <property fmtid="{D5CDD505-2E9C-101B-9397-08002B2CF9AE}" pid="4" name="MSIP_Label_2d7f055f-5347-41d4-8cbe-c035e83f4f3c_SetDate">
    <vt:lpwstr>2023-08-02T11:31:15Z</vt:lpwstr>
  </property>
  <property fmtid="{D5CDD505-2E9C-101B-9397-08002B2CF9AE}" pid="5" name="MSIP_Label_2d7f055f-5347-41d4-8cbe-c035e83f4f3c_Method">
    <vt:lpwstr>Standard</vt:lpwstr>
  </property>
  <property fmtid="{D5CDD505-2E9C-101B-9397-08002B2CF9AE}" pid="6" name="MSIP_Label_2d7f055f-5347-41d4-8cbe-c035e83f4f3c_Name">
    <vt:lpwstr>defa4170-0d19-0005-0004-bc88714345d2</vt:lpwstr>
  </property>
  <property fmtid="{D5CDD505-2E9C-101B-9397-08002B2CF9AE}" pid="7" name="MSIP_Label_2d7f055f-5347-41d4-8cbe-c035e83f4f3c_SiteId">
    <vt:lpwstr>883dbbc0-a334-4b54-87cf-04fa94aeafb8</vt:lpwstr>
  </property>
  <property fmtid="{D5CDD505-2E9C-101B-9397-08002B2CF9AE}" pid="8" name="MSIP_Label_2d7f055f-5347-41d4-8cbe-c035e83f4f3c_ActionId">
    <vt:lpwstr>0a902a3f-598b-4e9a-bccb-4b5ca5920939</vt:lpwstr>
  </property>
  <property fmtid="{D5CDD505-2E9C-101B-9397-08002B2CF9AE}" pid="9" name="MSIP_Label_2d7f055f-5347-41d4-8cbe-c035e83f4f3c_ContentBits">
    <vt:lpwstr>0</vt:lpwstr>
  </property>
  <property fmtid="{D5CDD505-2E9C-101B-9397-08002B2CF9AE}" pid="10" name="ContentTypeId">
    <vt:lpwstr>0x010100E3F83C56C950074FBBC1FEEA0F1826A8</vt:lpwstr>
  </property>
</Properties>
</file>