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35" r:id="rId9"/>
  </p:sldMasterIdLst>
  <p:notesMasterIdLst>
    <p:notesMasterId r:id="rId43"/>
  </p:notesMasterIdLst>
  <p:handoutMasterIdLst>
    <p:handoutMasterId r:id="rId44"/>
  </p:handoutMasterIdLst>
  <p:sldIdLst>
    <p:sldId id="256" r:id="rId10"/>
    <p:sldId id="2147478960" r:id="rId11"/>
    <p:sldId id="269" r:id="rId12"/>
    <p:sldId id="263" r:id="rId13"/>
    <p:sldId id="2147478918" r:id="rId14"/>
    <p:sldId id="2147475718" r:id="rId15"/>
    <p:sldId id="2147475708" r:id="rId16"/>
    <p:sldId id="2147478919" r:id="rId17"/>
    <p:sldId id="2147478921" r:id="rId18"/>
    <p:sldId id="2147478922" r:id="rId19"/>
    <p:sldId id="2147478953" r:id="rId20"/>
    <p:sldId id="2147478955" r:id="rId21"/>
    <p:sldId id="290" r:id="rId22"/>
    <p:sldId id="2147478956" r:id="rId23"/>
    <p:sldId id="2147478957" r:id="rId24"/>
    <p:sldId id="1346" r:id="rId25"/>
    <p:sldId id="2146846637" r:id="rId26"/>
    <p:sldId id="2146846646" r:id="rId27"/>
    <p:sldId id="2146846647" r:id="rId28"/>
    <p:sldId id="2146846639" r:id="rId29"/>
    <p:sldId id="2146846642" r:id="rId30"/>
    <p:sldId id="2146846632" r:id="rId31"/>
    <p:sldId id="2146846628" r:id="rId32"/>
    <p:sldId id="2146846612" r:id="rId33"/>
    <p:sldId id="2146846629" r:id="rId34"/>
    <p:sldId id="2146846633" r:id="rId35"/>
    <p:sldId id="2146846640" r:id="rId36"/>
    <p:sldId id="2146846643" r:id="rId37"/>
    <p:sldId id="2146846644" r:id="rId38"/>
    <p:sldId id="2146846645" r:id="rId39"/>
    <p:sldId id="2146846641" r:id="rId40"/>
    <p:sldId id="2147478954" r:id="rId41"/>
    <p:sldId id="25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8A495"/>
    <a:srgbClr val="CFE3DF"/>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73DE5F-89DD-4303-9CD7-A5A7B2C316B7}" v="1" dt="2025-10-08T15:56:07.948"/>
    <p1510:client id="{94243008-935D-4EC2-9146-0D4CB4A797A9}" v="4" dt="2025-10-07T14:07:50.10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94243008-935D-4EC2-9146-0D4CB4A797A9}"/>
    <pc:docChg chg="addSld modSld">
      <pc:chgData name="Kevin Duddy" userId="9a0f5a45-083f-4ac9-8cbf-65f891190f65" providerId="ADAL" clId="{94243008-935D-4EC2-9146-0D4CB4A797A9}" dt="2025-10-07T14:07:50.101" v="3" actId="208"/>
      <pc:docMkLst>
        <pc:docMk/>
      </pc:docMkLst>
      <pc:sldChg chg="modSp add">
        <pc:chgData name="Kevin Duddy" userId="9a0f5a45-083f-4ac9-8cbf-65f891190f65" providerId="ADAL" clId="{94243008-935D-4EC2-9146-0D4CB4A797A9}" dt="2025-10-07T14:07:50.101" v="3" actId="208"/>
        <pc:sldMkLst>
          <pc:docMk/>
          <pc:sldMk cId="2569013051" sldId="2147478960"/>
        </pc:sldMkLst>
        <pc:graphicFrameChg chg="mod">
          <ac:chgData name="Kevin Duddy" userId="9a0f5a45-083f-4ac9-8cbf-65f891190f65" providerId="ADAL" clId="{94243008-935D-4EC2-9146-0D4CB4A797A9}" dt="2025-10-07T14:07:50.101" v="3" actId="208"/>
          <ac:graphicFrameMkLst>
            <pc:docMk/>
            <pc:sldMk cId="2569013051" sldId="2147478960"/>
            <ac:graphicFrameMk id="7" creationId="{684CC548-6539-A98C-DB0A-12ACE497A09F}"/>
          </ac:graphicFrameMkLst>
        </pc:graphicFrameChg>
      </pc:sldChg>
    </pc:docChg>
  </pc:docChgLst>
  <pc:docChgLst>
    <pc:chgData name="James Rees" userId="ae747685-59f7-4046-8ccf-98b152de0327" providerId="ADAL" clId="{2273DE5F-89DD-4303-9CD7-A5A7B2C316B7}"/>
    <pc:docChg chg="undo custSel addSld delSld modSld delMainMaster">
      <pc:chgData name="James Rees" userId="ae747685-59f7-4046-8ccf-98b152de0327" providerId="ADAL" clId="{2273DE5F-89DD-4303-9CD7-A5A7B2C316B7}" dt="2025-10-08T15:56:07.940" v="564"/>
      <pc:docMkLst>
        <pc:docMk/>
      </pc:docMkLst>
      <pc:sldChg chg="modSp mod">
        <pc:chgData name="James Rees" userId="ae747685-59f7-4046-8ccf-98b152de0327" providerId="ADAL" clId="{2273DE5F-89DD-4303-9CD7-A5A7B2C316B7}" dt="2025-10-03T12:51:12.766" v="19" actId="20577"/>
        <pc:sldMkLst>
          <pc:docMk/>
          <pc:sldMk cId="424965022" sldId="256"/>
        </pc:sldMkLst>
        <pc:spChg chg="mod">
          <ac:chgData name="James Rees" userId="ae747685-59f7-4046-8ccf-98b152de0327" providerId="ADAL" clId="{2273DE5F-89DD-4303-9CD7-A5A7B2C316B7}" dt="2025-10-03T12:51:12.766" v="19" actId="20577"/>
          <ac:spMkLst>
            <pc:docMk/>
            <pc:sldMk cId="424965022" sldId="256"/>
            <ac:spMk id="3" creationId="{CA510E5E-697D-4331-038A-BC23DF000C2A}"/>
          </ac:spMkLst>
        </pc:spChg>
      </pc:sldChg>
      <pc:sldChg chg="modSp mod">
        <pc:chgData name="James Rees" userId="ae747685-59f7-4046-8ccf-98b152de0327" providerId="ADAL" clId="{2273DE5F-89DD-4303-9CD7-A5A7B2C316B7}" dt="2025-10-06T15:21:24.518" v="563" actId="313"/>
        <pc:sldMkLst>
          <pc:docMk/>
          <pc:sldMk cId="1876557297" sldId="257"/>
        </pc:sldMkLst>
        <pc:spChg chg="mod">
          <ac:chgData name="James Rees" userId="ae747685-59f7-4046-8ccf-98b152de0327" providerId="ADAL" clId="{2273DE5F-89DD-4303-9CD7-A5A7B2C316B7}" dt="2025-10-06T15:21:24.518" v="563" actId="313"/>
          <ac:spMkLst>
            <pc:docMk/>
            <pc:sldMk cId="1876557297" sldId="257"/>
            <ac:spMk id="2" creationId="{5B02A7D5-1EE1-44B5-DC76-072639BE3655}"/>
          </ac:spMkLst>
        </pc:spChg>
      </pc:sldChg>
      <pc:sldChg chg="del">
        <pc:chgData name="James Rees" userId="ae747685-59f7-4046-8ccf-98b152de0327" providerId="ADAL" clId="{2273DE5F-89DD-4303-9CD7-A5A7B2C316B7}" dt="2025-10-03T12:55:58.094" v="240" actId="47"/>
        <pc:sldMkLst>
          <pc:docMk/>
          <pc:sldMk cId="346746854" sldId="260"/>
        </pc:sldMkLst>
      </pc:sldChg>
      <pc:sldChg chg="modSp add del mod">
        <pc:chgData name="James Rees" userId="ae747685-59f7-4046-8ccf-98b152de0327" providerId="ADAL" clId="{2273DE5F-89DD-4303-9CD7-A5A7B2C316B7}" dt="2025-10-06T15:20:18.094" v="494" actId="20577"/>
        <pc:sldMkLst>
          <pc:docMk/>
          <pc:sldMk cId="1116783212" sldId="263"/>
        </pc:sldMkLst>
        <pc:graphicFrameChg chg="mod modGraphic">
          <ac:chgData name="James Rees" userId="ae747685-59f7-4046-8ccf-98b152de0327" providerId="ADAL" clId="{2273DE5F-89DD-4303-9CD7-A5A7B2C316B7}" dt="2025-10-06T15:20:18.094" v="494" actId="20577"/>
          <ac:graphicFrameMkLst>
            <pc:docMk/>
            <pc:sldMk cId="1116783212" sldId="263"/>
            <ac:graphicFrameMk id="3" creationId="{ADE9F281-2DB4-898F-0D79-1AE200709F3A}"/>
          </ac:graphicFrameMkLst>
        </pc:graphicFrameChg>
      </pc:sldChg>
      <pc:sldChg chg="add del">
        <pc:chgData name="James Rees" userId="ae747685-59f7-4046-8ccf-98b152de0327" providerId="ADAL" clId="{2273DE5F-89DD-4303-9CD7-A5A7B2C316B7}" dt="2025-10-03T12:51:23.358" v="24" actId="47"/>
        <pc:sldMkLst>
          <pc:docMk/>
          <pc:sldMk cId="2386782925" sldId="269"/>
        </pc:sldMkLst>
      </pc:sldChg>
      <pc:sldChg chg="modSp add mod">
        <pc:chgData name="James Rees" userId="ae747685-59f7-4046-8ccf-98b152de0327" providerId="ADAL" clId="{2273DE5F-89DD-4303-9CD7-A5A7B2C316B7}" dt="2025-10-06T08:12:49.196" v="423" actId="115"/>
        <pc:sldMkLst>
          <pc:docMk/>
          <pc:sldMk cId="3590593119" sldId="290"/>
        </pc:sldMkLst>
        <pc:spChg chg="mod">
          <ac:chgData name="James Rees" userId="ae747685-59f7-4046-8ccf-98b152de0327" providerId="ADAL" clId="{2273DE5F-89DD-4303-9CD7-A5A7B2C316B7}" dt="2025-10-06T08:10:31.097" v="408" actId="1076"/>
          <ac:spMkLst>
            <pc:docMk/>
            <pc:sldMk cId="3590593119" sldId="290"/>
            <ac:spMk id="2" creationId="{A97C5C68-7964-E293-672B-D82C0B2C2F67}"/>
          </ac:spMkLst>
        </pc:spChg>
        <pc:spChg chg="mod">
          <ac:chgData name="James Rees" userId="ae747685-59f7-4046-8ccf-98b152de0327" providerId="ADAL" clId="{2273DE5F-89DD-4303-9CD7-A5A7B2C316B7}" dt="2025-10-06T08:12:49.196" v="423" actId="115"/>
          <ac:spMkLst>
            <pc:docMk/>
            <pc:sldMk cId="3590593119" sldId="290"/>
            <ac:spMk id="3" creationId="{B33A6992-7E6D-B19E-EA07-EC15ACA00F19}"/>
          </ac:spMkLst>
        </pc:spChg>
      </pc:sldChg>
      <pc:sldChg chg="del">
        <pc:chgData name="James Rees" userId="ae747685-59f7-4046-8ccf-98b152de0327" providerId="ADAL" clId="{2273DE5F-89DD-4303-9CD7-A5A7B2C316B7}" dt="2025-10-03T12:55:06.109" v="235" actId="47"/>
        <pc:sldMkLst>
          <pc:docMk/>
          <pc:sldMk cId="1142292170" sldId="720"/>
        </pc:sldMkLst>
      </pc:sldChg>
      <pc:sldChg chg="del">
        <pc:chgData name="James Rees" userId="ae747685-59f7-4046-8ccf-98b152de0327" providerId="ADAL" clId="{2273DE5F-89DD-4303-9CD7-A5A7B2C316B7}" dt="2025-10-03T12:55:06.442" v="236" actId="47"/>
        <pc:sldMkLst>
          <pc:docMk/>
          <pc:sldMk cId="861201896" sldId="721"/>
        </pc:sldMkLst>
      </pc:sldChg>
      <pc:sldChg chg="add">
        <pc:chgData name="James Rees" userId="ae747685-59f7-4046-8ccf-98b152de0327" providerId="ADAL" clId="{2273DE5F-89DD-4303-9CD7-A5A7B2C316B7}" dt="2025-10-08T15:56:07.940" v="564"/>
        <pc:sldMkLst>
          <pc:docMk/>
          <pc:sldMk cId="2602023086" sldId="1346"/>
        </pc:sldMkLst>
      </pc:sldChg>
      <pc:sldChg chg="add">
        <pc:chgData name="James Rees" userId="ae747685-59f7-4046-8ccf-98b152de0327" providerId="ADAL" clId="{2273DE5F-89DD-4303-9CD7-A5A7B2C316B7}" dt="2025-10-08T15:56:07.940" v="564"/>
        <pc:sldMkLst>
          <pc:docMk/>
          <pc:sldMk cId="695221717" sldId="2146846612"/>
        </pc:sldMkLst>
      </pc:sldChg>
      <pc:sldChg chg="add">
        <pc:chgData name="James Rees" userId="ae747685-59f7-4046-8ccf-98b152de0327" providerId="ADAL" clId="{2273DE5F-89DD-4303-9CD7-A5A7B2C316B7}" dt="2025-10-08T15:56:07.940" v="564"/>
        <pc:sldMkLst>
          <pc:docMk/>
          <pc:sldMk cId="3458929322" sldId="2146846628"/>
        </pc:sldMkLst>
      </pc:sldChg>
      <pc:sldChg chg="add">
        <pc:chgData name="James Rees" userId="ae747685-59f7-4046-8ccf-98b152de0327" providerId="ADAL" clId="{2273DE5F-89DD-4303-9CD7-A5A7B2C316B7}" dt="2025-10-08T15:56:07.940" v="564"/>
        <pc:sldMkLst>
          <pc:docMk/>
          <pc:sldMk cId="3328554322" sldId="2146846629"/>
        </pc:sldMkLst>
      </pc:sldChg>
      <pc:sldChg chg="add">
        <pc:chgData name="James Rees" userId="ae747685-59f7-4046-8ccf-98b152de0327" providerId="ADAL" clId="{2273DE5F-89DD-4303-9CD7-A5A7B2C316B7}" dt="2025-10-08T15:56:07.940" v="564"/>
        <pc:sldMkLst>
          <pc:docMk/>
          <pc:sldMk cId="3624570311" sldId="2146846632"/>
        </pc:sldMkLst>
      </pc:sldChg>
      <pc:sldChg chg="add">
        <pc:chgData name="James Rees" userId="ae747685-59f7-4046-8ccf-98b152de0327" providerId="ADAL" clId="{2273DE5F-89DD-4303-9CD7-A5A7B2C316B7}" dt="2025-10-08T15:56:07.940" v="564"/>
        <pc:sldMkLst>
          <pc:docMk/>
          <pc:sldMk cId="3432429712" sldId="2146846633"/>
        </pc:sldMkLst>
      </pc:sldChg>
      <pc:sldChg chg="add">
        <pc:chgData name="James Rees" userId="ae747685-59f7-4046-8ccf-98b152de0327" providerId="ADAL" clId="{2273DE5F-89DD-4303-9CD7-A5A7B2C316B7}" dt="2025-10-08T15:56:07.940" v="564"/>
        <pc:sldMkLst>
          <pc:docMk/>
          <pc:sldMk cId="2602786469" sldId="2146846637"/>
        </pc:sldMkLst>
      </pc:sldChg>
      <pc:sldChg chg="add">
        <pc:chgData name="James Rees" userId="ae747685-59f7-4046-8ccf-98b152de0327" providerId="ADAL" clId="{2273DE5F-89DD-4303-9CD7-A5A7B2C316B7}" dt="2025-10-08T15:56:07.940" v="564"/>
        <pc:sldMkLst>
          <pc:docMk/>
          <pc:sldMk cId="1050850688" sldId="2146846639"/>
        </pc:sldMkLst>
      </pc:sldChg>
      <pc:sldChg chg="add">
        <pc:chgData name="James Rees" userId="ae747685-59f7-4046-8ccf-98b152de0327" providerId="ADAL" clId="{2273DE5F-89DD-4303-9CD7-A5A7B2C316B7}" dt="2025-10-08T15:56:07.940" v="564"/>
        <pc:sldMkLst>
          <pc:docMk/>
          <pc:sldMk cId="3620680535" sldId="2146846640"/>
        </pc:sldMkLst>
      </pc:sldChg>
      <pc:sldChg chg="add">
        <pc:chgData name="James Rees" userId="ae747685-59f7-4046-8ccf-98b152de0327" providerId="ADAL" clId="{2273DE5F-89DD-4303-9CD7-A5A7B2C316B7}" dt="2025-10-08T15:56:07.940" v="564"/>
        <pc:sldMkLst>
          <pc:docMk/>
          <pc:sldMk cId="492827588" sldId="2146846641"/>
        </pc:sldMkLst>
      </pc:sldChg>
      <pc:sldChg chg="add">
        <pc:chgData name="James Rees" userId="ae747685-59f7-4046-8ccf-98b152de0327" providerId="ADAL" clId="{2273DE5F-89DD-4303-9CD7-A5A7B2C316B7}" dt="2025-10-08T15:56:07.940" v="564"/>
        <pc:sldMkLst>
          <pc:docMk/>
          <pc:sldMk cId="3121549216" sldId="2146846642"/>
        </pc:sldMkLst>
      </pc:sldChg>
      <pc:sldChg chg="add">
        <pc:chgData name="James Rees" userId="ae747685-59f7-4046-8ccf-98b152de0327" providerId="ADAL" clId="{2273DE5F-89DD-4303-9CD7-A5A7B2C316B7}" dt="2025-10-08T15:56:07.940" v="564"/>
        <pc:sldMkLst>
          <pc:docMk/>
          <pc:sldMk cId="2011349580" sldId="2146846643"/>
        </pc:sldMkLst>
      </pc:sldChg>
      <pc:sldChg chg="add">
        <pc:chgData name="James Rees" userId="ae747685-59f7-4046-8ccf-98b152de0327" providerId="ADAL" clId="{2273DE5F-89DD-4303-9CD7-A5A7B2C316B7}" dt="2025-10-08T15:56:07.940" v="564"/>
        <pc:sldMkLst>
          <pc:docMk/>
          <pc:sldMk cId="324932593" sldId="2146846644"/>
        </pc:sldMkLst>
      </pc:sldChg>
      <pc:sldChg chg="add">
        <pc:chgData name="James Rees" userId="ae747685-59f7-4046-8ccf-98b152de0327" providerId="ADAL" clId="{2273DE5F-89DD-4303-9CD7-A5A7B2C316B7}" dt="2025-10-08T15:56:07.940" v="564"/>
        <pc:sldMkLst>
          <pc:docMk/>
          <pc:sldMk cId="1233648302" sldId="2146846645"/>
        </pc:sldMkLst>
      </pc:sldChg>
      <pc:sldChg chg="add">
        <pc:chgData name="James Rees" userId="ae747685-59f7-4046-8ccf-98b152de0327" providerId="ADAL" clId="{2273DE5F-89DD-4303-9CD7-A5A7B2C316B7}" dt="2025-10-08T15:56:07.940" v="564"/>
        <pc:sldMkLst>
          <pc:docMk/>
          <pc:sldMk cId="4023462530" sldId="2146846646"/>
        </pc:sldMkLst>
      </pc:sldChg>
      <pc:sldChg chg="add">
        <pc:chgData name="James Rees" userId="ae747685-59f7-4046-8ccf-98b152de0327" providerId="ADAL" clId="{2273DE5F-89DD-4303-9CD7-A5A7B2C316B7}" dt="2025-10-08T15:56:07.940" v="564"/>
        <pc:sldMkLst>
          <pc:docMk/>
          <pc:sldMk cId="424904289" sldId="2146846647"/>
        </pc:sldMkLst>
      </pc:sldChg>
      <pc:sldChg chg="add del">
        <pc:chgData name="James Rees" userId="ae747685-59f7-4046-8ccf-98b152de0327" providerId="ADAL" clId="{2273DE5F-89DD-4303-9CD7-A5A7B2C316B7}" dt="2025-10-03T12:55:29.330" v="237"/>
        <pc:sldMkLst>
          <pc:docMk/>
          <pc:sldMk cId="316604801" sldId="2147475708"/>
        </pc:sldMkLst>
      </pc:sldChg>
      <pc:sldChg chg="add del">
        <pc:chgData name="James Rees" userId="ae747685-59f7-4046-8ccf-98b152de0327" providerId="ADAL" clId="{2273DE5F-89DD-4303-9CD7-A5A7B2C316B7}" dt="2025-10-03T12:55:35.821" v="238" actId="47"/>
        <pc:sldMkLst>
          <pc:docMk/>
          <pc:sldMk cId="3467255204" sldId="2147475709"/>
        </pc:sldMkLst>
      </pc:sldChg>
      <pc:sldChg chg="modSp add del mod">
        <pc:chgData name="James Rees" userId="ae747685-59f7-4046-8ccf-98b152de0327" providerId="ADAL" clId="{2273DE5F-89DD-4303-9CD7-A5A7B2C316B7}" dt="2025-10-03T12:57:18.216" v="262" actId="255"/>
        <pc:sldMkLst>
          <pc:docMk/>
          <pc:sldMk cId="3943219978" sldId="2147475718"/>
        </pc:sldMkLst>
        <pc:spChg chg="mod">
          <ac:chgData name="James Rees" userId="ae747685-59f7-4046-8ccf-98b152de0327" providerId="ADAL" clId="{2273DE5F-89DD-4303-9CD7-A5A7B2C316B7}" dt="2025-10-03T12:57:18.216" v="262" actId="255"/>
          <ac:spMkLst>
            <pc:docMk/>
            <pc:sldMk cId="3943219978" sldId="2147475718"/>
            <ac:spMk id="5" creationId="{FB6A903D-5418-AB19-67F3-21CB70A8BC67}"/>
          </ac:spMkLst>
        </pc:spChg>
      </pc:sldChg>
      <pc:sldChg chg="del">
        <pc:chgData name="James Rees" userId="ae747685-59f7-4046-8ccf-98b152de0327" providerId="ADAL" clId="{2273DE5F-89DD-4303-9CD7-A5A7B2C316B7}" dt="2025-10-03T12:55:02.439" v="230" actId="47"/>
        <pc:sldMkLst>
          <pc:docMk/>
          <pc:sldMk cId="304437712" sldId="2147478917"/>
        </pc:sldMkLst>
      </pc:sldChg>
      <pc:sldChg chg="add del">
        <pc:chgData name="James Rees" userId="ae747685-59f7-4046-8ccf-98b152de0327" providerId="ADAL" clId="{2273DE5F-89DD-4303-9CD7-A5A7B2C316B7}" dt="2025-10-03T12:55:29.330" v="237"/>
        <pc:sldMkLst>
          <pc:docMk/>
          <pc:sldMk cId="162423740" sldId="2147478918"/>
        </pc:sldMkLst>
      </pc:sldChg>
      <pc:sldChg chg="add del">
        <pc:chgData name="James Rees" userId="ae747685-59f7-4046-8ccf-98b152de0327" providerId="ADAL" clId="{2273DE5F-89DD-4303-9CD7-A5A7B2C316B7}" dt="2025-10-03T12:55:29.330" v="237"/>
        <pc:sldMkLst>
          <pc:docMk/>
          <pc:sldMk cId="2409992255" sldId="2147478919"/>
        </pc:sldMkLst>
      </pc:sldChg>
      <pc:sldChg chg="del">
        <pc:chgData name="James Rees" userId="ae747685-59f7-4046-8ccf-98b152de0327" providerId="ADAL" clId="{2273DE5F-89DD-4303-9CD7-A5A7B2C316B7}" dt="2025-10-03T12:55:02.963" v="231" actId="47"/>
        <pc:sldMkLst>
          <pc:docMk/>
          <pc:sldMk cId="4029659838" sldId="2147478920"/>
        </pc:sldMkLst>
      </pc:sldChg>
      <pc:sldChg chg="add">
        <pc:chgData name="James Rees" userId="ae747685-59f7-4046-8ccf-98b152de0327" providerId="ADAL" clId="{2273DE5F-89DD-4303-9CD7-A5A7B2C316B7}" dt="2025-10-03T12:55:29.330" v="237"/>
        <pc:sldMkLst>
          <pc:docMk/>
          <pc:sldMk cId="1491113240" sldId="2147478921"/>
        </pc:sldMkLst>
      </pc:sldChg>
      <pc:sldChg chg="add">
        <pc:chgData name="James Rees" userId="ae747685-59f7-4046-8ccf-98b152de0327" providerId="ADAL" clId="{2273DE5F-89DD-4303-9CD7-A5A7B2C316B7}" dt="2025-10-03T12:55:29.330" v="237"/>
        <pc:sldMkLst>
          <pc:docMk/>
          <pc:sldMk cId="1906169347" sldId="2147478922"/>
        </pc:sldMkLst>
      </pc:sldChg>
      <pc:sldChg chg="del">
        <pc:chgData name="James Rees" userId="ae747685-59f7-4046-8ccf-98b152de0327" providerId="ADAL" clId="{2273DE5F-89DD-4303-9CD7-A5A7B2C316B7}" dt="2025-10-03T12:55:05.644" v="234" actId="47"/>
        <pc:sldMkLst>
          <pc:docMk/>
          <pc:sldMk cId="490834770" sldId="2147478933"/>
        </pc:sldMkLst>
      </pc:sldChg>
      <pc:sldChg chg="modSp mod">
        <pc:chgData name="James Rees" userId="ae747685-59f7-4046-8ccf-98b152de0327" providerId="ADAL" clId="{2273DE5F-89DD-4303-9CD7-A5A7B2C316B7}" dt="2025-10-03T14:51:45.914" v="333" actId="20577"/>
        <pc:sldMkLst>
          <pc:docMk/>
          <pc:sldMk cId="227499655" sldId="2147478953"/>
        </pc:sldMkLst>
        <pc:spChg chg="mod">
          <ac:chgData name="James Rees" userId="ae747685-59f7-4046-8ccf-98b152de0327" providerId="ADAL" clId="{2273DE5F-89DD-4303-9CD7-A5A7B2C316B7}" dt="2025-10-03T14:51:29.978" v="317" actId="20577"/>
          <ac:spMkLst>
            <pc:docMk/>
            <pc:sldMk cId="227499655" sldId="2147478953"/>
            <ac:spMk id="2" creationId="{A5C76EB3-0AAE-9DCC-1A62-093F940297A6}"/>
          </ac:spMkLst>
        </pc:spChg>
        <pc:spChg chg="mod">
          <ac:chgData name="James Rees" userId="ae747685-59f7-4046-8ccf-98b152de0327" providerId="ADAL" clId="{2273DE5F-89DD-4303-9CD7-A5A7B2C316B7}" dt="2025-10-03T14:51:45.914" v="333" actId="20577"/>
          <ac:spMkLst>
            <pc:docMk/>
            <pc:sldMk cId="227499655" sldId="2147478953"/>
            <ac:spMk id="5" creationId="{8A942B04-8740-0874-0E89-84D2A1F1A475}"/>
          </ac:spMkLst>
        </pc:spChg>
      </pc:sldChg>
      <pc:sldChg chg="modSp add mod">
        <pc:chgData name="James Rees" userId="ae747685-59f7-4046-8ccf-98b152de0327" providerId="ADAL" clId="{2273DE5F-89DD-4303-9CD7-A5A7B2C316B7}" dt="2025-10-06T15:21:14.363" v="561" actId="20577"/>
        <pc:sldMkLst>
          <pc:docMk/>
          <pc:sldMk cId="3974885491" sldId="2147478954"/>
        </pc:sldMkLst>
        <pc:spChg chg="mod">
          <ac:chgData name="James Rees" userId="ae747685-59f7-4046-8ccf-98b152de0327" providerId="ADAL" clId="{2273DE5F-89DD-4303-9CD7-A5A7B2C316B7}" dt="2025-10-06T15:21:14.363" v="561" actId="20577"/>
          <ac:spMkLst>
            <pc:docMk/>
            <pc:sldMk cId="3974885491" sldId="2147478954"/>
            <ac:spMk id="2" creationId="{CB30A4FB-FB37-F54B-0CE9-9AB9ACC59188}"/>
          </ac:spMkLst>
        </pc:spChg>
      </pc:sldChg>
      <pc:sldChg chg="modSp add mod">
        <pc:chgData name="James Rees" userId="ae747685-59f7-4046-8ccf-98b152de0327" providerId="ADAL" clId="{2273DE5F-89DD-4303-9CD7-A5A7B2C316B7}" dt="2025-10-03T14:52:59.089" v="366" actId="20577"/>
        <pc:sldMkLst>
          <pc:docMk/>
          <pc:sldMk cId="2165266387" sldId="2147478955"/>
        </pc:sldMkLst>
        <pc:spChg chg="mod">
          <ac:chgData name="James Rees" userId="ae747685-59f7-4046-8ccf-98b152de0327" providerId="ADAL" clId="{2273DE5F-89DD-4303-9CD7-A5A7B2C316B7}" dt="2025-10-03T14:52:59.089" v="366" actId="20577"/>
          <ac:spMkLst>
            <pc:docMk/>
            <pc:sldMk cId="2165266387" sldId="2147478955"/>
            <ac:spMk id="2" creationId="{E3FB186B-97B9-51FC-5027-375CB7658922}"/>
          </ac:spMkLst>
        </pc:spChg>
      </pc:sldChg>
      <pc:sldChg chg="del">
        <pc:chgData name="James Rees" userId="ae747685-59f7-4046-8ccf-98b152de0327" providerId="ADAL" clId="{2273DE5F-89DD-4303-9CD7-A5A7B2C316B7}" dt="2025-10-03T12:55:57.166" v="239" actId="47"/>
        <pc:sldMkLst>
          <pc:docMk/>
          <pc:sldMk cId="586704053" sldId="2147478956"/>
        </pc:sldMkLst>
      </pc:sldChg>
      <pc:sldChg chg="modSp add mod">
        <pc:chgData name="James Rees" userId="ae747685-59f7-4046-8ccf-98b152de0327" providerId="ADAL" clId="{2273DE5F-89DD-4303-9CD7-A5A7B2C316B7}" dt="2025-10-03T14:53:58.156" v="402" actId="20577"/>
        <pc:sldMkLst>
          <pc:docMk/>
          <pc:sldMk cId="1532939900" sldId="2147478956"/>
        </pc:sldMkLst>
        <pc:spChg chg="mod">
          <ac:chgData name="James Rees" userId="ae747685-59f7-4046-8ccf-98b152de0327" providerId="ADAL" clId="{2273DE5F-89DD-4303-9CD7-A5A7B2C316B7}" dt="2025-10-03T14:53:58.156" v="402" actId="20577"/>
          <ac:spMkLst>
            <pc:docMk/>
            <pc:sldMk cId="1532939900" sldId="2147478956"/>
            <ac:spMk id="2" creationId="{36030427-1AA4-25F4-6A3F-0A1C9C91CAEB}"/>
          </ac:spMkLst>
        </pc:spChg>
      </pc:sldChg>
      <pc:sldChg chg="modSp add mod">
        <pc:chgData name="James Rees" userId="ae747685-59f7-4046-8ccf-98b152de0327" providerId="ADAL" clId="{2273DE5F-89DD-4303-9CD7-A5A7B2C316B7}" dt="2025-10-06T15:21:09.261" v="559" actId="20577"/>
        <pc:sldMkLst>
          <pc:docMk/>
          <pc:sldMk cId="454432499" sldId="2147478957"/>
        </pc:sldMkLst>
        <pc:spChg chg="mod">
          <ac:chgData name="James Rees" userId="ae747685-59f7-4046-8ccf-98b152de0327" providerId="ADAL" clId="{2273DE5F-89DD-4303-9CD7-A5A7B2C316B7}" dt="2025-10-06T15:21:04.081" v="542" actId="20577"/>
          <ac:spMkLst>
            <pc:docMk/>
            <pc:sldMk cId="454432499" sldId="2147478957"/>
            <ac:spMk id="2" creationId="{D194A897-1696-0C67-F7F5-969238A663C6}"/>
          </ac:spMkLst>
        </pc:spChg>
        <pc:spChg chg="mod">
          <ac:chgData name="James Rees" userId="ae747685-59f7-4046-8ccf-98b152de0327" providerId="ADAL" clId="{2273DE5F-89DD-4303-9CD7-A5A7B2C316B7}" dt="2025-10-06T15:21:09.261" v="559" actId="20577"/>
          <ac:spMkLst>
            <pc:docMk/>
            <pc:sldMk cId="454432499" sldId="2147478957"/>
            <ac:spMk id="5" creationId="{D6213EFD-FE9B-C42D-8D91-559851567C7D}"/>
          </ac:spMkLst>
        </pc:spChg>
      </pc:sldChg>
      <pc:sldChg chg="del">
        <pc:chgData name="James Rees" userId="ae747685-59f7-4046-8ccf-98b152de0327" providerId="ADAL" clId="{2273DE5F-89DD-4303-9CD7-A5A7B2C316B7}" dt="2025-10-03T12:55:59.406" v="242" actId="47"/>
        <pc:sldMkLst>
          <pc:docMk/>
          <pc:sldMk cId="867006791" sldId="2147478958"/>
        </pc:sldMkLst>
      </pc:sldChg>
      <pc:sldChg chg="del">
        <pc:chgData name="James Rees" userId="ae747685-59f7-4046-8ccf-98b152de0327" providerId="ADAL" clId="{2273DE5F-89DD-4303-9CD7-A5A7B2C316B7}" dt="2025-10-03T12:55:58.727" v="241" actId="47"/>
        <pc:sldMkLst>
          <pc:docMk/>
          <pc:sldMk cId="3946929491" sldId="2147478959"/>
        </pc:sldMkLst>
      </pc:sldChg>
      <pc:sldChg chg="del">
        <pc:chgData name="James Rees" userId="ae747685-59f7-4046-8ccf-98b152de0327" providerId="ADAL" clId="{2273DE5F-89DD-4303-9CD7-A5A7B2C316B7}" dt="2025-10-03T12:51:19.704" v="20" actId="47"/>
        <pc:sldMkLst>
          <pc:docMk/>
          <pc:sldMk cId="2569013051" sldId="2147478960"/>
        </pc:sldMkLst>
      </pc:sldChg>
      <pc:sldMasterChg chg="del delSldLayout">
        <pc:chgData name="James Rees" userId="ae747685-59f7-4046-8ccf-98b152de0327" providerId="ADAL" clId="{2273DE5F-89DD-4303-9CD7-A5A7B2C316B7}" dt="2025-10-03T12:55:58.094" v="240" actId="47"/>
        <pc:sldMasterMkLst>
          <pc:docMk/>
          <pc:sldMasterMk cId="1903053265" sldId="2147484112"/>
        </pc:sldMasterMkLst>
        <pc:sldLayoutChg chg="del">
          <pc:chgData name="James Rees" userId="ae747685-59f7-4046-8ccf-98b152de0327" providerId="ADAL" clId="{2273DE5F-89DD-4303-9CD7-A5A7B2C316B7}" dt="2025-10-03T12:55:58.094" v="240" actId="47"/>
          <pc:sldLayoutMkLst>
            <pc:docMk/>
            <pc:sldMasterMk cId="1903053265" sldId="2147484112"/>
            <pc:sldLayoutMk cId="1194948009" sldId="2147484113"/>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1829886144" sldId="2147484114"/>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479087571" sldId="2147484115"/>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3203557670" sldId="2147484116"/>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787557179" sldId="2147484117"/>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266798035" sldId="2147484118"/>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532961283" sldId="2147484119"/>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3345633342" sldId="2147484120"/>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1280655828" sldId="2147484121"/>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3202489390" sldId="2147484122"/>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960488544" sldId="2147484123"/>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085842957" sldId="2147484124"/>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285090165" sldId="2147484125"/>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820678322" sldId="2147484126"/>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1992504791" sldId="2147484127"/>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914357863" sldId="2147484128"/>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880062380" sldId="2147484129"/>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460395745" sldId="2147484130"/>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4112797977" sldId="2147484131"/>
          </pc:sldLayoutMkLst>
        </pc:sldLayoutChg>
        <pc:sldLayoutChg chg="del">
          <pc:chgData name="James Rees" userId="ae747685-59f7-4046-8ccf-98b152de0327" providerId="ADAL" clId="{2273DE5F-89DD-4303-9CD7-A5A7B2C316B7}" dt="2025-10-03T12:55:58.094" v="240" actId="47"/>
          <pc:sldLayoutMkLst>
            <pc:docMk/>
            <pc:sldMasterMk cId="1903053265" sldId="2147484112"/>
            <pc:sldLayoutMk cId="2056938497" sldId="2147484132"/>
          </pc:sldLayoutMkLst>
        </pc:sldLayoutChg>
      </pc:sldMasterChg>
      <pc:sldMasterChg chg="delSldLayout">
        <pc:chgData name="James Rees" userId="ae747685-59f7-4046-8ccf-98b152de0327" providerId="ADAL" clId="{2273DE5F-89DD-4303-9CD7-A5A7B2C316B7}" dt="2025-10-03T12:55:06.442" v="236" actId="47"/>
        <pc:sldMasterMkLst>
          <pc:docMk/>
          <pc:sldMasterMk cId="1658548680" sldId="2147484133"/>
        </pc:sldMasterMkLst>
        <pc:sldLayoutChg chg="del">
          <pc:chgData name="James Rees" userId="ae747685-59f7-4046-8ccf-98b152de0327" providerId="ADAL" clId="{2273DE5F-89DD-4303-9CD7-A5A7B2C316B7}" dt="2025-10-03T12:55:06.442" v="236" actId="47"/>
          <pc:sldLayoutMkLst>
            <pc:docMk/>
            <pc:sldMasterMk cId="1658548680" sldId="2147484133"/>
            <pc:sldLayoutMk cId="2679383840" sldId="2147484135"/>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08/10/2025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08/10/2025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F70C-E958-B687-868E-8F8CFD702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1D23-BC69-004E-32CC-2CA974E70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68E4B-8ED8-FA82-F0DD-A26DEF0C214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FC8AFD2-8E6D-DE1E-D501-63681FB873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7099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386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628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504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D678D3AD-46CE-5FC3-73DC-C1A30BC2B9BD}"/>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ECC02446-A202-8472-5F64-036DF855AB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AE70F9AB-E1EB-0A0F-14DC-7E1F9E153E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27341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7B75A8EE-D908-E4AF-044C-77BCFD4DB373}"/>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75260B39-7F61-3232-23A9-6D28AC7D86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CBBC76EC-04A9-7EF8-57C4-A05ADD8427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8758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992123D7-826D-1367-8BA2-7D9906A3EB1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096C81F-E466-9E09-84C7-A19ABA764C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F1AFD9F9-DDE1-7C81-8E05-A4FC67DFD0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6848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3AACA2F7-CDE9-250A-53A2-1C920972912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9651EF48-A80F-B581-5524-F2FD894E15D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9E817778-D1DB-579B-8F7B-A774960B01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5115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4D4D9CB-FABA-1ED4-9D76-D3AB49EEBAF4}"/>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905020F-5DC8-C125-8BD3-E5C4115D29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2B4C4C90-E1B9-AED3-A8FB-76F71A092C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316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4C11DE54-0524-7393-E813-8D38468372B9}"/>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3236966D-A17A-DB51-774C-9EBAD878A3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C30FAB48-0B2A-D2E8-1DD9-46E0239F34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8757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236D8470-29A4-3BE4-20E1-BFB04414DB8F}"/>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0BB3337-EAB9-7C9F-3F96-AA19253672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53236313-3D50-D919-4487-A72F531018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2585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CAD20186-483D-A0E1-3A84-FD44FD3BBE00}"/>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F6E1A459-F3A6-98A8-6CB5-1FB78DC366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21D5C766-881D-3B10-3643-8C7D57B8E6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6836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D59CDC15-DF89-AF49-0388-ACE4823E5B2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61014D9-EFED-95B5-30F4-956AA97639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56F8F11C-423B-81B9-26A4-C20AC1D9D8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757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85F0406E-A33E-D24B-3AA3-BD5A95345A3C}"/>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C7D00B9E-7441-21C4-35DD-3FAE5C327BD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B760B322-A079-FA9E-275C-530331AA63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754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3E4C2255-2FFA-C4FF-29BD-465CAF10353B}"/>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1E82A7A4-9ABB-9DC6-4039-930ED93F12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21EAA7C5-F721-A3A7-6562-41A2A28078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6567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8D5113D-B6CD-DD31-706C-56F12CF83B71}"/>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FC42FDB-507E-4D8C-A23A-BA19218EED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D066996C-4CB0-5CA5-F2E0-E9FE27F6E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8167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E6B039BE-A232-8787-DA18-7292A3ACBF78}"/>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7F897E4-F7CE-14FE-17C7-70FAF4201B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DF5DA220-E20B-2EBB-AE74-C4678131D4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4733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88CBC0E7-9441-A7DD-292A-659B075710F4}"/>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898819E2-191E-44ED-FA38-4759C630D83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E43E01B6-BAFD-0D1D-FBE2-76511773F5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20882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BD2BEDF-8974-DFFC-F457-E80BAAEFCB02}"/>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55EED2C2-99A8-52C2-D1F0-53580E4D90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6970A6E8-CCAE-FC14-6908-782C4BE3D9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25739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65862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6715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25420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66405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0462585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3930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565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25606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592450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82695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220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25686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8865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1355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703443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350404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806628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4076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3109074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08/10/2025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08 October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935343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4782010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32263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580117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910686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009796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1907051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9769983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96152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714205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5.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3.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2.xml"/><Relationship Id="rId7" Type="http://schemas.openxmlformats.org/officeDocument/2006/relationships/image" Target="../media/image3.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4.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GB" smtClean="0"/>
              <a:pPr/>
              <a:t>‹#›</a:t>
            </a:fld>
            <a:endParaRPr lang="en-GB"/>
          </a:p>
        </p:txBody>
      </p:sp>
      <p:sp>
        <p:nvSpPr>
          <p:cNvPr id="3" name="TextBox 2">
            <a:extLst>
              <a:ext uri="{FF2B5EF4-FFF2-40B4-BE49-F238E27FC236}">
                <a16:creationId xmlns:a16="http://schemas.microsoft.com/office/drawing/2014/main" id="{D39CD57F-6857-05EB-1D1A-43527BB392B5}"/>
              </a:ext>
            </a:extLst>
          </p:cNvPr>
          <p:cNvSpPr txBox="1"/>
          <p:nvPr>
            <p:extLst>
              <p:ext uri="{1162E1C5-73C7-4A58-AE30-91384D911F3F}">
                <p184:classification xmlns:p184="http://schemas.microsoft.com/office/powerpoint/2018/4/main" val="ftr"/>
              </p:ext>
            </p:extLst>
          </p:nvPr>
        </p:nvSpPr>
        <p:spPr>
          <a:xfrm>
            <a:off x="63500" y="6489700"/>
            <a:ext cx="11734800" cy="3048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837348332"/>
      </p:ext>
    </p:extLst>
  </p:cSld>
  <p:clrMap bg1="lt1" tx1="dk1" bg2="dk2" tx2="lt2" accent1="accent1" accent2="accent2" accent3="accent3" accent4="accent4" accent5="accent5" accent6="accent6" hlink="hlink" folHlink="folHlink"/>
  <p:sldLayoutIdLst>
    <p:sldLayoutId id="2147484136" r:id="rId1"/>
    <p:sldLayoutId id="2147484137" r:id="rId2"/>
    <p:sldLayoutId id="2147484138" r:id="rId3"/>
    <p:sldLayoutId id="2147484139" r:id="rId4"/>
    <p:sldLayoutId id="2147484140" r:id="rId5"/>
    <p:sldLayoutId id="2147484141" r:id="rId6"/>
    <p:sldLayoutId id="2147484142" r:id="rId7"/>
    <p:sldLayoutId id="2147484143" r:id="rId8"/>
    <p:sldLayoutId id="2147484144" r:id="rId9"/>
    <p:sldLayoutId id="214748414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3" Type="http://schemas.openxmlformats.org/officeDocument/2006/relationships/hyperlink" Target="https://secure-web.cisco.com/1z_mCYapWQ1zUzcFZYLkM06DEN98FblMuJVrpSHBvdcnQqurFeq_vw1QhLUr4bdsApHznN_WrS-qbdtfM931DVfoysV-5w_yRzipJnwmfApdUD93jR8NuC0Y9aImpdc0R24RKktOtSjR_RqJLdMAr6F_3j_dTZiBUtad1PE_EbfpG7F-2EqUuRzJ2yXX42SD4KwB-FjAmM7ItoTUzJNgg5NRll7Y07Q-3Uz68Tmf1PBA7Yo4qg0p3-e2Jl5qy2FUigY2C9ybvLKeH1DFDcVlIeZtM13tvRmt6c0JV4tzl_pGAvg93N1G7qZM1VfiJ1mWV/https%3A%2F%2Frecportal.co.uk%2Fgroup%2Fguest%2Fuseful-documents" TargetMode="External"/><Relationship Id="rId7" Type="http://schemas.openxmlformats.org/officeDocument/2006/relationships/image" Target="../media/image19.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recportal.co.uk/group/guest/-/introduction-of-end-of-gate-closure-notifications" TargetMode="External"/><Relationship Id="rId7" Type="http://schemas.openxmlformats.org/officeDocument/2006/relationships/image" Target="../media/image2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hyperlink" Target="https://recportal.co.uk/group/guest/-/c3-0140-retail-risk-register-v5.0" TargetMode="External"/><Relationship Id="rId4" Type="http://schemas.openxmlformats.org/officeDocument/2006/relationships/hyperlink" Target="https://recportal.co.uk/group/guest/-/introduction-of-sdep-and-ees-user-maintenance-api-ecoes-chang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hyperlink" Target="https://gbr01.safelinks.protection.outlook.com/?url=https%3A%2F%2Feot.recmanager.co.uk%2Ff%2Fa%2FuZir5YsU4wo4XoDXLv8S1Q~~%2FAAAHURA~%2Ft-kmOpbrKpRBQQdO1m8qss8FeWwhb391A2nLSjhLoGpiJCUtTAxGZT6aULdeJSBQ_JR1y25WTQQ_haWB4hbhuqvwHUEGu359PSCxJwHY82SjHWQp4_QBoBoC0uIj8thECjSJKnJRaqUtxYenk1Ork74vc3pxk87WjZcshQnH3aCjwh9kbBu5Gdu-QilojSvtkZBSizppj_xxm9L16m2kaFfV0W-Pl43fQHUEuiXkncLAK0RhTzae_kkjd6bM9xz0Vy_glCL_mp7FlfBv4jSZaKkbF_L5KC6ciMBDS7U1cS4~&amp;data=05%7C02%7Ccarl.dennis%40recmanager.co.uk%7C7610606b5aa84d42711d08ddfcdb8172%7C2c38dc643bd947f79d66168a7f64e0aa%7C0%7C0%7C638944741942493960%7CUnknown%7CTWFpbGZsb3d8eyJFbXB0eU1hcGkiOnRydWUsIlYiOiIwLjAuMDAwMCIsIlAiOiJXaW4zMiIsIkFOIjoiTWFpbCIsIldUIjoyfQ%3D%3D%7C0%7C%7C%7C&amp;sdata=xMsC4x9ulGHm1oogvmPayaAmXiHOAOyYSsIuJYIO8sU%3D&amp;reserved=0" TargetMode="External"/><Relationship Id="rId2" Type="http://schemas.openxmlformats.org/officeDocument/2006/relationships/hyperlink" Target="mailto:helpdesk@electralink.co.uk" TargetMode="External"/><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7.svg"/><Relationship Id="rId2" Type="http://schemas.openxmlformats.org/officeDocument/2006/relationships/notesSlide" Target="../notesSlides/notesSlide9.xml"/><Relationship Id="rId1" Type="http://schemas.openxmlformats.org/officeDocument/2006/relationships/slideLayout" Target="../slideLayouts/slideLayout65.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5.xml"/><Relationship Id="rId5" Type="http://schemas.openxmlformats.org/officeDocument/2006/relationships/image" Target="../media/image31.sv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5.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65.xml"/><Relationship Id="rId4" Type="http://schemas.openxmlformats.org/officeDocument/2006/relationships/hyperlink" Target="https://recportal.co.uk/web/tariff-interoperability-working-group"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Arial" panose="020B0604020202020204" pitchFamily="34" charset="0"/>
                <a:ea typeface="Roboto"/>
                <a:cs typeface="Arial" panose="020B0604020202020204" pitchFamily="34" charset="0"/>
              </a:rPr>
              <a:t>10 October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039490578"/>
              </p:ext>
            </p:extLst>
          </p:nvPr>
        </p:nvGraphicFramePr>
        <p:xfrm>
          <a:off x="1143000" y="1445860"/>
          <a:ext cx="9528049" cy="4337752"/>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a:solidFill>
                            <a:schemeClr val="tx1"/>
                          </a:solidFill>
                          <a:effectLst/>
                          <a:latin typeface="Arial" panose="020B0604020202020204" pitchFamily="34" charset="0"/>
                          <a:cs typeface="Arial" panose="020B0604020202020204" pitchFamily="34" charset="0"/>
                        </a:rPr>
                        <a:t>10:00</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a:solidFill>
                            <a:schemeClr val="tx1"/>
                          </a:solidFill>
                          <a:effectLst/>
                          <a:latin typeface="Arial" panose="020B0604020202020204" pitchFamily="34" charset="0"/>
                          <a:cs typeface="Arial" panose="020B0604020202020204" pitchFamily="34" charset="0"/>
                        </a:rPr>
                        <a:t>Chair </a:t>
                      </a:r>
                      <a:endParaRPr lang="en-GB" sz="12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EES Update Following MHHS M10</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433989276"/>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Market Message Version Issue</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dirty="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129498811"/>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Gatekeeper Validation Issue</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dirty="0">
                          <a:solidFill>
                            <a:schemeClr val="tx1"/>
                          </a:solidFill>
                          <a:effectLst/>
                          <a:latin typeface="Arial" panose="020B0604020202020204" pitchFamily="34" charset="0"/>
                          <a:cs typeface="Arial" panose="020B0604020202020204" pitchFamily="34" charset="0"/>
                        </a:rPr>
                        <a:t>10:55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813181728"/>
                  </a:ext>
                </a:extLst>
              </a:tr>
              <a:tr h="52808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Tariff Interoperability Working Group</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2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fontAlgn="ctr"/>
                      <a:r>
                        <a:rPr lang="en-GB" sz="1200" b="1" i="0" cap="none" spc="0" dirty="0" err="1">
                          <a:solidFill>
                            <a:schemeClr val="tx1"/>
                          </a:solidFill>
                          <a:effectLst/>
                          <a:latin typeface="Arial" panose="020B0604020202020204" pitchFamily="34" charset="0"/>
                          <a:cs typeface="Arial" panose="020B0604020202020204" pitchFamily="34" charset="0"/>
                        </a:rPr>
                        <a:t>RECCo</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1071088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A949-0161-C289-BC51-739249BF4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21E3A-F573-215A-0111-7841069D0C02}"/>
              </a:ext>
            </a:extLst>
          </p:cNvPr>
          <p:cNvSpPr>
            <a:spLocks noGrp="1"/>
          </p:cNvSpPr>
          <p:nvPr>
            <p:ph type="title"/>
          </p:nvPr>
        </p:nvSpPr>
        <p:spPr/>
        <p:txBody>
          <a:bodyPr>
            <a:normAutofit/>
          </a:bodyPr>
          <a:lstStyle/>
          <a:p>
            <a:r>
              <a:rPr lang="en-GB" dirty="0">
                <a:latin typeface="Arial" panose="020B0604020202020204" pitchFamily="34" charset="0"/>
                <a:ea typeface="Roboto"/>
                <a:cs typeface="Arial" panose="020B0604020202020204" pitchFamily="34" charset="0"/>
              </a:rPr>
              <a:t>For Input: Performance Assurance Analytics Updates</a:t>
            </a:r>
          </a:p>
        </p:txBody>
      </p:sp>
      <p:sp>
        <p:nvSpPr>
          <p:cNvPr id="5" name="Text Placeholder 4">
            <a:extLst>
              <a:ext uri="{FF2B5EF4-FFF2-40B4-BE49-F238E27FC236}">
                <a16:creationId xmlns:a16="http://schemas.microsoft.com/office/drawing/2014/main" id="{6C2F2D9F-FA18-11CD-60D4-C331E4DF0795}"/>
              </a:ext>
            </a:extLst>
          </p:cNvPr>
          <p:cNvSpPr>
            <a:spLocks noGrp="1"/>
          </p:cNvSpPr>
          <p:nvPr>
            <p:ph type="body" sz="quarter" idx="10"/>
          </p:nvPr>
        </p:nvSpPr>
        <p:spPr/>
        <p:txBody>
          <a:bodyPr/>
          <a:lstStyle/>
          <a:p>
            <a:r>
              <a:rPr lang="en-GB"/>
              <a:t>Andrew Waghorn</a:t>
            </a:r>
          </a:p>
        </p:txBody>
      </p:sp>
    </p:spTree>
    <p:extLst>
      <p:ext uri="{BB962C8B-B14F-4D97-AF65-F5344CB8AC3E}">
        <p14:creationId xmlns:p14="http://schemas.microsoft.com/office/powerpoint/2010/main" val="162423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31AAD-F233-EA7B-C5AF-77D3D33987F4}"/>
              </a:ext>
            </a:extLst>
          </p:cNvPr>
          <p:cNvSpPr>
            <a:spLocks noGrp="1"/>
          </p:cNvSpPr>
          <p:nvPr>
            <p:ph type="title"/>
          </p:nvPr>
        </p:nvSpPr>
        <p:spPr/>
        <p:txBody>
          <a:bodyPr/>
          <a:lstStyle/>
          <a:p>
            <a:r>
              <a:rPr lang="en-GB" dirty="0">
                <a:latin typeface="Arial" panose="020B0604020202020204" pitchFamily="34" charset="0"/>
                <a:ea typeface="Roboto"/>
                <a:cs typeface="Arial" panose="020B0604020202020204" pitchFamily="34" charset="0"/>
              </a:rPr>
              <a:t>We will Cover</a:t>
            </a:r>
            <a:endParaRPr lang="en-GB" dirty="0"/>
          </a:p>
        </p:txBody>
      </p:sp>
      <p:sp>
        <p:nvSpPr>
          <p:cNvPr id="5" name="Content Placeholder 4">
            <a:extLst>
              <a:ext uri="{FF2B5EF4-FFF2-40B4-BE49-F238E27FC236}">
                <a16:creationId xmlns:a16="http://schemas.microsoft.com/office/drawing/2014/main" id="{FB6A903D-5418-AB19-67F3-21CB70A8BC67}"/>
              </a:ext>
            </a:extLst>
          </p:cNvPr>
          <p:cNvSpPr>
            <a:spLocks noGrp="1"/>
          </p:cNvSpPr>
          <p:nvPr>
            <p:ph sz="quarter" idx="10"/>
          </p:nvPr>
        </p:nvSpPr>
        <p:spPr/>
        <p:txBody>
          <a:bodyPr vert="horz" lIns="91440" tIns="45720" rIns="91440" bIns="45720" rtlCol="0" anchor="t">
            <a:normAutofit/>
          </a:bodyPr>
          <a:lstStyle/>
          <a:p>
            <a:r>
              <a:rPr lang="en-GB" sz="1600" dirty="0">
                <a:latin typeface="Arial" panose="020B0604020202020204" pitchFamily="34" charset="0"/>
                <a:ea typeface="Roboto"/>
                <a:cs typeface="Arial" panose="020B0604020202020204" pitchFamily="34" charset="0"/>
              </a:rPr>
              <a:t>Data Cleanse:</a:t>
            </a:r>
          </a:p>
          <a:p>
            <a:pPr lvl="1"/>
            <a:r>
              <a:rPr lang="en-GB" dirty="0">
                <a:latin typeface="Arial" panose="020B0604020202020204" pitchFamily="34" charset="0"/>
                <a:ea typeface="Roboto"/>
                <a:cs typeface="Arial" panose="020B0604020202020204" pitchFamily="34" charset="0"/>
              </a:rPr>
              <a:t>Walkthrough of the dashboard</a:t>
            </a:r>
          </a:p>
          <a:p>
            <a:pPr lvl="1"/>
            <a:r>
              <a:rPr lang="en-GB" dirty="0">
                <a:latin typeface="Arial" panose="020B0604020202020204" pitchFamily="34" charset="0"/>
                <a:ea typeface="Roboto"/>
                <a:cs typeface="Arial" panose="020B0604020202020204" pitchFamily="34" charset="0"/>
              </a:rPr>
              <a:t>Update on Sprint 5</a:t>
            </a:r>
          </a:p>
          <a:p>
            <a:r>
              <a:rPr lang="en-GB" sz="1600" dirty="0">
                <a:latin typeface="Arial" panose="020B0604020202020204" pitchFamily="34" charset="0"/>
                <a:ea typeface="Roboto"/>
                <a:cs typeface="Arial" panose="020B0604020202020204" pitchFamily="34" charset="0"/>
              </a:rPr>
              <a:t>Updates on TDIS</a:t>
            </a:r>
          </a:p>
          <a:p>
            <a:pPr lvl="1"/>
            <a:r>
              <a:rPr lang="en-GB" dirty="0">
                <a:latin typeface="Arial" panose="020B0604020202020204" pitchFamily="34" charset="0"/>
                <a:ea typeface="Roboto"/>
                <a:cs typeface="Arial" panose="020B0604020202020204" pitchFamily="34" charset="0"/>
              </a:rPr>
              <a:t>Walkthrough of dashboard changes</a:t>
            </a:r>
          </a:p>
          <a:p>
            <a:pPr lvl="1"/>
            <a:r>
              <a:rPr lang="en-GB" dirty="0">
                <a:latin typeface="Arial" panose="020B0604020202020204" pitchFamily="34" charset="0"/>
                <a:ea typeface="Roboto"/>
                <a:cs typeface="Arial" panose="020B0604020202020204" pitchFamily="34" charset="0"/>
              </a:rPr>
              <a:t>Changes to data validation</a:t>
            </a:r>
          </a:p>
          <a:p>
            <a:pPr lvl="1"/>
            <a:r>
              <a:rPr lang="en-GB" dirty="0">
                <a:latin typeface="Arial" panose="020B0604020202020204" pitchFamily="34" charset="0"/>
                <a:ea typeface="Roboto"/>
                <a:cs typeface="Arial" panose="020B0604020202020204" pitchFamily="34" charset="0"/>
              </a:rPr>
              <a:t>Actions Parties need to take</a:t>
            </a:r>
          </a:p>
        </p:txBody>
      </p:sp>
    </p:spTree>
    <p:extLst>
      <p:ext uri="{BB962C8B-B14F-4D97-AF65-F5344CB8AC3E}">
        <p14:creationId xmlns:p14="http://schemas.microsoft.com/office/powerpoint/2010/main" val="3943219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dirty="0">
                <a:latin typeface="Arial"/>
                <a:ea typeface="Roboto"/>
                <a:cs typeface="Arial"/>
              </a:rPr>
              <a:t>For Information: </a:t>
            </a:r>
            <a:r>
              <a:rPr lang="en-GB" dirty="0" err="1">
                <a:latin typeface="Arial"/>
                <a:ea typeface="Roboto"/>
                <a:cs typeface="Arial"/>
              </a:rPr>
              <a:t>PErformance</a:t>
            </a:r>
            <a:r>
              <a:rPr lang="en-GB" dirty="0">
                <a:latin typeface="Arial"/>
                <a:ea typeface="Roboto"/>
                <a:cs typeface="Arial"/>
              </a:rPr>
              <a:t> Assurance Update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Roboto"/>
                <a:ea typeface="Roboto"/>
                <a:cs typeface="Roboto"/>
              </a:rPr>
              <a:t>Vaishnavi Campbell-Sharma</a:t>
            </a:r>
            <a:endParaRPr lang="en-US"/>
          </a:p>
        </p:txBody>
      </p:sp>
    </p:spTree>
    <p:extLst>
      <p:ext uri="{BB962C8B-B14F-4D97-AF65-F5344CB8AC3E}">
        <p14:creationId xmlns:p14="http://schemas.microsoft.com/office/powerpoint/2010/main" val="31660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F400-8A6A-01A5-4F64-56682B403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F8AC-48B0-A9FE-F854-64012087354E}"/>
              </a:ext>
            </a:extLst>
          </p:cNvPr>
          <p:cNvSpPr>
            <a:spLocks noGrp="1"/>
          </p:cNvSpPr>
          <p:nvPr>
            <p:ph type="title"/>
          </p:nvPr>
        </p:nvSpPr>
        <p:spPr/>
        <p:txBody>
          <a:bodyPr/>
          <a:lstStyle/>
          <a:p>
            <a:r>
              <a:rPr lang="en-GB" dirty="0">
                <a:latin typeface="Roboto"/>
                <a:ea typeface="Roboto"/>
                <a:cs typeface="Roboto"/>
              </a:rPr>
              <a:t>Annulments Clarification</a:t>
            </a:r>
            <a:endParaRPr lang="en-GB" dirty="0"/>
          </a:p>
        </p:txBody>
      </p:sp>
      <p:sp>
        <p:nvSpPr>
          <p:cNvPr id="3" name="Content Placeholder 2">
            <a:extLst>
              <a:ext uri="{FF2B5EF4-FFF2-40B4-BE49-F238E27FC236}">
                <a16:creationId xmlns:a16="http://schemas.microsoft.com/office/drawing/2014/main" id="{670EC30E-74E7-FBBE-D19E-29B830DDD7B7}"/>
              </a:ext>
            </a:extLst>
          </p:cNvPr>
          <p:cNvSpPr>
            <a:spLocks noGrp="1"/>
          </p:cNvSpPr>
          <p:nvPr>
            <p:ph sz="quarter" idx="10"/>
          </p:nvPr>
        </p:nvSpPr>
        <p:spPr>
          <a:xfrm>
            <a:off x="906463" y="1231059"/>
            <a:ext cx="9199305" cy="5089732"/>
          </a:xfrm>
        </p:spPr>
        <p:txBody>
          <a:bodyPr vert="horz" lIns="91440" tIns="45720" rIns="91440" bIns="45720" rtlCol="0" anchor="t">
            <a:normAutofit/>
          </a:bodyPr>
          <a:lstStyle/>
          <a:p>
            <a:pPr marL="0" indent="0">
              <a:buNone/>
            </a:pPr>
            <a:r>
              <a:rPr lang="en-GB" sz="1200" dirty="0">
                <a:solidFill>
                  <a:srgbClr val="000000"/>
                </a:solidFill>
                <a:effectLst/>
                <a:latin typeface="Arial"/>
                <a:ea typeface="Calibri"/>
                <a:cs typeface="Arial"/>
              </a:rPr>
              <a:t>We are aware that the definitions within the REC are complex, and at times refer to outside documents.  We have therefore developed guidance in plain English to help Parties understand REC processes.  Following a discussion at PAB in September on the appropriate use of annulments we want to draw Parties attention to the guidance on annulments and objections.  This is available on the REC Portal </a:t>
            </a:r>
            <a:r>
              <a:rPr lang="en-GB" sz="1200" u="sng" dirty="0">
                <a:solidFill>
                  <a:srgbClr val="000000"/>
                </a:solidFill>
                <a:effectLst/>
                <a:latin typeface="Arial"/>
                <a:ea typeface="Calibri"/>
                <a:cs typeface="Arial"/>
                <a:hlinkClick r:id="rId3"/>
              </a:rPr>
              <a:t>here</a:t>
            </a:r>
            <a:r>
              <a:rPr lang="en-GB" sz="1200" dirty="0">
                <a:solidFill>
                  <a:srgbClr val="000000"/>
                </a:solidFill>
                <a:effectLst/>
                <a:latin typeface="Arial"/>
                <a:ea typeface="Calibri"/>
                <a:cs typeface="Arial"/>
              </a:rPr>
              <a:t>.</a:t>
            </a:r>
            <a:endParaRPr lang="en-GB" sz="1200" dirty="0">
              <a:effectLst/>
              <a:latin typeface="Arial"/>
              <a:ea typeface="Calibri"/>
              <a:cs typeface="Arial"/>
            </a:endParaRPr>
          </a:p>
          <a:p>
            <a:pPr marL="0" indent="0">
              <a:buNone/>
            </a:pPr>
            <a:r>
              <a:rPr lang="en-GB" sz="1200" dirty="0">
                <a:solidFill>
                  <a:srgbClr val="000000"/>
                </a:solidFill>
                <a:effectLst/>
                <a:latin typeface="Arial"/>
                <a:ea typeface="Calibri"/>
                <a:cs typeface="Arial"/>
              </a:rPr>
              <a:t>We want to draw to Parties attention one key element of this guidance: Annulments can </a:t>
            </a:r>
            <a:r>
              <a:rPr lang="en-GB" sz="1200" b="1" u="sng" dirty="0">
                <a:solidFill>
                  <a:srgbClr val="000000"/>
                </a:solidFill>
                <a:effectLst/>
                <a:latin typeface="Arial"/>
                <a:ea typeface="Calibri"/>
                <a:cs typeface="Arial"/>
              </a:rPr>
              <a:t>only</a:t>
            </a:r>
            <a:r>
              <a:rPr lang="en-GB" sz="1200" dirty="0">
                <a:solidFill>
                  <a:srgbClr val="000000"/>
                </a:solidFill>
                <a:effectLst/>
                <a:latin typeface="Arial"/>
                <a:ea typeface="Calibri"/>
                <a:cs typeface="Arial"/>
              </a:rPr>
              <a:t> be used when a customer tells their current </a:t>
            </a:r>
            <a:r>
              <a:rPr lang="en-GB" sz="1200" dirty="0">
                <a:solidFill>
                  <a:srgbClr val="000000"/>
                </a:solidFill>
                <a:latin typeface="Arial"/>
                <a:ea typeface="Calibri"/>
                <a:cs typeface="Arial"/>
              </a:rPr>
              <a:t>S</a:t>
            </a:r>
            <a:r>
              <a:rPr lang="en-GB" sz="1200" dirty="0">
                <a:solidFill>
                  <a:srgbClr val="000000"/>
                </a:solidFill>
                <a:effectLst/>
                <a:latin typeface="Arial"/>
                <a:ea typeface="Calibri"/>
                <a:cs typeface="Arial"/>
              </a:rPr>
              <a:t>upplier that they have not signed a new contract with a different Supplier.</a:t>
            </a:r>
          </a:p>
        </p:txBody>
      </p:sp>
      <p:sp>
        <p:nvSpPr>
          <p:cNvPr id="10" name="Rectangle: Rounded Corners 9">
            <a:extLst>
              <a:ext uri="{FF2B5EF4-FFF2-40B4-BE49-F238E27FC236}">
                <a16:creationId xmlns:a16="http://schemas.microsoft.com/office/drawing/2014/main" id="{5A6ED5C9-B53D-9E10-20CC-6F8A8C42E524}"/>
              </a:ext>
            </a:extLst>
          </p:cNvPr>
          <p:cNvSpPr/>
          <p:nvPr/>
        </p:nvSpPr>
        <p:spPr>
          <a:xfrm>
            <a:off x="906463" y="3146551"/>
            <a:ext cx="9217025" cy="1193517"/>
          </a:xfrm>
          <a:prstGeom prst="roundRect">
            <a:avLst>
              <a:gd name="adj" fmla="val 10000"/>
            </a:avLst>
          </a:prstGeom>
        </p:spPr>
        <p:style>
          <a:lnRef idx="0">
            <a:schemeClr val="accent3">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1" name="Rectangle 10" descr="Contract with solid fill">
            <a:extLst>
              <a:ext uri="{FF2B5EF4-FFF2-40B4-BE49-F238E27FC236}">
                <a16:creationId xmlns:a16="http://schemas.microsoft.com/office/drawing/2014/main" id="{C4C6B42A-DFC0-D788-8734-30926EBA5ECF}"/>
              </a:ext>
            </a:extLst>
          </p:cNvPr>
          <p:cNvSpPr/>
          <p:nvPr/>
        </p:nvSpPr>
        <p:spPr>
          <a:xfrm>
            <a:off x="1267501" y="3415092"/>
            <a:ext cx="656434" cy="656434"/>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7BB0551E-1043-FB9E-BC73-6159DD0B9A53}"/>
              </a:ext>
            </a:extLst>
          </p:cNvPr>
          <p:cNvSpPr/>
          <p:nvPr/>
        </p:nvSpPr>
        <p:spPr>
          <a:xfrm>
            <a:off x="2284975" y="3146551"/>
            <a:ext cx="7838512" cy="1193517"/>
          </a:xfrm>
          <a:custGeom>
            <a:avLst/>
            <a:gdLst>
              <a:gd name="connsiteX0" fmla="*/ 0 w 7838512"/>
              <a:gd name="connsiteY0" fmla="*/ 0 h 1193517"/>
              <a:gd name="connsiteX1" fmla="*/ 7838512 w 7838512"/>
              <a:gd name="connsiteY1" fmla="*/ 0 h 1193517"/>
              <a:gd name="connsiteX2" fmla="*/ 7838512 w 7838512"/>
              <a:gd name="connsiteY2" fmla="*/ 1193517 h 1193517"/>
              <a:gd name="connsiteX3" fmla="*/ 0 w 7838512"/>
              <a:gd name="connsiteY3" fmla="*/ 1193517 h 1193517"/>
              <a:gd name="connsiteX4" fmla="*/ 0 w 7838512"/>
              <a:gd name="connsiteY4" fmla="*/ 0 h 119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8512" h="1193517">
                <a:moveTo>
                  <a:pt x="0" y="0"/>
                </a:moveTo>
                <a:lnTo>
                  <a:pt x="7838512" y="0"/>
                </a:lnTo>
                <a:lnTo>
                  <a:pt x="7838512" y="1193517"/>
                </a:lnTo>
                <a:lnTo>
                  <a:pt x="0" y="11935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6314" tIns="126314" rIns="126314" bIns="126314" numCol="1" spcCol="1270" anchor="ctr"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GB"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Standard Licence Conditions for Electricity and Gas Suppliers, Condition 14.2(d) &amp; 14.4 (c) allows the use of Annulments where: </a:t>
            </a:r>
            <a:r>
              <a:rPr kumimoji="0" lang="en-GB" sz="1400" b="0" i="1" u="none" strike="noStrike" kern="1200" cap="none" spc="0" normalizeH="0" baseline="0" noProof="0" dirty="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‘the Customer informs the licensee that they have not entered into a Contract with the proposed new Electricity/Gas Supplier and asks the licensee to prevent the Proposed Supplier Transfer from taking place.’ </a:t>
            </a:r>
            <a:endPar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endParaRPr>
          </a:p>
        </p:txBody>
      </p:sp>
      <p:sp>
        <p:nvSpPr>
          <p:cNvPr id="13" name="Rectangle: Rounded Corners 12">
            <a:extLst>
              <a:ext uri="{FF2B5EF4-FFF2-40B4-BE49-F238E27FC236}">
                <a16:creationId xmlns:a16="http://schemas.microsoft.com/office/drawing/2014/main" id="{3279F6F6-665B-02A4-C40E-5DF7FE00FD19}"/>
              </a:ext>
            </a:extLst>
          </p:cNvPr>
          <p:cNvSpPr/>
          <p:nvPr/>
        </p:nvSpPr>
        <p:spPr>
          <a:xfrm>
            <a:off x="906463" y="4638447"/>
            <a:ext cx="9217025" cy="1193517"/>
          </a:xfrm>
          <a:prstGeom prst="roundRect">
            <a:avLst>
              <a:gd name="adj" fmla="val 10000"/>
            </a:avLst>
          </a:prstGeom>
        </p:spPr>
        <p:style>
          <a:lnRef idx="2">
            <a:schemeClr val="accent3"/>
          </a:lnRef>
          <a:fillRef idx="1">
            <a:schemeClr val="lt1"/>
          </a:fillRef>
          <a:effectRef idx="0">
            <a:schemeClr val="accent3"/>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4" name="Rectangle 13" descr="Postit Notes with solid fill">
            <a:extLst>
              <a:ext uri="{FF2B5EF4-FFF2-40B4-BE49-F238E27FC236}">
                <a16:creationId xmlns:a16="http://schemas.microsoft.com/office/drawing/2014/main" id="{16F4977E-FD17-BD1C-D69E-1B7A89DC9712}"/>
              </a:ext>
            </a:extLst>
          </p:cNvPr>
          <p:cNvSpPr/>
          <p:nvPr/>
        </p:nvSpPr>
        <p:spPr>
          <a:xfrm>
            <a:off x="1267501" y="4906989"/>
            <a:ext cx="656434" cy="656434"/>
          </a:xfrm>
          <a:prstGeom prst="rect">
            <a:avLst/>
          </a:prstGeom>
          <a:blipFill>
            <a:blip r:embed="rId6">
              <a:extLst>
                <a:ext uri="{96DAC541-7B7A-43D3-8B79-37D633B846F1}">
                  <asvg:svgBlip xmlns:asvg="http://schemas.microsoft.com/office/drawing/2016/SVG/main" r:embed="rId7"/>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C377CE5-6EDF-A1BC-9B6D-FB1883A7BC23}"/>
              </a:ext>
            </a:extLst>
          </p:cNvPr>
          <p:cNvSpPr/>
          <p:nvPr/>
        </p:nvSpPr>
        <p:spPr>
          <a:xfrm>
            <a:off x="2284975" y="4638447"/>
            <a:ext cx="7838512" cy="1193517"/>
          </a:xfrm>
          <a:custGeom>
            <a:avLst/>
            <a:gdLst>
              <a:gd name="connsiteX0" fmla="*/ 0 w 7838512"/>
              <a:gd name="connsiteY0" fmla="*/ 0 h 1193517"/>
              <a:gd name="connsiteX1" fmla="*/ 7838512 w 7838512"/>
              <a:gd name="connsiteY1" fmla="*/ 0 h 1193517"/>
              <a:gd name="connsiteX2" fmla="*/ 7838512 w 7838512"/>
              <a:gd name="connsiteY2" fmla="*/ 1193517 h 1193517"/>
              <a:gd name="connsiteX3" fmla="*/ 0 w 7838512"/>
              <a:gd name="connsiteY3" fmla="*/ 1193517 h 1193517"/>
              <a:gd name="connsiteX4" fmla="*/ 0 w 7838512"/>
              <a:gd name="connsiteY4" fmla="*/ 0 h 119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8512" h="1193517">
                <a:moveTo>
                  <a:pt x="0" y="0"/>
                </a:moveTo>
                <a:lnTo>
                  <a:pt x="7838512" y="0"/>
                </a:lnTo>
                <a:lnTo>
                  <a:pt x="7838512" y="1193517"/>
                </a:lnTo>
                <a:lnTo>
                  <a:pt x="0" y="11935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6314" tIns="126314" rIns="126314" bIns="126314" numCol="1" spcCol="1270" anchor="ctr"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GB"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In summary: Annulments can </a:t>
            </a:r>
            <a:r>
              <a:rPr kumimoji="0" lang="en-GB" sz="1400" b="1" i="0" u="sng" strike="noStrike" kern="1200" cap="none" spc="0" normalizeH="0" baseline="0" noProof="0" dirty="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only</a:t>
            </a:r>
            <a:r>
              <a:rPr kumimoji="0" lang="en-GB"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rPr>
              <a:t> be used when a customer tells their existing supplier that they have not signed a new contract with a different supplier.</a:t>
            </a:r>
            <a:endPar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9992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F400-8A6A-01A5-4F64-56682B403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F8AC-48B0-A9FE-F854-64012087354E}"/>
              </a:ext>
            </a:extLst>
          </p:cNvPr>
          <p:cNvSpPr>
            <a:spLocks noGrp="1"/>
          </p:cNvSpPr>
          <p:nvPr>
            <p:ph type="title"/>
          </p:nvPr>
        </p:nvSpPr>
        <p:spPr/>
        <p:txBody>
          <a:bodyPr/>
          <a:lstStyle/>
          <a:p>
            <a:r>
              <a:rPr lang="en-GB" dirty="0">
                <a:latin typeface="Roboto"/>
                <a:ea typeface="Roboto"/>
                <a:cs typeface="Roboto"/>
              </a:rPr>
              <a:t>Risk Register Updates &amp; Consultation</a:t>
            </a:r>
            <a:endParaRPr lang="en-GB" dirty="0"/>
          </a:p>
        </p:txBody>
      </p:sp>
      <p:sp>
        <p:nvSpPr>
          <p:cNvPr id="3" name="Content Placeholder 2">
            <a:extLst>
              <a:ext uri="{FF2B5EF4-FFF2-40B4-BE49-F238E27FC236}">
                <a16:creationId xmlns:a16="http://schemas.microsoft.com/office/drawing/2014/main" id="{670EC30E-74E7-FBBE-D19E-29B830DDD7B7}"/>
              </a:ext>
            </a:extLst>
          </p:cNvPr>
          <p:cNvSpPr>
            <a:spLocks noGrp="1"/>
          </p:cNvSpPr>
          <p:nvPr>
            <p:ph sz="quarter" idx="10"/>
          </p:nvPr>
        </p:nvSpPr>
        <p:spPr>
          <a:xfrm>
            <a:off x="842963" y="1231059"/>
            <a:ext cx="10532805" cy="5089732"/>
          </a:xfrm>
        </p:spPr>
        <p:txBody>
          <a:bodyPr vert="horz" lIns="91440" tIns="45720" rIns="91440" bIns="45720" rtlCol="0" anchor="t">
            <a:noAutofit/>
          </a:bodyPr>
          <a:lstStyle/>
          <a:p>
            <a:pPr marL="0" indent="0" algn="just">
              <a:lnSpc>
                <a:spcPct val="115000"/>
              </a:lnSpc>
              <a:spcBef>
                <a:spcPts val="600"/>
              </a:spcBef>
              <a:spcAft>
                <a:spcPts val="600"/>
              </a:spcAft>
              <a:buNone/>
            </a:pPr>
            <a:r>
              <a:rPr lang="en-GB" sz="1200" dirty="0">
                <a:solidFill>
                  <a:srgbClr val="000000"/>
                </a:solidFill>
                <a:effectLst/>
                <a:latin typeface="Arial"/>
                <a:ea typeface="Times New Roman" panose="02020603050405020304" pitchFamily="18" charset="0"/>
                <a:cs typeface="Times New Roman"/>
              </a:rPr>
              <a:t>This Risk Register is reviewed annually by the Code Manager and approved by PAB. The Code Manager has conducted a review for 2025-26 and proposed changes covering:</a:t>
            </a:r>
          </a:p>
          <a:p>
            <a:pPr lvl="0" algn="just">
              <a:lnSpc>
                <a:spcPct val="115000"/>
              </a:lnSpc>
              <a:spcBef>
                <a:spcPts val="600"/>
              </a:spcBef>
              <a:spcAft>
                <a:spcPts val="600"/>
              </a:spcAft>
              <a:buClr>
                <a:srgbClr val="68A495"/>
              </a:buClr>
            </a:pPr>
            <a:r>
              <a:rPr lang="en-GB" sz="1200" b="1" dirty="0">
                <a:solidFill>
                  <a:srgbClr val="000000"/>
                </a:solidFill>
                <a:effectLst/>
                <a:latin typeface="Arial"/>
                <a:ea typeface="Times New Roman" panose="02020603050405020304" pitchFamily="18" charset="0"/>
                <a:cs typeface="Times New Roman"/>
              </a:rPr>
              <a:t>Removed Retail Risk VI </a:t>
            </a:r>
            <a:r>
              <a:rPr lang="en-GB" sz="1200" dirty="0">
                <a:solidFill>
                  <a:srgbClr val="000000"/>
                </a:solidFill>
                <a:effectLst/>
                <a:latin typeface="Arial"/>
                <a:ea typeface="Times New Roman" panose="02020603050405020304" pitchFamily="18" charset="0"/>
                <a:cs typeface="Times New Roman"/>
              </a:rPr>
              <a:t>which was added last year as a result of expected increase in transformation activities resulting from transfer of responsibility for the Central Registration Service (CRS) from DCC to RECCo. Whilst there continues to be transformation of REC Service Provision, the level of risk associated with it is reduced.  This is, therefore, no longer viewed as a key risk affecting the effective operation of REC arrangements.</a:t>
            </a:r>
            <a:endParaRPr lang="en-GB" sz="1200" dirty="0">
              <a:effectLst/>
              <a:latin typeface="Arial"/>
              <a:ea typeface="Calibri" panose="020F0502020204030204" pitchFamily="34" charset="0"/>
              <a:cs typeface="Times New Roman"/>
            </a:endParaRPr>
          </a:p>
          <a:p>
            <a:pPr lvl="0" algn="just">
              <a:lnSpc>
                <a:spcPct val="115000"/>
              </a:lnSpc>
              <a:spcBef>
                <a:spcPts val="600"/>
              </a:spcBef>
              <a:spcAft>
                <a:spcPts val="600"/>
              </a:spcAft>
              <a:buClr>
                <a:srgbClr val="68A495"/>
              </a:buClr>
            </a:pPr>
            <a:r>
              <a:rPr lang="en-GB" sz="1200" dirty="0">
                <a:solidFill>
                  <a:srgbClr val="000000"/>
                </a:solidFill>
                <a:effectLst/>
                <a:latin typeface="Arial"/>
                <a:ea typeface="Times New Roman" panose="02020603050405020304" pitchFamily="18" charset="0"/>
                <a:cs typeface="Times New Roman"/>
              </a:rPr>
              <a:t>Introduction of new Risk Drivers to monitor:</a:t>
            </a:r>
            <a:endParaRPr lang="en-GB" sz="1200" dirty="0">
              <a:effectLst/>
              <a:latin typeface="Arial"/>
              <a:ea typeface="Calibri" panose="020F0502020204030204" pitchFamily="34" charset="0"/>
              <a:cs typeface="Times New Roman"/>
            </a:endParaRPr>
          </a:p>
          <a:p>
            <a:pPr marL="742950" lvl="1" indent="-285750" algn="just">
              <a:lnSpc>
                <a:spcPct val="115000"/>
              </a:lnSpc>
              <a:spcBef>
                <a:spcPts val="600"/>
              </a:spcBef>
              <a:spcAft>
                <a:spcPts val="600"/>
              </a:spcAft>
              <a:buFont typeface="Courier New" panose="02070309020205020404" pitchFamily="49" charset="0"/>
              <a:buChar char="o"/>
            </a:pPr>
            <a:r>
              <a:rPr lang="en-GB" sz="1200" b="1" dirty="0">
                <a:solidFill>
                  <a:srgbClr val="000000"/>
                </a:solidFill>
                <a:effectLst/>
                <a:latin typeface="Arial"/>
                <a:ea typeface="Times New Roman" panose="02020603050405020304" pitchFamily="18" charset="0"/>
                <a:cs typeface="Times New Roman"/>
              </a:rPr>
              <a:t>Usage of Change of Occupier (CoO) flag during switching</a:t>
            </a:r>
            <a:r>
              <a:rPr lang="en-GB" sz="1200" dirty="0">
                <a:solidFill>
                  <a:srgbClr val="000000"/>
                </a:solidFill>
                <a:effectLst/>
                <a:latin typeface="Arial"/>
                <a:ea typeface="Times New Roman" panose="02020603050405020304" pitchFamily="18" charset="0"/>
                <a:cs typeface="Times New Roman"/>
              </a:rPr>
              <a:t>. These are separated by Domestic and Non-Domestic supply points as trends and behaviours in both segments may vary. Based on insights from R0155, which clarified the REC requirements for CoO, we understand if the CoO flag is misused, it can lead to Erroneous Switches especially if some Suppliers have opted to not object to CoO Switch Request. Introducing this Risk Driver helps us monitor if any Supplier have disproportionality high usage, indicating if outcomes were at risk. Once these Risk Drivers are live, we will review performance for the previous 6 months as the CSS reporting is already available and propose thresholds for PAB approval in the following month.</a:t>
            </a:r>
            <a:endParaRPr lang="en-GB" sz="1200" dirty="0">
              <a:effectLst/>
              <a:latin typeface="Arial"/>
              <a:ea typeface="Calibri" panose="020F0502020204030204" pitchFamily="34" charset="0"/>
              <a:cs typeface="Times New Roman"/>
            </a:endParaRPr>
          </a:p>
          <a:p>
            <a:pPr marL="742950" lvl="1" indent="-285750" algn="just">
              <a:lnSpc>
                <a:spcPct val="115000"/>
              </a:lnSpc>
              <a:spcBef>
                <a:spcPts val="600"/>
              </a:spcBef>
              <a:spcAft>
                <a:spcPts val="600"/>
              </a:spcAft>
              <a:buFont typeface="Courier New" panose="02070309020205020404" pitchFamily="49" charset="0"/>
              <a:buChar char="o"/>
            </a:pPr>
            <a:r>
              <a:rPr lang="en-GB" sz="1200" b="1" dirty="0">
                <a:solidFill>
                  <a:srgbClr val="000000"/>
                </a:solidFill>
                <a:effectLst/>
                <a:latin typeface="Arial"/>
                <a:ea typeface="Times New Roman" panose="02020603050405020304" pitchFamily="18" charset="0"/>
                <a:cs typeface="Times New Roman"/>
              </a:rPr>
              <a:t>IF045 for issues with Meter Operator Agent (MOA) Appointments</a:t>
            </a:r>
            <a:r>
              <a:rPr lang="en-GB" sz="1200" dirty="0">
                <a:solidFill>
                  <a:srgbClr val="000000"/>
                </a:solidFill>
                <a:effectLst/>
                <a:latin typeface="Arial"/>
                <a:ea typeface="Times New Roman" panose="02020603050405020304" pitchFamily="18" charset="0"/>
                <a:cs typeface="Times New Roman"/>
              </a:rPr>
              <a:t>. Suppliers are required to appoint a qualified MOA to every meter point they supply, and it measure would help us measure their compliance and identify any meter points open to safety risk due to lack of MOA appointment. This is dependent on reporting from DIP after migration to MHHS arrangements starts. Once the reporting is available and we have a view for c. 6 months of performance data, we will use that to propose thresholds for this Risk Driver.</a:t>
            </a:r>
            <a:endParaRPr lang="en-GB" sz="1200" dirty="0">
              <a:effectLst/>
              <a:latin typeface="Arial"/>
              <a:ea typeface="Calibri" panose="020F0502020204030204" pitchFamily="34" charset="0"/>
              <a:cs typeface="Times New Roman"/>
            </a:endParaRPr>
          </a:p>
        </p:txBody>
      </p:sp>
    </p:spTree>
    <p:extLst>
      <p:ext uri="{BB962C8B-B14F-4D97-AF65-F5344CB8AC3E}">
        <p14:creationId xmlns:p14="http://schemas.microsoft.com/office/powerpoint/2010/main" val="1491113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5F400-8A6A-01A5-4F64-56682B403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7AF8AC-48B0-A9FE-F854-64012087354E}"/>
              </a:ext>
            </a:extLst>
          </p:cNvPr>
          <p:cNvSpPr>
            <a:spLocks noGrp="1"/>
          </p:cNvSpPr>
          <p:nvPr>
            <p:ph type="title"/>
          </p:nvPr>
        </p:nvSpPr>
        <p:spPr/>
        <p:txBody>
          <a:bodyPr/>
          <a:lstStyle/>
          <a:p>
            <a:r>
              <a:rPr lang="en-GB" dirty="0">
                <a:latin typeface="Roboto"/>
                <a:ea typeface="Roboto"/>
                <a:cs typeface="Roboto"/>
              </a:rPr>
              <a:t>Risk Register Updates &amp; Consultation</a:t>
            </a:r>
            <a:endParaRPr lang="en-GB" dirty="0"/>
          </a:p>
        </p:txBody>
      </p:sp>
      <p:sp>
        <p:nvSpPr>
          <p:cNvPr id="3" name="Content Placeholder 2">
            <a:extLst>
              <a:ext uri="{FF2B5EF4-FFF2-40B4-BE49-F238E27FC236}">
                <a16:creationId xmlns:a16="http://schemas.microsoft.com/office/drawing/2014/main" id="{670EC30E-74E7-FBBE-D19E-29B830DDD7B7}"/>
              </a:ext>
            </a:extLst>
          </p:cNvPr>
          <p:cNvSpPr>
            <a:spLocks noGrp="1"/>
          </p:cNvSpPr>
          <p:nvPr>
            <p:ph sz="quarter" idx="10"/>
          </p:nvPr>
        </p:nvSpPr>
        <p:spPr>
          <a:xfrm>
            <a:off x="906463" y="1231059"/>
            <a:ext cx="9199305" cy="5089732"/>
          </a:xfrm>
        </p:spPr>
        <p:txBody>
          <a:bodyPr vert="horz" lIns="91440" tIns="45720" rIns="91440" bIns="45720" rtlCol="0" anchor="t">
            <a:noAutofit/>
          </a:bodyPr>
          <a:lstStyle/>
          <a:p>
            <a:pPr lvl="0" algn="just">
              <a:lnSpc>
                <a:spcPct val="115000"/>
              </a:lnSpc>
              <a:spcBef>
                <a:spcPts val="600"/>
              </a:spcBef>
              <a:spcAft>
                <a:spcPts val="600"/>
              </a:spcAft>
              <a:buClr>
                <a:srgbClr val="68A495"/>
              </a:buClr>
            </a:pP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General housekeeping changes, including: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Bef>
                <a:spcPts val="600"/>
              </a:spcBef>
              <a:spcAft>
                <a:spcPts val="600"/>
              </a:spcAft>
              <a:buFont typeface="Courier New" panose="02070309020205020404" pitchFamily="49" charset="0"/>
              <a:buChar char="o"/>
            </a:pP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Removed reference to activities that formed part of the Performance Assurance Operating Plan (PAOP) for 2024-25.</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15000"/>
              </a:lnSpc>
              <a:spcBef>
                <a:spcPts val="600"/>
              </a:spcBef>
              <a:spcAft>
                <a:spcPts val="600"/>
              </a:spcAft>
              <a:buFont typeface="Courier New" panose="02070309020205020404" pitchFamily="49" charset="0"/>
              <a:buChar char="o"/>
            </a:pP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Added reference to activities within PAOP 2025-26.</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a:lnSpc>
                <a:spcPct val="115000"/>
              </a:lnSpc>
              <a:spcBef>
                <a:spcPts val="600"/>
              </a:spcBef>
              <a:spcAft>
                <a:spcPts val="600"/>
              </a:spcAft>
              <a:buFont typeface="Courier New" panose="02070309020205020404" pitchFamily="49" charset="0"/>
              <a:buChar char="o"/>
            </a:pP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Updated reference to active REC Change Issues and Proposals.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Bef>
                <a:spcPts val="600"/>
              </a:spcBef>
              <a:spcAft>
                <a:spcPts val="600"/>
              </a:spcAft>
              <a:buNone/>
            </a:pP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When making these updates, we also considered other possible updates to the Risk Register.</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Bef>
                <a:spcPts val="600"/>
              </a:spcBef>
              <a:spcAft>
                <a:spcPts val="600"/>
              </a:spcAft>
              <a:buNone/>
            </a:pP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Notably this included considering items that have progressed through the change process and rejected or withdrawn, but evidence suggests there is still a user need or risk.  These include:</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en-GB" sz="1200" b="1" u="sng" dirty="0">
                <a:solidFill>
                  <a:srgbClr val="68A495"/>
                </a:solidFill>
                <a:effectLst/>
                <a:latin typeface="Arial" panose="020B0604020202020204" pitchFamily="34" charset="0"/>
                <a:ea typeface="Times New Roman" panose="02020603050405020304" pitchFamily="18" charset="0"/>
                <a:cs typeface="Times New Roman" panose="02020603050405020304" pitchFamily="18" charset="0"/>
                <a:hlinkClick r:id="rId3"/>
              </a:rPr>
              <a:t>R0169 Introduction of End of Gate Closure notifications</a:t>
            </a: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 change raised in response to the CSS Major Incident in 2023, which intended to help CSS Users identify when all processing is completed.</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en-GB" sz="1200" b="1" u="sng" dirty="0">
                <a:solidFill>
                  <a:srgbClr val="68A495"/>
                </a:solidFill>
                <a:effectLst/>
                <a:latin typeface="Arial" panose="020B0604020202020204" pitchFamily="34" charset="0"/>
                <a:ea typeface="Times New Roman" panose="02020603050405020304" pitchFamily="18" charset="0"/>
                <a:cs typeface="Times New Roman" panose="02020603050405020304" pitchFamily="18" charset="0"/>
                <a:hlinkClick r:id="rId4"/>
              </a:rPr>
              <a:t>R0009 Introduction of SDEP and EES User Maintenance API</a:t>
            </a: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which recent sandbox applications indicate a continued need for machine-to-machine interactivity.</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pPr marL="0" indent="0" algn="just">
              <a:lnSpc>
                <a:spcPct val="115000"/>
              </a:lnSpc>
              <a:spcBef>
                <a:spcPts val="600"/>
              </a:spcBef>
              <a:spcAft>
                <a:spcPts val="600"/>
              </a:spcAft>
              <a:buNone/>
            </a:pPr>
            <a:r>
              <a:rPr lang="en-GB"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Both of these were rejected or withdrawn as a cost beneficial solution could not be identified.  Whilst we considered raising a Retail Risk, we think these kinds of identified issues are best managed through the Change Panel and Codes Roadmap, or the future Design Authority.</a:t>
            </a:r>
            <a:endParaRPr lang="en-GB"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Rectangle: Rounded Corners 3">
            <a:extLst>
              <a:ext uri="{FF2B5EF4-FFF2-40B4-BE49-F238E27FC236}">
                <a16:creationId xmlns:a16="http://schemas.microsoft.com/office/drawing/2014/main" id="{677298B3-375F-0D12-E84A-E8D5A12167F1}"/>
              </a:ext>
            </a:extLst>
          </p:cNvPr>
          <p:cNvSpPr/>
          <p:nvPr/>
        </p:nvSpPr>
        <p:spPr>
          <a:xfrm>
            <a:off x="906463" y="5517995"/>
            <a:ext cx="9217025" cy="1193517"/>
          </a:xfrm>
          <a:prstGeom prst="roundRect">
            <a:avLst>
              <a:gd name="adj" fmla="val 10000"/>
            </a:avLst>
          </a:prstGeom>
          <a:solidFill>
            <a:schemeClr val="accent3"/>
          </a:solidFill>
        </p:spPr>
        <p:style>
          <a:lnRef idx="0">
            <a:schemeClr val="accent3">
              <a:hueOff val="0"/>
              <a:satOff val="0"/>
              <a:lumOff val="0"/>
              <a:alphaOff val="0"/>
            </a:schemeClr>
          </a:lnRef>
          <a:fillRef idx="1">
            <a:scrgbClr r="0" g="0" b="0"/>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5395E445-2034-16B5-1343-35E919385E77}"/>
              </a:ext>
            </a:extLst>
          </p:cNvPr>
          <p:cNvSpPr/>
          <p:nvPr/>
        </p:nvSpPr>
        <p:spPr>
          <a:xfrm>
            <a:off x="2284975" y="5517995"/>
            <a:ext cx="7838512" cy="1193517"/>
          </a:xfrm>
          <a:custGeom>
            <a:avLst/>
            <a:gdLst>
              <a:gd name="connsiteX0" fmla="*/ 0 w 7838512"/>
              <a:gd name="connsiteY0" fmla="*/ 0 h 1193517"/>
              <a:gd name="connsiteX1" fmla="*/ 7838512 w 7838512"/>
              <a:gd name="connsiteY1" fmla="*/ 0 h 1193517"/>
              <a:gd name="connsiteX2" fmla="*/ 7838512 w 7838512"/>
              <a:gd name="connsiteY2" fmla="*/ 1193517 h 1193517"/>
              <a:gd name="connsiteX3" fmla="*/ 0 w 7838512"/>
              <a:gd name="connsiteY3" fmla="*/ 1193517 h 1193517"/>
              <a:gd name="connsiteX4" fmla="*/ 0 w 7838512"/>
              <a:gd name="connsiteY4" fmla="*/ 0 h 119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8512" h="1193517">
                <a:moveTo>
                  <a:pt x="0" y="0"/>
                </a:moveTo>
                <a:lnTo>
                  <a:pt x="7838512" y="0"/>
                </a:lnTo>
                <a:lnTo>
                  <a:pt x="7838512" y="1193517"/>
                </a:lnTo>
                <a:lnTo>
                  <a:pt x="0" y="11935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6314" tIns="126314" rIns="126314" bIns="126314" numCol="1" spcCol="1270" anchor="ctr" anchorCtr="0">
            <a:noAutofit/>
          </a:bodyPr>
          <a:lstStyle/>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consultation on these changes is open from 03 October until 17 October. We encourage all Parties to review the changes and respond to this consultation.</a:t>
            </a:r>
          </a:p>
          <a:p>
            <a:pPr marL="0" marR="0" lvl="0" indent="0" algn="l" defTabSz="622300" rtl="0" eaLnBrk="1" fontAlgn="auto" latinLnBrk="0" hangingPunct="1">
              <a:lnSpc>
                <a:spcPct val="10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https://recportal.co.uk/group/guest/-/c3-0140-retail-risk-register-v5.0</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Graphic 7" descr="Chat bubble with solid fill">
            <a:extLst>
              <a:ext uri="{FF2B5EF4-FFF2-40B4-BE49-F238E27FC236}">
                <a16:creationId xmlns:a16="http://schemas.microsoft.com/office/drawing/2014/main" id="{3AF67AFC-5B26-3207-9350-75ECF353515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54112" y="5657553"/>
            <a:ext cx="914400" cy="914400"/>
          </a:xfrm>
          <a:prstGeom prst="rect">
            <a:avLst/>
          </a:prstGeom>
        </p:spPr>
      </p:pic>
    </p:spTree>
    <p:extLst>
      <p:ext uri="{BB962C8B-B14F-4D97-AF65-F5344CB8AC3E}">
        <p14:creationId xmlns:p14="http://schemas.microsoft.com/office/powerpoint/2010/main" val="1906169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E06C7-9438-606E-1E1B-2D9D7AA1D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C76EB3-0AAE-9DCC-1A62-093F940297A6}"/>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3. EES UPDATE following </a:t>
            </a:r>
            <a:r>
              <a:rPr lang="en-GB" sz="2400" dirty="0" err="1">
                <a:latin typeface="Arial" panose="020B0604020202020204" pitchFamily="34" charset="0"/>
                <a:ea typeface="Roboto"/>
                <a:cs typeface="Arial" panose="020B0604020202020204" pitchFamily="34" charset="0"/>
              </a:rPr>
              <a:t>mhhs</a:t>
            </a:r>
            <a:r>
              <a:rPr lang="en-GB" sz="2400" dirty="0">
                <a:latin typeface="Arial" panose="020B0604020202020204" pitchFamily="34" charset="0"/>
                <a:ea typeface="Roboto"/>
                <a:cs typeface="Arial" panose="020B0604020202020204" pitchFamily="34" charset="0"/>
              </a:rPr>
              <a:t> m10</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8A942B04-8740-0874-0E89-84D2A1F1A475}"/>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Code manager</a:t>
            </a:r>
          </a:p>
        </p:txBody>
      </p:sp>
    </p:spTree>
    <p:extLst>
      <p:ext uri="{BB962C8B-B14F-4D97-AF65-F5344CB8AC3E}">
        <p14:creationId xmlns:p14="http://schemas.microsoft.com/office/powerpoint/2010/main" val="227499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43471-38CF-2DD2-4339-0D6CC1EB7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B186B-97B9-51FC-5027-375CB7658922}"/>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4. Market message version issue</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D37BF70F-1517-4CFE-1BF6-A6CAA3EA746E}"/>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Code manager</a:t>
            </a:r>
          </a:p>
        </p:txBody>
      </p:sp>
    </p:spTree>
    <p:extLst>
      <p:ext uri="{BB962C8B-B14F-4D97-AF65-F5344CB8AC3E}">
        <p14:creationId xmlns:p14="http://schemas.microsoft.com/office/powerpoint/2010/main" val="2165266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536331"/>
            <a:ext cx="9144000" cy="678445"/>
          </a:xfrm>
        </p:spPr>
        <p:txBody>
          <a:bodyPr>
            <a:normAutofit fontScale="90000"/>
          </a:bodyPr>
          <a:lstStyle/>
          <a:p>
            <a:pPr>
              <a:lnSpc>
                <a:spcPct val="115000"/>
              </a:lnSpc>
              <a:spcBef>
                <a:spcPts val="600"/>
              </a:spcBef>
              <a:spcAft>
                <a:spcPts val="600"/>
              </a:spcAft>
            </a:pPr>
            <a:r>
              <a:rPr lang="en-GB" dirty="0"/>
              <a:t>D0303 and D0311 Version Updates in DTC v15.0 in 22 September 2025 Release</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484632" y="1709928"/>
            <a:ext cx="11004462" cy="4611741"/>
          </a:xfrm>
        </p:spPr>
        <p:txBody>
          <a:bodyPr>
            <a:noAutofit/>
          </a:bodyPr>
          <a:lstStyle/>
          <a:p>
            <a:pPr marL="0" indent="0">
              <a:buNone/>
            </a:pPr>
            <a:r>
              <a:rPr lang="en-GB" sz="1200" dirty="0"/>
              <a:t>Following the release of DTC v15.0 on </a:t>
            </a:r>
            <a:r>
              <a:rPr lang="en-GB" sz="1200" b="1" dirty="0"/>
              <a:t>22 September 2025,</a:t>
            </a:r>
            <a:r>
              <a:rPr lang="en-GB" sz="1200" dirty="0"/>
              <a:t> there are some issues being experienced with sending and receiving the following REC-owned Market Messages:</a:t>
            </a:r>
          </a:p>
          <a:p>
            <a:pPr lvl="0"/>
            <a:r>
              <a:rPr lang="en-GB" sz="1200" dirty="0"/>
              <a:t>D0303 - Notification of Meter Operator, Supplier and Metering Assets installed / removed by the MOP to the MAP</a:t>
            </a:r>
          </a:p>
          <a:p>
            <a:pPr lvl="0"/>
            <a:r>
              <a:rPr lang="en-GB" sz="1200" dirty="0"/>
              <a:t>D0311 - Notification of Old Supplier Information</a:t>
            </a:r>
          </a:p>
          <a:p>
            <a:pPr marL="0" indent="0">
              <a:buNone/>
            </a:pPr>
            <a:r>
              <a:rPr lang="en-GB" sz="1200" dirty="0"/>
              <a:t>In the release on Monday, both these Market Messages have been updated from Version 001 to Version 002. This is a reminder to all participants to ensure the appropriate updates have been made to their systems.</a:t>
            </a:r>
          </a:p>
          <a:p>
            <a:pPr marL="0" indent="0">
              <a:buNone/>
            </a:pPr>
            <a:r>
              <a:rPr lang="en-GB" sz="1200" u="sng" dirty="0"/>
              <a:t>Required actions:</a:t>
            </a:r>
          </a:p>
          <a:p>
            <a:pPr lvl="0"/>
            <a:r>
              <a:rPr lang="en-GB" sz="1200" dirty="0"/>
              <a:t>To ensure the new versions of the D0303 and D0311 are sent and received successfully, it is essential that participants make the appropriate routing updates to their gateways</a:t>
            </a:r>
          </a:p>
          <a:p>
            <a:pPr lvl="0"/>
            <a:r>
              <a:rPr lang="en-GB" sz="1200" dirty="0"/>
              <a:t>All sending parties must now use Version 002 of the D0303 and D0311</a:t>
            </a:r>
          </a:p>
          <a:p>
            <a:pPr lvl="0"/>
            <a:r>
              <a:rPr lang="en-GB" sz="1200" dirty="0"/>
              <a:t>Any rejected Version 001 data flows should be resent in the correct Version 002 format</a:t>
            </a:r>
          </a:p>
          <a:p>
            <a:pPr lvl="0"/>
            <a:r>
              <a:rPr lang="en-GB" sz="1200" dirty="0"/>
              <a:t>Any rejected Version 002 flows will need to be resent after the relevant routing change</a:t>
            </a:r>
          </a:p>
          <a:p>
            <a:pPr marL="0" lvl="0" indent="0">
              <a:buNone/>
            </a:pPr>
            <a:endParaRPr lang="en-GB" sz="1200" dirty="0"/>
          </a:p>
          <a:p>
            <a:pPr marL="0" indent="0">
              <a:buNone/>
            </a:pPr>
            <a:r>
              <a:rPr lang="en-GB" sz="1200" dirty="0"/>
              <a:t>Please make the necessary updates as soon as possible to avoid further failures.</a:t>
            </a:r>
          </a:p>
          <a:p>
            <a:pPr marL="0" indent="0">
              <a:buNone/>
            </a:pPr>
            <a:r>
              <a:rPr lang="en-GB" sz="1200" dirty="0"/>
              <a:t> </a:t>
            </a:r>
          </a:p>
          <a:p>
            <a:pPr marL="0" indent="0">
              <a:buNone/>
            </a:pPr>
            <a:r>
              <a:rPr lang="en-GB" sz="1200" dirty="0"/>
              <a:t>If you have any technical questions, please contact </a:t>
            </a:r>
            <a:r>
              <a:rPr lang="en-GB" sz="1200" u="sng" dirty="0">
                <a:hlinkClick r:id="rId2"/>
              </a:rPr>
              <a:t>helpdesk@electralink.co.uk</a:t>
            </a:r>
            <a:r>
              <a:rPr lang="en-GB" sz="1200" dirty="0"/>
              <a:t>. For any further questions, please contact the </a:t>
            </a:r>
            <a:r>
              <a:rPr lang="en-GB" sz="1200" u="sng" dirty="0">
                <a:hlinkClick r:id="rId3"/>
              </a:rPr>
              <a:t>REC Service Desk</a:t>
            </a:r>
            <a:r>
              <a:rPr lang="en-GB" sz="1200" dirty="0"/>
              <a:t>. </a:t>
            </a:r>
            <a:endParaRPr lang="en-GB" sz="12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3590593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97105-7084-3651-CA68-DBD40ADA4C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030427-1AA4-25F4-6A3F-0A1C9C91CAEB}"/>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Gatekeeper validation issue</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27E38D6D-65BA-6C2A-36FD-0200048A5F79}"/>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Code manager</a:t>
            </a:r>
          </a:p>
        </p:txBody>
      </p:sp>
    </p:spTree>
    <p:extLst>
      <p:ext uri="{BB962C8B-B14F-4D97-AF65-F5344CB8AC3E}">
        <p14:creationId xmlns:p14="http://schemas.microsoft.com/office/powerpoint/2010/main" val="1532939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B5FCA-FF21-A7D1-12ED-57E118EA46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94A897-1696-0C67-F7F5-969238A663C6}"/>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6. Tariff interoperability working group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D6213EFD-FE9B-C42D-8D91-559851567C7D}"/>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RECCO</a:t>
            </a:r>
          </a:p>
        </p:txBody>
      </p:sp>
    </p:spTree>
    <p:extLst>
      <p:ext uri="{BB962C8B-B14F-4D97-AF65-F5344CB8AC3E}">
        <p14:creationId xmlns:p14="http://schemas.microsoft.com/office/powerpoint/2010/main" val="454432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7B29499-11A9-0801-4565-86786C4DBD3C}"/>
              </a:ext>
            </a:extLst>
          </p:cNvPr>
          <p:cNvSpPr/>
          <p:nvPr/>
        </p:nvSpPr>
        <p:spPr>
          <a:xfrm>
            <a:off x="0" y="0"/>
            <a:ext cx="12192000" cy="6858000"/>
          </a:xfrm>
          <a:prstGeom prst="rect">
            <a:avLst/>
          </a:prstGeom>
          <a:solidFill>
            <a:srgbClr val="F8F8F8"/>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 name="Picture 1" descr="Icon&#10;&#10;Description automatically generated with medium confidence">
            <a:extLst>
              <a:ext uri="{FF2B5EF4-FFF2-40B4-BE49-F238E27FC236}">
                <a16:creationId xmlns:a16="http://schemas.microsoft.com/office/drawing/2014/main" id="{071DB17E-7105-2320-C873-76BB23B964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055" y="372472"/>
            <a:ext cx="2697823" cy="519581"/>
          </a:xfrm>
          <a:prstGeom prst="rect">
            <a:avLst/>
          </a:prstGeom>
        </p:spPr>
      </p:pic>
      <p:pic>
        <p:nvPicPr>
          <p:cNvPr id="3" name="Picture 2" descr="Shape, circle&#10;&#10;Description automatically generated">
            <a:extLst>
              <a:ext uri="{FF2B5EF4-FFF2-40B4-BE49-F238E27FC236}">
                <a16:creationId xmlns:a16="http://schemas.microsoft.com/office/drawing/2014/main" id="{3666CAF3-D92B-1831-43F1-EEC8BDD97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4861" y="1879967"/>
            <a:ext cx="4799888" cy="3098067"/>
          </a:xfrm>
          <a:prstGeom prst="rect">
            <a:avLst/>
          </a:prstGeom>
        </p:spPr>
      </p:pic>
      <p:sp>
        <p:nvSpPr>
          <p:cNvPr id="4" name="Google Shape;65;p14">
            <a:extLst>
              <a:ext uri="{FF2B5EF4-FFF2-40B4-BE49-F238E27FC236}">
                <a16:creationId xmlns:a16="http://schemas.microsoft.com/office/drawing/2014/main" id="{A51E30DD-201E-8933-4F52-88DFFDF41D06}"/>
              </a:ext>
            </a:extLst>
          </p:cNvPr>
          <p:cNvSpPr txBox="1"/>
          <p:nvPr/>
        </p:nvSpPr>
        <p:spPr>
          <a:xfrm>
            <a:off x="345054" y="2394470"/>
            <a:ext cx="6298969" cy="2560917"/>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r>
              <a:rPr kumimoji="0" lang="en-GB" sz="4267" b="1" i="0" u="none" strike="noStrike" kern="0" cap="none" spc="0" normalizeH="0" baseline="0" noProof="0">
                <a:ln>
                  <a:noFill/>
                </a:ln>
                <a:solidFill>
                  <a:srgbClr val="021E5E"/>
                </a:solidFill>
                <a:effectLst/>
                <a:uLnTx/>
                <a:uFillTx/>
                <a:latin typeface="Outfit" charset="0"/>
                <a:ea typeface="Playfair Display Black"/>
                <a:cs typeface="Playfair Display Black"/>
                <a:sym typeface="Playfair Display"/>
              </a:rPr>
              <a:t>Tariff Interoperability</a:t>
            </a:r>
          </a:p>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r>
              <a:rPr kumimoji="0" lang="en-GB" sz="4267" b="0" i="1" u="none" strike="noStrike" kern="0" cap="none" spc="0" normalizeH="0" baseline="0" noProof="0">
                <a:ln>
                  <a:noFill/>
                </a:ln>
                <a:solidFill>
                  <a:srgbClr val="021E5E"/>
                </a:solidFill>
                <a:effectLst/>
                <a:uLnTx/>
                <a:uFillTx/>
                <a:latin typeface="Outfit" charset="0"/>
                <a:ea typeface="Playfair Display Medium"/>
                <a:cs typeface="Playfair Display Medium"/>
                <a:sym typeface="Playfair Display"/>
              </a:rPr>
              <a:t>REC Issues Group</a:t>
            </a:r>
          </a:p>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endParaRPr kumimoji="0" lang="en-GB" sz="4267" b="0" i="0" u="none" strike="noStrike" kern="0" cap="none" spc="0" normalizeH="0" baseline="0" noProof="0">
              <a:ln>
                <a:noFill/>
              </a:ln>
              <a:solidFill>
                <a:srgbClr val="021E5E"/>
              </a:solidFill>
              <a:effectLst/>
              <a:uLnTx/>
              <a:uFillTx/>
              <a:latin typeface="Outfit" charset="0"/>
              <a:ea typeface="Playfair Display Medium"/>
              <a:cs typeface="Playfair Display Medium"/>
              <a:sym typeface="Playfair Display"/>
            </a:endParaRPr>
          </a:p>
          <a:p>
            <a:pPr marL="0" marR="0" lvl="0" indent="0" algn="l" defTabSz="1219170" rtl="0" eaLnBrk="1" fontAlgn="auto" latinLnBrk="0" hangingPunct="1">
              <a:lnSpc>
                <a:spcPct val="80000"/>
              </a:lnSpc>
              <a:spcBef>
                <a:spcPts val="400"/>
              </a:spcBef>
              <a:spcAft>
                <a:spcPts val="400"/>
              </a:spcAft>
              <a:buClr>
                <a:srgbClr val="000000"/>
              </a:buClr>
              <a:buSzTx/>
              <a:buFontTx/>
              <a:buNone/>
              <a:tabLst/>
              <a:defRPr/>
            </a:pPr>
            <a:r>
              <a:rPr kumimoji="0" lang="en-GB" sz="2667" b="0" i="0" u="none" strike="noStrike" kern="0" cap="none" spc="0" normalizeH="0" baseline="0" noProof="0">
                <a:ln>
                  <a:noFill/>
                </a:ln>
                <a:solidFill>
                  <a:srgbClr val="021E5E"/>
                </a:solidFill>
                <a:effectLst/>
                <a:uLnTx/>
                <a:uFillTx/>
                <a:latin typeface="Outfit" charset="0"/>
                <a:ea typeface="Playfair Display Medium"/>
                <a:cs typeface="Playfair Display Medium"/>
                <a:sym typeface="Playfair Display"/>
              </a:rPr>
              <a:t>Friday 10 September</a:t>
            </a:r>
            <a:endParaRPr kumimoji="0" lang="en-GB" sz="1467" b="0" i="0" u="none" strike="noStrike" kern="0" cap="none" spc="0" normalizeH="0" baseline="0" noProof="0">
              <a:ln>
                <a:noFill/>
              </a:ln>
              <a:solidFill>
                <a:srgbClr val="4D38F5"/>
              </a:solidFill>
              <a:effectLst/>
              <a:uLnTx/>
              <a:uFillTx/>
              <a:latin typeface="Outfit" charset="0"/>
              <a:ea typeface="Playfair Display Medium"/>
              <a:cs typeface="Playfair Display Medium"/>
              <a:sym typeface="Playfair Display"/>
            </a:endParaRPr>
          </a:p>
        </p:txBody>
      </p:sp>
    </p:spTree>
    <p:extLst>
      <p:ext uri="{BB962C8B-B14F-4D97-AF65-F5344CB8AC3E}">
        <p14:creationId xmlns:p14="http://schemas.microsoft.com/office/powerpoint/2010/main" val="2602023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4607F88-F02E-5F1D-86D8-9EAB61811876}"/>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F6DE326D-6305-EC69-B4FF-FF09B8DE84AC}"/>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3A9E54DF-9DFA-0E78-E45D-8885BF14214F}"/>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EB6E6CEB-3440-1A64-3917-AB91DCFA61A7}"/>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How did we get here?</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7" name="TextBox 6">
            <a:extLst>
              <a:ext uri="{FF2B5EF4-FFF2-40B4-BE49-F238E27FC236}">
                <a16:creationId xmlns:a16="http://schemas.microsoft.com/office/drawing/2014/main" id="{AEBAC695-FA94-9409-F3FD-EC2015DCF33B}"/>
              </a:ext>
            </a:extLst>
          </p:cNvPr>
          <p:cNvSpPr txBox="1"/>
          <p:nvPr/>
        </p:nvSpPr>
        <p:spPr>
          <a:xfrm>
            <a:off x="1160194" y="819506"/>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publish the Smart Secure Electricity Systems (SSES) Consultation, seeking industry views on interoperability and cyber security of Energy Smart Appliances (ESAs) and remote load control</a:t>
            </a:r>
          </a:p>
        </p:txBody>
      </p:sp>
      <p:sp>
        <p:nvSpPr>
          <p:cNvPr id="8" name="TextBox 7">
            <a:extLst>
              <a:ext uri="{FF2B5EF4-FFF2-40B4-BE49-F238E27FC236}">
                <a16:creationId xmlns:a16="http://schemas.microsoft.com/office/drawing/2014/main" id="{B8B70D83-BBFF-C207-044D-FF3B1F794216}"/>
              </a:ext>
            </a:extLst>
          </p:cNvPr>
          <p:cNvSpPr txBox="1"/>
          <p:nvPr/>
        </p:nvSpPr>
        <p:spPr>
          <a:xfrm>
            <a:off x="1160194" y="2292323"/>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published consultation setting out intent that ESAs will be able to receive and respond to </a:t>
            </a:r>
            <a:r>
              <a:rPr kumimoji="0" lang="en-GB" sz="1600" b="1" i="0" u="none" strike="noStrike" kern="0" cap="none" spc="0" normalizeH="0" baseline="0" noProof="0" err="1">
                <a:ln>
                  <a:noFill/>
                </a:ln>
                <a:solidFill>
                  <a:srgbClr val="000000"/>
                </a:solidFill>
                <a:effectLst/>
                <a:uLnTx/>
                <a:uFillTx/>
                <a:latin typeface="Arial"/>
                <a:ea typeface="+mn-ea"/>
                <a:cs typeface="Arial"/>
                <a:sym typeface="Arial"/>
              </a:rPr>
              <a:t>ToUT</a:t>
            </a:r>
            <a:r>
              <a:rPr kumimoji="0" lang="en-GB" sz="1600" b="1" i="0" u="none" strike="noStrike" kern="0" cap="none" spc="0" normalizeH="0" baseline="0" noProof="0">
                <a:ln>
                  <a:noFill/>
                </a:ln>
                <a:solidFill>
                  <a:srgbClr val="000000"/>
                </a:solidFill>
                <a:effectLst/>
                <a:uLnTx/>
                <a:uFillTx/>
                <a:latin typeface="Arial"/>
                <a:ea typeface="+mn-ea"/>
                <a:cs typeface="Arial"/>
                <a:sym typeface="Arial"/>
              </a:rPr>
              <a:t> tariffs from different energy suppliers, and that to do so, a standardised API Schema and Data Specification would be required</a:t>
            </a:r>
          </a:p>
        </p:txBody>
      </p:sp>
      <p:sp>
        <p:nvSpPr>
          <p:cNvPr id="13" name="TextBox 12">
            <a:extLst>
              <a:ext uri="{FF2B5EF4-FFF2-40B4-BE49-F238E27FC236}">
                <a16:creationId xmlns:a16="http://schemas.microsoft.com/office/drawing/2014/main" id="{6312BD5D-071D-DEE0-0C0F-CCC4BA7DD7F2}"/>
              </a:ext>
            </a:extLst>
          </p:cNvPr>
          <p:cNvSpPr txBox="1"/>
          <p:nvPr/>
        </p:nvSpPr>
        <p:spPr>
          <a:xfrm>
            <a:off x="1160194" y="3765140"/>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The Tariff Interoperability Working Group (TIWG) was established by DESNZ to refine the proposals for Tariff Interoperability</a:t>
            </a:r>
          </a:p>
        </p:txBody>
      </p:sp>
      <p:sp>
        <p:nvSpPr>
          <p:cNvPr id="14" name="TextBox 13">
            <a:extLst>
              <a:ext uri="{FF2B5EF4-FFF2-40B4-BE49-F238E27FC236}">
                <a16:creationId xmlns:a16="http://schemas.microsoft.com/office/drawing/2014/main" id="{CFD32090-3F44-1AED-5A94-7B081525771E}"/>
              </a:ext>
            </a:extLst>
          </p:cNvPr>
          <p:cNvSpPr txBox="1"/>
          <p:nvPr/>
        </p:nvSpPr>
        <p:spPr>
          <a:xfrm>
            <a:off x="1160194" y="5237957"/>
            <a:ext cx="11021238" cy="1135411"/>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published the response to the April 2024 consultation. This response confirmed RECCo as the delivery body for Tariff Interoperability, defined the Use Cases, and formalised the use of a standardised API Schema and Data Specification to deliver interoperability for Go-Live in January 2027</a:t>
            </a:r>
          </a:p>
        </p:txBody>
      </p:sp>
      <p:grpSp>
        <p:nvGrpSpPr>
          <p:cNvPr id="21" name="Group 20">
            <a:extLst>
              <a:ext uri="{FF2B5EF4-FFF2-40B4-BE49-F238E27FC236}">
                <a16:creationId xmlns:a16="http://schemas.microsoft.com/office/drawing/2014/main" id="{238B4205-9285-8A50-604E-26B2AFB6A4BC}"/>
              </a:ext>
            </a:extLst>
          </p:cNvPr>
          <p:cNvGrpSpPr/>
          <p:nvPr/>
        </p:nvGrpSpPr>
        <p:grpSpPr>
          <a:xfrm>
            <a:off x="-1" y="819506"/>
            <a:ext cx="1104222" cy="1135411"/>
            <a:chOff x="-1" y="819506"/>
            <a:chExt cx="1104222" cy="975735"/>
          </a:xfrm>
        </p:grpSpPr>
        <p:sp>
          <p:nvSpPr>
            <p:cNvPr id="18" name="TextBox 17">
              <a:extLst>
                <a:ext uri="{FF2B5EF4-FFF2-40B4-BE49-F238E27FC236}">
                  <a16:creationId xmlns:a16="http://schemas.microsoft.com/office/drawing/2014/main" id="{79E215D8-319C-BAFC-2680-1C5D9967A3A1}"/>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July 2022</a:t>
              </a:r>
            </a:p>
          </p:txBody>
        </p:sp>
        <p:sp>
          <p:nvSpPr>
            <p:cNvPr id="20" name="TextBox 19">
              <a:extLst>
                <a:ext uri="{FF2B5EF4-FFF2-40B4-BE49-F238E27FC236}">
                  <a16:creationId xmlns:a16="http://schemas.microsoft.com/office/drawing/2014/main" id="{5621F679-C54B-6E0F-18AE-56B81EA49423}"/>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 name="Group 24">
            <a:extLst>
              <a:ext uri="{FF2B5EF4-FFF2-40B4-BE49-F238E27FC236}">
                <a16:creationId xmlns:a16="http://schemas.microsoft.com/office/drawing/2014/main" id="{0E8BDB5C-EA68-0430-1759-FD0CA5D06654}"/>
              </a:ext>
            </a:extLst>
          </p:cNvPr>
          <p:cNvGrpSpPr/>
          <p:nvPr/>
        </p:nvGrpSpPr>
        <p:grpSpPr>
          <a:xfrm>
            <a:off x="-1" y="2292323"/>
            <a:ext cx="1104222" cy="1135411"/>
            <a:chOff x="-1" y="819506"/>
            <a:chExt cx="1104222" cy="975735"/>
          </a:xfrm>
        </p:grpSpPr>
        <p:sp>
          <p:nvSpPr>
            <p:cNvPr id="26" name="TextBox 25">
              <a:extLst>
                <a:ext uri="{FF2B5EF4-FFF2-40B4-BE49-F238E27FC236}">
                  <a16:creationId xmlns:a16="http://schemas.microsoft.com/office/drawing/2014/main" id="{588D6EDC-D4B6-FC09-6843-381177F2579D}"/>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April 2024</a:t>
              </a:r>
            </a:p>
          </p:txBody>
        </p:sp>
        <p:sp>
          <p:nvSpPr>
            <p:cNvPr id="28" name="TextBox 27">
              <a:extLst>
                <a:ext uri="{FF2B5EF4-FFF2-40B4-BE49-F238E27FC236}">
                  <a16:creationId xmlns:a16="http://schemas.microsoft.com/office/drawing/2014/main" id="{A02B1A98-1BEE-7C45-EE70-A3D6CED7833C}"/>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9" name="Group 28">
            <a:extLst>
              <a:ext uri="{FF2B5EF4-FFF2-40B4-BE49-F238E27FC236}">
                <a16:creationId xmlns:a16="http://schemas.microsoft.com/office/drawing/2014/main" id="{51EF897F-1D54-BAAB-FFD1-5EF8A9700150}"/>
              </a:ext>
            </a:extLst>
          </p:cNvPr>
          <p:cNvGrpSpPr/>
          <p:nvPr/>
        </p:nvGrpSpPr>
        <p:grpSpPr>
          <a:xfrm>
            <a:off x="-1" y="3765140"/>
            <a:ext cx="1104222" cy="1135411"/>
            <a:chOff x="-1" y="819506"/>
            <a:chExt cx="1104222" cy="975735"/>
          </a:xfrm>
        </p:grpSpPr>
        <p:sp>
          <p:nvSpPr>
            <p:cNvPr id="32" name="TextBox 31">
              <a:extLst>
                <a:ext uri="{FF2B5EF4-FFF2-40B4-BE49-F238E27FC236}">
                  <a16:creationId xmlns:a16="http://schemas.microsoft.com/office/drawing/2014/main" id="{E5EF481E-6594-21E2-9BB1-122871243A6C}"/>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Q3 2024</a:t>
              </a:r>
            </a:p>
          </p:txBody>
        </p:sp>
        <p:sp>
          <p:nvSpPr>
            <p:cNvPr id="33" name="TextBox 32">
              <a:extLst>
                <a:ext uri="{FF2B5EF4-FFF2-40B4-BE49-F238E27FC236}">
                  <a16:creationId xmlns:a16="http://schemas.microsoft.com/office/drawing/2014/main" id="{012A13FA-AF0E-6CEF-8970-AD6ACE88B951}"/>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4" name="Group 33">
            <a:extLst>
              <a:ext uri="{FF2B5EF4-FFF2-40B4-BE49-F238E27FC236}">
                <a16:creationId xmlns:a16="http://schemas.microsoft.com/office/drawing/2014/main" id="{CAE1A44F-71FF-DD65-F130-1EAB4AD6E20D}"/>
              </a:ext>
            </a:extLst>
          </p:cNvPr>
          <p:cNvGrpSpPr/>
          <p:nvPr/>
        </p:nvGrpSpPr>
        <p:grpSpPr>
          <a:xfrm>
            <a:off x="-1" y="5237957"/>
            <a:ext cx="1104222" cy="1135411"/>
            <a:chOff x="-1" y="819506"/>
            <a:chExt cx="1104222" cy="975735"/>
          </a:xfrm>
        </p:grpSpPr>
        <p:sp>
          <p:nvSpPr>
            <p:cNvPr id="37" name="TextBox 36">
              <a:extLst>
                <a:ext uri="{FF2B5EF4-FFF2-40B4-BE49-F238E27FC236}">
                  <a16:creationId xmlns:a16="http://schemas.microsoft.com/office/drawing/2014/main" id="{00854BA7-C38A-6DB4-D381-54CA09AD6D1D}"/>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FFFFFF"/>
                  </a:solidFill>
                  <a:effectLst/>
                  <a:uLnTx/>
                  <a:uFillTx/>
                  <a:latin typeface="Arial"/>
                  <a:ea typeface="+mn-ea"/>
                  <a:cs typeface="Arial"/>
                  <a:sym typeface="Arial"/>
                </a:rPr>
                <a:t>April 2025</a:t>
              </a:r>
            </a:p>
          </p:txBody>
        </p:sp>
        <p:sp>
          <p:nvSpPr>
            <p:cNvPr id="38" name="TextBox 37">
              <a:extLst>
                <a:ext uri="{FF2B5EF4-FFF2-40B4-BE49-F238E27FC236}">
                  <a16:creationId xmlns:a16="http://schemas.microsoft.com/office/drawing/2014/main" id="{B1B7DD61-65B5-9E23-810D-3CA0ED61BC97}"/>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2602786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EAEC4FB7-8C54-2D5A-DD2F-183F011F1362}"/>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269E6593-8336-078F-D9FB-80CAA0A16ED2}"/>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A80846BC-2CBD-F61F-0E51-0FAD3EDD5C3E}"/>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111A5724-FCEF-A319-E0C7-1953AC9CB5A8}"/>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What problem does Tariff Interoperability solve?</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7" name="TextBox 6">
            <a:extLst>
              <a:ext uri="{FF2B5EF4-FFF2-40B4-BE49-F238E27FC236}">
                <a16:creationId xmlns:a16="http://schemas.microsoft.com/office/drawing/2014/main" id="{B05186E7-529C-A651-AE9C-14C137FE75E8}"/>
              </a:ext>
            </a:extLst>
          </p:cNvPr>
          <p:cNvSpPr txBox="1"/>
          <p:nvPr/>
        </p:nvSpPr>
        <p:spPr>
          <a:xfrm>
            <a:off x="1160194" y="819506"/>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The availability and format of tariff pricing data for the purposes of optimisation varies from Supplier to Supplier</a:t>
            </a:r>
          </a:p>
        </p:txBody>
      </p:sp>
      <p:sp>
        <p:nvSpPr>
          <p:cNvPr id="8" name="TextBox 7">
            <a:extLst>
              <a:ext uri="{FF2B5EF4-FFF2-40B4-BE49-F238E27FC236}">
                <a16:creationId xmlns:a16="http://schemas.microsoft.com/office/drawing/2014/main" id="{047678FA-0718-E797-086F-C716CCBCF822}"/>
              </a:ext>
            </a:extLst>
          </p:cNvPr>
          <p:cNvSpPr txBox="1"/>
          <p:nvPr/>
        </p:nvSpPr>
        <p:spPr>
          <a:xfrm>
            <a:off x="1160194" y="2283250"/>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This makes it difficult for Optimisers and Demand Side Response Service Providers to access the data they need to optimise consumers’ energy consumption in a repeatable, consistent manner</a:t>
            </a:r>
          </a:p>
        </p:txBody>
      </p:sp>
      <p:sp>
        <p:nvSpPr>
          <p:cNvPr id="13" name="TextBox 12">
            <a:extLst>
              <a:ext uri="{FF2B5EF4-FFF2-40B4-BE49-F238E27FC236}">
                <a16:creationId xmlns:a16="http://schemas.microsoft.com/office/drawing/2014/main" id="{4226EF4B-6A25-4021-3EA9-5FCAD3A19D52}"/>
              </a:ext>
            </a:extLst>
          </p:cNvPr>
          <p:cNvSpPr txBox="1"/>
          <p:nvPr/>
        </p:nvSpPr>
        <p:spPr>
          <a:xfrm>
            <a:off x="1160194" y="3746994"/>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DESNZ is introducing Tariff Interoperability so that tariff/contract pricing data would be made available in a standardised format, allowing ESAs to more readily optimise consumers’ energy consumption </a:t>
            </a:r>
          </a:p>
        </p:txBody>
      </p:sp>
      <p:sp>
        <p:nvSpPr>
          <p:cNvPr id="14" name="TextBox 13">
            <a:extLst>
              <a:ext uri="{FF2B5EF4-FFF2-40B4-BE49-F238E27FC236}">
                <a16:creationId xmlns:a16="http://schemas.microsoft.com/office/drawing/2014/main" id="{A42D9832-5979-95F9-C452-0408D1498C1F}"/>
              </a:ext>
            </a:extLst>
          </p:cNvPr>
          <p:cNvSpPr txBox="1"/>
          <p:nvPr/>
        </p:nvSpPr>
        <p:spPr>
          <a:xfrm>
            <a:off x="1160194" y="5210738"/>
            <a:ext cx="11021238" cy="1128417"/>
          </a:xfrm>
          <a:prstGeom prst="rect">
            <a:avLst/>
          </a:prstGeom>
          <a:solidFill>
            <a:srgbClr val="F4F8FF"/>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RECCo was chosen as the delivery body for Tariff Interoperability, and we have developed an API Technical Specification, Data Specification, REC Schedule and User Agreement to support delivery</a:t>
            </a:r>
          </a:p>
        </p:txBody>
      </p:sp>
      <p:grpSp>
        <p:nvGrpSpPr>
          <p:cNvPr id="21" name="Group 20">
            <a:extLst>
              <a:ext uri="{FF2B5EF4-FFF2-40B4-BE49-F238E27FC236}">
                <a16:creationId xmlns:a16="http://schemas.microsoft.com/office/drawing/2014/main" id="{71056BFE-F7B8-BCB2-0749-967701701E23}"/>
              </a:ext>
            </a:extLst>
          </p:cNvPr>
          <p:cNvGrpSpPr/>
          <p:nvPr/>
        </p:nvGrpSpPr>
        <p:grpSpPr>
          <a:xfrm>
            <a:off x="-1" y="819506"/>
            <a:ext cx="1104222" cy="1128417"/>
            <a:chOff x="-1" y="819506"/>
            <a:chExt cx="1104222" cy="975735"/>
          </a:xfrm>
        </p:grpSpPr>
        <p:sp>
          <p:nvSpPr>
            <p:cNvPr id="18" name="TextBox 17">
              <a:extLst>
                <a:ext uri="{FF2B5EF4-FFF2-40B4-BE49-F238E27FC236}">
                  <a16:creationId xmlns:a16="http://schemas.microsoft.com/office/drawing/2014/main" id="{EC18FFEB-09E0-AB86-97F1-9F439FB48C8B}"/>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TextBox 19">
              <a:extLst>
                <a:ext uri="{FF2B5EF4-FFF2-40B4-BE49-F238E27FC236}">
                  <a16:creationId xmlns:a16="http://schemas.microsoft.com/office/drawing/2014/main" id="{4D7DA030-CC18-501C-C8D6-938FE16DC232}"/>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 name="Group 24">
            <a:extLst>
              <a:ext uri="{FF2B5EF4-FFF2-40B4-BE49-F238E27FC236}">
                <a16:creationId xmlns:a16="http://schemas.microsoft.com/office/drawing/2014/main" id="{5CE21033-77DB-DF80-B052-6A5E2D6CCFCA}"/>
              </a:ext>
            </a:extLst>
          </p:cNvPr>
          <p:cNvGrpSpPr/>
          <p:nvPr/>
        </p:nvGrpSpPr>
        <p:grpSpPr>
          <a:xfrm>
            <a:off x="-1" y="2283250"/>
            <a:ext cx="1104222" cy="1128417"/>
            <a:chOff x="-1" y="819506"/>
            <a:chExt cx="1104222" cy="975735"/>
          </a:xfrm>
        </p:grpSpPr>
        <p:sp>
          <p:nvSpPr>
            <p:cNvPr id="26" name="TextBox 25">
              <a:extLst>
                <a:ext uri="{FF2B5EF4-FFF2-40B4-BE49-F238E27FC236}">
                  <a16:creationId xmlns:a16="http://schemas.microsoft.com/office/drawing/2014/main" id="{9A26D518-2942-800A-72C6-4B5397E86AD0}"/>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 name="TextBox 27">
              <a:extLst>
                <a:ext uri="{FF2B5EF4-FFF2-40B4-BE49-F238E27FC236}">
                  <a16:creationId xmlns:a16="http://schemas.microsoft.com/office/drawing/2014/main" id="{9467B71D-0613-6F39-F1E5-BCA13BD5D7AC}"/>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9" name="Group 28">
            <a:extLst>
              <a:ext uri="{FF2B5EF4-FFF2-40B4-BE49-F238E27FC236}">
                <a16:creationId xmlns:a16="http://schemas.microsoft.com/office/drawing/2014/main" id="{60AE7CB8-74F0-EABE-786E-042436BCFD6E}"/>
              </a:ext>
            </a:extLst>
          </p:cNvPr>
          <p:cNvGrpSpPr/>
          <p:nvPr/>
        </p:nvGrpSpPr>
        <p:grpSpPr>
          <a:xfrm>
            <a:off x="-1" y="3746994"/>
            <a:ext cx="1104222" cy="1128417"/>
            <a:chOff x="-1" y="819506"/>
            <a:chExt cx="1104222" cy="975735"/>
          </a:xfrm>
        </p:grpSpPr>
        <p:sp>
          <p:nvSpPr>
            <p:cNvPr id="32" name="TextBox 31">
              <a:extLst>
                <a:ext uri="{FF2B5EF4-FFF2-40B4-BE49-F238E27FC236}">
                  <a16:creationId xmlns:a16="http://schemas.microsoft.com/office/drawing/2014/main" id="{C2B1E481-A2B7-C70E-9320-CA783F24B371}"/>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 name="TextBox 32">
              <a:extLst>
                <a:ext uri="{FF2B5EF4-FFF2-40B4-BE49-F238E27FC236}">
                  <a16:creationId xmlns:a16="http://schemas.microsoft.com/office/drawing/2014/main" id="{8087378D-EFD6-4B27-B761-2716A1ADD864}"/>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4" name="Group 33">
            <a:extLst>
              <a:ext uri="{FF2B5EF4-FFF2-40B4-BE49-F238E27FC236}">
                <a16:creationId xmlns:a16="http://schemas.microsoft.com/office/drawing/2014/main" id="{BAC1A72C-3504-3A73-864D-0A8E3E97A661}"/>
              </a:ext>
            </a:extLst>
          </p:cNvPr>
          <p:cNvGrpSpPr/>
          <p:nvPr/>
        </p:nvGrpSpPr>
        <p:grpSpPr>
          <a:xfrm>
            <a:off x="-1" y="5210738"/>
            <a:ext cx="1104222" cy="1128417"/>
            <a:chOff x="-1" y="819506"/>
            <a:chExt cx="1104222" cy="975735"/>
          </a:xfrm>
        </p:grpSpPr>
        <p:sp>
          <p:nvSpPr>
            <p:cNvPr id="37" name="TextBox 36">
              <a:extLst>
                <a:ext uri="{FF2B5EF4-FFF2-40B4-BE49-F238E27FC236}">
                  <a16:creationId xmlns:a16="http://schemas.microsoft.com/office/drawing/2014/main" id="{AB2C9D0C-52CC-94D6-0568-E9BCD7409240}"/>
                </a:ext>
              </a:extLst>
            </p:cNvPr>
            <p:cNvSpPr txBox="1"/>
            <p:nvPr/>
          </p:nvSpPr>
          <p:spPr>
            <a:xfrm>
              <a:off x="-1" y="819506"/>
              <a:ext cx="720672"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 name="TextBox 37">
              <a:extLst>
                <a:ext uri="{FF2B5EF4-FFF2-40B4-BE49-F238E27FC236}">
                  <a16:creationId xmlns:a16="http://schemas.microsoft.com/office/drawing/2014/main" id="{83301B5A-D267-D54C-8A75-C75B24A5BF96}"/>
                </a:ext>
              </a:extLst>
            </p:cNvPr>
            <p:cNvSpPr txBox="1"/>
            <p:nvPr/>
          </p:nvSpPr>
          <p:spPr>
            <a:xfrm>
              <a:off x="776643" y="819506"/>
              <a:ext cx="327578" cy="975735"/>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grpSp>
      <p:pic>
        <p:nvPicPr>
          <p:cNvPr id="4" name="Graphic 3" descr="Delivery with solid fill">
            <a:extLst>
              <a:ext uri="{FF2B5EF4-FFF2-40B4-BE49-F238E27FC236}">
                <a16:creationId xmlns:a16="http://schemas.microsoft.com/office/drawing/2014/main" id="{7B3FD514-0413-BB5D-4CC8-9BF6A9C5DB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 y="5462672"/>
            <a:ext cx="624548" cy="624548"/>
          </a:xfrm>
          <a:prstGeom prst="rect">
            <a:avLst/>
          </a:prstGeom>
        </p:spPr>
      </p:pic>
      <p:pic>
        <p:nvPicPr>
          <p:cNvPr id="6" name="Graphic 5" descr="Internet Of Things with solid fill">
            <a:extLst>
              <a:ext uri="{FF2B5EF4-FFF2-40B4-BE49-F238E27FC236}">
                <a16:creationId xmlns:a16="http://schemas.microsoft.com/office/drawing/2014/main" id="{B5545A23-4716-B4FD-240F-92BAC7F747F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937" y="3998928"/>
            <a:ext cx="624548" cy="624548"/>
          </a:xfrm>
          <a:prstGeom prst="rect">
            <a:avLst/>
          </a:prstGeom>
        </p:spPr>
      </p:pic>
      <p:pic>
        <p:nvPicPr>
          <p:cNvPr id="10" name="Graphic 9" descr="Key with solid fill">
            <a:extLst>
              <a:ext uri="{FF2B5EF4-FFF2-40B4-BE49-F238E27FC236}">
                <a16:creationId xmlns:a16="http://schemas.microsoft.com/office/drawing/2014/main" id="{598744CC-DAEB-93AC-BC8F-7695066904A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0351" y="2535184"/>
            <a:ext cx="624548" cy="624548"/>
          </a:xfrm>
          <a:prstGeom prst="rect">
            <a:avLst/>
          </a:prstGeom>
        </p:spPr>
      </p:pic>
      <p:pic>
        <p:nvPicPr>
          <p:cNvPr id="12" name="Graphic 11" descr="Research with solid fill">
            <a:extLst>
              <a:ext uri="{FF2B5EF4-FFF2-40B4-BE49-F238E27FC236}">
                <a16:creationId xmlns:a16="http://schemas.microsoft.com/office/drawing/2014/main" id="{E73E5C28-C195-2060-35BC-CA35F428F4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0351" y="1047989"/>
            <a:ext cx="624548" cy="624548"/>
          </a:xfrm>
          <a:prstGeom prst="rect">
            <a:avLst/>
          </a:prstGeom>
        </p:spPr>
      </p:pic>
    </p:spTree>
    <p:extLst>
      <p:ext uri="{BB962C8B-B14F-4D97-AF65-F5344CB8AC3E}">
        <p14:creationId xmlns:p14="http://schemas.microsoft.com/office/powerpoint/2010/main" val="4023462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4B5F4623-508A-F5E6-A5F9-DED2DEB0905E}"/>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D88D59AA-BDBB-2BBA-BE6F-3964EE358054}"/>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0B1B5A3C-9857-AF8E-0BE4-DB6EF8507297}"/>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BCF31B6C-CE85-D933-1D49-530936A05769}"/>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rPr>
              <a:t>Who’s involved and what’s the impact</a:t>
            </a:r>
          </a:p>
        </p:txBody>
      </p:sp>
      <p:sp>
        <p:nvSpPr>
          <p:cNvPr id="19" name="TextBox 18">
            <a:extLst>
              <a:ext uri="{FF2B5EF4-FFF2-40B4-BE49-F238E27FC236}">
                <a16:creationId xmlns:a16="http://schemas.microsoft.com/office/drawing/2014/main" id="{BCB7B563-F694-404F-96AE-8C2A3B55BE7B}"/>
              </a:ext>
            </a:extLst>
          </p:cNvPr>
          <p:cNvSpPr txBox="1"/>
          <p:nvPr/>
        </p:nvSpPr>
        <p:spPr>
          <a:xfrm>
            <a:off x="4304043" y="2244188"/>
            <a:ext cx="3521361" cy="3711398"/>
          </a:xfrm>
          <a:prstGeom prst="rect">
            <a:avLst/>
          </a:prstGeom>
          <a:solidFill>
            <a:srgbClr val="F4F8FF"/>
          </a:solidFill>
          <a:ln>
            <a:noFill/>
          </a:ln>
        </p:spPr>
        <p:txBody>
          <a:bodyPr wrap="square" lIns="90000" tIns="45720" rIns="91440" bIns="45720" anchor="ctr">
            <a:noAutofit/>
          </a:bodyPr>
          <a:lstStyle>
            <a:defPPr>
              <a:defRPr lang="en-GB"/>
            </a:defPPr>
            <a:lvl1pPr marL="285750" indent="-285750" defTabSz="1219170">
              <a:spcBef>
                <a:spcPts val="400"/>
              </a:spcBef>
              <a:spcAft>
                <a:spcPts val="400"/>
              </a:spcAft>
              <a:buClr>
                <a:srgbClr val="000000"/>
              </a:buClr>
              <a:buFont typeface="Arial" panose="020B0604020202020204" pitchFamily="34" charset="0"/>
              <a:buChar char="•"/>
              <a:defRPr sz="1500" kern="0">
                <a:latin typeface="Arial"/>
                <a:cs typeface="Arial"/>
              </a:defRPr>
            </a:lvl1pPr>
          </a:lstStyle>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Users refers to third-party organisations </a:t>
            </a:r>
            <a:r>
              <a:rPr kumimoji="0" lang="en-GB" sz="1500" b="0" i="0" u="none" strike="noStrike" kern="0" cap="none" spc="0" normalizeH="0" baseline="0" noProof="0" dirty="0">
                <a:ln>
                  <a:noFill/>
                </a:ln>
                <a:solidFill>
                  <a:srgbClr val="000000"/>
                </a:solidFill>
                <a:effectLst/>
                <a:uLnTx/>
                <a:uFillTx/>
                <a:latin typeface="Arial"/>
                <a:ea typeface="+mn-ea"/>
                <a:cs typeface="Arial"/>
                <a:sym typeface="Arial"/>
              </a:rPr>
              <a:t>or individuals </a:t>
            </a:r>
            <a:r>
              <a:rPr kumimoji="0" lang="en-GB" sz="1500" b="0" i="0" u="none" strike="noStrike" kern="0" cap="none" spc="0" normalizeH="0" baseline="0" noProof="0">
                <a:ln>
                  <a:noFill/>
                </a:ln>
                <a:solidFill>
                  <a:srgbClr val="000000"/>
                </a:solidFill>
                <a:effectLst/>
                <a:uLnTx/>
                <a:uFillTx/>
                <a:latin typeface="Arial"/>
                <a:ea typeface="+mn-ea"/>
                <a:cs typeface="Arial"/>
                <a:sym typeface="Arial"/>
              </a:rPr>
              <a:t>who wish to use the TI Arrangements to access tariff pricing data</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TI Users are any user who wishes to access tariff data from Suppliers which is publicly available</a:t>
            </a:r>
            <a:endParaRPr kumimoji="0" lang="en-GB" sz="1500" b="0" i="0" u="none" strike="noStrike" kern="0" cap="none" spc="0" normalizeH="0" baseline="0" noProof="0" dirty="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As this information is not consumer specific then TI Users are not required to register</a:t>
            </a:r>
            <a:endParaRPr kumimoji="0" lang="en-GB" sz="1500" b="0" i="0" u="none" strike="noStrike" kern="0" cap="none" spc="0" normalizeH="0" baseline="0" noProof="0" dirty="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However, they must use the API in accordance with the API Technical Specification</a:t>
            </a:r>
            <a:endParaRPr kumimoji="0" lang="en-GB" sz="1500" b="0" i="0" u="none" strike="noStrike" kern="0" cap="none" spc="0" normalizeH="0" baseline="0" noProof="0" dirty="0">
              <a:ln>
                <a:noFill/>
              </a:ln>
              <a:solidFill>
                <a:srgbClr val="000000"/>
              </a:solidFill>
              <a:effectLst/>
              <a:uLnTx/>
              <a:uFillTx/>
              <a:latin typeface="Arial"/>
              <a:ea typeface="+mn-ea"/>
              <a:cs typeface="Arial"/>
            </a:endParaRPr>
          </a:p>
        </p:txBody>
      </p:sp>
      <p:sp>
        <p:nvSpPr>
          <p:cNvPr id="24" name="TextBox 23">
            <a:extLst>
              <a:ext uri="{FF2B5EF4-FFF2-40B4-BE49-F238E27FC236}">
                <a16:creationId xmlns:a16="http://schemas.microsoft.com/office/drawing/2014/main" id="{992910B0-7201-A8D5-4748-CCE77318000A}"/>
              </a:ext>
            </a:extLst>
          </p:cNvPr>
          <p:cNvSpPr txBox="1"/>
          <p:nvPr/>
        </p:nvSpPr>
        <p:spPr>
          <a:xfrm>
            <a:off x="5126047" y="1115771"/>
            <a:ext cx="2697890" cy="1128417"/>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TI Users</a:t>
            </a:r>
          </a:p>
        </p:txBody>
      </p:sp>
      <p:grpSp>
        <p:nvGrpSpPr>
          <p:cNvPr id="30" name="Group 29">
            <a:extLst>
              <a:ext uri="{FF2B5EF4-FFF2-40B4-BE49-F238E27FC236}">
                <a16:creationId xmlns:a16="http://schemas.microsoft.com/office/drawing/2014/main" id="{D0A1D7AC-8219-C5F1-8661-A3BD6D5D8617}"/>
              </a:ext>
            </a:extLst>
          </p:cNvPr>
          <p:cNvGrpSpPr/>
          <p:nvPr/>
        </p:nvGrpSpPr>
        <p:grpSpPr>
          <a:xfrm>
            <a:off x="4302576" y="1115771"/>
            <a:ext cx="720672" cy="1128417"/>
            <a:chOff x="8113904" y="1355502"/>
            <a:chExt cx="720672" cy="1128417"/>
          </a:xfrm>
        </p:grpSpPr>
        <p:sp>
          <p:nvSpPr>
            <p:cNvPr id="23" name="TextBox 22">
              <a:extLst>
                <a:ext uri="{FF2B5EF4-FFF2-40B4-BE49-F238E27FC236}">
                  <a16:creationId xmlns:a16="http://schemas.microsoft.com/office/drawing/2014/main" id="{973AE534-925F-D7EF-E87A-AD7F19FD93B6}"/>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27" name="Graphic 26" descr="Research with solid fill">
              <a:extLst>
                <a:ext uri="{FF2B5EF4-FFF2-40B4-BE49-F238E27FC236}">
                  <a16:creationId xmlns:a16="http://schemas.microsoft.com/office/drawing/2014/main" id="{AEA9044C-E315-5D7B-D4EF-2AF54DB00A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4256" y="1583985"/>
              <a:ext cx="624548" cy="624548"/>
            </a:xfrm>
            <a:prstGeom prst="rect">
              <a:avLst/>
            </a:prstGeom>
          </p:spPr>
        </p:pic>
      </p:grpSp>
      <p:sp>
        <p:nvSpPr>
          <p:cNvPr id="36" name="TextBox 35">
            <a:extLst>
              <a:ext uri="{FF2B5EF4-FFF2-40B4-BE49-F238E27FC236}">
                <a16:creationId xmlns:a16="http://schemas.microsoft.com/office/drawing/2014/main" id="{A675FF65-C66B-4B16-21A0-9CD627995A0F}"/>
              </a:ext>
            </a:extLst>
          </p:cNvPr>
          <p:cNvSpPr txBox="1"/>
          <p:nvPr/>
        </p:nvSpPr>
        <p:spPr>
          <a:xfrm>
            <a:off x="8442372" y="2244188"/>
            <a:ext cx="3521361" cy="3711398"/>
          </a:xfrm>
          <a:prstGeom prst="rect">
            <a:avLst/>
          </a:prstGeom>
          <a:solidFill>
            <a:srgbClr val="F4F8FF"/>
          </a:solidFill>
          <a:ln>
            <a:noFill/>
          </a:ln>
        </p:spPr>
        <p:txBody>
          <a:bodyPr wrap="square" lIns="90000" tIns="45720" rIns="91440" bIns="45720" anchor="ctr">
            <a:noAutofit/>
          </a:bodyPr>
          <a:lstStyle>
            <a:defPPr>
              <a:defRPr lang="en-GB"/>
            </a:defPPr>
            <a:lvl1pPr marL="285750" indent="-285750" defTabSz="1219170">
              <a:spcBef>
                <a:spcPts val="400"/>
              </a:spcBef>
              <a:spcAft>
                <a:spcPts val="400"/>
              </a:spcAft>
              <a:buClr>
                <a:srgbClr val="000000"/>
              </a:buClr>
              <a:buFont typeface="Arial" panose="020B0604020202020204" pitchFamily="34" charset="0"/>
              <a:buChar char="•"/>
              <a:defRPr sz="1500" kern="0">
                <a:latin typeface="Arial"/>
                <a:cs typeface="Arial"/>
              </a:defRPr>
            </a:lvl1pPr>
          </a:lstStyle>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RTI Users are </a:t>
            </a:r>
            <a:r>
              <a:rPr kumimoji="0" lang="en-GB" sz="1500" b="0" i="0" u="none" strike="noStrike" kern="0" cap="none" spc="0" normalizeH="0" baseline="0" noProof="0" dirty="0">
                <a:ln>
                  <a:noFill/>
                </a:ln>
                <a:solidFill>
                  <a:srgbClr val="000000"/>
                </a:solidFill>
                <a:effectLst/>
                <a:uLnTx/>
                <a:uFillTx/>
                <a:latin typeface="Arial"/>
                <a:ea typeface="+mn-ea"/>
                <a:cs typeface="Arial"/>
                <a:sym typeface="Arial"/>
              </a:rPr>
              <a:t>users </a:t>
            </a:r>
            <a:r>
              <a:rPr kumimoji="0" lang="en-GB" sz="1500" b="0" i="0" u="none" strike="noStrike" kern="0" cap="none" spc="0" normalizeH="0" baseline="0" noProof="0">
                <a:ln>
                  <a:noFill/>
                </a:ln>
                <a:solidFill>
                  <a:srgbClr val="000000"/>
                </a:solidFill>
                <a:effectLst/>
                <a:uLnTx/>
                <a:uFillTx/>
                <a:latin typeface="Arial"/>
                <a:ea typeface="+mn-ea"/>
                <a:cs typeface="Arial"/>
                <a:sym typeface="Arial"/>
              </a:rPr>
              <a:t>who wish to access consumer-specific tariff </a:t>
            </a:r>
            <a:r>
              <a:rPr kumimoji="0" lang="en-GB" sz="1500" b="0" i="0" u="none" strike="noStrike" kern="0" cap="none" spc="0" normalizeH="0" baseline="0" noProof="0" dirty="0">
                <a:ln>
                  <a:noFill/>
                </a:ln>
                <a:solidFill>
                  <a:srgbClr val="000000"/>
                </a:solidFill>
                <a:effectLst/>
                <a:uLnTx/>
                <a:uFillTx/>
                <a:latin typeface="Arial"/>
                <a:ea typeface="+mn-ea"/>
                <a:cs typeface="Arial"/>
                <a:sym typeface="Arial"/>
              </a:rPr>
              <a:t>information </a:t>
            </a:r>
            <a:r>
              <a:rPr kumimoji="0" lang="en-GB" sz="1500" b="0" i="0" u="none" strike="noStrike" kern="0" cap="none" spc="0" normalizeH="0" baseline="0" noProof="0">
                <a:ln>
                  <a:noFill/>
                </a:ln>
                <a:solidFill>
                  <a:srgbClr val="000000"/>
                </a:solidFill>
                <a:effectLst/>
                <a:uLnTx/>
                <a:uFillTx/>
                <a:latin typeface="Arial"/>
                <a:ea typeface="+mn-ea"/>
                <a:cs typeface="Arial"/>
                <a:sym typeface="Arial"/>
              </a:rPr>
              <a:t>from Suppliers</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To access this type of data, RTI Users must first register with the TI Arrangements</a:t>
            </a:r>
            <a:endParaRPr kumimoji="0" lang="en-GB" sz="1500" b="0" i="0" u="none" strike="noStrike" kern="0" cap="none" spc="0" normalizeH="0" baseline="0" noProof="0" dirty="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This includes signing a User Agreement which binds them to certain clauses within the REC</a:t>
            </a:r>
            <a:endParaRPr kumimoji="0" lang="en-GB" sz="1500" b="0" i="0" u="none" strike="noStrike" kern="0" cap="none" spc="0" normalizeH="0" baseline="0" noProof="0" dirty="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They must also have the consumer’s explicit consent</a:t>
            </a:r>
            <a:endParaRPr kumimoji="0" lang="en-GB" sz="1500" b="0" i="0" u="none" strike="noStrike" kern="0" cap="none" spc="0" normalizeH="0" baseline="0" noProof="0" dirty="0">
              <a:ln>
                <a:noFill/>
              </a:ln>
              <a:solidFill>
                <a:srgbClr val="000000"/>
              </a:solidFill>
              <a:effectLst/>
              <a:uLnTx/>
              <a:uFillTx/>
              <a:latin typeface="Arial"/>
              <a:ea typeface="+mn-ea"/>
              <a:cs typeface="Arial"/>
            </a:endParaRP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They must build and use their API in line with the API Tech Spec</a:t>
            </a:r>
            <a:endParaRPr kumimoji="0" lang="en-GB" sz="1500" b="0" i="0" u="none" strike="noStrike" kern="0" cap="none" spc="0" normalizeH="0" baseline="0" noProof="0" dirty="0">
              <a:ln>
                <a:noFill/>
              </a:ln>
              <a:solidFill>
                <a:srgbClr val="000000"/>
              </a:solidFill>
              <a:effectLst/>
              <a:uLnTx/>
              <a:uFillTx/>
              <a:latin typeface="Arial"/>
              <a:ea typeface="+mn-ea"/>
              <a:cs typeface="Arial"/>
            </a:endParaRPr>
          </a:p>
        </p:txBody>
      </p:sp>
      <p:sp>
        <p:nvSpPr>
          <p:cNvPr id="39" name="TextBox 38">
            <a:extLst>
              <a:ext uri="{FF2B5EF4-FFF2-40B4-BE49-F238E27FC236}">
                <a16:creationId xmlns:a16="http://schemas.microsoft.com/office/drawing/2014/main" id="{B283EBB4-1411-A00C-2377-CA5CDD8A5330}"/>
              </a:ext>
            </a:extLst>
          </p:cNvPr>
          <p:cNvSpPr txBox="1"/>
          <p:nvPr/>
        </p:nvSpPr>
        <p:spPr>
          <a:xfrm>
            <a:off x="9264376" y="1115771"/>
            <a:ext cx="2697890" cy="1128417"/>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Registered TI Users (RTI Users)</a:t>
            </a:r>
          </a:p>
        </p:txBody>
      </p:sp>
      <p:grpSp>
        <p:nvGrpSpPr>
          <p:cNvPr id="40" name="Group 39">
            <a:extLst>
              <a:ext uri="{FF2B5EF4-FFF2-40B4-BE49-F238E27FC236}">
                <a16:creationId xmlns:a16="http://schemas.microsoft.com/office/drawing/2014/main" id="{D743000D-750B-EFD0-664D-1A0A76D620FA}"/>
              </a:ext>
            </a:extLst>
          </p:cNvPr>
          <p:cNvGrpSpPr/>
          <p:nvPr/>
        </p:nvGrpSpPr>
        <p:grpSpPr>
          <a:xfrm>
            <a:off x="8440905" y="1115771"/>
            <a:ext cx="720672" cy="1128417"/>
            <a:chOff x="8113904" y="1355502"/>
            <a:chExt cx="720672" cy="1128417"/>
          </a:xfrm>
        </p:grpSpPr>
        <p:sp>
          <p:nvSpPr>
            <p:cNvPr id="41" name="TextBox 40">
              <a:extLst>
                <a:ext uri="{FF2B5EF4-FFF2-40B4-BE49-F238E27FC236}">
                  <a16:creationId xmlns:a16="http://schemas.microsoft.com/office/drawing/2014/main" id="{CF44FD02-8778-9D08-01BF-70B4D295AEC9}"/>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42" name="Graphic 41" descr="Research with solid fill">
              <a:extLst>
                <a:ext uri="{FF2B5EF4-FFF2-40B4-BE49-F238E27FC236}">
                  <a16:creationId xmlns:a16="http://schemas.microsoft.com/office/drawing/2014/main" id="{733888FF-774C-B4AC-B695-6FB307476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4256" y="1583985"/>
              <a:ext cx="624548" cy="624548"/>
            </a:xfrm>
            <a:prstGeom prst="rect">
              <a:avLst/>
            </a:prstGeom>
          </p:spPr>
        </p:pic>
      </p:grpSp>
      <p:sp>
        <p:nvSpPr>
          <p:cNvPr id="44" name="TextBox 43">
            <a:extLst>
              <a:ext uri="{FF2B5EF4-FFF2-40B4-BE49-F238E27FC236}">
                <a16:creationId xmlns:a16="http://schemas.microsoft.com/office/drawing/2014/main" id="{A294D5B1-F0AB-B854-3CFB-BCE843919C23}"/>
              </a:ext>
            </a:extLst>
          </p:cNvPr>
          <p:cNvSpPr txBox="1"/>
          <p:nvPr/>
        </p:nvSpPr>
        <p:spPr>
          <a:xfrm>
            <a:off x="165714" y="2244188"/>
            <a:ext cx="3521361" cy="3711398"/>
          </a:xfrm>
          <a:prstGeom prst="rect">
            <a:avLst/>
          </a:prstGeom>
          <a:solidFill>
            <a:srgbClr val="F4F8FF"/>
          </a:solidFill>
          <a:ln>
            <a:noFill/>
          </a:ln>
        </p:spPr>
        <p:txBody>
          <a:bodyPr wrap="square" lIns="90000" anchor="ctr">
            <a:noAutofit/>
          </a:bodyPr>
          <a:lstStyle/>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Suppliers will be required to build their API according to the TI Arrangements API Technical Specification</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The new TI Arrangements REC Schedule will outline the governance and performance obligations that Suppliers will need to comply with</a:t>
            </a:r>
          </a:p>
          <a:p>
            <a:pPr marL="285750" marR="0" lvl="0" indent="-285750" algn="l" defTabSz="1219170" rtl="0" eaLnBrk="1" fontAlgn="auto" latinLnBrk="0" hangingPunct="1">
              <a:lnSpc>
                <a:spcPct val="100000"/>
              </a:lnSpc>
              <a:spcBef>
                <a:spcPts val="400"/>
              </a:spcBef>
              <a:spcAft>
                <a:spcPts val="400"/>
              </a:spcAft>
              <a:buClr>
                <a:srgbClr val="000000"/>
              </a:buClr>
              <a:buSzTx/>
              <a:buFont typeface="Arial" panose="020B0604020202020204" pitchFamily="34" charset="0"/>
              <a:buChar char="•"/>
              <a:tabLst/>
              <a:defRPr/>
            </a:pPr>
            <a:r>
              <a:rPr kumimoji="0" lang="en-GB" sz="1500" b="0" i="0" u="none" strike="noStrike" kern="0" cap="none" spc="0" normalizeH="0" baseline="0" noProof="0">
                <a:ln>
                  <a:noFill/>
                </a:ln>
                <a:solidFill>
                  <a:srgbClr val="000000"/>
                </a:solidFill>
                <a:effectLst/>
                <a:uLnTx/>
                <a:uFillTx/>
                <a:latin typeface="Arial"/>
                <a:ea typeface="+mn-ea"/>
                <a:cs typeface="Arial"/>
                <a:sym typeface="Arial"/>
              </a:rPr>
              <a:t>Tariff Pricing Data will need to be made available to Users and Registered Users</a:t>
            </a:r>
          </a:p>
        </p:txBody>
      </p:sp>
      <p:sp>
        <p:nvSpPr>
          <p:cNvPr id="45" name="TextBox 44">
            <a:extLst>
              <a:ext uri="{FF2B5EF4-FFF2-40B4-BE49-F238E27FC236}">
                <a16:creationId xmlns:a16="http://schemas.microsoft.com/office/drawing/2014/main" id="{2CDC03D6-56A1-0D9F-5E6C-A35623628EDD}"/>
              </a:ext>
            </a:extLst>
          </p:cNvPr>
          <p:cNvSpPr txBox="1"/>
          <p:nvPr/>
        </p:nvSpPr>
        <p:spPr>
          <a:xfrm>
            <a:off x="987718" y="1115771"/>
            <a:ext cx="2697890" cy="1128417"/>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Suppliers</a:t>
            </a:r>
          </a:p>
        </p:txBody>
      </p:sp>
      <p:grpSp>
        <p:nvGrpSpPr>
          <p:cNvPr id="46" name="Group 45">
            <a:extLst>
              <a:ext uri="{FF2B5EF4-FFF2-40B4-BE49-F238E27FC236}">
                <a16:creationId xmlns:a16="http://schemas.microsoft.com/office/drawing/2014/main" id="{5FF81BBF-4AA9-721B-6F47-A52D42A75FD6}"/>
              </a:ext>
            </a:extLst>
          </p:cNvPr>
          <p:cNvGrpSpPr/>
          <p:nvPr/>
        </p:nvGrpSpPr>
        <p:grpSpPr>
          <a:xfrm>
            <a:off x="164247" y="1115771"/>
            <a:ext cx="720672" cy="1128417"/>
            <a:chOff x="8113904" y="1355502"/>
            <a:chExt cx="720672" cy="1128417"/>
          </a:xfrm>
        </p:grpSpPr>
        <p:sp>
          <p:nvSpPr>
            <p:cNvPr id="47" name="TextBox 46">
              <a:extLst>
                <a:ext uri="{FF2B5EF4-FFF2-40B4-BE49-F238E27FC236}">
                  <a16:creationId xmlns:a16="http://schemas.microsoft.com/office/drawing/2014/main" id="{A01C0F2D-DF1C-A6C6-CC08-9509A0EA4DF7}"/>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48" name="Graphic 47" descr="Research with solid fill">
              <a:extLst>
                <a:ext uri="{FF2B5EF4-FFF2-40B4-BE49-F238E27FC236}">
                  <a16:creationId xmlns:a16="http://schemas.microsoft.com/office/drawing/2014/main" id="{32B3649E-FE0D-7CBA-431D-0C02CF6A33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54256" y="1583985"/>
              <a:ext cx="624548" cy="624548"/>
            </a:xfrm>
            <a:prstGeom prst="rect">
              <a:avLst/>
            </a:prstGeom>
          </p:spPr>
        </p:pic>
      </p:grpSp>
    </p:spTree>
    <p:extLst>
      <p:ext uri="{BB962C8B-B14F-4D97-AF65-F5344CB8AC3E}">
        <p14:creationId xmlns:p14="http://schemas.microsoft.com/office/powerpoint/2010/main" val="424904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0D1FF36-9CA5-3FA8-4902-6A0168725CFE}"/>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DF493D18-F2BA-C6A0-EE3B-48C92D2CBA30}"/>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FAB288E6-189B-0887-D4C1-C7C8B733F12A}"/>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611F5199-8376-ED2A-D6BD-E0DBAAAFDD9B}"/>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00" b="1" i="0" u="none" strike="noStrike" kern="0" cap="none" spc="0" normalizeH="0" baseline="0" noProof="0">
                <a:ln>
                  <a:noFill/>
                </a:ln>
                <a:solidFill>
                  <a:srgbClr val="021E5E"/>
                </a:solidFill>
                <a:effectLst/>
                <a:uLnTx/>
                <a:uFillTx/>
                <a:latin typeface="Outfit"/>
                <a:ea typeface="Outfit"/>
                <a:cs typeface="Outfit"/>
                <a:sym typeface="Playfair Display"/>
              </a:rPr>
              <a:t>Who is in scope?</a:t>
            </a:r>
            <a:endParaRPr kumimoji="0" lang="en-GB" sz="2100" b="1" i="0" u="none" strike="noStrike" kern="0" cap="none" spc="0" normalizeH="0" baseline="0" noProof="0">
              <a:ln>
                <a:noFill/>
              </a:ln>
              <a:solidFill>
                <a:srgbClr val="021E5E"/>
              </a:solidFill>
              <a:effectLst/>
              <a:uLnTx/>
              <a:uFillTx/>
              <a:latin typeface="Outfit"/>
              <a:ea typeface="Outfit"/>
              <a:cs typeface="Outfit"/>
              <a:sym typeface="Outfit"/>
            </a:endParaRPr>
          </a:p>
        </p:txBody>
      </p:sp>
      <p:grpSp>
        <p:nvGrpSpPr>
          <p:cNvPr id="3" name="Group 2">
            <a:extLst>
              <a:ext uri="{FF2B5EF4-FFF2-40B4-BE49-F238E27FC236}">
                <a16:creationId xmlns:a16="http://schemas.microsoft.com/office/drawing/2014/main" id="{D8CD6224-9CF6-7186-1A62-F04D6181C8E4}"/>
              </a:ext>
            </a:extLst>
          </p:cNvPr>
          <p:cNvGrpSpPr/>
          <p:nvPr/>
        </p:nvGrpSpPr>
        <p:grpSpPr>
          <a:xfrm>
            <a:off x="111729" y="983392"/>
            <a:ext cx="11972147" cy="1341822"/>
            <a:chOff x="111729" y="4162491"/>
            <a:chExt cx="8920537" cy="755703"/>
          </a:xfrm>
        </p:grpSpPr>
        <p:sp>
          <p:nvSpPr>
            <p:cNvPr id="4" name="Rectangle 3">
              <a:extLst>
                <a:ext uri="{FF2B5EF4-FFF2-40B4-BE49-F238E27FC236}">
                  <a16:creationId xmlns:a16="http://schemas.microsoft.com/office/drawing/2014/main" id="{60DD1F1C-A5AF-FC08-135A-4D6E01FA3BD4}"/>
                </a:ext>
              </a:extLst>
            </p:cNvPr>
            <p:cNvSpPr/>
            <p:nvPr/>
          </p:nvSpPr>
          <p:spPr>
            <a:xfrm>
              <a:off x="111729" y="4162491"/>
              <a:ext cx="8920537" cy="755703"/>
            </a:xfrm>
            <a:prstGeom prst="rect">
              <a:avLst/>
            </a:prstGeom>
            <a:solidFill>
              <a:srgbClr val="1EF395"/>
            </a:solidFill>
            <a:ln>
              <a:solidFill>
                <a:srgbClr val="1EF3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0" i="0" u="none" strike="noStrike" kern="1200" cap="none" spc="0" normalizeH="0" baseline="0" noProof="0">
                <a:ln>
                  <a:noFill/>
                </a:ln>
                <a:solidFill>
                  <a:srgbClr val="FFFFFF"/>
                </a:solidFill>
                <a:effectLst/>
                <a:uLnTx/>
                <a:uFillTx/>
                <a:latin typeface="Arial"/>
                <a:ea typeface="+mn-ea"/>
                <a:cs typeface="+mn-cs"/>
              </a:endParaRPr>
            </a:p>
          </p:txBody>
        </p:sp>
        <p:sp>
          <p:nvSpPr>
            <p:cNvPr id="5" name="Rectangle 4">
              <a:extLst>
                <a:ext uri="{FF2B5EF4-FFF2-40B4-BE49-F238E27FC236}">
                  <a16:creationId xmlns:a16="http://schemas.microsoft.com/office/drawing/2014/main" id="{CA085BE0-D411-4AA3-533E-738C58E97617}"/>
                </a:ext>
              </a:extLst>
            </p:cNvPr>
            <p:cNvSpPr/>
            <p:nvPr/>
          </p:nvSpPr>
          <p:spPr>
            <a:xfrm>
              <a:off x="162110" y="4219187"/>
              <a:ext cx="4409889" cy="210635"/>
            </a:xfrm>
            <a:prstGeom prst="rect">
              <a:avLst/>
            </a:prstGeom>
            <a:solidFill>
              <a:schemeClr val="accent1">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All Domestic Suppliers</a:t>
              </a:r>
            </a:p>
          </p:txBody>
        </p:sp>
        <p:sp>
          <p:nvSpPr>
            <p:cNvPr id="6" name="Rectangle 5">
              <a:extLst>
                <a:ext uri="{FF2B5EF4-FFF2-40B4-BE49-F238E27FC236}">
                  <a16:creationId xmlns:a16="http://schemas.microsoft.com/office/drawing/2014/main" id="{5A6CFD34-3851-A107-9FF2-DC1F15DA38A7}"/>
                </a:ext>
              </a:extLst>
            </p:cNvPr>
            <p:cNvSpPr/>
            <p:nvPr/>
          </p:nvSpPr>
          <p:spPr>
            <a:xfrm>
              <a:off x="4571999" y="4219187"/>
              <a:ext cx="4409889" cy="210635"/>
            </a:xfrm>
            <a:prstGeom prst="rect">
              <a:avLst/>
            </a:prstGeom>
            <a:solidFill>
              <a:schemeClr val="accent1">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Non-domestic Suppliers above </a:t>
              </a:r>
              <a:r>
                <a:rPr kumimoji="0" lang="en-GB" sz="1800" b="1" i="0" u="none" strike="noStrike" kern="1200" cap="none" spc="0" normalizeH="0" baseline="0" noProof="0" err="1">
                  <a:ln>
                    <a:noFill/>
                  </a:ln>
                  <a:solidFill>
                    <a:srgbClr val="FFFFFF"/>
                  </a:solidFill>
                  <a:effectLst/>
                  <a:uLnTx/>
                  <a:uFillTx/>
                  <a:latin typeface="Century Gothic" panose="020B0502020202020204" pitchFamily="34" charset="0"/>
                  <a:ea typeface="+mn-ea"/>
                  <a:cs typeface="+mn-cs"/>
                </a:rPr>
                <a:t>MPxN</a:t>
              </a:r>
              <a:r>
                <a:rPr kumimoji="0" lang="en-GB" sz="18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 threshold</a:t>
              </a:r>
            </a:p>
          </p:txBody>
        </p:sp>
        <p:sp>
          <p:nvSpPr>
            <p:cNvPr id="7" name="Rectangle 6">
              <a:extLst>
                <a:ext uri="{FF2B5EF4-FFF2-40B4-BE49-F238E27FC236}">
                  <a16:creationId xmlns:a16="http://schemas.microsoft.com/office/drawing/2014/main" id="{53EB4AFD-0E84-1B74-1B16-B5B2465F39EF}"/>
                </a:ext>
              </a:extLst>
            </p:cNvPr>
            <p:cNvSpPr/>
            <p:nvPr/>
          </p:nvSpPr>
          <p:spPr>
            <a:xfrm>
              <a:off x="162110" y="4429823"/>
              <a:ext cx="4409888" cy="417411"/>
            </a:xfrm>
            <a:prstGeom prst="rect">
              <a:avLst/>
            </a:prstGeom>
            <a:solidFill>
              <a:srgbClr val="F1F6FE"/>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Electricity Consumers</a:t>
              </a:r>
            </a:p>
          </p:txBody>
        </p:sp>
        <p:sp>
          <p:nvSpPr>
            <p:cNvPr id="8" name="Rectangle 7">
              <a:extLst>
                <a:ext uri="{FF2B5EF4-FFF2-40B4-BE49-F238E27FC236}">
                  <a16:creationId xmlns:a16="http://schemas.microsoft.com/office/drawing/2014/main" id="{74DF3B77-C4C3-240C-3F8A-AB5FB6983E71}"/>
                </a:ext>
              </a:extLst>
            </p:cNvPr>
            <p:cNvSpPr/>
            <p:nvPr/>
          </p:nvSpPr>
          <p:spPr>
            <a:xfrm>
              <a:off x="4571998" y="4429822"/>
              <a:ext cx="4409885" cy="417411"/>
            </a:xfrm>
            <a:prstGeom prst="rect">
              <a:avLst/>
            </a:prstGeom>
            <a:solidFill>
              <a:srgbClr val="F1F6FE"/>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entury Gothic" panose="020B0502020202020204" pitchFamily="34" charset="0"/>
                  <a:ea typeface="+mn-ea"/>
                  <a:cs typeface="+mn-cs"/>
                </a:rPr>
                <a:t>Electricity Consumers on non-bespoke contracts</a:t>
              </a:r>
            </a:p>
          </p:txBody>
        </p:sp>
      </p:grpSp>
      <p:sp>
        <p:nvSpPr>
          <p:cNvPr id="11" name="Rectangle 10">
            <a:extLst>
              <a:ext uri="{FF2B5EF4-FFF2-40B4-BE49-F238E27FC236}">
                <a16:creationId xmlns:a16="http://schemas.microsoft.com/office/drawing/2014/main" id="{1D5EA5AA-4284-F5CB-0F69-CE808EBBC8CE}"/>
              </a:ext>
            </a:extLst>
          </p:cNvPr>
          <p:cNvSpPr/>
          <p:nvPr/>
        </p:nvSpPr>
        <p:spPr>
          <a:xfrm>
            <a:off x="0" y="2790746"/>
            <a:ext cx="12192000" cy="406725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4" name="Straight Connector 13">
            <a:extLst>
              <a:ext uri="{FF2B5EF4-FFF2-40B4-BE49-F238E27FC236}">
                <a16:creationId xmlns:a16="http://schemas.microsoft.com/office/drawing/2014/main" id="{F678AC22-2A52-3138-F6B4-206672407906}"/>
              </a:ext>
            </a:extLst>
          </p:cNvPr>
          <p:cNvCxnSpPr>
            <a:cxnSpLocks/>
          </p:cNvCxnSpPr>
          <p:nvPr/>
        </p:nvCxnSpPr>
        <p:spPr>
          <a:xfrm>
            <a:off x="0" y="2790746"/>
            <a:ext cx="12192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648DE99-83CD-3502-37BD-54925C817F28}"/>
              </a:ext>
            </a:extLst>
          </p:cNvPr>
          <p:cNvSpPr txBox="1"/>
          <p:nvPr/>
        </p:nvSpPr>
        <p:spPr>
          <a:xfrm>
            <a:off x="4122812" y="2573218"/>
            <a:ext cx="3949981" cy="435054"/>
          </a:xfrm>
          <a:prstGeom prst="rect">
            <a:avLst/>
          </a:prstGeom>
          <a:solidFill>
            <a:schemeClr val="accent1"/>
          </a:solidFill>
          <a:ln>
            <a:noFill/>
          </a:ln>
        </p:spPr>
        <p:txBody>
          <a:bodyPr wrap="square" lIns="90000"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2000" b="1" i="0" u="none" strike="noStrike" kern="0" cap="none" spc="0" normalizeH="0" baseline="0" noProof="0">
                <a:ln>
                  <a:noFill/>
                </a:ln>
                <a:solidFill>
                  <a:srgbClr val="FFFFFF"/>
                </a:solidFill>
                <a:effectLst/>
                <a:uLnTx/>
                <a:uFillTx/>
                <a:latin typeface="Arial"/>
                <a:ea typeface="+mn-ea"/>
                <a:cs typeface="Arial"/>
                <a:sym typeface="Arial"/>
              </a:rPr>
              <a:t>What’s not in scope?</a:t>
            </a:r>
          </a:p>
        </p:txBody>
      </p:sp>
      <p:sp>
        <p:nvSpPr>
          <p:cNvPr id="19" name="Rectangle 18">
            <a:extLst>
              <a:ext uri="{FF2B5EF4-FFF2-40B4-BE49-F238E27FC236}">
                <a16:creationId xmlns:a16="http://schemas.microsoft.com/office/drawing/2014/main" id="{401DB465-9055-7896-9EED-2EB421070C2A}"/>
              </a:ext>
            </a:extLst>
          </p:cNvPr>
          <p:cNvSpPr/>
          <p:nvPr/>
        </p:nvSpPr>
        <p:spPr>
          <a:xfrm>
            <a:off x="111729" y="3144644"/>
            <a:ext cx="11972147" cy="3635295"/>
          </a:xfrm>
          <a:prstGeom prst="rect">
            <a:avLst/>
          </a:prstGeom>
          <a:solidFill>
            <a:srgbClr val="F1F6FE"/>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Suppliers must provide data in relation to Domestic and Relevant Non-Domestic Premiers, with the following exclusions: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a:ln>
                  <a:noFill/>
                </a:ln>
                <a:solidFill>
                  <a:srgbClr val="000000"/>
                </a:solidFill>
                <a:effectLst/>
                <a:uLnTx/>
                <a:uFillTx/>
                <a:latin typeface="Century Gothic"/>
                <a:ea typeface="+mn-ea"/>
                <a:cs typeface="+mn-cs"/>
              </a:rPr>
              <a:t>Does not apply to non-domestic only suppliers that supply fewer than 100,000 electricity Relevant Non-Domestic Premises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Where a non-domestic only supplier is only required to provide Deemed Contract Tariffs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a:ln>
                  <a:noFill/>
                </a:ln>
                <a:solidFill>
                  <a:srgbClr val="000000"/>
                </a:solidFill>
                <a:effectLst/>
                <a:uLnTx/>
                <a:uFillTx/>
                <a:latin typeface="Century Gothic"/>
                <a:ea typeface="+mn-ea"/>
                <a:cs typeface="+mn-cs"/>
              </a:rPr>
              <a:t>If the Supplier's charges are not compatible with the TI API Technical Specification</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Where the Relevant Non-Domestic Premiers has bespoke charges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r>
              <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Gas Tariffs</a:t>
            </a:r>
          </a:p>
          <a:p>
            <a:pPr marL="800100" marR="0" lvl="1" indent="-342900" algn="l" defTabSz="914400" rtl="0" eaLnBrk="1" fontAlgn="auto" latinLnBrk="0" hangingPunct="1">
              <a:lnSpc>
                <a:spcPct val="100000"/>
              </a:lnSpc>
              <a:spcBef>
                <a:spcPts val="300"/>
              </a:spcBef>
              <a:spcAft>
                <a:spcPts val="300"/>
              </a:spcAft>
              <a:buClrTx/>
              <a:buSzTx/>
              <a:buFontTx/>
              <a:buAutoNum type="alphaLcPeriod"/>
              <a:tabLst/>
              <a:defRPr/>
            </a:pPr>
            <a:r>
              <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However, Suppliers can make these available on a voluntary basis</a:t>
            </a:r>
          </a:p>
          <a:p>
            <a:pPr marL="342900" marR="0" lvl="0" indent="-342900" algn="l" defTabSz="914400" rtl="0" eaLnBrk="1" fontAlgn="auto" latinLnBrk="0" hangingPunct="1">
              <a:lnSpc>
                <a:spcPct val="100000"/>
              </a:lnSpc>
              <a:spcBef>
                <a:spcPts val="300"/>
              </a:spcBef>
              <a:spcAft>
                <a:spcPts val="300"/>
              </a:spcAft>
              <a:buClrTx/>
              <a:buSzTx/>
              <a:buFontTx/>
              <a:buAutoNum type="arabicPeriod"/>
              <a:tabLst/>
              <a:defRPr/>
            </a:pPr>
            <a:endPar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Relevant non-domestic premises: </a:t>
            </a:r>
            <a:r>
              <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Means a Non-Domestic Premises at which the quantity of electricity supplied to the premises is </a:t>
            </a:r>
            <a:r>
              <a:rPr kumimoji="0" lang="en-GB"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not</a:t>
            </a:r>
            <a:r>
              <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determined by a Current Transformer Electricity Meter.</a:t>
            </a: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Bespoke charges: </a:t>
            </a:r>
            <a:r>
              <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Defined as charges for the Supply of Electricity that are tailored to the individual needs of a consumer being supplied by the licensee and that are not widely available on the open market</a:t>
            </a:r>
          </a:p>
        </p:txBody>
      </p:sp>
    </p:spTree>
    <p:extLst>
      <p:ext uri="{BB962C8B-B14F-4D97-AF65-F5344CB8AC3E}">
        <p14:creationId xmlns:p14="http://schemas.microsoft.com/office/powerpoint/2010/main" val="1050850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477EA64-ED6F-B6FC-4EC3-D9F77595CE08}"/>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E7B52071-8210-4C4A-9EE2-E7117BBF4732}"/>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204AF325-867C-6AF9-944A-58678E5938FB}"/>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FB94DBA2-9DE1-A2FF-B3BE-0BDE8B120280}"/>
              </a:ext>
            </a:extLst>
          </p:cNvPr>
          <p:cNvSpPr txBox="1"/>
          <p:nvPr/>
        </p:nvSpPr>
        <p:spPr>
          <a:xfrm>
            <a:off x="164247" y="158192"/>
            <a:ext cx="6615126"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What are we delivering and what’s changing?</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sp>
        <p:nvSpPr>
          <p:cNvPr id="3" name="TextBox 2">
            <a:extLst>
              <a:ext uri="{FF2B5EF4-FFF2-40B4-BE49-F238E27FC236}">
                <a16:creationId xmlns:a16="http://schemas.microsoft.com/office/drawing/2014/main" id="{E08C5B86-934E-418A-AC19-9CFE75254C42}"/>
              </a:ext>
            </a:extLst>
          </p:cNvPr>
          <p:cNvSpPr txBox="1"/>
          <p:nvPr/>
        </p:nvSpPr>
        <p:spPr>
          <a:xfrm>
            <a:off x="336168" y="2473394"/>
            <a:ext cx="2879916" cy="1911211"/>
          </a:xfrm>
          <a:prstGeom prst="rect">
            <a:avLst/>
          </a:prstGeom>
          <a:noFill/>
          <a:ln>
            <a:solidFill>
              <a:schemeClr val="accent1"/>
            </a:solidFill>
          </a:ln>
        </p:spPr>
        <p:txBody>
          <a:bodyPr wrap="square" lIns="120000" anchor="ctr">
            <a:noAutofit/>
          </a:body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333" b="0" i="0" u="none" strike="noStrike" kern="0" cap="none" spc="0" normalizeH="0" baseline="0" noProof="0">
                <a:ln>
                  <a:noFill/>
                </a:ln>
                <a:solidFill>
                  <a:srgbClr val="000000"/>
                </a:solidFill>
                <a:effectLst/>
                <a:uLnTx/>
                <a:uFillTx/>
                <a:latin typeface="Arial"/>
                <a:ea typeface="+mn-ea"/>
                <a:cs typeface="Arial"/>
                <a:sym typeface="Arial"/>
              </a:rPr>
              <a:t>Support a third-party organisation in optimising energy consumption when a customer of the organisation </a:t>
            </a:r>
            <a:r>
              <a:rPr kumimoji="0" lang="en-GB" sz="1333" b="1" i="0" u="none" strike="noStrike" kern="0" cap="none" spc="0" normalizeH="0" baseline="0" noProof="0">
                <a:ln>
                  <a:noFill/>
                </a:ln>
                <a:solidFill>
                  <a:srgbClr val="000000"/>
                </a:solidFill>
                <a:effectLst/>
                <a:uLnTx/>
                <a:uFillTx/>
                <a:latin typeface="Arial"/>
                <a:ea typeface="+mn-ea"/>
                <a:cs typeface="Arial"/>
                <a:sym typeface="Arial"/>
              </a:rPr>
              <a:t>knows their current supplier and tariff name (or can easily find them) and provides this information to the organisation. </a:t>
            </a:r>
          </a:p>
        </p:txBody>
      </p:sp>
      <p:sp>
        <p:nvSpPr>
          <p:cNvPr id="6" name="TextBox 5">
            <a:extLst>
              <a:ext uri="{FF2B5EF4-FFF2-40B4-BE49-F238E27FC236}">
                <a16:creationId xmlns:a16="http://schemas.microsoft.com/office/drawing/2014/main" id="{9782EF34-864F-7F85-906B-D1730DBD6651}"/>
              </a:ext>
            </a:extLst>
          </p:cNvPr>
          <p:cNvSpPr txBox="1"/>
          <p:nvPr/>
        </p:nvSpPr>
        <p:spPr>
          <a:xfrm>
            <a:off x="3216084" y="2473394"/>
            <a:ext cx="2879916" cy="1911211"/>
          </a:xfrm>
          <a:prstGeom prst="rect">
            <a:avLst/>
          </a:prstGeom>
          <a:noFill/>
          <a:ln>
            <a:solidFill>
              <a:schemeClr val="accent1"/>
            </a:solidFill>
          </a:ln>
        </p:spPr>
        <p:txBody>
          <a:bodyPr wrap="square" lIns="120000" tIns="45720" rIns="91440" bIns="45720" anchor="ctr">
            <a:noAutofit/>
          </a:bodyPr>
          <a:lstStyle/>
          <a:p>
            <a:pPr marL="8255"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Support a third-party organisation in optimising energy consumption if a customer </a:t>
            </a:r>
            <a:r>
              <a:rPr kumimoji="0" lang="en-GB" sz="1400" b="1" i="0" u="none" strike="noStrike" kern="1200" cap="none" spc="0" normalizeH="0" baseline="0" noProof="0">
                <a:ln>
                  <a:noFill/>
                </a:ln>
                <a:solidFill>
                  <a:srgbClr val="000000"/>
                </a:solidFill>
                <a:effectLst/>
                <a:uLnTx/>
                <a:uFillTx/>
                <a:latin typeface="Arial"/>
                <a:ea typeface="+mn-ea"/>
                <a:cs typeface="+mn-cs"/>
              </a:rPr>
              <a:t>does not know their tariff name (and cannot easily find it) but knows their supplier's name and is the bill payer</a:t>
            </a:r>
            <a:r>
              <a:rPr kumimoji="0" lang="en-GB" sz="1400" b="0" i="0" u="none" strike="noStrike" kern="1200" cap="none" spc="0" normalizeH="0" baseline="0" noProof="0">
                <a:ln>
                  <a:noFill/>
                </a:ln>
                <a:solidFill>
                  <a:srgbClr val="000000"/>
                </a:solidFill>
                <a:effectLst/>
                <a:uLnTx/>
                <a:uFillTx/>
                <a:latin typeface="Arial"/>
                <a:ea typeface="+mn-ea"/>
                <a:cs typeface="+mn-cs"/>
              </a:rPr>
              <a:t>.</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9" name="TextBox 8">
            <a:extLst>
              <a:ext uri="{FF2B5EF4-FFF2-40B4-BE49-F238E27FC236}">
                <a16:creationId xmlns:a16="http://schemas.microsoft.com/office/drawing/2014/main" id="{BCCD83A5-020D-BD0F-8CD1-B272670E065A}"/>
              </a:ext>
            </a:extLst>
          </p:cNvPr>
          <p:cNvSpPr txBox="1"/>
          <p:nvPr/>
        </p:nvSpPr>
        <p:spPr>
          <a:xfrm>
            <a:off x="6096000" y="2473394"/>
            <a:ext cx="2879916" cy="1911211"/>
          </a:xfrm>
          <a:prstGeom prst="rect">
            <a:avLst/>
          </a:prstGeom>
          <a:noFill/>
          <a:ln>
            <a:solidFill>
              <a:schemeClr val="accent1"/>
            </a:solidFill>
          </a:ln>
        </p:spPr>
        <p:txBody>
          <a:bodyPr wrap="square" lIns="120000" tIns="45720" rIns="91440" bIns="45720" anchor="ctr">
            <a:noAutofit/>
          </a:bodyPr>
          <a:lstStyle>
            <a:defPPr marR="0" lvl="0" algn="l" rtl="0">
              <a:lnSpc>
                <a:spcPct val="100000"/>
              </a:lnSpc>
              <a:spcBef>
                <a:spcPts val="0"/>
              </a:spcBef>
              <a:spcAft>
                <a:spcPts val="0"/>
              </a:spcAft>
            </a:defPPr>
            <a:lvl2pPr marL="6350">
              <a:spcBef>
                <a:spcPts val="400"/>
              </a:spcBef>
              <a:spcAft>
                <a:spcPts val="400"/>
              </a:spcAft>
              <a:defRPr sz="1200">
                <a:solidFill>
                  <a:schemeClr val="tx1"/>
                </a:solidFill>
              </a:defRPr>
            </a:lvl2pPr>
          </a:lstStyle>
          <a:p>
            <a:pPr marL="8255"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Support a third-party organisation in optimising energy consumption of a customer </a:t>
            </a:r>
            <a:r>
              <a:rPr kumimoji="0" lang="en-GB" sz="1400" b="1" i="0" u="none" strike="noStrike" kern="1200" cap="none" spc="0" normalizeH="0" baseline="0" noProof="0" dirty="0">
                <a:ln>
                  <a:noFill/>
                </a:ln>
                <a:solidFill>
                  <a:srgbClr val="000000"/>
                </a:solidFill>
                <a:effectLst/>
                <a:uLnTx/>
                <a:uFillTx/>
                <a:latin typeface="Arial"/>
                <a:ea typeface="+mn-ea"/>
                <a:cs typeface="+mn-cs"/>
              </a:rPr>
              <a:t>when the supplier modifies the unit prices and/or time components of Time of Use tariffs.  </a:t>
            </a:r>
            <a:endParaRPr kumimoji="0" lang="en-US" sz="1200" b="1" i="0" u="none" strike="noStrike" kern="1200" cap="none" spc="0" normalizeH="0" baseline="0" noProof="0" dirty="0">
              <a:ln>
                <a:noFill/>
              </a:ln>
              <a:solidFill>
                <a:srgbClr val="000000"/>
              </a:solidFill>
              <a:effectLst/>
              <a:uLnTx/>
              <a:uFillTx/>
              <a:latin typeface="Arial"/>
              <a:ea typeface="+mn-ea"/>
              <a:cs typeface="+mn-cs"/>
            </a:endParaRPr>
          </a:p>
        </p:txBody>
      </p:sp>
      <p:sp>
        <p:nvSpPr>
          <p:cNvPr id="10" name="TextBox 9">
            <a:extLst>
              <a:ext uri="{FF2B5EF4-FFF2-40B4-BE49-F238E27FC236}">
                <a16:creationId xmlns:a16="http://schemas.microsoft.com/office/drawing/2014/main" id="{A4406311-11FC-1B6C-7118-5BF9F232EEA4}"/>
              </a:ext>
            </a:extLst>
          </p:cNvPr>
          <p:cNvSpPr txBox="1"/>
          <p:nvPr/>
        </p:nvSpPr>
        <p:spPr>
          <a:xfrm>
            <a:off x="8975916" y="2473394"/>
            <a:ext cx="2879916" cy="1911211"/>
          </a:xfrm>
          <a:prstGeom prst="rect">
            <a:avLst/>
          </a:prstGeom>
          <a:noFill/>
          <a:ln>
            <a:solidFill>
              <a:schemeClr val="accent1"/>
            </a:solidFill>
          </a:ln>
        </p:spPr>
        <p:txBody>
          <a:bodyPr wrap="square" lIns="120000" anchor="ctr">
            <a:noAutofit/>
          </a:bodyPr>
          <a:lstStyle>
            <a:defPPr marR="0" lvl="0" algn="l" rtl="0">
              <a:lnSpc>
                <a:spcPct val="100000"/>
              </a:lnSpc>
              <a:spcBef>
                <a:spcPts val="0"/>
              </a:spcBef>
              <a:spcAft>
                <a:spcPts val="0"/>
              </a:spcAft>
              <a:defRPr/>
            </a:defPPr>
            <a:lvl2pPr marL="6350">
              <a:spcBef>
                <a:spcPts val="400"/>
              </a:spcBef>
              <a:spcAft>
                <a:spcPts val="400"/>
              </a:spcAft>
              <a:defRPr sz="1200">
                <a:solidFill>
                  <a:schemeClr val="tx1"/>
                </a:solidFill>
              </a:defRPr>
            </a:lvl2p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Support a third-party organisation in optimising energy consumption of a customer, </a:t>
            </a:r>
            <a:r>
              <a:rPr kumimoji="0" lang="en-GB" sz="1400" b="1" i="0" u="none" strike="noStrike" kern="1200" cap="none" spc="0" normalizeH="0" baseline="0" noProof="0">
                <a:ln>
                  <a:noFill/>
                </a:ln>
                <a:solidFill>
                  <a:srgbClr val="000000"/>
                </a:solidFill>
                <a:effectLst/>
                <a:uLnTx/>
                <a:uFillTx/>
                <a:latin typeface="Arial"/>
                <a:ea typeface="+mn-ea"/>
                <a:cs typeface="+mn-cs"/>
              </a:rPr>
              <a:t>without requiring the customer of the organisation to manually inform the organisation if they change their tariff or supplier.</a:t>
            </a:r>
            <a:endParaRPr kumimoji="0" lang="en-GB" sz="1333" b="1"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TextBox 18">
            <a:extLst>
              <a:ext uri="{FF2B5EF4-FFF2-40B4-BE49-F238E27FC236}">
                <a16:creationId xmlns:a16="http://schemas.microsoft.com/office/drawing/2014/main" id="{F7D8F447-4CF1-2D09-388B-F205C8D4AF79}"/>
              </a:ext>
            </a:extLst>
          </p:cNvPr>
          <p:cNvSpPr txBox="1"/>
          <p:nvPr/>
        </p:nvSpPr>
        <p:spPr>
          <a:xfrm>
            <a:off x="336168"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A</a:t>
            </a:r>
          </a:p>
        </p:txBody>
      </p:sp>
      <p:sp>
        <p:nvSpPr>
          <p:cNvPr id="23" name="TextBox 22">
            <a:extLst>
              <a:ext uri="{FF2B5EF4-FFF2-40B4-BE49-F238E27FC236}">
                <a16:creationId xmlns:a16="http://schemas.microsoft.com/office/drawing/2014/main" id="{81B6A5C1-8D48-D895-CB0A-A3960B29C4FF}"/>
              </a:ext>
            </a:extLst>
          </p:cNvPr>
          <p:cNvSpPr txBox="1"/>
          <p:nvPr/>
        </p:nvSpPr>
        <p:spPr>
          <a:xfrm>
            <a:off x="3216084"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B</a:t>
            </a:r>
          </a:p>
        </p:txBody>
      </p:sp>
      <p:sp>
        <p:nvSpPr>
          <p:cNvPr id="24" name="TextBox 23">
            <a:extLst>
              <a:ext uri="{FF2B5EF4-FFF2-40B4-BE49-F238E27FC236}">
                <a16:creationId xmlns:a16="http://schemas.microsoft.com/office/drawing/2014/main" id="{2A2A5FB5-5F33-43E1-3D18-9EB2A5A2E61A}"/>
              </a:ext>
            </a:extLst>
          </p:cNvPr>
          <p:cNvSpPr txBox="1"/>
          <p:nvPr/>
        </p:nvSpPr>
        <p:spPr>
          <a:xfrm>
            <a:off x="6096000"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C</a:t>
            </a:r>
          </a:p>
        </p:txBody>
      </p:sp>
      <p:sp>
        <p:nvSpPr>
          <p:cNvPr id="35" name="TextBox 34">
            <a:extLst>
              <a:ext uri="{FF2B5EF4-FFF2-40B4-BE49-F238E27FC236}">
                <a16:creationId xmlns:a16="http://schemas.microsoft.com/office/drawing/2014/main" id="{66E4FEA1-875B-5DBC-2E50-8980CBAE8F25}"/>
              </a:ext>
            </a:extLst>
          </p:cNvPr>
          <p:cNvSpPr txBox="1"/>
          <p:nvPr/>
        </p:nvSpPr>
        <p:spPr>
          <a:xfrm>
            <a:off x="8975916" y="2155295"/>
            <a:ext cx="2879916" cy="318100"/>
          </a:xfrm>
          <a:prstGeom prst="rect">
            <a:avLst/>
          </a:prstGeom>
          <a:solidFill>
            <a:schemeClr val="accent1">
              <a:lumMod val="20000"/>
              <a:lumOff val="80000"/>
            </a:schemeClr>
          </a:solidFill>
          <a:ln>
            <a:solidFill>
              <a:schemeClr val="accent1"/>
            </a:solidFill>
          </a:ln>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4285F4"/>
                </a:solidFill>
                <a:effectLst/>
                <a:uLnTx/>
                <a:uFillTx/>
                <a:latin typeface="Arial"/>
                <a:ea typeface="+mn-ea"/>
                <a:cs typeface="Arial"/>
                <a:sym typeface="Arial"/>
              </a:rPr>
              <a:t>Use Case D</a:t>
            </a:r>
          </a:p>
        </p:txBody>
      </p:sp>
      <p:sp>
        <p:nvSpPr>
          <p:cNvPr id="11" name="TextBox 10">
            <a:extLst>
              <a:ext uri="{FF2B5EF4-FFF2-40B4-BE49-F238E27FC236}">
                <a16:creationId xmlns:a16="http://schemas.microsoft.com/office/drawing/2014/main" id="{A9746737-3515-B9A3-DCC6-65E5B6445712}"/>
              </a:ext>
            </a:extLst>
          </p:cNvPr>
          <p:cNvSpPr txBox="1"/>
          <p:nvPr/>
        </p:nvSpPr>
        <p:spPr>
          <a:xfrm>
            <a:off x="336167" y="983392"/>
            <a:ext cx="11519663" cy="681875"/>
          </a:xfrm>
          <a:prstGeom prst="rect">
            <a:avLst/>
          </a:prstGeom>
          <a:solidFill>
            <a:schemeClr val="accent1"/>
          </a:solidFill>
          <a:ln>
            <a:solidFill>
              <a:schemeClr val="accent1"/>
            </a:solidFill>
          </a:ln>
        </p:spPr>
        <p:txBody>
          <a:bodyPr wrap="square" anchor="ctr">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GB" sz="1467" b="1" i="0" u="none" strike="noStrike" kern="0" cap="none" spc="0" normalizeH="0" baseline="0" noProof="0">
                <a:ln>
                  <a:noFill/>
                </a:ln>
                <a:solidFill>
                  <a:srgbClr val="FFFFFF"/>
                </a:solidFill>
                <a:effectLst/>
                <a:uLnTx/>
                <a:uFillTx/>
                <a:latin typeface="Arial"/>
                <a:ea typeface="+mn-ea"/>
                <a:cs typeface="Arial"/>
                <a:sym typeface="Arial"/>
              </a:rPr>
              <a:t>RECCo is the delivery body responsible for delivering an MVP for four separate Use Cases</a:t>
            </a:r>
          </a:p>
        </p:txBody>
      </p:sp>
      <p:cxnSp>
        <p:nvCxnSpPr>
          <p:cNvPr id="16" name="Straight Connector 15">
            <a:extLst>
              <a:ext uri="{FF2B5EF4-FFF2-40B4-BE49-F238E27FC236}">
                <a16:creationId xmlns:a16="http://schemas.microsoft.com/office/drawing/2014/main" id="{0E3C4F3E-58AE-2D9F-1E01-0BABB6A82414}"/>
              </a:ext>
            </a:extLst>
          </p:cNvPr>
          <p:cNvCxnSpPr>
            <a:cxnSpLocks/>
            <a:endCxn id="11" idx="2"/>
          </p:cNvCxnSpPr>
          <p:nvPr/>
        </p:nvCxnSpPr>
        <p:spPr>
          <a:xfrm flipH="1" flipV="1">
            <a:off x="6095999" y="1665267"/>
            <a:ext cx="2" cy="49002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1603FBA-E338-1C52-34EC-316A831D8B15}"/>
              </a:ext>
            </a:extLst>
          </p:cNvPr>
          <p:cNvSpPr txBox="1"/>
          <p:nvPr/>
        </p:nvSpPr>
        <p:spPr>
          <a:xfrm>
            <a:off x="336168" y="4670436"/>
            <a:ext cx="11524946" cy="843223"/>
          </a:xfrm>
          <a:prstGeom prst="rect">
            <a:avLst/>
          </a:prstGeom>
          <a:solidFill>
            <a:srgbClr val="F4F8FF"/>
          </a:solidFill>
          <a:ln w="28575">
            <a:solidFill>
              <a:schemeClr val="accent1"/>
            </a:solidFill>
          </a:ln>
        </p:spPr>
        <p:txBody>
          <a:bodyPr wrap="square" lIns="120000" anchor="ctr">
            <a:noAutofit/>
          </a:body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Suppliers will be obliged to make their Tariff Pricing Data available to Users (Optimisers, Load Controllers and others) in a repeatable, uniform way through a standardised data format.</a:t>
            </a:r>
          </a:p>
        </p:txBody>
      </p:sp>
      <p:sp>
        <p:nvSpPr>
          <p:cNvPr id="31" name="TextBox 30">
            <a:extLst>
              <a:ext uri="{FF2B5EF4-FFF2-40B4-BE49-F238E27FC236}">
                <a16:creationId xmlns:a16="http://schemas.microsoft.com/office/drawing/2014/main" id="{51352C88-AD16-707D-F647-1EDE46D59130}"/>
              </a:ext>
            </a:extLst>
          </p:cNvPr>
          <p:cNvSpPr txBox="1"/>
          <p:nvPr/>
        </p:nvSpPr>
        <p:spPr>
          <a:xfrm>
            <a:off x="336167" y="5671914"/>
            <a:ext cx="11519663" cy="843223"/>
          </a:xfrm>
          <a:prstGeom prst="rect">
            <a:avLst/>
          </a:prstGeom>
          <a:solidFill>
            <a:srgbClr val="F4F8FF"/>
          </a:solidFill>
          <a:ln w="28575">
            <a:solidFill>
              <a:schemeClr val="accent1"/>
            </a:solidFill>
          </a:ln>
        </p:spPr>
        <p:txBody>
          <a:bodyPr wrap="square" lIns="120000" anchor="ctr">
            <a:noAutofit/>
          </a:bodyPr>
          <a:lstStyle/>
          <a:p>
            <a:pPr marL="8466" marR="0" lvl="1" indent="0" algn="ctr" defTabSz="1219170" rtl="0" eaLnBrk="1" fontAlgn="auto" latinLnBrk="0" hangingPunct="1">
              <a:lnSpc>
                <a:spcPct val="100000"/>
              </a:lnSpc>
              <a:spcBef>
                <a:spcPts val="533"/>
              </a:spcBef>
              <a:spcAft>
                <a:spcPts val="533"/>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Arial"/>
                <a:ea typeface="+mn-ea"/>
                <a:cs typeface="Arial"/>
                <a:sym typeface="Arial"/>
              </a:rPr>
              <a:t>There are protections available to Suppliers through User Registration, binding certain types of Users to the REC, and requiring Consumer Consent.</a:t>
            </a:r>
          </a:p>
        </p:txBody>
      </p:sp>
    </p:spTree>
    <p:extLst>
      <p:ext uri="{BB962C8B-B14F-4D97-AF65-F5344CB8AC3E}">
        <p14:creationId xmlns:p14="http://schemas.microsoft.com/office/powerpoint/2010/main" val="3121549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5067B005-D429-A780-D102-C6C5AA641970}"/>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E7158C00-08FA-CC92-2955-5E35D08F0F44}"/>
              </a:ext>
            </a:extLst>
          </p:cNvPr>
          <p:cNvSpPr/>
          <p:nvPr/>
        </p:nvSpPr>
        <p:spPr>
          <a:xfrm>
            <a:off x="-2" y="3268470"/>
            <a:ext cx="12192001" cy="32105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867"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1" name="Google Shape;81;p16">
            <a:extLst>
              <a:ext uri="{FF2B5EF4-FFF2-40B4-BE49-F238E27FC236}">
                <a16:creationId xmlns:a16="http://schemas.microsoft.com/office/drawing/2014/main" id="{3EC189F0-ADD2-30A2-E7C0-2C6DCA1517E8}"/>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83" name="Google Shape;83;p16">
            <a:extLst>
              <a:ext uri="{FF2B5EF4-FFF2-40B4-BE49-F238E27FC236}">
                <a16:creationId xmlns:a16="http://schemas.microsoft.com/office/drawing/2014/main" id="{9A11F90F-D446-FE64-E96D-290AD141A8BD}"/>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C92BCA5-8E93-9D1E-D6D2-74D9EC1444AE}"/>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a:ln>
                  <a:noFill/>
                </a:ln>
                <a:solidFill>
                  <a:srgbClr val="021E5E"/>
                </a:solidFill>
                <a:effectLst/>
                <a:uLnTx/>
                <a:uFillTx/>
                <a:latin typeface="Outfit" charset="0"/>
                <a:ea typeface="Outfit"/>
                <a:cs typeface="Outfit"/>
                <a:sym typeface="Playfair Display"/>
              </a:rPr>
              <a:t>Timeline for delivery</a:t>
            </a:r>
            <a:endParaRPr kumimoji="0" lang="en-GB" sz="2133" b="1" i="0" u="none" strike="noStrike" kern="0" cap="none" spc="0" normalizeH="0" baseline="0" noProof="0">
              <a:ln>
                <a:noFill/>
              </a:ln>
              <a:solidFill>
                <a:srgbClr val="021E5E"/>
              </a:solidFill>
              <a:effectLst/>
              <a:uLnTx/>
              <a:uFillTx/>
              <a:latin typeface="Outfit" charset="0"/>
              <a:ea typeface="Outfit"/>
              <a:cs typeface="Outfit"/>
              <a:sym typeface="Outfit"/>
            </a:endParaRPr>
          </a:p>
        </p:txBody>
      </p:sp>
      <p:grpSp>
        <p:nvGrpSpPr>
          <p:cNvPr id="26" name="Group 25">
            <a:extLst>
              <a:ext uri="{FF2B5EF4-FFF2-40B4-BE49-F238E27FC236}">
                <a16:creationId xmlns:a16="http://schemas.microsoft.com/office/drawing/2014/main" id="{813520DB-1F2B-8C0B-2CC5-EE5CB4FBBBD2}"/>
              </a:ext>
            </a:extLst>
          </p:cNvPr>
          <p:cNvGrpSpPr/>
          <p:nvPr/>
        </p:nvGrpSpPr>
        <p:grpSpPr>
          <a:xfrm>
            <a:off x="218205" y="2271478"/>
            <a:ext cx="11745020" cy="2315045"/>
            <a:chOff x="163653" y="1552251"/>
            <a:chExt cx="8808765" cy="1736284"/>
          </a:xfrm>
        </p:grpSpPr>
        <p:sp>
          <p:nvSpPr>
            <p:cNvPr id="2" name="Rounded Rectangle 1">
              <a:extLst>
                <a:ext uri="{FF2B5EF4-FFF2-40B4-BE49-F238E27FC236}">
                  <a16:creationId xmlns:a16="http://schemas.microsoft.com/office/drawing/2014/main" id="{97BE51A4-5E04-D5FD-3961-0CDA3BAE0216}"/>
                </a:ext>
              </a:extLst>
            </p:cNvPr>
            <p:cNvSpPr/>
            <p:nvPr/>
          </p:nvSpPr>
          <p:spPr>
            <a:xfrm>
              <a:off x="163653" y="1552254"/>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Rounded Rectangle 14">
              <a:extLst>
                <a:ext uri="{FF2B5EF4-FFF2-40B4-BE49-F238E27FC236}">
                  <a16:creationId xmlns:a16="http://schemas.microsoft.com/office/drawing/2014/main" id="{F2F856F8-1C86-8F50-85E3-1DFDBB76FC39}"/>
                </a:ext>
              </a:extLst>
            </p:cNvPr>
            <p:cNvSpPr/>
            <p:nvPr/>
          </p:nvSpPr>
          <p:spPr>
            <a:xfrm>
              <a:off x="2405811" y="1552253"/>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Rounded Rectangle 17">
              <a:extLst>
                <a:ext uri="{FF2B5EF4-FFF2-40B4-BE49-F238E27FC236}">
                  <a16:creationId xmlns:a16="http://schemas.microsoft.com/office/drawing/2014/main" id="{D6DACC2D-DB95-73D6-4AE5-2E2D731FD434}"/>
                </a:ext>
              </a:extLst>
            </p:cNvPr>
            <p:cNvSpPr/>
            <p:nvPr/>
          </p:nvSpPr>
          <p:spPr>
            <a:xfrm>
              <a:off x="4647970" y="1552252"/>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1" name="Rounded Rectangle 20">
              <a:extLst>
                <a:ext uri="{FF2B5EF4-FFF2-40B4-BE49-F238E27FC236}">
                  <a16:creationId xmlns:a16="http://schemas.microsoft.com/office/drawing/2014/main" id="{77E3A23F-6A16-F598-3A73-8FE9B9AF7A65}"/>
                </a:ext>
              </a:extLst>
            </p:cNvPr>
            <p:cNvSpPr/>
            <p:nvPr/>
          </p:nvSpPr>
          <p:spPr>
            <a:xfrm>
              <a:off x="6890128" y="1552251"/>
              <a:ext cx="2082290" cy="1736281"/>
            </a:xfrm>
            <a:prstGeom prst="roundRect">
              <a:avLst>
                <a:gd name="adj" fmla="val 757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25" name="Group 24">
              <a:extLst>
                <a:ext uri="{FF2B5EF4-FFF2-40B4-BE49-F238E27FC236}">
                  <a16:creationId xmlns:a16="http://schemas.microsoft.com/office/drawing/2014/main" id="{4B9A6064-3BCC-34EA-BAB7-76399AB17965}"/>
                </a:ext>
              </a:extLst>
            </p:cNvPr>
            <p:cNvGrpSpPr/>
            <p:nvPr/>
          </p:nvGrpSpPr>
          <p:grpSpPr>
            <a:xfrm>
              <a:off x="263744" y="1675906"/>
              <a:ext cx="8608582" cy="1488971"/>
              <a:chOff x="263744" y="1678381"/>
              <a:chExt cx="8608582" cy="1488971"/>
            </a:xfrm>
          </p:grpSpPr>
          <p:sp>
            <p:nvSpPr>
              <p:cNvPr id="4" name="Rounded Rectangle 3">
                <a:extLst>
                  <a:ext uri="{FF2B5EF4-FFF2-40B4-BE49-F238E27FC236}">
                    <a16:creationId xmlns:a16="http://schemas.microsoft.com/office/drawing/2014/main" id="{6E112F1E-8BF1-863D-2DCB-A347AB08322D}"/>
                  </a:ext>
                </a:extLst>
              </p:cNvPr>
              <p:cNvSpPr/>
              <p:nvPr/>
            </p:nvSpPr>
            <p:spPr>
              <a:xfrm>
                <a:off x="263744" y="1678384"/>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tIns="45720" rIns="48000" bIns="4572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 September 2025</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All documentation for the Code Drafting including REC Schedule, API Technical Specification and User Agreement finalised and issued to DESNZ for inclusion in consultation.</a:t>
                </a:r>
                <a:endParaRPr kumimoji="0" lang="en-GB" sz="1200" b="0" i="1" u="none" strike="noStrike" kern="0" cap="none" spc="0" normalizeH="0" baseline="0" noProof="0">
                  <a:ln>
                    <a:noFill/>
                  </a:ln>
                  <a:solidFill>
                    <a:srgbClr val="000000"/>
                  </a:solidFill>
                  <a:effectLst/>
                  <a:uLnTx/>
                  <a:uFillTx/>
                  <a:latin typeface="Arial"/>
                  <a:ea typeface="+mn-ea"/>
                  <a:cs typeface="Arial"/>
                </a:endParaRPr>
              </a:p>
            </p:txBody>
          </p:sp>
          <p:sp>
            <p:nvSpPr>
              <p:cNvPr id="16" name="Rounded Rectangle 15">
                <a:extLst>
                  <a:ext uri="{FF2B5EF4-FFF2-40B4-BE49-F238E27FC236}">
                    <a16:creationId xmlns:a16="http://schemas.microsoft.com/office/drawing/2014/main" id="{FDEDB4E9-8128-02E3-7452-6DFD144E5DFA}"/>
                  </a:ext>
                </a:extLst>
              </p:cNvPr>
              <p:cNvSpPr/>
              <p:nvPr/>
            </p:nvSpPr>
            <p:spPr>
              <a:xfrm>
                <a:off x="2505902" y="1678383"/>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October – December 2025</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DESNZ-led consultation on the REC changes and SLC changes takes place. </a:t>
                </a:r>
              </a:p>
            </p:txBody>
          </p:sp>
          <p:sp>
            <p:nvSpPr>
              <p:cNvPr id="19" name="Rounded Rectangle 18">
                <a:extLst>
                  <a:ext uri="{FF2B5EF4-FFF2-40B4-BE49-F238E27FC236}">
                    <a16:creationId xmlns:a16="http://schemas.microsoft.com/office/drawing/2014/main" id="{195094B4-13F7-0DD6-2104-EC5BDF273763}"/>
                  </a:ext>
                </a:extLst>
              </p:cNvPr>
              <p:cNvSpPr/>
              <p:nvPr/>
            </p:nvSpPr>
            <p:spPr>
              <a:xfrm>
                <a:off x="4748061" y="1678382"/>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31 March 2026</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Changes introduced into the REC by DESNZ following analysis of responses, any required changes, and further DESNZ and Ofgem review.</a:t>
                </a:r>
              </a:p>
            </p:txBody>
          </p:sp>
          <p:sp>
            <p:nvSpPr>
              <p:cNvPr id="23" name="Rounded Rectangle 22">
                <a:extLst>
                  <a:ext uri="{FF2B5EF4-FFF2-40B4-BE49-F238E27FC236}">
                    <a16:creationId xmlns:a16="http://schemas.microsoft.com/office/drawing/2014/main" id="{D1DFDB52-3BE5-05E8-574E-1BA8301C659C}"/>
                  </a:ext>
                </a:extLst>
              </p:cNvPr>
              <p:cNvSpPr/>
              <p:nvPr/>
            </p:nvSpPr>
            <p:spPr>
              <a:xfrm>
                <a:off x="6990219" y="1678381"/>
                <a:ext cx="1882107" cy="1488968"/>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January 2027</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200" b="0" i="1" u="none" strike="noStrike" kern="0" cap="none" spc="0" normalizeH="0" baseline="0" noProof="0">
                    <a:ln>
                      <a:noFill/>
                    </a:ln>
                    <a:solidFill>
                      <a:srgbClr val="000000"/>
                    </a:solidFill>
                    <a:effectLst/>
                    <a:uLnTx/>
                    <a:uFillTx/>
                    <a:latin typeface="Arial"/>
                    <a:ea typeface="+mn-ea"/>
                    <a:cs typeface="+mn-cs"/>
                    <a:sym typeface="Arial"/>
                  </a:rPr>
                  <a:t>Supplier APIs developed and deployed. User Register, Supplier Register and Monitoring Tool move into Go-Live.</a:t>
                </a:r>
              </a:p>
            </p:txBody>
          </p:sp>
        </p:grpSp>
      </p:grpSp>
      <p:sp>
        <p:nvSpPr>
          <p:cNvPr id="3" name="Rounded Rectangle 2">
            <a:extLst>
              <a:ext uri="{FF2B5EF4-FFF2-40B4-BE49-F238E27FC236}">
                <a16:creationId xmlns:a16="http://schemas.microsoft.com/office/drawing/2014/main" id="{2E9FA59A-F225-B760-3622-E3D6BF32F0D0}"/>
              </a:ext>
            </a:extLst>
          </p:cNvPr>
          <p:cNvSpPr/>
          <p:nvPr/>
        </p:nvSpPr>
        <p:spPr>
          <a:xfrm>
            <a:off x="6330749" y="4801949"/>
            <a:ext cx="2509476" cy="1563906"/>
          </a:xfrm>
          <a:prstGeom prst="roundRect">
            <a:avLst>
              <a:gd name="adj" fmla="val 7576"/>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8000" rIns="48000" rtlCol="0" anchor="ctr"/>
          <a:lstStyle/>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Important to note that this is not a standard REC Change. </a:t>
            </a:r>
          </a:p>
          <a:p>
            <a:pPr marL="0" marR="0" lvl="0" indent="0" algn="ctr" defTabSz="1219170" rtl="0" eaLnBrk="1" fontAlgn="auto" latinLnBrk="0" hangingPunct="1">
              <a:lnSpc>
                <a:spcPct val="100000"/>
              </a:lnSpc>
              <a:spcBef>
                <a:spcPts val="400"/>
              </a:spcBef>
              <a:spcAft>
                <a:spcPts val="400"/>
              </a:spcAft>
              <a:buClr>
                <a:srgbClr val="000000"/>
              </a:buClr>
              <a:buSzTx/>
              <a:buFontTx/>
              <a:buNone/>
              <a:tabLst/>
              <a:defRPr/>
            </a:pPr>
            <a:r>
              <a:rPr kumimoji="0" lang="en-GB" sz="1400" b="1" i="0" u="none" strike="noStrike" kern="0" cap="none" spc="0" normalizeH="0" baseline="0" noProof="0">
                <a:ln>
                  <a:noFill/>
                </a:ln>
                <a:solidFill>
                  <a:srgbClr val="000000"/>
                </a:solidFill>
                <a:effectLst/>
                <a:uLnTx/>
                <a:uFillTx/>
                <a:latin typeface="Arial"/>
                <a:ea typeface="+mn-ea"/>
                <a:cs typeface="+mn-cs"/>
                <a:sym typeface="Arial"/>
              </a:rPr>
              <a:t>DESNZ will designate the changes into the REC</a:t>
            </a:r>
            <a:endParaRPr kumimoji="0" lang="en-GB" sz="1200" b="0" i="0" u="none" strike="noStrike" kern="0" cap="none" spc="0" normalizeH="0" baseline="0" noProof="0">
              <a:ln>
                <a:noFill/>
              </a:ln>
              <a:solidFill>
                <a:srgbClr val="000000"/>
              </a:solidFill>
              <a:effectLst/>
              <a:uLnTx/>
              <a:uFillTx/>
              <a:latin typeface="Arial"/>
              <a:ea typeface="+mn-ea"/>
              <a:cs typeface="+mn-cs"/>
              <a:sym typeface="Arial"/>
            </a:endParaRPr>
          </a:p>
        </p:txBody>
      </p:sp>
      <p:cxnSp>
        <p:nvCxnSpPr>
          <p:cNvPr id="6" name="Straight Connector 5">
            <a:extLst>
              <a:ext uri="{FF2B5EF4-FFF2-40B4-BE49-F238E27FC236}">
                <a16:creationId xmlns:a16="http://schemas.microsoft.com/office/drawing/2014/main" id="{94B05ADB-963C-5FDE-266A-A87BAA1AE2FE}"/>
              </a:ext>
            </a:extLst>
          </p:cNvPr>
          <p:cNvCxnSpPr>
            <a:endCxn id="3" idx="0"/>
          </p:cNvCxnSpPr>
          <p:nvPr/>
        </p:nvCxnSpPr>
        <p:spPr>
          <a:xfrm>
            <a:off x="7583113" y="4586519"/>
            <a:ext cx="2374" cy="21543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4570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7C1C1A50-7183-BD59-0BE5-3FA6757E3561}"/>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02173669-4950-AB86-67AB-2570C8667B7B}"/>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F96885E9-B705-096A-2FD3-767F4B63D6F3}"/>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5151DF26-951E-63CD-62C0-9D0DB1E6CDAC}"/>
              </a:ext>
            </a:extLst>
          </p:cNvPr>
          <p:cNvSpPr txBox="1"/>
          <p:nvPr/>
        </p:nvSpPr>
        <p:spPr>
          <a:xfrm>
            <a:off x="164247" y="158193"/>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 do we need to deliver?</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302356DA-6DBE-2218-CF9B-B52B5E520929}"/>
              </a:ext>
            </a:extLst>
          </p:cNvPr>
          <p:cNvSpPr/>
          <p:nvPr/>
        </p:nvSpPr>
        <p:spPr>
          <a:xfrm>
            <a:off x="-1" y="825200"/>
            <a:ext cx="12192001" cy="60335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285F4"/>
                </a:solidFill>
                <a:effectLst/>
                <a:uLnTx/>
                <a:uFillTx/>
                <a:latin typeface="Arial"/>
                <a:ea typeface="+mn-ea"/>
                <a:cs typeface="+mn-cs"/>
              </a:rPr>
              <a:t>Tariff Interoperability is made up of several components which can be separated into broad categories of technical and governance</a:t>
            </a:r>
          </a:p>
        </p:txBody>
      </p:sp>
      <p:cxnSp>
        <p:nvCxnSpPr>
          <p:cNvPr id="5" name="Straight Connector 4">
            <a:extLst>
              <a:ext uri="{FF2B5EF4-FFF2-40B4-BE49-F238E27FC236}">
                <a16:creationId xmlns:a16="http://schemas.microsoft.com/office/drawing/2014/main" id="{7F6274D8-D4AF-6C52-675E-230562049886}"/>
              </a:ext>
            </a:extLst>
          </p:cNvPr>
          <p:cNvCxnSpPr>
            <a:cxnSpLocks/>
          </p:cNvCxnSpPr>
          <p:nvPr/>
        </p:nvCxnSpPr>
        <p:spPr>
          <a:xfrm>
            <a:off x="-1" y="825200"/>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E3983E5-1B26-1C63-29ED-FF9967A207EC}"/>
              </a:ext>
            </a:extLst>
          </p:cNvPr>
          <p:cNvCxnSpPr>
            <a:cxnSpLocks/>
          </p:cNvCxnSpPr>
          <p:nvPr/>
        </p:nvCxnSpPr>
        <p:spPr>
          <a:xfrm>
            <a:off x="-1" y="1428557"/>
            <a:ext cx="1219200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779A3DA0-6CE0-1984-992F-0E949536575B}"/>
              </a:ext>
            </a:extLst>
          </p:cNvPr>
          <p:cNvGrpSpPr/>
          <p:nvPr/>
        </p:nvGrpSpPr>
        <p:grpSpPr>
          <a:xfrm>
            <a:off x="2369915" y="2231738"/>
            <a:ext cx="3528907" cy="1761805"/>
            <a:chOff x="1772226" y="3667776"/>
            <a:chExt cx="2406073" cy="1321354"/>
          </a:xfrm>
        </p:grpSpPr>
        <p:sp>
          <p:nvSpPr>
            <p:cNvPr id="8" name="Rounded Rectangle 7">
              <a:extLst>
                <a:ext uri="{FF2B5EF4-FFF2-40B4-BE49-F238E27FC236}">
                  <a16:creationId xmlns:a16="http://schemas.microsoft.com/office/drawing/2014/main" id="{6143EC4A-4C4E-4457-B29B-1E3AE231D10B}"/>
                </a:ext>
              </a:extLst>
            </p:cNvPr>
            <p:cNvSpPr/>
            <p:nvPr/>
          </p:nvSpPr>
          <p:spPr>
            <a:xfrm>
              <a:off x="1772226" y="3667776"/>
              <a:ext cx="2406073" cy="1321354"/>
            </a:xfrm>
            <a:prstGeom prst="roundRect">
              <a:avLst>
                <a:gd name="adj" fmla="val 757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9" name="Rounded Rectangle 8">
              <a:extLst>
                <a:ext uri="{FF2B5EF4-FFF2-40B4-BE49-F238E27FC236}">
                  <a16:creationId xmlns:a16="http://schemas.microsoft.com/office/drawing/2014/main" id="{4DA99F94-404D-953D-EE89-B2A0CF8347A6}"/>
                </a:ext>
              </a:extLst>
            </p:cNvPr>
            <p:cNvSpPr/>
            <p:nvPr/>
          </p:nvSpPr>
          <p:spPr>
            <a:xfrm>
              <a:off x="1887881" y="3782439"/>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API Technical Specification</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Technical definition of Tariff Interoperability API to enable Suppliers and RTI Users to build their solution.</a:t>
              </a:r>
            </a:p>
          </p:txBody>
        </p:sp>
      </p:grpSp>
      <p:grpSp>
        <p:nvGrpSpPr>
          <p:cNvPr id="36" name="Group 35">
            <a:extLst>
              <a:ext uri="{FF2B5EF4-FFF2-40B4-BE49-F238E27FC236}">
                <a16:creationId xmlns:a16="http://schemas.microsoft.com/office/drawing/2014/main" id="{F0D62283-1A07-3180-542C-36A406316C5C}"/>
              </a:ext>
            </a:extLst>
          </p:cNvPr>
          <p:cNvGrpSpPr/>
          <p:nvPr/>
        </p:nvGrpSpPr>
        <p:grpSpPr>
          <a:xfrm>
            <a:off x="6293177" y="2231738"/>
            <a:ext cx="3528907" cy="1761805"/>
            <a:chOff x="4965700" y="3667776"/>
            <a:chExt cx="2406073" cy="1321354"/>
          </a:xfrm>
        </p:grpSpPr>
        <p:sp>
          <p:nvSpPr>
            <p:cNvPr id="15" name="Rounded Rectangle 14">
              <a:extLst>
                <a:ext uri="{FF2B5EF4-FFF2-40B4-BE49-F238E27FC236}">
                  <a16:creationId xmlns:a16="http://schemas.microsoft.com/office/drawing/2014/main" id="{10BD3B99-79C8-73E8-B5BA-26A90D8820F7}"/>
                </a:ext>
              </a:extLst>
            </p:cNvPr>
            <p:cNvSpPr/>
            <p:nvPr/>
          </p:nvSpPr>
          <p:spPr>
            <a:xfrm>
              <a:off x="4965700" y="3667776"/>
              <a:ext cx="2406073" cy="1321354"/>
            </a:xfrm>
            <a:prstGeom prst="roundRect">
              <a:avLst>
                <a:gd name="adj" fmla="val 757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16" name="Rounded Rectangle 15">
              <a:extLst>
                <a:ext uri="{FF2B5EF4-FFF2-40B4-BE49-F238E27FC236}">
                  <a16:creationId xmlns:a16="http://schemas.microsoft.com/office/drawing/2014/main" id="{96EE9709-73F1-FED7-8057-48BCFA01C740}"/>
                </a:ext>
              </a:extLst>
            </p:cNvPr>
            <p:cNvSpPr/>
            <p:nvPr/>
          </p:nvSpPr>
          <p:spPr>
            <a:xfrm>
              <a:off x="5081355" y="3782439"/>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Data Specification</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Standardised definition of New Data Items (where required) and New Market Messages for sharing data</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sp>
        <p:nvSpPr>
          <p:cNvPr id="34" name="Rectangle 33">
            <a:extLst>
              <a:ext uri="{FF2B5EF4-FFF2-40B4-BE49-F238E27FC236}">
                <a16:creationId xmlns:a16="http://schemas.microsoft.com/office/drawing/2014/main" id="{E2F20FF0-8B6B-5320-A79B-78947427012D}"/>
              </a:ext>
            </a:extLst>
          </p:cNvPr>
          <p:cNvSpPr/>
          <p:nvPr/>
        </p:nvSpPr>
        <p:spPr>
          <a:xfrm>
            <a:off x="0" y="4222144"/>
            <a:ext cx="12181432" cy="26358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RECCo Tariff Interoperability Arrangements Enablers</a:t>
            </a:r>
          </a:p>
        </p:txBody>
      </p:sp>
      <p:grpSp>
        <p:nvGrpSpPr>
          <p:cNvPr id="40" name="Group 39">
            <a:extLst>
              <a:ext uri="{FF2B5EF4-FFF2-40B4-BE49-F238E27FC236}">
                <a16:creationId xmlns:a16="http://schemas.microsoft.com/office/drawing/2014/main" id="{F860608C-76BB-F5FB-25BB-A46E986E140E}"/>
              </a:ext>
            </a:extLst>
          </p:cNvPr>
          <p:cNvGrpSpPr/>
          <p:nvPr/>
        </p:nvGrpSpPr>
        <p:grpSpPr>
          <a:xfrm>
            <a:off x="8415214" y="4727218"/>
            <a:ext cx="3208097" cy="1761805"/>
            <a:chOff x="6168737" y="1995822"/>
            <a:chExt cx="2406073" cy="1321354"/>
          </a:xfrm>
        </p:grpSpPr>
        <p:sp>
          <p:nvSpPr>
            <p:cNvPr id="18" name="Rounded Rectangle 17">
              <a:extLst>
                <a:ext uri="{FF2B5EF4-FFF2-40B4-BE49-F238E27FC236}">
                  <a16:creationId xmlns:a16="http://schemas.microsoft.com/office/drawing/2014/main" id="{AE2429D4-DAE2-9A56-580B-51D2445D2E5E}"/>
                </a:ext>
              </a:extLst>
            </p:cNvPr>
            <p:cNvSpPr/>
            <p:nvPr/>
          </p:nvSpPr>
          <p:spPr>
            <a:xfrm>
              <a:off x="6168737"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19" name="Rounded Rectangle 18">
              <a:extLst>
                <a:ext uri="{FF2B5EF4-FFF2-40B4-BE49-F238E27FC236}">
                  <a16:creationId xmlns:a16="http://schemas.microsoft.com/office/drawing/2014/main" id="{69F73BEA-177B-2E35-13B6-7461E23FCFC7}"/>
                </a:ext>
              </a:extLst>
            </p:cNvPr>
            <p:cNvSpPr/>
            <p:nvPr/>
          </p:nvSpPr>
          <p:spPr>
            <a:xfrm>
              <a:off x="6284392"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TI Monitoring</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Internal tool used by RECCo to monitor and assure the performance of Suppliers and Users’ adherence to agreement</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grpSp>
        <p:nvGrpSpPr>
          <p:cNvPr id="38" name="Group 37">
            <a:extLst>
              <a:ext uri="{FF2B5EF4-FFF2-40B4-BE49-F238E27FC236}">
                <a16:creationId xmlns:a16="http://schemas.microsoft.com/office/drawing/2014/main" id="{A2846A32-69F0-1061-F89D-83131F6561E2}"/>
              </a:ext>
            </a:extLst>
          </p:cNvPr>
          <p:cNvGrpSpPr/>
          <p:nvPr/>
        </p:nvGrpSpPr>
        <p:grpSpPr>
          <a:xfrm>
            <a:off x="568689" y="4727218"/>
            <a:ext cx="3208097" cy="1761805"/>
            <a:chOff x="569189" y="1995822"/>
            <a:chExt cx="2406073" cy="1321354"/>
          </a:xfrm>
        </p:grpSpPr>
        <p:sp>
          <p:nvSpPr>
            <p:cNvPr id="21" name="Rounded Rectangle 20">
              <a:extLst>
                <a:ext uri="{FF2B5EF4-FFF2-40B4-BE49-F238E27FC236}">
                  <a16:creationId xmlns:a16="http://schemas.microsoft.com/office/drawing/2014/main" id="{B080905F-BBF6-D796-ABCD-C608AF48B045}"/>
                </a:ext>
              </a:extLst>
            </p:cNvPr>
            <p:cNvSpPr/>
            <p:nvPr/>
          </p:nvSpPr>
          <p:spPr>
            <a:xfrm>
              <a:off x="569189"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23" name="Rounded Rectangle 22">
              <a:extLst>
                <a:ext uri="{FF2B5EF4-FFF2-40B4-BE49-F238E27FC236}">
                  <a16:creationId xmlns:a16="http://schemas.microsoft.com/office/drawing/2014/main" id="{2A26C1FD-A66C-CE89-841D-522FB2D84C5B}"/>
                </a:ext>
              </a:extLst>
            </p:cNvPr>
            <p:cNvSpPr/>
            <p:nvPr/>
          </p:nvSpPr>
          <p:spPr>
            <a:xfrm>
              <a:off x="684844"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Supplier Register</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Register of Supplier information and Supplier Endpoints to allow for accurate flow of information from Users via API</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grpSp>
        <p:nvGrpSpPr>
          <p:cNvPr id="39" name="Group 38">
            <a:extLst>
              <a:ext uri="{FF2B5EF4-FFF2-40B4-BE49-F238E27FC236}">
                <a16:creationId xmlns:a16="http://schemas.microsoft.com/office/drawing/2014/main" id="{3C1B174D-27AA-B3ED-B02E-C81556327235}"/>
              </a:ext>
            </a:extLst>
          </p:cNvPr>
          <p:cNvGrpSpPr/>
          <p:nvPr/>
        </p:nvGrpSpPr>
        <p:grpSpPr>
          <a:xfrm>
            <a:off x="4491952" y="4727218"/>
            <a:ext cx="3208097" cy="1761805"/>
            <a:chOff x="3368963" y="1995822"/>
            <a:chExt cx="2406073" cy="1321354"/>
          </a:xfrm>
        </p:grpSpPr>
        <p:sp>
          <p:nvSpPr>
            <p:cNvPr id="25" name="Rounded Rectangle 24">
              <a:extLst>
                <a:ext uri="{FF2B5EF4-FFF2-40B4-BE49-F238E27FC236}">
                  <a16:creationId xmlns:a16="http://schemas.microsoft.com/office/drawing/2014/main" id="{1DB291F0-A0D7-A740-A638-10157EF07EB9}"/>
                </a:ext>
              </a:extLst>
            </p:cNvPr>
            <p:cNvSpPr/>
            <p:nvPr/>
          </p:nvSpPr>
          <p:spPr>
            <a:xfrm>
              <a:off x="3368963" y="1995822"/>
              <a:ext cx="2406073" cy="1321354"/>
            </a:xfrm>
            <a:prstGeom prst="roundRect">
              <a:avLst>
                <a:gd name="adj" fmla="val 7576"/>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26" name="Rounded Rectangle 25">
              <a:extLst>
                <a:ext uri="{FF2B5EF4-FFF2-40B4-BE49-F238E27FC236}">
                  <a16:creationId xmlns:a16="http://schemas.microsoft.com/office/drawing/2014/main" id="{864AE4FC-539B-3877-86D8-E8AFA64DB6C6}"/>
                </a:ext>
              </a:extLst>
            </p:cNvPr>
            <p:cNvSpPr/>
            <p:nvPr/>
          </p:nvSpPr>
          <p:spPr>
            <a:xfrm>
              <a:off x="3484618" y="2110485"/>
              <a:ext cx="2174763" cy="109202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User Register</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Stores Registered User information and allows the registration of Webhooks for event notifications</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grpSp>
      <p:cxnSp>
        <p:nvCxnSpPr>
          <p:cNvPr id="33" name="Straight Connector 32">
            <a:extLst>
              <a:ext uri="{FF2B5EF4-FFF2-40B4-BE49-F238E27FC236}">
                <a16:creationId xmlns:a16="http://schemas.microsoft.com/office/drawing/2014/main" id="{E045DCFD-E5BB-9596-A5F3-C0B24C0EA35C}"/>
              </a:ext>
            </a:extLst>
          </p:cNvPr>
          <p:cNvCxnSpPr>
            <a:cxnSpLocks/>
          </p:cNvCxnSpPr>
          <p:nvPr/>
        </p:nvCxnSpPr>
        <p:spPr>
          <a:xfrm>
            <a:off x="-10569" y="1774537"/>
            <a:ext cx="1219200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1C02D408-E7E2-CA22-2C09-CB59678003BE}"/>
              </a:ext>
            </a:extLst>
          </p:cNvPr>
          <p:cNvSpPr/>
          <p:nvPr/>
        </p:nvSpPr>
        <p:spPr>
          <a:xfrm>
            <a:off x="4646159" y="1545937"/>
            <a:ext cx="2899684" cy="457200"/>
          </a:xfrm>
          <a:prstGeom prst="rect">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Technical Components</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58929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D4563F8-2EF8-FFA0-2193-A77CF8C61B30}"/>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13AC7402-3474-3D3A-8530-79637098FB6B}"/>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15FD85A9-E95B-B510-1225-E79C730456F7}"/>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DC4C617E-6A42-0CE1-99A8-663E4A06C306}"/>
              </a:ext>
            </a:extLst>
          </p:cNvPr>
          <p:cNvSpPr txBox="1"/>
          <p:nvPr/>
        </p:nvSpPr>
        <p:spPr>
          <a:xfrm>
            <a:off x="164247" y="158193"/>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 do we need to deliver?</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72D9BD6D-21DE-9FB0-1977-9E205E020298}"/>
              </a:ext>
            </a:extLst>
          </p:cNvPr>
          <p:cNvSpPr/>
          <p:nvPr/>
        </p:nvSpPr>
        <p:spPr>
          <a:xfrm>
            <a:off x="-1" y="825200"/>
            <a:ext cx="12192001" cy="60335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285F4"/>
                </a:solidFill>
                <a:effectLst/>
                <a:uLnTx/>
                <a:uFillTx/>
                <a:latin typeface="Arial"/>
                <a:ea typeface="+mn-ea"/>
                <a:cs typeface="+mn-cs"/>
              </a:rPr>
              <a:t>Tariff Interoperability is made up of several components which can be separated into broad categories of technical and governance</a:t>
            </a:r>
          </a:p>
        </p:txBody>
      </p:sp>
      <p:cxnSp>
        <p:nvCxnSpPr>
          <p:cNvPr id="5" name="Straight Connector 4">
            <a:extLst>
              <a:ext uri="{FF2B5EF4-FFF2-40B4-BE49-F238E27FC236}">
                <a16:creationId xmlns:a16="http://schemas.microsoft.com/office/drawing/2014/main" id="{037E99B1-9264-C3BC-1FCE-6DFF99988A5F}"/>
              </a:ext>
            </a:extLst>
          </p:cNvPr>
          <p:cNvCxnSpPr>
            <a:cxnSpLocks/>
          </p:cNvCxnSpPr>
          <p:nvPr/>
        </p:nvCxnSpPr>
        <p:spPr>
          <a:xfrm>
            <a:off x="-1" y="825200"/>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9089C6-7347-4526-5251-3D2A4D72192D}"/>
              </a:ext>
            </a:extLst>
          </p:cNvPr>
          <p:cNvCxnSpPr>
            <a:cxnSpLocks/>
          </p:cNvCxnSpPr>
          <p:nvPr/>
        </p:nvCxnSpPr>
        <p:spPr>
          <a:xfrm>
            <a:off x="-1" y="1428557"/>
            <a:ext cx="12192001"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Rounded Rectangle 7">
            <a:extLst>
              <a:ext uri="{FF2B5EF4-FFF2-40B4-BE49-F238E27FC236}">
                <a16:creationId xmlns:a16="http://schemas.microsoft.com/office/drawing/2014/main" id="{A9D0E715-B5F8-701A-72CD-6313F7BC599F}"/>
              </a:ext>
            </a:extLst>
          </p:cNvPr>
          <p:cNvSpPr/>
          <p:nvPr/>
        </p:nvSpPr>
        <p:spPr>
          <a:xfrm>
            <a:off x="2364310" y="2120516"/>
            <a:ext cx="3208097" cy="1761805"/>
          </a:xfrm>
          <a:prstGeom prst="roundRect">
            <a:avLst>
              <a:gd name="adj" fmla="val 7576"/>
            </a:avLst>
          </a:prstGeom>
          <a:solidFill>
            <a:srgbClr val="1E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9" name="Rounded Rectangle 8">
            <a:extLst>
              <a:ext uri="{FF2B5EF4-FFF2-40B4-BE49-F238E27FC236}">
                <a16:creationId xmlns:a16="http://schemas.microsoft.com/office/drawing/2014/main" id="{9ECFAFCB-D480-AE4A-AF2B-2ED6AD3F06EC}"/>
              </a:ext>
            </a:extLst>
          </p:cNvPr>
          <p:cNvSpPr/>
          <p:nvPr/>
        </p:nvSpPr>
        <p:spPr>
          <a:xfrm>
            <a:off x="2518516" y="2273401"/>
            <a:ext cx="2899684" cy="145603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REC Schedule +</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333" b="0" i="1" u="none" strike="noStrike" kern="1200" cap="none" spc="0" normalizeH="0" baseline="0" noProof="0">
                <a:ln>
                  <a:noFill/>
                </a:ln>
                <a:solidFill>
                  <a:srgbClr val="000000"/>
                </a:solidFill>
                <a:effectLst/>
                <a:uLnTx/>
                <a:uFillTx/>
                <a:latin typeface="Arial"/>
                <a:ea typeface="+mn-ea"/>
                <a:cs typeface="+mn-cs"/>
              </a:rPr>
              <a:t>Including new TI Arrangements Schedule, setting out obligations on Suppliers, Users and RECCo</a:t>
            </a:r>
          </a:p>
        </p:txBody>
      </p:sp>
      <p:grpSp>
        <p:nvGrpSpPr>
          <p:cNvPr id="7" name="Group 6">
            <a:extLst>
              <a:ext uri="{FF2B5EF4-FFF2-40B4-BE49-F238E27FC236}">
                <a16:creationId xmlns:a16="http://schemas.microsoft.com/office/drawing/2014/main" id="{FDDEAD43-0FBE-3E72-CD19-214E050C6F06}"/>
              </a:ext>
            </a:extLst>
          </p:cNvPr>
          <p:cNvGrpSpPr/>
          <p:nvPr/>
        </p:nvGrpSpPr>
        <p:grpSpPr>
          <a:xfrm>
            <a:off x="6740095" y="2120516"/>
            <a:ext cx="3208097" cy="1761805"/>
            <a:chOff x="4491953" y="2120516"/>
            <a:chExt cx="3208097" cy="1761805"/>
          </a:xfrm>
        </p:grpSpPr>
        <p:sp>
          <p:nvSpPr>
            <p:cNvPr id="15" name="Rounded Rectangle 14">
              <a:extLst>
                <a:ext uri="{FF2B5EF4-FFF2-40B4-BE49-F238E27FC236}">
                  <a16:creationId xmlns:a16="http://schemas.microsoft.com/office/drawing/2014/main" id="{12FDED44-6634-4E97-1C0C-D4A310E1E799}"/>
                </a:ext>
              </a:extLst>
            </p:cNvPr>
            <p:cNvSpPr/>
            <p:nvPr/>
          </p:nvSpPr>
          <p:spPr>
            <a:xfrm>
              <a:off x="4491953" y="2120516"/>
              <a:ext cx="3208097" cy="1761805"/>
            </a:xfrm>
            <a:prstGeom prst="roundRect">
              <a:avLst>
                <a:gd name="adj" fmla="val 7576"/>
              </a:avLst>
            </a:prstGeom>
            <a:solidFill>
              <a:srgbClr val="1E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67" b="0" i="0" u="none" strike="noStrike" kern="1200" cap="none" spc="0" normalizeH="0" baseline="0" noProof="0">
                <a:ln>
                  <a:noFill/>
                </a:ln>
                <a:solidFill>
                  <a:srgbClr val="FFFFFF"/>
                </a:solidFill>
                <a:effectLst/>
                <a:uLnTx/>
                <a:uFillTx/>
                <a:latin typeface="Arial"/>
                <a:ea typeface="+mn-ea"/>
                <a:cs typeface="+mn-cs"/>
              </a:endParaRPr>
            </a:p>
          </p:txBody>
        </p:sp>
        <p:sp>
          <p:nvSpPr>
            <p:cNvPr id="16" name="Rounded Rectangle 15">
              <a:extLst>
                <a:ext uri="{FF2B5EF4-FFF2-40B4-BE49-F238E27FC236}">
                  <a16:creationId xmlns:a16="http://schemas.microsoft.com/office/drawing/2014/main" id="{F54E7682-A8C3-1599-0C39-36EF18F36E24}"/>
                </a:ext>
              </a:extLst>
            </p:cNvPr>
            <p:cNvSpPr/>
            <p:nvPr/>
          </p:nvSpPr>
          <p:spPr>
            <a:xfrm>
              <a:off x="4646159" y="2273401"/>
              <a:ext cx="2899684" cy="1456039"/>
            </a:xfrm>
            <a:prstGeom prst="roundRect">
              <a:avLst>
                <a:gd name="adj" fmla="val 7576"/>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User Agreement</a:t>
              </a:r>
            </a:p>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0" i="1" u="none" strike="noStrike" kern="1200" cap="none" spc="0" normalizeH="0" baseline="0" noProof="0">
                  <a:ln>
                    <a:noFill/>
                  </a:ln>
                  <a:solidFill>
                    <a:srgbClr val="000000"/>
                  </a:solidFill>
                  <a:effectLst/>
                  <a:uLnTx/>
                  <a:uFillTx/>
                  <a:latin typeface="Arial"/>
                  <a:ea typeface="+mn-ea"/>
                  <a:cs typeface="+mn-cs"/>
                </a:rPr>
                <a:t>Agreement to be signed by RTI Users requiring them to meet standards on data protection, use of data, security, etc.</a:t>
              </a:r>
            </a:p>
          </p:txBody>
        </p:sp>
      </p:grpSp>
      <p:cxnSp>
        <p:nvCxnSpPr>
          <p:cNvPr id="33" name="Straight Connector 32">
            <a:extLst>
              <a:ext uri="{FF2B5EF4-FFF2-40B4-BE49-F238E27FC236}">
                <a16:creationId xmlns:a16="http://schemas.microsoft.com/office/drawing/2014/main" id="{CB59F9DA-C7EC-C309-8970-4828AAFA541D}"/>
              </a:ext>
            </a:extLst>
          </p:cNvPr>
          <p:cNvCxnSpPr>
            <a:cxnSpLocks/>
          </p:cNvCxnSpPr>
          <p:nvPr/>
        </p:nvCxnSpPr>
        <p:spPr>
          <a:xfrm>
            <a:off x="-10569" y="1774537"/>
            <a:ext cx="12192001" cy="0"/>
          </a:xfrm>
          <a:prstGeom prst="line">
            <a:avLst/>
          </a:prstGeom>
          <a:ln w="19050">
            <a:solidFill>
              <a:srgbClr val="1EF395"/>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73CD2692-53C8-E235-EF98-5FCE8B089E6B}"/>
              </a:ext>
            </a:extLst>
          </p:cNvPr>
          <p:cNvSpPr/>
          <p:nvPr/>
        </p:nvSpPr>
        <p:spPr>
          <a:xfrm>
            <a:off x="4646159" y="1545937"/>
            <a:ext cx="2899684" cy="457200"/>
          </a:xfrm>
          <a:prstGeom prst="rect">
            <a:avLst/>
          </a:prstGeom>
          <a:solidFill>
            <a:schemeClr val="bg1"/>
          </a:solidFill>
          <a:ln w="19050">
            <a:solidFill>
              <a:srgbClr val="1EF39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467" b="1" i="0" u="none" strike="noStrike" kern="1200" cap="none" spc="0" normalizeH="0" baseline="0" noProof="0">
                <a:ln>
                  <a:noFill/>
                </a:ln>
                <a:solidFill>
                  <a:srgbClr val="000000"/>
                </a:solidFill>
                <a:effectLst/>
                <a:uLnTx/>
                <a:uFillTx/>
                <a:latin typeface="Arial"/>
                <a:ea typeface="+mn-ea"/>
                <a:cs typeface="+mn-cs"/>
              </a:rPr>
              <a:t>Governance Components</a:t>
            </a:r>
            <a:endParaRPr kumimoji="0" lang="en-GB" sz="1467" b="0" i="1" u="none" strike="noStrike" kern="1200" cap="none" spc="0" normalizeH="0" baseline="0" noProof="0">
              <a:ln>
                <a:noFill/>
              </a:ln>
              <a:solidFill>
                <a:srgbClr val="000000"/>
              </a:solidFill>
              <a:effectLst/>
              <a:uLnTx/>
              <a:uFillTx/>
              <a:latin typeface="Arial"/>
              <a:ea typeface="+mn-ea"/>
              <a:cs typeface="+mn-cs"/>
            </a:endParaRPr>
          </a:p>
        </p:txBody>
      </p:sp>
      <p:sp>
        <p:nvSpPr>
          <p:cNvPr id="3" name="Rounded Rectangle 2">
            <a:extLst>
              <a:ext uri="{FF2B5EF4-FFF2-40B4-BE49-F238E27FC236}">
                <a16:creationId xmlns:a16="http://schemas.microsoft.com/office/drawing/2014/main" id="{9A76C73A-FFE1-F5FD-6A28-E98801FD122D}"/>
              </a:ext>
            </a:extLst>
          </p:cNvPr>
          <p:cNvSpPr/>
          <p:nvPr/>
        </p:nvSpPr>
        <p:spPr>
          <a:xfrm>
            <a:off x="1196623" y="4227381"/>
            <a:ext cx="10761389" cy="2143598"/>
          </a:xfrm>
          <a:prstGeom prst="roundRect">
            <a:avLst>
              <a:gd name="adj" fmla="val 0"/>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numCol="2" rtlCol="0" anchor="ctr"/>
          <a:lstStyle/>
          <a:p>
            <a:pPr marL="0" marR="0" lvl="0" indent="0" algn="l" defTabSz="914400" rtl="0" eaLnBrk="1" fontAlgn="auto" latinLnBrk="0" hangingPunct="1">
              <a:lnSpc>
                <a:spcPct val="100000"/>
              </a:lnSpc>
              <a:spcBef>
                <a:spcPts val="400"/>
              </a:spcBef>
              <a:spcAft>
                <a:spcPts val="40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The Code Drafting for the REC Changes will include:</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Tariff Interoperability Arrangements Schedule (Category One)</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Additions to the REC Schedule One (Definitions)</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User Agreement as appendix to TI Arrangements Schedule </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The API Technical Specification (Category Two)</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Changes to the EMDS to reflect the new Data Items and Market Messages</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Updates to the REC Data Specification Standards Definition Document</a:t>
            </a:r>
          </a:p>
          <a:p>
            <a:pPr marL="228594" marR="0" lvl="0" indent="-228594"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000000"/>
                </a:solidFill>
                <a:effectLst/>
                <a:uLnTx/>
                <a:uFillTx/>
                <a:latin typeface="Arial"/>
                <a:ea typeface="+mn-ea"/>
                <a:cs typeface="+mn-cs"/>
              </a:rPr>
              <a:t>Following as consequential changes post-consultation</a:t>
            </a:r>
          </a:p>
          <a:p>
            <a:pPr marL="668020" marR="0" lvl="0" indent="-215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Review and updates to existing REC Products, including the Performance Assurance Reporting Catalogue (PARC).</a:t>
            </a:r>
            <a:endParaRPr kumimoji="0" lang="en-GB" sz="1200" b="0" i="0" u="none" strike="noStrike" kern="1200" cap="none" spc="0" normalizeH="0" baseline="0" noProof="0">
              <a:ln>
                <a:noFill/>
              </a:ln>
              <a:solidFill>
                <a:srgbClr val="000000"/>
              </a:solidFill>
              <a:effectLst/>
              <a:uLnTx/>
              <a:uFillTx/>
              <a:latin typeface="Arial"/>
              <a:ea typeface="+mn-ea"/>
              <a:cs typeface="Arial"/>
            </a:endParaRPr>
          </a:p>
          <a:p>
            <a:pPr marL="668020" marR="0" lvl="0" indent="-215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REC Charging Methodology (Category One) and REC charging Statement (Category Three)</a:t>
            </a:r>
          </a:p>
          <a:p>
            <a:pPr marL="668020" marR="0" lvl="0" indent="-215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a:ea typeface="+mn-ea"/>
                <a:cs typeface="+mn-cs"/>
              </a:rPr>
              <a:t>Changes or additional Category 3 documentation will be considered as part of the RECCo Operational Readiness Activities</a:t>
            </a:r>
            <a:endParaRPr kumimoji="0" lang="en-GB" sz="933" b="0" i="0" u="none" strike="noStrike" kern="1200" cap="none" spc="0" normalizeH="0" baseline="0" noProof="0">
              <a:ln>
                <a:noFill/>
              </a:ln>
              <a:solidFill>
                <a:srgbClr val="000000"/>
              </a:solidFill>
              <a:effectLst/>
              <a:uLnTx/>
              <a:uFillTx/>
              <a:latin typeface="Arial"/>
              <a:ea typeface="+mn-ea"/>
              <a:cs typeface="Arial"/>
            </a:endParaRPr>
          </a:p>
        </p:txBody>
      </p:sp>
      <p:sp>
        <p:nvSpPr>
          <p:cNvPr id="4" name="Bent Up Arrow 3">
            <a:extLst>
              <a:ext uri="{FF2B5EF4-FFF2-40B4-BE49-F238E27FC236}">
                <a16:creationId xmlns:a16="http://schemas.microsoft.com/office/drawing/2014/main" id="{9FCC0828-A527-0A8A-DD7D-89C42C58BF76}"/>
              </a:ext>
            </a:extLst>
          </p:cNvPr>
          <p:cNvSpPr/>
          <p:nvPr/>
        </p:nvSpPr>
        <p:spPr>
          <a:xfrm rot="5400000">
            <a:off x="-399282" y="4362707"/>
            <a:ext cx="2229173" cy="962636"/>
          </a:xfrm>
          <a:prstGeom prst="bentUpArrow">
            <a:avLst>
              <a:gd name="adj1" fmla="val 17964"/>
              <a:gd name="adj2" fmla="val 24134"/>
              <a:gd name="adj3" fmla="val 25000"/>
            </a:avLst>
          </a:prstGeom>
          <a:solidFill>
            <a:srgbClr val="1E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50508F54-9F7B-689C-4C2F-D5C4E92342E3}"/>
              </a:ext>
            </a:extLst>
          </p:cNvPr>
          <p:cNvSpPr/>
          <p:nvPr/>
        </p:nvSpPr>
        <p:spPr>
          <a:xfrm>
            <a:off x="233985" y="3726568"/>
            <a:ext cx="2631523" cy="155753"/>
          </a:xfrm>
          <a:prstGeom prst="rect">
            <a:avLst/>
          </a:prstGeom>
          <a:solidFill>
            <a:srgbClr val="1DF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95221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E9D29E51-640D-1E52-A76B-B95CA79CE24D}"/>
            </a:ext>
          </a:extLst>
        </p:cNvPr>
        <p:cNvGrpSpPr/>
        <p:nvPr/>
      </p:nvGrpSpPr>
      <p:grpSpPr>
        <a:xfrm>
          <a:off x="0" y="0"/>
          <a:ext cx="0" cy="0"/>
          <a:chOff x="0" y="0"/>
          <a:chExt cx="0" cy="0"/>
        </a:xfrm>
      </p:grpSpPr>
      <p:sp>
        <p:nvSpPr>
          <p:cNvPr id="110" name="TextBox 109">
            <a:extLst>
              <a:ext uri="{FF2B5EF4-FFF2-40B4-BE49-F238E27FC236}">
                <a16:creationId xmlns:a16="http://schemas.microsoft.com/office/drawing/2014/main" id="{42EC48F9-C5D0-7BC1-61A1-23AFB79A4376}"/>
              </a:ext>
            </a:extLst>
          </p:cNvPr>
          <p:cNvSpPr txBox="1"/>
          <p:nvPr/>
        </p:nvSpPr>
        <p:spPr>
          <a:xfrm>
            <a:off x="5377070" y="3872349"/>
            <a:ext cx="3011459" cy="298399"/>
          </a:xfrm>
          <a:prstGeom prst="rect">
            <a:avLst/>
          </a:prstGeom>
          <a:noFill/>
          <a:ln w="19050">
            <a:solidFill>
              <a:schemeClr val="accent1"/>
            </a:solidFill>
          </a:ln>
        </p:spPr>
        <p:txBody>
          <a:bodyPr wrap="square" lIns="90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Consumer-specific Tariff Pricing Data (For RTI Users)</a:t>
            </a:r>
          </a:p>
        </p:txBody>
      </p:sp>
      <p:sp>
        <p:nvSpPr>
          <p:cNvPr id="109" name="Freeform 108">
            <a:extLst>
              <a:ext uri="{FF2B5EF4-FFF2-40B4-BE49-F238E27FC236}">
                <a16:creationId xmlns:a16="http://schemas.microsoft.com/office/drawing/2014/main" id="{8DA04D8F-1486-2A6C-BA36-041D2E2A83BF}"/>
              </a:ext>
            </a:extLst>
          </p:cNvPr>
          <p:cNvSpPr/>
          <p:nvPr/>
        </p:nvSpPr>
        <p:spPr>
          <a:xfrm>
            <a:off x="387633" y="2612300"/>
            <a:ext cx="11676063" cy="3976026"/>
          </a:xfrm>
          <a:custGeom>
            <a:avLst/>
            <a:gdLst>
              <a:gd name="connsiteX0" fmla="*/ 8077554 w 11676063"/>
              <a:gd name="connsiteY0" fmla="*/ 0 h 3976026"/>
              <a:gd name="connsiteX1" fmla="*/ 11591076 w 11676063"/>
              <a:gd name="connsiteY1" fmla="*/ 0 h 3976026"/>
              <a:gd name="connsiteX2" fmla="*/ 11676063 w 11676063"/>
              <a:gd name="connsiteY2" fmla="*/ 84987 h 3976026"/>
              <a:gd name="connsiteX3" fmla="*/ 11676063 w 11676063"/>
              <a:gd name="connsiteY3" fmla="*/ 1594590 h 3976026"/>
              <a:gd name="connsiteX4" fmla="*/ 11671107 w 11676063"/>
              <a:gd name="connsiteY4" fmla="*/ 1619140 h 3976026"/>
              <a:gd name="connsiteX5" fmla="*/ 11676063 w 11676063"/>
              <a:gd name="connsiteY5" fmla="*/ 1643688 h 3976026"/>
              <a:gd name="connsiteX6" fmla="*/ 11676063 w 11676063"/>
              <a:gd name="connsiteY6" fmla="*/ 3851720 h 3976026"/>
              <a:gd name="connsiteX7" fmla="*/ 11551757 w 11676063"/>
              <a:gd name="connsiteY7" fmla="*/ 3976026 h 3976026"/>
              <a:gd name="connsiteX8" fmla="*/ 124306 w 11676063"/>
              <a:gd name="connsiteY8" fmla="*/ 3976026 h 3976026"/>
              <a:gd name="connsiteX9" fmla="*/ 0 w 11676063"/>
              <a:gd name="connsiteY9" fmla="*/ 3851720 h 3976026"/>
              <a:gd name="connsiteX10" fmla="*/ 0 w 11676063"/>
              <a:gd name="connsiteY10" fmla="*/ 1643688 h 3976026"/>
              <a:gd name="connsiteX11" fmla="*/ 124306 w 11676063"/>
              <a:gd name="connsiteY11" fmla="*/ 1519382 h 3976026"/>
              <a:gd name="connsiteX12" fmla="*/ 7992567 w 11676063"/>
              <a:gd name="connsiteY12" fmla="*/ 1519382 h 3976026"/>
              <a:gd name="connsiteX13" fmla="*/ 7992567 w 11676063"/>
              <a:gd name="connsiteY13" fmla="*/ 84987 h 3976026"/>
              <a:gd name="connsiteX14" fmla="*/ 8077554 w 11676063"/>
              <a:gd name="connsiteY14" fmla="*/ 0 h 397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76063" h="3976026">
                <a:moveTo>
                  <a:pt x="8077554" y="0"/>
                </a:moveTo>
                <a:lnTo>
                  <a:pt x="11591076" y="0"/>
                </a:lnTo>
                <a:cubicBezTo>
                  <a:pt x="11638013" y="0"/>
                  <a:pt x="11676063" y="38050"/>
                  <a:pt x="11676063" y="84987"/>
                </a:cubicBezTo>
                <a:lnTo>
                  <a:pt x="11676063" y="1594590"/>
                </a:lnTo>
                <a:lnTo>
                  <a:pt x="11671107" y="1619140"/>
                </a:lnTo>
                <a:lnTo>
                  <a:pt x="11676063" y="1643688"/>
                </a:lnTo>
                <a:lnTo>
                  <a:pt x="11676063" y="3851720"/>
                </a:lnTo>
                <a:cubicBezTo>
                  <a:pt x="11676063" y="3920372"/>
                  <a:pt x="11620409" y="3976026"/>
                  <a:pt x="11551757" y="3976026"/>
                </a:cubicBezTo>
                <a:lnTo>
                  <a:pt x="124306" y="3976026"/>
                </a:lnTo>
                <a:cubicBezTo>
                  <a:pt x="55654" y="3976026"/>
                  <a:pt x="0" y="3920372"/>
                  <a:pt x="0" y="3851720"/>
                </a:cubicBezTo>
                <a:lnTo>
                  <a:pt x="0" y="1643688"/>
                </a:lnTo>
                <a:cubicBezTo>
                  <a:pt x="0" y="1575036"/>
                  <a:pt x="55654" y="1519382"/>
                  <a:pt x="124306" y="1519382"/>
                </a:cubicBezTo>
                <a:lnTo>
                  <a:pt x="7992567" y="1519382"/>
                </a:lnTo>
                <a:lnTo>
                  <a:pt x="7992567" y="84987"/>
                </a:lnTo>
                <a:cubicBezTo>
                  <a:pt x="7992567" y="38050"/>
                  <a:pt x="8030617" y="0"/>
                  <a:pt x="8077554" y="0"/>
                </a:cubicBezTo>
                <a:close/>
              </a:path>
            </a:pathLst>
          </a:cu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50" name="TextBox 149">
            <a:extLst>
              <a:ext uri="{FF2B5EF4-FFF2-40B4-BE49-F238E27FC236}">
                <a16:creationId xmlns:a16="http://schemas.microsoft.com/office/drawing/2014/main" id="{85602E96-D0BA-588F-A611-DB39A288539F}"/>
              </a:ext>
            </a:extLst>
          </p:cNvPr>
          <p:cNvSpPr txBox="1"/>
          <p:nvPr/>
        </p:nvSpPr>
        <p:spPr>
          <a:xfrm>
            <a:off x="2731734" y="936775"/>
            <a:ext cx="3923290" cy="357600"/>
          </a:xfrm>
          <a:prstGeom prst="rect">
            <a:avLst/>
          </a:prstGeom>
          <a:noFill/>
          <a:ln w="19050">
            <a:solidFill>
              <a:schemeClr val="accent1"/>
            </a:solidFill>
          </a:ln>
        </p:spPr>
        <p:txBody>
          <a:bodyPr wrap="square" lIns="90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Publicly Available Tariff Pricing Data (For TI Users)</a:t>
            </a:r>
          </a:p>
        </p:txBody>
      </p:sp>
      <p:sp>
        <p:nvSpPr>
          <p:cNvPr id="148" name="Rounded Rectangle 147">
            <a:extLst>
              <a:ext uri="{FF2B5EF4-FFF2-40B4-BE49-F238E27FC236}">
                <a16:creationId xmlns:a16="http://schemas.microsoft.com/office/drawing/2014/main" id="{93EB68F9-E1C8-CF48-6532-A1F4FC23BE80}"/>
              </a:ext>
            </a:extLst>
          </p:cNvPr>
          <p:cNvSpPr/>
          <p:nvPr/>
        </p:nvSpPr>
        <p:spPr>
          <a:xfrm>
            <a:off x="2731734" y="1170849"/>
            <a:ext cx="9331963" cy="914400"/>
          </a:xfrm>
          <a:prstGeom prst="roundRect">
            <a:avLst>
              <a:gd name="adj" fmla="val 5060"/>
            </a:avLst>
          </a:prstGeom>
          <a:solidFill>
            <a:schemeClr val="bg1">
              <a:lumMod val="95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Google Shape;81;p16">
            <a:extLst>
              <a:ext uri="{FF2B5EF4-FFF2-40B4-BE49-F238E27FC236}">
                <a16:creationId xmlns:a16="http://schemas.microsoft.com/office/drawing/2014/main" id="{58205B59-F142-261C-E92E-492C61A4A1C7}"/>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ADEE2155-F44F-B9A3-BF55-382D6C8C147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D07734E-4B78-57D4-A9CF-AE5D38252B86}"/>
              </a:ext>
            </a:extLst>
          </p:cNvPr>
          <p:cNvSpPr txBox="1"/>
          <p:nvPr/>
        </p:nvSpPr>
        <p:spPr>
          <a:xfrm>
            <a:off x="164246" y="158192"/>
            <a:ext cx="9208353"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How do TI and RTI Users access public and consumer-specific tariff pricing data?</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C7B641A2-0E6F-F21D-0867-7CBC5A0B7635}"/>
              </a:ext>
            </a:extLst>
          </p:cNvPr>
          <p:cNvSpPr/>
          <p:nvPr/>
        </p:nvSpPr>
        <p:spPr>
          <a:xfrm>
            <a:off x="237956" y="2713483"/>
            <a:ext cx="1002599" cy="568883"/>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Users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FFFFFF"/>
                </a:solidFill>
                <a:effectLst/>
                <a:uLnTx/>
                <a:uFillTx/>
                <a:latin typeface="Arial"/>
                <a:ea typeface="+mn-ea"/>
                <a:cs typeface="+mn-cs"/>
              </a:rPr>
              <a:t>Optimisers, DSR SP, etc.</a:t>
            </a:r>
          </a:p>
        </p:txBody>
      </p:sp>
      <p:sp>
        <p:nvSpPr>
          <p:cNvPr id="6" name="Diamond 5">
            <a:extLst>
              <a:ext uri="{FF2B5EF4-FFF2-40B4-BE49-F238E27FC236}">
                <a16:creationId xmlns:a16="http://schemas.microsoft.com/office/drawing/2014/main" id="{6EEC674C-9758-71AC-5DD2-22640F2CE883}"/>
              </a:ext>
            </a:extLst>
          </p:cNvPr>
          <p:cNvSpPr/>
          <p:nvPr/>
        </p:nvSpPr>
        <p:spPr>
          <a:xfrm>
            <a:off x="1510891" y="2494019"/>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ADAC600A-C8C0-0D9A-3556-92F1CB66DB46}"/>
              </a:ext>
            </a:extLst>
          </p:cNvPr>
          <p:cNvSpPr txBox="1"/>
          <p:nvPr/>
        </p:nvSpPr>
        <p:spPr>
          <a:xfrm>
            <a:off x="1687408" y="2744008"/>
            <a:ext cx="749823" cy="5078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What type of data is required?</a:t>
            </a:r>
          </a:p>
        </p:txBody>
      </p:sp>
      <p:sp>
        <p:nvSpPr>
          <p:cNvPr id="11" name="TextBox 10">
            <a:extLst>
              <a:ext uri="{FF2B5EF4-FFF2-40B4-BE49-F238E27FC236}">
                <a16:creationId xmlns:a16="http://schemas.microsoft.com/office/drawing/2014/main" id="{4B6050F5-358A-3425-7B59-9EAC52AE0E46}"/>
              </a:ext>
            </a:extLst>
          </p:cNvPr>
          <p:cNvSpPr txBox="1"/>
          <p:nvPr/>
        </p:nvSpPr>
        <p:spPr>
          <a:xfrm>
            <a:off x="1687407" y="3634929"/>
            <a:ext cx="749823" cy="337962"/>
          </a:xfrm>
          <a:prstGeom prst="rect">
            <a:avLst/>
          </a:prstGeom>
          <a:no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Consumer Specific</a:t>
            </a:r>
          </a:p>
        </p:txBody>
      </p:sp>
      <p:sp>
        <p:nvSpPr>
          <p:cNvPr id="12" name="TextBox 11">
            <a:extLst>
              <a:ext uri="{FF2B5EF4-FFF2-40B4-BE49-F238E27FC236}">
                <a16:creationId xmlns:a16="http://schemas.microsoft.com/office/drawing/2014/main" id="{F9023643-75FE-4149-CD4C-4214CB66F20D}"/>
              </a:ext>
            </a:extLst>
          </p:cNvPr>
          <p:cNvSpPr txBox="1"/>
          <p:nvPr/>
        </p:nvSpPr>
        <p:spPr>
          <a:xfrm>
            <a:off x="1687406" y="1874697"/>
            <a:ext cx="749823" cy="369332"/>
          </a:xfrm>
          <a:prstGeom prst="rect">
            <a:avLst/>
          </a:prstGeom>
          <a:no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Publicly available</a:t>
            </a:r>
          </a:p>
        </p:txBody>
      </p:sp>
      <p:cxnSp>
        <p:nvCxnSpPr>
          <p:cNvPr id="14" name="Straight Connector 13">
            <a:extLst>
              <a:ext uri="{FF2B5EF4-FFF2-40B4-BE49-F238E27FC236}">
                <a16:creationId xmlns:a16="http://schemas.microsoft.com/office/drawing/2014/main" id="{DD70E17D-5AB7-B2F6-B2C5-300DFDBE82D8}"/>
              </a:ext>
            </a:extLst>
          </p:cNvPr>
          <p:cNvCxnSpPr>
            <a:stCxn id="6" idx="0"/>
            <a:endCxn id="12" idx="2"/>
          </p:cNvCxnSpPr>
          <p:nvPr/>
        </p:nvCxnSpPr>
        <p:spPr>
          <a:xfrm flipH="1" flipV="1">
            <a:off x="2062318" y="2244029"/>
            <a:ext cx="3" cy="24999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F7235A-E1ED-3B90-16D0-F5D97C2ED9AC}"/>
              </a:ext>
            </a:extLst>
          </p:cNvPr>
          <p:cNvCxnSpPr>
            <a:cxnSpLocks/>
            <a:stCxn id="6" idx="2"/>
            <a:endCxn id="11" idx="0"/>
          </p:cNvCxnSpPr>
          <p:nvPr/>
        </p:nvCxnSpPr>
        <p:spPr>
          <a:xfrm flipH="1">
            <a:off x="2062319" y="3501829"/>
            <a:ext cx="2" cy="1331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8036E9C-9A7D-4725-5E2F-267C0EA64225}"/>
              </a:ext>
            </a:extLst>
          </p:cNvPr>
          <p:cNvCxnSpPr>
            <a:cxnSpLocks/>
            <a:stCxn id="6" idx="1"/>
            <a:endCxn id="2" idx="3"/>
          </p:cNvCxnSpPr>
          <p:nvPr/>
        </p:nvCxnSpPr>
        <p:spPr>
          <a:xfrm flipH="1">
            <a:off x="1240555" y="2997924"/>
            <a:ext cx="270336"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328DFCC-0677-0DC6-F3FE-47A08D7AF56E}"/>
              </a:ext>
            </a:extLst>
          </p:cNvPr>
          <p:cNvSpPr txBox="1"/>
          <p:nvPr/>
        </p:nvSpPr>
        <p:spPr>
          <a:xfrm>
            <a:off x="2943388"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Access Supplier Register</a:t>
            </a:r>
          </a:p>
        </p:txBody>
      </p:sp>
      <p:sp>
        <p:nvSpPr>
          <p:cNvPr id="33" name="TextBox 32">
            <a:extLst>
              <a:ext uri="{FF2B5EF4-FFF2-40B4-BE49-F238E27FC236}">
                <a16:creationId xmlns:a16="http://schemas.microsoft.com/office/drawing/2014/main" id="{97D7FF23-08BF-A9ED-8BB2-04C934D12FC7}"/>
              </a:ext>
            </a:extLst>
          </p:cNvPr>
          <p:cNvSpPr txBox="1"/>
          <p:nvPr/>
        </p:nvSpPr>
        <p:spPr>
          <a:xfrm>
            <a:off x="4273895"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Get Supplier MPID Endpoint</a:t>
            </a:r>
          </a:p>
        </p:txBody>
      </p:sp>
      <p:sp>
        <p:nvSpPr>
          <p:cNvPr id="34" name="TextBox 33">
            <a:extLst>
              <a:ext uri="{FF2B5EF4-FFF2-40B4-BE49-F238E27FC236}">
                <a16:creationId xmlns:a16="http://schemas.microsoft.com/office/drawing/2014/main" id="{4C3B1CF1-0E4C-F278-DAF5-7F136A90E8B8}"/>
              </a:ext>
            </a:extLst>
          </p:cNvPr>
          <p:cNvSpPr txBox="1"/>
          <p:nvPr/>
        </p:nvSpPr>
        <p:spPr>
          <a:xfrm>
            <a:off x="5604402"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Issue Request for List of Tariff IDs</a:t>
            </a:r>
          </a:p>
        </p:txBody>
      </p:sp>
      <p:sp>
        <p:nvSpPr>
          <p:cNvPr id="36" name="TextBox 35">
            <a:extLst>
              <a:ext uri="{FF2B5EF4-FFF2-40B4-BE49-F238E27FC236}">
                <a16:creationId xmlns:a16="http://schemas.microsoft.com/office/drawing/2014/main" id="{386B78D5-9594-6DCC-2AEE-44ED52B686A3}"/>
              </a:ext>
            </a:extLst>
          </p:cNvPr>
          <p:cNvSpPr txBox="1"/>
          <p:nvPr/>
        </p:nvSpPr>
        <p:spPr>
          <a:xfrm>
            <a:off x="9595923"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Supplier provides Tariff Data</a:t>
            </a:r>
          </a:p>
        </p:txBody>
      </p:sp>
      <p:sp>
        <p:nvSpPr>
          <p:cNvPr id="37" name="TextBox 36">
            <a:extLst>
              <a:ext uri="{FF2B5EF4-FFF2-40B4-BE49-F238E27FC236}">
                <a16:creationId xmlns:a16="http://schemas.microsoft.com/office/drawing/2014/main" id="{EED914DA-8CEC-2E24-AF97-17B8615CBA76}"/>
              </a:ext>
            </a:extLst>
          </p:cNvPr>
          <p:cNvSpPr txBox="1"/>
          <p:nvPr/>
        </p:nvSpPr>
        <p:spPr>
          <a:xfrm>
            <a:off x="10926430"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END</a:t>
            </a:r>
          </a:p>
        </p:txBody>
      </p:sp>
      <p:cxnSp>
        <p:nvCxnSpPr>
          <p:cNvPr id="39" name="Straight Connector 38">
            <a:extLst>
              <a:ext uri="{FF2B5EF4-FFF2-40B4-BE49-F238E27FC236}">
                <a16:creationId xmlns:a16="http://schemas.microsoft.com/office/drawing/2014/main" id="{4436FAAA-9648-ACCA-2F73-5FC7426605D5}"/>
              </a:ext>
            </a:extLst>
          </p:cNvPr>
          <p:cNvCxnSpPr>
            <a:cxnSpLocks/>
            <a:stCxn id="33" idx="1"/>
            <a:endCxn id="31" idx="3"/>
          </p:cNvCxnSpPr>
          <p:nvPr/>
        </p:nvCxnSpPr>
        <p:spPr>
          <a:xfrm flipH="1">
            <a:off x="3976898" y="1636080"/>
            <a:ext cx="296997"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3B85176-9A6E-97BF-015D-67986EA6143F}"/>
              </a:ext>
            </a:extLst>
          </p:cNvPr>
          <p:cNvCxnSpPr>
            <a:cxnSpLocks/>
            <a:stCxn id="34" idx="1"/>
            <a:endCxn id="33" idx="3"/>
          </p:cNvCxnSpPr>
          <p:nvPr/>
        </p:nvCxnSpPr>
        <p:spPr>
          <a:xfrm flipH="1">
            <a:off x="5307405" y="1636080"/>
            <a:ext cx="296997"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62825C6-2FDD-058F-AAE0-1F5538FDA85F}"/>
              </a:ext>
            </a:extLst>
          </p:cNvPr>
          <p:cNvCxnSpPr>
            <a:cxnSpLocks/>
            <a:stCxn id="36" idx="1"/>
            <a:endCxn id="34" idx="3"/>
          </p:cNvCxnSpPr>
          <p:nvPr/>
        </p:nvCxnSpPr>
        <p:spPr>
          <a:xfrm flipH="1">
            <a:off x="6637912" y="1636080"/>
            <a:ext cx="2958011"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0A23BE4-44B2-26F1-F6E9-29E778D613EF}"/>
              </a:ext>
            </a:extLst>
          </p:cNvPr>
          <p:cNvCxnSpPr>
            <a:cxnSpLocks/>
            <a:stCxn id="37" idx="1"/>
            <a:endCxn id="36" idx="3"/>
          </p:cNvCxnSpPr>
          <p:nvPr/>
        </p:nvCxnSpPr>
        <p:spPr>
          <a:xfrm flipH="1">
            <a:off x="10629433" y="1636080"/>
            <a:ext cx="296997"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Elbow Connector 59">
            <a:extLst>
              <a:ext uri="{FF2B5EF4-FFF2-40B4-BE49-F238E27FC236}">
                <a16:creationId xmlns:a16="http://schemas.microsoft.com/office/drawing/2014/main" id="{5934ADBC-13C3-3FE2-ECE7-C22F0F9CF7A4}"/>
              </a:ext>
            </a:extLst>
          </p:cNvPr>
          <p:cNvCxnSpPr>
            <a:stCxn id="12" idx="0"/>
            <a:endCxn id="31" idx="1"/>
          </p:cNvCxnSpPr>
          <p:nvPr/>
        </p:nvCxnSpPr>
        <p:spPr>
          <a:xfrm rot="5400000" flipH="1" flipV="1">
            <a:off x="2383545" y="1314854"/>
            <a:ext cx="238617" cy="881070"/>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2" name="Elbow Connector 61">
            <a:extLst>
              <a:ext uri="{FF2B5EF4-FFF2-40B4-BE49-F238E27FC236}">
                <a16:creationId xmlns:a16="http://schemas.microsoft.com/office/drawing/2014/main" id="{1329F015-2126-33C7-82BC-5E64B5C90EB6}"/>
              </a:ext>
            </a:extLst>
          </p:cNvPr>
          <p:cNvCxnSpPr>
            <a:cxnSpLocks/>
            <a:stCxn id="11" idx="1"/>
            <a:endCxn id="43" idx="0"/>
          </p:cNvCxnSpPr>
          <p:nvPr/>
        </p:nvCxnSpPr>
        <p:spPr>
          <a:xfrm rot="10800000" flipV="1">
            <a:off x="1158375" y="3803909"/>
            <a:ext cx="529033" cy="715107"/>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4C22C78-E8C7-1EB0-B2FA-A69DAC4CBC3B}"/>
              </a:ext>
            </a:extLst>
          </p:cNvPr>
          <p:cNvSpPr txBox="1"/>
          <p:nvPr/>
        </p:nvSpPr>
        <p:spPr>
          <a:xfrm>
            <a:off x="6934909"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Supplier provides list of Tariff IDs</a:t>
            </a:r>
          </a:p>
        </p:txBody>
      </p:sp>
      <p:sp>
        <p:nvSpPr>
          <p:cNvPr id="16" name="TextBox 15">
            <a:extLst>
              <a:ext uri="{FF2B5EF4-FFF2-40B4-BE49-F238E27FC236}">
                <a16:creationId xmlns:a16="http://schemas.microsoft.com/office/drawing/2014/main" id="{202D4C41-FD39-F358-F42C-AFC41CC490B7}"/>
              </a:ext>
            </a:extLst>
          </p:cNvPr>
          <p:cNvSpPr txBox="1"/>
          <p:nvPr/>
        </p:nvSpPr>
        <p:spPr>
          <a:xfrm>
            <a:off x="8265416" y="1346839"/>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Issue request for specific tariff data using ID</a:t>
            </a:r>
          </a:p>
        </p:txBody>
      </p:sp>
      <p:sp>
        <p:nvSpPr>
          <p:cNvPr id="54" name="Diamond 53">
            <a:extLst>
              <a:ext uri="{FF2B5EF4-FFF2-40B4-BE49-F238E27FC236}">
                <a16:creationId xmlns:a16="http://schemas.microsoft.com/office/drawing/2014/main" id="{2BD4E180-D901-0B85-B7B8-1DD7CA6F63EC}"/>
              </a:ext>
            </a:extLst>
          </p:cNvPr>
          <p:cNvSpPr/>
          <p:nvPr/>
        </p:nvSpPr>
        <p:spPr>
          <a:xfrm>
            <a:off x="7260342" y="4304352"/>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53" name="Diamond 52">
            <a:extLst>
              <a:ext uri="{FF2B5EF4-FFF2-40B4-BE49-F238E27FC236}">
                <a16:creationId xmlns:a16="http://schemas.microsoft.com/office/drawing/2014/main" id="{89E6469A-3A69-16D4-4DE0-CE3418F533D4}"/>
              </a:ext>
            </a:extLst>
          </p:cNvPr>
          <p:cNvSpPr/>
          <p:nvPr/>
        </p:nvSpPr>
        <p:spPr>
          <a:xfrm>
            <a:off x="2045111" y="4304353"/>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A6485FCC-52DF-8FFB-E717-53B2315ECE53}"/>
              </a:ext>
            </a:extLst>
          </p:cNvPr>
          <p:cNvSpPr txBox="1"/>
          <p:nvPr/>
        </p:nvSpPr>
        <p:spPr>
          <a:xfrm>
            <a:off x="3409429" y="4519017"/>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Consumer Consent Process</a:t>
            </a:r>
          </a:p>
        </p:txBody>
      </p:sp>
      <p:sp>
        <p:nvSpPr>
          <p:cNvPr id="18" name="TextBox 17">
            <a:extLst>
              <a:ext uri="{FF2B5EF4-FFF2-40B4-BE49-F238E27FC236}">
                <a16:creationId xmlns:a16="http://schemas.microsoft.com/office/drawing/2014/main" id="{CC668EA3-20B4-C443-7DDF-4D4031ACE213}"/>
              </a:ext>
            </a:extLst>
          </p:cNvPr>
          <p:cNvSpPr txBox="1"/>
          <p:nvPr/>
        </p:nvSpPr>
        <p:spPr>
          <a:xfrm>
            <a:off x="3499114" y="4519016"/>
            <a:ext cx="854141"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Consent Mechanism</a:t>
            </a:r>
          </a:p>
        </p:txBody>
      </p:sp>
      <p:sp>
        <p:nvSpPr>
          <p:cNvPr id="19" name="TextBox 18">
            <a:extLst>
              <a:ext uri="{FF2B5EF4-FFF2-40B4-BE49-F238E27FC236}">
                <a16:creationId xmlns:a16="http://schemas.microsoft.com/office/drawing/2014/main" id="{404823D1-F68F-3C5B-13B6-B50C4F0D7759}"/>
              </a:ext>
            </a:extLst>
          </p:cNvPr>
          <p:cNvSpPr txBox="1"/>
          <p:nvPr/>
        </p:nvSpPr>
        <p:spPr>
          <a:xfrm>
            <a:off x="4687399" y="4519016"/>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Request Tariff Pricing Data from Supplier</a:t>
            </a:r>
          </a:p>
        </p:txBody>
      </p:sp>
      <p:sp>
        <p:nvSpPr>
          <p:cNvPr id="20" name="TextBox 19">
            <a:extLst>
              <a:ext uri="{FF2B5EF4-FFF2-40B4-BE49-F238E27FC236}">
                <a16:creationId xmlns:a16="http://schemas.microsoft.com/office/drawing/2014/main" id="{C2DFEBAF-1841-777A-D26F-8E2EAE3737D0}"/>
              </a:ext>
            </a:extLst>
          </p:cNvPr>
          <p:cNvSpPr txBox="1"/>
          <p:nvPr/>
        </p:nvSpPr>
        <p:spPr>
          <a:xfrm>
            <a:off x="5965369" y="4519016"/>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Supplier checks consent and registration</a:t>
            </a:r>
          </a:p>
        </p:txBody>
      </p:sp>
      <p:sp>
        <p:nvSpPr>
          <p:cNvPr id="21" name="TextBox 20">
            <a:extLst>
              <a:ext uri="{FF2B5EF4-FFF2-40B4-BE49-F238E27FC236}">
                <a16:creationId xmlns:a16="http://schemas.microsoft.com/office/drawing/2014/main" id="{0CF20653-3835-3C72-80A3-77A7348A4C0F}"/>
              </a:ext>
            </a:extLst>
          </p:cNvPr>
          <p:cNvSpPr txBox="1"/>
          <p:nvPr/>
        </p:nvSpPr>
        <p:spPr>
          <a:xfrm>
            <a:off x="8689530" y="4519015"/>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Return information to RTI User</a:t>
            </a:r>
          </a:p>
        </p:txBody>
      </p:sp>
      <p:cxnSp>
        <p:nvCxnSpPr>
          <p:cNvPr id="23" name="Straight Connector 22">
            <a:extLst>
              <a:ext uri="{FF2B5EF4-FFF2-40B4-BE49-F238E27FC236}">
                <a16:creationId xmlns:a16="http://schemas.microsoft.com/office/drawing/2014/main" id="{33FC48C5-6C05-6BA6-CEB9-8361D64DE311}"/>
              </a:ext>
            </a:extLst>
          </p:cNvPr>
          <p:cNvCxnSpPr>
            <a:cxnSpLocks/>
            <a:endCxn id="43" idx="3"/>
          </p:cNvCxnSpPr>
          <p:nvPr/>
        </p:nvCxnSpPr>
        <p:spPr>
          <a:xfrm flipH="1">
            <a:off x="1675129" y="4808258"/>
            <a:ext cx="369982"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4FF0DDC-C9E5-4C76-2BE8-EF35ED75CB95}"/>
              </a:ext>
            </a:extLst>
          </p:cNvPr>
          <p:cNvCxnSpPr>
            <a:cxnSpLocks/>
            <a:stCxn id="17" idx="1"/>
          </p:cNvCxnSpPr>
          <p:nvPr/>
        </p:nvCxnSpPr>
        <p:spPr>
          <a:xfrm flipH="1">
            <a:off x="3147970" y="4808258"/>
            <a:ext cx="261459"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BF6EE5A-DE3D-BF02-9A77-C25B539B8DEC}"/>
              </a:ext>
            </a:extLst>
          </p:cNvPr>
          <p:cNvCxnSpPr>
            <a:cxnSpLocks/>
            <a:stCxn id="19" idx="1"/>
            <a:endCxn id="17" idx="3"/>
          </p:cNvCxnSpPr>
          <p:nvPr/>
        </p:nvCxnSpPr>
        <p:spPr>
          <a:xfrm flipH="1">
            <a:off x="4442939" y="4808257"/>
            <a:ext cx="244460"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88E570-A6B3-5CC6-9298-9C88995AA911}"/>
              </a:ext>
            </a:extLst>
          </p:cNvPr>
          <p:cNvCxnSpPr>
            <a:cxnSpLocks/>
            <a:stCxn id="20" idx="1"/>
            <a:endCxn id="19" idx="3"/>
          </p:cNvCxnSpPr>
          <p:nvPr/>
        </p:nvCxnSpPr>
        <p:spPr>
          <a:xfrm flipH="1">
            <a:off x="5720909" y="4808257"/>
            <a:ext cx="244460"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85B032B-6A3C-0B61-F543-A9ABEA29B993}"/>
              </a:ext>
            </a:extLst>
          </p:cNvPr>
          <p:cNvCxnSpPr>
            <a:cxnSpLocks/>
            <a:endCxn id="20" idx="3"/>
          </p:cNvCxnSpPr>
          <p:nvPr/>
        </p:nvCxnSpPr>
        <p:spPr>
          <a:xfrm flipH="1">
            <a:off x="6998879" y="4808257"/>
            <a:ext cx="261463" cy="0"/>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441EA5-1278-D88A-806C-FCD819265E40}"/>
              </a:ext>
            </a:extLst>
          </p:cNvPr>
          <p:cNvCxnSpPr>
            <a:cxnSpLocks/>
            <a:stCxn id="21" idx="1"/>
          </p:cNvCxnSpPr>
          <p:nvPr/>
        </p:nvCxnSpPr>
        <p:spPr>
          <a:xfrm flipH="1">
            <a:off x="8538311" y="4808256"/>
            <a:ext cx="151219"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B0B9F3-85BB-B330-DDA5-F53B8D0DB4FB}"/>
              </a:ext>
            </a:extLst>
          </p:cNvPr>
          <p:cNvSpPr txBox="1"/>
          <p:nvPr/>
        </p:nvSpPr>
        <p:spPr>
          <a:xfrm>
            <a:off x="2184137" y="4554342"/>
            <a:ext cx="824805" cy="5078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Registration Complete?</a:t>
            </a:r>
          </a:p>
        </p:txBody>
      </p:sp>
      <p:sp>
        <p:nvSpPr>
          <p:cNvPr id="32" name="TextBox 31">
            <a:extLst>
              <a:ext uri="{FF2B5EF4-FFF2-40B4-BE49-F238E27FC236}">
                <a16:creationId xmlns:a16="http://schemas.microsoft.com/office/drawing/2014/main" id="{826AD63E-908B-7DE1-0F46-B34BD9AF5194}"/>
              </a:ext>
            </a:extLst>
          </p:cNvPr>
          <p:cNvSpPr txBox="1"/>
          <p:nvPr/>
        </p:nvSpPr>
        <p:spPr>
          <a:xfrm>
            <a:off x="2028108" y="5705911"/>
            <a:ext cx="1136861" cy="769951"/>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Manual checks carried out by REC CM</a:t>
            </a:r>
          </a:p>
        </p:txBody>
      </p:sp>
      <p:cxnSp>
        <p:nvCxnSpPr>
          <p:cNvPr id="35" name="Straight Connector 34">
            <a:extLst>
              <a:ext uri="{FF2B5EF4-FFF2-40B4-BE49-F238E27FC236}">
                <a16:creationId xmlns:a16="http://schemas.microsoft.com/office/drawing/2014/main" id="{634F1F2A-8140-A629-C7B4-5E710B15752C}"/>
              </a:ext>
            </a:extLst>
          </p:cNvPr>
          <p:cNvCxnSpPr>
            <a:cxnSpLocks/>
            <a:stCxn id="32" idx="0"/>
          </p:cNvCxnSpPr>
          <p:nvPr/>
        </p:nvCxnSpPr>
        <p:spPr>
          <a:xfrm flipV="1">
            <a:off x="2596539" y="5312163"/>
            <a:ext cx="2" cy="393748"/>
          </a:xfrm>
          <a:prstGeom prst="line">
            <a:avLst/>
          </a:prstGeom>
          <a:solidFill>
            <a:schemeClr val="bg1"/>
          </a:solidFill>
          <a:ln w="19050">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789D723-40EB-B38A-74F3-327B1CEF3E1C}"/>
              </a:ext>
            </a:extLst>
          </p:cNvPr>
          <p:cNvSpPr txBox="1"/>
          <p:nvPr/>
        </p:nvSpPr>
        <p:spPr>
          <a:xfrm>
            <a:off x="7399368" y="4623590"/>
            <a:ext cx="824805" cy="36933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Consent / Registered?</a:t>
            </a:r>
          </a:p>
        </p:txBody>
      </p:sp>
      <p:sp>
        <p:nvSpPr>
          <p:cNvPr id="40" name="TextBox 39">
            <a:extLst>
              <a:ext uri="{FF2B5EF4-FFF2-40B4-BE49-F238E27FC236}">
                <a16:creationId xmlns:a16="http://schemas.microsoft.com/office/drawing/2014/main" id="{8748110C-C026-227B-2424-33F865770BD2}"/>
              </a:ext>
            </a:extLst>
          </p:cNvPr>
          <p:cNvSpPr txBox="1"/>
          <p:nvPr/>
        </p:nvSpPr>
        <p:spPr>
          <a:xfrm>
            <a:off x="7243339" y="5700650"/>
            <a:ext cx="1136861" cy="769951"/>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User Receives Error Message</a:t>
            </a:r>
          </a:p>
        </p:txBody>
      </p:sp>
      <p:cxnSp>
        <p:nvCxnSpPr>
          <p:cNvPr id="41" name="Straight Connector 40">
            <a:extLst>
              <a:ext uri="{FF2B5EF4-FFF2-40B4-BE49-F238E27FC236}">
                <a16:creationId xmlns:a16="http://schemas.microsoft.com/office/drawing/2014/main" id="{E0E6EB84-A599-5628-6712-2EB6D8CA5985}"/>
              </a:ext>
            </a:extLst>
          </p:cNvPr>
          <p:cNvCxnSpPr>
            <a:cxnSpLocks/>
            <a:stCxn id="40" idx="0"/>
          </p:cNvCxnSpPr>
          <p:nvPr/>
        </p:nvCxnSpPr>
        <p:spPr>
          <a:xfrm flipV="1">
            <a:off x="7811770" y="5312162"/>
            <a:ext cx="2" cy="388488"/>
          </a:xfrm>
          <a:prstGeom prst="line">
            <a:avLst/>
          </a:prstGeom>
          <a:solidFill>
            <a:schemeClr val="bg1"/>
          </a:solidFill>
          <a:ln w="19050">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48AFC0F-67D6-8104-9324-2941867BA60A}"/>
              </a:ext>
            </a:extLst>
          </p:cNvPr>
          <p:cNvSpPr txBox="1"/>
          <p:nvPr/>
        </p:nvSpPr>
        <p:spPr>
          <a:xfrm>
            <a:off x="641619" y="4519017"/>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Register as RTI User</a:t>
            </a:r>
          </a:p>
        </p:txBody>
      </p:sp>
      <p:sp>
        <p:nvSpPr>
          <p:cNvPr id="44" name="TextBox 43">
            <a:extLst>
              <a:ext uri="{FF2B5EF4-FFF2-40B4-BE49-F238E27FC236}">
                <a16:creationId xmlns:a16="http://schemas.microsoft.com/office/drawing/2014/main" id="{16C97909-04EA-3BED-6FA2-56626A34788C}"/>
              </a:ext>
            </a:extLst>
          </p:cNvPr>
          <p:cNvSpPr txBox="1"/>
          <p:nvPr/>
        </p:nvSpPr>
        <p:spPr>
          <a:xfrm>
            <a:off x="533101" y="5705912"/>
            <a:ext cx="1250547" cy="769959"/>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Through the REC Portal, including agreement to User Agreement</a:t>
            </a:r>
          </a:p>
        </p:txBody>
      </p:sp>
      <p:cxnSp>
        <p:nvCxnSpPr>
          <p:cNvPr id="45" name="Straight Connector 44">
            <a:extLst>
              <a:ext uri="{FF2B5EF4-FFF2-40B4-BE49-F238E27FC236}">
                <a16:creationId xmlns:a16="http://schemas.microsoft.com/office/drawing/2014/main" id="{93F351FA-DEEA-76CC-1E04-857A892E34EE}"/>
              </a:ext>
            </a:extLst>
          </p:cNvPr>
          <p:cNvCxnSpPr>
            <a:cxnSpLocks/>
            <a:stCxn id="44" idx="0"/>
            <a:endCxn id="43" idx="2"/>
          </p:cNvCxnSpPr>
          <p:nvPr/>
        </p:nvCxnSpPr>
        <p:spPr>
          <a:xfrm flipH="1" flipV="1">
            <a:off x="1158374" y="5097499"/>
            <a:ext cx="1" cy="608413"/>
          </a:xfrm>
          <a:prstGeom prst="line">
            <a:avLst/>
          </a:prstGeom>
          <a:solidFill>
            <a:schemeClr val="bg1"/>
          </a:solidFill>
          <a:ln w="19050">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E75DFA1-EB84-F0D2-57E4-FBB1611DBE24}"/>
              </a:ext>
            </a:extLst>
          </p:cNvPr>
          <p:cNvSpPr txBox="1"/>
          <p:nvPr/>
        </p:nvSpPr>
        <p:spPr>
          <a:xfrm>
            <a:off x="2497812" y="5423738"/>
            <a:ext cx="197450" cy="16533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N</a:t>
            </a:r>
          </a:p>
        </p:txBody>
      </p:sp>
      <p:sp>
        <p:nvSpPr>
          <p:cNvPr id="47" name="TextBox 46">
            <a:extLst>
              <a:ext uri="{FF2B5EF4-FFF2-40B4-BE49-F238E27FC236}">
                <a16:creationId xmlns:a16="http://schemas.microsoft.com/office/drawing/2014/main" id="{B2FF79F4-3E8E-DF5E-F83B-7AB44D9C8D92}"/>
              </a:ext>
            </a:extLst>
          </p:cNvPr>
          <p:cNvSpPr txBox="1"/>
          <p:nvPr/>
        </p:nvSpPr>
        <p:spPr>
          <a:xfrm>
            <a:off x="7713044" y="5423738"/>
            <a:ext cx="197450" cy="16533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N</a:t>
            </a:r>
          </a:p>
        </p:txBody>
      </p:sp>
      <p:sp>
        <p:nvSpPr>
          <p:cNvPr id="49" name="TextBox 48">
            <a:extLst>
              <a:ext uri="{FF2B5EF4-FFF2-40B4-BE49-F238E27FC236}">
                <a16:creationId xmlns:a16="http://schemas.microsoft.com/office/drawing/2014/main" id="{AC4FA1E2-BDB7-4A8E-C98C-573E8C83BFC5}"/>
              </a:ext>
            </a:extLst>
          </p:cNvPr>
          <p:cNvSpPr txBox="1"/>
          <p:nvPr/>
        </p:nvSpPr>
        <p:spPr>
          <a:xfrm>
            <a:off x="8386036" y="4746146"/>
            <a:ext cx="134861" cy="124219"/>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Y</a:t>
            </a:r>
          </a:p>
        </p:txBody>
      </p:sp>
      <p:sp>
        <p:nvSpPr>
          <p:cNvPr id="50" name="TextBox 49">
            <a:extLst>
              <a:ext uri="{FF2B5EF4-FFF2-40B4-BE49-F238E27FC236}">
                <a16:creationId xmlns:a16="http://schemas.microsoft.com/office/drawing/2014/main" id="{8653CAD4-0C19-4DF6-AD51-1F8E78E0706C}"/>
              </a:ext>
            </a:extLst>
          </p:cNvPr>
          <p:cNvSpPr txBox="1"/>
          <p:nvPr/>
        </p:nvSpPr>
        <p:spPr>
          <a:xfrm>
            <a:off x="3175280" y="4746146"/>
            <a:ext cx="134861" cy="124219"/>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Y</a:t>
            </a:r>
          </a:p>
        </p:txBody>
      </p:sp>
      <p:sp>
        <p:nvSpPr>
          <p:cNvPr id="63" name="Rounded Rectangle 62">
            <a:extLst>
              <a:ext uri="{FF2B5EF4-FFF2-40B4-BE49-F238E27FC236}">
                <a16:creationId xmlns:a16="http://schemas.microsoft.com/office/drawing/2014/main" id="{CF2BBE21-A322-41CD-45B1-2EF371BBA9D1}"/>
              </a:ext>
            </a:extLst>
          </p:cNvPr>
          <p:cNvSpPr/>
          <p:nvPr/>
        </p:nvSpPr>
        <p:spPr>
          <a:xfrm>
            <a:off x="8487936" y="2744008"/>
            <a:ext cx="3466107" cy="1445006"/>
          </a:xfrm>
          <a:prstGeom prst="roundRect">
            <a:avLst>
              <a:gd name="adj" fmla="val 2235"/>
            </a:avLst>
          </a:prstGeom>
          <a:solidFill>
            <a:schemeClr val="accent1">
              <a:lumMod val="20000"/>
              <a:lumOff val="80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4" name="TextBox 63">
            <a:extLst>
              <a:ext uri="{FF2B5EF4-FFF2-40B4-BE49-F238E27FC236}">
                <a16:creationId xmlns:a16="http://schemas.microsoft.com/office/drawing/2014/main" id="{D05051DE-A7DA-FBB5-ED1B-EC8FF80B874A}"/>
              </a:ext>
            </a:extLst>
          </p:cNvPr>
          <p:cNvSpPr txBox="1"/>
          <p:nvPr/>
        </p:nvSpPr>
        <p:spPr>
          <a:xfrm>
            <a:off x="10280365" y="2747778"/>
            <a:ext cx="1673679" cy="279082"/>
          </a:xfrm>
          <a:prstGeom prst="rect">
            <a:avLst/>
          </a:prstGeom>
          <a:noFill/>
          <a:ln w="19050">
            <a:noFill/>
          </a:ln>
        </p:spPr>
        <p:txBody>
          <a:bodyPr wrap="square" l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Arial"/>
                <a:ea typeface="+mn-ea"/>
                <a:cs typeface="+mn-cs"/>
              </a:rPr>
              <a:t>Receiving Event Notifications</a:t>
            </a:r>
          </a:p>
        </p:txBody>
      </p:sp>
      <p:sp>
        <p:nvSpPr>
          <p:cNvPr id="65" name="Diamond 64">
            <a:extLst>
              <a:ext uri="{FF2B5EF4-FFF2-40B4-BE49-F238E27FC236}">
                <a16:creationId xmlns:a16="http://schemas.microsoft.com/office/drawing/2014/main" id="{50B216FC-5A01-A514-193F-0E127971B177}"/>
              </a:ext>
            </a:extLst>
          </p:cNvPr>
          <p:cNvSpPr/>
          <p:nvPr/>
        </p:nvSpPr>
        <p:spPr>
          <a:xfrm>
            <a:off x="8670260" y="2839431"/>
            <a:ext cx="1102859" cy="1007810"/>
          </a:xfrm>
          <a:prstGeom prst="diamond">
            <a:avLst/>
          </a:prstGeom>
          <a:solidFill>
            <a:schemeClr val="bg1"/>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Arial"/>
              <a:ea typeface="+mn-ea"/>
              <a:cs typeface="+mn-cs"/>
            </a:endParaRPr>
          </a:p>
        </p:txBody>
      </p:sp>
      <p:sp>
        <p:nvSpPr>
          <p:cNvPr id="67" name="TextBox 66">
            <a:extLst>
              <a:ext uri="{FF2B5EF4-FFF2-40B4-BE49-F238E27FC236}">
                <a16:creationId xmlns:a16="http://schemas.microsoft.com/office/drawing/2014/main" id="{1F5D7F83-CC4D-1F67-84CC-A3DDC1AA35E5}"/>
              </a:ext>
            </a:extLst>
          </p:cNvPr>
          <p:cNvSpPr txBox="1"/>
          <p:nvPr/>
        </p:nvSpPr>
        <p:spPr>
          <a:xfrm>
            <a:off x="8812239" y="3020170"/>
            <a:ext cx="824805" cy="646331"/>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Event notifications required?</a:t>
            </a:r>
          </a:p>
        </p:txBody>
      </p:sp>
      <p:sp>
        <p:nvSpPr>
          <p:cNvPr id="68" name="TextBox 67">
            <a:extLst>
              <a:ext uri="{FF2B5EF4-FFF2-40B4-BE49-F238E27FC236}">
                <a16:creationId xmlns:a16="http://schemas.microsoft.com/office/drawing/2014/main" id="{FDF06091-A3EB-84BF-BDB4-F1DC10190A07}"/>
              </a:ext>
            </a:extLst>
          </p:cNvPr>
          <p:cNvSpPr txBox="1"/>
          <p:nvPr/>
        </p:nvSpPr>
        <p:spPr>
          <a:xfrm>
            <a:off x="10816791" y="3054094"/>
            <a:ext cx="1033510" cy="578482"/>
          </a:xfrm>
          <a:prstGeom prst="rect">
            <a:avLst/>
          </a:prstGeom>
          <a:solidFill>
            <a:schemeClr val="bg1"/>
          </a:solidFill>
          <a:ln w="19050">
            <a:solidFill>
              <a:schemeClr val="accent1"/>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Arial"/>
                <a:ea typeface="+mn-ea"/>
                <a:cs typeface="+mn-cs"/>
              </a:rPr>
              <a:t>Register Webhook on User Register</a:t>
            </a:r>
          </a:p>
        </p:txBody>
      </p:sp>
      <p:cxnSp>
        <p:nvCxnSpPr>
          <p:cNvPr id="69" name="Straight Connector 68">
            <a:extLst>
              <a:ext uri="{FF2B5EF4-FFF2-40B4-BE49-F238E27FC236}">
                <a16:creationId xmlns:a16="http://schemas.microsoft.com/office/drawing/2014/main" id="{55DF3840-848C-3642-E3FA-98F03506503A}"/>
              </a:ext>
            </a:extLst>
          </p:cNvPr>
          <p:cNvCxnSpPr>
            <a:cxnSpLocks/>
            <a:stCxn id="68" idx="1"/>
            <a:endCxn id="65" idx="3"/>
          </p:cNvCxnSpPr>
          <p:nvPr/>
        </p:nvCxnSpPr>
        <p:spPr>
          <a:xfrm flipH="1">
            <a:off x="9773119" y="3343335"/>
            <a:ext cx="1043672" cy="1"/>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D7CE092D-A772-7120-23C0-313447D0E935}"/>
              </a:ext>
            </a:extLst>
          </p:cNvPr>
          <p:cNvSpPr txBox="1"/>
          <p:nvPr/>
        </p:nvSpPr>
        <p:spPr>
          <a:xfrm>
            <a:off x="10099839" y="3243307"/>
            <a:ext cx="197450" cy="20005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Y</a:t>
            </a:r>
          </a:p>
        </p:txBody>
      </p:sp>
      <p:cxnSp>
        <p:nvCxnSpPr>
          <p:cNvPr id="88" name="Straight Connector 87">
            <a:extLst>
              <a:ext uri="{FF2B5EF4-FFF2-40B4-BE49-F238E27FC236}">
                <a16:creationId xmlns:a16="http://schemas.microsoft.com/office/drawing/2014/main" id="{6B106551-8A1E-783C-0953-F28DA7230FE4}"/>
              </a:ext>
            </a:extLst>
          </p:cNvPr>
          <p:cNvCxnSpPr>
            <a:cxnSpLocks/>
            <a:stCxn id="65" idx="2"/>
          </p:cNvCxnSpPr>
          <p:nvPr/>
        </p:nvCxnSpPr>
        <p:spPr>
          <a:xfrm flipH="1">
            <a:off x="9221689" y="3847241"/>
            <a:ext cx="1" cy="671774"/>
          </a:xfrm>
          <a:prstGeom prst="line">
            <a:avLst/>
          </a:prstGeom>
          <a:ln w="190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Elbow Connector 94">
            <a:extLst>
              <a:ext uri="{FF2B5EF4-FFF2-40B4-BE49-F238E27FC236}">
                <a16:creationId xmlns:a16="http://schemas.microsoft.com/office/drawing/2014/main" id="{5D3F808E-9234-7C22-903B-C9EF1E807DF8}"/>
              </a:ext>
            </a:extLst>
          </p:cNvPr>
          <p:cNvCxnSpPr>
            <a:cxnSpLocks/>
            <a:stCxn id="65" idx="1"/>
            <a:endCxn id="19" idx="0"/>
          </p:cNvCxnSpPr>
          <p:nvPr/>
        </p:nvCxnSpPr>
        <p:spPr>
          <a:xfrm rot="10800000" flipV="1">
            <a:off x="5204154" y="3343336"/>
            <a:ext cx="3466106" cy="1175680"/>
          </a:xfrm>
          <a:prstGeom prst="bentConnector2">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4599F278-E3A3-DAE1-2451-692B37F49015}"/>
              </a:ext>
            </a:extLst>
          </p:cNvPr>
          <p:cNvSpPr txBox="1"/>
          <p:nvPr/>
        </p:nvSpPr>
        <p:spPr>
          <a:xfrm>
            <a:off x="7919467" y="3278027"/>
            <a:ext cx="197450" cy="165335"/>
          </a:xfrm>
          <a:prstGeom prst="rect">
            <a:avLst/>
          </a:prstGeom>
          <a:solidFill>
            <a:schemeClr val="bg1"/>
          </a:solidFill>
          <a:ln w="19050">
            <a:solidFill>
              <a:schemeClr val="accent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Arial"/>
                <a:ea typeface="+mn-ea"/>
                <a:cs typeface="+mn-cs"/>
              </a:rPr>
              <a:t>N</a:t>
            </a:r>
          </a:p>
        </p:txBody>
      </p:sp>
    </p:spTree>
    <p:extLst>
      <p:ext uri="{BB962C8B-B14F-4D97-AF65-F5344CB8AC3E}">
        <p14:creationId xmlns:p14="http://schemas.microsoft.com/office/powerpoint/2010/main" val="3328554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8EF9D910-BAB6-71B2-DD4F-A2ACD06E12A9}"/>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FC793CFB-D304-9A9B-BB85-41C2E7BFD7DD}"/>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4F8449A4-3909-8B0F-F34F-5052CF77A1C6}"/>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7625EBE2-CB53-71A6-7856-B84283C1C398}"/>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Consent Mechanism</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6" name="Rectangle 5">
            <a:extLst>
              <a:ext uri="{FF2B5EF4-FFF2-40B4-BE49-F238E27FC236}">
                <a16:creationId xmlns:a16="http://schemas.microsoft.com/office/drawing/2014/main" id="{9F0F38F8-EBE0-C078-1406-2C505F5EF5E9}"/>
              </a:ext>
            </a:extLst>
          </p:cNvPr>
          <p:cNvSpPr/>
          <p:nvPr/>
        </p:nvSpPr>
        <p:spPr>
          <a:xfrm>
            <a:off x="-1" y="825200"/>
            <a:ext cx="12192001" cy="60335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4285F4"/>
                </a:solidFill>
                <a:effectLst/>
                <a:uLnTx/>
                <a:uFillTx/>
                <a:latin typeface="Arial"/>
                <a:ea typeface="+mn-ea"/>
                <a:cs typeface="+mn-cs"/>
              </a:rPr>
              <a:t>The consent mechanism exists between the Consumer, User and the Supplier. It is defined within the Code Drafting across the multiple documents. RECCo does not have a role in generating, managing, or storing information relating to digital certificates or tokens.</a:t>
            </a:r>
          </a:p>
        </p:txBody>
      </p:sp>
      <p:cxnSp>
        <p:nvCxnSpPr>
          <p:cNvPr id="11" name="Straight Connector 10">
            <a:extLst>
              <a:ext uri="{FF2B5EF4-FFF2-40B4-BE49-F238E27FC236}">
                <a16:creationId xmlns:a16="http://schemas.microsoft.com/office/drawing/2014/main" id="{38095CC5-EAC8-68E8-AAF6-A2248192DB74}"/>
              </a:ext>
            </a:extLst>
          </p:cNvPr>
          <p:cNvCxnSpPr>
            <a:cxnSpLocks/>
          </p:cNvCxnSpPr>
          <p:nvPr/>
        </p:nvCxnSpPr>
        <p:spPr>
          <a:xfrm>
            <a:off x="-1" y="825200"/>
            <a:ext cx="1219200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53E73FB-5BEA-DE62-7216-1D329FC7B6C0}"/>
              </a:ext>
            </a:extLst>
          </p:cNvPr>
          <p:cNvCxnSpPr>
            <a:cxnSpLocks/>
          </p:cNvCxnSpPr>
          <p:nvPr/>
        </p:nvCxnSpPr>
        <p:spPr>
          <a:xfrm>
            <a:off x="-1" y="1428557"/>
            <a:ext cx="12192001"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EBE83CE-3BEB-64CB-CB84-BA0436211B62}"/>
              </a:ext>
            </a:extLst>
          </p:cNvPr>
          <p:cNvSpPr/>
          <p:nvPr/>
        </p:nvSpPr>
        <p:spPr>
          <a:xfrm>
            <a:off x="164246" y="1586749"/>
            <a:ext cx="11895551" cy="25670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To receive consumer-specific tariff information from Suppliers, Users must demonstrate that they have the Consumer’s consent to receive this data. This is done through the OAuth2.0 protocol.</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To provide their consent, Consumers initiates the process with the User app or website. They will then be redirected to the Supplier log-in page. </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They provide their details and are prompted to provide their consent. There are two types of consent which can be provided: one short-term and one long-term.</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1" i="0" u="none" strike="noStrike" kern="1200" cap="none" spc="0" normalizeH="0" baseline="0" noProof="0">
                <a:ln>
                  <a:noFill/>
                </a:ln>
                <a:solidFill>
                  <a:srgbClr val="000000"/>
                </a:solidFill>
                <a:effectLst/>
                <a:uLnTx/>
                <a:uFillTx/>
                <a:latin typeface="Arial"/>
                <a:ea typeface="+mn-ea"/>
                <a:cs typeface="+mn-cs"/>
              </a:rPr>
              <a:t>Short-term consent: </a:t>
            </a:r>
            <a:r>
              <a:rPr kumimoji="0" lang="en-GB" sz="1333" b="0" i="0" u="none" strike="noStrike" kern="1200" cap="none" spc="0" normalizeH="0" baseline="0" noProof="0">
                <a:ln>
                  <a:noFill/>
                </a:ln>
                <a:solidFill>
                  <a:srgbClr val="000000"/>
                </a:solidFill>
                <a:effectLst/>
                <a:uLnTx/>
                <a:uFillTx/>
                <a:latin typeface="Arial"/>
                <a:ea typeface="+mn-ea"/>
                <a:cs typeface="+mn-cs"/>
              </a:rPr>
              <a:t>Only used in the scenario where the consumer knows their Supplier but not their Tariff, and as such, must provide consent to the User to receive their Tariff from the Supplier. This consent expires within the short-term and allows one-off access for the User.</a:t>
            </a:r>
          </a:p>
          <a:p>
            <a:pPr marL="0" marR="0" lvl="0" indent="0" algn="l" defTabSz="914400" rtl="0" eaLnBrk="1" fontAlgn="auto" latinLnBrk="0" hangingPunct="1">
              <a:lnSpc>
                <a:spcPct val="100000"/>
              </a:lnSpc>
              <a:spcBef>
                <a:spcPts val="400"/>
              </a:spcBef>
              <a:spcAft>
                <a:spcPts val="533"/>
              </a:spcAft>
              <a:buClrTx/>
              <a:buSzTx/>
              <a:buFontTx/>
              <a:buNone/>
              <a:tabLst/>
              <a:defRPr/>
            </a:pPr>
            <a:r>
              <a:rPr kumimoji="0" lang="en-GB" sz="1333" b="1" i="0" u="none" strike="noStrike" kern="1200" cap="none" spc="0" normalizeH="0" baseline="0" noProof="0">
                <a:ln>
                  <a:noFill/>
                </a:ln>
                <a:solidFill>
                  <a:srgbClr val="000000"/>
                </a:solidFill>
                <a:effectLst/>
                <a:uLnTx/>
                <a:uFillTx/>
                <a:latin typeface="Arial"/>
                <a:ea typeface="+mn-ea"/>
                <a:cs typeface="+mn-cs"/>
              </a:rPr>
              <a:t>Long-term consent: </a:t>
            </a:r>
            <a:r>
              <a:rPr kumimoji="0" lang="en-GB" sz="1333" b="0" i="0" u="none" strike="noStrike" kern="1200" cap="none" spc="0" normalizeH="0" baseline="0" noProof="0">
                <a:ln>
                  <a:noFill/>
                </a:ln>
                <a:solidFill>
                  <a:srgbClr val="000000"/>
                </a:solidFill>
                <a:effectLst/>
                <a:uLnTx/>
                <a:uFillTx/>
                <a:latin typeface="Arial"/>
                <a:ea typeface="+mn-ea"/>
                <a:cs typeface="+mn-cs"/>
              </a:rPr>
              <a:t>For the purposes of allowing Users to receive regular event notifications via Webhook (allowing for messages regarding change in unit price, change in tariff, or change in Supplier to be exchanged). This consent does not expire and will remain until it is specifically revoked by the consumer.</a:t>
            </a:r>
          </a:p>
        </p:txBody>
      </p:sp>
      <p:grpSp>
        <p:nvGrpSpPr>
          <p:cNvPr id="40" name="Group 39">
            <a:extLst>
              <a:ext uri="{FF2B5EF4-FFF2-40B4-BE49-F238E27FC236}">
                <a16:creationId xmlns:a16="http://schemas.microsoft.com/office/drawing/2014/main" id="{AD3212BB-79F4-F844-5D49-C6029250489D}"/>
              </a:ext>
            </a:extLst>
          </p:cNvPr>
          <p:cNvGrpSpPr/>
          <p:nvPr/>
        </p:nvGrpSpPr>
        <p:grpSpPr>
          <a:xfrm>
            <a:off x="164246" y="4362581"/>
            <a:ext cx="11895551" cy="1356543"/>
            <a:chOff x="123184" y="3171457"/>
            <a:chExt cx="8921663" cy="1017407"/>
          </a:xfrm>
        </p:grpSpPr>
        <p:sp>
          <p:nvSpPr>
            <p:cNvPr id="19" name="Rectangle 18">
              <a:extLst>
                <a:ext uri="{FF2B5EF4-FFF2-40B4-BE49-F238E27FC236}">
                  <a16:creationId xmlns:a16="http://schemas.microsoft.com/office/drawing/2014/main" id="{BC765AB0-E29B-F4AB-9E31-214BE894E35E}"/>
                </a:ext>
              </a:extLst>
            </p:cNvPr>
            <p:cNvSpPr/>
            <p:nvPr/>
          </p:nvSpPr>
          <p:spPr>
            <a:xfrm>
              <a:off x="123184" y="3171457"/>
              <a:ext cx="763839" cy="59435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Arial"/>
                  <a:ea typeface="+mn-ea"/>
                  <a:cs typeface="+mn-cs"/>
                </a:rPr>
                <a:t>Consumer</a:t>
              </a:r>
            </a:p>
          </p:txBody>
        </p:sp>
        <p:sp>
          <p:nvSpPr>
            <p:cNvPr id="20" name="Rectangle 19">
              <a:extLst>
                <a:ext uri="{FF2B5EF4-FFF2-40B4-BE49-F238E27FC236}">
                  <a16:creationId xmlns:a16="http://schemas.microsoft.com/office/drawing/2014/main" id="{8D308B56-E728-7D53-C2C3-36DB706E7B0E}"/>
                </a:ext>
              </a:extLst>
            </p:cNvPr>
            <p:cNvSpPr/>
            <p:nvPr/>
          </p:nvSpPr>
          <p:spPr>
            <a:xfrm>
              <a:off x="5748254" y="3171457"/>
              <a:ext cx="763839" cy="594357"/>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FFFFFF"/>
                  </a:solidFill>
                  <a:effectLst/>
                  <a:uLnTx/>
                  <a:uFillTx/>
                  <a:latin typeface="Arial"/>
                  <a:ea typeface="+mn-ea"/>
                  <a:cs typeface="+mn-cs"/>
                </a:rPr>
                <a:t>User</a:t>
              </a:r>
            </a:p>
          </p:txBody>
        </p:sp>
        <p:sp>
          <p:nvSpPr>
            <p:cNvPr id="21" name="Rectangle 20">
              <a:extLst>
                <a:ext uri="{FF2B5EF4-FFF2-40B4-BE49-F238E27FC236}">
                  <a16:creationId xmlns:a16="http://schemas.microsoft.com/office/drawing/2014/main" id="{66F5BF96-F32F-0458-B980-CFBCACA7B9EA}"/>
                </a:ext>
              </a:extLst>
            </p:cNvPr>
            <p:cNvSpPr/>
            <p:nvPr/>
          </p:nvSpPr>
          <p:spPr>
            <a:xfrm>
              <a:off x="3317638" y="3171457"/>
              <a:ext cx="763839" cy="59435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FFFFFF"/>
                  </a:solidFill>
                  <a:effectLst/>
                  <a:uLnTx/>
                  <a:uFillTx/>
                  <a:latin typeface="Arial"/>
                  <a:ea typeface="+mn-ea"/>
                  <a:cs typeface="+mn-cs"/>
                </a:rPr>
                <a:t>Supplier</a:t>
              </a:r>
            </a:p>
          </p:txBody>
        </p:sp>
        <p:cxnSp>
          <p:nvCxnSpPr>
            <p:cNvPr id="23" name="Straight Arrow Connector 22">
              <a:extLst>
                <a:ext uri="{FF2B5EF4-FFF2-40B4-BE49-F238E27FC236}">
                  <a16:creationId xmlns:a16="http://schemas.microsoft.com/office/drawing/2014/main" id="{9E83A03D-A144-3D75-E65E-3FF394E9B7A9}"/>
                </a:ext>
              </a:extLst>
            </p:cNvPr>
            <p:cNvCxnSpPr>
              <a:cxnSpLocks/>
              <a:endCxn id="21" idx="1"/>
            </p:cNvCxnSpPr>
            <p:nvPr/>
          </p:nvCxnSpPr>
          <p:spPr>
            <a:xfrm flipV="1">
              <a:off x="887023" y="3468636"/>
              <a:ext cx="2430615" cy="59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3943C11-130F-6AD2-2F60-1B352BD9CC49}"/>
                </a:ext>
              </a:extLst>
            </p:cNvPr>
            <p:cNvSpPr/>
            <p:nvPr/>
          </p:nvSpPr>
          <p:spPr>
            <a:xfrm>
              <a:off x="1209727" y="3289317"/>
              <a:ext cx="1785208"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Open Optimiser App, chooses to link their tariff and is redirected to Supplier Log-in page</a:t>
              </a:r>
            </a:p>
          </p:txBody>
        </p:sp>
        <p:cxnSp>
          <p:nvCxnSpPr>
            <p:cNvPr id="25" name="Straight Arrow Connector 24">
              <a:extLst>
                <a:ext uri="{FF2B5EF4-FFF2-40B4-BE49-F238E27FC236}">
                  <a16:creationId xmlns:a16="http://schemas.microsoft.com/office/drawing/2014/main" id="{7A245191-630B-EDC6-1B23-982BA073E8D5}"/>
                </a:ext>
              </a:extLst>
            </p:cNvPr>
            <p:cNvCxnSpPr>
              <a:cxnSpLocks/>
              <a:stCxn id="21" idx="3"/>
              <a:endCxn id="20" idx="1"/>
            </p:cNvCxnSpPr>
            <p:nvPr/>
          </p:nvCxnSpPr>
          <p:spPr>
            <a:xfrm>
              <a:off x="4081477" y="3468636"/>
              <a:ext cx="1666776"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08964C22-ED1A-4B88-37E6-D9D2F7D59C43}"/>
                </a:ext>
              </a:extLst>
            </p:cNvPr>
            <p:cNvSpPr/>
            <p:nvPr/>
          </p:nvSpPr>
          <p:spPr>
            <a:xfrm>
              <a:off x="8281008" y="3177426"/>
              <a:ext cx="763839" cy="59435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FFFFFF"/>
                  </a:solidFill>
                  <a:effectLst/>
                  <a:uLnTx/>
                  <a:uFillTx/>
                  <a:latin typeface="Arial"/>
                  <a:ea typeface="+mn-ea"/>
                  <a:cs typeface="+mn-cs"/>
                </a:rPr>
                <a:t>Supplier</a:t>
              </a:r>
            </a:p>
          </p:txBody>
        </p:sp>
        <p:sp>
          <p:nvSpPr>
            <p:cNvPr id="30" name="Rectangle 29">
              <a:extLst>
                <a:ext uri="{FF2B5EF4-FFF2-40B4-BE49-F238E27FC236}">
                  <a16:creationId xmlns:a16="http://schemas.microsoft.com/office/drawing/2014/main" id="{0B63680A-31FD-1342-30FE-12434846AECC}"/>
                </a:ext>
              </a:extLst>
            </p:cNvPr>
            <p:cNvSpPr/>
            <p:nvPr/>
          </p:nvSpPr>
          <p:spPr>
            <a:xfrm>
              <a:off x="4404181" y="3297334"/>
              <a:ext cx="1021369"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Provides Authentication Code to Optimiser</a:t>
              </a:r>
            </a:p>
          </p:txBody>
        </p:sp>
        <p:cxnSp>
          <p:nvCxnSpPr>
            <p:cNvPr id="31" name="Straight Arrow Connector 30">
              <a:extLst>
                <a:ext uri="{FF2B5EF4-FFF2-40B4-BE49-F238E27FC236}">
                  <a16:creationId xmlns:a16="http://schemas.microsoft.com/office/drawing/2014/main" id="{19CBF850-1C6A-B9F3-1911-D88756A7524B}"/>
                </a:ext>
              </a:extLst>
            </p:cNvPr>
            <p:cNvCxnSpPr>
              <a:cxnSpLocks/>
              <a:stCxn id="20" idx="3"/>
              <a:endCxn id="29" idx="1"/>
            </p:cNvCxnSpPr>
            <p:nvPr/>
          </p:nvCxnSpPr>
          <p:spPr>
            <a:xfrm>
              <a:off x="6512093" y="3468636"/>
              <a:ext cx="1768915" cy="596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E80E398-1E98-D7F9-5785-A49EF88142EA}"/>
                </a:ext>
              </a:extLst>
            </p:cNvPr>
            <p:cNvSpPr/>
            <p:nvPr/>
          </p:nvSpPr>
          <p:spPr>
            <a:xfrm>
              <a:off x="6834796" y="3297334"/>
              <a:ext cx="1123506"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Uses Authentication Code to register against consumer</a:t>
              </a:r>
              <a:endParaRPr kumimoji="0" lang="en-GB" sz="933" b="0" i="1" u="none" strike="noStrike" kern="1200" cap="none" spc="0" normalizeH="0" baseline="0" noProof="0">
                <a:ln>
                  <a:noFill/>
                </a:ln>
                <a:solidFill>
                  <a:srgbClr val="000000"/>
                </a:solidFill>
                <a:effectLst/>
                <a:uLnTx/>
                <a:uFillTx/>
                <a:latin typeface="Arial"/>
                <a:ea typeface="Calibri"/>
                <a:cs typeface="Calibri"/>
              </a:endParaRPr>
            </a:p>
          </p:txBody>
        </p:sp>
        <p:cxnSp>
          <p:nvCxnSpPr>
            <p:cNvPr id="34" name="Elbow Connector 33">
              <a:extLst>
                <a:ext uri="{FF2B5EF4-FFF2-40B4-BE49-F238E27FC236}">
                  <a16:creationId xmlns:a16="http://schemas.microsoft.com/office/drawing/2014/main" id="{11256F0E-BE22-B90B-6E69-5FC038202288}"/>
                </a:ext>
              </a:extLst>
            </p:cNvPr>
            <p:cNvCxnSpPr>
              <a:cxnSpLocks/>
              <a:stCxn id="20" idx="2"/>
              <a:endCxn id="29" idx="2"/>
            </p:cNvCxnSpPr>
            <p:nvPr/>
          </p:nvCxnSpPr>
          <p:spPr>
            <a:xfrm rot="16200000" flipH="1">
              <a:off x="7393566" y="2502421"/>
              <a:ext cx="5969" cy="2532754"/>
            </a:xfrm>
            <a:prstGeom prst="bentConnector3">
              <a:avLst>
                <a:gd name="adj1" fmla="val 3929787"/>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595C27A5-E4CB-F38A-D81F-FF71206ECFB3}"/>
                </a:ext>
              </a:extLst>
            </p:cNvPr>
            <p:cNvSpPr/>
            <p:nvPr/>
          </p:nvSpPr>
          <p:spPr>
            <a:xfrm>
              <a:off x="6765631" y="3830228"/>
              <a:ext cx="1235857" cy="358636"/>
            </a:xfrm>
            <a:prstGeom prst="rect">
              <a:avLst/>
            </a:prstGeom>
            <a:solidFill>
              <a:schemeClr val="bg1"/>
            </a:solidFill>
            <a:ln w="12700"/>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33" b="0" i="1" u="none" strike="noStrike" kern="1200" cap="none" spc="0" normalizeH="0" baseline="0" noProof="0">
                  <a:ln>
                    <a:noFill/>
                  </a:ln>
                  <a:solidFill>
                    <a:srgbClr val="000000"/>
                  </a:solidFill>
                  <a:effectLst/>
                  <a:uLnTx/>
                  <a:uFillTx/>
                  <a:latin typeface="Arial"/>
                  <a:ea typeface="+mn-ea"/>
                  <a:cs typeface="+mn-cs"/>
                </a:rPr>
                <a:t>Supplier shares event notifications via webhook</a:t>
              </a:r>
            </a:p>
          </p:txBody>
        </p:sp>
      </p:grpSp>
      <p:sp>
        <p:nvSpPr>
          <p:cNvPr id="39" name="Rectangle 38">
            <a:extLst>
              <a:ext uri="{FF2B5EF4-FFF2-40B4-BE49-F238E27FC236}">
                <a16:creationId xmlns:a16="http://schemas.microsoft.com/office/drawing/2014/main" id="{1AFC93B2-0556-7F26-41CD-2D1694A0BF7C}"/>
              </a:ext>
            </a:extLst>
          </p:cNvPr>
          <p:cNvSpPr/>
          <p:nvPr/>
        </p:nvSpPr>
        <p:spPr>
          <a:xfrm>
            <a:off x="164246" y="5766332"/>
            <a:ext cx="11895551" cy="9784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28594" marR="0" lvl="0" indent="-228594" algn="l" defTabSz="914400" rtl="0" eaLnBrk="1" fontAlgn="auto" latinLnBrk="0" hangingPunct="1">
              <a:lnSpc>
                <a:spcPct val="100000"/>
              </a:lnSpc>
              <a:spcBef>
                <a:spcPts val="400"/>
              </a:spcBef>
              <a:spcAft>
                <a:spcPts val="533"/>
              </a:spcAft>
              <a:buClrTx/>
              <a:buSzTx/>
              <a:buFont typeface="Arial" panose="020B0604020202020204" pitchFamily="34" charset="0"/>
              <a:buChar char="•"/>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Suppliers will be required to hold and maintain information on the relationships between consumers and Users for the purposes of enduring consent​</a:t>
            </a:r>
          </a:p>
          <a:p>
            <a:pPr marL="228594" marR="0" lvl="0" indent="-228594" algn="l" defTabSz="914400" rtl="0" eaLnBrk="1" fontAlgn="auto" latinLnBrk="0" hangingPunct="1">
              <a:lnSpc>
                <a:spcPct val="100000"/>
              </a:lnSpc>
              <a:spcBef>
                <a:spcPts val="400"/>
              </a:spcBef>
              <a:spcAft>
                <a:spcPts val="533"/>
              </a:spcAft>
              <a:buClrTx/>
              <a:buSzTx/>
              <a:buFont typeface="Arial" panose="020B0604020202020204" pitchFamily="34" charset="0"/>
              <a:buChar char="•"/>
              <a:tabLst/>
              <a:defRPr/>
            </a:pPr>
            <a:r>
              <a:rPr kumimoji="0" lang="en-GB" sz="1333" b="0" i="0" u="none" strike="noStrike" kern="1200" cap="none" spc="0" normalizeH="0" baseline="0" noProof="0">
                <a:ln>
                  <a:noFill/>
                </a:ln>
                <a:solidFill>
                  <a:srgbClr val="000000"/>
                </a:solidFill>
                <a:effectLst/>
                <a:uLnTx/>
                <a:uFillTx/>
                <a:latin typeface="Arial"/>
                <a:ea typeface="+mn-ea"/>
                <a:cs typeface="+mn-cs"/>
              </a:rPr>
              <a:t>The consumer must be able to revoke consent, through a request to either the Supplier or the User​</a:t>
            </a:r>
          </a:p>
        </p:txBody>
      </p:sp>
    </p:spTree>
    <p:extLst>
      <p:ext uri="{BB962C8B-B14F-4D97-AF65-F5344CB8AC3E}">
        <p14:creationId xmlns:p14="http://schemas.microsoft.com/office/powerpoint/2010/main" val="3432429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604FFE8B-3D30-DE05-9977-4308D69D98E9}"/>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B088BE9D-84E9-92E3-05A9-B845EBA5030F}"/>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49B1440F-B9EF-B0A9-3205-5B923F4335AA}"/>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C22826F-0427-B26A-B2A8-2D15789643DB}"/>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What’s in the consultation?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cxnSp>
        <p:nvCxnSpPr>
          <p:cNvPr id="17" name="Straight Arrow Connector 16">
            <a:extLst>
              <a:ext uri="{FF2B5EF4-FFF2-40B4-BE49-F238E27FC236}">
                <a16:creationId xmlns:a16="http://schemas.microsoft.com/office/drawing/2014/main" id="{2F7DE506-F9DB-3A4E-CA16-16DAF4AA4642}"/>
              </a:ext>
            </a:extLst>
          </p:cNvPr>
          <p:cNvCxnSpPr>
            <a:cxnSpLocks/>
          </p:cNvCxnSpPr>
          <p:nvPr/>
        </p:nvCxnSpPr>
        <p:spPr>
          <a:xfrm>
            <a:off x="4583334" y="2037821"/>
            <a:ext cx="2114932"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ound Same-side Corner of Rectangle 27">
            <a:extLst>
              <a:ext uri="{FF2B5EF4-FFF2-40B4-BE49-F238E27FC236}">
                <a16:creationId xmlns:a16="http://schemas.microsoft.com/office/drawing/2014/main" id="{750562DC-38FE-538F-868C-A80FF9213826}"/>
              </a:ext>
            </a:extLst>
          </p:cNvPr>
          <p:cNvSpPr/>
          <p:nvPr/>
        </p:nvSpPr>
        <p:spPr>
          <a:xfrm>
            <a:off x="235987" y="936612"/>
            <a:ext cx="5382143" cy="209305"/>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a:ea typeface="+mn-ea"/>
                <a:cs typeface="+mn-cs"/>
              </a:rPr>
              <a:t>CAT 1 - Schedule </a:t>
            </a:r>
          </a:p>
        </p:txBody>
      </p:sp>
      <p:sp>
        <p:nvSpPr>
          <p:cNvPr id="27" name="Rectangle 26">
            <a:extLst>
              <a:ext uri="{FF2B5EF4-FFF2-40B4-BE49-F238E27FC236}">
                <a16:creationId xmlns:a16="http://schemas.microsoft.com/office/drawing/2014/main" id="{F0BCFFD9-7B86-3C38-A51F-87D08CA77399}"/>
              </a:ext>
            </a:extLst>
          </p:cNvPr>
          <p:cNvSpPr/>
          <p:nvPr/>
        </p:nvSpPr>
        <p:spPr>
          <a:xfrm>
            <a:off x="235987" y="1165157"/>
            <a:ext cx="5382143" cy="2093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Arial"/>
                <a:ea typeface="+mn-ea"/>
                <a:cs typeface="+mn-cs"/>
              </a:rPr>
              <a:t>Tariff  Interoperability </a:t>
            </a:r>
            <a:r>
              <a:rPr kumimoji="0" lang="en-GB" sz="1050" b="1" i="0" u="none" strike="noStrike" kern="1200" cap="none" spc="0" normalizeH="0" baseline="0" noProof="0" dirty="0">
                <a:ln>
                  <a:noFill/>
                </a:ln>
                <a:solidFill>
                  <a:srgbClr val="000000"/>
                </a:solidFill>
                <a:effectLst/>
                <a:uLnTx/>
                <a:uFillTx/>
                <a:latin typeface="Arial"/>
                <a:ea typeface="+mn-ea"/>
                <a:cs typeface="+mn-cs"/>
              </a:rPr>
              <a:t>Arrangements </a:t>
            </a:r>
            <a:r>
              <a:rPr kumimoji="0" lang="en-GB" sz="1050" b="1" i="0" u="none" strike="noStrike" kern="1200" cap="none" spc="0" normalizeH="0" baseline="0" noProof="0">
                <a:ln>
                  <a:noFill/>
                </a:ln>
                <a:solidFill>
                  <a:srgbClr val="000000"/>
                </a:solidFill>
                <a:effectLst/>
                <a:uLnTx/>
                <a:uFillTx/>
                <a:latin typeface="Arial"/>
                <a:ea typeface="+mn-ea"/>
                <a:cs typeface="+mn-cs"/>
              </a:rPr>
              <a:t>Schedule </a:t>
            </a:r>
          </a:p>
        </p:txBody>
      </p:sp>
      <p:sp>
        <p:nvSpPr>
          <p:cNvPr id="28" name="Rectangle 27">
            <a:extLst>
              <a:ext uri="{FF2B5EF4-FFF2-40B4-BE49-F238E27FC236}">
                <a16:creationId xmlns:a16="http://schemas.microsoft.com/office/drawing/2014/main" id="{DE6EF412-B5AA-D8E6-7674-D8BD39096973}"/>
              </a:ext>
            </a:extLst>
          </p:cNvPr>
          <p:cNvSpPr/>
          <p:nvPr/>
        </p:nvSpPr>
        <p:spPr>
          <a:xfrm>
            <a:off x="235987" y="1391967"/>
            <a:ext cx="5382143" cy="4807355"/>
          </a:xfrm>
          <a:prstGeom prst="rect">
            <a:avLst/>
          </a:prstGeom>
          <a:solidFill>
            <a:srgbClr val="EAF2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Sets out obligations on parties (Suppliers, RTI Users and RECCo)</a:t>
            </a:r>
            <a:endParaRPr kumimoji="0" lang="en-GB" sz="1400" b="0" i="0" u="sng"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0" i="0" u="sng" strike="noStrike" kern="1200" cap="none" spc="0" normalizeH="0" baseline="0" noProof="0" dirty="0">
                <a:ln>
                  <a:noFill/>
                </a:ln>
                <a:solidFill>
                  <a:srgbClr val="000000"/>
                </a:solidFill>
                <a:effectLst/>
                <a:uLnTx/>
                <a:uFillTx/>
                <a:latin typeface="Arial"/>
                <a:ea typeface="+mn-ea"/>
                <a:cs typeface="+mn-cs"/>
              </a:rPr>
              <a:t>Contents: </a:t>
            </a:r>
            <a:endParaRPr kumimoji="0" lang="en-GB" sz="1400" b="0" i="1" u="sng"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Purpose of the service</a:t>
            </a:r>
            <a:endPar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Who can access</a:t>
            </a:r>
            <a:endPar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How can parties get access</a:t>
            </a:r>
            <a:endPar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Obligation on suppliers to make data available/accuracy of data</a:t>
            </a:r>
            <a:endPar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Obligation on suppliers to provide monitoring information</a:t>
            </a:r>
            <a:endPar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RECCo responsibilities for delivering the TI Register</a:t>
            </a:r>
            <a:endParaRPr kumimoji="0" lang="en-GB" sz="1400" b="0" i="0" u="none" strike="noStrike" kern="1200" cap="none" spc="0" normalizeH="0" baseline="0" noProof="0" dirty="0">
              <a:ln>
                <a:noFill/>
              </a:ln>
              <a:solidFill>
                <a:srgbClr val="000000"/>
              </a:solidFill>
              <a:effectLst/>
              <a:uLnTx/>
              <a:uFillTx/>
              <a:latin typeface="Arial"/>
              <a:ea typeface="Calibri" panose="020F0502020204030204"/>
              <a:cs typeface="Calibri" panose="020F0502020204030204"/>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Terms of use for RTI Users e.g. permitted purpose, confidentiality/data protection/misuse etc</a:t>
            </a:r>
            <a:endParaRPr kumimoji="0" lang="en-GB" sz="1400" b="0" i="0" u="none" strike="noStrike" kern="1200" cap="none" spc="0" normalizeH="0" baseline="0" noProof="0" dirty="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Requirement to sign User Agreement (RTI Users)</a:t>
            </a:r>
            <a:endParaRPr kumimoji="0" lang="en-GB" sz="1400" b="0" i="0" u="none" strike="noStrike" kern="1200" cap="none" spc="0" normalizeH="0" baseline="0" noProof="0" dirty="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Calibri"/>
                <a:cs typeface="Calibri"/>
              </a:rPr>
              <a:t>User Agreement included as Appendix to the Schedule</a:t>
            </a: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a:ea typeface="Calibri"/>
              <a:cs typeface="Calibri"/>
            </a:endParaRPr>
          </a:p>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GB" sz="1400" b="0" i="1" u="none" strike="noStrike" kern="1200" cap="none" spc="0" normalizeH="0" baseline="0" noProof="0" dirty="0">
                <a:ln>
                  <a:noFill/>
                </a:ln>
                <a:solidFill>
                  <a:srgbClr val="000000"/>
                </a:solidFill>
                <a:effectLst/>
                <a:uLnTx/>
                <a:uFillTx/>
                <a:latin typeface="Arial"/>
                <a:ea typeface="Calibri"/>
                <a:cs typeface="Calibri"/>
              </a:rPr>
              <a:t>Please note, we are also consulting on adding the new definitions to Schedule One</a:t>
            </a:r>
          </a:p>
        </p:txBody>
      </p:sp>
      <p:sp>
        <p:nvSpPr>
          <p:cNvPr id="43" name="Round Same-side Corner of Rectangle 27">
            <a:extLst>
              <a:ext uri="{FF2B5EF4-FFF2-40B4-BE49-F238E27FC236}">
                <a16:creationId xmlns:a16="http://schemas.microsoft.com/office/drawing/2014/main" id="{3193B41F-1BBA-1BB9-2D07-52E7C736D9C2}"/>
              </a:ext>
            </a:extLst>
          </p:cNvPr>
          <p:cNvSpPr/>
          <p:nvPr/>
        </p:nvSpPr>
        <p:spPr>
          <a:xfrm>
            <a:off x="6710924" y="4045582"/>
            <a:ext cx="4782084" cy="265018"/>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a:ea typeface="+mn-ea"/>
                <a:cs typeface="+mn-cs"/>
              </a:rPr>
              <a:t>CAT 2 – Data Specification</a:t>
            </a:r>
          </a:p>
        </p:txBody>
      </p:sp>
      <p:sp>
        <p:nvSpPr>
          <p:cNvPr id="44" name="Rectangle 43">
            <a:extLst>
              <a:ext uri="{FF2B5EF4-FFF2-40B4-BE49-F238E27FC236}">
                <a16:creationId xmlns:a16="http://schemas.microsoft.com/office/drawing/2014/main" id="{A5F3BF38-7717-D89E-41D5-B95F35EE4CE4}"/>
              </a:ext>
            </a:extLst>
          </p:cNvPr>
          <p:cNvSpPr/>
          <p:nvPr/>
        </p:nvSpPr>
        <p:spPr>
          <a:xfrm>
            <a:off x="6710926" y="4328034"/>
            <a:ext cx="4782084" cy="18967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Arial"/>
                <a:ea typeface="+mn-ea"/>
                <a:cs typeface="+mn-cs"/>
              </a:rPr>
              <a:t>Data Specification</a:t>
            </a:r>
          </a:p>
        </p:txBody>
      </p:sp>
      <p:sp>
        <p:nvSpPr>
          <p:cNvPr id="45" name="Rectangle 44">
            <a:extLst>
              <a:ext uri="{FF2B5EF4-FFF2-40B4-BE49-F238E27FC236}">
                <a16:creationId xmlns:a16="http://schemas.microsoft.com/office/drawing/2014/main" id="{0AC99BB4-CF9D-03AB-7B63-9864F59E3441}"/>
              </a:ext>
            </a:extLst>
          </p:cNvPr>
          <p:cNvSpPr/>
          <p:nvPr/>
        </p:nvSpPr>
        <p:spPr>
          <a:xfrm>
            <a:off x="6710926" y="4517704"/>
            <a:ext cx="4791957" cy="1681617"/>
          </a:xfrm>
          <a:prstGeom prst="rect">
            <a:avLst/>
          </a:prstGeom>
          <a:solidFill>
            <a:srgbClr val="EAF2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Standardised definition of: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New Data Items (where required)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New Market Messages for sharing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Updates to the Standards Definition Document</a:t>
            </a:r>
          </a:p>
        </p:txBody>
      </p:sp>
      <p:sp>
        <p:nvSpPr>
          <p:cNvPr id="35" name="Round Same-side Corner of Rectangle 34">
            <a:extLst>
              <a:ext uri="{FF2B5EF4-FFF2-40B4-BE49-F238E27FC236}">
                <a16:creationId xmlns:a16="http://schemas.microsoft.com/office/drawing/2014/main" id="{7EF02D74-8B64-A613-0668-4461DD0AB6BF}"/>
              </a:ext>
            </a:extLst>
          </p:cNvPr>
          <p:cNvSpPr/>
          <p:nvPr/>
        </p:nvSpPr>
        <p:spPr>
          <a:xfrm>
            <a:off x="6698267" y="936612"/>
            <a:ext cx="4791958" cy="265018"/>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Arial"/>
                <a:ea typeface="+mn-ea"/>
                <a:cs typeface="+mn-cs"/>
              </a:rPr>
              <a:t>CAT 2 – Data Specification</a:t>
            </a:r>
          </a:p>
        </p:txBody>
      </p:sp>
      <p:sp>
        <p:nvSpPr>
          <p:cNvPr id="37" name="Rectangle 36">
            <a:extLst>
              <a:ext uri="{FF2B5EF4-FFF2-40B4-BE49-F238E27FC236}">
                <a16:creationId xmlns:a16="http://schemas.microsoft.com/office/drawing/2014/main" id="{BB6B86D1-55D6-21E7-0A5F-6483A88167A5}"/>
              </a:ext>
            </a:extLst>
          </p:cNvPr>
          <p:cNvSpPr/>
          <p:nvPr/>
        </p:nvSpPr>
        <p:spPr>
          <a:xfrm>
            <a:off x="6701278" y="1226475"/>
            <a:ext cx="4782083" cy="20930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000000"/>
                </a:solidFill>
                <a:effectLst/>
                <a:uLnTx/>
                <a:uFillTx/>
                <a:latin typeface="Arial"/>
                <a:ea typeface="+mn-ea"/>
                <a:cs typeface="+mn-cs"/>
              </a:rPr>
              <a:t>API Technical Specification </a:t>
            </a:r>
          </a:p>
        </p:txBody>
      </p:sp>
      <p:sp>
        <p:nvSpPr>
          <p:cNvPr id="38" name="Rectangle 37">
            <a:extLst>
              <a:ext uri="{FF2B5EF4-FFF2-40B4-BE49-F238E27FC236}">
                <a16:creationId xmlns:a16="http://schemas.microsoft.com/office/drawing/2014/main" id="{DF8CC295-F251-F5A6-0490-DFF52FFA7629}"/>
              </a:ext>
            </a:extLst>
          </p:cNvPr>
          <p:cNvSpPr/>
          <p:nvPr/>
        </p:nvSpPr>
        <p:spPr>
          <a:xfrm>
            <a:off x="6710924" y="1447029"/>
            <a:ext cx="4782083" cy="2241742"/>
          </a:xfrm>
          <a:prstGeom prst="rect">
            <a:avLst/>
          </a:prstGeom>
          <a:solidFill>
            <a:srgbClr val="EAF2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Technical definition of Tariff Interoperability API to enable Suppliers and RTI Users to build their 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sng" strike="noStrike" kern="1200" cap="none" spc="0" normalizeH="0" baseline="0" noProof="0" dirty="0">
                <a:ln>
                  <a:noFill/>
                </a:ln>
                <a:solidFill>
                  <a:srgbClr val="000000"/>
                </a:solidFill>
                <a:effectLst/>
                <a:uLnTx/>
                <a:uFillTx/>
                <a:latin typeface="Arial"/>
                <a:ea typeface="+mn-ea"/>
                <a:cs typeface="+mn-cs"/>
              </a:rPr>
              <a:t>Contents: </a:t>
            </a:r>
            <a:endParaRPr kumimoji="0" lang="en-GB" sz="1400" b="0" i="1" u="sng"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Mechanism for sharing Tariff Pricing Data</a:t>
            </a:r>
            <a:endParaRPr kumimoji="0" lang="en-GB" sz="1400" b="0" i="0" u="none" strike="noStrike" kern="1200" cap="none" spc="0" normalizeH="0" baseline="0" noProof="0" dirty="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Mechanism for engaging with TI Registers and provision of Monitoring Data</a:t>
            </a:r>
            <a:endParaRPr kumimoji="0" lang="en-GB" sz="1400" b="0" i="0" u="none" strike="noStrike" kern="1200" cap="none" spc="0" normalizeH="0" baseline="0" noProof="0" dirty="0">
              <a:ln>
                <a:noFill/>
              </a:ln>
              <a:solidFill>
                <a:srgbClr val="000000"/>
              </a:solidFill>
              <a:effectLst/>
              <a:uLnTx/>
              <a:uFillTx/>
              <a:latin typeface="Arial"/>
              <a:ea typeface="Calibri"/>
              <a:cs typeface="Calibri"/>
            </a:endParaRPr>
          </a:p>
          <a:p>
            <a:pPr marL="171450" marR="0" lvl="0" indent="-1714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mn-cs"/>
              </a:rPr>
              <a:t>Physical definition of tariff messages</a:t>
            </a:r>
            <a:endParaRPr kumimoji="0" lang="en-GB" sz="1400" b="0" i="0" u="none" strike="noStrike" kern="1200" cap="none" spc="0" normalizeH="0" baseline="0" noProof="0" dirty="0">
              <a:ln>
                <a:noFill/>
              </a:ln>
              <a:solidFill>
                <a:srgbClr val="000000"/>
              </a:solidFill>
              <a:effectLst/>
              <a:uLnTx/>
              <a:uFillTx/>
              <a:latin typeface="Arial"/>
              <a:ea typeface="Calibri"/>
              <a:cs typeface="Calibri"/>
            </a:endParaRPr>
          </a:p>
        </p:txBody>
      </p:sp>
      <p:cxnSp>
        <p:nvCxnSpPr>
          <p:cNvPr id="42" name="Straight Arrow Connector 41">
            <a:extLst>
              <a:ext uri="{FF2B5EF4-FFF2-40B4-BE49-F238E27FC236}">
                <a16:creationId xmlns:a16="http://schemas.microsoft.com/office/drawing/2014/main" id="{40BE4980-E047-FC48-D369-1C3878E383FE}"/>
              </a:ext>
            </a:extLst>
          </p:cNvPr>
          <p:cNvCxnSpPr>
            <a:cxnSpLocks/>
            <a:stCxn id="38" idx="2"/>
            <a:endCxn id="43" idx="3"/>
          </p:cNvCxnSpPr>
          <p:nvPr/>
        </p:nvCxnSpPr>
        <p:spPr>
          <a:xfrm>
            <a:off x="9101966" y="3688771"/>
            <a:ext cx="0" cy="35681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0680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AFBB68A4-7E79-3555-1BF8-FBCFEF445BEB}"/>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D4E8197-DC11-65AB-F368-6D233AB6C50E}"/>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7D90B853-A964-EFF1-D021-0E2615CDD16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BCFEFE1-334F-E41B-3170-004D0511F8D2}"/>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What’s in the consultation?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54" name="Rectangle 53">
            <a:extLst>
              <a:ext uri="{FF2B5EF4-FFF2-40B4-BE49-F238E27FC236}">
                <a16:creationId xmlns:a16="http://schemas.microsoft.com/office/drawing/2014/main" id="{0F827F77-D5BB-6930-9E05-5772F267EDAB}"/>
              </a:ext>
            </a:extLst>
          </p:cNvPr>
          <p:cNvSpPr/>
          <p:nvPr/>
        </p:nvSpPr>
        <p:spPr>
          <a:xfrm>
            <a:off x="235988" y="983391"/>
            <a:ext cx="11139055" cy="4627700"/>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400"/>
              </a:spcBef>
              <a:spcAft>
                <a:spcPts val="40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a:ea typeface="+mn-ea"/>
                <a:cs typeface="+mn-cs"/>
              </a:rPr>
              <a:t>What is the User Agreement and why does it need to be robust</a:t>
            </a:r>
            <a:endParaRPr kumimoji="0" lang="en-GB" sz="1600" b="1" i="0" u="none" strike="noStrike" kern="1200" cap="none" spc="0" normalizeH="0" baseline="0" noProof="0" dirty="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The User Agreement is the mechanism that provides the legal pathway to allow RTI Users to access consumer Specific Tariff Information.</a:t>
            </a:r>
            <a:endParaRPr kumimoji="0" lang="en-GB" sz="1600" b="0" i="0" u="none" strike="noStrike" kern="1200" cap="none" spc="0" normalizeH="0" baseline="0" noProof="0" dirty="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If RTI Users want to access consumer Specific Tariff Information, they will need to comply with the TI Arrangements schedule. </a:t>
            </a:r>
            <a:endParaRPr kumimoji="0" lang="en-GB" sz="1600" b="0" i="0" u="none" strike="noStrike" kern="1200" cap="none" spc="0" normalizeH="0" baseline="0" noProof="0" dirty="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Consumers require confidence that a robust legal framework exists which protects the use of their data. </a:t>
            </a:r>
            <a:endParaRPr kumimoji="0" lang="en-GB" sz="1600" b="0" i="0" u="none" strike="noStrike" kern="1200" cap="none" spc="0" normalizeH="0" baseline="0" noProof="0" dirty="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All participants require confidence that their obligations can be discharged, their intellectual property protected, and their confidential data protected. </a:t>
            </a:r>
            <a:endParaRPr kumimoji="0" lang="en-GB" sz="1600" b="0" i="0" u="none" strike="noStrike" kern="1200" cap="none" spc="0" normalizeH="0" baseline="0" noProof="0" dirty="0">
              <a:ln>
                <a:noFill/>
              </a:ln>
              <a:solidFill>
                <a:srgbClr val="000000"/>
              </a:solidFill>
              <a:effectLst/>
              <a:uLnTx/>
              <a:uFillTx/>
              <a:latin typeface="Arial"/>
              <a:ea typeface="Calibri"/>
              <a:cs typeface="Calibri"/>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mn-ea"/>
                <a:cs typeface="+mn-cs"/>
              </a:rPr>
              <a:t>Each will need assurance that there are consequences of non-compliance and that the consequences provide an adequate deterrent.  </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Calibri"/>
                <a:cs typeface="Calibri"/>
              </a:rPr>
              <a:t>Importantly, the User Agreement removes the need for RTI Users to hold multiple bilateral agreements with Suppliers.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Calibri"/>
                <a:cs typeface="Calibri"/>
              </a:rPr>
              <a:t>Additionally, the REC Schedule will also contain a section which outlines the permitted use of the TI Arrangements.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a:ea typeface="Calibri"/>
                <a:cs typeface="Calibri"/>
              </a:rPr>
              <a:t>Following discussions with legal advisors, we will propose a </a:t>
            </a:r>
            <a:r>
              <a:rPr kumimoji="0" lang="en-GB" sz="1600" b="0" i="0" u="none" strike="noStrike" kern="1200" cap="none" spc="0" normalizeH="0" baseline="0" noProof="0" dirty="0" err="1">
                <a:ln>
                  <a:noFill/>
                </a:ln>
                <a:solidFill>
                  <a:srgbClr val="000000"/>
                </a:solidFill>
                <a:effectLst/>
                <a:uLnTx/>
                <a:uFillTx/>
                <a:latin typeface="Arial"/>
                <a:ea typeface="Calibri"/>
                <a:cs typeface="Calibri"/>
              </a:rPr>
              <a:t>restrictred</a:t>
            </a:r>
            <a:r>
              <a:rPr kumimoji="0" lang="en-GB" sz="1600" b="0" i="0" u="none" strike="noStrike" kern="1200" cap="none" spc="0" normalizeH="0" baseline="0" noProof="0" dirty="0">
                <a:ln>
                  <a:noFill/>
                </a:ln>
                <a:solidFill>
                  <a:srgbClr val="000000"/>
                </a:solidFill>
                <a:effectLst/>
                <a:uLnTx/>
                <a:uFillTx/>
                <a:latin typeface="Arial"/>
                <a:ea typeface="Calibri"/>
                <a:cs typeface="Calibri"/>
              </a:rPr>
              <a:t> permitted use of ‘for the purposes of providing services to a Consumer from which the organisation has consent”</a:t>
            </a:r>
          </a:p>
        </p:txBody>
      </p:sp>
    </p:spTree>
    <p:extLst>
      <p:ext uri="{BB962C8B-B14F-4D97-AF65-F5344CB8AC3E}">
        <p14:creationId xmlns:p14="http://schemas.microsoft.com/office/powerpoint/2010/main" val="2011349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6B2C2B52-8B67-1947-5B7A-5741F5DD082C}"/>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F4E5F239-6229-6A3C-A6B6-9D732F70EB2C}"/>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6CC78481-8FC2-C081-3567-AFF197ECD5B3}"/>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2C3AB55-1114-FF2B-302E-8B93B14B2CDD}"/>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Managing the API Technical Specification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2" name="Rectangle 1">
            <a:extLst>
              <a:ext uri="{FF2B5EF4-FFF2-40B4-BE49-F238E27FC236}">
                <a16:creationId xmlns:a16="http://schemas.microsoft.com/office/drawing/2014/main" id="{F2440498-2F28-18A5-74F1-A8E563845995}"/>
              </a:ext>
            </a:extLst>
          </p:cNvPr>
          <p:cNvSpPr/>
          <p:nvPr/>
        </p:nvSpPr>
        <p:spPr>
          <a:xfrm>
            <a:off x="0" y="983392"/>
            <a:ext cx="12192000" cy="749186"/>
          </a:xfrm>
          <a:prstGeom prst="rect">
            <a:avLst/>
          </a:prstGeom>
          <a:solidFill>
            <a:srgbClr val="F4F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a:ea typeface="+mn-ea"/>
                <a:cs typeface="+mn-cs"/>
              </a:rPr>
              <a:t>The REC Schedule and User Agreement will be designated into the REC in March 2026. However, the API Technical Specification and Data Specification will not be included in the initial changes designated into the REC to enable more flexibility for updates</a:t>
            </a:r>
          </a:p>
        </p:txBody>
      </p:sp>
      <p:cxnSp>
        <p:nvCxnSpPr>
          <p:cNvPr id="3" name="Straight Connector 2">
            <a:extLst>
              <a:ext uri="{FF2B5EF4-FFF2-40B4-BE49-F238E27FC236}">
                <a16:creationId xmlns:a16="http://schemas.microsoft.com/office/drawing/2014/main" id="{263B1E99-A576-4D1F-B9A2-F5F9542B76FA}"/>
              </a:ext>
            </a:extLst>
          </p:cNvPr>
          <p:cNvCxnSpPr>
            <a:cxnSpLocks/>
          </p:cNvCxnSpPr>
          <p:nvPr/>
        </p:nvCxnSpPr>
        <p:spPr>
          <a:xfrm>
            <a:off x="0" y="983392"/>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D61B29E-9A41-9D65-152C-4A0C1B5B0ACC}"/>
              </a:ext>
            </a:extLst>
          </p:cNvPr>
          <p:cNvCxnSpPr>
            <a:cxnSpLocks/>
          </p:cNvCxnSpPr>
          <p:nvPr/>
        </p:nvCxnSpPr>
        <p:spPr>
          <a:xfrm>
            <a:off x="0" y="1732578"/>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E6835F3-24C8-E394-E414-D152D63930BD}"/>
              </a:ext>
            </a:extLst>
          </p:cNvPr>
          <p:cNvCxnSpPr>
            <a:cxnSpLocks/>
          </p:cNvCxnSpPr>
          <p:nvPr/>
        </p:nvCxnSpPr>
        <p:spPr>
          <a:xfrm>
            <a:off x="0" y="2167183"/>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D61A7749-95E0-B414-B2AE-0994A5075BD2}"/>
              </a:ext>
            </a:extLst>
          </p:cNvPr>
          <p:cNvSpPr/>
          <p:nvPr/>
        </p:nvSpPr>
        <p:spPr>
          <a:xfrm>
            <a:off x="556395" y="1890770"/>
            <a:ext cx="1837001"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Context</a:t>
            </a:r>
          </a:p>
        </p:txBody>
      </p:sp>
      <p:sp>
        <p:nvSpPr>
          <p:cNvPr id="7" name="Rectangle 6">
            <a:extLst>
              <a:ext uri="{FF2B5EF4-FFF2-40B4-BE49-F238E27FC236}">
                <a16:creationId xmlns:a16="http://schemas.microsoft.com/office/drawing/2014/main" id="{6A46BED4-E96B-E306-FFCE-629789011DB3}"/>
              </a:ext>
            </a:extLst>
          </p:cNvPr>
          <p:cNvSpPr/>
          <p:nvPr/>
        </p:nvSpPr>
        <p:spPr>
          <a:xfrm>
            <a:off x="556395" y="2543509"/>
            <a:ext cx="11136433" cy="16956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In the standard REC Change Process, REC Parties can design, build and test for proposed solution before the change is introduced into the REC. This allows for flexibility around the solution design as REC Parties can propose changes to the solution prior to it being introduced into the REC.</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We want to recreate this flexibility, even with DESNZ designating the changes to the REC. </a:t>
            </a:r>
            <a:endParaRPr kumimoji="0" lang="en-GB" sz="14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DESNZ intend to do this by only designating the REC Schedule and the User Agreement, only introducing the API Technical Specification and associated changes to the Data Specification into the REC closer to the date that the provisions become enforceable.</a:t>
            </a:r>
            <a:endParaRPr kumimoji="0" lang="en-GB" sz="1400" b="0" i="0" u="none" strike="noStrike" kern="1200" cap="none" spc="0" normalizeH="0" baseline="0" noProof="0" dirty="0">
              <a:ln>
                <a:noFill/>
              </a:ln>
              <a:solidFill>
                <a:srgbClr val="000000"/>
              </a:solidFill>
              <a:effectLst/>
              <a:uLnTx/>
              <a:uFillTx/>
              <a:latin typeface="Arial"/>
              <a:ea typeface="+mn-ea"/>
              <a:cs typeface="Arial"/>
            </a:endParaRPr>
          </a:p>
        </p:txBody>
      </p:sp>
      <p:cxnSp>
        <p:nvCxnSpPr>
          <p:cNvPr id="8" name="Straight Connector 7">
            <a:extLst>
              <a:ext uri="{FF2B5EF4-FFF2-40B4-BE49-F238E27FC236}">
                <a16:creationId xmlns:a16="http://schemas.microsoft.com/office/drawing/2014/main" id="{DFF30948-8FA1-FB55-B37C-76A367825947}"/>
              </a:ext>
            </a:extLst>
          </p:cNvPr>
          <p:cNvCxnSpPr>
            <a:cxnSpLocks/>
          </p:cNvCxnSpPr>
          <p:nvPr/>
        </p:nvCxnSpPr>
        <p:spPr>
          <a:xfrm>
            <a:off x="0" y="4627008"/>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0A1F382C-E578-5B34-89FA-DA73204AD421}"/>
              </a:ext>
            </a:extLst>
          </p:cNvPr>
          <p:cNvSpPr/>
          <p:nvPr/>
        </p:nvSpPr>
        <p:spPr>
          <a:xfrm>
            <a:off x="556395" y="4350595"/>
            <a:ext cx="1837001"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800" b="1" i="0" u="none" strike="noStrike" kern="1200" cap="none" spc="0" normalizeH="0" baseline="0" noProof="0">
                <a:ln>
                  <a:noFill/>
                </a:ln>
                <a:solidFill>
                  <a:srgbClr val="000000"/>
                </a:solidFill>
                <a:effectLst/>
                <a:uLnTx/>
                <a:uFillTx/>
                <a:latin typeface="Arial"/>
                <a:ea typeface="+mn-ea"/>
                <a:cs typeface="+mn-cs"/>
              </a:rPr>
              <a:t>Why?</a:t>
            </a:r>
          </a:p>
        </p:txBody>
      </p:sp>
      <p:sp>
        <p:nvSpPr>
          <p:cNvPr id="10" name="Rectangle 9">
            <a:extLst>
              <a:ext uri="{FF2B5EF4-FFF2-40B4-BE49-F238E27FC236}">
                <a16:creationId xmlns:a16="http://schemas.microsoft.com/office/drawing/2014/main" id="{6F07ABF4-C0BA-CF0F-C76E-B333303226B4}"/>
              </a:ext>
            </a:extLst>
          </p:cNvPr>
          <p:cNvSpPr/>
          <p:nvPr/>
        </p:nvSpPr>
        <p:spPr>
          <a:xfrm>
            <a:off x="556395" y="5014896"/>
            <a:ext cx="11136433" cy="16849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During DBT, Suppliers and Users may identify defects which will require changes to the API Technical Specification.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This process allows for a more flexible approach to address any defects identified through DBT and mitigates the risk of needing to update these changes through the REC Change process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By delaying the designation of the API Technical Specification to the REC until a set date in 2026, Suppliers and Users will maintain a greater ability to drive required changes through to release in a more agile and responsive manner.</a:t>
            </a:r>
            <a:endParaRPr kumimoji="0" lang="en-GB" sz="1400" b="0" i="0" u="none" strike="noStrike" kern="120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324932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3CFF70A7-BFD6-9941-0FE7-CF67C6E87FDF}"/>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FA2202F-6A0D-24EB-5F46-5D57AD008F0E}"/>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643791E8-0567-E7D5-AA27-2F5A3C88B4D1}"/>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2E82BAD1-00D3-CCD6-8C44-3F2483F54C59}"/>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Managing the API Technical Specification</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cxnSp>
        <p:nvCxnSpPr>
          <p:cNvPr id="11" name="Straight Connector 10">
            <a:extLst>
              <a:ext uri="{FF2B5EF4-FFF2-40B4-BE49-F238E27FC236}">
                <a16:creationId xmlns:a16="http://schemas.microsoft.com/office/drawing/2014/main" id="{33CE2343-A348-32DD-E896-27591279715B}"/>
              </a:ext>
            </a:extLst>
          </p:cNvPr>
          <p:cNvCxnSpPr>
            <a:cxnSpLocks/>
          </p:cNvCxnSpPr>
          <p:nvPr/>
        </p:nvCxnSpPr>
        <p:spPr>
          <a:xfrm>
            <a:off x="0" y="1135949"/>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63AFB06-E3C7-F3F6-583A-C345F29097D6}"/>
              </a:ext>
            </a:extLst>
          </p:cNvPr>
          <p:cNvSpPr/>
          <p:nvPr/>
        </p:nvSpPr>
        <p:spPr>
          <a:xfrm>
            <a:off x="556395" y="859536"/>
            <a:ext cx="3256188"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Baselining and Change Control</a:t>
            </a:r>
          </a:p>
        </p:txBody>
      </p:sp>
      <p:sp>
        <p:nvSpPr>
          <p:cNvPr id="13" name="Rectangle 12">
            <a:extLst>
              <a:ext uri="{FF2B5EF4-FFF2-40B4-BE49-F238E27FC236}">
                <a16:creationId xmlns:a16="http://schemas.microsoft.com/office/drawing/2014/main" id="{0C491711-D2D6-AE24-212B-3E1269A24FF1}"/>
              </a:ext>
            </a:extLst>
          </p:cNvPr>
          <p:cNvSpPr/>
          <p:nvPr/>
        </p:nvSpPr>
        <p:spPr>
          <a:xfrm>
            <a:off x="556395" y="1526134"/>
            <a:ext cx="11136433" cy="26469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14325" marR="0" lvl="0" indent="-306070" algn="l" defTabSz="121917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The TI Arrangements Schedule, designated to the REC, will state that Suppliers need to build their APIs in accordance with the baseline updated from time to time in accordance with an agreed governance approach, and this build should commence on 31 March 2026 to provide them with a 9-month development time.</a:t>
            </a:r>
            <a:endParaRPr kumimoji="0" lang="en-GB" sz="14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We will baseline v1.0 of the API Technical Specification following the consultation feedback, this will be released on 31 March 2026 and will be hosted on the REC Portal. It will not be designated to the REC. </a:t>
            </a:r>
            <a:endParaRPr kumimoji="0" lang="en-GB" sz="14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Through 2026, as Suppliers and </a:t>
            </a:r>
            <a:r>
              <a:rPr kumimoji="0" lang="en-GB" sz="1400" b="0" i="0" u="none" strike="noStrike" kern="1200" cap="none" spc="0" normalizeH="0" baseline="0" noProof="0" dirty="0">
                <a:ln>
                  <a:noFill/>
                </a:ln>
                <a:solidFill>
                  <a:srgbClr val="000000"/>
                </a:solidFill>
                <a:effectLst/>
                <a:uLnTx/>
                <a:uFillTx/>
                <a:latin typeface="Arial"/>
                <a:ea typeface="+mn-ea"/>
                <a:cs typeface="+mn-cs"/>
              </a:rPr>
              <a:t>Users</a:t>
            </a:r>
            <a:r>
              <a:rPr kumimoji="0" lang="en-GB" sz="1400" b="0" i="0" u="none" strike="noStrike" kern="1200" cap="none" spc="0" normalizeH="0" baseline="0" noProof="0">
                <a:ln>
                  <a:noFill/>
                </a:ln>
                <a:solidFill>
                  <a:srgbClr val="000000"/>
                </a:solidFill>
                <a:effectLst/>
                <a:uLnTx/>
                <a:uFillTx/>
                <a:latin typeface="Arial"/>
                <a:ea typeface="+mn-ea"/>
                <a:cs typeface="+mn-cs"/>
              </a:rPr>
              <a:t> DBT and identify changes, we will make updates the API Technical Specification based on discussion and recommendation at TIWG. We do not expect any major redevelopments, rather small tweaks to address any defects identified.</a:t>
            </a:r>
            <a:endParaRPr kumimoji="0" lang="en-GB" sz="1400" b="0" i="0" u="none" strike="noStrike" kern="1200" cap="none" spc="0" normalizeH="0" baseline="0" noProof="0" dirty="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During Q3/Q4 2026, we will issue a change freeze on the API Technical Specification. This will be the final version against which Suppliers and Users will finalise development of their APIs.</a:t>
            </a:r>
            <a:endParaRPr kumimoji="0" lang="en-GB" sz="1400" b="0" i="0" u="none" strike="noStrike" kern="1200" cap="none" spc="0" normalizeH="0" baseline="0" noProof="0" dirty="0">
              <a:ln>
                <a:noFill/>
              </a:ln>
              <a:solidFill>
                <a:srgbClr val="000000"/>
              </a:solidFill>
              <a:effectLst/>
              <a:uLnTx/>
              <a:uFillTx/>
              <a:latin typeface="Arial"/>
              <a:ea typeface="+mn-ea"/>
              <a:cs typeface="Arial"/>
            </a:endParaRPr>
          </a:p>
        </p:txBody>
      </p:sp>
      <p:cxnSp>
        <p:nvCxnSpPr>
          <p:cNvPr id="14" name="Straight Connector 13">
            <a:extLst>
              <a:ext uri="{FF2B5EF4-FFF2-40B4-BE49-F238E27FC236}">
                <a16:creationId xmlns:a16="http://schemas.microsoft.com/office/drawing/2014/main" id="{AC576386-6C2C-1501-5DA2-025C72DB7E51}"/>
              </a:ext>
            </a:extLst>
          </p:cNvPr>
          <p:cNvCxnSpPr>
            <a:cxnSpLocks/>
          </p:cNvCxnSpPr>
          <p:nvPr/>
        </p:nvCxnSpPr>
        <p:spPr>
          <a:xfrm>
            <a:off x="0" y="4615767"/>
            <a:ext cx="12192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AD7B9EF-FF92-60C5-A7D7-9A8A23BE20FC}"/>
              </a:ext>
            </a:extLst>
          </p:cNvPr>
          <p:cNvSpPr/>
          <p:nvPr/>
        </p:nvSpPr>
        <p:spPr>
          <a:xfrm>
            <a:off x="556395" y="4339354"/>
            <a:ext cx="3256188" cy="552826"/>
          </a:xfrm>
          <a:prstGeom prst="rect">
            <a:avLst/>
          </a:prstGeom>
          <a:solidFill>
            <a:schemeClr val="bg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400"/>
              </a:spcBef>
              <a:spcAft>
                <a:spcPts val="40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Further Designation</a:t>
            </a:r>
          </a:p>
        </p:txBody>
      </p:sp>
      <p:sp>
        <p:nvSpPr>
          <p:cNvPr id="16" name="Rectangle 15">
            <a:extLst>
              <a:ext uri="{FF2B5EF4-FFF2-40B4-BE49-F238E27FC236}">
                <a16:creationId xmlns:a16="http://schemas.microsoft.com/office/drawing/2014/main" id="{589A0445-8EAD-7D18-B675-D2E9019AF1B8}"/>
              </a:ext>
            </a:extLst>
          </p:cNvPr>
          <p:cNvSpPr/>
          <p:nvPr/>
        </p:nvSpPr>
        <p:spPr>
          <a:xfrm>
            <a:off x="556394" y="4967205"/>
            <a:ext cx="11136433" cy="18287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Once we enter the Change Freeze, DESNZ will launch a short consultation, c. 4-6 weeks, on the API Technical Specification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This is the final opportunity for stakeholders to provide feedback on the API Technical Specification before it is introduced into the REC</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We are expecting that any issues will be rectified ahead of the change freeze, and it will be a very high bar to make further changes ahead of go-live. Non-critical issues will be addressed through the REC Change Process post-go-live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Arial"/>
                <a:ea typeface="+mn-ea"/>
                <a:cs typeface="+mn-cs"/>
              </a:rPr>
              <a:t>Once introduced, it will then be subject to the REC Change Process appropriate for Category Two documentation</a:t>
            </a:r>
          </a:p>
        </p:txBody>
      </p:sp>
    </p:spTree>
    <p:extLst>
      <p:ext uri="{BB962C8B-B14F-4D97-AF65-F5344CB8AC3E}">
        <p14:creationId xmlns:p14="http://schemas.microsoft.com/office/powerpoint/2010/main" val="1233648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FF5AE0F0-CDDB-4B50-EF1A-1D93D0508780}"/>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ACBA9B8-EC45-3A78-96E9-C8E1669E5A2C}"/>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pic>
        <p:nvPicPr>
          <p:cNvPr id="83" name="Google Shape;83;p16">
            <a:extLst>
              <a:ext uri="{FF2B5EF4-FFF2-40B4-BE49-F238E27FC236}">
                <a16:creationId xmlns:a16="http://schemas.microsoft.com/office/drawing/2014/main" id="{1BDAA82F-0D06-576E-7B86-960F940B7819}"/>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6A52BA59-69B0-4456-E459-F467FC7BEA87}"/>
              </a:ext>
            </a:extLst>
          </p:cNvPr>
          <p:cNvSpPr txBox="1"/>
          <p:nvPr/>
        </p:nvSpPr>
        <p:spPr>
          <a:xfrm>
            <a:off x="164247" y="158192"/>
            <a:ext cx="5071141" cy="508753"/>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133" b="1" i="0" u="none" strike="noStrike" kern="1200" cap="none" spc="0" normalizeH="0" baseline="0" noProof="0">
                <a:ln>
                  <a:noFill/>
                </a:ln>
                <a:solidFill>
                  <a:srgbClr val="021E5E"/>
                </a:solidFill>
                <a:effectLst/>
                <a:uLnTx/>
                <a:uFillTx/>
                <a:latin typeface="Outfit" charset="0"/>
                <a:ea typeface="Outfit"/>
                <a:cs typeface="Outfit"/>
                <a:sym typeface="Playfair Display"/>
              </a:rPr>
              <a:t>What’s next?</a:t>
            </a:r>
            <a:endParaRPr kumimoji="0" lang="en-GB" sz="2133" b="1" i="0" u="none" strike="noStrike" kern="1200" cap="none" spc="0" normalizeH="0" baseline="0" noProof="0">
              <a:ln>
                <a:noFill/>
              </a:ln>
              <a:solidFill>
                <a:srgbClr val="021E5E"/>
              </a:solidFill>
              <a:effectLst/>
              <a:uLnTx/>
              <a:uFillTx/>
              <a:latin typeface="Outfit" charset="0"/>
              <a:ea typeface="Outfit"/>
              <a:cs typeface="Outfit"/>
              <a:sym typeface="Outfit"/>
            </a:endParaRPr>
          </a:p>
        </p:txBody>
      </p:sp>
      <p:sp>
        <p:nvSpPr>
          <p:cNvPr id="54" name="Rectangle 53">
            <a:extLst>
              <a:ext uri="{FF2B5EF4-FFF2-40B4-BE49-F238E27FC236}">
                <a16:creationId xmlns:a16="http://schemas.microsoft.com/office/drawing/2014/main" id="{37BED153-DEF5-E864-602A-09EECCC63B02}"/>
              </a:ext>
            </a:extLst>
          </p:cNvPr>
          <p:cNvSpPr/>
          <p:nvPr/>
        </p:nvSpPr>
        <p:spPr>
          <a:xfrm>
            <a:off x="235988" y="983391"/>
            <a:ext cx="11573877" cy="382714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Consultation launch</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The consultation is scheduled to launch on w/c 20 October and close at the end of December</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Project Team availability</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We are available to provide any briefings to interested REC Parties on the changes</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00000"/>
                </a:solidFill>
                <a:effectLst/>
                <a:uLnTx/>
                <a:uFillTx/>
                <a:latin typeface="Arial"/>
                <a:ea typeface="+mn-ea"/>
                <a:cs typeface="+mn-cs"/>
              </a:rPr>
              <a:t>Joint RECCo / DESNZ Webinar on the changes</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To be held w/c 10 November</a:t>
            </a:r>
          </a:p>
          <a:p>
            <a:pPr marL="742950" marR="0" lvl="1"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More detail will be issued through usual communication channels</a:t>
            </a:r>
          </a:p>
          <a:p>
            <a:pPr marL="285750" marR="0" lvl="0" indent="-285750" algn="l" defTabSz="914400" rtl="0" eaLnBrk="1" fontAlgn="auto" latinLnBrk="0" hangingPunct="1">
              <a:lnSpc>
                <a:spcPct val="100000"/>
              </a:lnSpc>
              <a:spcBef>
                <a:spcPts val="800"/>
              </a:spcBef>
              <a:spcAft>
                <a:spcPts val="8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rial"/>
                <a:ea typeface="+mn-ea"/>
                <a:cs typeface="+mn-cs"/>
              </a:rPr>
              <a:t>More information can be found on the </a:t>
            </a:r>
            <a:r>
              <a:rPr kumimoji="0" lang="en-GB" sz="1600" b="0" i="0" u="none" strike="noStrike" kern="1200" cap="none" spc="0" normalizeH="0" baseline="0" noProof="0">
                <a:ln>
                  <a:noFill/>
                </a:ln>
                <a:solidFill>
                  <a:srgbClr val="000000"/>
                </a:solidFill>
                <a:effectLst/>
                <a:uLnTx/>
                <a:uFillTx/>
                <a:latin typeface="Arial"/>
                <a:ea typeface="+mn-ea"/>
                <a:cs typeface="+mn-cs"/>
                <a:hlinkClick r:id="rId4"/>
              </a:rPr>
              <a:t>REC Portal under Tariff Interoperability</a:t>
            </a:r>
            <a:endParaRPr kumimoji="0" lang="en-GB" sz="16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492827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30D5-F405-1348-BA64-1A2D140C5A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0A4FB-FB37-F54B-0CE9-9AB9ACC59188}"/>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64B4B7E2-32F6-41DD-F493-011D91DBE0AB}"/>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3974885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br>
              <a:rPr lang="en-GB" sz="2000" dirty="0">
                <a:latin typeface="Roboto"/>
                <a:ea typeface="Roboto"/>
                <a:cs typeface="Roboto"/>
              </a:rPr>
            </a:br>
            <a:br>
              <a:rPr lang="en-GB" sz="2200" dirty="0">
                <a:cs typeface="Roboto"/>
              </a:rPr>
            </a:br>
            <a:r>
              <a:rPr lang="en-GB" dirty="0">
                <a:latin typeface="Roboto"/>
                <a:ea typeface="Roboto"/>
                <a:cs typeface="Roboto"/>
              </a:rPr>
              <a:t>thanks for attending</a:t>
            </a:r>
            <a:br>
              <a:rPr lang="en-GB" dirty="0">
                <a:latin typeface="Roboto"/>
                <a:ea typeface="Roboto"/>
                <a:cs typeface="Roboto"/>
              </a:rPr>
            </a:br>
            <a:br>
              <a:rPr lang="en-GB" dirty="0">
                <a:latin typeface="Roboto"/>
                <a:ea typeface="Roboto"/>
                <a:cs typeface="Roboto"/>
              </a:rPr>
            </a:br>
            <a:r>
              <a:rPr lang="en-GB" sz="3200" dirty="0">
                <a:latin typeface="Roboto"/>
                <a:ea typeface="Roboto"/>
                <a:cs typeface="Roboto"/>
              </a:rPr>
              <a:t>Next meeting:</a:t>
            </a:r>
            <a:br>
              <a:rPr lang="en-GB" sz="3200" dirty="0">
                <a:latin typeface="Roboto"/>
                <a:ea typeface="Roboto"/>
                <a:cs typeface="Roboto"/>
              </a:rPr>
            </a:br>
            <a:br>
              <a:rPr lang="en-GB" sz="3600" dirty="0">
                <a:latin typeface="Roboto"/>
                <a:ea typeface="Roboto"/>
                <a:cs typeface="Roboto"/>
              </a:rPr>
            </a:br>
            <a:r>
              <a:rPr lang="en-GB" sz="3600" dirty="0">
                <a:latin typeface="Roboto"/>
                <a:ea typeface="Roboto"/>
                <a:cs typeface="Roboto"/>
              </a:rPr>
              <a:t>14 November 2025</a:t>
            </a:r>
            <a:endParaRPr lang="en-GB" dirty="0">
              <a:latin typeface="Roboto"/>
              <a:ea typeface="Roboto"/>
              <a:cs typeface="Roboto"/>
            </a:endParaRP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386A2EDD-7F28-462E-9EC0-09B67534705A}">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16</TotalTime>
  <Words>4006</Words>
  <Application>Microsoft Office PowerPoint</Application>
  <PresentationFormat>Widescreen</PresentationFormat>
  <Paragraphs>347</Paragraphs>
  <Slides>33</Slides>
  <Notes>22</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33</vt:i4>
      </vt:variant>
    </vt:vector>
  </HeadingPairs>
  <TitlesOfParts>
    <vt:vector size="50" baseType="lpstr">
      <vt:lpstr>Aptos</vt:lpstr>
      <vt:lpstr>Arial</vt:lpstr>
      <vt:lpstr>Calibri</vt:lpstr>
      <vt:lpstr>Century Gothic</vt:lpstr>
      <vt:lpstr>Courier New</vt:lpstr>
      <vt:lpstr>Lato</vt:lpstr>
      <vt:lpstr>Outfit</vt:lpstr>
      <vt:lpstr>Roboto</vt:lpstr>
      <vt:lpstr>Roboto Slab</vt:lpstr>
      <vt:lpstr>Times New Roman</vt:lpstr>
      <vt:lpstr>Wingdings</vt:lpstr>
      <vt:lpstr>REC Light Event Theme</vt:lpstr>
      <vt:lpstr>REC Alternative Event Theme</vt:lpstr>
      <vt:lpstr>2_CONTENT SLIDE</vt:lpstr>
      <vt:lpstr>1_REC Alternative Event Theme</vt:lpstr>
      <vt:lpstr>1_Smart DCC</vt:lpstr>
      <vt:lpstr>Simple Light</vt:lpstr>
      <vt:lpstr>REC Issues group</vt:lpstr>
      <vt:lpstr>Housekeeping</vt:lpstr>
      <vt:lpstr>1. Introduction and agreement of agenda</vt:lpstr>
      <vt:lpstr>Agenda For today</vt:lpstr>
      <vt:lpstr>For Input: Performance Assurance Analytics Updates</vt:lpstr>
      <vt:lpstr>We will Cover</vt:lpstr>
      <vt:lpstr>For Information: PErformance Assurance Update</vt:lpstr>
      <vt:lpstr>Annulments Clarification</vt:lpstr>
      <vt:lpstr>Risk Register Updates &amp; Consultation</vt:lpstr>
      <vt:lpstr>Risk Register Updates &amp; Consultation</vt:lpstr>
      <vt:lpstr>3. EES UPDATE following mhhs m10 </vt:lpstr>
      <vt:lpstr>4. Market message version issue </vt:lpstr>
      <vt:lpstr>D0303 and D0311 Version Updates in DTC v15.0 in 22 September 2025 Release</vt:lpstr>
      <vt:lpstr>5. Gatekeeper validation issue </vt:lpstr>
      <vt:lpstr>6. Tariff interoperability working group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7. AOB </vt:lpstr>
      <vt:lpstr>  thanks for attending  Next meeting:  14 November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cp:revision>
  <dcterms:created xsi:type="dcterms:W3CDTF">2022-06-08T15:31:29Z</dcterms:created>
  <dcterms:modified xsi:type="dcterms:W3CDTF">2025-10-08T15:56:14Z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