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06" r:id="rId6"/>
    <p:sldMasterId id="2147484147" r:id="rId7"/>
    <p:sldMasterId id="2147484167" r:id="rId8"/>
    <p:sldMasterId id="2147484212" r:id="rId9"/>
    <p:sldMasterId id="2147484214" r:id="rId10"/>
  </p:sldMasterIdLst>
  <p:notesMasterIdLst>
    <p:notesMasterId r:id="rId33"/>
  </p:notesMasterIdLst>
  <p:handoutMasterIdLst>
    <p:handoutMasterId r:id="rId34"/>
  </p:handoutMasterIdLst>
  <p:sldIdLst>
    <p:sldId id="256" r:id="rId11"/>
    <p:sldId id="269" r:id="rId12"/>
    <p:sldId id="2147478960" r:id="rId13"/>
    <p:sldId id="263" r:id="rId14"/>
    <p:sldId id="2147478978" r:id="rId15"/>
    <p:sldId id="2147475708" r:id="rId16"/>
    <p:sldId id="2147482062" r:id="rId17"/>
    <p:sldId id="2147478981" r:id="rId18"/>
    <p:sldId id="2147478983" r:id="rId19"/>
    <p:sldId id="2147478984" r:id="rId20"/>
    <p:sldId id="2147482068" r:id="rId21"/>
    <p:sldId id="448" r:id="rId22"/>
    <p:sldId id="449" r:id="rId23"/>
    <p:sldId id="2147482059" r:id="rId24"/>
    <p:sldId id="2147482046" r:id="rId25"/>
    <p:sldId id="2147482067" r:id="rId26"/>
    <p:sldId id="2147482064" r:id="rId27"/>
    <p:sldId id="2147482063" r:id="rId28"/>
    <p:sldId id="2147482065" r:id="rId29"/>
    <p:sldId id="2147482066" r:id="rId30"/>
    <p:sldId id="2147478963" r:id="rId31"/>
    <p:sldId id="257" r:id="rId32"/>
  </p:sldIdLst>
  <p:sldSz cx="12192000" cy="6858000"/>
  <p:notesSz cx="6858000" cy="9144000"/>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7FEF0C8B-C9FC-2857-3F1B-AA228D60CC74}" name="James REES" initials="JR" userId="S::james.rees@talan.com::ae747685-59f7-4046-8ccf-98b152de0327" providerId="AD"/>
  <p188:author id="{F84A6D8B-0ED4-436C-7D6C-50AA2DEC6CB2}" name="Carl DENNIS" initials="CD" userId="S::carl.dennis@talan.com::1a216647-f50c-4c3a-b4d5-2a262d38319a"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17DD049F-73E6-8563-B5E1-B616CEA6E832}" name="Kevin DUDDY" initials="KD" userId="S::kev.duddy@talan.com::9a0f5a45-083f-4ac9-8cbf-65f891190f65" providerId="AD"/>
  <p188:author id="{EDD324A7-4B82-85A8-02FB-E42A87DF671F}" name="Crowe-Lamont, Amy" initials="CLA" userId="S::acrowelamont@deloitte.co.uk::380f60ef-f09e-48fa-88ac-ebaaa8acf0dc" providerId="AD"/>
  <p188:author id="{8069C0CD-5205-13AF-C2F7-70458D9F7F1A}" name="Kev Duddy" initials="KD" userId="S::Kev.Duddy@gemserv.com::cde52982-0761-44ae-bbd2-4e521d27f0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7B282E"/>
    <a:srgbClr val="FFFFFF"/>
    <a:srgbClr val="70ADA3"/>
    <a:srgbClr val="CFE3DF"/>
    <a:srgbClr val="68A495"/>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D242B1-842B-4831-B948-AE686397268C}" v="58" dt="2026-07-03T13:44:11.587"/>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404" autoAdjust="0"/>
  </p:normalViewPr>
  <p:slideViewPr>
    <p:cSldViewPr snapToGrid="0">
      <p:cViewPr varScale="1">
        <p:scale>
          <a:sx n="70" d="100"/>
          <a:sy n="70" d="100"/>
        </p:scale>
        <p:origin x="512" y="5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ableStyles" Target="tableStyles.xml"/><Relationship Id="rId21" Type="http://schemas.openxmlformats.org/officeDocument/2006/relationships/slide" Target="slides/slide11.xml"/><Relationship Id="rId34" Type="http://schemas.openxmlformats.org/officeDocument/2006/relationships/handoutMaster" Target="handoutMasters/handoutMaster1.xml"/><Relationship Id="rId42"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tags" Target="tags/tag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notesMaster" Target="notesMasters/notesMaster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ae747685-59f7-4046-8ccf-98b152de0327" providerId="ADAL" clId="{AA69CD2D-9C26-4E2E-9B71-84B07BFFC68B}"/>
    <pc:docChg chg="undo custSel addSld delSld modSld sldOrd delMainMaster">
      <pc:chgData name="James REES" userId="ae747685-59f7-4046-8ccf-98b152de0327" providerId="ADAL" clId="{AA69CD2D-9C26-4E2E-9B71-84B07BFFC68B}" dt="2026-07-03T13:45:18.997" v="2675" actId="20577"/>
      <pc:docMkLst>
        <pc:docMk/>
      </pc:docMkLst>
      <pc:sldChg chg="modSp mod">
        <pc:chgData name="James REES" userId="ae747685-59f7-4046-8ccf-98b152de0327" providerId="ADAL" clId="{AA69CD2D-9C26-4E2E-9B71-84B07BFFC68B}" dt="2026-07-03T08:31:09.577" v="215" actId="313"/>
        <pc:sldMkLst>
          <pc:docMk/>
          <pc:sldMk cId="424965022" sldId="256"/>
        </pc:sldMkLst>
        <pc:spChg chg="mod">
          <ac:chgData name="James REES" userId="ae747685-59f7-4046-8ccf-98b152de0327" providerId="ADAL" clId="{AA69CD2D-9C26-4E2E-9B71-84B07BFFC68B}" dt="2026-07-03T08:31:09.577" v="215" actId="313"/>
          <ac:spMkLst>
            <pc:docMk/>
            <pc:sldMk cId="424965022" sldId="256"/>
            <ac:spMk id="3" creationId="{CA510E5E-697D-4331-038A-BC23DF000C2A}"/>
          </ac:spMkLst>
        </pc:spChg>
      </pc:sldChg>
      <pc:sldChg chg="modSp mod">
        <pc:chgData name="James REES" userId="ae747685-59f7-4046-8ccf-98b152de0327" providerId="ADAL" clId="{AA69CD2D-9C26-4E2E-9B71-84B07BFFC68B}" dt="2026-07-03T07:41:56.971" v="202" actId="20577"/>
        <pc:sldMkLst>
          <pc:docMk/>
          <pc:sldMk cId="1876557297" sldId="257"/>
        </pc:sldMkLst>
        <pc:spChg chg="mod">
          <ac:chgData name="James REES" userId="ae747685-59f7-4046-8ccf-98b152de0327" providerId="ADAL" clId="{AA69CD2D-9C26-4E2E-9B71-84B07BFFC68B}" dt="2026-07-03T07:41:56.971" v="202" actId="20577"/>
          <ac:spMkLst>
            <pc:docMk/>
            <pc:sldMk cId="1876557297" sldId="257"/>
            <ac:spMk id="2" creationId="{5B02A7D5-1EE1-44B5-DC76-072639BE3655}"/>
          </ac:spMkLst>
        </pc:spChg>
      </pc:sldChg>
      <pc:sldChg chg="modSp mod">
        <pc:chgData name="James REES" userId="ae747685-59f7-4046-8ccf-98b152de0327" providerId="ADAL" clId="{AA69CD2D-9C26-4E2E-9B71-84B07BFFC68B}" dt="2026-07-03T13:42:39.287" v="2442" actId="20577"/>
        <pc:sldMkLst>
          <pc:docMk/>
          <pc:sldMk cId="1116783212" sldId="263"/>
        </pc:sldMkLst>
        <pc:graphicFrameChg chg="mod modGraphic">
          <ac:chgData name="James REES" userId="ae747685-59f7-4046-8ccf-98b152de0327" providerId="ADAL" clId="{AA69CD2D-9C26-4E2E-9B71-84B07BFFC68B}" dt="2026-07-03T13:42:39.287" v="2442" actId="20577"/>
          <ac:graphicFrameMkLst>
            <pc:docMk/>
            <pc:sldMk cId="1116783212" sldId="263"/>
            <ac:graphicFrameMk id="3" creationId="{ADE9F281-2DB4-898F-0D79-1AE200709F3A}"/>
          </ac:graphicFrameMkLst>
        </pc:graphicFrameChg>
      </pc:sldChg>
      <pc:sldChg chg="del">
        <pc:chgData name="James REES" userId="ae747685-59f7-4046-8ccf-98b152de0327" providerId="ADAL" clId="{AA69CD2D-9C26-4E2E-9B71-84B07BFFC68B}" dt="2026-07-03T07:32:05.481" v="164" actId="47"/>
        <pc:sldMkLst>
          <pc:docMk/>
          <pc:sldMk cId="3590593119" sldId="290"/>
        </pc:sldMkLst>
      </pc:sldChg>
      <pc:sldChg chg="del">
        <pc:chgData name="James REES" userId="ae747685-59f7-4046-8ccf-98b152de0327" providerId="ADAL" clId="{AA69CD2D-9C26-4E2E-9B71-84B07BFFC68B}" dt="2026-07-03T07:32:03.691" v="160" actId="47"/>
        <pc:sldMkLst>
          <pc:docMk/>
          <pc:sldMk cId="504630360" sldId="291"/>
        </pc:sldMkLst>
      </pc:sldChg>
      <pc:sldChg chg="del">
        <pc:chgData name="James REES" userId="ae747685-59f7-4046-8ccf-98b152de0327" providerId="ADAL" clId="{AA69CD2D-9C26-4E2E-9B71-84B07BFFC68B}" dt="2026-07-03T07:32:04.245" v="161" actId="47"/>
        <pc:sldMkLst>
          <pc:docMk/>
          <pc:sldMk cId="2036638833" sldId="292"/>
        </pc:sldMkLst>
      </pc:sldChg>
      <pc:sldChg chg="del">
        <pc:chgData name="James REES" userId="ae747685-59f7-4046-8ccf-98b152de0327" providerId="ADAL" clId="{AA69CD2D-9C26-4E2E-9B71-84B07BFFC68B}" dt="2026-07-03T07:32:04.680" v="162" actId="47"/>
        <pc:sldMkLst>
          <pc:docMk/>
          <pc:sldMk cId="1899084097" sldId="293"/>
        </pc:sldMkLst>
      </pc:sldChg>
      <pc:sldChg chg="del">
        <pc:chgData name="James REES" userId="ae747685-59f7-4046-8ccf-98b152de0327" providerId="ADAL" clId="{AA69CD2D-9C26-4E2E-9B71-84B07BFFC68B}" dt="2026-07-03T07:41:34.276" v="180" actId="47"/>
        <pc:sldMkLst>
          <pc:docMk/>
          <pc:sldMk cId="1741427659" sldId="380"/>
        </pc:sldMkLst>
      </pc:sldChg>
      <pc:sldChg chg="modSp add mod modNotesTx">
        <pc:chgData name="James REES" userId="ae747685-59f7-4046-8ccf-98b152de0327" providerId="ADAL" clId="{AA69CD2D-9C26-4E2E-9B71-84B07BFFC68B}" dt="2026-07-03T07:33:32.995" v="173" actId="20577"/>
        <pc:sldMkLst>
          <pc:docMk/>
          <pc:sldMk cId="647349197" sldId="448"/>
        </pc:sldMkLst>
        <pc:spChg chg="mod">
          <ac:chgData name="James REES" userId="ae747685-59f7-4046-8ccf-98b152de0327" providerId="ADAL" clId="{AA69CD2D-9C26-4E2E-9B71-84B07BFFC68B}" dt="2026-07-03T07:33:20.517" v="172" actId="2711"/>
          <ac:spMkLst>
            <pc:docMk/>
            <pc:sldMk cId="647349197" sldId="448"/>
            <ac:spMk id="3" creationId="{8C23AEA3-E930-9209-F753-F8534D2CCA91}"/>
          </ac:spMkLst>
        </pc:spChg>
        <pc:spChg chg="mod">
          <ac:chgData name="James REES" userId="ae747685-59f7-4046-8ccf-98b152de0327" providerId="ADAL" clId="{AA69CD2D-9C26-4E2E-9B71-84B07BFFC68B}" dt="2026-07-03T07:33:12.089" v="171" actId="2711"/>
          <ac:spMkLst>
            <pc:docMk/>
            <pc:sldMk cId="647349197" sldId="448"/>
            <ac:spMk id="4" creationId="{FB242A96-4165-746C-1493-A04A07877000}"/>
          </ac:spMkLst>
        </pc:spChg>
        <pc:spChg chg="mod">
          <ac:chgData name="James REES" userId="ae747685-59f7-4046-8ccf-98b152de0327" providerId="ADAL" clId="{AA69CD2D-9C26-4E2E-9B71-84B07BFFC68B}" dt="2026-07-03T07:33:05.248" v="170" actId="2711"/>
          <ac:spMkLst>
            <pc:docMk/>
            <pc:sldMk cId="647349197" sldId="448"/>
            <ac:spMk id="5" creationId="{6883867D-9AEE-9F83-32E2-81BEF9E1BC2F}"/>
          </ac:spMkLst>
        </pc:spChg>
      </pc:sldChg>
      <pc:sldChg chg="modSp add mod">
        <pc:chgData name="James REES" userId="ae747685-59f7-4046-8ccf-98b152de0327" providerId="ADAL" clId="{AA69CD2D-9C26-4E2E-9B71-84B07BFFC68B}" dt="2026-07-03T07:33:52.214" v="175" actId="2711"/>
        <pc:sldMkLst>
          <pc:docMk/>
          <pc:sldMk cId="3734871727" sldId="449"/>
        </pc:sldMkLst>
        <pc:spChg chg="mod">
          <ac:chgData name="James REES" userId="ae747685-59f7-4046-8ccf-98b152de0327" providerId="ADAL" clId="{AA69CD2D-9C26-4E2E-9B71-84B07BFFC68B}" dt="2026-07-03T07:33:52.214" v="175" actId="2711"/>
          <ac:spMkLst>
            <pc:docMk/>
            <pc:sldMk cId="3734871727" sldId="449"/>
            <ac:spMk id="4" creationId="{E6203F32-2AFF-5034-3B9F-5F2AA5F2A690}"/>
          </ac:spMkLst>
        </pc:spChg>
        <pc:spChg chg="mod">
          <ac:chgData name="James REES" userId="ae747685-59f7-4046-8ccf-98b152de0327" providerId="ADAL" clId="{AA69CD2D-9C26-4E2E-9B71-84B07BFFC68B}" dt="2026-07-03T07:33:44.653" v="174" actId="2711"/>
          <ac:spMkLst>
            <pc:docMk/>
            <pc:sldMk cId="3734871727" sldId="449"/>
            <ac:spMk id="11" creationId="{3CD5A099-1719-93C0-1478-033AE66200C7}"/>
          </ac:spMkLst>
        </pc:spChg>
      </pc:sldChg>
      <pc:sldChg chg="modSp mod">
        <pc:chgData name="James REES" userId="ae747685-59f7-4046-8ccf-98b152de0327" providerId="ADAL" clId="{AA69CD2D-9C26-4E2E-9B71-84B07BFFC68B}" dt="2026-07-03T07:31:57.711" v="155" actId="20577"/>
        <pc:sldMkLst>
          <pc:docMk/>
          <pc:sldMk cId="316604801" sldId="2147475708"/>
        </pc:sldMkLst>
        <pc:spChg chg="mod">
          <ac:chgData name="James REES" userId="ae747685-59f7-4046-8ccf-98b152de0327" providerId="ADAL" clId="{AA69CD2D-9C26-4E2E-9B71-84B07BFFC68B}" dt="2026-07-03T07:31:57.711" v="155" actId="20577"/>
          <ac:spMkLst>
            <pc:docMk/>
            <pc:sldMk cId="316604801" sldId="2147475708"/>
            <ac:spMk id="2" creationId="{4310DABB-9296-FDB0-E562-D1B45488F158}"/>
          </ac:spMkLst>
        </pc:spChg>
      </pc:sldChg>
      <pc:sldChg chg="del">
        <pc:chgData name="James REES" userId="ae747685-59f7-4046-8ccf-98b152de0327" providerId="ADAL" clId="{AA69CD2D-9C26-4E2E-9B71-84B07BFFC68B}" dt="2026-07-03T07:31:59.716" v="156" actId="47"/>
        <pc:sldMkLst>
          <pc:docMk/>
          <pc:sldMk cId="1777145315" sldId="2147478922"/>
        </pc:sldMkLst>
      </pc:sldChg>
      <pc:sldChg chg="del">
        <pc:chgData name="James REES" userId="ae747685-59f7-4046-8ccf-98b152de0327" providerId="ADAL" clId="{AA69CD2D-9C26-4E2E-9B71-84B07BFFC68B}" dt="2026-07-03T07:32:00.267" v="157" actId="47"/>
        <pc:sldMkLst>
          <pc:docMk/>
          <pc:sldMk cId="2687879716" sldId="2147478924"/>
        </pc:sldMkLst>
      </pc:sldChg>
      <pc:sldChg chg="modSp mod">
        <pc:chgData name="James REES" userId="ae747685-59f7-4046-8ccf-98b152de0327" providerId="ADAL" clId="{AA69CD2D-9C26-4E2E-9B71-84B07BFFC68B}" dt="2026-07-03T13:45:18.997" v="2675" actId="20577"/>
        <pc:sldMkLst>
          <pc:docMk/>
          <pc:sldMk cId="2067308071" sldId="2147478963"/>
        </pc:sldMkLst>
        <pc:spChg chg="mod">
          <ac:chgData name="James REES" userId="ae747685-59f7-4046-8ccf-98b152de0327" providerId="ADAL" clId="{AA69CD2D-9C26-4E2E-9B71-84B07BFFC68B}" dt="2026-07-03T13:45:18.997" v="2675" actId="20577"/>
          <ac:spMkLst>
            <pc:docMk/>
            <pc:sldMk cId="2067308071" sldId="2147478963"/>
            <ac:spMk id="2" creationId="{FA965B57-B82A-E84D-BC22-F2E06D71E84F}"/>
          </ac:spMkLst>
        </pc:spChg>
      </pc:sldChg>
      <pc:sldChg chg="modSp mod">
        <pc:chgData name="James REES" userId="ae747685-59f7-4046-8ccf-98b152de0327" providerId="ADAL" clId="{AA69CD2D-9C26-4E2E-9B71-84B07BFFC68B}" dt="2026-07-03T13:44:51.952" v="2666" actId="20577"/>
        <pc:sldMkLst>
          <pc:docMk/>
          <pc:sldMk cId="3036104743" sldId="2147478978"/>
        </pc:sldMkLst>
        <pc:graphicFrameChg chg="mod modGraphic">
          <ac:chgData name="James REES" userId="ae747685-59f7-4046-8ccf-98b152de0327" providerId="ADAL" clId="{AA69CD2D-9C26-4E2E-9B71-84B07BFFC68B}" dt="2026-07-03T13:44:51.952" v="2666" actId="20577"/>
          <ac:graphicFrameMkLst>
            <pc:docMk/>
            <pc:sldMk cId="3036104743" sldId="2147478978"/>
            <ac:graphicFrameMk id="2" creationId="{3FAE91CC-8D88-2A39-D50A-7811BB891431}"/>
          </ac:graphicFrameMkLst>
        </pc:graphicFrameChg>
      </pc:sldChg>
      <pc:sldChg chg="add">
        <pc:chgData name="James REES" userId="ae747685-59f7-4046-8ccf-98b152de0327" providerId="ADAL" clId="{AA69CD2D-9C26-4E2E-9B71-84B07BFFC68B}" dt="2026-07-03T13:43:27.356" v="2506"/>
        <pc:sldMkLst>
          <pc:docMk/>
          <pc:sldMk cId="1956825026" sldId="2147478981"/>
        </pc:sldMkLst>
      </pc:sldChg>
      <pc:sldChg chg="modSp add mod">
        <pc:chgData name="James REES" userId="ae747685-59f7-4046-8ccf-98b152de0327" providerId="ADAL" clId="{AA69CD2D-9C26-4E2E-9B71-84B07BFFC68B}" dt="2026-07-03T13:44:11.587" v="2511" actId="2711"/>
        <pc:sldMkLst>
          <pc:docMk/>
          <pc:sldMk cId="652343371" sldId="2147478983"/>
        </pc:sldMkLst>
        <pc:spChg chg="mod">
          <ac:chgData name="James REES" userId="ae747685-59f7-4046-8ccf-98b152de0327" providerId="ADAL" clId="{AA69CD2D-9C26-4E2E-9B71-84B07BFFC68B}" dt="2026-07-03T13:43:52.609" v="2507" actId="2711"/>
          <ac:spMkLst>
            <pc:docMk/>
            <pc:sldMk cId="652343371" sldId="2147478983"/>
            <ac:spMk id="3" creationId="{B0786098-4078-BD69-6E2D-125FDD6154B9}"/>
          </ac:spMkLst>
        </pc:spChg>
        <pc:graphicFrameChg chg="mod">
          <ac:chgData name="James REES" userId="ae747685-59f7-4046-8ccf-98b152de0327" providerId="ADAL" clId="{AA69CD2D-9C26-4E2E-9B71-84B07BFFC68B}" dt="2026-07-03T13:44:11.587" v="2511" actId="2711"/>
          <ac:graphicFrameMkLst>
            <pc:docMk/>
            <pc:sldMk cId="652343371" sldId="2147478983"/>
            <ac:graphicFrameMk id="6" creationId="{365581B0-4E3A-E5EF-BC44-B8492B7133B3}"/>
          </ac:graphicFrameMkLst>
        </pc:graphicFrameChg>
      </pc:sldChg>
      <pc:sldChg chg="add">
        <pc:chgData name="James REES" userId="ae747685-59f7-4046-8ccf-98b152de0327" providerId="ADAL" clId="{AA69CD2D-9C26-4E2E-9B71-84B07BFFC68B}" dt="2026-07-03T13:43:27.356" v="2506"/>
        <pc:sldMkLst>
          <pc:docMk/>
          <pc:sldMk cId="3982706594" sldId="2147478984"/>
        </pc:sldMkLst>
      </pc:sldChg>
      <pc:sldChg chg="del">
        <pc:chgData name="James REES" userId="ae747685-59f7-4046-8ccf-98b152de0327" providerId="ADAL" clId="{AA69CD2D-9C26-4E2E-9B71-84B07BFFC68B}" dt="2026-07-03T07:31:46.863" v="145" actId="47"/>
        <pc:sldMkLst>
          <pc:docMk/>
          <pc:sldMk cId="261212488" sldId="2147479000"/>
        </pc:sldMkLst>
      </pc:sldChg>
      <pc:sldChg chg="del">
        <pc:chgData name="James REES" userId="ae747685-59f7-4046-8ccf-98b152de0327" providerId="ADAL" clId="{AA69CD2D-9C26-4E2E-9B71-84B07BFFC68B}" dt="2026-07-03T07:31:47.717" v="146" actId="47"/>
        <pc:sldMkLst>
          <pc:docMk/>
          <pc:sldMk cId="3201804997" sldId="2147479013"/>
        </pc:sldMkLst>
      </pc:sldChg>
      <pc:sldChg chg="del">
        <pc:chgData name="James REES" userId="ae747685-59f7-4046-8ccf-98b152de0327" providerId="ADAL" clId="{AA69CD2D-9C26-4E2E-9B71-84B07BFFC68B}" dt="2026-07-03T07:31:48.915" v="148" actId="47"/>
        <pc:sldMkLst>
          <pc:docMk/>
          <pc:sldMk cId="919785030" sldId="2147479014"/>
        </pc:sldMkLst>
      </pc:sldChg>
      <pc:sldChg chg="del">
        <pc:chgData name="James REES" userId="ae747685-59f7-4046-8ccf-98b152de0327" providerId="ADAL" clId="{AA69CD2D-9C26-4E2E-9B71-84B07BFFC68B}" dt="2026-07-03T07:31:49.572" v="149" actId="47"/>
        <pc:sldMkLst>
          <pc:docMk/>
          <pc:sldMk cId="1338088376" sldId="2147479015"/>
        </pc:sldMkLst>
      </pc:sldChg>
      <pc:sldChg chg="del">
        <pc:chgData name="James REES" userId="ae747685-59f7-4046-8ccf-98b152de0327" providerId="ADAL" clId="{AA69CD2D-9C26-4E2E-9B71-84B07BFFC68B}" dt="2026-07-03T07:31:50.249" v="150" actId="47"/>
        <pc:sldMkLst>
          <pc:docMk/>
          <pc:sldMk cId="4014615537" sldId="2147479016"/>
        </pc:sldMkLst>
      </pc:sldChg>
      <pc:sldChg chg="del">
        <pc:chgData name="James REES" userId="ae747685-59f7-4046-8ccf-98b152de0327" providerId="ADAL" clId="{AA69CD2D-9C26-4E2E-9B71-84B07BFFC68B}" dt="2026-07-03T07:31:50.918" v="151" actId="47"/>
        <pc:sldMkLst>
          <pc:docMk/>
          <pc:sldMk cId="2594638855" sldId="2147479017"/>
        </pc:sldMkLst>
      </pc:sldChg>
      <pc:sldChg chg="del">
        <pc:chgData name="James REES" userId="ae747685-59f7-4046-8ccf-98b152de0327" providerId="ADAL" clId="{AA69CD2D-9C26-4E2E-9B71-84B07BFFC68B}" dt="2026-07-03T07:31:51.616" v="152" actId="47"/>
        <pc:sldMkLst>
          <pc:docMk/>
          <pc:sldMk cId="2417831943" sldId="2147479018"/>
        </pc:sldMkLst>
      </pc:sldChg>
      <pc:sldChg chg="del">
        <pc:chgData name="James REES" userId="ae747685-59f7-4046-8ccf-98b152de0327" providerId="ADAL" clId="{AA69CD2D-9C26-4E2E-9B71-84B07BFFC68B}" dt="2026-07-03T07:31:52.338" v="153" actId="47"/>
        <pc:sldMkLst>
          <pc:docMk/>
          <pc:sldMk cId="4106065089" sldId="2147479019"/>
        </pc:sldMkLst>
      </pc:sldChg>
      <pc:sldChg chg="del">
        <pc:chgData name="James REES" userId="ae747685-59f7-4046-8ccf-98b152de0327" providerId="ADAL" clId="{AA69CD2D-9C26-4E2E-9B71-84B07BFFC68B}" dt="2026-07-03T07:31:48.316" v="147" actId="47"/>
        <pc:sldMkLst>
          <pc:docMk/>
          <pc:sldMk cId="2323000527" sldId="2147479020"/>
        </pc:sldMkLst>
      </pc:sldChg>
      <pc:sldChg chg="del">
        <pc:chgData name="James REES" userId="ae747685-59f7-4046-8ccf-98b152de0327" providerId="ADAL" clId="{AA69CD2D-9C26-4E2E-9B71-84B07BFFC68B}" dt="2026-07-03T07:30:22.456" v="50" actId="47"/>
        <pc:sldMkLst>
          <pc:docMk/>
          <pc:sldMk cId="3832898794" sldId="2147482034"/>
        </pc:sldMkLst>
      </pc:sldChg>
      <pc:sldChg chg="modSp mod ord">
        <pc:chgData name="James REES" userId="ae747685-59f7-4046-8ccf-98b152de0327" providerId="ADAL" clId="{AA69CD2D-9C26-4E2E-9B71-84B07BFFC68B}" dt="2026-07-03T09:50:34.787" v="1518" actId="255"/>
        <pc:sldMkLst>
          <pc:docMk/>
          <pc:sldMk cId="506121762" sldId="2147482046"/>
        </pc:sldMkLst>
        <pc:spChg chg="mod">
          <ac:chgData name="James REES" userId="ae747685-59f7-4046-8ccf-98b152de0327" providerId="ADAL" clId="{AA69CD2D-9C26-4E2E-9B71-84B07BFFC68B}" dt="2026-07-03T07:49:49.062" v="212" actId="20577"/>
          <ac:spMkLst>
            <pc:docMk/>
            <pc:sldMk cId="506121762" sldId="2147482046"/>
            <ac:spMk id="5" creationId="{5DBD4D68-D84A-B493-5A81-1C20ABF6E9A5}"/>
          </ac:spMkLst>
        </pc:spChg>
        <pc:graphicFrameChg chg="mod modGraphic">
          <ac:chgData name="James REES" userId="ae747685-59f7-4046-8ccf-98b152de0327" providerId="ADAL" clId="{AA69CD2D-9C26-4E2E-9B71-84B07BFFC68B}" dt="2026-07-03T09:50:34.787" v="1518" actId="255"/>
          <ac:graphicFrameMkLst>
            <pc:docMk/>
            <pc:sldMk cId="506121762" sldId="2147482046"/>
            <ac:graphicFrameMk id="2" creationId="{994BCC54-2881-217C-15D3-CB6398B17960}"/>
          </ac:graphicFrameMkLst>
        </pc:graphicFrameChg>
      </pc:sldChg>
      <pc:sldChg chg="del">
        <pc:chgData name="James REES" userId="ae747685-59f7-4046-8ccf-98b152de0327" providerId="ADAL" clId="{AA69CD2D-9C26-4E2E-9B71-84B07BFFC68B}" dt="2026-07-03T07:32:01.805" v="158" actId="47"/>
        <pc:sldMkLst>
          <pc:docMk/>
          <pc:sldMk cId="1413003930" sldId="2147482047"/>
        </pc:sldMkLst>
      </pc:sldChg>
      <pc:sldChg chg="del">
        <pc:chgData name="James REES" userId="ae747685-59f7-4046-8ccf-98b152de0327" providerId="ADAL" clId="{AA69CD2D-9C26-4E2E-9B71-84B07BFFC68B}" dt="2026-07-03T07:41:35.102" v="181" actId="47"/>
        <pc:sldMkLst>
          <pc:docMk/>
          <pc:sldMk cId="3649126940" sldId="2147482056"/>
        </pc:sldMkLst>
      </pc:sldChg>
      <pc:sldChg chg="del">
        <pc:chgData name="James REES" userId="ae747685-59f7-4046-8ccf-98b152de0327" providerId="ADAL" clId="{AA69CD2D-9C26-4E2E-9B71-84B07BFFC68B}" dt="2026-07-03T07:32:02.407" v="159" actId="47"/>
        <pc:sldMkLst>
          <pc:docMk/>
          <pc:sldMk cId="483061615" sldId="2147482057"/>
        </pc:sldMkLst>
      </pc:sldChg>
      <pc:sldChg chg="del">
        <pc:chgData name="James REES" userId="ae747685-59f7-4046-8ccf-98b152de0327" providerId="ADAL" clId="{AA69CD2D-9C26-4E2E-9B71-84B07BFFC68B}" dt="2026-07-03T07:41:33.416" v="179" actId="47"/>
        <pc:sldMkLst>
          <pc:docMk/>
          <pc:sldMk cId="2597435395" sldId="2147482058"/>
        </pc:sldMkLst>
      </pc:sldChg>
      <pc:sldChg chg="modSp mod">
        <pc:chgData name="James REES" userId="ae747685-59f7-4046-8ccf-98b152de0327" providerId="ADAL" clId="{AA69CD2D-9C26-4E2E-9B71-84B07BFFC68B}" dt="2026-07-03T13:45:10.547" v="2673" actId="20577"/>
        <pc:sldMkLst>
          <pc:docMk/>
          <pc:sldMk cId="1653499845" sldId="2147482059"/>
        </pc:sldMkLst>
        <pc:spChg chg="mod">
          <ac:chgData name="James REES" userId="ae747685-59f7-4046-8ccf-98b152de0327" providerId="ADAL" clId="{AA69CD2D-9C26-4E2E-9B71-84B07BFFC68B}" dt="2026-07-03T13:45:10.547" v="2673" actId="20577"/>
          <ac:spMkLst>
            <pc:docMk/>
            <pc:sldMk cId="1653499845" sldId="2147482059"/>
            <ac:spMk id="2" creationId="{D1396A08-31CA-52E1-84F9-69E1F27F6BD4}"/>
          </ac:spMkLst>
        </pc:spChg>
      </pc:sldChg>
      <pc:sldChg chg="del">
        <pc:chgData name="James REES" userId="ae747685-59f7-4046-8ccf-98b152de0327" providerId="ADAL" clId="{AA69CD2D-9C26-4E2E-9B71-84B07BFFC68B}" dt="2026-07-03T07:32:05.087" v="163" actId="47"/>
        <pc:sldMkLst>
          <pc:docMk/>
          <pc:sldMk cId="1936804391" sldId="2147482060"/>
        </pc:sldMkLst>
      </pc:sldChg>
      <pc:sldChg chg="del">
        <pc:chgData name="James REES" userId="ae747685-59f7-4046-8ccf-98b152de0327" providerId="ADAL" clId="{AA69CD2D-9C26-4E2E-9B71-84B07BFFC68B}" dt="2026-07-03T07:41:35.602" v="182" actId="47"/>
        <pc:sldMkLst>
          <pc:docMk/>
          <pc:sldMk cId="1486410320" sldId="2147482061"/>
        </pc:sldMkLst>
      </pc:sldChg>
      <pc:sldChg chg="modSp add mod">
        <pc:chgData name="James REES" userId="ae747685-59f7-4046-8ccf-98b152de0327" providerId="ADAL" clId="{AA69CD2D-9C26-4E2E-9B71-84B07BFFC68B}" dt="2026-07-03T13:43:15.023" v="2505" actId="20577"/>
        <pc:sldMkLst>
          <pc:docMk/>
          <pc:sldMk cId="3954428607" sldId="2147482062"/>
        </pc:sldMkLst>
        <pc:spChg chg="mod">
          <ac:chgData name="James REES" userId="ae747685-59f7-4046-8ccf-98b152de0327" providerId="ADAL" clId="{AA69CD2D-9C26-4E2E-9B71-84B07BFFC68B}" dt="2026-07-03T13:43:15.023" v="2505" actId="20577"/>
          <ac:spMkLst>
            <pc:docMk/>
            <pc:sldMk cId="3954428607" sldId="2147482062"/>
            <ac:spMk id="2" creationId="{CABA86C7-D323-7477-5B5C-B7E8BA6A835C}"/>
          </ac:spMkLst>
        </pc:spChg>
      </pc:sldChg>
      <pc:sldChg chg="modSp add mod">
        <pc:chgData name="James REES" userId="ae747685-59f7-4046-8ccf-98b152de0327" providerId="ADAL" clId="{AA69CD2D-9C26-4E2E-9B71-84B07BFFC68B}" dt="2026-07-03T07:42:10.148" v="203" actId="2711"/>
        <pc:sldMkLst>
          <pc:docMk/>
          <pc:sldMk cId="1918146906" sldId="2147482063"/>
        </pc:sldMkLst>
        <pc:graphicFrameChg chg="modGraphic">
          <ac:chgData name="James REES" userId="ae747685-59f7-4046-8ccf-98b152de0327" providerId="ADAL" clId="{AA69CD2D-9C26-4E2E-9B71-84B07BFFC68B}" dt="2026-07-03T07:42:10.148" v="203" actId="2711"/>
          <ac:graphicFrameMkLst>
            <pc:docMk/>
            <pc:sldMk cId="1918146906" sldId="2147482063"/>
            <ac:graphicFrameMk id="3" creationId="{D83CA474-8AF4-F5E5-C60F-C849C87C5086}"/>
          </ac:graphicFrameMkLst>
        </pc:graphicFrameChg>
      </pc:sldChg>
      <pc:sldChg chg="modSp add mod ord">
        <pc:chgData name="James REES" userId="ae747685-59f7-4046-8ccf-98b152de0327" providerId="ADAL" clId="{AA69CD2D-9C26-4E2E-9B71-84B07BFFC68B}" dt="2026-07-03T07:50:00.449" v="214"/>
        <pc:sldMkLst>
          <pc:docMk/>
          <pc:sldMk cId="105670887" sldId="2147482064"/>
        </pc:sldMkLst>
        <pc:graphicFrameChg chg="modGraphic">
          <ac:chgData name="James REES" userId="ae747685-59f7-4046-8ccf-98b152de0327" providerId="ADAL" clId="{AA69CD2D-9C26-4E2E-9B71-84B07BFFC68B}" dt="2026-07-03T07:42:23.098" v="205" actId="2711"/>
          <ac:graphicFrameMkLst>
            <pc:docMk/>
            <pc:sldMk cId="105670887" sldId="2147482064"/>
            <ac:graphicFrameMk id="3" creationId="{BDD8E024-6325-3FC1-9AED-B9C3459B20F6}"/>
          </ac:graphicFrameMkLst>
        </pc:graphicFrameChg>
        <pc:graphicFrameChg chg="modGraphic">
          <ac:chgData name="James REES" userId="ae747685-59f7-4046-8ccf-98b152de0327" providerId="ADAL" clId="{AA69CD2D-9C26-4E2E-9B71-84B07BFFC68B}" dt="2026-07-03T07:42:17.456" v="204" actId="2711"/>
          <ac:graphicFrameMkLst>
            <pc:docMk/>
            <pc:sldMk cId="105670887" sldId="2147482064"/>
            <ac:graphicFrameMk id="4" creationId="{2F054B6A-6BF4-6824-4BAF-A0CADCE87908}"/>
          </ac:graphicFrameMkLst>
        </pc:graphicFrameChg>
      </pc:sldChg>
      <pc:sldChg chg="modSp add mod">
        <pc:chgData name="James REES" userId="ae747685-59f7-4046-8ccf-98b152de0327" providerId="ADAL" clId="{AA69CD2D-9C26-4E2E-9B71-84B07BFFC68B}" dt="2026-07-03T07:42:44.565" v="207" actId="2711"/>
        <pc:sldMkLst>
          <pc:docMk/>
          <pc:sldMk cId="3357299497" sldId="2147482065"/>
        </pc:sldMkLst>
        <pc:graphicFrameChg chg="modGraphic">
          <ac:chgData name="James REES" userId="ae747685-59f7-4046-8ccf-98b152de0327" providerId="ADAL" clId="{AA69CD2D-9C26-4E2E-9B71-84B07BFFC68B}" dt="2026-07-03T07:42:32.341" v="206" actId="2711"/>
          <ac:graphicFrameMkLst>
            <pc:docMk/>
            <pc:sldMk cId="3357299497" sldId="2147482065"/>
            <ac:graphicFrameMk id="3" creationId="{359BEFAA-E6F6-4F1F-7ADB-21C8B192D6C1}"/>
          </ac:graphicFrameMkLst>
        </pc:graphicFrameChg>
        <pc:graphicFrameChg chg="modGraphic">
          <ac:chgData name="James REES" userId="ae747685-59f7-4046-8ccf-98b152de0327" providerId="ADAL" clId="{AA69CD2D-9C26-4E2E-9B71-84B07BFFC68B}" dt="2026-07-03T07:42:44.565" v="207" actId="2711"/>
          <ac:graphicFrameMkLst>
            <pc:docMk/>
            <pc:sldMk cId="3357299497" sldId="2147482065"/>
            <ac:graphicFrameMk id="5" creationId="{A25F0FC9-CAF2-D4EE-6475-711E80E4C101}"/>
          </ac:graphicFrameMkLst>
        </pc:graphicFrameChg>
      </pc:sldChg>
      <pc:sldChg chg="modSp add mod">
        <pc:chgData name="James REES" userId="ae747685-59f7-4046-8ccf-98b152de0327" providerId="ADAL" clId="{AA69CD2D-9C26-4E2E-9B71-84B07BFFC68B}" dt="2026-07-03T07:42:54.486" v="208" actId="2711"/>
        <pc:sldMkLst>
          <pc:docMk/>
          <pc:sldMk cId="2293235193" sldId="2147482066"/>
        </pc:sldMkLst>
        <pc:graphicFrameChg chg="modGraphic">
          <ac:chgData name="James REES" userId="ae747685-59f7-4046-8ccf-98b152de0327" providerId="ADAL" clId="{AA69CD2D-9C26-4E2E-9B71-84B07BFFC68B}" dt="2026-07-03T07:42:54.486" v="208" actId="2711"/>
          <ac:graphicFrameMkLst>
            <pc:docMk/>
            <pc:sldMk cId="2293235193" sldId="2147482066"/>
            <ac:graphicFrameMk id="4" creationId="{08FF56F0-204F-5ECF-755C-D7479AAEB34C}"/>
          </ac:graphicFrameMkLst>
        </pc:graphicFrameChg>
      </pc:sldChg>
      <pc:sldChg chg="modSp add mod">
        <pc:chgData name="James REES" userId="ae747685-59f7-4046-8ccf-98b152de0327" providerId="ADAL" clId="{AA69CD2D-9C26-4E2E-9B71-84B07BFFC68B}" dt="2026-07-03T11:47:00.699" v="2332" actId="20577"/>
        <pc:sldMkLst>
          <pc:docMk/>
          <pc:sldMk cId="89694060" sldId="2147482067"/>
        </pc:sldMkLst>
        <pc:graphicFrameChg chg="mod modGraphic">
          <ac:chgData name="James REES" userId="ae747685-59f7-4046-8ccf-98b152de0327" providerId="ADAL" clId="{AA69CD2D-9C26-4E2E-9B71-84B07BFFC68B}" dt="2026-07-03T11:47:00.699" v="2332" actId="20577"/>
          <ac:graphicFrameMkLst>
            <pc:docMk/>
            <pc:sldMk cId="89694060" sldId="2147482067"/>
            <ac:graphicFrameMk id="2" creationId="{5344239E-5AE7-352F-94F1-B6D43C57BCA0}"/>
          </ac:graphicFrameMkLst>
        </pc:graphicFrameChg>
      </pc:sldChg>
      <pc:sldChg chg="modSp add mod">
        <pc:chgData name="James REES" userId="ae747685-59f7-4046-8ccf-98b152de0327" providerId="ADAL" clId="{AA69CD2D-9C26-4E2E-9B71-84B07BFFC68B}" dt="2026-07-03T13:45:00.644" v="2668" actId="20577"/>
        <pc:sldMkLst>
          <pc:docMk/>
          <pc:sldMk cId="3854393850" sldId="2147482068"/>
        </pc:sldMkLst>
        <pc:spChg chg="mod">
          <ac:chgData name="James REES" userId="ae747685-59f7-4046-8ccf-98b152de0327" providerId="ADAL" clId="{AA69CD2D-9C26-4E2E-9B71-84B07BFFC68B}" dt="2026-07-03T13:45:00.644" v="2668" actId="20577"/>
          <ac:spMkLst>
            <pc:docMk/>
            <pc:sldMk cId="3854393850" sldId="2147482068"/>
            <ac:spMk id="2" creationId="{F9CCEECF-2EEF-8830-B794-BB875514621A}"/>
          </ac:spMkLst>
        </pc:spChg>
      </pc:sldChg>
      <pc:sldMasterChg chg="del delSldLayout">
        <pc:chgData name="James REES" userId="ae747685-59f7-4046-8ccf-98b152de0327" providerId="ADAL" clId="{AA69CD2D-9C26-4E2E-9B71-84B07BFFC68B}" dt="2026-07-03T07:31:46.863" v="145" actId="47"/>
        <pc:sldMasterMkLst>
          <pc:docMk/>
          <pc:sldMasterMk cId="3523766361" sldId="2147484188"/>
        </pc:sldMasterMkLst>
        <pc:sldLayoutChg chg="del">
          <pc:chgData name="James REES" userId="ae747685-59f7-4046-8ccf-98b152de0327" providerId="ADAL" clId="{AA69CD2D-9C26-4E2E-9B71-84B07BFFC68B}" dt="2026-07-03T07:31:46.863" v="145" actId="47"/>
          <pc:sldLayoutMkLst>
            <pc:docMk/>
            <pc:sldMasterMk cId="3523766361" sldId="2147484188"/>
            <pc:sldLayoutMk cId="2528178729" sldId="2147484189"/>
          </pc:sldLayoutMkLst>
        </pc:sldLayoutChg>
        <pc:sldLayoutChg chg="del">
          <pc:chgData name="James REES" userId="ae747685-59f7-4046-8ccf-98b152de0327" providerId="ADAL" clId="{AA69CD2D-9C26-4E2E-9B71-84B07BFFC68B}" dt="2026-07-03T07:31:46.863" v="145" actId="47"/>
          <pc:sldLayoutMkLst>
            <pc:docMk/>
            <pc:sldMasterMk cId="3523766361" sldId="2147484188"/>
            <pc:sldLayoutMk cId="4074760654" sldId="2147484190"/>
          </pc:sldLayoutMkLst>
        </pc:sldLayoutChg>
      </pc:sldMasterChg>
      <pc:sldMasterChg chg="del delSldLayout">
        <pc:chgData name="James REES" userId="ae747685-59f7-4046-8ccf-98b152de0327" providerId="ADAL" clId="{AA69CD2D-9C26-4E2E-9B71-84B07BFFC68B}" dt="2026-07-03T07:31:52.338" v="153" actId="47"/>
        <pc:sldMasterMkLst>
          <pc:docMk/>
          <pc:sldMasterMk cId="633127585" sldId="2147484191"/>
        </pc:sldMasterMkLst>
        <pc:sldLayoutChg chg="del">
          <pc:chgData name="James REES" userId="ae747685-59f7-4046-8ccf-98b152de0327" providerId="ADAL" clId="{AA69CD2D-9C26-4E2E-9B71-84B07BFFC68B}" dt="2026-07-03T07:31:52.338" v="153" actId="47"/>
          <pc:sldLayoutMkLst>
            <pc:docMk/>
            <pc:sldMasterMk cId="633127585" sldId="2147484191"/>
            <pc:sldLayoutMk cId="2457462827" sldId="2147484192"/>
          </pc:sldLayoutMkLst>
        </pc:sldLayoutChg>
        <pc:sldLayoutChg chg="del">
          <pc:chgData name="James REES" userId="ae747685-59f7-4046-8ccf-98b152de0327" providerId="ADAL" clId="{AA69CD2D-9C26-4E2E-9B71-84B07BFFC68B}" dt="2026-07-03T07:31:52.338" v="153" actId="47"/>
          <pc:sldLayoutMkLst>
            <pc:docMk/>
            <pc:sldMasterMk cId="633127585" sldId="2147484191"/>
            <pc:sldLayoutMk cId="1188553634" sldId="2147484193"/>
          </pc:sldLayoutMkLst>
        </pc:sldLayoutChg>
        <pc:sldLayoutChg chg="del">
          <pc:chgData name="James REES" userId="ae747685-59f7-4046-8ccf-98b152de0327" providerId="ADAL" clId="{AA69CD2D-9C26-4E2E-9B71-84B07BFFC68B}" dt="2026-07-03T07:31:52.338" v="153" actId="47"/>
          <pc:sldLayoutMkLst>
            <pc:docMk/>
            <pc:sldMasterMk cId="633127585" sldId="2147484191"/>
            <pc:sldLayoutMk cId="3468909749" sldId="2147484194"/>
          </pc:sldLayoutMkLst>
        </pc:sldLayoutChg>
        <pc:sldLayoutChg chg="del">
          <pc:chgData name="James REES" userId="ae747685-59f7-4046-8ccf-98b152de0327" providerId="ADAL" clId="{AA69CD2D-9C26-4E2E-9B71-84B07BFFC68B}" dt="2026-07-03T07:31:52.338" v="153" actId="47"/>
          <pc:sldLayoutMkLst>
            <pc:docMk/>
            <pc:sldMasterMk cId="633127585" sldId="2147484191"/>
            <pc:sldLayoutMk cId="680883403" sldId="2147484195"/>
          </pc:sldLayoutMkLst>
        </pc:sldLayoutChg>
        <pc:sldLayoutChg chg="del">
          <pc:chgData name="James REES" userId="ae747685-59f7-4046-8ccf-98b152de0327" providerId="ADAL" clId="{AA69CD2D-9C26-4E2E-9B71-84B07BFFC68B}" dt="2026-07-03T07:31:52.338" v="153" actId="47"/>
          <pc:sldLayoutMkLst>
            <pc:docMk/>
            <pc:sldMasterMk cId="633127585" sldId="2147484191"/>
            <pc:sldLayoutMk cId="1229252503" sldId="2147484196"/>
          </pc:sldLayoutMkLst>
        </pc:sldLayoutChg>
        <pc:sldLayoutChg chg="del">
          <pc:chgData name="James REES" userId="ae747685-59f7-4046-8ccf-98b152de0327" providerId="ADAL" clId="{AA69CD2D-9C26-4E2E-9B71-84B07BFFC68B}" dt="2026-07-03T07:31:52.338" v="153" actId="47"/>
          <pc:sldLayoutMkLst>
            <pc:docMk/>
            <pc:sldMasterMk cId="633127585" sldId="2147484191"/>
            <pc:sldLayoutMk cId="2958435362" sldId="2147484197"/>
          </pc:sldLayoutMkLst>
        </pc:sldLayoutChg>
        <pc:sldLayoutChg chg="del">
          <pc:chgData name="James REES" userId="ae747685-59f7-4046-8ccf-98b152de0327" providerId="ADAL" clId="{AA69CD2D-9C26-4E2E-9B71-84B07BFFC68B}" dt="2026-07-03T07:31:52.338" v="153" actId="47"/>
          <pc:sldLayoutMkLst>
            <pc:docMk/>
            <pc:sldMasterMk cId="633127585" sldId="2147484191"/>
            <pc:sldLayoutMk cId="2289598482" sldId="2147484198"/>
          </pc:sldLayoutMkLst>
        </pc:sldLayoutChg>
        <pc:sldLayoutChg chg="del">
          <pc:chgData name="James REES" userId="ae747685-59f7-4046-8ccf-98b152de0327" providerId="ADAL" clId="{AA69CD2D-9C26-4E2E-9B71-84B07BFFC68B}" dt="2026-07-03T07:31:52.338" v="153" actId="47"/>
          <pc:sldLayoutMkLst>
            <pc:docMk/>
            <pc:sldMasterMk cId="633127585" sldId="2147484191"/>
            <pc:sldLayoutMk cId="944465038" sldId="2147484199"/>
          </pc:sldLayoutMkLst>
        </pc:sldLayoutChg>
        <pc:sldLayoutChg chg="del">
          <pc:chgData name="James REES" userId="ae747685-59f7-4046-8ccf-98b152de0327" providerId="ADAL" clId="{AA69CD2D-9C26-4E2E-9B71-84B07BFFC68B}" dt="2026-07-03T07:31:52.338" v="153" actId="47"/>
          <pc:sldLayoutMkLst>
            <pc:docMk/>
            <pc:sldMasterMk cId="633127585" sldId="2147484191"/>
            <pc:sldLayoutMk cId="806928975" sldId="2147484200"/>
          </pc:sldLayoutMkLst>
        </pc:sldLayoutChg>
        <pc:sldLayoutChg chg="del">
          <pc:chgData name="James REES" userId="ae747685-59f7-4046-8ccf-98b152de0327" providerId="ADAL" clId="{AA69CD2D-9C26-4E2E-9B71-84B07BFFC68B}" dt="2026-07-03T07:31:52.338" v="153" actId="47"/>
          <pc:sldLayoutMkLst>
            <pc:docMk/>
            <pc:sldMasterMk cId="633127585" sldId="2147484191"/>
            <pc:sldLayoutMk cId="1988552010" sldId="2147484201"/>
          </pc:sldLayoutMkLst>
        </pc:sldLayoutChg>
        <pc:sldLayoutChg chg="del">
          <pc:chgData name="James REES" userId="ae747685-59f7-4046-8ccf-98b152de0327" providerId="ADAL" clId="{AA69CD2D-9C26-4E2E-9B71-84B07BFFC68B}" dt="2026-07-03T07:31:52.338" v="153" actId="47"/>
          <pc:sldLayoutMkLst>
            <pc:docMk/>
            <pc:sldMasterMk cId="633127585" sldId="2147484191"/>
            <pc:sldLayoutMk cId="4217885751" sldId="2147484202"/>
          </pc:sldLayoutMkLst>
        </pc:sldLayoutChg>
        <pc:sldLayoutChg chg="del">
          <pc:chgData name="James REES" userId="ae747685-59f7-4046-8ccf-98b152de0327" providerId="ADAL" clId="{AA69CD2D-9C26-4E2E-9B71-84B07BFFC68B}" dt="2026-07-03T07:31:52.338" v="153" actId="47"/>
          <pc:sldLayoutMkLst>
            <pc:docMk/>
            <pc:sldMasterMk cId="633127585" sldId="2147484191"/>
            <pc:sldLayoutMk cId="1120921659" sldId="2147484203"/>
          </pc:sldLayoutMkLst>
        </pc:sldLayoutChg>
        <pc:sldLayoutChg chg="del">
          <pc:chgData name="James REES" userId="ae747685-59f7-4046-8ccf-98b152de0327" providerId="ADAL" clId="{AA69CD2D-9C26-4E2E-9B71-84B07BFFC68B}" dt="2026-07-03T07:31:52.338" v="153" actId="47"/>
          <pc:sldLayoutMkLst>
            <pc:docMk/>
            <pc:sldMasterMk cId="633127585" sldId="2147484191"/>
            <pc:sldLayoutMk cId="2112510968" sldId="2147484204"/>
          </pc:sldLayoutMkLst>
        </pc:sldLayoutChg>
        <pc:sldLayoutChg chg="del">
          <pc:chgData name="James REES" userId="ae747685-59f7-4046-8ccf-98b152de0327" providerId="ADAL" clId="{AA69CD2D-9C26-4E2E-9B71-84B07BFFC68B}" dt="2026-07-03T07:31:52.338" v="153" actId="47"/>
          <pc:sldLayoutMkLst>
            <pc:docMk/>
            <pc:sldMasterMk cId="633127585" sldId="2147484191"/>
            <pc:sldLayoutMk cId="1196606656" sldId="2147484205"/>
          </pc:sldLayoutMkLst>
        </pc:sldLayoutChg>
        <pc:sldLayoutChg chg="del">
          <pc:chgData name="James REES" userId="ae747685-59f7-4046-8ccf-98b152de0327" providerId="ADAL" clId="{AA69CD2D-9C26-4E2E-9B71-84B07BFFC68B}" dt="2026-07-03T07:31:52.338" v="153" actId="47"/>
          <pc:sldLayoutMkLst>
            <pc:docMk/>
            <pc:sldMasterMk cId="633127585" sldId="2147484191"/>
            <pc:sldLayoutMk cId="1150585594" sldId="2147484206"/>
          </pc:sldLayoutMkLst>
        </pc:sldLayoutChg>
        <pc:sldLayoutChg chg="del">
          <pc:chgData name="James REES" userId="ae747685-59f7-4046-8ccf-98b152de0327" providerId="ADAL" clId="{AA69CD2D-9C26-4E2E-9B71-84B07BFFC68B}" dt="2026-07-03T07:31:52.338" v="153" actId="47"/>
          <pc:sldLayoutMkLst>
            <pc:docMk/>
            <pc:sldMasterMk cId="633127585" sldId="2147484191"/>
            <pc:sldLayoutMk cId="3728311500" sldId="2147484207"/>
          </pc:sldLayoutMkLst>
        </pc:sldLayoutChg>
        <pc:sldLayoutChg chg="del">
          <pc:chgData name="James REES" userId="ae747685-59f7-4046-8ccf-98b152de0327" providerId="ADAL" clId="{AA69CD2D-9C26-4E2E-9B71-84B07BFFC68B}" dt="2026-07-03T07:31:52.338" v="153" actId="47"/>
          <pc:sldLayoutMkLst>
            <pc:docMk/>
            <pc:sldMasterMk cId="633127585" sldId="2147484191"/>
            <pc:sldLayoutMk cId="1229596463" sldId="2147484208"/>
          </pc:sldLayoutMkLst>
        </pc:sldLayoutChg>
        <pc:sldLayoutChg chg="del">
          <pc:chgData name="James REES" userId="ae747685-59f7-4046-8ccf-98b152de0327" providerId="ADAL" clId="{AA69CD2D-9C26-4E2E-9B71-84B07BFFC68B}" dt="2026-07-03T07:31:52.338" v="153" actId="47"/>
          <pc:sldLayoutMkLst>
            <pc:docMk/>
            <pc:sldMasterMk cId="633127585" sldId="2147484191"/>
            <pc:sldLayoutMk cId="1084857822" sldId="2147484209"/>
          </pc:sldLayoutMkLst>
        </pc:sldLayoutChg>
        <pc:sldLayoutChg chg="del">
          <pc:chgData name="James REES" userId="ae747685-59f7-4046-8ccf-98b152de0327" providerId="ADAL" clId="{AA69CD2D-9C26-4E2E-9B71-84B07BFFC68B}" dt="2026-07-03T07:31:52.338" v="153" actId="47"/>
          <pc:sldLayoutMkLst>
            <pc:docMk/>
            <pc:sldMasterMk cId="633127585" sldId="2147484191"/>
            <pc:sldLayoutMk cId="2525216142" sldId="2147484210"/>
          </pc:sldLayoutMkLst>
        </pc:sldLayoutChg>
        <pc:sldLayoutChg chg="del">
          <pc:chgData name="James REES" userId="ae747685-59f7-4046-8ccf-98b152de0327" providerId="ADAL" clId="{AA69CD2D-9C26-4E2E-9B71-84B07BFFC68B}" dt="2026-07-03T07:31:52.338" v="153" actId="47"/>
          <pc:sldLayoutMkLst>
            <pc:docMk/>
            <pc:sldMasterMk cId="633127585" sldId="2147484191"/>
            <pc:sldLayoutMk cId="4056946381" sldId="2147484211"/>
          </pc:sldLayoutMkLst>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10.svg"/></Relationships>
</file>

<file path=ppt/diagrams/_rels/data3.xml.rels><?xml version="1.0" encoding="UTF-8" standalone="yes"?>
<Relationships xmlns="http://schemas.openxmlformats.org/package/2006/relationships"><Relationship Id="rId3" Type="http://schemas.openxmlformats.org/officeDocument/2006/relationships/hyperlink" Target="https://gbr01.safelinks.protection.outlook.com/?url=https%3A%2F%2Feot.recmanager.co.uk%2Ff%2Fa%2FmUixsckHBX7pLxf1GF1PIA~~%2FAAAHURA~%2FaXmZwWXBcgO5wdL56l6a5E-Q1h0JziHCCYlBpK50XIsJNKY0gBVLwK8CVQgXGAm2MTZU_5_nzc67vrokJ-2Rri_rrW8xLZJgUotVrb8OnZ4DjWjr0f--XRls-wpYdHIwJyjWYEUmTEMJ8Ofvr5f6EE8aWBX3W849hFSSPK17JeL0RE0o95rPmzyXxBHeIL1uyanWCyxg8pvTPZDAT5lA0OQvBGQl_fo6Pq-zUyboCB6bGSZV4mViG5LwIFOYl0eEg2yGC_APw_FXcgPEAA_KxjsPTegpAfDqgvvbDHea3x3D8bdiUpCeXUEWAArbJK83SYWwVTrLch8f7TPOuNL2Tw~~&amp;data=05%7C02%7Cjames.rees%40recmanager.co.uk%7Cf48bfde794054a312c0e08ded8e199b0%7C2c38dc643bd947f79d66168a7f64e0aa%7C0%7C0%7C639186660654854673%7CUnknown%7CTWFpbGZsb3d8eyJFbXB0eU1hcGkiOnRydWUsIlYiOiIwLjAuMDAwMCIsIlAiOiJXaW4zMiIsIkFOIjoiTWFpbCIsIldUIjoyfQ%3D%3D%7C0%7C%7C%7C&amp;sdata=OI2%2FZ0niByPQghhDdYNrXiDe6HbMoR%2B7h0hPuz%2F%2Bsow%3D&amp;reserved=0" TargetMode="External"/><Relationship Id="rId2" Type="http://schemas.openxmlformats.org/officeDocument/2006/relationships/hyperlink" Target="https://gbr01.safelinks.protection.outlook.com/?url=https%3A%2F%2Feot.recmanager.co.uk%2Ff%2Fa%2F6RLnCdXQLQLPn37CbVuEFQ~~%2FAAAHURA~%2Fc6hkh70-_eNSymcDJULN62zFqxM1WMQFDzii_CWvaECklU5hR3jC0XaJNX6zsnuRBd0I_Ideh4SFY1w1vaofvO9x5LWtt7lwsxtGHLjKyWTqWBzZRZivduHZ_5qmoM4LvtR2e8R32wVLwK8KpsElJejHFRAdoTXNSV5N7f59ldYljE-N4eSHFPrR29XIWbu-bBwQMehDASO3hvlqE0EEKSXd3tSlOsIFHrHLlank_tCHJYMXcGVXeXaK_nFvsOs_HMO_t6d95i6d3pSV34bZko0lUVwQUTGGVKkU7XVZ-L9sU3JN7k1wioPqUJwTIaXqMeNuaUyXy8K9jILJTuiDKg~~&amp;data=05%7C02%7Cjames.rees%40recmanager.co.uk%7Cf48bfde794054a312c0e08ded8e199b0%7C2c38dc643bd947f79d66168a7f64e0aa%7C0%7C0%7C639186660654749089%7CUnknown%7CTWFpbGZsb3d8eyJFbXB0eU1hcGkiOnRydWUsIlYiOiIwLjAuMDAwMCIsIlAiOiJXaW4zMiIsIkFOIjoiTWFpbCIsIldUIjoyfQ%3D%3D%7C0%7C%7C%7C&amp;sdata=sXYYiK57uhYn%2FBaKcWxXGahsBY9HX6lGuK%2Bie1Xlzdo%3D&amp;reserved=0" TargetMode="External"/><Relationship Id="rId1" Type="http://schemas.openxmlformats.org/officeDocument/2006/relationships/hyperlink" Target="https://gbr01.safelinks.protection.outlook.com/?url=https%3A%2F%2Feot.recmanager.co.uk%2Ff%2Fa%2FKmozJSbyrG9JLXCs9l97Zg~~%2FAAAHURA~%2FuhoXpsOBhm_k1lflGpwKJqpdihXMMF1a-E42DydqtKGj4B8xMa6noLh9pEZ5_t3mJqcOyGshsS4avuhB3AyAmtafX2x72rn64iIKUjcWxO91VU4nd7V_pWscf18LXr5Z763CIDfKZVgKzwNZHb0OdsLgyDHs9stVVfNTI5P3ztMe5VoaJ2M2WEIodT738sKpQmQ7wFHNIH0TBoV5lIRHMtlrSYJ0nmlHP0xq52HhGlsfwI2tKLDeKrsY7M16UhEwOYqK581WDmcsjwEINX8-fI8f_pAJ8yU8f17qP5PzDbsnVOvWmHnkNNs_xgcqvW8lJ-IxTMZG-aqveJkLHjfxra5-iBkxRARpjm6C1ZBgsYDtTeskQd1O1TcypxzPjfuiD1PGBC6NIr20EdKa8_oTEEZlGUlOzMrXO10GwmYMPAE~&amp;data=05%7C02%7Cjames.rees%40recmanager.co.uk%7Cf48bfde794054a312c0e08ded8e199b0%7C2c38dc643bd947f79d66168a7f64e0aa%7C0%7C0%7C639186660654708053%7CUnknown%7CTWFpbGZsb3d8eyJFbXB0eU1hcGkiOnRydWUsIlYiOiIwLjAuMDAwMCIsIlAiOiJXaW4zMiIsIkFOIjoiTWFpbCIsIldUIjoyfQ%3D%3D%7C0%7C%7C%7C&amp;sdata=fbMnXotdXlXQzGDf%2BnV4H3Arkt1DGPdvY7fE%2BxmNscw%3D&amp;reserved=0" TargetMode="Externa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diagrams/_rels/data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hyperlink" Target="mailto:change.management@recmanager.co.uk"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10.svg"/></Relationships>
</file>

<file path=ppt/diagrams/_rels/drawing3.xml.rels><?xml version="1.0" encoding="UTF-8" standalone="yes"?>
<Relationships xmlns="http://schemas.openxmlformats.org/package/2006/relationships"><Relationship Id="rId3" Type="http://schemas.openxmlformats.org/officeDocument/2006/relationships/hyperlink" Target="https://gbr01.safelinks.protection.outlook.com/?url=https%3A%2F%2Feot.recmanager.co.uk%2Ff%2Fa%2F6RLnCdXQLQLPn37CbVuEFQ~~%2FAAAHURA~%2Fc6hkh70-_eNSymcDJULN62zFqxM1WMQFDzii_CWvaECklU5hR3jC0XaJNX6zsnuRBd0I_Ideh4SFY1w1vaofvO9x5LWtt7lwsxtGHLjKyWTqWBzZRZivduHZ_5qmoM4LvtR2e8R32wVLwK8KpsElJejHFRAdoTXNSV5N7f59ldYljE-N4eSHFPrR29XIWbu-bBwQMehDASO3hvlqE0EEKSXd3tSlOsIFHrHLlank_tCHJYMXcGVXeXaK_nFvsOs_HMO_t6d95i6d3pSV34bZko0lUVwQUTGGVKkU7XVZ-L9sU3JN7k1wioPqUJwTIaXqMeNuaUyXy8K9jILJTuiDKg~~&amp;data=05%7C02%7Cjames.rees%40recmanager.co.uk%7Cf48bfde794054a312c0e08ded8e199b0%7C2c38dc643bd947f79d66168a7f64e0aa%7C0%7C0%7C639186660654749089%7CUnknown%7CTWFpbGZsb3d8eyJFbXB0eU1hcGkiOnRydWUsIlYiOiIwLjAuMDAwMCIsIlAiOiJXaW4zMiIsIkFOIjoiTWFpbCIsIldUIjoyfQ%3D%3D%7C0%7C%7C%7C&amp;sdata=sXYYiK57uhYn%2FBaKcWxXGahsBY9HX6lGuK%2Bie1Xlzdo%3D&amp;reserved=0" TargetMode="External"/><Relationship Id="rId2" Type="http://schemas.openxmlformats.org/officeDocument/2006/relationships/image" Target="../media/image13.png"/><Relationship Id="rId1" Type="http://schemas.openxmlformats.org/officeDocument/2006/relationships/hyperlink" Target="https://gbr01.safelinks.protection.outlook.com/?url=https%3A%2F%2Feot.recmanager.co.uk%2Ff%2Fa%2FKmozJSbyrG9JLXCs9l97Zg~~%2FAAAHURA~%2FuhoXpsOBhm_k1lflGpwKJqpdihXMMF1a-E42DydqtKGj4B8xMa6noLh9pEZ5_t3mJqcOyGshsS4avuhB3AyAmtafX2x72rn64iIKUjcWxO91VU4nd7V_pWscf18LXr5Z763CIDfKZVgKzwNZHb0OdsLgyDHs9stVVfNTI5P3ztMe5VoaJ2M2WEIodT738sKpQmQ7wFHNIH0TBoV5lIRHMtlrSYJ0nmlHP0xq52HhGlsfwI2tKLDeKrsY7M16UhEwOYqK581WDmcsjwEINX8-fI8f_pAJ8yU8f17qP5PzDbsnVOvWmHnkNNs_xgcqvW8lJ-IxTMZG-aqveJkLHjfxra5-iBkxRARpjm6C1ZBgsYDtTeskQd1O1TcypxzPjfuiD1PGBC6NIr20EdKa8_oTEEZlGUlOzMrXO10GwmYMPAE~&amp;data=05%7C02%7Cjames.rees%40recmanager.co.uk%7Cf48bfde794054a312c0e08ded8e199b0%7C2c38dc643bd947f79d66168a7f64e0aa%7C0%7C0%7C639186660654708053%7CUnknown%7CTWFpbGZsb3d8eyJFbXB0eU1hcGkiOnRydWUsIlYiOiIwLjAuMDAwMCIsIlAiOiJXaW4zMiIsIkFOIjoiTWFpbCIsIldUIjoyfQ%3D%3D%7C0%7C%7C%7C&amp;sdata=fbMnXotdXlXQzGDf%2BnV4H3Arkt1DGPdvY7fE%2BxmNscw%3D&amp;reserved=0" TargetMode="External"/><Relationship Id="rId6" Type="http://schemas.openxmlformats.org/officeDocument/2006/relationships/image" Target="../media/image15.png"/><Relationship Id="rId5" Type="http://schemas.openxmlformats.org/officeDocument/2006/relationships/hyperlink" Target="https://gbr01.safelinks.protection.outlook.com/?url=https%3A%2F%2Feot.recmanager.co.uk%2Ff%2Fa%2FmUixsckHBX7pLxf1GF1PIA~~%2FAAAHURA~%2FaXmZwWXBcgO5wdL56l6a5E-Q1h0JziHCCYlBpK50XIsJNKY0gBVLwK8CVQgXGAm2MTZU_5_nzc67vrokJ-2Rri_rrW8xLZJgUotVrb8OnZ4DjWjr0f--XRls-wpYdHIwJyjWYEUmTEMJ8Ofvr5f6EE8aWBX3W849hFSSPK17JeL0RE0o95rPmzyXxBHeIL1uyanWCyxg8pvTPZDAT5lA0OQvBGQl_fo6Pq-zUyboCB6bGSZV4mViG5LwIFOYl0eEg2yGC_APw_FXcgPEAA_KxjsPTegpAfDqgvvbDHea3x3D8bdiUpCeXUEWAArbJK83SYWwVTrLch8f7TPOuNL2Tw~~&amp;data=05%7C02%7Cjames.rees%40recmanager.co.uk%7Cf48bfde794054a312c0e08ded8e199b0%7C2c38dc643bd947f79d66168a7f64e0aa%7C0%7C0%7C639186660654854673%7CUnknown%7CTWFpbGZsb3d8eyJFbXB0eU1hcGkiOnRydWUsIlYiOiIwLjAuMDAwMCIsIlAiOiJXaW4zMiIsIkFOIjoiTWFpbCIsIldUIjoyfQ%3D%3D%7C0%7C%7C%7C&amp;sdata=OI2%2FZ0niByPQghhDdYNrXiDe6HbMoR%2B7h0hPuz%2F%2Bsow%3D&amp;reserved=0" TargetMode="External"/><Relationship Id="rId4" Type="http://schemas.openxmlformats.org/officeDocument/2006/relationships/image" Target="../media/image14.png"/></Relationships>
</file>

<file path=ppt/diagrams/_rels/drawing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hyperlink" Target="mailto:change.management@recmanager.co.uk"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t>Competition Act compliance</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t>Any other AOB?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FE0E08-0750-4156-BF87-38F23ED2CFE8}" type="doc">
      <dgm:prSet loTypeId="urn:microsoft.com/office/officeart/2005/8/layout/arrow2" loCatId="process" qsTypeId="urn:microsoft.com/office/officeart/2005/8/quickstyle/simple1" qsCatId="simple" csTypeId="urn:microsoft.com/office/officeart/2005/8/colors/accent3_1" csCatId="accent3" phldr="1"/>
      <dgm:spPr/>
      <dgm:t>
        <a:bodyPr/>
        <a:lstStyle/>
        <a:p>
          <a:endParaRPr lang="en-GB"/>
        </a:p>
      </dgm:t>
    </dgm:pt>
    <dgm:pt modelId="{D19A2A54-EFC0-40CC-A49D-2738BF266375}">
      <dgm:prSet phldrT="[Text]" phldr="0"/>
      <dgm:spPr/>
      <dgm:t>
        <a:bodyPr/>
        <a:lstStyle/>
        <a:p>
          <a:r>
            <a:rPr lang="en-GB" dirty="0">
              <a:latin typeface="Arial" panose="020B0604020202020204" pitchFamily="34" charset="0"/>
              <a:cs typeface="Arial" panose="020B0604020202020204" pitchFamily="34" charset="0"/>
            </a:rPr>
            <a:t>Raise Initial Query (Supplier to Supplier)</a:t>
          </a:r>
        </a:p>
      </dgm:t>
    </dgm:pt>
    <dgm:pt modelId="{CFC6D2C6-61AF-40F9-BCFE-47D0D30008DB}" type="parTrans" cxnId="{19A3CD95-867B-4ADF-8463-2FBEFFF34A5D}">
      <dgm:prSet/>
      <dgm:spPr/>
      <dgm:t>
        <a:bodyPr/>
        <a:lstStyle/>
        <a:p>
          <a:endParaRPr lang="en-GB"/>
        </a:p>
      </dgm:t>
    </dgm:pt>
    <dgm:pt modelId="{8EE98409-7D01-4297-88A5-5A072CB7EF35}" type="sibTrans" cxnId="{19A3CD95-867B-4ADF-8463-2FBEFFF34A5D}">
      <dgm:prSet/>
      <dgm:spPr/>
      <dgm:t>
        <a:bodyPr/>
        <a:lstStyle/>
        <a:p>
          <a:endParaRPr lang="en-GB"/>
        </a:p>
      </dgm:t>
    </dgm:pt>
    <dgm:pt modelId="{EAD958BF-B9C7-4312-BFF0-B14AA2034770}">
      <dgm:prSet phldrT="[Text]" phldr="0"/>
      <dgm:spPr/>
      <dgm:t>
        <a:bodyPr/>
        <a:lstStyle/>
        <a:p>
          <a:r>
            <a:rPr lang="en-GB" dirty="0">
              <a:latin typeface="Arial" panose="020B0604020202020204" pitchFamily="34" charset="0"/>
              <a:cs typeface="Arial" panose="020B0604020202020204" pitchFamily="34" charset="0"/>
            </a:rPr>
            <a:t>Instruct to provide information (Losing Supplier to Losing MOA</a:t>
          </a:r>
          <a:r>
            <a:rPr lang="en-GB" dirty="0"/>
            <a:t>)</a:t>
          </a:r>
        </a:p>
      </dgm:t>
    </dgm:pt>
    <dgm:pt modelId="{EEBA052F-7AD5-4559-9068-C87321B53ADE}" type="parTrans" cxnId="{DEFC1F8B-9344-4573-AED4-2E678F9B5318}">
      <dgm:prSet/>
      <dgm:spPr/>
      <dgm:t>
        <a:bodyPr/>
        <a:lstStyle/>
        <a:p>
          <a:endParaRPr lang="en-GB"/>
        </a:p>
      </dgm:t>
    </dgm:pt>
    <dgm:pt modelId="{F25E3950-4CE5-4FC0-87BF-1B204D81BCC3}" type="sibTrans" cxnId="{DEFC1F8B-9344-4573-AED4-2E678F9B5318}">
      <dgm:prSet/>
      <dgm:spPr/>
      <dgm:t>
        <a:bodyPr/>
        <a:lstStyle/>
        <a:p>
          <a:endParaRPr lang="en-GB"/>
        </a:p>
      </dgm:t>
    </dgm:pt>
    <dgm:pt modelId="{3EA836B4-40DB-4A6D-8011-7682ECCF70F5}">
      <dgm:prSet phldrT="[Text]" phldr="0"/>
      <dgm:spPr/>
      <dgm:t>
        <a:bodyPr/>
        <a:lstStyle/>
        <a:p>
          <a:r>
            <a:rPr lang="en-GB" dirty="0">
              <a:latin typeface="Arial" panose="020B0604020202020204" pitchFamily="34" charset="0"/>
              <a:cs typeface="Arial" panose="020B0604020202020204" pitchFamily="34" charset="0"/>
            </a:rPr>
            <a:t>Provide Information ( Losing MOA to Gaining MOA)</a:t>
          </a:r>
        </a:p>
      </dgm:t>
    </dgm:pt>
    <dgm:pt modelId="{794CDC82-5D9C-4CF4-8117-C494D2B48151}" type="parTrans" cxnId="{B78ECF73-5E08-4074-A4F2-46064471FA5E}">
      <dgm:prSet/>
      <dgm:spPr/>
      <dgm:t>
        <a:bodyPr/>
        <a:lstStyle/>
        <a:p>
          <a:endParaRPr lang="en-GB"/>
        </a:p>
      </dgm:t>
    </dgm:pt>
    <dgm:pt modelId="{C62C5852-1C71-4D9E-ABDB-F80BEE439A39}" type="sibTrans" cxnId="{B78ECF73-5E08-4074-A4F2-46064471FA5E}">
      <dgm:prSet/>
      <dgm:spPr/>
      <dgm:t>
        <a:bodyPr/>
        <a:lstStyle/>
        <a:p>
          <a:endParaRPr lang="en-GB"/>
        </a:p>
      </dgm:t>
    </dgm:pt>
    <dgm:pt modelId="{3B92681F-4E9C-433C-9798-8CD2BEE5AD82}">
      <dgm:prSet phldrT="[Text]" phldr="0"/>
      <dgm:spPr/>
      <dgm:t>
        <a:bodyPr/>
        <a:lstStyle/>
        <a:p>
          <a:r>
            <a:rPr lang="en-GB" dirty="0">
              <a:latin typeface="Arial" panose="020B0604020202020204" pitchFamily="34" charset="0"/>
              <a:cs typeface="Arial" panose="020B0604020202020204" pitchFamily="34" charset="0"/>
            </a:rPr>
            <a:t>Provide Information (MOA to Gaining Supplier &amp; DNO)</a:t>
          </a:r>
        </a:p>
      </dgm:t>
    </dgm:pt>
    <dgm:pt modelId="{4D48F87F-3562-42BA-B9E3-95FEFA83BAE6}" type="parTrans" cxnId="{9580D3A7-05C8-4BE7-B6B1-46ED7587B6DF}">
      <dgm:prSet/>
      <dgm:spPr/>
      <dgm:t>
        <a:bodyPr/>
        <a:lstStyle/>
        <a:p>
          <a:endParaRPr lang="en-GB"/>
        </a:p>
      </dgm:t>
    </dgm:pt>
    <dgm:pt modelId="{92B8CD50-CFA7-44CB-A371-44C076572325}" type="sibTrans" cxnId="{9580D3A7-05C8-4BE7-B6B1-46ED7587B6DF}">
      <dgm:prSet/>
      <dgm:spPr/>
      <dgm:t>
        <a:bodyPr/>
        <a:lstStyle/>
        <a:p>
          <a:endParaRPr lang="en-GB"/>
        </a:p>
      </dgm:t>
    </dgm:pt>
    <dgm:pt modelId="{752F2D7E-ACD0-40DE-A50C-7D3B8832A920}" type="pres">
      <dgm:prSet presAssocID="{B1FE0E08-0750-4156-BF87-38F23ED2CFE8}" presName="arrowDiagram" presStyleCnt="0">
        <dgm:presLayoutVars>
          <dgm:chMax val="5"/>
          <dgm:dir/>
          <dgm:resizeHandles val="exact"/>
        </dgm:presLayoutVars>
      </dgm:prSet>
      <dgm:spPr/>
    </dgm:pt>
    <dgm:pt modelId="{185581BE-60A7-49D8-A159-2ED8F27F9BA3}" type="pres">
      <dgm:prSet presAssocID="{B1FE0E08-0750-4156-BF87-38F23ED2CFE8}" presName="arrow" presStyleLbl="bgShp" presStyleIdx="0" presStyleCnt="1"/>
      <dgm:spPr/>
    </dgm:pt>
    <dgm:pt modelId="{344121E6-668B-4DC2-912A-2FBDA9009E81}" type="pres">
      <dgm:prSet presAssocID="{B1FE0E08-0750-4156-BF87-38F23ED2CFE8}" presName="arrowDiagram4" presStyleCnt="0"/>
      <dgm:spPr/>
    </dgm:pt>
    <dgm:pt modelId="{1F26D456-1D6E-4110-ADF2-B45EB9211A2B}" type="pres">
      <dgm:prSet presAssocID="{D19A2A54-EFC0-40CC-A49D-2738BF266375}" presName="bullet4a" presStyleLbl="node1" presStyleIdx="0" presStyleCnt="4"/>
      <dgm:spPr/>
    </dgm:pt>
    <dgm:pt modelId="{82F8CA29-1666-40E4-BCF1-51FD9F92F615}" type="pres">
      <dgm:prSet presAssocID="{D19A2A54-EFC0-40CC-A49D-2738BF266375}" presName="textBox4a" presStyleLbl="revTx" presStyleIdx="0" presStyleCnt="4">
        <dgm:presLayoutVars>
          <dgm:bulletEnabled val="1"/>
        </dgm:presLayoutVars>
      </dgm:prSet>
      <dgm:spPr/>
    </dgm:pt>
    <dgm:pt modelId="{B1A87F18-D610-468E-AE0C-253BEC767DE8}" type="pres">
      <dgm:prSet presAssocID="{EAD958BF-B9C7-4312-BFF0-B14AA2034770}" presName="bullet4b" presStyleLbl="node1" presStyleIdx="1" presStyleCnt="4"/>
      <dgm:spPr/>
    </dgm:pt>
    <dgm:pt modelId="{AA6FCF3D-5B5C-4119-8003-84457A236865}" type="pres">
      <dgm:prSet presAssocID="{EAD958BF-B9C7-4312-BFF0-B14AA2034770}" presName="textBox4b" presStyleLbl="revTx" presStyleIdx="1" presStyleCnt="4">
        <dgm:presLayoutVars>
          <dgm:bulletEnabled val="1"/>
        </dgm:presLayoutVars>
      </dgm:prSet>
      <dgm:spPr/>
    </dgm:pt>
    <dgm:pt modelId="{42A78668-E583-4B04-9EE3-C32D72951A03}" type="pres">
      <dgm:prSet presAssocID="{3EA836B4-40DB-4A6D-8011-7682ECCF70F5}" presName="bullet4c" presStyleLbl="node1" presStyleIdx="2" presStyleCnt="4"/>
      <dgm:spPr/>
    </dgm:pt>
    <dgm:pt modelId="{14FEE20D-C7F5-4054-88F7-7FC084E2676F}" type="pres">
      <dgm:prSet presAssocID="{3EA836B4-40DB-4A6D-8011-7682ECCF70F5}" presName="textBox4c" presStyleLbl="revTx" presStyleIdx="2" presStyleCnt="4">
        <dgm:presLayoutVars>
          <dgm:bulletEnabled val="1"/>
        </dgm:presLayoutVars>
      </dgm:prSet>
      <dgm:spPr/>
    </dgm:pt>
    <dgm:pt modelId="{F159624D-86D3-48E6-B31A-2558022F4D5E}" type="pres">
      <dgm:prSet presAssocID="{3B92681F-4E9C-433C-9798-8CD2BEE5AD82}" presName="bullet4d" presStyleLbl="node1" presStyleIdx="3" presStyleCnt="4"/>
      <dgm:spPr/>
    </dgm:pt>
    <dgm:pt modelId="{E571DB80-A801-488F-8C8D-F0E8053D912F}" type="pres">
      <dgm:prSet presAssocID="{3B92681F-4E9C-433C-9798-8CD2BEE5AD82}" presName="textBox4d" presStyleLbl="revTx" presStyleIdx="3" presStyleCnt="4">
        <dgm:presLayoutVars>
          <dgm:bulletEnabled val="1"/>
        </dgm:presLayoutVars>
      </dgm:prSet>
      <dgm:spPr/>
    </dgm:pt>
  </dgm:ptLst>
  <dgm:cxnLst>
    <dgm:cxn modelId="{BD3A000C-F14F-4C22-AF89-E1A7A5C6CD2F}" type="presOf" srcId="{3EA836B4-40DB-4A6D-8011-7682ECCF70F5}" destId="{14FEE20D-C7F5-4054-88F7-7FC084E2676F}" srcOrd="0" destOrd="0" presId="urn:microsoft.com/office/officeart/2005/8/layout/arrow2"/>
    <dgm:cxn modelId="{EDF6720F-B20C-47A8-B912-0871EFF71FB8}" type="presOf" srcId="{D19A2A54-EFC0-40CC-A49D-2738BF266375}" destId="{82F8CA29-1666-40E4-BCF1-51FD9F92F615}" srcOrd="0" destOrd="0" presId="urn:microsoft.com/office/officeart/2005/8/layout/arrow2"/>
    <dgm:cxn modelId="{49E5E73D-FED3-405B-9DC5-9BF36B8DDDCD}" type="presOf" srcId="{B1FE0E08-0750-4156-BF87-38F23ED2CFE8}" destId="{752F2D7E-ACD0-40DE-A50C-7D3B8832A920}" srcOrd="0" destOrd="0" presId="urn:microsoft.com/office/officeart/2005/8/layout/arrow2"/>
    <dgm:cxn modelId="{E36C4451-1758-46DA-B668-57FC88A2838B}" type="presOf" srcId="{3B92681F-4E9C-433C-9798-8CD2BEE5AD82}" destId="{E571DB80-A801-488F-8C8D-F0E8053D912F}" srcOrd="0" destOrd="0" presId="urn:microsoft.com/office/officeart/2005/8/layout/arrow2"/>
    <dgm:cxn modelId="{B78ECF73-5E08-4074-A4F2-46064471FA5E}" srcId="{B1FE0E08-0750-4156-BF87-38F23ED2CFE8}" destId="{3EA836B4-40DB-4A6D-8011-7682ECCF70F5}" srcOrd="2" destOrd="0" parTransId="{794CDC82-5D9C-4CF4-8117-C494D2B48151}" sibTransId="{C62C5852-1C71-4D9E-ABDB-F80BEE439A39}"/>
    <dgm:cxn modelId="{DEFC1F8B-9344-4573-AED4-2E678F9B5318}" srcId="{B1FE0E08-0750-4156-BF87-38F23ED2CFE8}" destId="{EAD958BF-B9C7-4312-BFF0-B14AA2034770}" srcOrd="1" destOrd="0" parTransId="{EEBA052F-7AD5-4559-9068-C87321B53ADE}" sibTransId="{F25E3950-4CE5-4FC0-87BF-1B204D81BCC3}"/>
    <dgm:cxn modelId="{19A3CD95-867B-4ADF-8463-2FBEFFF34A5D}" srcId="{B1FE0E08-0750-4156-BF87-38F23ED2CFE8}" destId="{D19A2A54-EFC0-40CC-A49D-2738BF266375}" srcOrd="0" destOrd="0" parTransId="{CFC6D2C6-61AF-40F9-BCFE-47D0D30008DB}" sibTransId="{8EE98409-7D01-4297-88A5-5A072CB7EF35}"/>
    <dgm:cxn modelId="{9580D3A7-05C8-4BE7-B6B1-46ED7587B6DF}" srcId="{B1FE0E08-0750-4156-BF87-38F23ED2CFE8}" destId="{3B92681F-4E9C-433C-9798-8CD2BEE5AD82}" srcOrd="3" destOrd="0" parTransId="{4D48F87F-3562-42BA-B9E3-95FEFA83BAE6}" sibTransId="{92B8CD50-CFA7-44CB-A371-44C076572325}"/>
    <dgm:cxn modelId="{198D35C3-869F-4D85-BCD2-3C68F000498D}" type="presOf" srcId="{EAD958BF-B9C7-4312-BFF0-B14AA2034770}" destId="{AA6FCF3D-5B5C-4119-8003-84457A236865}" srcOrd="0" destOrd="0" presId="urn:microsoft.com/office/officeart/2005/8/layout/arrow2"/>
    <dgm:cxn modelId="{8A55BA23-9789-4758-B490-490B46257002}" type="presParOf" srcId="{752F2D7E-ACD0-40DE-A50C-7D3B8832A920}" destId="{185581BE-60A7-49D8-A159-2ED8F27F9BA3}" srcOrd="0" destOrd="0" presId="urn:microsoft.com/office/officeart/2005/8/layout/arrow2"/>
    <dgm:cxn modelId="{266B65A8-D8DD-4BCA-8DDC-889B93390429}" type="presParOf" srcId="{752F2D7E-ACD0-40DE-A50C-7D3B8832A920}" destId="{344121E6-668B-4DC2-912A-2FBDA9009E81}" srcOrd="1" destOrd="0" presId="urn:microsoft.com/office/officeart/2005/8/layout/arrow2"/>
    <dgm:cxn modelId="{90FAB807-7809-499E-B94D-953AAA2294F3}" type="presParOf" srcId="{344121E6-668B-4DC2-912A-2FBDA9009E81}" destId="{1F26D456-1D6E-4110-ADF2-B45EB9211A2B}" srcOrd="0" destOrd="0" presId="urn:microsoft.com/office/officeart/2005/8/layout/arrow2"/>
    <dgm:cxn modelId="{0320E67F-2D5D-4838-BE0A-1E6F8C231C56}" type="presParOf" srcId="{344121E6-668B-4DC2-912A-2FBDA9009E81}" destId="{82F8CA29-1666-40E4-BCF1-51FD9F92F615}" srcOrd="1" destOrd="0" presId="urn:microsoft.com/office/officeart/2005/8/layout/arrow2"/>
    <dgm:cxn modelId="{1E694A10-A4E4-4B19-AF53-4B10C1E9C6F0}" type="presParOf" srcId="{344121E6-668B-4DC2-912A-2FBDA9009E81}" destId="{B1A87F18-D610-468E-AE0C-253BEC767DE8}" srcOrd="2" destOrd="0" presId="urn:microsoft.com/office/officeart/2005/8/layout/arrow2"/>
    <dgm:cxn modelId="{C9D26259-0B1D-4489-BA02-8E75F7117D95}" type="presParOf" srcId="{344121E6-668B-4DC2-912A-2FBDA9009E81}" destId="{AA6FCF3D-5B5C-4119-8003-84457A236865}" srcOrd="3" destOrd="0" presId="urn:microsoft.com/office/officeart/2005/8/layout/arrow2"/>
    <dgm:cxn modelId="{C9216E16-630F-41D6-83F1-AF6A1361856A}" type="presParOf" srcId="{344121E6-668B-4DC2-912A-2FBDA9009E81}" destId="{42A78668-E583-4B04-9EE3-C32D72951A03}" srcOrd="4" destOrd="0" presId="urn:microsoft.com/office/officeart/2005/8/layout/arrow2"/>
    <dgm:cxn modelId="{9A3B7CF9-3558-4402-A385-DF1800D0A588}" type="presParOf" srcId="{344121E6-668B-4DC2-912A-2FBDA9009E81}" destId="{14FEE20D-C7F5-4054-88F7-7FC084E2676F}" srcOrd="5" destOrd="0" presId="urn:microsoft.com/office/officeart/2005/8/layout/arrow2"/>
    <dgm:cxn modelId="{67E276C1-F5DB-4BB1-BE17-2F378EE24B72}" type="presParOf" srcId="{344121E6-668B-4DC2-912A-2FBDA9009E81}" destId="{F159624D-86D3-48E6-B31A-2558022F4D5E}" srcOrd="6" destOrd="0" presId="urn:microsoft.com/office/officeart/2005/8/layout/arrow2"/>
    <dgm:cxn modelId="{600264CF-F32F-4997-AF87-E78B1731D234}" type="presParOf" srcId="{344121E6-668B-4DC2-912A-2FBDA9009E81}" destId="{E571DB80-A801-488F-8C8D-F0E8053D912F}"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3D40FF9-75E5-41B5-8C03-E1F7C8BD7AD1}"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GB"/>
        </a:p>
      </dgm:t>
    </dgm:pt>
    <dgm:pt modelId="{0D98AC86-8517-4B72-9F7D-25CC48592A25}">
      <dgm:prSet phldrT="[Text]"/>
      <dgm:spPr/>
      <dgm:t>
        <a:bodyPr/>
        <a:lstStyle/>
        <a:p>
          <a:pPr>
            <a:buNone/>
          </a:pPr>
          <a:r>
            <a:rPr lang="en-GB" sz="1800" dirty="0">
              <a:latin typeface="Arial" panose="020B0604020202020204" pitchFamily="34" charset="0"/>
              <a:cs typeface="Arial" panose="020B0604020202020204" pitchFamily="34" charset="0"/>
              <a:hlinkClick xmlns:r="http://schemas.openxmlformats.org/officeDocument/2006/relationships" r:id="rId1"/>
            </a:rPr>
            <a:t>Consumer Consent Webinar 22 July 2026</a:t>
          </a:r>
          <a:endParaRPr lang="en-GB" sz="1800" dirty="0">
            <a:latin typeface="Arial" panose="020B0604020202020204" pitchFamily="34" charset="0"/>
            <a:cs typeface="Arial" panose="020B0604020202020204" pitchFamily="34" charset="0"/>
          </a:endParaRPr>
        </a:p>
      </dgm:t>
    </dgm:pt>
    <dgm:pt modelId="{CFA4C041-DD4D-4FB6-A867-87D7FD4FF646}" type="parTrans" cxnId="{0D7C3301-78CC-4551-B19D-67D09D1944F3}">
      <dgm:prSet/>
      <dgm:spPr/>
      <dgm:t>
        <a:bodyPr/>
        <a:lstStyle/>
        <a:p>
          <a:endParaRPr lang="en-GB"/>
        </a:p>
      </dgm:t>
    </dgm:pt>
    <dgm:pt modelId="{413E6162-8246-43FB-8743-AEC57BA024AE}" type="sibTrans" cxnId="{0D7C3301-78CC-4551-B19D-67D09D1944F3}">
      <dgm:prSet/>
      <dgm:spPr/>
      <dgm:t>
        <a:bodyPr/>
        <a:lstStyle/>
        <a:p>
          <a:endParaRPr lang="en-GB"/>
        </a:p>
      </dgm:t>
    </dgm:pt>
    <dgm:pt modelId="{88F32295-DDD5-480F-BE6C-E2B591096215}">
      <dgm:prSet custT="1"/>
      <dgm:spPr/>
      <dgm:t>
        <a:bodyPr/>
        <a:lstStyle/>
        <a:p>
          <a:r>
            <a:rPr lang="en-GB" sz="1800" dirty="0">
              <a:latin typeface="Arial" panose="020B0604020202020204" pitchFamily="34" charset="0"/>
              <a:cs typeface="Arial" panose="020B0604020202020204" pitchFamily="34" charset="0"/>
              <a:hlinkClick xmlns:r="http://schemas.openxmlformats.org/officeDocument/2006/relationships" r:id="rId2"/>
            </a:rPr>
            <a:t>Market-wide Half Hourly Settlement Update</a:t>
          </a:r>
          <a:endParaRPr lang="en-GB" sz="1800" dirty="0">
            <a:latin typeface="Arial" panose="020B0604020202020204" pitchFamily="34" charset="0"/>
            <a:cs typeface="Arial" panose="020B0604020202020204" pitchFamily="34" charset="0"/>
          </a:endParaRPr>
        </a:p>
      </dgm:t>
    </dgm:pt>
    <dgm:pt modelId="{F919D2F3-16DC-4999-AADB-5D91D3E0E557}" type="parTrans" cxnId="{9B61A54B-8221-4468-87B8-0061566886B0}">
      <dgm:prSet/>
      <dgm:spPr/>
      <dgm:t>
        <a:bodyPr/>
        <a:lstStyle/>
        <a:p>
          <a:endParaRPr lang="en-GB"/>
        </a:p>
      </dgm:t>
    </dgm:pt>
    <dgm:pt modelId="{77D8D2AE-9B2C-40D6-A802-AC1D9749DDE9}" type="sibTrans" cxnId="{9B61A54B-8221-4468-87B8-0061566886B0}">
      <dgm:prSet/>
      <dgm:spPr/>
      <dgm:t>
        <a:bodyPr/>
        <a:lstStyle/>
        <a:p>
          <a:endParaRPr lang="en-GB"/>
        </a:p>
      </dgm:t>
    </dgm:pt>
    <dgm:pt modelId="{CDDFE0D5-9A71-4C5B-844A-95DBCC61C95E}">
      <dgm:prSet custT="1"/>
      <dgm:spPr/>
      <dgm:t>
        <a:bodyPr/>
        <a:lstStyle/>
        <a:p>
          <a:pPr algn="l">
            <a:buNone/>
          </a:pPr>
          <a:r>
            <a:rPr lang="en-GB" sz="1800" dirty="0">
              <a:latin typeface="Arial" panose="020B0604020202020204" pitchFamily="34" charset="0"/>
              <a:cs typeface="Arial" panose="020B0604020202020204" pitchFamily="34" charset="0"/>
              <a:hlinkClick xmlns:r="http://schemas.openxmlformats.org/officeDocument/2006/relationships" r:id="rId3"/>
            </a:rPr>
            <a:t>REC Portal Relaunch Web Page</a:t>
          </a:r>
          <a:endParaRPr lang="en-GB" sz="1800" dirty="0">
            <a:latin typeface="Arial" panose="020B0604020202020204" pitchFamily="34" charset="0"/>
            <a:cs typeface="Arial" panose="020B0604020202020204" pitchFamily="34" charset="0"/>
          </a:endParaRPr>
        </a:p>
      </dgm:t>
    </dgm:pt>
    <dgm:pt modelId="{38FFF151-3489-4622-90D0-41DB96F2D580}" type="parTrans" cxnId="{27BF588D-FD49-482C-8DE3-91B9D537DEE7}">
      <dgm:prSet/>
      <dgm:spPr/>
      <dgm:t>
        <a:bodyPr/>
        <a:lstStyle/>
        <a:p>
          <a:endParaRPr lang="en-GB"/>
        </a:p>
      </dgm:t>
    </dgm:pt>
    <dgm:pt modelId="{3454BF56-0866-4456-8618-B7CA7D2E6245}" type="sibTrans" cxnId="{27BF588D-FD49-482C-8DE3-91B9D537DEE7}">
      <dgm:prSet/>
      <dgm:spPr/>
      <dgm:t>
        <a:bodyPr/>
        <a:lstStyle/>
        <a:p>
          <a:endParaRPr lang="en-GB"/>
        </a:p>
      </dgm:t>
    </dgm:pt>
    <dgm:pt modelId="{F9471D7B-E655-4399-ABA9-D248BEFF3526}">
      <dgm:prSet custT="1"/>
      <dgm:spPr/>
      <dgm:t>
        <a:bodyPr/>
        <a:lstStyle/>
        <a:p>
          <a:pPr algn="l">
            <a:buFont typeface="Arial" panose="020B0604020202020204" pitchFamily="34" charset="0"/>
            <a:buChar char="•"/>
          </a:pPr>
          <a:r>
            <a:rPr lang="en-GB" sz="1400" dirty="0">
              <a:latin typeface="Arial" panose="020B0604020202020204" pitchFamily="34" charset="0"/>
              <a:cs typeface="Arial" panose="020B0604020202020204" pitchFamily="34" charset="0"/>
            </a:rPr>
            <a:t>Check the REC Portal Relaunch web page to see what’s new, join workshops, try out prototypes, and help shape the Portal you use every day. Dip in when it suits you and stay close to the work that directly affects you.</a:t>
          </a:r>
        </a:p>
      </dgm:t>
    </dgm:pt>
    <dgm:pt modelId="{06E7D16E-6C96-4346-B7A3-DC9B60142346}" type="parTrans" cxnId="{8F460FA9-768F-4CF4-B6BC-B7815BDE8DB7}">
      <dgm:prSet/>
      <dgm:spPr/>
      <dgm:t>
        <a:bodyPr/>
        <a:lstStyle/>
        <a:p>
          <a:endParaRPr lang="en-GB"/>
        </a:p>
      </dgm:t>
    </dgm:pt>
    <dgm:pt modelId="{86030CDB-C6A2-40C9-A140-C442C2E00AE3}" type="sibTrans" cxnId="{8F460FA9-768F-4CF4-B6BC-B7815BDE8DB7}">
      <dgm:prSet/>
      <dgm:spPr/>
      <dgm:t>
        <a:bodyPr/>
        <a:lstStyle/>
        <a:p>
          <a:endParaRPr lang="en-GB"/>
        </a:p>
      </dgm:t>
    </dgm:pt>
    <dgm:pt modelId="{3E900940-71AC-4BFB-933B-754D2840DBC0}">
      <dgm:prSet custT="1"/>
      <dgm:spPr/>
      <dgm:t>
        <a:bodyPr/>
        <a:lstStyle/>
        <a:p>
          <a:pPr>
            <a:buFont typeface="Arial" panose="020B0604020202020204" pitchFamily="34" charset="0"/>
            <a:buChar char="•"/>
          </a:pPr>
          <a:r>
            <a:rPr lang="en-GB" sz="1400" b="0" i="0" dirty="0">
              <a:latin typeface="Arial" panose="020B0604020202020204" pitchFamily="34" charset="0"/>
              <a:cs typeface="Arial" panose="020B0604020202020204" pitchFamily="34" charset="0"/>
            </a:rPr>
            <a:t>Join us on 22 July 2026 for the latest Consumer Consent Solution Webinar to stay up to date with project-wide progress, quarterly reviews, the overall delivery plan, key outcomes from topic-specific discussions. </a:t>
          </a:r>
          <a:endParaRPr lang="en-GB" sz="1400" dirty="0">
            <a:latin typeface="Arial" panose="020B0604020202020204" pitchFamily="34" charset="0"/>
            <a:cs typeface="Arial" panose="020B0604020202020204" pitchFamily="34" charset="0"/>
          </a:endParaRPr>
        </a:p>
      </dgm:t>
    </dgm:pt>
    <dgm:pt modelId="{8C050365-2224-4C1F-866C-ED6C05F7DC5C}" type="parTrans" cxnId="{D11CD073-B712-44D6-A711-39B9E935BE47}">
      <dgm:prSet/>
      <dgm:spPr/>
      <dgm:t>
        <a:bodyPr/>
        <a:lstStyle/>
        <a:p>
          <a:endParaRPr lang="en-GB"/>
        </a:p>
      </dgm:t>
    </dgm:pt>
    <dgm:pt modelId="{B4AF4458-6627-46BF-A06C-2E8498102120}" type="sibTrans" cxnId="{D11CD073-B712-44D6-A711-39B9E935BE47}">
      <dgm:prSet/>
      <dgm:spPr/>
      <dgm:t>
        <a:bodyPr/>
        <a:lstStyle/>
        <a:p>
          <a:endParaRPr lang="en-GB"/>
        </a:p>
      </dgm:t>
    </dgm:pt>
    <dgm:pt modelId="{C3A2A025-530D-4EC0-B430-A7750CA8B605}">
      <dgm:prSet custT="1"/>
      <dgm:spPr/>
      <dgm:t>
        <a:bodyPr/>
        <a:lstStyle/>
        <a:p>
          <a:r>
            <a:rPr lang="en-GB" sz="1400" dirty="0">
              <a:latin typeface="Arial" panose="020B0604020202020204" pitchFamily="34" charset="0"/>
              <a:cs typeface="Arial" panose="020B0604020202020204" pitchFamily="34" charset="0"/>
            </a:rPr>
            <a:t>Keep up to date with the latest news published by the MHHS Programme each Wednesday on the News Hub. Updates in the Clock from 01 July have been added.</a:t>
          </a:r>
        </a:p>
      </dgm:t>
    </dgm:pt>
    <dgm:pt modelId="{20667E56-F0C9-45A1-B7AE-AE4F667DB694}" type="parTrans" cxnId="{229A3FED-78E5-4E1B-9F44-9D539DB0F645}">
      <dgm:prSet/>
      <dgm:spPr/>
      <dgm:t>
        <a:bodyPr/>
        <a:lstStyle/>
        <a:p>
          <a:endParaRPr lang="en-GB"/>
        </a:p>
      </dgm:t>
    </dgm:pt>
    <dgm:pt modelId="{CE5ADC47-9ACC-49A8-A026-A30E25B1D0FD}" type="sibTrans" cxnId="{229A3FED-78E5-4E1B-9F44-9D539DB0F645}">
      <dgm:prSet/>
      <dgm:spPr/>
      <dgm:t>
        <a:bodyPr/>
        <a:lstStyle/>
        <a:p>
          <a:endParaRPr lang="en-GB"/>
        </a:p>
      </dgm:t>
    </dgm:pt>
    <dgm:pt modelId="{3D6EA27E-E6EF-4BC5-9B75-214145ABFF1A}" type="pres">
      <dgm:prSet presAssocID="{83D40FF9-75E5-41B5-8C03-E1F7C8BD7AD1}" presName="linearFlow" presStyleCnt="0">
        <dgm:presLayoutVars>
          <dgm:dir/>
          <dgm:resizeHandles val="exact"/>
        </dgm:presLayoutVars>
      </dgm:prSet>
      <dgm:spPr/>
    </dgm:pt>
    <dgm:pt modelId="{86CE4289-750C-44B2-B759-DED435D52D5D}" type="pres">
      <dgm:prSet presAssocID="{0D98AC86-8517-4B72-9F7D-25CC48592A25}" presName="composite" presStyleCnt="0"/>
      <dgm:spPr/>
    </dgm:pt>
    <dgm:pt modelId="{3413A07A-1AEC-413B-A773-1FF7B1FD4E3A}" type="pres">
      <dgm:prSet presAssocID="{0D98AC86-8517-4B72-9F7D-25CC48592A25}" presName="imgShp" presStyleLbl="fgImgPlace1" presStyleIdx="0" presStyleCnt="3"/>
      <dgm:spPr>
        <a:blipFill rotWithShape="1">
          <a:blip xmlns:r="http://schemas.openxmlformats.org/officeDocument/2006/relationships" r:embed="rId4"/>
          <a:srcRect/>
          <a:stretch>
            <a:fillRect/>
          </a:stretch>
        </a:blipFill>
      </dgm:spPr>
    </dgm:pt>
    <dgm:pt modelId="{D84FF735-BE4F-4349-A46F-1D756724400F}" type="pres">
      <dgm:prSet presAssocID="{0D98AC86-8517-4B72-9F7D-25CC48592A25}" presName="txShp" presStyleLbl="node1" presStyleIdx="0" presStyleCnt="3">
        <dgm:presLayoutVars>
          <dgm:bulletEnabled val="1"/>
        </dgm:presLayoutVars>
      </dgm:prSet>
      <dgm:spPr/>
    </dgm:pt>
    <dgm:pt modelId="{AA6CEDF6-734A-4AFA-980D-17DCBE91D9A8}" type="pres">
      <dgm:prSet presAssocID="{413E6162-8246-43FB-8743-AEC57BA024AE}" presName="spacing" presStyleCnt="0"/>
      <dgm:spPr/>
    </dgm:pt>
    <dgm:pt modelId="{3B04F0AA-3292-436C-AE73-5BC32D8CB0D4}" type="pres">
      <dgm:prSet presAssocID="{88F32295-DDD5-480F-BE6C-E2B591096215}" presName="composite" presStyleCnt="0"/>
      <dgm:spPr/>
    </dgm:pt>
    <dgm:pt modelId="{8B43C754-FB3B-4E29-BBDA-61EF89D80BD0}" type="pres">
      <dgm:prSet presAssocID="{88F32295-DDD5-480F-BE6C-E2B591096215}" presName="imgShp" presStyleLbl="fgImgPlace1" presStyleIdx="1" presStyleCnt="3"/>
      <dgm:spPr>
        <a:blipFill>
          <a:blip xmlns:r="http://schemas.openxmlformats.org/officeDocument/2006/relationships" r:embed="rId5"/>
          <a:srcRect/>
          <a:stretch>
            <a:fillRect/>
          </a:stretch>
        </a:blipFill>
      </dgm:spPr>
    </dgm:pt>
    <dgm:pt modelId="{F92DEC39-A469-428B-AF69-6916DC3A3A8E}" type="pres">
      <dgm:prSet presAssocID="{88F32295-DDD5-480F-BE6C-E2B591096215}" presName="txShp" presStyleLbl="node1" presStyleIdx="1" presStyleCnt="3">
        <dgm:presLayoutVars>
          <dgm:bulletEnabled val="1"/>
        </dgm:presLayoutVars>
      </dgm:prSet>
      <dgm:spPr/>
    </dgm:pt>
    <dgm:pt modelId="{EBAC1C00-1EE0-42B1-9471-5AC9BB5E3112}" type="pres">
      <dgm:prSet presAssocID="{77D8D2AE-9B2C-40D6-A802-AC1D9749DDE9}" presName="spacing" presStyleCnt="0"/>
      <dgm:spPr/>
    </dgm:pt>
    <dgm:pt modelId="{B4E153C9-C1DC-40A0-863B-334DCFA834E3}" type="pres">
      <dgm:prSet presAssocID="{CDDFE0D5-9A71-4C5B-844A-95DBCC61C95E}" presName="composite" presStyleCnt="0"/>
      <dgm:spPr/>
    </dgm:pt>
    <dgm:pt modelId="{416A8A6D-FB99-4876-95D6-351FA2FDBBAD}" type="pres">
      <dgm:prSet presAssocID="{CDDFE0D5-9A71-4C5B-844A-95DBCC61C95E}" presName="imgShp" presStyleLbl="fgImgPlace1" presStyleIdx="2" presStyleCnt="3"/>
      <dgm:spPr>
        <a:blipFill>
          <a:blip xmlns:r="http://schemas.openxmlformats.org/officeDocument/2006/relationships" r:embed="rId6"/>
          <a:srcRect/>
          <a:stretch>
            <a:fillRect/>
          </a:stretch>
        </a:blipFill>
      </dgm:spPr>
    </dgm:pt>
    <dgm:pt modelId="{434FA4E8-FEED-4B32-B9E4-589716145B25}" type="pres">
      <dgm:prSet presAssocID="{CDDFE0D5-9A71-4C5B-844A-95DBCC61C95E}" presName="txShp" presStyleLbl="node1" presStyleIdx="2" presStyleCnt="3">
        <dgm:presLayoutVars>
          <dgm:bulletEnabled val="1"/>
        </dgm:presLayoutVars>
      </dgm:prSet>
      <dgm:spPr/>
    </dgm:pt>
  </dgm:ptLst>
  <dgm:cxnLst>
    <dgm:cxn modelId="{0D7C3301-78CC-4551-B19D-67D09D1944F3}" srcId="{83D40FF9-75E5-41B5-8C03-E1F7C8BD7AD1}" destId="{0D98AC86-8517-4B72-9F7D-25CC48592A25}" srcOrd="0" destOrd="0" parTransId="{CFA4C041-DD4D-4FB6-A867-87D7FD4FF646}" sibTransId="{413E6162-8246-43FB-8743-AEC57BA024AE}"/>
    <dgm:cxn modelId="{A253F713-AC60-40D3-8873-D2B772EB83FC}" type="presOf" srcId="{0D98AC86-8517-4B72-9F7D-25CC48592A25}" destId="{D84FF735-BE4F-4349-A46F-1D756724400F}" srcOrd="0" destOrd="0" presId="urn:microsoft.com/office/officeart/2005/8/layout/vList3"/>
    <dgm:cxn modelId="{1CF4732C-CC7C-42F0-B405-AB4B4A007685}" type="presOf" srcId="{CDDFE0D5-9A71-4C5B-844A-95DBCC61C95E}" destId="{434FA4E8-FEED-4B32-B9E4-589716145B25}" srcOrd="0" destOrd="0" presId="urn:microsoft.com/office/officeart/2005/8/layout/vList3"/>
    <dgm:cxn modelId="{87AD5A30-9802-4112-8241-DECDE3B5B091}" type="presOf" srcId="{F9471D7B-E655-4399-ABA9-D248BEFF3526}" destId="{434FA4E8-FEED-4B32-B9E4-589716145B25}" srcOrd="0" destOrd="1" presId="urn:microsoft.com/office/officeart/2005/8/layout/vList3"/>
    <dgm:cxn modelId="{71FE9931-3D87-433A-BF1B-FF97B6B0919F}" type="presOf" srcId="{83D40FF9-75E5-41B5-8C03-E1F7C8BD7AD1}" destId="{3D6EA27E-E6EF-4BC5-9B75-214145ABFF1A}" srcOrd="0" destOrd="0" presId="urn:microsoft.com/office/officeart/2005/8/layout/vList3"/>
    <dgm:cxn modelId="{D42E3443-3527-486F-8C2E-ADECEDF6B5E4}" type="presOf" srcId="{3E900940-71AC-4BFB-933B-754D2840DBC0}" destId="{D84FF735-BE4F-4349-A46F-1D756724400F}" srcOrd="0" destOrd="1" presId="urn:microsoft.com/office/officeart/2005/8/layout/vList3"/>
    <dgm:cxn modelId="{9B61A54B-8221-4468-87B8-0061566886B0}" srcId="{83D40FF9-75E5-41B5-8C03-E1F7C8BD7AD1}" destId="{88F32295-DDD5-480F-BE6C-E2B591096215}" srcOrd="1" destOrd="0" parTransId="{F919D2F3-16DC-4999-AADB-5D91D3E0E557}" sibTransId="{77D8D2AE-9B2C-40D6-A802-AC1D9749DDE9}"/>
    <dgm:cxn modelId="{D11CD073-B712-44D6-A711-39B9E935BE47}" srcId="{0D98AC86-8517-4B72-9F7D-25CC48592A25}" destId="{3E900940-71AC-4BFB-933B-754D2840DBC0}" srcOrd="0" destOrd="0" parTransId="{8C050365-2224-4C1F-866C-ED6C05F7DC5C}" sibTransId="{B4AF4458-6627-46BF-A06C-2E8498102120}"/>
    <dgm:cxn modelId="{086DE676-0792-408D-943E-2764D68A04CD}" type="presOf" srcId="{C3A2A025-530D-4EC0-B430-A7750CA8B605}" destId="{F92DEC39-A469-428B-AF69-6916DC3A3A8E}" srcOrd="0" destOrd="1" presId="urn:microsoft.com/office/officeart/2005/8/layout/vList3"/>
    <dgm:cxn modelId="{84B01F8A-B750-4F02-9500-D75A9ABCB6C4}" type="presOf" srcId="{88F32295-DDD5-480F-BE6C-E2B591096215}" destId="{F92DEC39-A469-428B-AF69-6916DC3A3A8E}" srcOrd="0" destOrd="0" presId="urn:microsoft.com/office/officeart/2005/8/layout/vList3"/>
    <dgm:cxn modelId="{27BF588D-FD49-482C-8DE3-91B9D537DEE7}" srcId="{83D40FF9-75E5-41B5-8C03-E1F7C8BD7AD1}" destId="{CDDFE0D5-9A71-4C5B-844A-95DBCC61C95E}" srcOrd="2" destOrd="0" parTransId="{38FFF151-3489-4622-90D0-41DB96F2D580}" sibTransId="{3454BF56-0866-4456-8618-B7CA7D2E6245}"/>
    <dgm:cxn modelId="{8F460FA9-768F-4CF4-B6BC-B7815BDE8DB7}" srcId="{CDDFE0D5-9A71-4C5B-844A-95DBCC61C95E}" destId="{F9471D7B-E655-4399-ABA9-D248BEFF3526}" srcOrd="0" destOrd="0" parTransId="{06E7D16E-6C96-4346-B7A3-DC9B60142346}" sibTransId="{86030CDB-C6A2-40C9-A140-C442C2E00AE3}"/>
    <dgm:cxn modelId="{229A3FED-78E5-4E1B-9F44-9D539DB0F645}" srcId="{88F32295-DDD5-480F-BE6C-E2B591096215}" destId="{C3A2A025-530D-4EC0-B430-A7750CA8B605}" srcOrd="0" destOrd="0" parTransId="{20667E56-F0C9-45A1-B7AE-AE4F667DB694}" sibTransId="{CE5ADC47-9ACC-49A8-A026-A30E25B1D0FD}"/>
    <dgm:cxn modelId="{C31783F0-0FC3-4377-9FC3-986AE5432EE4}" type="presParOf" srcId="{3D6EA27E-E6EF-4BC5-9B75-214145ABFF1A}" destId="{86CE4289-750C-44B2-B759-DED435D52D5D}" srcOrd="0" destOrd="0" presId="urn:microsoft.com/office/officeart/2005/8/layout/vList3"/>
    <dgm:cxn modelId="{5EC28624-197E-4D4E-9C35-5BD696ED44F0}" type="presParOf" srcId="{86CE4289-750C-44B2-B759-DED435D52D5D}" destId="{3413A07A-1AEC-413B-A773-1FF7B1FD4E3A}" srcOrd="0" destOrd="0" presId="urn:microsoft.com/office/officeart/2005/8/layout/vList3"/>
    <dgm:cxn modelId="{A06F2899-A73B-455D-AD22-5616BA560A48}" type="presParOf" srcId="{86CE4289-750C-44B2-B759-DED435D52D5D}" destId="{D84FF735-BE4F-4349-A46F-1D756724400F}" srcOrd="1" destOrd="0" presId="urn:microsoft.com/office/officeart/2005/8/layout/vList3"/>
    <dgm:cxn modelId="{6EBE7932-4EA6-45B6-8D2E-74C8ACD068C8}" type="presParOf" srcId="{3D6EA27E-E6EF-4BC5-9B75-214145ABFF1A}" destId="{AA6CEDF6-734A-4AFA-980D-17DCBE91D9A8}" srcOrd="1" destOrd="0" presId="urn:microsoft.com/office/officeart/2005/8/layout/vList3"/>
    <dgm:cxn modelId="{D702776C-0A72-4068-87FF-A180DF9FE9D0}" type="presParOf" srcId="{3D6EA27E-E6EF-4BC5-9B75-214145ABFF1A}" destId="{3B04F0AA-3292-436C-AE73-5BC32D8CB0D4}" srcOrd="2" destOrd="0" presId="urn:microsoft.com/office/officeart/2005/8/layout/vList3"/>
    <dgm:cxn modelId="{2100B693-CFC9-4BF2-AD2A-43F91A4E483A}" type="presParOf" srcId="{3B04F0AA-3292-436C-AE73-5BC32D8CB0D4}" destId="{8B43C754-FB3B-4E29-BBDA-61EF89D80BD0}" srcOrd="0" destOrd="0" presId="urn:microsoft.com/office/officeart/2005/8/layout/vList3"/>
    <dgm:cxn modelId="{26D71112-3561-41F4-BEA0-46897733F46E}" type="presParOf" srcId="{3B04F0AA-3292-436C-AE73-5BC32D8CB0D4}" destId="{F92DEC39-A469-428B-AF69-6916DC3A3A8E}" srcOrd="1" destOrd="0" presId="urn:microsoft.com/office/officeart/2005/8/layout/vList3"/>
    <dgm:cxn modelId="{DE9A6CAA-2ECC-4797-A163-7DEF795AEC1E}" type="presParOf" srcId="{3D6EA27E-E6EF-4BC5-9B75-214145ABFF1A}" destId="{EBAC1C00-1EE0-42B1-9471-5AC9BB5E3112}" srcOrd="3" destOrd="0" presId="urn:microsoft.com/office/officeart/2005/8/layout/vList3"/>
    <dgm:cxn modelId="{3F5A24FE-D011-465E-AA6D-5DAA5700FAAE}" type="presParOf" srcId="{3D6EA27E-E6EF-4BC5-9B75-214145ABFF1A}" destId="{B4E153C9-C1DC-40A0-863B-334DCFA834E3}" srcOrd="4" destOrd="0" presId="urn:microsoft.com/office/officeart/2005/8/layout/vList3"/>
    <dgm:cxn modelId="{802AF922-549C-4EC0-93AE-A4AD0F24B60D}" type="presParOf" srcId="{B4E153C9-C1DC-40A0-863B-334DCFA834E3}" destId="{416A8A6D-FB99-4876-95D6-351FA2FDBBAD}" srcOrd="0" destOrd="0" presId="urn:microsoft.com/office/officeart/2005/8/layout/vList3"/>
    <dgm:cxn modelId="{C260B4D4-4589-4202-AAFA-F554FA17C252}" type="presParOf" srcId="{B4E153C9-C1DC-40A0-863B-334DCFA834E3}" destId="{434FA4E8-FEED-4B32-B9E4-589716145B25}"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3D40FF9-75E5-41B5-8C03-E1F7C8BD7AD1}"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GB"/>
        </a:p>
      </dgm:t>
    </dgm:pt>
    <dgm:pt modelId="{0D98AC86-8517-4B72-9F7D-25CC48592A25}">
      <dgm:prSet phldrT="[Text]" custT="1"/>
      <dgm:spPr/>
      <dgm:t>
        <a:bodyPr/>
        <a:lstStyle/>
        <a:p>
          <a:pPr>
            <a:buNone/>
          </a:pPr>
          <a:r>
            <a:rPr lang="en-GB" sz="1600" dirty="0">
              <a:latin typeface="Arial" panose="020B0604020202020204" pitchFamily="34" charset="0"/>
              <a:cs typeface="Arial" panose="020B0604020202020204" pitchFamily="34" charset="0"/>
            </a:rPr>
            <a:t>Expression of Interest – Prepayment Meter Working Group</a:t>
          </a:r>
        </a:p>
      </dgm:t>
    </dgm:pt>
    <dgm:pt modelId="{CFA4C041-DD4D-4FB6-A867-87D7FD4FF646}" type="parTrans" cxnId="{0D7C3301-78CC-4551-B19D-67D09D1944F3}">
      <dgm:prSet/>
      <dgm:spPr/>
      <dgm:t>
        <a:bodyPr/>
        <a:lstStyle/>
        <a:p>
          <a:endParaRPr lang="en-GB"/>
        </a:p>
      </dgm:t>
    </dgm:pt>
    <dgm:pt modelId="{413E6162-8246-43FB-8743-AEC57BA024AE}" type="sibTrans" cxnId="{0D7C3301-78CC-4551-B19D-67D09D1944F3}">
      <dgm:prSet/>
      <dgm:spPr/>
      <dgm:t>
        <a:bodyPr/>
        <a:lstStyle/>
        <a:p>
          <a:endParaRPr lang="en-GB"/>
        </a:p>
      </dgm:t>
    </dgm:pt>
    <dgm:pt modelId="{3E900940-71AC-4BFB-933B-754D2840DBC0}">
      <dgm:prSet custT="1"/>
      <dgm:spPr/>
      <dgm:t>
        <a:bodyPr/>
        <a:lstStyle/>
        <a:p>
          <a:pPr>
            <a:buFont typeface="Arial" panose="020B0604020202020204" pitchFamily="34" charset="0"/>
            <a:buChar char="•"/>
          </a:pPr>
          <a:r>
            <a:rPr lang="en-GB" sz="1400" dirty="0">
              <a:latin typeface="Arial" panose="020B0604020202020204" pitchFamily="34" charset="0"/>
              <a:cs typeface="Arial" panose="020B0604020202020204" pitchFamily="34" charset="0"/>
            </a:rPr>
            <a:t>The Code Manager is exploring the establishment of a new working group focused on Pre-Payment related matters within the REC.</a:t>
          </a:r>
        </a:p>
      </dgm:t>
    </dgm:pt>
    <dgm:pt modelId="{8C050365-2224-4C1F-866C-ED6C05F7DC5C}" type="parTrans" cxnId="{D11CD073-B712-44D6-A711-39B9E935BE47}">
      <dgm:prSet/>
      <dgm:spPr/>
      <dgm:t>
        <a:bodyPr/>
        <a:lstStyle/>
        <a:p>
          <a:endParaRPr lang="en-GB"/>
        </a:p>
      </dgm:t>
    </dgm:pt>
    <dgm:pt modelId="{B4AF4458-6627-46BF-A06C-2E8498102120}" type="sibTrans" cxnId="{D11CD073-B712-44D6-A711-39B9E935BE47}">
      <dgm:prSet/>
      <dgm:spPr/>
      <dgm:t>
        <a:bodyPr/>
        <a:lstStyle/>
        <a:p>
          <a:endParaRPr lang="en-GB"/>
        </a:p>
      </dgm:t>
    </dgm:pt>
    <dgm:pt modelId="{86042E0F-2294-4F83-B128-606D7B00E361}">
      <dgm:prSet custT="1"/>
      <dgm:spPr/>
      <dgm:t>
        <a:bodyPr/>
        <a:lstStyle/>
        <a:p>
          <a:pPr>
            <a:buFont typeface="Arial" panose="020B0604020202020204" pitchFamily="34" charset="0"/>
            <a:buChar char="•"/>
          </a:pPr>
          <a:r>
            <a:rPr lang="en-GB" sz="1400" dirty="0">
              <a:latin typeface="Arial" panose="020B0604020202020204" pitchFamily="34" charset="0"/>
              <a:cs typeface="Arial" panose="020B0604020202020204" pitchFamily="34" charset="0"/>
            </a:rPr>
            <a:t>This working group will provide a forum for Parties to discuss current challenges, emerging issues and potential areas for REC change in relation to PPM Consumers, processes and obligations. </a:t>
          </a:r>
        </a:p>
      </dgm:t>
    </dgm:pt>
    <dgm:pt modelId="{DA8CB47E-A901-4923-8320-2215EEB245D6}" type="parTrans" cxnId="{DF4F496A-498B-4AD5-A415-8E8BA6D120BE}">
      <dgm:prSet/>
      <dgm:spPr/>
      <dgm:t>
        <a:bodyPr/>
        <a:lstStyle/>
        <a:p>
          <a:endParaRPr lang="en-GB"/>
        </a:p>
      </dgm:t>
    </dgm:pt>
    <dgm:pt modelId="{F750D0A6-BEB0-4D6B-8E02-9FA5479B3070}" type="sibTrans" cxnId="{DF4F496A-498B-4AD5-A415-8E8BA6D120BE}">
      <dgm:prSet/>
      <dgm:spPr/>
      <dgm:t>
        <a:bodyPr/>
        <a:lstStyle/>
        <a:p>
          <a:endParaRPr lang="en-GB"/>
        </a:p>
      </dgm:t>
    </dgm:pt>
    <dgm:pt modelId="{FBE2C28E-4531-4E19-89E4-DAF8BD96C776}">
      <dgm:prSet custT="1"/>
      <dgm:spPr/>
      <dgm:t>
        <a:bodyPr/>
        <a:lstStyle/>
        <a:p>
          <a:pPr>
            <a:buFont typeface="Arial" panose="020B0604020202020204" pitchFamily="34" charset="0"/>
            <a:buChar char="•"/>
          </a:pPr>
          <a:r>
            <a:rPr lang="en-GB" sz="1400" dirty="0">
              <a:latin typeface="Arial" panose="020B0604020202020204" pitchFamily="34" charset="0"/>
              <a:cs typeface="Arial" panose="020B0604020202020204" pitchFamily="34" charset="0"/>
            </a:rPr>
            <a:t>The Code Manager is seeking expressions of interest for Parties who would be keep to contribute and participate. If you are interested, please register your interest by emailing </a:t>
          </a:r>
          <a:r>
            <a:rPr lang="en-GB" sz="1400" dirty="0">
              <a:latin typeface="Arial" panose="020B0604020202020204" pitchFamily="34" charset="0"/>
              <a:cs typeface="Arial" panose="020B0604020202020204" pitchFamily="34" charset="0"/>
              <a:hlinkClick xmlns:r="http://schemas.openxmlformats.org/officeDocument/2006/relationships" r:id="rId1"/>
            </a:rPr>
            <a:t>change.management@recmanager.co.uk</a:t>
          </a:r>
          <a:r>
            <a:rPr lang="en-GB" sz="1400" dirty="0">
              <a:latin typeface="Arial" panose="020B0604020202020204" pitchFamily="34" charset="0"/>
              <a:cs typeface="Arial" panose="020B0604020202020204" pitchFamily="34" charset="0"/>
            </a:rPr>
            <a:t>. </a:t>
          </a:r>
        </a:p>
      </dgm:t>
    </dgm:pt>
    <dgm:pt modelId="{721E21A2-B238-48CB-9AEE-BF4058821863}" type="parTrans" cxnId="{ABEDE157-714B-4CF3-BF2F-E44AAF17F9CE}">
      <dgm:prSet/>
      <dgm:spPr/>
    </dgm:pt>
    <dgm:pt modelId="{7710676E-E9F9-47F1-ABD9-21D271E93D60}" type="sibTrans" cxnId="{ABEDE157-714B-4CF3-BF2F-E44AAF17F9CE}">
      <dgm:prSet/>
      <dgm:spPr/>
    </dgm:pt>
    <dgm:pt modelId="{3D6EA27E-E6EF-4BC5-9B75-214145ABFF1A}" type="pres">
      <dgm:prSet presAssocID="{83D40FF9-75E5-41B5-8C03-E1F7C8BD7AD1}" presName="linearFlow" presStyleCnt="0">
        <dgm:presLayoutVars>
          <dgm:dir/>
          <dgm:resizeHandles val="exact"/>
        </dgm:presLayoutVars>
      </dgm:prSet>
      <dgm:spPr/>
    </dgm:pt>
    <dgm:pt modelId="{86CE4289-750C-44B2-B759-DED435D52D5D}" type="pres">
      <dgm:prSet presAssocID="{0D98AC86-8517-4B72-9F7D-25CC48592A25}" presName="composite" presStyleCnt="0"/>
      <dgm:spPr/>
    </dgm:pt>
    <dgm:pt modelId="{3413A07A-1AEC-413B-A773-1FF7B1FD4E3A}" type="pres">
      <dgm:prSet presAssocID="{0D98AC86-8517-4B72-9F7D-25CC48592A25}" presName="imgShp" presStyleLbl="fgImgPlace1" presStyleIdx="0" presStyleCnt="1"/>
      <dgm:spPr>
        <a:blipFill rotWithShape="1">
          <a:blip xmlns:r="http://schemas.openxmlformats.org/officeDocument/2006/relationships" r:embed="rId2"/>
          <a:srcRect/>
          <a:stretch>
            <a:fillRect/>
          </a:stretch>
        </a:blipFill>
      </dgm:spPr>
    </dgm:pt>
    <dgm:pt modelId="{D84FF735-BE4F-4349-A46F-1D756724400F}" type="pres">
      <dgm:prSet presAssocID="{0D98AC86-8517-4B72-9F7D-25CC48592A25}" presName="txShp" presStyleLbl="node1" presStyleIdx="0" presStyleCnt="1" custLinFactNeighborX="2725" custLinFactNeighborY="12180">
        <dgm:presLayoutVars>
          <dgm:bulletEnabled val="1"/>
        </dgm:presLayoutVars>
      </dgm:prSet>
      <dgm:spPr/>
    </dgm:pt>
  </dgm:ptLst>
  <dgm:cxnLst>
    <dgm:cxn modelId="{0D7C3301-78CC-4551-B19D-67D09D1944F3}" srcId="{83D40FF9-75E5-41B5-8C03-E1F7C8BD7AD1}" destId="{0D98AC86-8517-4B72-9F7D-25CC48592A25}" srcOrd="0" destOrd="0" parTransId="{CFA4C041-DD4D-4FB6-A867-87D7FD4FF646}" sibTransId="{413E6162-8246-43FB-8743-AEC57BA024AE}"/>
    <dgm:cxn modelId="{A253F713-AC60-40D3-8873-D2B772EB83FC}" type="presOf" srcId="{0D98AC86-8517-4B72-9F7D-25CC48592A25}" destId="{D84FF735-BE4F-4349-A46F-1D756724400F}" srcOrd="0" destOrd="0" presId="urn:microsoft.com/office/officeart/2005/8/layout/vList3"/>
    <dgm:cxn modelId="{A29DEA15-6ACC-4D27-9E30-BFF0541A2065}" type="presOf" srcId="{FBE2C28E-4531-4E19-89E4-DAF8BD96C776}" destId="{D84FF735-BE4F-4349-A46F-1D756724400F}" srcOrd="0" destOrd="3" presId="urn:microsoft.com/office/officeart/2005/8/layout/vList3"/>
    <dgm:cxn modelId="{71FE9931-3D87-433A-BF1B-FF97B6B0919F}" type="presOf" srcId="{83D40FF9-75E5-41B5-8C03-E1F7C8BD7AD1}" destId="{3D6EA27E-E6EF-4BC5-9B75-214145ABFF1A}" srcOrd="0" destOrd="0" presId="urn:microsoft.com/office/officeart/2005/8/layout/vList3"/>
    <dgm:cxn modelId="{D42E3443-3527-486F-8C2E-ADECEDF6B5E4}" type="presOf" srcId="{3E900940-71AC-4BFB-933B-754D2840DBC0}" destId="{D84FF735-BE4F-4349-A46F-1D756724400F}" srcOrd="0" destOrd="1" presId="urn:microsoft.com/office/officeart/2005/8/layout/vList3"/>
    <dgm:cxn modelId="{DF4F496A-498B-4AD5-A415-8E8BA6D120BE}" srcId="{0D98AC86-8517-4B72-9F7D-25CC48592A25}" destId="{86042E0F-2294-4F83-B128-606D7B00E361}" srcOrd="1" destOrd="0" parTransId="{DA8CB47E-A901-4923-8320-2215EEB245D6}" sibTransId="{F750D0A6-BEB0-4D6B-8E02-9FA5479B3070}"/>
    <dgm:cxn modelId="{D11CD073-B712-44D6-A711-39B9E935BE47}" srcId="{0D98AC86-8517-4B72-9F7D-25CC48592A25}" destId="{3E900940-71AC-4BFB-933B-754D2840DBC0}" srcOrd="0" destOrd="0" parTransId="{8C050365-2224-4C1F-866C-ED6C05F7DC5C}" sibTransId="{B4AF4458-6627-46BF-A06C-2E8498102120}"/>
    <dgm:cxn modelId="{ABEDE157-714B-4CF3-BF2F-E44AAF17F9CE}" srcId="{0D98AC86-8517-4B72-9F7D-25CC48592A25}" destId="{FBE2C28E-4531-4E19-89E4-DAF8BD96C776}" srcOrd="2" destOrd="0" parTransId="{721E21A2-B238-48CB-9AEE-BF4058821863}" sibTransId="{7710676E-E9F9-47F1-ABD9-21D271E93D60}"/>
    <dgm:cxn modelId="{01B172E0-D25E-47E0-A6C0-18F55A69E90A}" type="presOf" srcId="{86042E0F-2294-4F83-B128-606D7B00E361}" destId="{D84FF735-BE4F-4349-A46F-1D756724400F}" srcOrd="0" destOrd="2" presId="urn:microsoft.com/office/officeart/2005/8/layout/vList3"/>
    <dgm:cxn modelId="{C31783F0-0FC3-4377-9FC3-986AE5432EE4}" type="presParOf" srcId="{3D6EA27E-E6EF-4BC5-9B75-214145ABFF1A}" destId="{86CE4289-750C-44B2-B759-DED435D52D5D}" srcOrd="0" destOrd="0" presId="urn:microsoft.com/office/officeart/2005/8/layout/vList3"/>
    <dgm:cxn modelId="{5EC28624-197E-4D4E-9C35-5BD696ED44F0}" type="presParOf" srcId="{86CE4289-750C-44B2-B759-DED435D52D5D}" destId="{3413A07A-1AEC-413B-A773-1FF7B1FD4E3A}" srcOrd="0" destOrd="0" presId="urn:microsoft.com/office/officeart/2005/8/layout/vList3"/>
    <dgm:cxn modelId="{A06F2899-A73B-455D-AD22-5616BA560A48}" type="presParOf" srcId="{86CE4289-750C-44B2-B759-DED435D52D5D}" destId="{D84FF735-BE4F-4349-A46F-1D756724400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Competition Act compliance</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Any other AOB?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5581BE-60A7-49D8-A159-2ED8F27F9BA3}">
      <dsp:nvSpPr>
        <dsp:cNvPr id="0" name=""/>
        <dsp:cNvSpPr/>
      </dsp:nvSpPr>
      <dsp:spPr>
        <a:xfrm>
          <a:off x="0" y="57055"/>
          <a:ext cx="6710766" cy="4194228"/>
        </a:xfrm>
        <a:prstGeom prst="swooshArrow">
          <a:avLst>
            <a:gd name="adj1" fmla="val 25000"/>
            <a:gd name="adj2" fmla="val 25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26D456-1D6E-4110-ADF2-B45EB9211A2B}">
      <dsp:nvSpPr>
        <dsp:cNvPr id="0" name=""/>
        <dsp:cNvSpPr/>
      </dsp:nvSpPr>
      <dsp:spPr>
        <a:xfrm>
          <a:off x="661010" y="3175884"/>
          <a:ext cx="154347" cy="154347"/>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F8CA29-1666-40E4-BCF1-51FD9F92F615}">
      <dsp:nvSpPr>
        <dsp:cNvPr id="0" name=""/>
        <dsp:cNvSpPr/>
      </dsp:nvSpPr>
      <dsp:spPr>
        <a:xfrm>
          <a:off x="738184" y="3253057"/>
          <a:ext cx="1147540" cy="9982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786" tIns="0" rIns="0" bIns="0" numCol="1" spcCol="1270" anchor="t" anchorCtr="0">
          <a:noAutofit/>
        </a:bodyPr>
        <a:lstStyle/>
        <a:p>
          <a:pPr marL="0" lvl="0" indent="0" algn="l"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Raise Initial Query (Supplier to Supplier)</a:t>
          </a:r>
        </a:p>
      </dsp:txBody>
      <dsp:txXfrm>
        <a:off x="738184" y="3253057"/>
        <a:ext cx="1147540" cy="998226"/>
      </dsp:txXfrm>
    </dsp:sp>
    <dsp:sp modelId="{B1A87F18-D610-468E-AE0C-253BEC767DE8}">
      <dsp:nvSpPr>
        <dsp:cNvPr id="0" name=""/>
        <dsp:cNvSpPr/>
      </dsp:nvSpPr>
      <dsp:spPr>
        <a:xfrm>
          <a:off x="1751509" y="2200306"/>
          <a:ext cx="268430" cy="268430"/>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6FCF3D-5B5C-4119-8003-84457A236865}">
      <dsp:nvSpPr>
        <dsp:cNvPr id="0" name=""/>
        <dsp:cNvSpPr/>
      </dsp:nvSpPr>
      <dsp:spPr>
        <a:xfrm>
          <a:off x="1885725" y="2334521"/>
          <a:ext cx="1409260" cy="1916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36" tIns="0" rIns="0" bIns="0" numCol="1" spcCol="1270" anchor="t" anchorCtr="0">
          <a:noAutofit/>
        </a:bodyPr>
        <a:lstStyle/>
        <a:p>
          <a:pPr marL="0" lvl="0" indent="0" algn="l"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Instruct to provide information (Losing Supplier to Losing MOA</a:t>
          </a:r>
          <a:r>
            <a:rPr lang="en-GB" sz="1600" kern="1200" dirty="0"/>
            <a:t>)</a:t>
          </a:r>
        </a:p>
      </dsp:txBody>
      <dsp:txXfrm>
        <a:off x="1885725" y="2334521"/>
        <a:ext cx="1409260" cy="1916762"/>
      </dsp:txXfrm>
    </dsp:sp>
    <dsp:sp modelId="{42A78668-E583-4B04-9EE3-C32D72951A03}">
      <dsp:nvSpPr>
        <dsp:cNvPr id="0" name=""/>
        <dsp:cNvSpPr/>
      </dsp:nvSpPr>
      <dsp:spPr>
        <a:xfrm>
          <a:off x="3143993" y="1481415"/>
          <a:ext cx="355670" cy="355670"/>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FEE20D-C7F5-4054-88F7-7FC084E2676F}">
      <dsp:nvSpPr>
        <dsp:cNvPr id="0" name=""/>
        <dsp:cNvSpPr/>
      </dsp:nvSpPr>
      <dsp:spPr>
        <a:xfrm>
          <a:off x="3321829" y="1659251"/>
          <a:ext cx="1409260" cy="2592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8462" tIns="0" rIns="0" bIns="0" numCol="1" spcCol="1270" anchor="t" anchorCtr="0">
          <a:noAutofit/>
        </a:bodyPr>
        <a:lstStyle/>
        <a:p>
          <a:pPr marL="0" lvl="0" indent="0" algn="l"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Provide Information ( Losing MOA to Gaining MOA)</a:t>
          </a:r>
        </a:p>
      </dsp:txBody>
      <dsp:txXfrm>
        <a:off x="3321829" y="1659251"/>
        <a:ext cx="1409260" cy="2592033"/>
      </dsp:txXfrm>
    </dsp:sp>
    <dsp:sp modelId="{F159624D-86D3-48E6-B31A-2558022F4D5E}">
      <dsp:nvSpPr>
        <dsp:cNvPr id="0" name=""/>
        <dsp:cNvSpPr/>
      </dsp:nvSpPr>
      <dsp:spPr>
        <a:xfrm>
          <a:off x="4660626" y="1005790"/>
          <a:ext cx="476464" cy="476464"/>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71DB80-A801-488F-8C8D-F0E8053D912F}">
      <dsp:nvSpPr>
        <dsp:cNvPr id="0" name=""/>
        <dsp:cNvSpPr/>
      </dsp:nvSpPr>
      <dsp:spPr>
        <a:xfrm>
          <a:off x="4898859" y="1244022"/>
          <a:ext cx="1409260" cy="3007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2469" tIns="0" rIns="0" bIns="0" numCol="1" spcCol="1270" anchor="t" anchorCtr="0">
          <a:noAutofit/>
        </a:bodyPr>
        <a:lstStyle/>
        <a:p>
          <a:pPr marL="0" lvl="0" indent="0" algn="l"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Provide Information (MOA to Gaining Supplier &amp; DNO)</a:t>
          </a:r>
        </a:p>
      </dsp:txBody>
      <dsp:txXfrm>
        <a:off x="4898859" y="1244022"/>
        <a:ext cx="1409260" cy="3007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4FF735-BE4F-4349-A46F-1D756724400F}">
      <dsp:nvSpPr>
        <dsp:cNvPr id="0" name=""/>
        <dsp:cNvSpPr/>
      </dsp:nvSpPr>
      <dsp:spPr>
        <a:xfrm rot="10800000">
          <a:off x="1979497" y="2044"/>
          <a:ext cx="6443167" cy="142637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8994" tIns="53340" rIns="99568" bIns="53340" numCol="1" spcCol="1270" anchor="t" anchorCtr="0">
          <a:noAutofit/>
        </a:bodyPr>
        <a:lstStyle/>
        <a:p>
          <a:pPr marL="0" lvl="0" indent="0" algn="l"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hlinkClick xmlns:r="http://schemas.openxmlformats.org/officeDocument/2006/relationships" r:id="rId1"/>
            </a:rPr>
            <a:t>Consumer Consent Webinar 22 July 2026</a:t>
          </a:r>
          <a:endParaRPr lang="en-GB" sz="18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Font typeface="Arial" panose="020B0604020202020204" pitchFamily="34" charset="0"/>
            <a:buChar char="•"/>
          </a:pPr>
          <a:r>
            <a:rPr lang="en-GB" sz="1400" b="0" i="0" kern="1200" dirty="0">
              <a:latin typeface="Arial" panose="020B0604020202020204" pitchFamily="34" charset="0"/>
              <a:cs typeface="Arial" panose="020B0604020202020204" pitchFamily="34" charset="0"/>
            </a:rPr>
            <a:t>Join us on 22 July 2026 for the latest Consumer Consent Solution Webinar to stay up to date with project-wide progress, quarterly reviews, the overall delivery plan, key outcomes from topic-specific discussions. </a:t>
          </a:r>
          <a:endParaRPr lang="en-GB" sz="1400" kern="1200" dirty="0">
            <a:latin typeface="Arial" panose="020B0604020202020204" pitchFamily="34" charset="0"/>
            <a:cs typeface="Arial" panose="020B0604020202020204" pitchFamily="34" charset="0"/>
          </a:endParaRPr>
        </a:p>
      </dsp:txBody>
      <dsp:txXfrm rot="10800000">
        <a:off x="2336092" y="2044"/>
        <a:ext cx="6086572" cy="1426379"/>
      </dsp:txXfrm>
    </dsp:sp>
    <dsp:sp modelId="{3413A07A-1AEC-413B-A773-1FF7B1FD4E3A}">
      <dsp:nvSpPr>
        <dsp:cNvPr id="0" name=""/>
        <dsp:cNvSpPr/>
      </dsp:nvSpPr>
      <dsp:spPr>
        <a:xfrm>
          <a:off x="1266308" y="2044"/>
          <a:ext cx="1426379" cy="1426379"/>
        </a:xfrm>
        <a:prstGeom prst="ellipse">
          <a:avLst/>
        </a:prstGeom>
        <a:blipFill rotWithShape="1">
          <a:blip xmlns:r="http://schemas.openxmlformats.org/officeDocument/2006/relationships" r:embed="rId2"/>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92DEC39-A469-428B-AF69-6916DC3A3A8E}">
      <dsp:nvSpPr>
        <dsp:cNvPr id="0" name=""/>
        <dsp:cNvSpPr/>
      </dsp:nvSpPr>
      <dsp:spPr>
        <a:xfrm rot="10800000">
          <a:off x="1979497" y="1854209"/>
          <a:ext cx="6443167" cy="142637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8994" tIns="68580" rIns="128016" bIns="68580" numCol="1" spcCol="1270" anchor="t" anchorCtr="0">
          <a:noAutofit/>
        </a:bodyPr>
        <a:lstStyle/>
        <a:p>
          <a:pPr marL="0" lvl="0" indent="0" algn="l"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hlinkClick xmlns:r="http://schemas.openxmlformats.org/officeDocument/2006/relationships" r:id="rId3"/>
            </a:rPr>
            <a:t>Market-wide Half Hourly Settlement Update</a:t>
          </a:r>
          <a:endParaRPr lang="en-GB" sz="18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en-GB" sz="1400" kern="1200" dirty="0">
              <a:latin typeface="Arial" panose="020B0604020202020204" pitchFamily="34" charset="0"/>
              <a:cs typeface="Arial" panose="020B0604020202020204" pitchFamily="34" charset="0"/>
            </a:rPr>
            <a:t>Keep up to date with the latest news published by the MHHS Programme each Wednesday on the News Hub. Updates in the Clock from 01 July have been added.</a:t>
          </a:r>
        </a:p>
      </dsp:txBody>
      <dsp:txXfrm rot="10800000">
        <a:off x="2336092" y="1854209"/>
        <a:ext cx="6086572" cy="1426379"/>
      </dsp:txXfrm>
    </dsp:sp>
    <dsp:sp modelId="{8B43C754-FB3B-4E29-BBDA-61EF89D80BD0}">
      <dsp:nvSpPr>
        <dsp:cNvPr id="0" name=""/>
        <dsp:cNvSpPr/>
      </dsp:nvSpPr>
      <dsp:spPr>
        <a:xfrm>
          <a:off x="1266308" y="1854209"/>
          <a:ext cx="1426379" cy="1426379"/>
        </a:xfrm>
        <a:prstGeom prst="ellipse">
          <a:avLst/>
        </a:prstGeom>
        <a:blipFill>
          <a:blip xmlns:r="http://schemas.openxmlformats.org/officeDocument/2006/relationships" r:embed="rId4"/>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34FA4E8-FEED-4B32-B9E4-589716145B25}">
      <dsp:nvSpPr>
        <dsp:cNvPr id="0" name=""/>
        <dsp:cNvSpPr/>
      </dsp:nvSpPr>
      <dsp:spPr>
        <a:xfrm rot="10800000">
          <a:off x="1979497" y="3706373"/>
          <a:ext cx="6443167" cy="142637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8994" tIns="68580" rIns="128016" bIns="68580" numCol="1" spcCol="1270" anchor="t" anchorCtr="0">
          <a:noAutofit/>
        </a:bodyPr>
        <a:lstStyle/>
        <a:p>
          <a:pPr marL="0" lvl="0" indent="0" algn="l"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hlinkClick xmlns:r="http://schemas.openxmlformats.org/officeDocument/2006/relationships" r:id="rId5"/>
            </a:rPr>
            <a:t>REC Portal Relaunch Web Page</a:t>
          </a:r>
          <a:endParaRPr lang="en-GB" sz="18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Font typeface="Arial" panose="020B0604020202020204" pitchFamily="34" charset="0"/>
            <a:buChar char="•"/>
          </a:pPr>
          <a:r>
            <a:rPr lang="en-GB" sz="1400" kern="1200" dirty="0">
              <a:latin typeface="Arial" panose="020B0604020202020204" pitchFamily="34" charset="0"/>
              <a:cs typeface="Arial" panose="020B0604020202020204" pitchFamily="34" charset="0"/>
            </a:rPr>
            <a:t>Check the REC Portal Relaunch web page to see what’s new, join workshops, try out prototypes, and help shape the Portal you use every day. Dip in when it suits you and stay close to the work that directly affects you.</a:t>
          </a:r>
        </a:p>
      </dsp:txBody>
      <dsp:txXfrm rot="10800000">
        <a:off x="2336092" y="3706373"/>
        <a:ext cx="6086572" cy="1426379"/>
      </dsp:txXfrm>
    </dsp:sp>
    <dsp:sp modelId="{416A8A6D-FB99-4876-95D6-351FA2FDBBAD}">
      <dsp:nvSpPr>
        <dsp:cNvPr id="0" name=""/>
        <dsp:cNvSpPr/>
      </dsp:nvSpPr>
      <dsp:spPr>
        <a:xfrm>
          <a:off x="1266308" y="3706373"/>
          <a:ext cx="1426379" cy="1426379"/>
        </a:xfrm>
        <a:prstGeom prst="ellipse">
          <a:avLst/>
        </a:prstGeom>
        <a:blipFill>
          <a:blip xmlns:r="http://schemas.openxmlformats.org/officeDocument/2006/relationships" r:embed="rId6"/>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4FF735-BE4F-4349-A46F-1D756724400F}">
      <dsp:nvSpPr>
        <dsp:cNvPr id="0" name=""/>
        <dsp:cNvSpPr/>
      </dsp:nvSpPr>
      <dsp:spPr>
        <a:xfrm rot="10800000">
          <a:off x="2609930" y="1339835"/>
          <a:ext cx="6443167" cy="3245805"/>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1310" tIns="60960" rIns="113792" bIns="60960" numCol="1" spcCol="1270" anchor="t" anchorCtr="0">
          <a:noAutofit/>
        </a:bodyPr>
        <a:lstStyle/>
        <a:p>
          <a:pPr marL="0" lvl="0" indent="0" algn="l"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Expression of Interest – Prepayment Meter Working Group</a:t>
          </a:r>
        </a:p>
        <a:p>
          <a:pPr marL="114300" lvl="1" indent="-114300" algn="l" defTabSz="622300">
            <a:lnSpc>
              <a:spcPct val="90000"/>
            </a:lnSpc>
            <a:spcBef>
              <a:spcPct val="0"/>
            </a:spcBef>
            <a:spcAft>
              <a:spcPct val="15000"/>
            </a:spcAft>
            <a:buFont typeface="Arial" panose="020B0604020202020204" pitchFamily="34" charset="0"/>
            <a:buChar char="•"/>
          </a:pPr>
          <a:r>
            <a:rPr lang="en-GB" sz="1400" kern="1200" dirty="0">
              <a:latin typeface="Arial" panose="020B0604020202020204" pitchFamily="34" charset="0"/>
              <a:cs typeface="Arial" panose="020B0604020202020204" pitchFamily="34" charset="0"/>
            </a:rPr>
            <a:t>The Code Manager is exploring the establishment of a new working group focused on Pre-Payment related matters within the REC.</a:t>
          </a:r>
        </a:p>
        <a:p>
          <a:pPr marL="114300" lvl="1" indent="-114300" algn="l" defTabSz="622300">
            <a:lnSpc>
              <a:spcPct val="90000"/>
            </a:lnSpc>
            <a:spcBef>
              <a:spcPct val="0"/>
            </a:spcBef>
            <a:spcAft>
              <a:spcPct val="15000"/>
            </a:spcAft>
            <a:buFont typeface="Arial" panose="020B0604020202020204" pitchFamily="34" charset="0"/>
            <a:buChar char="•"/>
          </a:pPr>
          <a:r>
            <a:rPr lang="en-GB" sz="1400" kern="1200" dirty="0">
              <a:latin typeface="Arial" panose="020B0604020202020204" pitchFamily="34" charset="0"/>
              <a:cs typeface="Arial" panose="020B0604020202020204" pitchFamily="34" charset="0"/>
            </a:rPr>
            <a:t>This working group will provide a forum for Parties to discuss current challenges, emerging issues and potential areas for REC change in relation to PPM Consumers, processes and obligations. </a:t>
          </a:r>
        </a:p>
        <a:p>
          <a:pPr marL="114300" lvl="1" indent="-114300" algn="l" defTabSz="622300">
            <a:lnSpc>
              <a:spcPct val="90000"/>
            </a:lnSpc>
            <a:spcBef>
              <a:spcPct val="0"/>
            </a:spcBef>
            <a:spcAft>
              <a:spcPct val="15000"/>
            </a:spcAft>
            <a:buFont typeface="Arial" panose="020B0604020202020204" pitchFamily="34" charset="0"/>
            <a:buChar char="•"/>
          </a:pPr>
          <a:r>
            <a:rPr lang="en-GB" sz="1400" kern="1200" dirty="0">
              <a:latin typeface="Arial" panose="020B0604020202020204" pitchFamily="34" charset="0"/>
              <a:cs typeface="Arial" panose="020B0604020202020204" pitchFamily="34" charset="0"/>
            </a:rPr>
            <a:t>The Code Manager is seeking expressions of interest for Parties who would be keep to contribute and participate. If you are interested, please register your interest by emailing </a:t>
          </a:r>
          <a:r>
            <a:rPr lang="en-GB" sz="1400" kern="1200" dirty="0">
              <a:latin typeface="Arial" panose="020B0604020202020204" pitchFamily="34" charset="0"/>
              <a:cs typeface="Arial" panose="020B0604020202020204" pitchFamily="34" charset="0"/>
              <a:hlinkClick xmlns:r="http://schemas.openxmlformats.org/officeDocument/2006/relationships" r:id="rId1"/>
            </a:rPr>
            <a:t>change.management@recmanager.co.uk</a:t>
          </a:r>
          <a:r>
            <a:rPr lang="en-GB" sz="1400" kern="1200" dirty="0">
              <a:latin typeface="Arial" panose="020B0604020202020204" pitchFamily="34" charset="0"/>
              <a:cs typeface="Arial" panose="020B0604020202020204" pitchFamily="34" charset="0"/>
            </a:rPr>
            <a:t>. </a:t>
          </a:r>
        </a:p>
      </dsp:txBody>
      <dsp:txXfrm rot="10800000">
        <a:off x="3421381" y="1339835"/>
        <a:ext cx="5631716" cy="3245805"/>
      </dsp:txXfrm>
    </dsp:sp>
    <dsp:sp modelId="{3413A07A-1AEC-413B-A773-1FF7B1FD4E3A}">
      <dsp:nvSpPr>
        <dsp:cNvPr id="0" name=""/>
        <dsp:cNvSpPr/>
      </dsp:nvSpPr>
      <dsp:spPr>
        <a:xfrm>
          <a:off x="811451" y="944496"/>
          <a:ext cx="3245805" cy="3245805"/>
        </a:xfrm>
        <a:prstGeom prst="ellipse">
          <a:avLst/>
        </a:prstGeom>
        <a:blipFill rotWithShape="1">
          <a:blip xmlns:r="http://schemas.openxmlformats.org/officeDocument/2006/relationships" r:embed="rId2"/>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03/07/2026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03/07/2026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4</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923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D72F0-DB26-DA59-892D-50754BECA6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926F2D-9116-0313-3F0C-D41B67D95F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F3EA79-AA55-72F8-BAF1-28AD3578320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1649D4E-69A4-6037-5CDB-DE71551563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3733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AA4DB-FC69-4EE1-55B2-212B2C1A11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F8D53A-7642-F757-4C57-241CAA4982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F877B4-837B-1903-19FF-0993B017437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251CC7D-17DA-246C-C773-E413CD80C8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6664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CB9962-285C-4371-AFA5-43D624E2609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26979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570523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48C72-5538-213A-6DD3-BA6E425D41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B9C11-6274-3AB5-1F4B-89361E29C3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4909C8-DE41-95CA-2DCC-2B514BF1CFE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BF70CE7-0095-6330-E714-F4F413EB91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7584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04DE2-D6DD-7447-ECB3-A7EFAE91D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6D0105-58BD-E4C9-BF9F-731871F5A5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C1BE74-CF9E-5935-05DC-721ECB9425A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C94241B-2DDF-E858-F64C-B49AAD0740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04595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A625A-156F-CF44-4DBE-418532B788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C9942C-A2A6-E143-3F28-AE0DF67CA5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B9AF67-36C3-8F2F-5985-83EBE5DEF23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C3E1DEB-8F47-4263-165B-5D46EF55D70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18615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6658629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67157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254208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466405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462585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93930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205657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6256062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592450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082695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22074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625686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128865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913559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7034433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0350404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8066285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1407679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3109074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261821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3389407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03/07/2026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831885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8308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57289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62763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8962946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70680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460863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715687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70899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COMPLAINTS TRAINING MAY 2024</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03 July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3647184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4631678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63321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1314687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0090264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68994975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20435070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075088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414068851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97491013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8926222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394104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9988565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651417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6461135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035407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346762734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09537986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0648276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71076348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07354730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3163184828"/>
      </p:ext>
    </p:extLst>
  </p:cSld>
  <p:clrMapOvr>
    <a:masterClrMapping/>
  </p:clrMapOvr>
  <p:hf sldNum="0"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9634570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65277944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a:xfrm>
            <a:off x="838200" y="53629"/>
            <a:ext cx="9284855" cy="660111"/>
          </a:xfrm>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58534980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1118069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61967605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99034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90377630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2733963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58883930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31315135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03751086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7210213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7344066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6901807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4180049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39232213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65090550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97672334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41777806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42419070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2.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5.xml"/><Relationship Id="rId1" Type="http://schemas.openxmlformats.org/officeDocument/2006/relationships/slideLayout" Target="../slideLayouts/slideLayout44.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48.xml"/><Relationship Id="rId7" Type="http://schemas.openxmlformats.org/officeDocument/2006/relationships/image" Target="../media/image3.png"/><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theme" Target="../theme/theme3.xml"/><Relationship Id="rId5" Type="http://schemas.openxmlformats.org/officeDocument/2006/relationships/slideLayout" Target="../slideLayouts/slideLayout50.xml"/><Relationship Id="rId4" Type="http://schemas.openxmlformats.org/officeDocument/2006/relationships/slideLayout" Target="../slideLayouts/slideLayout49.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5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3" Type="http://schemas.openxmlformats.org/officeDocument/2006/relationships/slideLayout" Target="../slideLayouts/slideLayout54.xml"/><Relationship Id="rId21" Type="http://schemas.openxmlformats.org/officeDocument/2006/relationships/theme" Target="../theme/theme5.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image" Target="../media/image2.png"/><Relationship Id="rId10" Type="http://schemas.openxmlformats.org/officeDocument/2006/relationships/slideLayout" Target="../slideLayouts/slideLayout61.xml"/><Relationship Id="rId19" Type="http://schemas.openxmlformats.org/officeDocument/2006/relationships/slideLayout" Target="../slideLayouts/slideLayout70.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6.xml"/><Relationship Id="rId1" Type="http://schemas.openxmlformats.org/officeDocument/2006/relationships/slideLayout" Target="../slideLayouts/slideLayout72.xml"/><Relationship Id="rId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3" Type="http://schemas.openxmlformats.org/officeDocument/2006/relationships/slideLayout" Target="../slideLayouts/slideLayout75.xml"/><Relationship Id="rId21" Type="http://schemas.openxmlformats.org/officeDocument/2006/relationships/theme" Target="../theme/theme7.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image" Target="../media/image2.png"/><Relationship Id="rId10" Type="http://schemas.openxmlformats.org/officeDocument/2006/relationships/slideLayout" Target="../slideLayouts/slideLayout82.xml"/><Relationship Id="rId19" Type="http://schemas.openxmlformats.org/officeDocument/2006/relationships/slideLayout" Target="../slideLayouts/slideLayout91.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5">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6">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77" r:id="rId20"/>
    <p:sldLayoutId id="2147484078" r:id="rId21"/>
    <p:sldLayoutId id="2147484079" r:id="rId22"/>
    <p:sldLayoutId id="2147484080" r:id="rId23"/>
    <p:sldLayoutId id="2147484081" r:id="rId24"/>
    <p:sldLayoutId id="2147484082" r:id="rId25"/>
    <p:sldLayoutId id="2147484083" r:id="rId26"/>
    <p:sldLayoutId id="2147484084" r:id="rId27"/>
    <p:sldLayoutId id="2147484085" r:id="rId28"/>
    <p:sldLayoutId id="2147484086" r:id="rId29"/>
    <p:sldLayoutId id="2147484087" r:id="rId30"/>
    <p:sldLayoutId id="2147484088" r:id="rId31"/>
    <p:sldLayoutId id="2147484089" r:id="rId32"/>
    <p:sldLayoutId id="2147484090" r:id="rId33"/>
    <p:sldLayoutId id="2147484091" r:id="rId34"/>
    <p:sldLayoutId id="2147484092" r:id="rId35"/>
    <p:sldLayoutId id="2147484093" r:id="rId36"/>
    <p:sldLayoutId id="2147484094" r:id="rId37"/>
    <p:sldLayoutId id="2147484095" r:id="rId38"/>
    <p:sldLayoutId id="2147484096" r:id="rId39"/>
    <p:sldLayoutId id="2147484097" r:id="rId40"/>
    <p:sldLayoutId id="2147484098" r:id="rId41"/>
    <p:sldLayoutId id="2147484099" r:id="rId42"/>
    <p:sldLayoutId id="2147484165" r:id="rId43"/>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66"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087448671"/>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20000" y="6483600"/>
            <a:ext cx="10897200" cy="144000"/>
          </a:xfrm>
          <a:prstGeom prst="rect">
            <a:avLst/>
          </a:prstGeom>
        </p:spPr>
        <p:txBody>
          <a:bodyPr vert="horz" lIns="0" tIns="0" rIns="0" bIns="0" rtlCol="0" anchor="t" anchorCtr="0"/>
          <a:lstStyle>
            <a:lvl1pPr algn="ctr">
              <a:defRPr sz="900">
                <a:solidFill>
                  <a:srgbClr val="1F144A"/>
                </a:solidFill>
                <a:latin typeface="Lato" panose="020F0502020204030203" pitchFamily="34" charset="77"/>
              </a:defRPr>
            </a:lvl1pPr>
          </a:lstStyle>
          <a:p>
            <a:r>
              <a:rPr lang="en-US"/>
              <a:t>COMPLAINTS TRAINING MAY 2024</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7" name="TextBox 6">
            <a:extLst>
              <a:ext uri="{FF2B5EF4-FFF2-40B4-BE49-F238E27FC236}">
                <a16:creationId xmlns:a16="http://schemas.microsoft.com/office/drawing/2014/main" id="{8FDFBAA5-A0DF-2D0E-4536-48C55F7D16D4}"/>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558005749"/>
      </p:ext>
    </p:extLst>
  </p:cSld>
  <p:clrMap bg1="lt1" tx1="dk1" bg2="lt2" tx2="dk2" accent1="accent1" accent2="accent2" accent3="accent3" accent4="accent4" accent5="accent5" accent6="accent6" hlink="hlink" folHlink="folHlink"/>
  <p:sldLayoutIdLst>
    <p:sldLayoutId id="2147484148" r:id="rId1"/>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485865268"/>
      </p:ext>
    </p:extLst>
  </p:cSld>
  <p:clrMap bg1="lt1" tx1="dk1" bg2="lt2" tx2="dk2" accent1="accent1" accent2="accent2" accent3="accent3" accent4="accent4" accent5="accent5" accent6="accent6" hlink="hlink" folHlink="folHlink"/>
  <p:sldLayoutIdLst>
    <p:sldLayoutId id="2147484168" r:id="rId1"/>
    <p:sldLayoutId id="2147484169" r:id="rId2"/>
    <p:sldLayoutId id="2147484170" r:id="rId3"/>
    <p:sldLayoutId id="2147484171" r:id="rId4"/>
    <p:sldLayoutId id="2147484172" r:id="rId5"/>
    <p:sldLayoutId id="2147484173" r:id="rId6"/>
    <p:sldLayoutId id="2147484174" r:id="rId7"/>
    <p:sldLayoutId id="2147484175" r:id="rId8"/>
    <p:sldLayoutId id="2147484176" r:id="rId9"/>
    <p:sldLayoutId id="2147484177" r:id="rId10"/>
    <p:sldLayoutId id="2147484178" r:id="rId11"/>
    <p:sldLayoutId id="2147484179" r:id="rId12"/>
    <p:sldLayoutId id="2147484180" r:id="rId13"/>
    <p:sldLayoutId id="2147484181" r:id="rId14"/>
    <p:sldLayoutId id="2147484182" r:id="rId15"/>
    <p:sldLayoutId id="2147484183" r:id="rId16"/>
    <p:sldLayoutId id="2147484184" r:id="rId17"/>
    <p:sldLayoutId id="2147484185" r:id="rId18"/>
    <p:sldLayoutId id="2147484186" r:id="rId19"/>
    <p:sldLayoutId id="2147484187"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3"/>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4"/>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2295927194"/>
      </p:ext>
    </p:extLst>
  </p:cSld>
  <p:clrMap bg1="lt1" tx1="dk1" bg2="lt2" tx2="dk2" accent1="accent1" accent2="accent2" accent3="accent3" accent4="accent4" accent5="accent5" accent6="accent6" hlink="hlink" folHlink="folHlink"/>
  <p:sldLayoutIdLst>
    <p:sldLayoutId id="2147484213" r:id="rId1"/>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73727"/>
            <a:ext cx="9284855" cy="444434"/>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1480082" y="73727"/>
            <a:ext cx="633410" cy="437112"/>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159787" y="21414"/>
            <a:ext cx="281987" cy="496746"/>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1401574" y="6029011"/>
            <a:ext cx="790426" cy="828989"/>
          </a:xfrm>
          <a:prstGeom prst="rect">
            <a:avLst/>
          </a:prstGeom>
        </p:spPr>
      </p:pic>
    </p:spTree>
    <p:extLst>
      <p:ext uri="{BB962C8B-B14F-4D97-AF65-F5344CB8AC3E}">
        <p14:creationId xmlns:p14="http://schemas.microsoft.com/office/powerpoint/2010/main" val="1501013266"/>
      </p:ext>
    </p:extLst>
  </p:cSld>
  <p:clrMap bg1="lt1" tx1="dk1" bg2="lt2" tx2="dk2" accent1="accent1" accent2="accent2" accent3="accent3" accent4="accent4" accent5="accent5" accent6="accent6" hlink="hlink" folHlink="folHlink"/>
  <p:sldLayoutIdLst>
    <p:sldLayoutId id="2147484215" r:id="rId1"/>
    <p:sldLayoutId id="2147484216" r:id="rId2"/>
    <p:sldLayoutId id="2147484217" r:id="rId3"/>
    <p:sldLayoutId id="2147484218" r:id="rId4"/>
    <p:sldLayoutId id="2147484219" r:id="rId5"/>
    <p:sldLayoutId id="2147484220" r:id="rId6"/>
    <p:sldLayoutId id="2147484221" r:id="rId7"/>
    <p:sldLayoutId id="2147484222" r:id="rId8"/>
    <p:sldLayoutId id="2147484223" r:id="rId9"/>
    <p:sldLayoutId id="2147484224" r:id="rId10"/>
    <p:sldLayoutId id="2147484225" r:id="rId11"/>
    <p:sldLayoutId id="2147484226" r:id="rId12"/>
    <p:sldLayoutId id="2147484227" r:id="rId13"/>
    <p:sldLayoutId id="2147484228" r:id="rId14"/>
    <p:sldLayoutId id="2147484229" r:id="rId15"/>
    <p:sldLayoutId id="2147484230" r:id="rId16"/>
    <p:sldLayoutId id="2147484231" r:id="rId17"/>
    <p:sldLayoutId id="2147484232" r:id="rId18"/>
    <p:sldLayoutId id="2147484233" r:id="rId19"/>
    <p:sldLayoutId id="2147484234"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8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hyperlink" Target="https://recportal.co.uk/group/guest/-/r0330-use-of-rel-data-by-the-authority" TargetMode="External"/><Relationship Id="rId2" Type="http://schemas.openxmlformats.org/officeDocument/2006/relationships/notesSlide" Target="../notesSlides/notesSlide7.xml"/><Relationship Id="rId1" Type="http://schemas.openxmlformats.org/officeDocument/2006/relationships/slideLayout" Target="../slideLayouts/slideLayout72.xml"/><Relationship Id="rId4" Type="http://schemas.openxmlformats.org/officeDocument/2006/relationships/hyperlink" Target="https://recportal.co.uk/group/guest/-/population-of-version-1-of-the-address-prioritisation-matrix-apm-"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recportal.co.uk/group/guest/-/r0322-erroneous-switch-review-i0237-clarifications" TargetMode="External"/><Relationship Id="rId2" Type="http://schemas.openxmlformats.org/officeDocument/2006/relationships/notesSlide" Target="../notesSlides/notesSlide8.xml"/><Relationship Id="rId1" Type="http://schemas.openxmlformats.org/officeDocument/2006/relationships/slideLayout" Target="../slideLayouts/slideLayout72.xml"/></Relationships>
</file>

<file path=ppt/slides/_rels/slide19.xml.rels><?xml version="1.0" encoding="UTF-8" standalone="yes"?>
<Relationships xmlns="http://schemas.openxmlformats.org/package/2006/relationships"><Relationship Id="rId3" Type="http://schemas.openxmlformats.org/officeDocument/2006/relationships/hyperlink" Target="https://recportal.co.uk/group/guest/-/improving-address-management-targets" TargetMode="External"/><Relationship Id="rId2" Type="http://schemas.openxmlformats.org/officeDocument/2006/relationships/notesSlide" Target="../notesSlides/notesSlide9.xml"/><Relationship Id="rId1" Type="http://schemas.openxmlformats.org/officeDocument/2006/relationships/slideLayout" Target="../slideLayouts/slideLayout72.xml"/><Relationship Id="rId4" Type="http://schemas.openxmlformats.org/officeDocument/2006/relationships/hyperlink" Target="https://gbr01.safelinks.protection.outlook.com/?url=https%3A%2F%2Frecportal.co.uk%2Fgroup%2Fguest%2F-%2Festablishing-the-safe-isolation-provider-sip-as-a-standalone-rec-metering-party&amp;data=05%7C02%7Cchange.management%40recmanager.co.uk%7C2f51645216bb468d248808de9b7c4418%7C2c38dc643bd947f79d66168a7f64e0aa%7C0%7C0%7C639119155204596449%7CUnknown%7CTWFpbGZsb3d8eyJFbXB0eU1hcGkiOnRydWUsIlYiOiIwLjAuMDAwMCIsIlAiOiJXaW4zMiIsIkFOIjoiTWFpbCIsIldUIjoyfQ%3D%3D%7C0%7C%7C%7C&amp;sdata=4Ws77hDPRQ4XuQv41Ph%2F9phyklUPb6RREw0eVuv5UeE%3D&amp;reserved=0"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recportal.co.uk/group/guest/-/review-of-export-meter-work-arrangements" TargetMode="External"/><Relationship Id="rId2" Type="http://schemas.openxmlformats.org/officeDocument/2006/relationships/notesSlide" Target="../notesSlides/notesSlide10.xml"/><Relationship Id="rId1" Type="http://schemas.openxmlformats.org/officeDocument/2006/relationships/slideLayout" Target="../slideLayouts/slideLayout7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latin typeface="Arial" panose="020B0604020202020204" pitchFamily="34" charset="0"/>
                <a:cs typeface="Arial" panose="020B0604020202020204" pitchFamily="34" charset="0"/>
              </a:rPr>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Arial" panose="020B0604020202020204" pitchFamily="34" charset="0"/>
                <a:ea typeface="Roboto"/>
                <a:cs typeface="Arial" panose="020B0604020202020204" pitchFamily="34" charset="0"/>
              </a:rPr>
              <a:t>10 July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a:t>
            </a:r>
            <a:r>
              <a:rPr lang="en-GB" sz="2400">
                <a:latin typeface="Arial" panose="020B0604020202020204" pitchFamily="34" charset="0"/>
                <a:ea typeface="Roboto"/>
                <a:cs typeface="Arial" panose="020B0604020202020204" pitchFamily="34" charset="0"/>
              </a:rPr>
              <a:t>Introduction and agreement of agenda</a:t>
            </a: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latin typeface="Arial" panose="020B0604020202020204" pitchFamily="34" charset="0"/>
                <a:cs typeface="Arial" panose="020B0604020202020204" pitchFamily="34" charset="0"/>
              </a:rPr>
              <a:t>Kev Duddy</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2461402117"/>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4262474018"/>
              </p:ext>
            </p:extLst>
          </p:nvPr>
        </p:nvGraphicFramePr>
        <p:xfrm>
          <a:off x="1143000" y="1445860"/>
          <a:ext cx="9528049" cy="3809670"/>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75354">
                <a:tc>
                  <a:txBody>
                    <a:bodyPr/>
                    <a:lstStyle/>
                    <a:p>
                      <a:pPr fontAlgn="ctr"/>
                      <a:endParaRPr lang="en-GB" sz="1200" b="1" cap="none" spc="0">
                        <a:solidFill>
                          <a:schemeClr val="tx1"/>
                        </a:solidFill>
                        <a:effectLst/>
                        <a:latin typeface="Arial" panose="020B0604020202020204" pitchFamily="34" charset="0"/>
                        <a:cs typeface="Arial" panose="020B0604020202020204" pitchFamily="34" charset="0"/>
                      </a:endParaRPr>
                    </a:p>
                    <a:p>
                      <a:pPr algn="l" rtl="0" fontAlgn="base"/>
                      <a:r>
                        <a:rPr lang="en-GB" sz="1200" b="1" cap="none" spc="0">
                          <a:solidFill>
                            <a:schemeClr val="tx1"/>
                          </a:solidFill>
                          <a:effectLst/>
                          <a:latin typeface="Arial" panose="020B0604020202020204" pitchFamily="34" charset="0"/>
                          <a:cs typeface="Arial" panose="020B0604020202020204" pitchFamily="34" charset="0"/>
                        </a:rPr>
                        <a:t>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200" b="1" cap="none" spc="0">
                        <a:solidFill>
                          <a:schemeClr val="tx1"/>
                        </a:solidFill>
                        <a:effectLst/>
                        <a:latin typeface="Arial" panose="020B0604020202020204" pitchFamily="34" charset="0"/>
                        <a:cs typeface="Arial" panose="020B0604020202020204" pitchFamily="34" charset="0"/>
                      </a:endParaRPr>
                    </a:p>
                    <a:p>
                      <a:pPr algn="l" rtl="0" fontAlgn="base"/>
                      <a:r>
                        <a:rPr lang="en-GB" sz="1200" b="1" cap="none" spc="0">
                          <a:solidFill>
                            <a:schemeClr val="tx1"/>
                          </a:solidFill>
                          <a:effectLst/>
                          <a:latin typeface="Arial" panose="020B0604020202020204" pitchFamily="34" charset="0"/>
                          <a:cs typeface="Arial" panose="020B0604020202020204" pitchFamily="34" charset="0"/>
                        </a:rPr>
                        <a:t>TITLE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200" b="1" cap="none" spc="0">
                        <a:solidFill>
                          <a:schemeClr val="tx1"/>
                        </a:solidFill>
                        <a:effectLst/>
                        <a:latin typeface="Arial" panose="020B0604020202020204" pitchFamily="34" charset="0"/>
                        <a:cs typeface="Arial" panose="020B0604020202020204" pitchFamily="34" charset="0"/>
                      </a:endParaRPr>
                    </a:p>
                    <a:p>
                      <a:pPr algn="ctr" rtl="0" fontAlgn="base"/>
                      <a:r>
                        <a:rPr lang="en-GB" sz="1200" b="1" cap="none" spc="0">
                          <a:solidFill>
                            <a:schemeClr val="tx1"/>
                          </a:solidFill>
                          <a:effectLst/>
                          <a:latin typeface="Arial" panose="020B0604020202020204" pitchFamily="34" charset="0"/>
                          <a:cs typeface="Arial" panose="020B0604020202020204" pitchFamily="34" charset="0"/>
                        </a:rPr>
                        <a:t>TIME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200" b="1" cap="none" spc="0">
                        <a:solidFill>
                          <a:schemeClr val="tx1"/>
                        </a:solidFill>
                        <a:effectLst/>
                        <a:latin typeface="Arial" panose="020B0604020202020204" pitchFamily="34" charset="0"/>
                        <a:cs typeface="Arial" panose="020B0604020202020204" pitchFamily="34" charset="0"/>
                      </a:endParaRPr>
                    </a:p>
                    <a:p>
                      <a:pPr algn="l" rtl="0" fontAlgn="base"/>
                      <a:r>
                        <a:rPr lang="en-GB" sz="1200" b="1" cap="none" spc="0">
                          <a:solidFill>
                            <a:schemeClr val="tx1"/>
                          </a:solidFill>
                          <a:effectLst/>
                          <a:latin typeface="Arial" panose="020B0604020202020204" pitchFamily="34" charset="0"/>
                          <a:cs typeface="Arial" panose="020B0604020202020204" pitchFamily="34" charset="0"/>
                        </a:rPr>
                        <a:t>LEAD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500978">
                <a:tc>
                  <a:txBody>
                    <a:bodyPr/>
                    <a:lstStyle/>
                    <a:p>
                      <a:pPr fontAlgn="ctr"/>
                      <a:endParaRPr lang="en-GB" sz="1200" b="1" cap="none" spc="0">
                        <a:solidFill>
                          <a:schemeClr val="tx1"/>
                        </a:solidFill>
                        <a:effectLst/>
                        <a:latin typeface="Arial" panose="020B0604020202020204" pitchFamily="34" charset="0"/>
                        <a:cs typeface="Arial" panose="020B0604020202020204" pitchFamily="34" charset="0"/>
                      </a:endParaRPr>
                    </a:p>
                    <a:p>
                      <a:pPr algn="l" rtl="0" fontAlgn="base"/>
                      <a:r>
                        <a:rPr lang="en-GB" sz="1200" b="1" cap="none" spc="0">
                          <a:solidFill>
                            <a:schemeClr val="tx1"/>
                          </a:solidFill>
                          <a:effectLst/>
                          <a:latin typeface="Arial" panose="020B0604020202020204" pitchFamily="34" charset="0"/>
                          <a:cs typeface="Arial" panose="020B0604020202020204" pitchFamily="34" charset="0"/>
                        </a:rPr>
                        <a:t>1 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dirty="0">
                          <a:solidFill>
                            <a:schemeClr val="tx1"/>
                          </a:solidFill>
                          <a:effectLst/>
                          <a:latin typeface="Arial" panose="020B0604020202020204" pitchFamily="34" charset="0"/>
                          <a:cs typeface="Arial" panose="020B0604020202020204" pitchFamily="34" charset="0"/>
                        </a:rPr>
                        <a:t>Introductions and Agreement of Agenda</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cap="none" spc="0">
                          <a:solidFill>
                            <a:schemeClr val="tx1"/>
                          </a:solidFill>
                          <a:effectLst/>
                          <a:latin typeface="Arial" panose="020B0604020202020204" pitchFamily="34" charset="0"/>
                          <a:cs typeface="Arial" panose="020B0604020202020204" pitchFamily="34" charset="0"/>
                        </a:rPr>
                        <a:t>10:00</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Chair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528082">
                <a:tc>
                  <a:txBody>
                    <a:bodyPr/>
                    <a:lstStyle/>
                    <a:p>
                      <a:pPr marL="0" algn="l" defTabSz="914400" rtl="0" eaLnBrk="1" fontAlgn="base" latinLnBrk="0" hangingPunct="1"/>
                      <a:r>
                        <a:rPr lang="en-GB" sz="1200" b="1" kern="1200" cap="none" spc="0" dirty="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Performance Assurance Update</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3433989276"/>
                  </a:ext>
                </a:extLst>
              </a:tr>
              <a:tr h="528082">
                <a:tc>
                  <a:txBody>
                    <a:bodyPr/>
                    <a:lstStyle/>
                    <a:p>
                      <a:pPr marL="0" algn="l" defTabSz="914400" rtl="0" eaLnBrk="1" fontAlgn="base" latinLnBrk="0" hangingPunct="1"/>
                      <a:r>
                        <a:rPr lang="en-GB" sz="1200" b="1" kern="1200" cap="none" spc="0" dirty="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Missed Meter Exchange – SDEP Process Guidance Document</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10:25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2811569793"/>
                  </a:ext>
                </a:extLst>
              </a:tr>
              <a:tr h="528082">
                <a:tc>
                  <a:txBody>
                    <a:bodyPr/>
                    <a:lstStyle/>
                    <a:p>
                      <a:pPr marL="0" algn="l" defTabSz="914400" rtl="0" eaLnBrk="1" fontAlgn="base" latinLnBrk="0" hangingPunct="1"/>
                      <a:r>
                        <a:rPr lang="en-GB" sz="1200" b="1" kern="1200" cap="none" spc="0" dirty="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200" b="1" kern="1200" dirty="0">
                          <a:solidFill>
                            <a:schemeClr val="tx1"/>
                          </a:solidFill>
                          <a:effectLst/>
                          <a:latin typeface="Arial" panose="020B0604020202020204" pitchFamily="34" charset="0"/>
                          <a:ea typeface="+mn-ea"/>
                          <a:cs typeface="Arial" panose="020B0604020202020204" pitchFamily="34" charset="0"/>
                        </a:rPr>
                        <a:t>Unmetered Sites CSS and MPRS Data Misalignment </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10:45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3430869461"/>
                  </a:ext>
                </a:extLst>
              </a:tr>
              <a:tr h="528082">
                <a:tc>
                  <a:txBody>
                    <a:bodyPr/>
                    <a:lstStyle/>
                    <a:p>
                      <a:pPr marL="0" algn="l" defTabSz="914400" rtl="0" eaLnBrk="1" fontAlgn="base" latinLnBrk="0" hangingPunct="1"/>
                      <a:r>
                        <a:rPr lang="en-GB" sz="1200" b="1" kern="1200" cap="none" spc="0" dirty="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Key Callouts</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11:00</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240825111"/>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kern="1200" cap="none" spc="0" dirty="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11:10</a:t>
                      </a:r>
                    </a:p>
                  </a:txBody>
                  <a:tcPr marL="22680" marR="11861" marT="6480" marB="48600" anchor="ctr"/>
                </a:tc>
                <a:tc>
                  <a:txBody>
                    <a:bodyPr/>
                    <a:lstStyle/>
                    <a:p>
                      <a:pPr algn="l" rtl="0" fontAlgn="base"/>
                      <a:r>
                        <a:rPr lang="en-GB" sz="1200" b="1" kern="1200" cap="none" spc="0" dirty="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3937098105"/>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kern="1200" cap="none" spc="0" dirty="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11:30</a:t>
                      </a:r>
                    </a:p>
                  </a:txBody>
                  <a:tcPr marL="22680" marR="11861" marT="6480" marB="48600" anchor="ctr"/>
                </a:tc>
                <a:tc>
                  <a:txBody>
                    <a:bodyPr/>
                    <a:lstStyle/>
                    <a:p>
                      <a:pPr algn="l" rtl="0" fontAlgn="base"/>
                      <a:r>
                        <a:rPr lang="en-GB" sz="1200" b="1" kern="1200" cap="none" spc="0" dirty="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2809723948"/>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C7503F-DCC2-30F5-2F6B-98E686F3A30F}"/>
              </a:ext>
            </a:extLst>
          </p:cNvPr>
          <p:cNvSpPr>
            <a:spLocks noGrp="1"/>
          </p:cNvSpPr>
          <p:nvPr>
            <p:ph type="title"/>
          </p:nvPr>
        </p:nvSpPr>
        <p:spPr>
          <a:xfrm>
            <a:off x="838200" y="365125"/>
            <a:ext cx="9284855" cy="660111"/>
          </a:xfrm>
        </p:spPr>
        <p:txBody>
          <a:bodyPr anchor="ctr">
            <a:normAutofit/>
          </a:bodyPr>
          <a:lstStyle/>
          <a:p>
            <a:r>
              <a:rPr lang="en-US"/>
              <a:t>Outstanding actions</a:t>
            </a:r>
            <a:endParaRPr lang="en-GB"/>
          </a:p>
        </p:txBody>
      </p:sp>
      <p:graphicFrame>
        <p:nvGraphicFramePr>
          <p:cNvPr id="2" name="Table 1">
            <a:extLst>
              <a:ext uri="{FF2B5EF4-FFF2-40B4-BE49-F238E27FC236}">
                <a16:creationId xmlns:a16="http://schemas.microsoft.com/office/drawing/2014/main" id="{3FAE91CC-8D88-2A39-D50A-7811BB891431}"/>
              </a:ext>
            </a:extLst>
          </p:cNvPr>
          <p:cNvGraphicFramePr>
            <a:graphicFrameLocks noGrp="1"/>
          </p:cNvGraphicFramePr>
          <p:nvPr>
            <p:extLst>
              <p:ext uri="{D42A27DB-BD31-4B8C-83A1-F6EECF244321}">
                <p14:modId xmlns:p14="http://schemas.microsoft.com/office/powerpoint/2010/main" val="3210089606"/>
              </p:ext>
            </p:extLst>
          </p:nvPr>
        </p:nvGraphicFramePr>
        <p:xfrm>
          <a:off x="533405" y="1297327"/>
          <a:ext cx="11035296" cy="1715754"/>
        </p:xfrm>
        <a:graphic>
          <a:graphicData uri="http://schemas.openxmlformats.org/drawingml/2006/table">
            <a:tbl>
              <a:tblPr>
                <a:tableStyleId>{8799B23B-EC83-4686-B30A-512413B5E67A}</a:tableStyleId>
              </a:tblPr>
              <a:tblGrid>
                <a:gridCol w="1617931">
                  <a:extLst>
                    <a:ext uri="{9D8B030D-6E8A-4147-A177-3AD203B41FA5}">
                      <a16:colId xmlns:a16="http://schemas.microsoft.com/office/drawing/2014/main" val="2910410719"/>
                    </a:ext>
                  </a:extLst>
                </a:gridCol>
                <a:gridCol w="2430938">
                  <a:extLst>
                    <a:ext uri="{9D8B030D-6E8A-4147-A177-3AD203B41FA5}">
                      <a16:colId xmlns:a16="http://schemas.microsoft.com/office/drawing/2014/main" val="71575949"/>
                    </a:ext>
                  </a:extLst>
                </a:gridCol>
                <a:gridCol w="1273996">
                  <a:extLst>
                    <a:ext uri="{9D8B030D-6E8A-4147-A177-3AD203B41FA5}">
                      <a16:colId xmlns:a16="http://schemas.microsoft.com/office/drawing/2014/main" val="3324464893"/>
                    </a:ext>
                  </a:extLst>
                </a:gridCol>
                <a:gridCol w="1027415">
                  <a:extLst>
                    <a:ext uri="{9D8B030D-6E8A-4147-A177-3AD203B41FA5}">
                      <a16:colId xmlns:a16="http://schemas.microsoft.com/office/drawing/2014/main" val="2688729366"/>
                    </a:ext>
                  </a:extLst>
                </a:gridCol>
                <a:gridCol w="1058239">
                  <a:extLst>
                    <a:ext uri="{9D8B030D-6E8A-4147-A177-3AD203B41FA5}">
                      <a16:colId xmlns:a16="http://schemas.microsoft.com/office/drawing/2014/main" val="3269228404"/>
                    </a:ext>
                  </a:extLst>
                </a:gridCol>
                <a:gridCol w="2790608">
                  <a:extLst>
                    <a:ext uri="{9D8B030D-6E8A-4147-A177-3AD203B41FA5}">
                      <a16:colId xmlns:a16="http://schemas.microsoft.com/office/drawing/2014/main" val="2956215179"/>
                    </a:ext>
                  </a:extLst>
                </a:gridCol>
                <a:gridCol w="836169">
                  <a:extLst>
                    <a:ext uri="{9D8B030D-6E8A-4147-A177-3AD203B41FA5}">
                      <a16:colId xmlns:a16="http://schemas.microsoft.com/office/drawing/2014/main" val="2894994697"/>
                    </a:ext>
                  </a:extLst>
                </a:gridCol>
              </a:tblGrid>
              <a:tr h="601168">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Action Ref</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Details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Owner</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Date Raised</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Target Completion Date</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Updates provided to RIG Members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Status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extLst>
                  <a:ext uri="{0D108BD9-81ED-4DB2-BD59-A6C34878D82A}">
                    <a16:rowId xmlns:a16="http://schemas.microsoft.com/office/drawing/2014/main" val="4022271377"/>
                  </a:ext>
                </a:extLst>
              </a:tr>
              <a:tr h="1067709">
                <a:tc>
                  <a:txBody>
                    <a:bodyPr/>
                    <a:lstStyle/>
                    <a:p>
                      <a:pPr algn="ctr" fontAlgn="ctr">
                        <a:buNone/>
                      </a:pPr>
                      <a:r>
                        <a:rPr lang="en-GB" sz="1200" b="0" i="0" u="none" strike="noStrike" dirty="0">
                          <a:solidFill>
                            <a:schemeClr val="tx1"/>
                          </a:solidFill>
                          <a:effectLst/>
                          <a:latin typeface="Arial" panose="020B0604020202020204" pitchFamily="34" charset="0"/>
                          <a:cs typeface="Arial" panose="020B0604020202020204" pitchFamily="34" charset="0"/>
                        </a:rPr>
                        <a:t>R</a:t>
                      </a:r>
                      <a:r>
                        <a:rPr lang="en-GB" sz="1200" dirty="0">
                          <a:latin typeface="Arial" panose="020B0604020202020204" pitchFamily="34" charset="0"/>
                          <a:cs typeface="Arial" panose="020B0604020202020204" pitchFamily="34" charset="0"/>
                        </a:rPr>
                        <a:t>ECRIG_26_0612_07_01</a:t>
                      </a:r>
                      <a:endParaRPr lang="en-GB" sz="1200" b="0" i="0" u="none" strike="noStrike" dirty="0">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200" dirty="0">
                          <a:latin typeface="Arial" panose="020B0604020202020204" pitchFamily="34" charset="0"/>
                          <a:cs typeface="Arial" panose="020B0604020202020204" pitchFamily="34" charset="0"/>
                        </a:rPr>
                        <a:t>The Code Manager to develop guidance to standardise the missing meter exchanges process.</a:t>
                      </a:r>
                      <a:endParaRPr lang="en-GB" sz="1200" b="0" i="0" u="none" strike="noStrike" dirty="0">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00" b="0" u="none" strike="noStrike">
                          <a:solidFill>
                            <a:schemeClr val="tx1"/>
                          </a:solidFill>
                          <a:effectLst/>
                          <a:latin typeface="Arial" panose="020B0604020202020204" pitchFamily="34" charset="0"/>
                          <a:cs typeface="Arial" panose="020B0604020202020204" pitchFamily="34" charset="0"/>
                        </a:rPr>
                        <a:t>Code Manager </a:t>
                      </a:r>
                      <a:endParaRPr lang="en-GB" sz="12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00" b="0" u="none" strike="noStrike" dirty="0">
                          <a:solidFill>
                            <a:schemeClr val="tx1"/>
                          </a:solidFill>
                          <a:effectLst/>
                          <a:latin typeface="Arial" panose="020B0604020202020204" pitchFamily="34" charset="0"/>
                          <a:cs typeface="Arial" panose="020B0604020202020204" pitchFamily="34" charset="0"/>
                        </a:rPr>
                        <a:t>12/06/2026</a:t>
                      </a:r>
                      <a:endParaRPr lang="en-GB" sz="1200" b="0" i="0" u="none" strike="noStrike" dirty="0">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00" b="0" i="0" u="none" strike="noStrike" dirty="0">
                          <a:solidFill>
                            <a:schemeClr val="tx1"/>
                          </a:solidFill>
                          <a:effectLst/>
                          <a:latin typeface="Arial" panose="020B0604020202020204" pitchFamily="34" charset="0"/>
                          <a:cs typeface="Arial" panose="020B0604020202020204" pitchFamily="34" charset="0"/>
                        </a:rPr>
                        <a:t>10/07/2026</a:t>
                      </a:r>
                    </a:p>
                  </a:txBody>
                  <a:tcPr marL="7965" marR="7965" marT="7965" marB="0" anchor="ctr"/>
                </a:tc>
                <a:tc>
                  <a:txBody>
                    <a:bodyPr/>
                    <a:lstStyle/>
                    <a:p>
                      <a:r>
                        <a:rPr lang="en-GB" sz="1200" b="0" u="none" strike="noStrike" kern="1200" dirty="0">
                          <a:solidFill>
                            <a:schemeClr val="tx1"/>
                          </a:solidFill>
                          <a:effectLst/>
                          <a:latin typeface="Arial" panose="020B0604020202020204" pitchFamily="34" charset="0"/>
                          <a:ea typeface="+mn-ea"/>
                          <a:cs typeface="Arial" panose="020B0604020202020204" pitchFamily="34" charset="0"/>
                        </a:rPr>
                        <a:t>A Guidance document has been drafted and published ahead of the meeting.</a:t>
                      </a:r>
                    </a:p>
                    <a:p>
                      <a:r>
                        <a:rPr lang="en-GB" sz="1200" b="0" u="none" strike="noStrike" kern="1200" dirty="0">
                          <a:solidFill>
                            <a:schemeClr val="tx1"/>
                          </a:solidFill>
                          <a:effectLst/>
                          <a:latin typeface="Arial" panose="020B0604020202020204" pitchFamily="34" charset="0"/>
                          <a:ea typeface="+mn-ea"/>
                          <a:cs typeface="Arial" panose="020B0604020202020204" pitchFamily="34" charset="0"/>
                        </a:rPr>
                        <a:t>Will be discussed further under agenda item 3.</a:t>
                      </a:r>
                    </a:p>
                  </a:txBody>
                  <a:tcPr marL="7965" marR="7965" marT="7965" marB="0" anchor="ctr"/>
                </a:tc>
                <a:tc>
                  <a:txBody>
                    <a:bodyPr/>
                    <a:lstStyle/>
                    <a:p>
                      <a:pPr algn="ctr" fontAlgn="ctr">
                        <a:buNone/>
                      </a:pPr>
                      <a:r>
                        <a:rPr lang="en-GB" sz="1200" b="0" i="0" u="none" strike="noStrike" dirty="0">
                          <a:solidFill>
                            <a:schemeClr val="tx1"/>
                          </a:solidFill>
                          <a:effectLst/>
                          <a:latin typeface="Arial" panose="020B0604020202020204" pitchFamily="34" charset="0"/>
                          <a:cs typeface="Arial" panose="020B0604020202020204" pitchFamily="34" charset="0"/>
                        </a:rPr>
                        <a:t>Open</a:t>
                      </a:r>
                    </a:p>
                  </a:txBody>
                  <a:tcPr marL="7965" marR="7965" marT="7965" marB="0" anchor="ctr"/>
                </a:tc>
                <a:extLst>
                  <a:ext uri="{0D108BD9-81ED-4DB2-BD59-A6C34878D82A}">
                    <a16:rowId xmlns:a16="http://schemas.microsoft.com/office/drawing/2014/main" val="3930895269"/>
                  </a:ext>
                </a:extLst>
              </a:tr>
            </a:tbl>
          </a:graphicData>
        </a:graphic>
      </p:graphicFrame>
    </p:spTree>
    <p:extLst>
      <p:ext uri="{BB962C8B-B14F-4D97-AF65-F5344CB8AC3E}">
        <p14:creationId xmlns:p14="http://schemas.microsoft.com/office/powerpoint/2010/main" val="3036104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dirty="0">
                <a:latin typeface="Arial"/>
                <a:ea typeface="Roboto"/>
                <a:cs typeface="Arial"/>
              </a:rPr>
              <a:t>2. For Information: Performance Assurance Update</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a:latin typeface="Arial" panose="020B0604020202020204" pitchFamily="34" charset="0"/>
                <a:ea typeface="Roboto"/>
                <a:cs typeface="Arial" panose="020B0604020202020204" pitchFamily="34" charset="0"/>
              </a:rPr>
              <a:t>Code manager</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604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D06B3-C67B-ABF0-E153-0F6D551F71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BA86C7-D323-7477-5B5C-B7E8BA6A835C}"/>
              </a:ext>
            </a:extLst>
          </p:cNvPr>
          <p:cNvSpPr>
            <a:spLocks noGrp="1"/>
          </p:cNvSpPr>
          <p:nvPr>
            <p:ph type="title"/>
          </p:nvPr>
        </p:nvSpPr>
        <p:spPr/>
        <p:txBody>
          <a:bodyPr>
            <a:normAutofit/>
          </a:bodyPr>
          <a:lstStyle/>
          <a:p>
            <a:r>
              <a:rPr lang="en-GB" dirty="0">
                <a:latin typeface="Arial"/>
                <a:ea typeface="Roboto"/>
                <a:cs typeface="Arial"/>
              </a:rPr>
              <a:t>3. </a:t>
            </a:r>
            <a:r>
              <a:rPr lang="en-GB" dirty="0"/>
              <a:t>Missed meter exchange – SDEP process guidance document</a:t>
            </a:r>
            <a:endParaRPr lang="en-GB" dirty="0">
              <a:latin typeface="Arial"/>
              <a:ea typeface="Roboto"/>
              <a:cs typeface="Arial"/>
            </a:endParaRPr>
          </a:p>
        </p:txBody>
      </p:sp>
      <p:sp>
        <p:nvSpPr>
          <p:cNvPr id="5" name="Text Placeholder 4">
            <a:extLst>
              <a:ext uri="{FF2B5EF4-FFF2-40B4-BE49-F238E27FC236}">
                <a16:creationId xmlns:a16="http://schemas.microsoft.com/office/drawing/2014/main" id="{8C299561-9388-8102-AA7E-B6E615060016}"/>
              </a:ext>
            </a:extLst>
          </p:cNvPr>
          <p:cNvSpPr>
            <a:spLocks noGrp="1"/>
          </p:cNvSpPr>
          <p:nvPr>
            <p:ph type="body" sz="quarter" idx="10"/>
          </p:nvPr>
        </p:nvSpPr>
        <p:spPr/>
        <p:txBody>
          <a:bodyPr/>
          <a:lstStyle/>
          <a:p>
            <a:r>
              <a:rPr lang="en-GB">
                <a:latin typeface="Arial" panose="020B0604020202020204" pitchFamily="34" charset="0"/>
                <a:ea typeface="Roboto"/>
                <a:cs typeface="Arial" panose="020B0604020202020204" pitchFamily="34" charset="0"/>
              </a:rPr>
              <a:t>Code manager</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4428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90BE3-1B38-2634-DF1B-492A31F5247A}"/>
              </a:ext>
            </a:extLst>
          </p:cNvPr>
          <p:cNvSpPr>
            <a:spLocks noGrp="1"/>
          </p:cNvSpPr>
          <p:nvPr>
            <p:ph type="title"/>
          </p:nvPr>
        </p:nvSpPr>
        <p:spPr/>
        <p:txBody>
          <a:bodyPr>
            <a:normAutofit fontScale="90000"/>
          </a:bodyPr>
          <a:lstStyle/>
          <a:p>
            <a:r>
              <a:rPr lang="en-GB" dirty="0"/>
              <a:t>Missed Meter Exchanges – proposed interim solution</a:t>
            </a:r>
          </a:p>
        </p:txBody>
      </p:sp>
      <p:sp>
        <p:nvSpPr>
          <p:cNvPr id="4" name="Subtitle 3">
            <a:extLst>
              <a:ext uri="{FF2B5EF4-FFF2-40B4-BE49-F238E27FC236}">
                <a16:creationId xmlns:a16="http://schemas.microsoft.com/office/drawing/2014/main" id="{D86060B4-2382-E250-234E-F5696DD69FCB}"/>
              </a:ext>
            </a:extLst>
          </p:cNvPr>
          <p:cNvSpPr txBox="1">
            <a:spLocks/>
          </p:cNvSpPr>
          <p:nvPr/>
        </p:nvSpPr>
        <p:spPr>
          <a:xfrm>
            <a:off x="908627" y="1443609"/>
            <a:ext cx="9144000" cy="678445"/>
          </a:xfrm>
          <a:prstGeom prst="roundRect">
            <a:avLst/>
          </a:prstGeom>
          <a:solidFill>
            <a:srgbClr val="7B282E"/>
          </a:solidFill>
          <a:ln w="12700" cap="flat" cmpd="sng" algn="ctr">
            <a:solidFill>
              <a:srgbClr val="7B282E">
                <a:shade val="15000"/>
              </a:srgbClr>
            </a:solidFill>
            <a:prstDash val="solid"/>
            <a:miter lim="800000"/>
          </a:ln>
          <a:effectLst/>
        </p:spPr>
        <p:txBody>
          <a:bodyPr rtlCol="0" anchor="ct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600" b="1" i="0" u="none" strike="noStrike" kern="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Issue raised: </a:t>
            </a:r>
            <a:r>
              <a:rPr kumimoji="0" lang="en-GB" sz="16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Times New Roman" panose="02020603050405020304" pitchFamily="18" charset="0"/>
              </a:rPr>
              <a:t>A growing number of missed meter exchanges without a standardised SDEP process to follow.</a:t>
            </a:r>
          </a:p>
        </p:txBody>
      </p:sp>
      <p:sp>
        <p:nvSpPr>
          <p:cNvPr id="5" name="Subtitle 2">
            <a:extLst>
              <a:ext uri="{FF2B5EF4-FFF2-40B4-BE49-F238E27FC236}">
                <a16:creationId xmlns:a16="http://schemas.microsoft.com/office/drawing/2014/main" id="{FFC4F0DD-8EA9-8C5D-8BE1-96180BAA94F9}"/>
              </a:ext>
            </a:extLst>
          </p:cNvPr>
          <p:cNvSpPr txBox="1">
            <a:spLocks noGrp="1"/>
          </p:cNvSpPr>
          <p:nvPr>
            <p:ph type="body" sz="quarter" idx="10"/>
          </p:nvPr>
        </p:nvSpPr>
        <p:spPr>
          <a:xfrm>
            <a:off x="908627" y="2269991"/>
            <a:ext cx="9201150" cy="4222884"/>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Font typeface="Wingdings" pitchFamily="2" charset="2"/>
              <a:buChar char="§"/>
              <a:defRPr sz="16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nSpc>
                <a:spcPct val="115000"/>
              </a:lnSpc>
              <a:spcBef>
                <a:spcPts val="600"/>
              </a:spcBef>
              <a:spcAft>
                <a:spcPts val="600"/>
              </a:spcAft>
              <a:buClr>
                <a:srgbClr val="68A495"/>
              </a:buClr>
              <a:buFont typeface="Wingdings" pitchFamily="2" charset="2"/>
              <a:buNone/>
            </a:pPr>
            <a:r>
              <a:rPr lang="en-GB" sz="1400" b="1" u="sng" dirty="0">
                <a:solidFill>
                  <a:srgbClr val="000000"/>
                </a:solidFill>
                <a:cs typeface="Times New Roman" panose="02020603050405020304" pitchFamily="18" charset="0"/>
              </a:rPr>
              <a:t>Background:</a:t>
            </a:r>
          </a:p>
          <a:p>
            <a:pPr marL="0" indent="0">
              <a:lnSpc>
                <a:spcPct val="115000"/>
              </a:lnSpc>
              <a:spcBef>
                <a:spcPts val="600"/>
              </a:spcBef>
              <a:spcAft>
                <a:spcPts val="600"/>
              </a:spcAft>
              <a:buClr>
                <a:srgbClr val="68A495"/>
              </a:buClr>
              <a:buFont typeface="Wingdings" pitchFamily="2" charset="2"/>
              <a:buNone/>
            </a:pPr>
            <a:r>
              <a:rPr lang="en-GB" sz="1200" dirty="0">
                <a:solidFill>
                  <a:srgbClr val="000000"/>
                </a:solidFill>
                <a:cs typeface="Times New Roman" panose="02020603050405020304" pitchFamily="18" charset="0"/>
              </a:rPr>
              <a:t>Energy Suppliers are currently using different SDEP process types to raise cases where a Metering Asset exchange has not been recorded in Central Systems</a:t>
            </a:r>
          </a:p>
          <a:p>
            <a:pPr marL="0" indent="0">
              <a:lnSpc>
                <a:spcPct val="115000"/>
              </a:lnSpc>
              <a:spcBef>
                <a:spcPts val="600"/>
              </a:spcBef>
              <a:spcAft>
                <a:spcPts val="600"/>
              </a:spcAft>
              <a:buClr>
                <a:srgbClr val="68A495"/>
              </a:buClr>
              <a:buFont typeface="Wingdings" pitchFamily="2" charset="2"/>
              <a:buNone/>
            </a:pPr>
            <a:r>
              <a:rPr lang="en-GB" sz="1200" dirty="0">
                <a:solidFill>
                  <a:srgbClr val="000000"/>
                </a:solidFill>
                <a:cs typeface="Times New Roman" panose="02020603050405020304" pitchFamily="18" charset="0"/>
              </a:rPr>
              <a:t>During the REC Issues Group (RIG) last month it was noted that the Contract Manager Query (Elec.) - General Query PT0031 is the most frequently requested PT for this issue. However, even within this option Parties differed with their preference of raising multiple </a:t>
            </a:r>
            <a:r>
              <a:rPr lang="en-GB" sz="1200" dirty="0" err="1">
                <a:solidFill>
                  <a:srgbClr val="000000"/>
                </a:solidFill>
                <a:cs typeface="Times New Roman" panose="02020603050405020304" pitchFamily="18" charset="0"/>
              </a:rPr>
              <a:t>MPxN</a:t>
            </a:r>
            <a:r>
              <a:rPr lang="en-GB" sz="1200" dirty="0">
                <a:solidFill>
                  <a:srgbClr val="000000"/>
                </a:solidFill>
                <a:cs typeface="Times New Roman" panose="02020603050405020304" pitchFamily="18" charset="0"/>
              </a:rPr>
              <a:t> issues against one SDEP case, or a single exchange per case. </a:t>
            </a:r>
          </a:p>
          <a:p>
            <a:pPr marL="0" indent="0">
              <a:lnSpc>
                <a:spcPct val="115000"/>
              </a:lnSpc>
              <a:spcBef>
                <a:spcPts val="600"/>
              </a:spcBef>
              <a:spcAft>
                <a:spcPts val="600"/>
              </a:spcAft>
              <a:buClr>
                <a:srgbClr val="68A495"/>
              </a:buClr>
              <a:buNone/>
            </a:pPr>
            <a:r>
              <a:rPr lang="en-GB" sz="1200" dirty="0">
                <a:solidFill>
                  <a:srgbClr val="000000"/>
                </a:solidFill>
                <a:cs typeface="Times New Roman" panose="02020603050405020304" pitchFamily="18" charset="0"/>
              </a:rPr>
              <a:t>The lack of dedicated process is resulting in a larger administrative effort on all sides, as well as delivering delayed Consumer outcomes </a:t>
            </a:r>
          </a:p>
          <a:p>
            <a:pPr marL="0" indent="0">
              <a:lnSpc>
                <a:spcPct val="115000"/>
              </a:lnSpc>
              <a:spcBef>
                <a:spcPts val="600"/>
              </a:spcBef>
              <a:spcAft>
                <a:spcPts val="600"/>
              </a:spcAft>
              <a:buClr>
                <a:srgbClr val="68A495"/>
              </a:buClr>
              <a:buNone/>
            </a:pPr>
            <a:r>
              <a:rPr lang="en-GB" sz="1200" dirty="0">
                <a:solidFill>
                  <a:srgbClr val="000000"/>
                </a:solidFill>
                <a:cs typeface="Times New Roman" panose="02020603050405020304" pitchFamily="18" charset="0"/>
              </a:rPr>
              <a:t>As such RIG members requested an interim approach to help improve the efficiency of resolving these queries.</a:t>
            </a:r>
          </a:p>
          <a:p>
            <a:pPr marL="0" indent="0">
              <a:lnSpc>
                <a:spcPct val="115000"/>
              </a:lnSpc>
              <a:spcBef>
                <a:spcPts val="600"/>
              </a:spcBef>
              <a:spcAft>
                <a:spcPts val="600"/>
              </a:spcAft>
              <a:buClr>
                <a:srgbClr val="68A495"/>
              </a:buClr>
              <a:buNone/>
            </a:pPr>
            <a:r>
              <a:rPr lang="en-GB" sz="1400" b="1" u="sng" dirty="0">
                <a:solidFill>
                  <a:srgbClr val="000000"/>
                </a:solidFill>
                <a:cs typeface="Times New Roman" panose="02020603050405020304" pitchFamily="18" charset="0"/>
              </a:rPr>
              <a:t>Worth Noting: </a:t>
            </a:r>
          </a:p>
          <a:p>
            <a:pPr marL="0" indent="0">
              <a:lnSpc>
                <a:spcPct val="115000"/>
              </a:lnSpc>
              <a:spcBef>
                <a:spcPts val="600"/>
              </a:spcBef>
              <a:spcAft>
                <a:spcPts val="600"/>
              </a:spcAft>
              <a:buClr>
                <a:srgbClr val="68A495"/>
              </a:buClr>
              <a:buNone/>
            </a:pPr>
            <a:r>
              <a:rPr lang="en-GB" sz="1200" dirty="0">
                <a:solidFill>
                  <a:srgbClr val="000000"/>
                </a:solidFill>
                <a:cs typeface="Times New Roman" panose="02020603050405020304" pitchFamily="18" charset="0"/>
              </a:rPr>
              <a:t>Any proposed changes to the Secure Data Exchange Portal (SDEP) to accommodate a new process type will take time to develop through the Change Process.</a:t>
            </a:r>
          </a:p>
          <a:p>
            <a:pPr marL="0" indent="0">
              <a:lnSpc>
                <a:spcPct val="115000"/>
              </a:lnSpc>
              <a:spcBef>
                <a:spcPts val="600"/>
              </a:spcBef>
              <a:spcAft>
                <a:spcPts val="600"/>
              </a:spcAft>
              <a:buClr>
                <a:srgbClr val="68A495"/>
              </a:buClr>
              <a:buNone/>
            </a:pPr>
            <a:r>
              <a:rPr lang="en-GB" sz="1200" dirty="0"/>
              <a:t>To provide an enduring solution a new change will need to be raised to fully evaluate the issue.</a:t>
            </a:r>
          </a:p>
          <a:p>
            <a:pPr marL="0" indent="0">
              <a:lnSpc>
                <a:spcPct val="115000"/>
              </a:lnSpc>
              <a:spcBef>
                <a:spcPts val="600"/>
              </a:spcBef>
              <a:spcAft>
                <a:spcPts val="600"/>
              </a:spcAft>
              <a:buClr>
                <a:srgbClr val="68A495"/>
              </a:buClr>
              <a:buNone/>
            </a:pPr>
            <a:endParaRPr lang="en-GB" sz="1200" dirty="0">
              <a:solidFill>
                <a:srgbClr val="000000"/>
              </a:solidFill>
              <a:cs typeface="Times New Roman" panose="02020603050405020304" pitchFamily="18" charset="0"/>
            </a:endParaRPr>
          </a:p>
        </p:txBody>
      </p:sp>
    </p:spTree>
    <p:extLst>
      <p:ext uri="{BB962C8B-B14F-4D97-AF65-F5344CB8AC3E}">
        <p14:creationId xmlns:p14="http://schemas.microsoft.com/office/powerpoint/2010/main" val="1956825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9F369-0860-A79A-B4F1-10CDAE31665D}"/>
              </a:ext>
            </a:extLst>
          </p:cNvPr>
          <p:cNvSpPr>
            <a:spLocks noGrp="1"/>
          </p:cNvSpPr>
          <p:nvPr>
            <p:ph type="title"/>
          </p:nvPr>
        </p:nvSpPr>
        <p:spPr/>
        <p:txBody>
          <a:bodyPr>
            <a:normAutofit fontScale="90000"/>
          </a:bodyPr>
          <a:lstStyle/>
          <a:p>
            <a:r>
              <a:rPr lang="en-GB" dirty="0"/>
              <a:t>Missed Meter Exchanges – proposed interim solution</a:t>
            </a:r>
          </a:p>
        </p:txBody>
      </p:sp>
      <p:sp>
        <p:nvSpPr>
          <p:cNvPr id="3" name="Picture Placeholder 2">
            <a:extLst>
              <a:ext uri="{FF2B5EF4-FFF2-40B4-BE49-F238E27FC236}">
                <a16:creationId xmlns:a16="http://schemas.microsoft.com/office/drawing/2014/main" id="{B0786098-4078-BD69-6E2D-125FDD6154B9}"/>
              </a:ext>
            </a:extLst>
          </p:cNvPr>
          <p:cNvSpPr>
            <a:spLocks noGrp="1"/>
          </p:cNvSpPr>
          <p:nvPr>
            <p:ph type="pic" sz="quarter" idx="10"/>
          </p:nvPr>
        </p:nvSpPr>
        <p:spPr>
          <a:xfrm>
            <a:off x="906463" y="1294108"/>
            <a:ext cx="3192839" cy="5003505"/>
          </a:xfrm>
        </p:spPr>
        <p:txBody>
          <a:bodyPr>
            <a:normAutofit fontScale="77500" lnSpcReduction="20000"/>
          </a:bodyPr>
          <a:lstStyle/>
          <a:p>
            <a:pPr marL="0" indent="0">
              <a:buNone/>
            </a:pPr>
            <a:r>
              <a:rPr lang="en-GB" dirty="0">
                <a:latin typeface="Arial" panose="020B0604020202020204" pitchFamily="34" charset="0"/>
                <a:cs typeface="Arial" panose="020B0604020202020204" pitchFamily="34" charset="0"/>
              </a:rPr>
              <a:t>Proposed Solution:</a:t>
            </a:r>
          </a:p>
          <a:p>
            <a:pPr>
              <a:buFont typeface="Wingdings" panose="05000000000000000000" pitchFamily="2" charset="2"/>
              <a:buChar char="v"/>
            </a:pPr>
            <a:r>
              <a:rPr lang="en-GB" dirty="0">
                <a:latin typeface="Arial" panose="020B0604020202020204" pitchFamily="34" charset="0"/>
                <a:cs typeface="Arial" panose="020B0604020202020204" pitchFamily="34" charset="0"/>
              </a:rPr>
              <a:t>The proposed interim solution utilises the ‘Missing Read’ process types. </a:t>
            </a:r>
          </a:p>
          <a:p>
            <a:pPr>
              <a:buFont typeface="Wingdings" panose="05000000000000000000" pitchFamily="2" charset="2"/>
              <a:buChar char="v"/>
            </a:pPr>
            <a:r>
              <a:rPr lang="en-GB" dirty="0">
                <a:latin typeface="Arial" panose="020B0604020202020204" pitchFamily="34" charset="0"/>
                <a:cs typeface="Arial" panose="020B0604020202020204" pitchFamily="34" charset="0"/>
              </a:rPr>
              <a:t>The process type is deemed appropriate as missing exchange often results in incorrect or missing Change of Supplier (</a:t>
            </a:r>
            <a:r>
              <a:rPr lang="en-GB" dirty="0" err="1">
                <a:latin typeface="Arial" panose="020B0604020202020204" pitchFamily="34" charset="0"/>
                <a:cs typeface="Arial" panose="020B0604020202020204" pitchFamily="34" charset="0"/>
              </a:rPr>
              <a:t>CoS</a:t>
            </a:r>
            <a:r>
              <a:rPr lang="en-GB" dirty="0">
                <a:latin typeface="Arial" panose="020B0604020202020204" pitchFamily="34" charset="0"/>
                <a:cs typeface="Arial" panose="020B0604020202020204" pitchFamily="34" charset="0"/>
              </a:rPr>
              <a:t>) reads. </a:t>
            </a:r>
          </a:p>
          <a:p>
            <a:pPr>
              <a:buFont typeface="Wingdings" panose="05000000000000000000" pitchFamily="2" charset="2"/>
              <a:buChar char="v"/>
            </a:pPr>
            <a:r>
              <a:rPr lang="en-GB" dirty="0">
                <a:latin typeface="Arial" panose="020B0604020202020204" pitchFamily="34" charset="0"/>
                <a:cs typeface="Arial" panose="020B0604020202020204" pitchFamily="34" charset="0"/>
              </a:rPr>
              <a:t>The process exists consistently across both electricity and gas, supporting a dual fuel resolution.</a:t>
            </a:r>
          </a:p>
          <a:p>
            <a:pPr>
              <a:buFont typeface="Wingdings" panose="05000000000000000000" pitchFamily="2" charset="2"/>
              <a:buChar char="v"/>
            </a:pPr>
            <a:r>
              <a:rPr lang="en-GB" dirty="0">
                <a:latin typeface="Arial" panose="020B0604020202020204" pitchFamily="34" charset="0"/>
                <a:cs typeface="Arial" panose="020B0604020202020204" pitchFamily="34" charset="0"/>
              </a:rPr>
              <a:t>In the interim, all queries should have a title that starts with “Missed Metering Asset Exchange” to allow the recipient to easily identify them. </a:t>
            </a:r>
          </a:p>
          <a:p>
            <a:pPr>
              <a:buFont typeface="Wingdings" panose="05000000000000000000" pitchFamily="2" charset="2"/>
              <a:buChar char="v"/>
            </a:pPr>
            <a:r>
              <a:rPr lang="en-GB" dirty="0">
                <a:latin typeface="Arial" panose="020B0604020202020204" pitchFamily="34" charset="0"/>
                <a:cs typeface="Arial" panose="020B0604020202020204" pitchFamily="34" charset="0"/>
              </a:rPr>
              <a:t>The Losing or Gaining Supplier should raise a SDEP case for each Missed MEX case to ensure that each case has a unique reference and allows sufficient time for processing.</a:t>
            </a:r>
          </a:p>
          <a:p>
            <a:pPr>
              <a:buFont typeface="Wingdings" panose="05000000000000000000" pitchFamily="2" charset="2"/>
              <a:buChar char="v"/>
            </a:pPr>
            <a:r>
              <a:rPr lang="en-GB" dirty="0">
                <a:latin typeface="Arial" panose="020B0604020202020204" pitchFamily="34" charset="0"/>
                <a:cs typeface="Arial" panose="020B0604020202020204" pitchFamily="34" charset="0"/>
              </a:rPr>
              <a:t>A diagram on the right shows the initially proposed process and it’s associated SLAs</a:t>
            </a:r>
          </a:p>
          <a:p>
            <a:pPr>
              <a:buFont typeface="Wingdings" panose="05000000000000000000" pitchFamily="2" charset="2"/>
              <a:buChar char="v"/>
            </a:pPr>
            <a:endParaRPr lang="en-GB" dirty="0"/>
          </a:p>
        </p:txBody>
      </p:sp>
      <p:graphicFrame>
        <p:nvGraphicFramePr>
          <p:cNvPr id="6" name="Diagram 5">
            <a:extLst>
              <a:ext uri="{FF2B5EF4-FFF2-40B4-BE49-F238E27FC236}">
                <a16:creationId xmlns:a16="http://schemas.microsoft.com/office/drawing/2014/main" id="{365581B0-4E3A-E5EF-BC44-B8492B7133B3}"/>
              </a:ext>
            </a:extLst>
          </p:cNvPr>
          <p:cNvGraphicFramePr/>
          <p:nvPr>
            <p:extLst>
              <p:ext uri="{D42A27DB-BD31-4B8C-83A1-F6EECF244321}">
                <p14:modId xmlns:p14="http://schemas.microsoft.com/office/powerpoint/2010/main" val="2072541741"/>
              </p:ext>
            </p:extLst>
          </p:nvPr>
        </p:nvGraphicFramePr>
        <p:xfrm>
          <a:off x="4417017" y="1684203"/>
          <a:ext cx="6710766" cy="43083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0" name="Straight Arrow Connector 9">
            <a:extLst>
              <a:ext uri="{FF2B5EF4-FFF2-40B4-BE49-F238E27FC236}">
                <a16:creationId xmlns:a16="http://schemas.microsoft.com/office/drawing/2014/main" id="{67DDAC99-9BF5-FE73-EE45-CF5C3A177261}"/>
              </a:ext>
            </a:extLst>
          </p:cNvPr>
          <p:cNvCxnSpPr/>
          <p:nvPr/>
        </p:nvCxnSpPr>
        <p:spPr>
          <a:xfrm flipV="1">
            <a:off x="5098942" y="3429000"/>
            <a:ext cx="0" cy="1398722"/>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12" name="Straight Arrow Connector 11">
            <a:extLst>
              <a:ext uri="{FF2B5EF4-FFF2-40B4-BE49-F238E27FC236}">
                <a16:creationId xmlns:a16="http://schemas.microsoft.com/office/drawing/2014/main" id="{F5E40DDA-C004-D9A9-09B5-DB409F875F18}"/>
              </a:ext>
            </a:extLst>
          </p:cNvPr>
          <p:cNvCxnSpPr/>
          <p:nvPr/>
        </p:nvCxnSpPr>
        <p:spPr>
          <a:xfrm flipV="1">
            <a:off x="6284563" y="2502976"/>
            <a:ext cx="0" cy="1335397"/>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16" name="Straight Arrow Connector 15">
            <a:extLst>
              <a:ext uri="{FF2B5EF4-FFF2-40B4-BE49-F238E27FC236}">
                <a16:creationId xmlns:a16="http://schemas.microsoft.com/office/drawing/2014/main" id="{6E1862E9-12C8-2780-5A32-07F4CAEF880F}"/>
              </a:ext>
            </a:extLst>
          </p:cNvPr>
          <p:cNvCxnSpPr/>
          <p:nvPr/>
        </p:nvCxnSpPr>
        <p:spPr>
          <a:xfrm flipV="1">
            <a:off x="7710407" y="2022529"/>
            <a:ext cx="0" cy="1148145"/>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18" name="Straight Arrow Connector 17">
            <a:extLst>
              <a:ext uri="{FF2B5EF4-FFF2-40B4-BE49-F238E27FC236}">
                <a16:creationId xmlns:a16="http://schemas.microsoft.com/office/drawing/2014/main" id="{1EA17604-C349-B06A-4CD0-24235CC7C710}"/>
              </a:ext>
            </a:extLst>
          </p:cNvPr>
          <p:cNvCxnSpPr/>
          <p:nvPr/>
        </p:nvCxnSpPr>
        <p:spPr>
          <a:xfrm flipV="1">
            <a:off x="9314481" y="1619573"/>
            <a:ext cx="0" cy="1053885"/>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
        <p:nvSpPr>
          <p:cNvPr id="19" name="TextBox 18">
            <a:extLst>
              <a:ext uri="{FF2B5EF4-FFF2-40B4-BE49-F238E27FC236}">
                <a16:creationId xmlns:a16="http://schemas.microsoft.com/office/drawing/2014/main" id="{434CD783-552E-2AE5-063A-E7FCD9E3473E}"/>
              </a:ext>
            </a:extLst>
          </p:cNvPr>
          <p:cNvSpPr txBox="1"/>
          <p:nvPr/>
        </p:nvSpPr>
        <p:spPr>
          <a:xfrm>
            <a:off x="4475135" y="2913167"/>
            <a:ext cx="124761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No later than 5WD after discovery</a:t>
            </a:r>
          </a:p>
        </p:txBody>
      </p:sp>
      <p:sp>
        <p:nvSpPr>
          <p:cNvPr id="20" name="TextBox 19">
            <a:extLst>
              <a:ext uri="{FF2B5EF4-FFF2-40B4-BE49-F238E27FC236}">
                <a16:creationId xmlns:a16="http://schemas.microsoft.com/office/drawing/2014/main" id="{2F4F96B3-92E8-8A54-9C41-E1266523C5F2}"/>
              </a:ext>
            </a:extLst>
          </p:cNvPr>
          <p:cNvSpPr txBox="1"/>
          <p:nvPr/>
        </p:nvSpPr>
        <p:spPr>
          <a:xfrm>
            <a:off x="5660756" y="2070551"/>
            <a:ext cx="124761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No later than 3WD after agreeing</a:t>
            </a:r>
          </a:p>
        </p:txBody>
      </p:sp>
      <p:sp>
        <p:nvSpPr>
          <p:cNvPr id="21" name="TextBox 20">
            <a:extLst>
              <a:ext uri="{FF2B5EF4-FFF2-40B4-BE49-F238E27FC236}">
                <a16:creationId xmlns:a16="http://schemas.microsoft.com/office/drawing/2014/main" id="{C03B6F59-728D-DAA7-DAF9-EE5317539A3C}"/>
              </a:ext>
            </a:extLst>
          </p:cNvPr>
          <p:cNvSpPr txBox="1"/>
          <p:nvPr/>
        </p:nvSpPr>
        <p:spPr>
          <a:xfrm>
            <a:off x="7086600" y="1407204"/>
            <a:ext cx="1247613"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No later than 2WD of receiving instruction</a:t>
            </a:r>
          </a:p>
        </p:txBody>
      </p:sp>
      <p:sp>
        <p:nvSpPr>
          <p:cNvPr id="22" name="TextBox 21">
            <a:extLst>
              <a:ext uri="{FF2B5EF4-FFF2-40B4-BE49-F238E27FC236}">
                <a16:creationId xmlns:a16="http://schemas.microsoft.com/office/drawing/2014/main" id="{6638A668-54A3-D49C-E8F9-0FE279550D22}"/>
              </a:ext>
            </a:extLst>
          </p:cNvPr>
          <p:cNvSpPr txBox="1"/>
          <p:nvPr/>
        </p:nvSpPr>
        <p:spPr>
          <a:xfrm>
            <a:off x="8690674" y="1013091"/>
            <a:ext cx="1247613"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No later than 2WD of receiving Information </a:t>
            </a:r>
          </a:p>
        </p:txBody>
      </p:sp>
    </p:spTree>
    <p:extLst>
      <p:ext uri="{BB962C8B-B14F-4D97-AF65-F5344CB8AC3E}">
        <p14:creationId xmlns:p14="http://schemas.microsoft.com/office/powerpoint/2010/main" val="652343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B25FE-691B-ADEB-A4D6-BE505ABD90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722BEE-9599-FF0D-19C5-E28BC6905A0D}"/>
              </a:ext>
            </a:extLst>
          </p:cNvPr>
          <p:cNvSpPr>
            <a:spLocks noGrp="1"/>
          </p:cNvSpPr>
          <p:nvPr>
            <p:ph type="title"/>
          </p:nvPr>
        </p:nvSpPr>
        <p:spPr/>
        <p:txBody>
          <a:bodyPr>
            <a:normAutofit fontScale="90000"/>
          </a:bodyPr>
          <a:lstStyle/>
          <a:p>
            <a:r>
              <a:rPr lang="en-GB" dirty="0"/>
              <a:t>Missed Meter Exchanges – proposed interim solution</a:t>
            </a:r>
          </a:p>
        </p:txBody>
      </p:sp>
      <p:sp>
        <p:nvSpPr>
          <p:cNvPr id="4" name="Subtitle 3">
            <a:extLst>
              <a:ext uri="{FF2B5EF4-FFF2-40B4-BE49-F238E27FC236}">
                <a16:creationId xmlns:a16="http://schemas.microsoft.com/office/drawing/2014/main" id="{522FBF63-4A9D-D258-B84F-A3974091F394}"/>
              </a:ext>
            </a:extLst>
          </p:cNvPr>
          <p:cNvSpPr txBox="1">
            <a:spLocks/>
          </p:cNvSpPr>
          <p:nvPr/>
        </p:nvSpPr>
        <p:spPr>
          <a:xfrm>
            <a:off x="908627" y="1443609"/>
            <a:ext cx="9144000" cy="678445"/>
          </a:xfrm>
          <a:prstGeom prst="roundRect">
            <a:avLst/>
          </a:prstGeom>
          <a:solidFill>
            <a:srgbClr val="7B282E"/>
          </a:solidFill>
          <a:ln w="12700" cap="flat" cmpd="sng" algn="ctr">
            <a:solidFill>
              <a:srgbClr val="7B282E">
                <a:shade val="15000"/>
              </a:srgbClr>
            </a:solidFill>
            <a:prstDash val="solid"/>
            <a:miter lim="800000"/>
          </a:ln>
          <a:effectLst/>
        </p:spPr>
        <p:txBody>
          <a:bodyPr rtlCol="0" anchor="ct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600" b="1" i="0" u="none" strike="noStrike" kern="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Next Steps</a:t>
            </a:r>
            <a:endParaRPr kumimoji="0" lang="en-GB" sz="16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Times New Roman" panose="02020603050405020304" pitchFamily="18" charset="0"/>
            </a:endParaRPr>
          </a:p>
        </p:txBody>
      </p:sp>
      <p:sp>
        <p:nvSpPr>
          <p:cNvPr id="5" name="Subtitle 2">
            <a:extLst>
              <a:ext uri="{FF2B5EF4-FFF2-40B4-BE49-F238E27FC236}">
                <a16:creationId xmlns:a16="http://schemas.microsoft.com/office/drawing/2014/main" id="{96662B92-F684-24DC-1B9E-4DE814123C77}"/>
              </a:ext>
            </a:extLst>
          </p:cNvPr>
          <p:cNvSpPr txBox="1">
            <a:spLocks noGrp="1"/>
          </p:cNvSpPr>
          <p:nvPr>
            <p:ph type="body" sz="quarter" idx="10"/>
          </p:nvPr>
        </p:nvSpPr>
        <p:spPr>
          <a:xfrm>
            <a:off x="1771268" y="2278616"/>
            <a:ext cx="7418717" cy="3949655"/>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Font typeface="Wingdings" pitchFamily="2" charset="2"/>
              <a:buChar char="§"/>
              <a:defRPr sz="16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15000"/>
              </a:lnSpc>
              <a:spcBef>
                <a:spcPts val="600"/>
              </a:spcBef>
              <a:spcAft>
                <a:spcPts val="600"/>
              </a:spcAft>
              <a:buClr>
                <a:srgbClr val="68A495"/>
              </a:buClr>
              <a:buFont typeface="Wingdings" panose="05000000000000000000" pitchFamily="2" charset="2"/>
              <a:buChar char="v"/>
            </a:pPr>
            <a:r>
              <a:rPr lang="en-GB" sz="1200" b="1" dirty="0">
                <a:solidFill>
                  <a:srgbClr val="000000"/>
                </a:solidFill>
              </a:rPr>
              <a:t>RIG Members to review the guidance document and provide any feedback before CoP 17 July 2026</a:t>
            </a:r>
          </a:p>
          <a:p>
            <a:pPr algn="just">
              <a:lnSpc>
                <a:spcPct val="115000"/>
              </a:lnSpc>
              <a:spcBef>
                <a:spcPts val="600"/>
              </a:spcBef>
              <a:spcAft>
                <a:spcPts val="600"/>
              </a:spcAft>
              <a:buClr>
                <a:srgbClr val="68A495"/>
              </a:buClr>
              <a:buFont typeface="Wingdings" panose="05000000000000000000" pitchFamily="2" charset="2"/>
              <a:buChar char="v"/>
            </a:pPr>
            <a:r>
              <a:rPr lang="en-GB" sz="1200" b="1" dirty="0">
                <a:solidFill>
                  <a:srgbClr val="000000"/>
                </a:solidFill>
              </a:rPr>
              <a:t>W/C 20 July 2026</a:t>
            </a:r>
          </a:p>
          <a:p>
            <a:pPr lvl="1" algn="just">
              <a:lnSpc>
                <a:spcPct val="115000"/>
              </a:lnSpc>
              <a:spcBef>
                <a:spcPts val="600"/>
              </a:spcBef>
              <a:spcAft>
                <a:spcPts val="600"/>
              </a:spcAft>
              <a:buClr>
                <a:srgbClr val="68A495"/>
              </a:buClr>
              <a:buFont typeface="Wingdings" panose="05000000000000000000" pitchFamily="2" charset="2"/>
              <a:buChar char="v"/>
            </a:pPr>
            <a:r>
              <a:rPr lang="en-GB" sz="1200" b="1" dirty="0">
                <a:solidFill>
                  <a:srgbClr val="000000"/>
                </a:solidFill>
                <a:latin typeface="Arial" panose="020B0604020202020204" pitchFamily="34" charset="0"/>
                <a:cs typeface="Arial" panose="020B0604020202020204" pitchFamily="34" charset="0"/>
              </a:rPr>
              <a:t> Code Manager will review feedback</a:t>
            </a:r>
          </a:p>
          <a:p>
            <a:pPr lvl="1" algn="just">
              <a:lnSpc>
                <a:spcPct val="115000"/>
              </a:lnSpc>
              <a:spcBef>
                <a:spcPts val="600"/>
              </a:spcBef>
              <a:spcAft>
                <a:spcPts val="600"/>
              </a:spcAft>
              <a:buClr>
                <a:srgbClr val="68A495"/>
              </a:buClr>
              <a:buFont typeface="Wingdings" panose="05000000000000000000" pitchFamily="2" charset="2"/>
              <a:buChar char="v"/>
            </a:pPr>
            <a:r>
              <a:rPr lang="en-GB" sz="1200" b="1" dirty="0">
                <a:solidFill>
                  <a:srgbClr val="000000"/>
                </a:solidFill>
                <a:latin typeface="Arial" panose="020B0604020202020204" pitchFamily="34" charset="0"/>
                <a:cs typeface="Arial" panose="020B0604020202020204" pitchFamily="34" charset="0"/>
              </a:rPr>
              <a:t> Make any required changes</a:t>
            </a:r>
          </a:p>
          <a:p>
            <a:pPr lvl="1" algn="just">
              <a:lnSpc>
                <a:spcPct val="115000"/>
              </a:lnSpc>
              <a:spcBef>
                <a:spcPts val="600"/>
              </a:spcBef>
              <a:spcAft>
                <a:spcPts val="600"/>
              </a:spcAft>
              <a:buClr>
                <a:srgbClr val="68A495"/>
              </a:buClr>
              <a:buFont typeface="Wingdings" panose="05000000000000000000" pitchFamily="2" charset="2"/>
              <a:buChar char="v"/>
            </a:pPr>
            <a:r>
              <a:rPr lang="en-GB" sz="1200" b="1" dirty="0">
                <a:solidFill>
                  <a:srgbClr val="000000"/>
                </a:solidFill>
                <a:latin typeface="Arial" panose="020B0604020202020204" pitchFamily="34" charset="0"/>
                <a:cs typeface="Arial" panose="020B0604020202020204" pitchFamily="34" charset="0"/>
              </a:rPr>
              <a:t> Publish the guidance; and</a:t>
            </a:r>
          </a:p>
          <a:p>
            <a:pPr lvl="1" algn="just">
              <a:lnSpc>
                <a:spcPct val="115000"/>
              </a:lnSpc>
              <a:spcBef>
                <a:spcPts val="600"/>
              </a:spcBef>
              <a:spcAft>
                <a:spcPts val="600"/>
              </a:spcAft>
              <a:buClr>
                <a:srgbClr val="68A495"/>
              </a:buClr>
              <a:buFont typeface="Wingdings" panose="05000000000000000000" pitchFamily="2" charset="2"/>
              <a:buChar char="v"/>
            </a:pPr>
            <a:r>
              <a:rPr lang="en-GB" sz="1200" b="1" dirty="0">
                <a:solidFill>
                  <a:srgbClr val="000000"/>
                </a:solidFill>
                <a:latin typeface="Arial" panose="020B0604020202020204" pitchFamily="34" charset="0"/>
                <a:cs typeface="Arial" panose="020B0604020202020204" pitchFamily="34" charset="0"/>
              </a:rPr>
              <a:t> Notify Parties via the weekly bulletin</a:t>
            </a:r>
          </a:p>
          <a:p>
            <a:pPr algn="just">
              <a:lnSpc>
                <a:spcPct val="115000"/>
              </a:lnSpc>
              <a:spcBef>
                <a:spcPts val="600"/>
              </a:spcBef>
              <a:spcAft>
                <a:spcPts val="600"/>
              </a:spcAft>
              <a:buClr>
                <a:srgbClr val="68A495"/>
              </a:buClr>
              <a:buFont typeface="Wingdings" panose="05000000000000000000" pitchFamily="2" charset="2"/>
              <a:buChar char="v"/>
            </a:pPr>
            <a:r>
              <a:rPr lang="en-GB" sz="1200" b="1" dirty="0">
                <a:solidFill>
                  <a:srgbClr val="000000"/>
                </a:solidFill>
              </a:rPr>
              <a:t>Update August RIG to close out the action</a:t>
            </a:r>
          </a:p>
        </p:txBody>
      </p:sp>
    </p:spTree>
    <p:extLst>
      <p:ext uri="{BB962C8B-B14F-4D97-AF65-F5344CB8AC3E}">
        <p14:creationId xmlns:p14="http://schemas.microsoft.com/office/powerpoint/2010/main" val="3982706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CB2FD-952C-0AAF-74AD-C16FE294E4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CCEECF-2EEF-8830-B794-BB875514621A}"/>
              </a:ext>
            </a:extLst>
          </p:cNvPr>
          <p:cNvSpPr>
            <a:spLocks noGrp="1"/>
          </p:cNvSpPr>
          <p:nvPr>
            <p:ph type="title"/>
          </p:nvPr>
        </p:nvSpPr>
        <p:spPr/>
        <p:txBody>
          <a:bodyPr>
            <a:normAutofit/>
          </a:bodyPr>
          <a:lstStyle/>
          <a:p>
            <a:r>
              <a:rPr lang="en-GB" dirty="0">
                <a:latin typeface="Arial"/>
                <a:ea typeface="Roboto"/>
                <a:cs typeface="Arial"/>
              </a:rPr>
              <a:t>4. </a:t>
            </a:r>
            <a:r>
              <a:rPr lang="en-GB" dirty="0"/>
              <a:t>Unmetered Sites CSS and MPRS Data Misalignment</a:t>
            </a:r>
            <a:endParaRPr lang="en-GB" dirty="0">
              <a:latin typeface="Arial"/>
              <a:ea typeface="Roboto"/>
              <a:cs typeface="Arial"/>
            </a:endParaRPr>
          </a:p>
        </p:txBody>
      </p:sp>
      <p:sp>
        <p:nvSpPr>
          <p:cNvPr id="5" name="Text Placeholder 4">
            <a:extLst>
              <a:ext uri="{FF2B5EF4-FFF2-40B4-BE49-F238E27FC236}">
                <a16:creationId xmlns:a16="http://schemas.microsoft.com/office/drawing/2014/main" id="{3AD05C4A-EFCF-9CE7-7FEA-EB84ECDF8DBA}"/>
              </a:ext>
            </a:extLst>
          </p:cNvPr>
          <p:cNvSpPr>
            <a:spLocks noGrp="1"/>
          </p:cNvSpPr>
          <p:nvPr>
            <p:ph type="body" sz="quarter" idx="10"/>
          </p:nvPr>
        </p:nvSpPr>
        <p:spPr/>
        <p:txBody>
          <a:bodyPr/>
          <a:lstStyle/>
          <a:p>
            <a:r>
              <a:rPr lang="en-GB">
                <a:latin typeface="Arial" panose="020B0604020202020204" pitchFamily="34" charset="0"/>
                <a:ea typeface="Roboto"/>
                <a:cs typeface="Arial" panose="020B0604020202020204" pitchFamily="34" charset="0"/>
              </a:rPr>
              <a:t>Code manager</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54393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97C19CC-CD7F-E41E-9027-0852E2AD5D08}"/>
              </a:ext>
            </a:extLst>
          </p:cNvPr>
          <p:cNvSpPr/>
          <p:nvPr/>
        </p:nvSpPr>
        <p:spPr>
          <a:xfrm>
            <a:off x="7870948" y="649408"/>
            <a:ext cx="4182894" cy="1900136"/>
          </a:xfrm>
          <a:prstGeom prst="rect">
            <a:avLst/>
          </a:prstGeom>
          <a:solidFill>
            <a:srgbClr val="70ADA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162BD7E-3E18-3DA9-A2ED-41C295F746AA}"/>
              </a:ext>
            </a:extLst>
          </p:cNvPr>
          <p:cNvSpPr>
            <a:spLocks noGrp="1"/>
          </p:cNvSpPr>
          <p:nvPr>
            <p:ph type="title"/>
          </p:nvPr>
        </p:nvSpPr>
        <p:spPr>
          <a:xfrm>
            <a:off x="849216" y="219423"/>
            <a:ext cx="9284855" cy="444434"/>
          </a:xfrm>
        </p:spPr>
        <p:txBody>
          <a:bodyPr>
            <a:normAutofit fontScale="90000"/>
          </a:bodyPr>
          <a:lstStyle/>
          <a:p>
            <a:r>
              <a:rPr lang="en-GB" dirty="0"/>
              <a:t>There is a data discrepancy between MPRS and CSS</a:t>
            </a:r>
          </a:p>
        </p:txBody>
      </p:sp>
      <p:sp>
        <p:nvSpPr>
          <p:cNvPr id="4" name="TextBox 3">
            <a:extLst>
              <a:ext uri="{FF2B5EF4-FFF2-40B4-BE49-F238E27FC236}">
                <a16:creationId xmlns:a16="http://schemas.microsoft.com/office/drawing/2014/main" id="{FB242A96-4165-746C-1493-A04A07877000}"/>
              </a:ext>
            </a:extLst>
          </p:cNvPr>
          <p:cNvSpPr txBox="1"/>
          <p:nvPr/>
        </p:nvSpPr>
        <p:spPr>
          <a:xfrm>
            <a:off x="250372" y="746501"/>
            <a:ext cx="6811440"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What is an Unmetered Site?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Site where energy consumption is estimated, not measured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No physical meter on site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Authorised by DNOs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SMRS run these on behalf of DNOs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E.g. Streetlamps, illuminated signs, bus shelters etc…</a:t>
            </a:r>
          </a:p>
        </p:txBody>
      </p:sp>
      <p:sp>
        <p:nvSpPr>
          <p:cNvPr id="5" name="TextBox 4">
            <a:extLst>
              <a:ext uri="{FF2B5EF4-FFF2-40B4-BE49-F238E27FC236}">
                <a16:creationId xmlns:a16="http://schemas.microsoft.com/office/drawing/2014/main" id="{6883867D-9AEE-9F83-32E2-81BEF9E1BC2F}"/>
              </a:ext>
            </a:extLst>
          </p:cNvPr>
          <p:cNvSpPr txBox="1"/>
          <p:nvPr/>
        </p:nvSpPr>
        <p:spPr>
          <a:xfrm>
            <a:off x="250371" y="2979529"/>
            <a:ext cx="11691257"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What is the discrepancy between MPRS and CSS?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MPRS and CSS both hold data on number of UMS in GB, and the indicator value of these (true or false)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There is a discrepancy in the number of false metered indicators.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The Smart Meter Service Operator (SMSO) sends this to the DNO (LDSO), LDSO sends it to SMRS and then SMRS sends it to CSS.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MPRS is the source of truth.</a:t>
            </a:r>
          </a:p>
        </p:txBody>
      </p:sp>
      <p:grpSp>
        <p:nvGrpSpPr>
          <p:cNvPr id="22" name="Group 21">
            <a:extLst>
              <a:ext uri="{FF2B5EF4-FFF2-40B4-BE49-F238E27FC236}">
                <a16:creationId xmlns:a16="http://schemas.microsoft.com/office/drawing/2014/main" id="{D99324DE-3757-714F-F70A-BF0E1983898A}"/>
              </a:ext>
            </a:extLst>
          </p:cNvPr>
          <p:cNvGrpSpPr/>
          <p:nvPr/>
        </p:nvGrpSpPr>
        <p:grpSpPr>
          <a:xfrm>
            <a:off x="520359" y="5234624"/>
            <a:ext cx="11255042" cy="760968"/>
            <a:chOff x="545204" y="5089072"/>
            <a:chExt cx="11255042" cy="760968"/>
          </a:xfrm>
        </p:grpSpPr>
        <p:sp>
          <p:nvSpPr>
            <p:cNvPr id="7" name="Rectangle 6">
              <a:extLst>
                <a:ext uri="{FF2B5EF4-FFF2-40B4-BE49-F238E27FC236}">
                  <a16:creationId xmlns:a16="http://schemas.microsoft.com/office/drawing/2014/main" id="{190EF9C8-68F2-0F25-79DF-E02DF1FE04AB}"/>
                </a:ext>
              </a:extLst>
            </p:cNvPr>
            <p:cNvSpPr/>
            <p:nvPr/>
          </p:nvSpPr>
          <p:spPr>
            <a:xfrm>
              <a:off x="545204" y="5089072"/>
              <a:ext cx="1856080" cy="751114"/>
            </a:xfrm>
            <a:prstGeom prst="rect">
              <a:avLst/>
            </a:prstGeom>
            <a:solidFill>
              <a:srgbClr val="3119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Smart Meter Service Operator (SMSO)</a:t>
              </a:r>
            </a:p>
          </p:txBody>
        </p:sp>
        <p:cxnSp>
          <p:nvCxnSpPr>
            <p:cNvPr id="9" name="Straight Arrow Connector 8">
              <a:extLst>
                <a:ext uri="{FF2B5EF4-FFF2-40B4-BE49-F238E27FC236}">
                  <a16:creationId xmlns:a16="http://schemas.microsoft.com/office/drawing/2014/main" id="{9F632DC4-F079-5BC9-382B-BEE2BE0A2BCA}"/>
                </a:ext>
              </a:extLst>
            </p:cNvPr>
            <p:cNvCxnSpPr>
              <a:cxnSpLocks/>
              <a:stCxn id="7" idx="3"/>
              <a:endCxn id="11" idx="1"/>
            </p:cNvCxnSpPr>
            <p:nvPr/>
          </p:nvCxnSpPr>
          <p:spPr>
            <a:xfrm>
              <a:off x="2401284" y="5464629"/>
              <a:ext cx="1276908" cy="98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BA49FDCA-292A-4661-69BE-93BC8A848176}"/>
                </a:ext>
              </a:extLst>
            </p:cNvPr>
            <p:cNvSpPr/>
            <p:nvPr/>
          </p:nvSpPr>
          <p:spPr>
            <a:xfrm>
              <a:off x="3678192" y="5098926"/>
              <a:ext cx="1856080" cy="751114"/>
            </a:xfrm>
            <a:prstGeom prst="rect">
              <a:avLst/>
            </a:prstGeom>
            <a:solidFill>
              <a:srgbClr val="3119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DNO (LDSO)</a:t>
              </a:r>
            </a:p>
          </p:txBody>
        </p:sp>
        <p:sp>
          <p:nvSpPr>
            <p:cNvPr id="13" name="Rectangle 12">
              <a:extLst>
                <a:ext uri="{FF2B5EF4-FFF2-40B4-BE49-F238E27FC236}">
                  <a16:creationId xmlns:a16="http://schemas.microsoft.com/office/drawing/2014/main" id="{1D1E363E-EE75-B077-DF9E-CD4247AEEBB8}"/>
                </a:ext>
              </a:extLst>
            </p:cNvPr>
            <p:cNvSpPr/>
            <p:nvPr/>
          </p:nvSpPr>
          <p:spPr>
            <a:xfrm>
              <a:off x="6811178" y="5089072"/>
              <a:ext cx="1856080" cy="751114"/>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MPRS (Source of Truth)</a:t>
              </a:r>
            </a:p>
          </p:txBody>
        </p:sp>
        <p:sp>
          <p:nvSpPr>
            <p:cNvPr id="15" name="Rectangle 14">
              <a:extLst>
                <a:ext uri="{FF2B5EF4-FFF2-40B4-BE49-F238E27FC236}">
                  <a16:creationId xmlns:a16="http://schemas.microsoft.com/office/drawing/2014/main" id="{B4CCE269-299F-3CF5-84A7-2133F32CFC8C}"/>
                </a:ext>
              </a:extLst>
            </p:cNvPr>
            <p:cNvSpPr/>
            <p:nvPr/>
          </p:nvSpPr>
          <p:spPr>
            <a:xfrm>
              <a:off x="9944166" y="5089072"/>
              <a:ext cx="1856080" cy="751114"/>
            </a:xfrm>
            <a:prstGeom prst="rect">
              <a:avLst/>
            </a:prstGeom>
            <a:solidFill>
              <a:srgbClr val="3119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CSS</a:t>
              </a:r>
            </a:p>
          </p:txBody>
        </p:sp>
        <p:cxnSp>
          <p:nvCxnSpPr>
            <p:cNvPr id="20" name="Straight Arrow Connector 19">
              <a:extLst>
                <a:ext uri="{FF2B5EF4-FFF2-40B4-BE49-F238E27FC236}">
                  <a16:creationId xmlns:a16="http://schemas.microsoft.com/office/drawing/2014/main" id="{B57FCF3A-C08A-AD55-54EE-829B0AD3EC8C}"/>
                </a:ext>
              </a:extLst>
            </p:cNvPr>
            <p:cNvCxnSpPr>
              <a:cxnSpLocks/>
            </p:cNvCxnSpPr>
            <p:nvPr/>
          </p:nvCxnSpPr>
          <p:spPr>
            <a:xfrm>
              <a:off x="5499674" y="5469556"/>
              <a:ext cx="1276908" cy="98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B8B0800-68FA-B460-389F-52B8376C759C}"/>
                </a:ext>
              </a:extLst>
            </p:cNvPr>
            <p:cNvCxnSpPr>
              <a:cxnSpLocks/>
            </p:cNvCxnSpPr>
            <p:nvPr/>
          </p:nvCxnSpPr>
          <p:spPr>
            <a:xfrm>
              <a:off x="8657786" y="5464629"/>
              <a:ext cx="1276908" cy="98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8C23AEA3-E930-9209-F753-F8534D2CCA91}"/>
              </a:ext>
            </a:extLst>
          </p:cNvPr>
          <p:cNvSpPr txBox="1"/>
          <p:nvPr/>
        </p:nvSpPr>
        <p:spPr>
          <a:xfrm>
            <a:off x="8078472" y="722313"/>
            <a:ext cx="3767847"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SMRS</a:t>
            </a:r>
            <a:r>
              <a:rPr kumimoji="0" lang="en-GB"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 The Service/Business Function that manages MPAN registrations and Supplier data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MPRS</a:t>
            </a:r>
            <a:r>
              <a:rPr kumimoji="0" lang="en-GB"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 The system that performs this function</a:t>
            </a:r>
          </a:p>
        </p:txBody>
      </p:sp>
    </p:spTree>
    <p:extLst>
      <p:ext uri="{BB962C8B-B14F-4D97-AF65-F5344CB8AC3E}">
        <p14:creationId xmlns:p14="http://schemas.microsoft.com/office/powerpoint/2010/main" val="647349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E8276FD7-3AC1-89BC-CD7E-8D5A12490959}"/>
              </a:ext>
            </a:extLst>
          </p:cNvPr>
          <p:cNvSpPr/>
          <p:nvPr/>
        </p:nvSpPr>
        <p:spPr>
          <a:xfrm>
            <a:off x="194553" y="1134893"/>
            <a:ext cx="11689405" cy="2583667"/>
          </a:xfrm>
          <a:prstGeom prst="roundRect">
            <a:avLst/>
          </a:prstGeom>
          <a:solidFill>
            <a:srgbClr val="70ADA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081F6B7-5A84-1935-AD66-DD67EAEB6DC4}"/>
              </a:ext>
            </a:extLst>
          </p:cNvPr>
          <p:cNvSpPr>
            <a:spLocks noGrp="1"/>
          </p:cNvSpPr>
          <p:nvPr>
            <p:ph type="title"/>
          </p:nvPr>
        </p:nvSpPr>
        <p:spPr/>
        <p:txBody>
          <a:bodyPr>
            <a:normAutofit fontScale="90000"/>
          </a:bodyPr>
          <a:lstStyle/>
          <a:p>
            <a:r>
              <a:rPr lang="en-GB" dirty="0"/>
              <a:t>Data fix and longer-term solution</a:t>
            </a:r>
          </a:p>
        </p:txBody>
      </p:sp>
      <p:sp>
        <p:nvSpPr>
          <p:cNvPr id="4" name="TextBox 3">
            <a:extLst>
              <a:ext uri="{FF2B5EF4-FFF2-40B4-BE49-F238E27FC236}">
                <a16:creationId xmlns:a16="http://schemas.microsoft.com/office/drawing/2014/main" id="{E6203F32-2AFF-5034-3B9F-5F2AA5F2A690}"/>
              </a:ext>
            </a:extLst>
          </p:cNvPr>
          <p:cNvSpPr txBox="1"/>
          <p:nvPr/>
        </p:nvSpPr>
        <p:spPr>
          <a:xfrm>
            <a:off x="308042" y="1228612"/>
            <a:ext cx="10350230" cy="24006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RTS will perform a Data Fix following the following steps: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Following receipt of formal </a:t>
            </a:r>
            <a:r>
              <a:rPr kumimoji="0" lang="en-GB" sz="1800" b="0" i="0" u="none" strike="noStrike" kern="1200" cap="none" spc="0" normalizeH="0" baseline="0" noProof="0" dirty="0" err="1">
                <a:ln>
                  <a:noFill/>
                </a:ln>
                <a:solidFill>
                  <a:prstClr val="white"/>
                </a:solidFill>
                <a:effectLst/>
                <a:uLnTx/>
                <a:uFillTx/>
                <a:latin typeface="Arial" panose="020B0604020202020204" pitchFamily="34" charset="0"/>
                <a:cs typeface="Arial" panose="020B0604020202020204" pitchFamily="34" charset="0"/>
              </a:rPr>
              <a:t>RECCo</a:t>
            </a:r>
            <a:r>
              <a:rPr kumimoji="0" lang="en-GB"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instruction, compare the EES Connection Type and Metered Indicator fields at MPAN level</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Obtain CSS extract of Metered Indicator False with Secured Active and compare to EES data sets - ensure secure data transfer mechanism</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Compare CSS and EES extracts and determine if root causes of mis-matches can be identified</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If still required after above comparison, consider obtaining MPAS extract</a:t>
            </a:r>
          </a:p>
        </p:txBody>
      </p:sp>
      <p:pic>
        <p:nvPicPr>
          <p:cNvPr id="9" name="Picture 8">
            <a:extLst>
              <a:ext uri="{FF2B5EF4-FFF2-40B4-BE49-F238E27FC236}">
                <a16:creationId xmlns:a16="http://schemas.microsoft.com/office/drawing/2014/main" id="{E99F3C8C-D605-A8D4-3484-C6610C31BC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3948" y="2007293"/>
            <a:ext cx="1086596" cy="1086596"/>
          </a:xfrm>
          <a:prstGeom prst="rect">
            <a:avLst/>
          </a:prstGeom>
        </p:spPr>
      </p:pic>
      <p:sp>
        <p:nvSpPr>
          <p:cNvPr id="10" name="Rectangle: Rounded Corners 9">
            <a:extLst>
              <a:ext uri="{FF2B5EF4-FFF2-40B4-BE49-F238E27FC236}">
                <a16:creationId xmlns:a16="http://schemas.microsoft.com/office/drawing/2014/main" id="{1D8482DC-9D48-D00F-52C6-2712B65A2FD6}"/>
              </a:ext>
            </a:extLst>
          </p:cNvPr>
          <p:cNvSpPr/>
          <p:nvPr/>
        </p:nvSpPr>
        <p:spPr>
          <a:xfrm>
            <a:off x="194553" y="4249437"/>
            <a:ext cx="11689405" cy="1648445"/>
          </a:xfrm>
          <a:prstGeom prst="roundRect">
            <a:avLst/>
          </a:prstGeom>
          <a:solidFill>
            <a:srgbClr val="70ADA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3CD5A099-1719-93C0-1478-033AE66200C7}"/>
              </a:ext>
            </a:extLst>
          </p:cNvPr>
          <p:cNvSpPr txBox="1"/>
          <p:nvPr/>
        </p:nvSpPr>
        <p:spPr>
          <a:xfrm>
            <a:off x="305512" y="4427328"/>
            <a:ext cx="10350230" cy="12926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A longer-term solution will be found via TCWs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This issue will be brough to TCW by RTS to seek a longer-term solution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Data Fix will be completed first before longer-term solution is developed</a:t>
            </a:r>
          </a:p>
        </p:txBody>
      </p:sp>
      <p:pic>
        <p:nvPicPr>
          <p:cNvPr id="13" name="Picture 12">
            <a:extLst>
              <a:ext uri="{FF2B5EF4-FFF2-40B4-BE49-F238E27FC236}">
                <a16:creationId xmlns:a16="http://schemas.microsoft.com/office/drawing/2014/main" id="{888A5D13-B202-F15B-E1F2-EA12B6F579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3948" y="4530361"/>
            <a:ext cx="1086596" cy="1086596"/>
          </a:xfrm>
          <a:prstGeom prst="rect">
            <a:avLst/>
          </a:prstGeom>
        </p:spPr>
      </p:pic>
    </p:spTree>
    <p:extLst>
      <p:ext uri="{BB962C8B-B14F-4D97-AF65-F5344CB8AC3E}">
        <p14:creationId xmlns:p14="http://schemas.microsoft.com/office/powerpoint/2010/main" val="3734871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E4CEC-18DB-F45E-0F94-B397917238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396A08-31CA-52E1-84F9-69E1F27F6BD4}"/>
              </a:ext>
            </a:extLst>
          </p:cNvPr>
          <p:cNvSpPr>
            <a:spLocks noGrp="1"/>
          </p:cNvSpPr>
          <p:nvPr>
            <p:ph type="title"/>
          </p:nvPr>
        </p:nvSpPr>
        <p:spPr>
          <a:xfrm>
            <a:off x="3462392" y="2766219"/>
            <a:ext cx="7535808" cy="1550194"/>
          </a:xfrm>
        </p:spPr>
        <p:txBody>
          <a:bodyPr>
            <a:normAutofit/>
          </a:bodyPr>
          <a:lstStyle/>
          <a:p>
            <a:r>
              <a:rPr lang="en-GB" sz="2400" dirty="0">
                <a:latin typeface="Arial" panose="020B0604020202020204" pitchFamily="34" charset="0"/>
                <a:cs typeface="Arial" panose="020B0604020202020204" pitchFamily="34" charset="0"/>
              </a:rPr>
              <a:t>5 Key Callouts </a:t>
            </a:r>
            <a:br>
              <a:rPr lang="en-GB" sz="2400" dirty="0">
                <a:latin typeface="Arial" panose="020B0604020202020204" pitchFamily="34" charset="0"/>
                <a:cs typeface="Arial" panose="020B0604020202020204" pitchFamily="34" charset="0"/>
              </a:rPr>
            </a:br>
            <a:endParaRPr lang="en-GB" sz="24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C0F67955-F18B-51FD-A796-3148AF8D3993}"/>
              </a:ext>
            </a:extLst>
          </p:cNvPr>
          <p:cNvSpPr>
            <a:spLocks noGrp="1"/>
          </p:cNvSpPr>
          <p:nvPr>
            <p:ph type="body" sz="quarter" idx="10"/>
          </p:nvPr>
        </p:nvSpPr>
        <p:spPr/>
        <p:txBody>
          <a:bodyPr/>
          <a:lstStyle/>
          <a:p>
            <a:r>
              <a:rPr lang="en-GB"/>
              <a:t>Code manager</a:t>
            </a:r>
          </a:p>
        </p:txBody>
      </p:sp>
    </p:spTree>
    <p:extLst>
      <p:ext uri="{BB962C8B-B14F-4D97-AF65-F5344CB8AC3E}">
        <p14:creationId xmlns:p14="http://schemas.microsoft.com/office/powerpoint/2010/main" val="1653499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295A1-CD83-28E3-9507-17BBE5F54BF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DBD4D68-D84A-B493-5A81-1C20ABF6E9A5}"/>
              </a:ext>
            </a:extLst>
          </p:cNvPr>
          <p:cNvSpPr>
            <a:spLocks noGrp="1"/>
          </p:cNvSpPr>
          <p:nvPr>
            <p:ph type="title"/>
          </p:nvPr>
        </p:nvSpPr>
        <p:spPr/>
        <p:txBody>
          <a:bodyPr/>
          <a:lstStyle/>
          <a:p>
            <a:r>
              <a:rPr lang="en-GB" dirty="0"/>
              <a:t>Key callouts - July</a:t>
            </a:r>
          </a:p>
        </p:txBody>
      </p:sp>
      <p:graphicFrame>
        <p:nvGraphicFramePr>
          <p:cNvPr id="2" name="Content Placeholder 1">
            <a:extLst>
              <a:ext uri="{FF2B5EF4-FFF2-40B4-BE49-F238E27FC236}">
                <a16:creationId xmlns:a16="http://schemas.microsoft.com/office/drawing/2014/main" id="{994BCC54-2881-217C-15D3-CB6398B17960}"/>
              </a:ext>
            </a:extLst>
          </p:cNvPr>
          <p:cNvGraphicFramePr>
            <a:graphicFrameLocks noGrp="1"/>
          </p:cNvGraphicFramePr>
          <p:nvPr>
            <p:ph sz="quarter" idx="10"/>
            <p:extLst>
              <p:ext uri="{D42A27DB-BD31-4B8C-83A1-F6EECF244321}">
                <p14:modId xmlns:p14="http://schemas.microsoft.com/office/powerpoint/2010/main" val="3753034768"/>
              </p:ext>
            </p:extLst>
          </p:nvPr>
        </p:nvGraphicFramePr>
        <p:xfrm>
          <a:off x="838199" y="1207008"/>
          <a:ext cx="9688973" cy="51347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6121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01811-7164-A067-5542-D81C9F9CCF2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A1DCBF1-04A5-3102-588A-56775DC929C8}"/>
              </a:ext>
            </a:extLst>
          </p:cNvPr>
          <p:cNvSpPr>
            <a:spLocks noGrp="1"/>
          </p:cNvSpPr>
          <p:nvPr>
            <p:ph type="title"/>
          </p:nvPr>
        </p:nvSpPr>
        <p:spPr/>
        <p:txBody>
          <a:bodyPr/>
          <a:lstStyle/>
          <a:p>
            <a:r>
              <a:rPr lang="en-GB" dirty="0"/>
              <a:t>Key callouts - July</a:t>
            </a:r>
          </a:p>
        </p:txBody>
      </p:sp>
      <p:graphicFrame>
        <p:nvGraphicFramePr>
          <p:cNvPr id="2" name="Content Placeholder 1">
            <a:extLst>
              <a:ext uri="{FF2B5EF4-FFF2-40B4-BE49-F238E27FC236}">
                <a16:creationId xmlns:a16="http://schemas.microsoft.com/office/drawing/2014/main" id="{5344239E-5AE7-352F-94F1-B6D43C57BCA0}"/>
              </a:ext>
            </a:extLst>
          </p:cNvPr>
          <p:cNvGraphicFramePr>
            <a:graphicFrameLocks noGrp="1"/>
          </p:cNvGraphicFramePr>
          <p:nvPr>
            <p:ph sz="quarter" idx="10"/>
            <p:extLst>
              <p:ext uri="{D42A27DB-BD31-4B8C-83A1-F6EECF244321}">
                <p14:modId xmlns:p14="http://schemas.microsoft.com/office/powerpoint/2010/main" val="1568357445"/>
              </p:ext>
            </p:extLst>
          </p:nvPr>
        </p:nvGraphicFramePr>
        <p:xfrm>
          <a:off x="838199" y="1207008"/>
          <a:ext cx="9688973" cy="51347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694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7562F-30D2-8A99-DEE2-40D2A24FF214}"/>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F925786B-7338-8C18-2350-226111C4F617}"/>
              </a:ext>
            </a:extLst>
          </p:cNvPr>
          <p:cNvSpPr txBox="1">
            <a:spLocks noGrp="1"/>
          </p:cNvSpPr>
          <p:nvPr>
            <p:ph type="title"/>
          </p:nvPr>
        </p:nvSpPr>
        <p:spPr/>
        <p:txBody>
          <a:bodyPr>
            <a:normAutofit/>
          </a:bodyPr>
          <a:lstStyle/>
          <a:p>
            <a:pPr lvl="0"/>
            <a:r>
              <a:rPr lang="en-GB"/>
              <a:t>Consultations</a:t>
            </a:r>
            <a:endParaRPr lang="en-GB">
              <a:latin typeface="Roboto"/>
              <a:ea typeface="Roboto"/>
              <a:cs typeface="Roboto"/>
            </a:endParaRPr>
          </a:p>
        </p:txBody>
      </p:sp>
      <p:graphicFrame>
        <p:nvGraphicFramePr>
          <p:cNvPr id="3" name="Table 4">
            <a:extLst>
              <a:ext uri="{FF2B5EF4-FFF2-40B4-BE49-F238E27FC236}">
                <a16:creationId xmlns:a16="http://schemas.microsoft.com/office/drawing/2014/main" id="{BDD8E024-6325-3FC1-9AED-B9C3459B20F6}"/>
              </a:ext>
            </a:extLst>
          </p:cNvPr>
          <p:cNvGraphicFramePr>
            <a:graphicFrameLocks noGrp="1"/>
          </p:cNvGraphicFramePr>
          <p:nvPr>
            <p:extLst>
              <p:ext uri="{D42A27DB-BD31-4B8C-83A1-F6EECF244321}">
                <p14:modId xmlns:p14="http://schemas.microsoft.com/office/powerpoint/2010/main" val="70277819"/>
              </p:ext>
            </p:extLst>
          </p:nvPr>
        </p:nvGraphicFramePr>
        <p:xfrm>
          <a:off x="336514" y="1455924"/>
          <a:ext cx="11645089" cy="1463040"/>
        </p:xfrm>
        <a:graphic>
          <a:graphicData uri="http://schemas.openxmlformats.org/drawingml/2006/table">
            <a:tbl>
              <a:tblPr firstRow="1" bandRow="1">
                <a:tableStyleId>{F5AB1C69-6EDB-4FF4-983F-18BD219EF322}</a:tableStyleId>
              </a:tblPr>
              <a:tblGrid>
                <a:gridCol w="4259137">
                  <a:extLst>
                    <a:ext uri="{9D8B030D-6E8A-4147-A177-3AD203B41FA5}">
                      <a16:colId xmlns:a16="http://schemas.microsoft.com/office/drawing/2014/main" val="1487220180"/>
                    </a:ext>
                  </a:extLst>
                </a:gridCol>
                <a:gridCol w="1300655">
                  <a:extLst>
                    <a:ext uri="{9D8B030D-6E8A-4147-A177-3AD203B41FA5}">
                      <a16:colId xmlns:a16="http://schemas.microsoft.com/office/drawing/2014/main" val="1062746157"/>
                    </a:ext>
                  </a:extLst>
                </a:gridCol>
                <a:gridCol w="2215056">
                  <a:extLst>
                    <a:ext uri="{9D8B030D-6E8A-4147-A177-3AD203B41FA5}">
                      <a16:colId xmlns:a16="http://schemas.microsoft.com/office/drawing/2014/main" val="2943314336"/>
                    </a:ext>
                  </a:extLst>
                </a:gridCol>
                <a:gridCol w="1300655">
                  <a:extLst>
                    <a:ext uri="{9D8B030D-6E8A-4147-A177-3AD203B41FA5}">
                      <a16:colId xmlns:a16="http://schemas.microsoft.com/office/drawing/2014/main" val="2718673687"/>
                    </a:ext>
                  </a:extLst>
                </a:gridCol>
                <a:gridCol w="1213945">
                  <a:extLst>
                    <a:ext uri="{9D8B030D-6E8A-4147-A177-3AD203B41FA5}">
                      <a16:colId xmlns:a16="http://schemas.microsoft.com/office/drawing/2014/main" val="3481473580"/>
                    </a:ext>
                  </a:extLst>
                </a:gridCol>
                <a:gridCol w="1355641">
                  <a:extLst>
                    <a:ext uri="{9D8B030D-6E8A-4147-A177-3AD203B41FA5}">
                      <a16:colId xmlns:a16="http://schemas.microsoft.com/office/drawing/2014/main" val="3273080414"/>
                    </a:ext>
                  </a:extLst>
                </a:gridCol>
              </a:tblGrid>
              <a:tr h="240982">
                <a:tc rowSpan="2">
                  <a:txBody>
                    <a:bodyPr/>
                    <a:lstStyle/>
                    <a:p>
                      <a:r>
                        <a:rPr lang="en-GB" sz="1600" dirty="0">
                          <a:latin typeface="Arial" panose="020B0604020202020204" pitchFamily="34" charset="0"/>
                          <a:ea typeface="Roboto" panose="02000000000000000000" pitchFamily="2" charset="0"/>
                          <a:cs typeface="Arial" panose="020B0604020202020204" pitchFamily="34" charset="0"/>
                        </a:rPr>
                        <a:t>Change Proposal</a:t>
                      </a: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Lead</a:t>
                      </a: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REC Parties / Market Participants</a:t>
                      </a:r>
                    </a:p>
                  </a:txBody>
                  <a:tcPr>
                    <a:solidFill>
                      <a:srgbClr val="70ADA3"/>
                    </a:solidFill>
                  </a:tcPr>
                </a:tc>
                <a:tc gridSpan="2">
                  <a:txBody>
                    <a:bodyPr/>
                    <a:lstStyle/>
                    <a:p>
                      <a:r>
                        <a:rPr lang="en-GB" sz="1400">
                          <a:latin typeface="Roboto" panose="02000000000000000000" pitchFamily="2" charset="0"/>
                          <a:ea typeface="Roboto" panose="02000000000000000000" pitchFamily="2" charset="0"/>
                          <a:cs typeface="Roboto" panose="02000000000000000000" pitchFamily="2" charset="0"/>
                        </a:rPr>
                        <a:t>Data Specification Impacts</a:t>
                      </a:r>
                    </a:p>
                  </a:txBody>
                  <a:tcPr>
                    <a:solidFill>
                      <a:srgbClr val="70ADA3"/>
                    </a:solidFill>
                  </a:tcPr>
                </a:tc>
                <a:tc h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Response Deadline</a:t>
                      </a:r>
                    </a:p>
                  </a:txBody>
                  <a:tcPr>
                    <a:solidFill>
                      <a:srgbClr val="70ADA3"/>
                    </a:solidFill>
                  </a:tcPr>
                </a:tc>
                <a:extLst>
                  <a:ext uri="{0D108BD9-81ED-4DB2-BD59-A6C34878D82A}">
                    <a16:rowId xmlns:a16="http://schemas.microsoft.com/office/drawing/2014/main" val="2590218517"/>
                  </a:ext>
                </a:extLst>
              </a:tr>
              <a:tr h="240982">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solidFill>
                            <a:schemeClr val="bg1"/>
                          </a:solidFill>
                          <a:latin typeface="Arial" panose="020B0604020202020204" pitchFamily="34" charset="0"/>
                          <a:ea typeface="Roboto" panose="02000000000000000000" pitchFamily="2" charset="0"/>
                          <a:cs typeface="Arial" panose="020B0604020202020204" pitchFamily="34" charset="0"/>
                        </a:rPr>
                        <a:t>Impacted areas</a:t>
                      </a:r>
                    </a:p>
                  </a:txBody>
                  <a:tcPr>
                    <a:solidFill>
                      <a:srgbClr val="70ADA3"/>
                    </a:solidFill>
                  </a:tcPr>
                </a:tc>
                <a:tc>
                  <a:txBody>
                    <a:bodyPr/>
                    <a:lstStyle/>
                    <a:p>
                      <a:r>
                        <a:rPr lang="en-GB" sz="1600">
                          <a:solidFill>
                            <a:schemeClr val="bg1"/>
                          </a:solidFill>
                          <a:latin typeface="Arial" panose="020B0604020202020204" pitchFamily="34" charset="0"/>
                          <a:ea typeface="Roboto" panose="02000000000000000000" pitchFamily="2" charset="0"/>
                          <a:cs typeface="Arial" panose="020B0604020202020204" pitchFamily="34" charset="0"/>
                        </a:rPr>
                        <a:t>Impacted Parties</a:t>
                      </a: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extLst>
                  <a:ext uri="{0D108BD9-81ED-4DB2-BD59-A6C34878D82A}">
                    <a16:rowId xmlns:a16="http://schemas.microsoft.com/office/drawing/2014/main" val="257123865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dirty="0">
                          <a:solidFill>
                            <a:schemeClr val="dk1"/>
                          </a:solidFill>
                          <a:latin typeface="Arial" panose="020B0604020202020204" pitchFamily="34" charset="0"/>
                          <a:ea typeface="Roboto" panose="02000000000000000000" pitchFamily="2" charset="0"/>
                          <a:cs typeface="Arial" panose="020B0604020202020204" pitchFamily="34" charset="0"/>
                          <a:hlinkClick r:id="rId3"/>
                        </a:rPr>
                        <a:t>R0330 – Use of REL Data by the Authority</a:t>
                      </a:r>
                      <a:endParaRPr lang="en-GB" sz="1600" b="0" kern="1200" dirty="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dirty="0">
                          <a:latin typeface="Arial" panose="020B0604020202020204" pitchFamily="34" charset="0"/>
                          <a:ea typeface="Roboto" panose="02000000000000000000" pitchFamily="2" charset="0"/>
                          <a:cs typeface="Arial" panose="020B0604020202020204" pitchFamily="34" charset="0"/>
                        </a:rPr>
                        <a:t>Bela Ashworth</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The Authority, EES Provider, </a:t>
                      </a:r>
                      <a:r>
                        <a:rPr lang="en-GB" sz="1600" err="1">
                          <a:latin typeface="Arial" panose="020B0604020202020204" pitchFamily="34" charset="0"/>
                          <a:ea typeface="Roboto" panose="02000000000000000000" pitchFamily="2" charset="0"/>
                          <a:cs typeface="Arial" panose="020B0604020202020204" pitchFamily="34" charset="0"/>
                        </a:rPr>
                        <a:t>RECCo</a:t>
                      </a:r>
                      <a:endParaRPr lang="en-GB" sz="1600">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dirty="0">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dirty="0">
                          <a:solidFill>
                            <a:srgbClr val="000000"/>
                          </a:solidFill>
                          <a:effectLst/>
                          <a:latin typeface="Arial" panose="020B0604020202020204" pitchFamily="34" charset="0"/>
                          <a:ea typeface="Roboto" panose="02000000000000000000" pitchFamily="2" charset="0"/>
                          <a:cs typeface="Arial" panose="020B0604020202020204" pitchFamily="34" charset="0"/>
                        </a:rPr>
                        <a:t>03 July</a:t>
                      </a:r>
                    </a:p>
                  </a:txBody>
                  <a:tcPr anchor="ctr">
                    <a:solidFill>
                      <a:srgbClr val="CFE3DF"/>
                    </a:solidFill>
                  </a:tcPr>
                </a:tc>
                <a:extLst>
                  <a:ext uri="{0D108BD9-81ED-4DB2-BD59-A6C34878D82A}">
                    <a16:rowId xmlns:a16="http://schemas.microsoft.com/office/drawing/2014/main" val="1697086403"/>
                  </a:ext>
                </a:extLst>
              </a:tr>
            </a:tbl>
          </a:graphicData>
        </a:graphic>
      </p:graphicFrame>
      <p:graphicFrame>
        <p:nvGraphicFramePr>
          <p:cNvPr id="4" name="Table 4">
            <a:extLst>
              <a:ext uri="{FF2B5EF4-FFF2-40B4-BE49-F238E27FC236}">
                <a16:creationId xmlns:a16="http://schemas.microsoft.com/office/drawing/2014/main" id="{2F054B6A-6BF4-6824-4BAF-A0CADCE87908}"/>
              </a:ext>
            </a:extLst>
          </p:cNvPr>
          <p:cNvGraphicFramePr>
            <a:graphicFrameLocks noGrp="1"/>
          </p:cNvGraphicFramePr>
          <p:nvPr>
            <p:extLst>
              <p:ext uri="{D42A27DB-BD31-4B8C-83A1-F6EECF244321}">
                <p14:modId xmlns:p14="http://schemas.microsoft.com/office/powerpoint/2010/main" val="426955066"/>
              </p:ext>
            </p:extLst>
          </p:nvPr>
        </p:nvGraphicFramePr>
        <p:xfrm>
          <a:off x="336514" y="3429000"/>
          <a:ext cx="11645087" cy="1463040"/>
        </p:xfrm>
        <a:graphic>
          <a:graphicData uri="http://schemas.openxmlformats.org/drawingml/2006/table">
            <a:tbl>
              <a:tblPr firstRow="1" bandRow="1">
                <a:tableStyleId>{F5AB1C69-6EDB-4FF4-983F-18BD219EF322}</a:tableStyleId>
              </a:tblPr>
              <a:tblGrid>
                <a:gridCol w="4794658">
                  <a:extLst>
                    <a:ext uri="{9D8B030D-6E8A-4147-A177-3AD203B41FA5}">
                      <a16:colId xmlns:a16="http://schemas.microsoft.com/office/drawing/2014/main" val="1487220180"/>
                    </a:ext>
                  </a:extLst>
                </a:gridCol>
                <a:gridCol w="2493565">
                  <a:extLst>
                    <a:ext uri="{9D8B030D-6E8A-4147-A177-3AD203B41FA5}">
                      <a16:colId xmlns:a16="http://schemas.microsoft.com/office/drawing/2014/main" val="2943314336"/>
                    </a:ext>
                  </a:extLst>
                </a:gridCol>
                <a:gridCol w="1464192">
                  <a:extLst>
                    <a:ext uri="{9D8B030D-6E8A-4147-A177-3AD203B41FA5}">
                      <a16:colId xmlns:a16="http://schemas.microsoft.com/office/drawing/2014/main" val="2718673687"/>
                    </a:ext>
                  </a:extLst>
                </a:gridCol>
                <a:gridCol w="1366580">
                  <a:extLst>
                    <a:ext uri="{9D8B030D-6E8A-4147-A177-3AD203B41FA5}">
                      <a16:colId xmlns:a16="http://schemas.microsoft.com/office/drawing/2014/main" val="3481473580"/>
                    </a:ext>
                  </a:extLst>
                </a:gridCol>
                <a:gridCol w="1526092">
                  <a:extLst>
                    <a:ext uri="{9D8B030D-6E8A-4147-A177-3AD203B41FA5}">
                      <a16:colId xmlns:a16="http://schemas.microsoft.com/office/drawing/2014/main" val="3273080414"/>
                    </a:ext>
                  </a:extLst>
                </a:gridCol>
              </a:tblGrid>
              <a:tr h="240982">
                <a:tc rowSpan="2">
                  <a:txBody>
                    <a:bodyPr/>
                    <a:lstStyle/>
                    <a:p>
                      <a:r>
                        <a:rPr lang="en-GB" sz="1600" dirty="0">
                          <a:latin typeface="Arial" panose="020B0604020202020204" pitchFamily="34" charset="0"/>
                          <a:ea typeface="Roboto" panose="02000000000000000000" pitchFamily="2" charset="0"/>
                          <a:cs typeface="Arial" panose="020B0604020202020204" pitchFamily="34" charset="0"/>
                        </a:rPr>
                        <a:t>Change Proposal</a:t>
                      </a:r>
                    </a:p>
                  </a:txBody>
                  <a:tcPr>
                    <a:solidFill>
                      <a:srgbClr val="70ADA3"/>
                    </a:solidFill>
                  </a:tcPr>
                </a:tc>
                <a:tc rowSpan="2">
                  <a:txBody>
                    <a:bodyPr/>
                    <a:lstStyle/>
                    <a:p>
                      <a:r>
                        <a:rPr lang="en-GB" sz="1600" dirty="0">
                          <a:latin typeface="Arial" panose="020B0604020202020204" pitchFamily="34" charset="0"/>
                          <a:ea typeface="Roboto" panose="02000000000000000000" pitchFamily="2" charset="0"/>
                          <a:cs typeface="Arial" panose="020B0604020202020204" pitchFamily="34" charset="0"/>
                        </a:rPr>
                        <a:t>REC Parties / Market Participants</a:t>
                      </a:r>
                    </a:p>
                  </a:txBody>
                  <a:tcPr>
                    <a:solidFill>
                      <a:srgbClr val="70ADA3"/>
                    </a:solidFill>
                  </a:tcPr>
                </a:tc>
                <a:tc gridSpan="2">
                  <a:txBody>
                    <a:bodyPr/>
                    <a:lstStyle/>
                    <a:p>
                      <a:r>
                        <a:rPr lang="en-GB" sz="1400">
                          <a:latin typeface="Arial" panose="020B0604020202020204" pitchFamily="34" charset="0"/>
                          <a:ea typeface="Roboto" panose="02000000000000000000" pitchFamily="2" charset="0"/>
                          <a:cs typeface="Arial" panose="020B0604020202020204" pitchFamily="34" charset="0"/>
                        </a:rPr>
                        <a:t>Data Specification Impacts</a:t>
                      </a:r>
                    </a:p>
                  </a:txBody>
                  <a:tcPr>
                    <a:solidFill>
                      <a:srgbClr val="70ADA3"/>
                    </a:solidFill>
                  </a:tcPr>
                </a:tc>
                <a:tc h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Response Deadline</a:t>
                      </a:r>
                    </a:p>
                  </a:txBody>
                  <a:tcPr>
                    <a:solidFill>
                      <a:srgbClr val="70ADA3"/>
                    </a:solidFill>
                  </a:tcPr>
                </a:tc>
                <a:extLst>
                  <a:ext uri="{0D108BD9-81ED-4DB2-BD59-A6C34878D82A}">
                    <a16:rowId xmlns:a16="http://schemas.microsoft.com/office/drawing/2014/main" val="2590218517"/>
                  </a:ext>
                </a:extLst>
              </a:tr>
              <a:tr h="240982">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solidFill>
                            <a:schemeClr val="bg1"/>
                          </a:solidFill>
                          <a:latin typeface="Arial" panose="020B0604020202020204" pitchFamily="34" charset="0"/>
                          <a:ea typeface="Roboto" panose="02000000000000000000" pitchFamily="2" charset="0"/>
                          <a:cs typeface="Arial" panose="020B0604020202020204" pitchFamily="34" charset="0"/>
                        </a:rPr>
                        <a:t>Impacted areas</a:t>
                      </a:r>
                    </a:p>
                  </a:txBody>
                  <a:tcPr>
                    <a:solidFill>
                      <a:srgbClr val="70ADA3"/>
                    </a:solidFill>
                  </a:tcPr>
                </a:tc>
                <a:tc>
                  <a:txBody>
                    <a:bodyPr/>
                    <a:lstStyle/>
                    <a:p>
                      <a:r>
                        <a:rPr lang="en-GB" sz="1600">
                          <a:solidFill>
                            <a:schemeClr val="bg1"/>
                          </a:solidFill>
                          <a:latin typeface="Arial" panose="020B0604020202020204" pitchFamily="34" charset="0"/>
                          <a:ea typeface="Roboto" panose="02000000000000000000" pitchFamily="2" charset="0"/>
                          <a:cs typeface="Arial" panose="020B0604020202020204" pitchFamily="34" charset="0"/>
                        </a:rPr>
                        <a:t>Impacted Parties</a:t>
                      </a: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extLst>
                  <a:ext uri="{0D108BD9-81ED-4DB2-BD59-A6C34878D82A}">
                    <a16:rowId xmlns:a16="http://schemas.microsoft.com/office/drawing/2014/main" val="257123865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i="0" kern="1200" dirty="0">
                          <a:solidFill>
                            <a:schemeClr val="dk1"/>
                          </a:solidFill>
                          <a:effectLst/>
                          <a:latin typeface="Arial" panose="020B0604020202020204" pitchFamily="34" charset="0"/>
                          <a:ea typeface="Roboto" panose="02000000000000000000" pitchFamily="2" charset="0"/>
                          <a:cs typeface="Arial" panose="020B0604020202020204" pitchFamily="34" charset="0"/>
                          <a:hlinkClick r:id="rId4"/>
                        </a:rPr>
                        <a:t>Population of version 1 of the Address Prioritisation Matrix (APM)</a:t>
                      </a:r>
                      <a:endParaRPr lang="en-GB" sz="1400" b="0" kern="1200" dirty="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dirty="0">
                          <a:latin typeface="Arial" panose="020B0604020202020204" pitchFamily="34" charset="0"/>
                          <a:ea typeface="Roboto" panose="02000000000000000000" pitchFamily="2" charset="0"/>
                          <a:cs typeface="Arial" panose="020B0604020202020204" pitchFamily="34" charset="0"/>
                        </a:rPr>
                        <a:t>ERDS, GRDS, Energy Suppliers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dirty="0">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dirty="0">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dirty="0">
                          <a:solidFill>
                            <a:srgbClr val="000000"/>
                          </a:solidFill>
                          <a:effectLst/>
                          <a:latin typeface="Arial" panose="020B0604020202020204" pitchFamily="34" charset="0"/>
                          <a:ea typeface="Roboto" panose="02000000000000000000" pitchFamily="2" charset="0"/>
                          <a:cs typeface="Arial" panose="020B0604020202020204" pitchFamily="34" charset="0"/>
                        </a:rPr>
                        <a:t>10 July</a:t>
                      </a:r>
                    </a:p>
                  </a:txBody>
                  <a:tcPr anchor="ctr">
                    <a:solidFill>
                      <a:srgbClr val="CFE3DF"/>
                    </a:solidFill>
                  </a:tcPr>
                </a:tc>
                <a:extLst>
                  <a:ext uri="{0D108BD9-81ED-4DB2-BD59-A6C34878D82A}">
                    <a16:rowId xmlns:a16="http://schemas.microsoft.com/office/drawing/2014/main" val="1697086403"/>
                  </a:ext>
                </a:extLst>
              </a:tr>
            </a:tbl>
          </a:graphicData>
        </a:graphic>
      </p:graphicFrame>
    </p:spTree>
    <p:extLst>
      <p:ext uri="{BB962C8B-B14F-4D97-AF65-F5344CB8AC3E}">
        <p14:creationId xmlns:p14="http://schemas.microsoft.com/office/powerpoint/2010/main" val="105670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83D2C-E576-A0DD-C0E2-8482ED32D450}"/>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BD453630-8C50-4C6B-64D5-87C5F2D166A7}"/>
              </a:ext>
            </a:extLst>
          </p:cNvPr>
          <p:cNvSpPr txBox="1">
            <a:spLocks noGrp="1"/>
          </p:cNvSpPr>
          <p:nvPr>
            <p:ph type="title"/>
          </p:nvPr>
        </p:nvSpPr>
        <p:spPr/>
        <p:txBody>
          <a:bodyPr>
            <a:normAutofit/>
          </a:bodyPr>
          <a:lstStyle/>
          <a:p>
            <a:pPr lvl="0"/>
            <a:r>
              <a:rPr lang="en-GB"/>
              <a:t>Impact Assessments</a:t>
            </a:r>
            <a:endParaRPr lang="en-GB">
              <a:latin typeface="Roboto"/>
              <a:ea typeface="Roboto"/>
              <a:cs typeface="Roboto"/>
            </a:endParaRPr>
          </a:p>
        </p:txBody>
      </p:sp>
      <p:graphicFrame>
        <p:nvGraphicFramePr>
          <p:cNvPr id="3" name="Table 4">
            <a:extLst>
              <a:ext uri="{FF2B5EF4-FFF2-40B4-BE49-F238E27FC236}">
                <a16:creationId xmlns:a16="http://schemas.microsoft.com/office/drawing/2014/main" id="{D83CA474-8AF4-F5E5-C60F-C849C87C5086}"/>
              </a:ext>
            </a:extLst>
          </p:cNvPr>
          <p:cNvGraphicFramePr>
            <a:graphicFrameLocks noGrp="1"/>
          </p:cNvGraphicFramePr>
          <p:nvPr>
            <p:extLst>
              <p:ext uri="{D42A27DB-BD31-4B8C-83A1-F6EECF244321}">
                <p14:modId xmlns:p14="http://schemas.microsoft.com/office/powerpoint/2010/main" val="3507976904"/>
              </p:ext>
            </p:extLst>
          </p:nvPr>
        </p:nvGraphicFramePr>
        <p:xfrm>
          <a:off x="336514" y="1455924"/>
          <a:ext cx="11645089" cy="1463040"/>
        </p:xfrm>
        <a:graphic>
          <a:graphicData uri="http://schemas.openxmlformats.org/drawingml/2006/table">
            <a:tbl>
              <a:tblPr firstRow="1" bandRow="1">
                <a:tableStyleId>{F5AB1C69-6EDB-4FF4-983F-18BD219EF322}</a:tableStyleId>
              </a:tblPr>
              <a:tblGrid>
                <a:gridCol w="4259137">
                  <a:extLst>
                    <a:ext uri="{9D8B030D-6E8A-4147-A177-3AD203B41FA5}">
                      <a16:colId xmlns:a16="http://schemas.microsoft.com/office/drawing/2014/main" val="1487220180"/>
                    </a:ext>
                  </a:extLst>
                </a:gridCol>
                <a:gridCol w="1300655">
                  <a:extLst>
                    <a:ext uri="{9D8B030D-6E8A-4147-A177-3AD203B41FA5}">
                      <a16:colId xmlns:a16="http://schemas.microsoft.com/office/drawing/2014/main" val="1062746157"/>
                    </a:ext>
                  </a:extLst>
                </a:gridCol>
                <a:gridCol w="2215056">
                  <a:extLst>
                    <a:ext uri="{9D8B030D-6E8A-4147-A177-3AD203B41FA5}">
                      <a16:colId xmlns:a16="http://schemas.microsoft.com/office/drawing/2014/main" val="2943314336"/>
                    </a:ext>
                  </a:extLst>
                </a:gridCol>
                <a:gridCol w="1300655">
                  <a:extLst>
                    <a:ext uri="{9D8B030D-6E8A-4147-A177-3AD203B41FA5}">
                      <a16:colId xmlns:a16="http://schemas.microsoft.com/office/drawing/2014/main" val="2718673687"/>
                    </a:ext>
                  </a:extLst>
                </a:gridCol>
                <a:gridCol w="1213945">
                  <a:extLst>
                    <a:ext uri="{9D8B030D-6E8A-4147-A177-3AD203B41FA5}">
                      <a16:colId xmlns:a16="http://schemas.microsoft.com/office/drawing/2014/main" val="3481473580"/>
                    </a:ext>
                  </a:extLst>
                </a:gridCol>
                <a:gridCol w="1355641">
                  <a:extLst>
                    <a:ext uri="{9D8B030D-6E8A-4147-A177-3AD203B41FA5}">
                      <a16:colId xmlns:a16="http://schemas.microsoft.com/office/drawing/2014/main" val="3273080414"/>
                    </a:ext>
                  </a:extLst>
                </a:gridCol>
              </a:tblGrid>
              <a:tr h="240982">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Change Proposal</a:t>
                      </a:r>
                    </a:p>
                  </a:txBody>
                  <a:tcPr>
                    <a:solidFill>
                      <a:srgbClr val="70ADA3"/>
                    </a:solidFill>
                  </a:tcPr>
                </a:tc>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Lead</a:t>
                      </a:r>
                    </a:p>
                  </a:txBody>
                  <a:tcPr>
                    <a:solidFill>
                      <a:srgbClr val="70ADA3"/>
                    </a:solidFill>
                  </a:tcPr>
                </a:tc>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REC Parties / Market Participants</a:t>
                      </a:r>
                    </a:p>
                  </a:txBody>
                  <a:tcPr>
                    <a:solidFill>
                      <a:srgbClr val="70ADA3"/>
                    </a:solidFill>
                  </a:tcPr>
                </a:tc>
                <a:tc gridSpan="2">
                  <a:txBody>
                    <a:bodyPr/>
                    <a:lstStyle/>
                    <a:p>
                      <a:r>
                        <a:rPr lang="en-GB" sz="1400">
                          <a:latin typeface="Roboto" panose="02000000000000000000" pitchFamily="2" charset="0"/>
                          <a:ea typeface="Roboto" panose="02000000000000000000" pitchFamily="2" charset="0"/>
                          <a:cs typeface="Roboto" panose="02000000000000000000" pitchFamily="2" charset="0"/>
                        </a:rPr>
                        <a:t>Data Specification Impacts</a:t>
                      </a:r>
                    </a:p>
                  </a:txBody>
                  <a:tcPr>
                    <a:solidFill>
                      <a:srgbClr val="70ADA3"/>
                    </a:solidFill>
                  </a:tcPr>
                </a:tc>
                <a:tc h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Response Deadline</a:t>
                      </a:r>
                    </a:p>
                  </a:txBody>
                  <a:tcPr>
                    <a:solidFill>
                      <a:srgbClr val="70ADA3"/>
                    </a:solidFill>
                  </a:tcPr>
                </a:tc>
                <a:extLst>
                  <a:ext uri="{0D108BD9-81ED-4DB2-BD59-A6C34878D82A}">
                    <a16:rowId xmlns:a16="http://schemas.microsoft.com/office/drawing/2014/main" val="2590218517"/>
                  </a:ext>
                </a:extLst>
              </a:tr>
              <a:tr h="240982">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solidFill>
                            <a:schemeClr val="bg1"/>
                          </a:solidFill>
                          <a:latin typeface="Roboto" panose="02000000000000000000" pitchFamily="2" charset="0"/>
                          <a:ea typeface="Roboto" panose="02000000000000000000" pitchFamily="2" charset="0"/>
                          <a:cs typeface="Roboto" panose="02000000000000000000" pitchFamily="2" charset="0"/>
                        </a:rPr>
                        <a:t>Impacted areas</a:t>
                      </a:r>
                    </a:p>
                  </a:txBody>
                  <a:tcPr>
                    <a:solidFill>
                      <a:srgbClr val="70ADA3"/>
                    </a:solidFill>
                  </a:tcPr>
                </a:tc>
                <a:tc>
                  <a:txBody>
                    <a:bodyPr/>
                    <a:lstStyle/>
                    <a:p>
                      <a:r>
                        <a:rPr lang="en-GB" sz="1600">
                          <a:solidFill>
                            <a:schemeClr val="bg1"/>
                          </a:solidFill>
                          <a:latin typeface="Roboto" panose="02000000000000000000" pitchFamily="2" charset="0"/>
                          <a:ea typeface="Roboto" panose="02000000000000000000" pitchFamily="2" charset="0"/>
                          <a:cs typeface="Roboto" panose="02000000000000000000" pitchFamily="2" charset="0"/>
                        </a:rPr>
                        <a:t>Impacted Parties</a:t>
                      </a: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extLst>
                  <a:ext uri="{0D108BD9-81ED-4DB2-BD59-A6C34878D82A}">
                    <a16:rowId xmlns:a16="http://schemas.microsoft.com/office/drawing/2014/main" val="257123865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dirty="0">
                          <a:solidFill>
                            <a:schemeClr val="dk1"/>
                          </a:solidFill>
                          <a:latin typeface="Arial" panose="020B0604020202020204" pitchFamily="34" charset="0"/>
                          <a:ea typeface="Roboto" panose="02000000000000000000" pitchFamily="2" charset="0"/>
                          <a:cs typeface="Arial" panose="020B0604020202020204" pitchFamily="34" charset="0"/>
                          <a:hlinkClick r:id="rId3"/>
                        </a:rPr>
                        <a:t>R0322 – Erroneous Switch Review: I0237 Clarifications</a:t>
                      </a:r>
                      <a:endParaRPr lang="en-GB" sz="1600" b="0" kern="1200" dirty="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dirty="0">
                          <a:latin typeface="Arial" panose="020B0604020202020204" pitchFamily="34" charset="0"/>
                          <a:ea typeface="Roboto" panose="02000000000000000000" pitchFamily="2" charset="0"/>
                          <a:cs typeface="Arial" panose="020B0604020202020204" pitchFamily="34" charset="0"/>
                        </a:rPr>
                        <a:t>Flo Monea</a:t>
                      </a:r>
                    </a:p>
                  </a:txBody>
                  <a:tcPr anchor="ctr">
                    <a:solidFill>
                      <a:srgbClr val="CFE3DF"/>
                    </a:solidFill>
                  </a:tcPr>
                </a:tc>
                <a:tc>
                  <a:txBody>
                    <a:bodyPr/>
                    <a:lstStyle/>
                    <a:p>
                      <a:r>
                        <a:rPr lang="en-GB" sz="1600" dirty="0">
                          <a:latin typeface="Arial" panose="020B0604020202020204" pitchFamily="34" charset="0"/>
                          <a:ea typeface="Roboto" panose="02000000000000000000" pitchFamily="2" charset="0"/>
                          <a:cs typeface="Arial" panose="020B0604020202020204" pitchFamily="34" charset="0"/>
                        </a:rPr>
                        <a:t>Energy Suppliers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dirty="0">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dirty="0">
                          <a:solidFill>
                            <a:srgbClr val="000000"/>
                          </a:solidFill>
                          <a:effectLst/>
                          <a:latin typeface="Arial" panose="020B0604020202020204" pitchFamily="34" charset="0"/>
                          <a:ea typeface="Roboto" panose="02000000000000000000" pitchFamily="2" charset="0"/>
                          <a:cs typeface="Arial" panose="020B0604020202020204" pitchFamily="34" charset="0"/>
                        </a:rPr>
                        <a:t>18 July</a:t>
                      </a:r>
                    </a:p>
                  </a:txBody>
                  <a:tcPr anchor="ctr">
                    <a:solidFill>
                      <a:srgbClr val="CFE3DF"/>
                    </a:solidFill>
                  </a:tcPr>
                </a:tc>
                <a:extLst>
                  <a:ext uri="{0D108BD9-81ED-4DB2-BD59-A6C34878D82A}">
                    <a16:rowId xmlns:a16="http://schemas.microsoft.com/office/drawing/2014/main" val="1697086403"/>
                  </a:ext>
                </a:extLst>
              </a:tr>
            </a:tbl>
          </a:graphicData>
        </a:graphic>
      </p:graphicFrame>
    </p:spTree>
    <p:extLst>
      <p:ext uri="{BB962C8B-B14F-4D97-AF65-F5344CB8AC3E}">
        <p14:creationId xmlns:p14="http://schemas.microsoft.com/office/powerpoint/2010/main" val="1918146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9B3DF-82CC-3642-9010-7780E91E85C6}"/>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0E7501F3-53DD-FADF-F68A-96D479B6A220}"/>
              </a:ext>
            </a:extLst>
          </p:cNvPr>
          <p:cNvSpPr txBox="1">
            <a:spLocks noGrp="1"/>
          </p:cNvSpPr>
          <p:nvPr>
            <p:ph type="title"/>
          </p:nvPr>
        </p:nvSpPr>
        <p:spPr/>
        <p:txBody>
          <a:bodyPr>
            <a:normAutofit/>
          </a:bodyPr>
          <a:lstStyle/>
          <a:p>
            <a:pPr lvl="0"/>
            <a:r>
              <a:rPr lang="en-GB"/>
              <a:t>REC Working Groups</a:t>
            </a:r>
            <a:endParaRPr lang="en-GB">
              <a:latin typeface="Roboto"/>
              <a:ea typeface="Roboto"/>
              <a:cs typeface="Roboto"/>
            </a:endParaRPr>
          </a:p>
        </p:txBody>
      </p:sp>
      <p:graphicFrame>
        <p:nvGraphicFramePr>
          <p:cNvPr id="5" name="Table 4">
            <a:extLst>
              <a:ext uri="{FF2B5EF4-FFF2-40B4-BE49-F238E27FC236}">
                <a16:creationId xmlns:a16="http://schemas.microsoft.com/office/drawing/2014/main" id="{A25F0FC9-CAF2-D4EE-6475-711E80E4C101}"/>
              </a:ext>
            </a:extLst>
          </p:cNvPr>
          <p:cNvGraphicFramePr>
            <a:graphicFrameLocks noGrp="1"/>
          </p:cNvGraphicFramePr>
          <p:nvPr>
            <p:extLst>
              <p:ext uri="{D42A27DB-BD31-4B8C-83A1-F6EECF244321}">
                <p14:modId xmlns:p14="http://schemas.microsoft.com/office/powerpoint/2010/main" val="850844479"/>
              </p:ext>
            </p:extLst>
          </p:nvPr>
        </p:nvGraphicFramePr>
        <p:xfrm>
          <a:off x="529086" y="1318548"/>
          <a:ext cx="11459712" cy="2743200"/>
        </p:xfrm>
        <a:graphic>
          <a:graphicData uri="http://schemas.openxmlformats.org/drawingml/2006/table">
            <a:tbl>
              <a:tblPr firstRow="1" bandRow="1">
                <a:tableStyleId>{F5AB1C69-6EDB-4FF4-983F-18BD219EF322}</a:tableStyleId>
              </a:tblPr>
              <a:tblGrid>
                <a:gridCol w="7951344">
                  <a:extLst>
                    <a:ext uri="{9D8B030D-6E8A-4147-A177-3AD203B41FA5}">
                      <a16:colId xmlns:a16="http://schemas.microsoft.com/office/drawing/2014/main" val="1487220180"/>
                    </a:ext>
                  </a:extLst>
                </a:gridCol>
                <a:gridCol w="2122195">
                  <a:extLst>
                    <a:ext uri="{9D8B030D-6E8A-4147-A177-3AD203B41FA5}">
                      <a16:colId xmlns:a16="http://schemas.microsoft.com/office/drawing/2014/main" val="2943314336"/>
                    </a:ext>
                  </a:extLst>
                </a:gridCol>
                <a:gridCol w="1386173">
                  <a:extLst>
                    <a:ext uri="{9D8B030D-6E8A-4147-A177-3AD203B41FA5}">
                      <a16:colId xmlns:a16="http://schemas.microsoft.com/office/drawing/2014/main" val="3273080414"/>
                    </a:ext>
                  </a:extLst>
                </a:gridCol>
              </a:tblGrid>
              <a:tr h="614831">
                <a:tc>
                  <a:txBody>
                    <a:bodyPr/>
                    <a:lstStyle/>
                    <a:p>
                      <a:r>
                        <a:rPr lang="en-GB" sz="2000" b="1" u="sng" kern="1200">
                          <a:solidFill>
                            <a:schemeClr val="lt1"/>
                          </a:solidFill>
                          <a:effectLst/>
                          <a:latin typeface="Roboto"/>
                          <a:ea typeface="Roboto"/>
                          <a:cs typeface="Roboto"/>
                          <a:hlinkClick r:id="rId3"/>
                        </a:rPr>
                        <a:t>I0200 – Review of the REC’s Address Management Service </a:t>
                      </a:r>
                      <a:r>
                        <a:rPr lang="en-GB" sz="2000" b="1" u="none" kern="1200">
                          <a:solidFill>
                            <a:schemeClr val="lt1"/>
                          </a:solidFill>
                          <a:effectLst/>
                          <a:latin typeface="Roboto"/>
                          <a:ea typeface="Roboto"/>
                          <a:cs typeface="Roboto"/>
                        </a:rPr>
                        <a:t>– Meeting 2</a:t>
                      </a:r>
                      <a:endParaRPr lang="en-GB" sz="2400" u="none">
                        <a:latin typeface="Roboto"/>
                        <a:ea typeface="Roboto"/>
                        <a:cs typeface="Roboto"/>
                      </a:endParaRP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REC Parties / Market Participants</a:t>
                      </a: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Time and Date</a:t>
                      </a:r>
                    </a:p>
                  </a:txBody>
                  <a:tcPr>
                    <a:solidFill>
                      <a:srgbClr val="70ADA3"/>
                    </a:solidFill>
                  </a:tcPr>
                </a:tc>
                <a:extLst>
                  <a:ext uri="{0D108BD9-81ED-4DB2-BD59-A6C34878D82A}">
                    <a16:rowId xmlns:a16="http://schemas.microsoft.com/office/drawing/2014/main" val="2590218517"/>
                  </a:ext>
                </a:extLst>
              </a:tr>
              <a:tr h="1173888">
                <a:tc>
                  <a:txBody>
                    <a:bodyPr/>
                    <a:lstStyle/>
                    <a:p>
                      <a:pPr marL="285750" lvl="0" indent="-285750">
                        <a:buFont typeface="Arial" panose="020B0604020202020204" pitchFamily="34" charset="0"/>
                        <a:buChar char="•"/>
                      </a:pPr>
                      <a:r>
                        <a:rPr lang="en-GB" sz="1600" dirty="0">
                          <a:latin typeface="Arial" panose="020B0604020202020204" pitchFamily="34" charset="0"/>
                          <a:ea typeface="Roboto"/>
                          <a:cs typeface="Arial" panose="020B0604020202020204" pitchFamily="34" charset="0"/>
                        </a:rPr>
                        <a:t>This REC Issue has been re-scoped following the completion of </a:t>
                      </a:r>
                      <a:r>
                        <a:rPr lang="en-GB" sz="1600" dirty="0" err="1">
                          <a:latin typeface="Arial" panose="020B0604020202020204" pitchFamily="34" charset="0"/>
                          <a:ea typeface="Roboto"/>
                          <a:cs typeface="Arial" panose="020B0604020202020204" pitchFamily="34" charset="0"/>
                        </a:rPr>
                        <a:t>RECCo’s</a:t>
                      </a:r>
                      <a:r>
                        <a:rPr lang="en-GB" sz="1600" dirty="0">
                          <a:latin typeface="Arial" panose="020B0604020202020204" pitchFamily="34" charset="0"/>
                          <a:ea typeface="Roboto"/>
                          <a:cs typeface="Arial" panose="020B0604020202020204" pitchFamily="34" charset="0"/>
                        </a:rPr>
                        <a:t> CRS Improvement Plan and the Address Data Quality workstream to address a broader range of address management challenges across the REC, and the wider industry Code requirements. </a:t>
                      </a:r>
                    </a:p>
                    <a:p>
                      <a:pPr marL="285750" lvl="0" indent="-285750">
                        <a:buFont typeface="Arial" panose="020B0604020202020204" pitchFamily="34" charset="0"/>
                        <a:buChar char="•"/>
                      </a:pPr>
                      <a:r>
                        <a:rPr lang="en-GB" sz="1600" dirty="0">
                          <a:latin typeface="Arial" panose="020B0604020202020204" pitchFamily="34" charset="0"/>
                          <a:ea typeface="Roboto"/>
                          <a:cs typeface="Arial" panose="020B0604020202020204" pitchFamily="34" charset="0"/>
                        </a:rPr>
                        <a:t>The working group will support the solution development, providing a collaborative forum for stakeholders to contribute expertise and insights on address related issues, help shape practical and enduring improvements to current processes and</a:t>
                      </a:r>
                    </a:p>
                    <a:p>
                      <a:pPr marL="285750" lvl="0" indent="-285750">
                        <a:buFont typeface="Arial" panose="020B0604020202020204" pitchFamily="34" charset="0"/>
                        <a:buChar char="•"/>
                      </a:pPr>
                      <a:r>
                        <a:rPr lang="en-GB" sz="1600" dirty="0">
                          <a:latin typeface="Arial" panose="020B0604020202020204" pitchFamily="34" charset="0"/>
                          <a:ea typeface="Roboto" panose="02000000000000000000" pitchFamily="2" charset="0"/>
                          <a:cs typeface="Arial" panose="020B0604020202020204" pitchFamily="34" charset="0"/>
                        </a:rPr>
                        <a:t>The first working group meeting took place on 11 June 2026. </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All REC Parties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dirty="0">
                          <a:solidFill>
                            <a:srgbClr val="000000"/>
                          </a:solidFill>
                          <a:effectLst/>
                          <a:latin typeface="Arial" panose="020B0604020202020204" pitchFamily="34" charset="0"/>
                          <a:ea typeface="Roboto"/>
                          <a:cs typeface="Arial" panose="020B0604020202020204" pitchFamily="34" charset="0"/>
                        </a:rPr>
                        <a:t>17 July, 10:00-12:00</a:t>
                      </a:r>
                    </a:p>
                  </a:txBody>
                  <a:tcPr anchor="ctr">
                    <a:solidFill>
                      <a:srgbClr val="CFE3DF"/>
                    </a:solidFill>
                  </a:tcPr>
                </a:tc>
                <a:extLst>
                  <a:ext uri="{0D108BD9-81ED-4DB2-BD59-A6C34878D82A}">
                    <a16:rowId xmlns:a16="http://schemas.microsoft.com/office/drawing/2014/main" val="832764409"/>
                  </a:ext>
                </a:extLst>
              </a:tr>
            </a:tbl>
          </a:graphicData>
        </a:graphic>
      </p:graphicFrame>
      <p:graphicFrame>
        <p:nvGraphicFramePr>
          <p:cNvPr id="3" name="Table 2">
            <a:extLst>
              <a:ext uri="{FF2B5EF4-FFF2-40B4-BE49-F238E27FC236}">
                <a16:creationId xmlns:a16="http://schemas.microsoft.com/office/drawing/2014/main" id="{359BEFAA-E6F6-4F1F-7ADB-21C8B192D6C1}"/>
              </a:ext>
            </a:extLst>
          </p:cNvPr>
          <p:cNvGraphicFramePr>
            <a:graphicFrameLocks noGrp="1"/>
          </p:cNvGraphicFramePr>
          <p:nvPr>
            <p:extLst>
              <p:ext uri="{D42A27DB-BD31-4B8C-83A1-F6EECF244321}">
                <p14:modId xmlns:p14="http://schemas.microsoft.com/office/powerpoint/2010/main" val="2996988790"/>
              </p:ext>
            </p:extLst>
          </p:nvPr>
        </p:nvGraphicFramePr>
        <p:xfrm>
          <a:off x="529086" y="4171476"/>
          <a:ext cx="11459712" cy="2255520"/>
        </p:xfrm>
        <a:graphic>
          <a:graphicData uri="http://schemas.openxmlformats.org/drawingml/2006/table">
            <a:tbl>
              <a:tblPr firstRow="1" bandRow="1">
                <a:tableStyleId>{F5AB1C69-6EDB-4FF4-983F-18BD219EF322}</a:tableStyleId>
              </a:tblPr>
              <a:tblGrid>
                <a:gridCol w="7951344">
                  <a:extLst>
                    <a:ext uri="{9D8B030D-6E8A-4147-A177-3AD203B41FA5}">
                      <a16:colId xmlns:a16="http://schemas.microsoft.com/office/drawing/2014/main" val="1487220180"/>
                    </a:ext>
                  </a:extLst>
                </a:gridCol>
                <a:gridCol w="2122195">
                  <a:extLst>
                    <a:ext uri="{9D8B030D-6E8A-4147-A177-3AD203B41FA5}">
                      <a16:colId xmlns:a16="http://schemas.microsoft.com/office/drawing/2014/main" val="2943314336"/>
                    </a:ext>
                  </a:extLst>
                </a:gridCol>
                <a:gridCol w="1386173">
                  <a:extLst>
                    <a:ext uri="{9D8B030D-6E8A-4147-A177-3AD203B41FA5}">
                      <a16:colId xmlns:a16="http://schemas.microsoft.com/office/drawing/2014/main" val="3273080414"/>
                    </a:ext>
                  </a:extLst>
                </a:gridCol>
              </a:tblGrid>
              <a:tr h="614831">
                <a:tc>
                  <a:txBody>
                    <a:bodyPr/>
                    <a:lstStyle/>
                    <a:p>
                      <a:r>
                        <a:rPr lang="en-GB" sz="2000" b="1" u="sng" kern="1200" dirty="0">
                          <a:solidFill>
                            <a:schemeClr val="lt1"/>
                          </a:solidFill>
                          <a:effectLst/>
                          <a:latin typeface="Arial" panose="020B0604020202020204" pitchFamily="34" charset="0"/>
                          <a:ea typeface="Roboto" panose="02000000000000000000" pitchFamily="2" charset="0"/>
                          <a:cs typeface="Arial" panose="020B0604020202020204" pitchFamily="34" charset="0"/>
                          <a:hlinkClick r:id="rId4"/>
                        </a:rPr>
                        <a:t>I0278 – Establishing the Safe Isolation Provider (SIP) as a Standalone REC Party</a:t>
                      </a:r>
                      <a:r>
                        <a:rPr lang="en-GB" sz="2000" b="1" u="none" kern="1200" dirty="0">
                          <a:solidFill>
                            <a:schemeClr val="lt1"/>
                          </a:solidFill>
                          <a:effectLst/>
                          <a:latin typeface="Arial" panose="020B0604020202020204" pitchFamily="34" charset="0"/>
                          <a:ea typeface="Roboto" panose="02000000000000000000" pitchFamily="2" charset="0"/>
                          <a:cs typeface="Arial" panose="020B0604020202020204" pitchFamily="34" charset="0"/>
                        </a:rPr>
                        <a:t> – Meeting 3</a:t>
                      </a:r>
                      <a:endParaRPr lang="en-GB" sz="2400" u="none" dirty="0">
                        <a:latin typeface="Arial" panose="020B0604020202020204" pitchFamily="34" charset="0"/>
                        <a:ea typeface="Roboto" panose="02000000000000000000" pitchFamily="2" charset="0"/>
                        <a:cs typeface="Arial" panose="020B0604020202020204" pitchFamily="34" charset="0"/>
                      </a:endParaRPr>
                    </a:p>
                  </a:txBody>
                  <a:tcPr>
                    <a:solidFill>
                      <a:srgbClr val="70ADA3"/>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REC Parties / Market Participants</a:t>
                      </a:r>
                    </a:p>
                  </a:txBody>
                  <a:tcPr>
                    <a:solidFill>
                      <a:srgbClr val="70ADA3"/>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Time and Date</a:t>
                      </a:r>
                    </a:p>
                  </a:txBody>
                  <a:tcPr>
                    <a:solidFill>
                      <a:srgbClr val="70ADA3"/>
                    </a:solidFill>
                  </a:tcPr>
                </a:tc>
                <a:extLst>
                  <a:ext uri="{0D108BD9-81ED-4DB2-BD59-A6C34878D82A}">
                    <a16:rowId xmlns:a16="http://schemas.microsoft.com/office/drawing/2014/main" val="2590218517"/>
                  </a:ext>
                </a:extLst>
              </a:tr>
              <a:tr h="1173888">
                <a:tc>
                  <a:txBody>
                    <a:bodyPr/>
                    <a:lstStyle/>
                    <a:p>
                      <a:pPr marL="285750" lvl="0" indent="-285750">
                        <a:buFont typeface="Arial" panose="020B0604020202020204" pitchFamily="34" charset="0"/>
                        <a:buChar char="•"/>
                      </a:pPr>
                      <a:r>
                        <a:rPr lang="en-GB" sz="1600" dirty="0">
                          <a:latin typeface="Arial" panose="020B0604020202020204" pitchFamily="34" charset="0"/>
                          <a:ea typeface="Roboto" panose="02000000000000000000" pitchFamily="2" charset="0"/>
                          <a:cs typeface="Arial" panose="020B0604020202020204" pitchFamily="34" charset="0"/>
                        </a:rPr>
                        <a:t>This REC Issue will look to establish a strong governance framework for standalone SIPs, including defining their scope, high safety standards, a streamlined Accreditation, strong qualification and audit processes and building the end-to-end process of this new REC Party.</a:t>
                      </a:r>
                    </a:p>
                  </a:txBody>
                  <a:tcPr anchor="ctr">
                    <a:solidFill>
                      <a:srgbClr val="CFE3DF"/>
                    </a:solidFill>
                  </a:tcPr>
                </a:tc>
                <a:tc>
                  <a:txBody>
                    <a:bodyPr/>
                    <a:lstStyle/>
                    <a:p>
                      <a:r>
                        <a:rPr lang="en-GB" sz="1600" dirty="0">
                          <a:latin typeface="Arial" panose="020B0604020202020204" pitchFamily="34" charset="0"/>
                          <a:ea typeface="Roboto" panose="02000000000000000000" pitchFamily="2" charset="0"/>
                          <a:cs typeface="Arial" panose="020B0604020202020204" pitchFamily="34" charset="0"/>
                        </a:rPr>
                        <a:t>Limited to max 2 representatives per organisation. Please see the REC Change Bulletin for details on the organisations.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dirty="0">
                          <a:solidFill>
                            <a:srgbClr val="000000"/>
                          </a:solidFill>
                          <a:effectLst/>
                          <a:latin typeface="Arial" panose="020B0604020202020204" pitchFamily="34" charset="0"/>
                          <a:ea typeface="Roboto" panose="02000000000000000000" pitchFamily="2" charset="0"/>
                          <a:cs typeface="Arial" panose="020B0604020202020204" pitchFamily="34" charset="0"/>
                        </a:rPr>
                        <a:t>21 July,</a:t>
                      </a:r>
                    </a:p>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dirty="0">
                          <a:solidFill>
                            <a:srgbClr val="000000"/>
                          </a:solidFill>
                          <a:effectLst/>
                          <a:latin typeface="Arial" panose="020B0604020202020204" pitchFamily="34" charset="0"/>
                          <a:ea typeface="Roboto" panose="02000000000000000000" pitchFamily="2" charset="0"/>
                          <a:cs typeface="Arial" panose="020B0604020202020204" pitchFamily="34" charset="0"/>
                        </a:rPr>
                        <a:t>10:00 – 11:30</a:t>
                      </a:r>
                    </a:p>
                  </a:txBody>
                  <a:tcPr anchor="ctr">
                    <a:solidFill>
                      <a:srgbClr val="CFE3DF"/>
                    </a:solidFill>
                  </a:tcPr>
                </a:tc>
                <a:extLst>
                  <a:ext uri="{0D108BD9-81ED-4DB2-BD59-A6C34878D82A}">
                    <a16:rowId xmlns:a16="http://schemas.microsoft.com/office/drawing/2014/main" val="832764409"/>
                  </a:ext>
                </a:extLst>
              </a:tr>
            </a:tbl>
          </a:graphicData>
        </a:graphic>
      </p:graphicFrame>
    </p:spTree>
    <p:extLst>
      <p:ext uri="{BB962C8B-B14F-4D97-AF65-F5344CB8AC3E}">
        <p14:creationId xmlns:p14="http://schemas.microsoft.com/office/powerpoint/2010/main" val="33572994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A7D1-CF98-9C2C-B40D-D8CDD70E95F4}"/>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2ACC6189-E3CF-7ED9-F122-8D567256E49E}"/>
              </a:ext>
            </a:extLst>
          </p:cNvPr>
          <p:cNvSpPr txBox="1">
            <a:spLocks noGrp="1"/>
          </p:cNvSpPr>
          <p:nvPr>
            <p:ph type="title"/>
          </p:nvPr>
        </p:nvSpPr>
        <p:spPr/>
        <p:txBody>
          <a:bodyPr>
            <a:normAutofit/>
          </a:bodyPr>
          <a:lstStyle/>
          <a:p>
            <a:pPr lvl="0"/>
            <a:r>
              <a:rPr lang="en-GB"/>
              <a:t>REC Working Groups</a:t>
            </a:r>
            <a:endParaRPr lang="en-GB">
              <a:latin typeface="Roboto"/>
              <a:ea typeface="Roboto"/>
              <a:cs typeface="Roboto"/>
            </a:endParaRPr>
          </a:p>
        </p:txBody>
      </p:sp>
      <p:graphicFrame>
        <p:nvGraphicFramePr>
          <p:cNvPr id="4" name="Table 4">
            <a:extLst>
              <a:ext uri="{FF2B5EF4-FFF2-40B4-BE49-F238E27FC236}">
                <a16:creationId xmlns:a16="http://schemas.microsoft.com/office/drawing/2014/main" id="{08FF56F0-204F-5ECF-755C-D7479AAEB34C}"/>
              </a:ext>
            </a:extLst>
          </p:cNvPr>
          <p:cNvGraphicFramePr>
            <a:graphicFrameLocks noGrp="1"/>
          </p:cNvGraphicFramePr>
          <p:nvPr>
            <p:extLst>
              <p:ext uri="{D42A27DB-BD31-4B8C-83A1-F6EECF244321}">
                <p14:modId xmlns:p14="http://schemas.microsoft.com/office/powerpoint/2010/main" val="434455967"/>
              </p:ext>
            </p:extLst>
          </p:nvPr>
        </p:nvGraphicFramePr>
        <p:xfrm>
          <a:off x="366144" y="1382556"/>
          <a:ext cx="11459712" cy="2656991"/>
        </p:xfrm>
        <a:graphic>
          <a:graphicData uri="http://schemas.openxmlformats.org/drawingml/2006/table">
            <a:tbl>
              <a:tblPr firstRow="1" bandRow="1">
                <a:tableStyleId>{F5AB1C69-6EDB-4FF4-983F-18BD219EF322}</a:tableStyleId>
              </a:tblPr>
              <a:tblGrid>
                <a:gridCol w="7951344">
                  <a:extLst>
                    <a:ext uri="{9D8B030D-6E8A-4147-A177-3AD203B41FA5}">
                      <a16:colId xmlns:a16="http://schemas.microsoft.com/office/drawing/2014/main" val="1487220180"/>
                    </a:ext>
                  </a:extLst>
                </a:gridCol>
                <a:gridCol w="2122195">
                  <a:extLst>
                    <a:ext uri="{9D8B030D-6E8A-4147-A177-3AD203B41FA5}">
                      <a16:colId xmlns:a16="http://schemas.microsoft.com/office/drawing/2014/main" val="2943314336"/>
                    </a:ext>
                  </a:extLst>
                </a:gridCol>
                <a:gridCol w="1386173">
                  <a:extLst>
                    <a:ext uri="{9D8B030D-6E8A-4147-A177-3AD203B41FA5}">
                      <a16:colId xmlns:a16="http://schemas.microsoft.com/office/drawing/2014/main" val="3273080414"/>
                    </a:ext>
                  </a:extLst>
                </a:gridCol>
              </a:tblGrid>
              <a:tr h="614831">
                <a:tc>
                  <a:txBody>
                    <a:bodyPr/>
                    <a:lstStyle/>
                    <a:p>
                      <a:r>
                        <a:rPr lang="en-GB" sz="2000" dirty="0">
                          <a:latin typeface="Arial" panose="020B0604020202020204" pitchFamily="34" charset="0"/>
                          <a:ea typeface="Roboto" panose="02000000000000000000" pitchFamily="2" charset="0"/>
                          <a:cs typeface="Arial" panose="020B0604020202020204" pitchFamily="34" charset="0"/>
                          <a:hlinkClick r:id="rId3"/>
                        </a:rPr>
                        <a:t>I0312 – Review of Export meter work arrangements</a:t>
                      </a:r>
                      <a:r>
                        <a:rPr lang="en-GB" sz="2000" dirty="0">
                          <a:latin typeface="Arial" panose="020B0604020202020204" pitchFamily="34" charset="0"/>
                          <a:ea typeface="Roboto" panose="02000000000000000000" pitchFamily="2" charset="0"/>
                          <a:cs typeface="Arial" panose="020B0604020202020204" pitchFamily="34" charset="0"/>
                        </a:rPr>
                        <a:t> – Meeting 3</a:t>
                      </a:r>
                    </a:p>
                  </a:txBody>
                  <a:tcPr>
                    <a:solidFill>
                      <a:srgbClr val="70ADA3"/>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REC Parties / Market Participants</a:t>
                      </a:r>
                    </a:p>
                  </a:txBody>
                  <a:tcPr>
                    <a:solidFill>
                      <a:srgbClr val="70ADA3"/>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Time and Date</a:t>
                      </a:r>
                    </a:p>
                  </a:txBody>
                  <a:tcPr>
                    <a:solidFill>
                      <a:srgbClr val="70ADA3"/>
                    </a:solidFill>
                  </a:tcPr>
                </a:tc>
                <a:extLst>
                  <a:ext uri="{0D108BD9-81ED-4DB2-BD59-A6C34878D82A}">
                    <a16:rowId xmlns:a16="http://schemas.microsoft.com/office/drawing/2014/main" val="2590218517"/>
                  </a:ext>
                </a:extLst>
              </a:tr>
              <a:tr h="1173888">
                <a:tc>
                  <a:txBody>
                    <a:bodyPr/>
                    <a:lstStyle/>
                    <a:p>
                      <a:pPr marL="285750" lvl="0" indent="-285750">
                        <a:buFont typeface="Arial" panose="020B0604020202020204" pitchFamily="34" charset="0"/>
                        <a:buChar char="•"/>
                      </a:pPr>
                      <a:r>
                        <a:rPr lang="en-GB" sz="1600" dirty="0">
                          <a:latin typeface="Arial" panose="020B0604020202020204" pitchFamily="34" charset="0"/>
                          <a:ea typeface="Roboto" panose="02000000000000000000" pitchFamily="2" charset="0"/>
                          <a:cs typeface="Arial" panose="020B0604020202020204" pitchFamily="34" charset="0"/>
                        </a:rPr>
                        <a:t>This REC Issue will look to review the metering arrangements and obligations of Import/Export Suppliers in REC Schedule 14 - Metering Operations, which currently has limited distinction between the activities for Import and Export Metering where there is a shared Metering Asset. </a:t>
                      </a:r>
                    </a:p>
                    <a:p>
                      <a:pPr marL="285750" lvl="0" indent="-285750">
                        <a:buFont typeface="Arial" panose="020B0604020202020204" pitchFamily="34" charset="0"/>
                        <a:buChar char="•"/>
                      </a:pPr>
                      <a:r>
                        <a:rPr lang="en-GB" sz="1600" dirty="0">
                          <a:latin typeface="Arial" panose="020B0604020202020204" pitchFamily="34" charset="0"/>
                          <a:ea typeface="Roboto" panose="02000000000000000000" pitchFamily="2" charset="0"/>
                          <a:cs typeface="Arial" panose="020B0604020202020204" pitchFamily="34" charset="0"/>
                        </a:rPr>
                        <a:t>The lack of consistent approach across industry in managing meter works and investigations/faults where Import/Export Metering is present can lead to delays in accepting and completing of meter works, and updating of Supplier/industry records. </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Energy Suppliers, MOAs, SIPs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dirty="0">
                          <a:solidFill>
                            <a:srgbClr val="000000"/>
                          </a:solidFill>
                          <a:effectLst/>
                          <a:latin typeface="Arial" panose="020B0604020202020204" pitchFamily="34" charset="0"/>
                          <a:ea typeface="Roboto" panose="02000000000000000000" pitchFamily="2" charset="0"/>
                          <a:cs typeface="Arial" panose="020B0604020202020204" pitchFamily="34" charset="0"/>
                        </a:rPr>
                        <a:t>14 July, 11:00-13:00</a:t>
                      </a:r>
                    </a:p>
                  </a:txBody>
                  <a:tcPr anchor="ctr">
                    <a:solidFill>
                      <a:srgbClr val="CFE3DF"/>
                    </a:solidFill>
                  </a:tcPr>
                </a:tc>
                <a:extLst>
                  <a:ext uri="{0D108BD9-81ED-4DB2-BD59-A6C34878D82A}">
                    <a16:rowId xmlns:a16="http://schemas.microsoft.com/office/drawing/2014/main" val="832764409"/>
                  </a:ext>
                </a:extLst>
              </a:tr>
            </a:tbl>
          </a:graphicData>
        </a:graphic>
      </p:graphicFrame>
    </p:spTree>
    <p:extLst>
      <p:ext uri="{BB962C8B-B14F-4D97-AF65-F5344CB8AC3E}">
        <p14:creationId xmlns:p14="http://schemas.microsoft.com/office/powerpoint/2010/main" val="2293235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78EBF-D1B2-7126-AEF6-6FEE7E4DC7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965B57-B82A-E84D-BC22-F2E06D71E84F}"/>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6. AOB</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F978819B-20FB-E2EA-146A-122670D319CB}"/>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2067308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br>
              <a:rPr lang="en-GB" sz="2000" dirty="0">
                <a:latin typeface="Roboto"/>
                <a:ea typeface="Roboto"/>
                <a:cs typeface="Roboto"/>
              </a:rPr>
            </a:br>
            <a:br>
              <a:rPr lang="en-GB" sz="2200" dirty="0">
                <a:cs typeface="Roboto"/>
              </a:rPr>
            </a:br>
            <a:r>
              <a:rPr lang="en-GB" dirty="0">
                <a:latin typeface="Roboto"/>
                <a:ea typeface="Roboto"/>
                <a:cs typeface="Roboto"/>
              </a:rPr>
              <a:t>thanks for attending</a:t>
            </a:r>
            <a:br>
              <a:rPr lang="en-GB" dirty="0">
                <a:latin typeface="Roboto"/>
                <a:ea typeface="Roboto"/>
                <a:cs typeface="Roboto"/>
              </a:rPr>
            </a:br>
            <a:br>
              <a:rPr lang="en-GB" dirty="0">
                <a:latin typeface="Roboto"/>
                <a:ea typeface="Roboto"/>
                <a:cs typeface="Roboto"/>
              </a:rPr>
            </a:br>
            <a:r>
              <a:rPr lang="en-GB" sz="3200" dirty="0">
                <a:latin typeface="Roboto"/>
                <a:ea typeface="Roboto"/>
                <a:cs typeface="Roboto"/>
              </a:rPr>
              <a:t>Next meeting:</a:t>
            </a:r>
            <a:br>
              <a:rPr lang="en-GB" sz="3200" dirty="0">
                <a:latin typeface="Roboto"/>
                <a:ea typeface="Roboto"/>
                <a:cs typeface="Roboto"/>
              </a:rPr>
            </a:br>
            <a:br>
              <a:rPr lang="en-GB" sz="3600" dirty="0">
                <a:latin typeface="Roboto"/>
                <a:ea typeface="Roboto"/>
                <a:cs typeface="Roboto"/>
              </a:rPr>
            </a:br>
            <a:r>
              <a:rPr lang="en-GB" sz="3600" dirty="0">
                <a:latin typeface="Roboto"/>
                <a:ea typeface="Roboto"/>
                <a:cs typeface="Roboto"/>
              </a:rPr>
              <a:t>14 august 2026</a:t>
            </a:r>
            <a:endParaRPr lang="en-GB" dirty="0">
              <a:latin typeface="Roboto"/>
              <a:ea typeface="Roboto"/>
              <a:cs typeface="Roboto"/>
            </a:endParaRP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9.0.7022"/>
  <p:tag name="SLIDO_EVENT_SECTION_UUID" val="2c7ce465-d27e-4aff-9ec8-d410f497a110"/>
  <p:tag name="SLIDO_EVENT_UUID" val="5b1992e4-e80a-49db-9e02-8bcd018abab1"/>
  <p:tag name="SLIDO_PRESENTATION_ID" val="ce6656a2-5463-4974-b5de-700e069bee91"/>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6.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263147"/>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5" id="{13F187BB-78E3-4A7C-B20E-26E9F70DEF93}" vid="{1EAB65F2-04EF-4D79-9E87-F7D6E0961EFD}"/>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AABDEBBC-F05E-4408-B716-D7E4EE4551EF}">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308</TotalTime>
  <Words>1672</Words>
  <Application>Microsoft Office PowerPoint</Application>
  <PresentationFormat>Widescreen</PresentationFormat>
  <Paragraphs>225</Paragraphs>
  <Slides>22</Slides>
  <Notes>10</Notes>
  <HiddenSlides>0</HiddenSlides>
  <MMClips>0</MMClips>
  <ScaleCrop>false</ScaleCrop>
  <HeadingPairs>
    <vt:vector size="6" baseType="variant">
      <vt:variant>
        <vt:lpstr>Fonts Used</vt:lpstr>
      </vt:variant>
      <vt:variant>
        <vt:i4>7</vt:i4>
      </vt:variant>
      <vt:variant>
        <vt:lpstr>Theme</vt:lpstr>
      </vt:variant>
      <vt:variant>
        <vt:i4>7</vt:i4>
      </vt:variant>
      <vt:variant>
        <vt:lpstr>Slide Titles</vt:lpstr>
      </vt:variant>
      <vt:variant>
        <vt:i4>22</vt:i4>
      </vt:variant>
    </vt:vector>
  </HeadingPairs>
  <TitlesOfParts>
    <vt:vector size="36" baseType="lpstr">
      <vt:lpstr>Aptos</vt:lpstr>
      <vt:lpstr>Arial</vt:lpstr>
      <vt:lpstr>Calibri</vt:lpstr>
      <vt:lpstr>Lato</vt:lpstr>
      <vt:lpstr>Roboto</vt:lpstr>
      <vt:lpstr>Times New Roman</vt:lpstr>
      <vt:lpstr>Wingdings</vt:lpstr>
      <vt:lpstr>REC Light Event Theme</vt:lpstr>
      <vt:lpstr>REC Alternative Event Theme</vt:lpstr>
      <vt:lpstr>1_REC Alternative Event Theme</vt:lpstr>
      <vt:lpstr>2_Smart DCC</vt:lpstr>
      <vt:lpstr>2_REC Light Event Theme</vt:lpstr>
      <vt:lpstr>1_REC Light Event Theme</vt:lpstr>
      <vt:lpstr>3_REC Light Event Theme</vt:lpstr>
      <vt:lpstr>REC Issues group</vt:lpstr>
      <vt:lpstr>1. Introduction and agreement of agenda</vt:lpstr>
      <vt:lpstr>Housekeeping</vt:lpstr>
      <vt:lpstr>Agenda For today</vt:lpstr>
      <vt:lpstr>Outstanding actions</vt:lpstr>
      <vt:lpstr>2. For Information: Performance Assurance Update</vt:lpstr>
      <vt:lpstr>3. Missed meter exchange – SDEP process guidance document</vt:lpstr>
      <vt:lpstr>Missed Meter Exchanges – proposed interim solution</vt:lpstr>
      <vt:lpstr>Missed Meter Exchanges – proposed interim solution</vt:lpstr>
      <vt:lpstr>Missed Meter Exchanges – proposed interim solution</vt:lpstr>
      <vt:lpstr>4. Unmetered Sites CSS and MPRS Data Misalignment</vt:lpstr>
      <vt:lpstr>There is a data discrepancy between MPRS and CSS</vt:lpstr>
      <vt:lpstr>Data fix and longer-term solution</vt:lpstr>
      <vt:lpstr>5 Key Callouts  </vt:lpstr>
      <vt:lpstr>Key callouts - July</vt:lpstr>
      <vt:lpstr>Key callouts - July</vt:lpstr>
      <vt:lpstr>Consultations</vt:lpstr>
      <vt:lpstr>Impact Assessments</vt:lpstr>
      <vt:lpstr>REC Working Groups</vt:lpstr>
      <vt:lpstr>REC Working Groups</vt:lpstr>
      <vt:lpstr>6. AOB </vt:lpstr>
      <vt:lpstr>  thanks for attending  Next meeting:  14 august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2</cp:revision>
  <dcterms:created xsi:type="dcterms:W3CDTF">2022-06-08T15:31:29Z</dcterms:created>
  <dcterms:modified xsi:type="dcterms:W3CDTF">2026-07-03T13:45:21Z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d7f055f-5347-41d4-8cbe-c035e83f4f3c_Enabled">
    <vt:lpwstr>true</vt:lpwstr>
  </property>
  <property fmtid="{D5CDD505-2E9C-101B-9397-08002B2CF9AE}" pid="4" name="MSIP_Label_2d7f055f-5347-41d4-8cbe-c035e83f4f3c_SetDate">
    <vt:lpwstr>2023-08-02T11:31:15Z</vt:lpwstr>
  </property>
  <property fmtid="{D5CDD505-2E9C-101B-9397-08002B2CF9AE}" pid="5" name="MSIP_Label_2d7f055f-5347-41d4-8cbe-c035e83f4f3c_Method">
    <vt:lpwstr>Standard</vt:lpwstr>
  </property>
  <property fmtid="{D5CDD505-2E9C-101B-9397-08002B2CF9AE}" pid="6" name="MSIP_Label_2d7f055f-5347-41d4-8cbe-c035e83f4f3c_Name">
    <vt:lpwstr>defa4170-0d19-0005-0004-bc88714345d2</vt:lpwstr>
  </property>
  <property fmtid="{D5CDD505-2E9C-101B-9397-08002B2CF9AE}" pid="7" name="MSIP_Label_2d7f055f-5347-41d4-8cbe-c035e83f4f3c_SiteId">
    <vt:lpwstr>883dbbc0-a334-4b54-87cf-04fa94aeafb8</vt:lpwstr>
  </property>
  <property fmtid="{D5CDD505-2E9C-101B-9397-08002B2CF9AE}" pid="8" name="MSIP_Label_2d7f055f-5347-41d4-8cbe-c035e83f4f3c_ActionId">
    <vt:lpwstr>0a902a3f-598b-4e9a-bccb-4b5ca5920939</vt:lpwstr>
  </property>
  <property fmtid="{D5CDD505-2E9C-101B-9397-08002B2CF9AE}" pid="9" name="MSIP_Label_2d7f055f-5347-41d4-8cbe-c035e83f4f3c_ContentBits">
    <vt:lpwstr>0</vt:lpwstr>
  </property>
  <property fmtid="{D5CDD505-2E9C-101B-9397-08002B2CF9AE}" pid="10" name="ContentTypeId">
    <vt:lpwstr>0x010100E3F83C56C950074FBBC1FEEA0F1826A8</vt:lpwstr>
  </property>
</Properties>
</file>