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100_1954739E.xml" ContentType="application/vnd.ms-powerpoint.comments+xml"/>
  <Override PartName="/ppt/comments/modernComment_121_D27E93C9.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Lst>
  <p:handoutMasterIdLst>
    <p:handoutMasterId r:id="rId19"/>
  </p:handoutMasterIdLst>
  <p:sldIdLst>
    <p:sldId id="256" r:id="rId6"/>
    <p:sldId id="290" r:id="rId7"/>
    <p:sldId id="287" r:id="rId8"/>
    <p:sldId id="291" r:id="rId9"/>
    <p:sldId id="292" r:id="rId10"/>
    <p:sldId id="293" r:id="rId11"/>
    <p:sldId id="294" r:id="rId12"/>
    <p:sldId id="295" r:id="rId13"/>
    <p:sldId id="286" r:id="rId14"/>
    <p:sldId id="282" r:id="rId15"/>
    <p:sldId id="283" r:id="rId16"/>
    <p:sldId id="289" r:id="rId17"/>
    <p:sldId id="25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AC4062-77D9-4061-9E17-D6FA311C9178}" name="Carlton, Walter" initials="CW" userId="S::wcarlton@deloitte.co.uk::a95b5c81-c3d7-4b41-881d-c06e0bc4b070" providerId="AD"/>
  <p188:author id="{5C31537F-276A-E0A0-377C-05A46A927BB4}" name="Waghorn, Andrew M" initials="WAM" userId="S::awaghorn@deloitte.co.uk::81c733e3-9d74-46df-81e6-11f8a5e727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282E"/>
    <a:srgbClr val="E7AB00"/>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F9C612-BEDB-4E95-BDD0-958B3334C035}" v="131" dt="2024-07-24T16:17:51.949"/>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83" autoAdjust="0"/>
  </p:normalViewPr>
  <p:slideViewPr>
    <p:cSldViewPr snapToGrid="0">
      <p:cViewPr varScale="1">
        <p:scale>
          <a:sx n="61" d="100"/>
          <a:sy n="61" d="100"/>
        </p:scale>
        <p:origin x="68" y="340"/>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5" d="100"/>
          <a:sy n="85" d="100"/>
        </p:scale>
        <p:origin x="303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omments/modernComment_100_1954739E.xml><?xml version="1.0" encoding="utf-8"?>
<p188:cmLst xmlns:a="http://schemas.openxmlformats.org/drawingml/2006/main" xmlns:r="http://schemas.openxmlformats.org/officeDocument/2006/relationships" xmlns:p188="http://schemas.microsoft.com/office/powerpoint/2018/8/main">
  <p188:cm id="{EFB4C79A-838A-4DEB-B2D5-3F9F8B27B970}" authorId="{38AC4062-77D9-4061-9E17-D6FA311C9178}" status="resolved" created="2024-07-22T16:23:28.013" complete="100000">
    <ac:txMkLst xmlns:ac="http://schemas.microsoft.com/office/drawing/2013/main/command">
      <pc:docMk xmlns:pc="http://schemas.microsoft.com/office/powerpoint/2013/main/command"/>
      <pc:sldMk xmlns:pc="http://schemas.microsoft.com/office/powerpoint/2013/main/command" cId="424965022" sldId="256"/>
      <ac:spMk id="2" creationId="{D30D0C2B-7BF1-3915-E681-6021F531D6AB}"/>
      <ac:txMk cp="9" len="5">
        <ac:context len="57" hash="2955329929"/>
      </ac:txMk>
    </ac:txMkLst>
    <p188:pos x="1302145" y="805663"/>
    <p188:txBody>
      <a:bodyPr/>
      <a:lstStyle/>
      <a:p>
        <a:r>
          <a:rPr lang="en-GB"/>
          <a:t>Proposed?</a:t>
        </a:r>
      </a:p>
    </p188:txBody>
  </p188:cm>
</p188:cmLst>
</file>

<file path=ppt/comments/modernComment_121_D27E93C9.xml><?xml version="1.0" encoding="utf-8"?>
<p188:cmLst xmlns:a="http://schemas.openxmlformats.org/drawingml/2006/main" xmlns:r="http://schemas.openxmlformats.org/officeDocument/2006/relationships" xmlns:p188="http://schemas.microsoft.com/office/powerpoint/2018/8/main">
  <p188:cm id="{49B65D2A-C0B9-4E9F-9DF1-56DB95441E91}" authorId="{38AC4062-77D9-4061-9E17-D6FA311C9178}" status="resolved" created="2024-07-22T16:21:25.931" complete="100000">
    <ac:txMkLst xmlns:ac="http://schemas.microsoft.com/office/drawing/2013/main/command">
      <pc:docMk xmlns:pc="http://schemas.microsoft.com/office/powerpoint/2013/main/command"/>
      <pc:sldMk xmlns:pc="http://schemas.microsoft.com/office/powerpoint/2013/main/command" cId="3531510729" sldId="289"/>
      <ac:spMk id="3" creationId="{EF6A0A75-24C5-F762-1D76-7E64C35EE805}"/>
      <ac:txMk cp="695" len="54">
        <ac:context len="1098" hash="2039196326"/>
      </ac:txMk>
    </ac:txMkLst>
    <p188:pos x="6323896" y="2395397"/>
    <p188:txBody>
      <a:bodyPr/>
      <a:lstStyle/>
      <a:p>
        <a:r>
          <a:rPr lang="en-GB"/>
          <a:t>Maybe tweak "three site visits for each confirmed theft reported" and "seven investigations per confirmed theft" to avoid misinterpretation, in case read as each confirmed theft has on average 3 site visits as part of the investigation
Maybe there are approximately three times as many site visits as confirmed thefts...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25/07/2024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dirty="0"/>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4115831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microsoft.com/office/2018/10/relationships/comments" Target="../comments/modernComment_100_1954739E.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microsoft.com/office/2018/10/relationships/comments" Target="../comments/modernComment_121_D27E93C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Proposed TDIS Change – Adding Payment for Investigations</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err="1"/>
              <a:t>JuLY</a:t>
            </a:r>
            <a:r>
              <a:rPr lang="en-GB" dirty="0"/>
              <a:t> 2024</a:t>
            </a:r>
          </a:p>
        </p:txBody>
      </p:sp>
    </p:spTree>
    <p:extLst>
      <p:ext uri="{BB962C8B-B14F-4D97-AF65-F5344CB8AC3E}">
        <p14:creationId xmlns:p14="http://schemas.microsoft.com/office/powerpoint/2010/main" val="424965022"/>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dirty="0"/>
              <a:t>Change overview</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p:txBody>
          <a:bodyPr/>
          <a:lstStyle/>
          <a:p>
            <a:r>
              <a:rPr lang="en-GB" dirty="0"/>
              <a:t>Incentive payment available for all investigations </a:t>
            </a:r>
            <a:r>
              <a:rPr lang="en-GB" b="1" dirty="0"/>
              <a:t>completed</a:t>
            </a:r>
            <a:r>
              <a:rPr lang="en-GB" dirty="0"/>
              <a:t>.</a:t>
            </a:r>
          </a:p>
          <a:p>
            <a:pPr lvl="1"/>
            <a:r>
              <a:rPr lang="en-GB" dirty="0"/>
              <a:t>Confirmed thefts continue to be valued based on existing scheme mechanism.</a:t>
            </a:r>
          </a:p>
          <a:p>
            <a:pPr lvl="1"/>
            <a:r>
              <a:rPr lang="en-GB" dirty="0"/>
              <a:t>Investigations concluded as not confirmed theft receive payment, with differential levels for desktop and site-visit investigations.</a:t>
            </a:r>
          </a:p>
          <a:p>
            <a:r>
              <a:rPr lang="en-GB" dirty="0"/>
              <a:t>Propose payment for non-confirmed theft investigations are based on a fixed percentage of TDV, with cost socialised based on market share. This is the simplest calculation and hence more understandable and predictable for parties.</a:t>
            </a:r>
          </a:p>
          <a:p>
            <a:r>
              <a:rPr lang="en-GB" dirty="0"/>
              <a:t>Identified the following specific changes required:</a:t>
            </a:r>
          </a:p>
          <a:p>
            <a:pPr lvl="1"/>
            <a:r>
              <a:rPr lang="en-GB" dirty="0"/>
              <a:t>Definition of what constitutes a Desktop Investigation and Site-Visit. </a:t>
            </a:r>
            <a:r>
              <a:rPr lang="en-GB" b="1" dirty="0"/>
              <a:t>To be progressed as part of separate but parallel change</a:t>
            </a:r>
            <a:r>
              <a:rPr lang="en-GB" dirty="0"/>
              <a:t>.</a:t>
            </a:r>
          </a:p>
          <a:p>
            <a:pPr lvl="1"/>
            <a:r>
              <a:rPr lang="en-GB" dirty="0"/>
              <a:t>Data Submission including PARC change</a:t>
            </a:r>
          </a:p>
          <a:p>
            <a:pPr lvl="1"/>
            <a:r>
              <a:rPr lang="en-GB" dirty="0"/>
              <a:t>Calculations for debit/credit determination</a:t>
            </a:r>
          </a:p>
          <a:p>
            <a:pPr lvl="1"/>
            <a:r>
              <a:rPr lang="en-GB" dirty="0"/>
              <a:t>Requirements for Theft Target Methodology</a:t>
            </a:r>
          </a:p>
          <a:p>
            <a:endParaRPr lang="en-GB" dirty="0"/>
          </a:p>
        </p:txBody>
      </p:sp>
    </p:spTree>
    <p:extLst>
      <p:ext uri="{BB962C8B-B14F-4D97-AF65-F5344CB8AC3E}">
        <p14:creationId xmlns:p14="http://schemas.microsoft.com/office/powerpoint/2010/main" val="2958428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dirty="0"/>
              <a:t>Changes – Data Submission</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p:txBody>
          <a:bodyPr>
            <a:normAutofit/>
          </a:bodyPr>
          <a:lstStyle/>
          <a:p>
            <a:r>
              <a:rPr lang="en-GB" sz="1600" dirty="0"/>
              <a:t>Suppliers are already required to report all investigations at the point this commences under existing drafting, specifically paragraph 6.2 of Annex 3 of the Energy Theft Reduction Schedule:</a:t>
            </a:r>
          </a:p>
          <a:p>
            <a:pPr marL="539750" indent="0">
              <a:buNone/>
            </a:pPr>
            <a:r>
              <a:rPr lang="en-GB" sz="1600" i="1" dirty="0"/>
              <a:t>6.2 Each Energy Supplier shall record all Energy Theft investigations at the point the theft investigation commences and shall submit such records to the Code Manager via the REC Portal. Once the investigation is concluded, details of the Energy Theft investigation must be re-submitted together with the outcome. Submissions must be compliant with the data specification set out in the Performance Assurance Reporting Catalogue.</a:t>
            </a:r>
          </a:p>
          <a:p>
            <a:r>
              <a:rPr lang="en-GB" sz="1600" dirty="0"/>
              <a:t>Change arguably not required, however propose small change in wording for clarification: </a:t>
            </a:r>
          </a:p>
          <a:p>
            <a:pPr marL="53975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0" i="1"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6.2 Each Energy Supplier shall record all Energy Theft investigations at the point the theft investigation commences and shall submit such records to the Code Manager via the REC Portal. Once the investigation is concluded, details of the Energy Theft investigation must be re-submitted together with the outcome </a:t>
            </a:r>
            <a:r>
              <a:rPr kumimoji="0" lang="en-GB" sz="1600" b="0" i="1" u="none"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mn-cs"/>
              </a:rPr>
              <a:t>(including specifying whether the investigation concluded as a Desktop Investigation or Site-Visit)</a:t>
            </a:r>
            <a:r>
              <a:rPr kumimoji="0" lang="en-GB" sz="1600" b="0" i="1"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Submissions must be compliant with the data specification set out in the Performance Assurance Reporting Catalogue.</a:t>
            </a:r>
          </a:p>
        </p:txBody>
      </p:sp>
    </p:spTree>
    <p:extLst>
      <p:ext uri="{BB962C8B-B14F-4D97-AF65-F5344CB8AC3E}">
        <p14:creationId xmlns:p14="http://schemas.microsoft.com/office/powerpoint/2010/main" val="809855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dirty="0"/>
              <a:t>Changes – Data Submission (PARC)</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p:txBody>
          <a:bodyPr>
            <a:normAutofit/>
          </a:bodyPr>
          <a:lstStyle/>
          <a:p>
            <a:r>
              <a:rPr lang="en-GB" sz="1600" dirty="0"/>
              <a:t>PARC definition for the Residential and Commercial Outcome files to be amended :to include a new field in the Investigation Outcome Block:</a:t>
            </a:r>
          </a:p>
          <a:p>
            <a:endParaRPr lang="en-GB" sz="1600" dirty="0"/>
          </a:p>
          <a:p>
            <a:endParaRPr lang="en-GB" sz="1600" dirty="0"/>
          </a:p>
          <a:p>
            <a:endParaRPr lang="en-GB" sz="1600" dirty="0"/>
          </a:p>
          <a:p>
            <a:endParaRPr lang="en-GB" sz="1600" dirty="0"/>
          </a:p>
          <a:p>
            <a:endParaRPr lang="en-GB" sz="1600" dirty="0"/>
          </a:p>
          <a:p>
            <a:r>
              <a:rPr lang="en-GB" sz="1600" dirty="0"/>
              <a:t>Investigations will then be categorised for calculation purposes as follows:</a:t>
            </a:r>
          </a:p>
          <a:p>
            <a:pPr lvl="1"/>
            <a:r>
              <a:rPr lang="en-GB" sz="1400" dirty="0"/>
              <a:t>Confirmed Theft – as-is definition, Investigation Type would need to be populated as “Site Visit” (consistent with existing REC Interpretation Schedule definition)</a:t>
            </a:r>
          </a:p>
          <a:p>
            <a:pPr lvl="1"/>
            <a:r>
              <a:rPr lang="en-GB" sz="1400" dirty="0"/>
              <a:t>Site Visit, no confirmed theft – Investigation Type = “Site Visit”, Date Investigation Closed populated (indicating investigation complete), Current investigation code not A, B or C.</a:t>
            </a:r>
          </a:p>
          <a:p>
            <a:pPr lvl="1"/>
            <a:r>
              <a:rPr lang="en-GB" sz="1400" dirty="0"/>
              <a:t>Desktop Investigation, no confirmed theft - Investigation Type = “Desktop Investigation”, Date Investigation Closed populated (indicating investigation complete), Current investigation code not A, B or C.</a:t>
            </a:r>
          </a:p>
        </p:txBody>
      </p:sp>
      <p:graphicFrame>
        <p:nvGraphicFramePr>
          <p:cNvPr id="3" name="Table 2">
            <a:extLst>
              <a:ext uri="{FF2B5EF4-FFF2-40B4-BE49-F238E27FC236}">
                <a16:creationId xmlns:a16="http://schemas.microsoft.com/office/drawing/2014/main" id="{7CCA9B9F-E36C-A804-10C7-E5A888F4DA06}"/>
              </a:ext>
            </a:extLst>
          </p:cNvPr>
          <p:cNvGraphicFramePr>
            <a:graphicFrameLocks noGrp="1"/>
          </p:cNvGraphicFramePr>
          <p:nvPr>
            <p:extLst>
              <p:ext uri="{D42A27DB-BD31-4B8C-83A1-F6EECF244321}">
                <p14:modId xmlns:p14="http://schemas.microsoft.com/office/powerpoint/2010/main" val="4194190182"/>
              </p:ext>
            </p:extLst>
          </p:nvPr>
        </p:nvGraphicFramePr>
        <p:xfrm>
          <a:off x="1661847" y="2642386"/>
          <a:ext cx="8868306" cy="1406920"/>
        </p:xfrm>
        <a:graphic>
          <a:graphicData uri="http://schemas.openxmlformats.org/drawingml/2006/table">
            <a:tbl>
              <a:tblPr/>
              <a:tblGrid>
                <a:gridCol w="1658576">
                  <a:extLst>
                    <a:ext uri="{9D8B030D-6E8A-4147-A177-3AD203B41FA5}">
                      <a16:colId xmlns:a16="http://schemas.microsoft.com/office/drawing/2014/main" val="1671731035"/>
                    </a:ext>
                  </a:extLst>
                </a:gridCol>
                <a:gridCol w="902627">
                  <a:extLst>
                    <a:ext uri="{9D8B030D-6E8A-4147-A177-3AD203B41FA5}">
                      <a16:colId xmlns:a16="http://schemas.microsoft.com/office/drawing/2014/main" val="3261600437"/>
                    </a:ext>
                  </a:extLst>
                </a:gridCol>
                <a:gridCol w="676970">
                  <a:extLst>
                    <a:ext uri="{9D8B030D-6E8A-4147-A177-3AD203B41FA5}">
                      <a16:colId xmlns:a16="http://schemas.microsoft.com/office/drawing/2014/main" val="2807002840"/>
                    </a:ext>
                  </a:extLst>
                </a:gridCol>
                <a:gridCol w="676970">
                  <a:extLst>
                    <a:ext uri="{9D8B030D-6E8A-4147-A177-3AD203B41FA5}">
                      <a16:colId xmlns:a16="http://schemas.microsoft.com/office/drawing/2014/main" val="337808338"/>
                    </a:ext>
                  </a:extLst>
                </a:gridCol>
                <a:gridCol w="936475">
                  <a:extLst>
                    <a:ext uri="{9D8B030D-6E8A-4147-A177-3AD203B41FA5}">
                      <a16:colId xmlns:a16="http://schemas.microsoft.com/office/drawing/2014/main" val="123669260"/>
                    </a:ext>
                  </a:extLst>
                </a:gridCol>
                <a:gridCol w="4016688">
                  <a:extLst>
                    <a:ext uri="{9D8B030D-6E8A-4147-A177-3AD203B41FA5}">
                      <a16:colId xmlns:a16="http://schemas.microsoft.com/office/drawing/2014/main" val="3579435993"/>
                    </a:ext>
                  </a:extLst>
                </a:gridCol>
              </a:tblGrid>
              <a:tr h="440030">
                <a:tc>
                  <a:txBody>
                    <a:bodyPr/>
                    <a:lstStyle/>
                    <a:p>
                      <a:pPr algn="ctr" fontAlgn="ctr"/>
                      <a:r>
                        <a:rPr lang="en-GB" sz="900" b="1" i="0" u="none" strike="noStrike">
                          <a:solidFill>
                            <a:srgbClr val="FFFFFF"/>
                          </a:solidFill>
                          <a:effectLst/>
                          <a:latin typeface="Arial" panose="020B0604020202020204" pitchFamily="34" charset="0"/>
                        </a:rPr>
                        <a:t>Field Name</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A3"/>
                    </a:solidFill>
                  </a:tcPr>
                </a:tc>
                <a:tc>
                  <a:txBody>
                    <a:bodyPr/>
                    <a:lstStyle/>
                    <a:p>
                      <a:pPr algn="ctr" fontAlgn="ctr"/>
                      <a:r>
                        <a:rPr lang="en-GB" sz="900" b="1" i="0" u="none" strike="noStrike">
                          <a:solidFill>
                            <a:srgbClr val="FFFFFF"/>
                          </a:solidFill>
                          <a:effectLst/>
                          <a:latin typeface="Arial" panose="020B0604020202020204" pitchFamily="34" charset="0"/>
                        </a:rPr>
                        <a:t>Mandatory / Conditional / Preferred</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A3"/>
                    </a:solidFill>
                  </a:tcPr>
                </a:tc>
                <a:tc>
                  <a:txBody>
                    <a:bodyPr/>
                    <a:lstStyle/>
                    <a:p>
                      <a:pPr algn="ctr" fontAlgn="ctr"/>
                      <a:r>
                        <a:rPr lang="en-GB" sz="900" b="1" i="0" u="none" strike="noStrike">
                          <a:solidFill>
                            <a:srgbClr val="FFFFFF"/>
                          </a:solidFill>
                          <a:effectLst/>
                          <a:latin typeface="Arial" panose="020B0604020202020204" pitchFamily="34" charset="0"/>
                        </a:rPr>
                        <a:t>Type</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A3"/>
                    </a:solidFill>
                  </a:tcPr>
                </a:tc>
                <a:tc>
                  <a:txBody>
                    <a:bodyPr/>
                    <a:lstStyle/>
                    <a:p>
                      <a:pPr algn="ctr" fontAlgn="ctr"/>
                      <a:r>
                        <a:rPr lang="en-GB" sz="900" b="1" i="0" u="none" strike="noStrike" dirty="0">
                          <a:solidFill>
                            <a:srgbClr val="FFFFFF"/>
                          </a:solidFill>
                          <a:effectLst/>
                          <a:latin typeface="Arial" panose="020B0604020202020204" pitchFamily="34" charset="0"/>
                        </a:rPr>
                        <a:t>Length</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A3"/>
                    </a:solidFill>
                  </a:tcPr>
                </a:tc>
                <a:tc>
                  <a:txBody>
                    <a:bodyPr/>
                    <a:lstStyle/>
                    <a:p>
                      <a:pPr algn="ctr" fontAlgn="ctr"/>
                      <a:r>
                        <a:rPr lang="en-GB" sz="900" b="1" i="0" u="none" strike="noStrike" dirty="0">
                          <a:solidFill>
                            <a:srgbClr val="FFFFFF"/>
                          </a:solidFill>
                          <a:effectLst/>
                          <a:latin typeface="Arial" panose="020B0604020202020204" pitchFamily="34" charset="0"/>
                        </a:rPr>
                        <a:t>Column Number in File Validation</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A3"/>
                    </a:solidFill>
                  </a:tcPr>
                </a:tc>
                <a:tc>
                  <a:txBody>
                    <a:bodyPr/>
                    <a:lstStyle/>
                    <a:p>
                      <a:pPr algn="ctr" fontAlgn="ctr"/>
                      <a:r>
                        <a:rPr lang="en-GB" sz="900" b="1" i="0" u="none" strike="noStrike">
                          <a:solidFill>
                            <a:srgbClr val="FFFFFF"/>
                          </a:solidFill>
                          <a:effectLst/>
                          <a:latin typeface="Arial" panose="020B0604020202020204" pitchFamily="34" charset="0"/>
                        </a:rPr>
                        <a:t>Description / Permitted values</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A3"/>
                    </a:solidFill>
                  </a:tcPr>
                </a:tc>
                <a:extLst>
                  <a:ext uri="{0D108BD9-81ED-4DB2-BD59-A6C34878D82A}">
                    <a16:rowId xmlns:a16="http://schemas.microsoft.com/office/drawing/2014/main" val="2389137082"/>
                  </a:ext>
                </a:extLst>
              </a:tr>
              <a:tr h="431568">
                <a:tc>
                  <a:txBody>
                    <a:bodyPr/>
                    <a:lstStyle/>
                    <a:p>
                      <a:pPr algn="l" fontAlgn="ctr"/>
                      <a:r>
                        <a:rPr lang="en-GB" sz="900" b="1" i="0" u="none" strike="noStrike" dirty="0">
                          <a:solidFill>
                            <a:srgbClr val="FF0000"/>
                          </a:solidFill>
                          <a:effectLst/>
                          <a:latin typeface="Arial" panose="020B0604020202020204" pitchFamily="34" charset="0"/>
                        </a:rPr>
                        <a:t>Investigation Type</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EEC"/>
                    </a:solidFill>
                  </a:tcPr>
                </a:tc>
                <a:tc>
                  <a:txBody>
                    <a:bodyPr/>
                    <a:lstStyle/>
                    <a:p>
                      <a:pPr algn="ctr" fontAlgn="ctr"/>
                      <a:r>
                        <a:rPr lang="en-GB" sz="900" b="0" i="0" u="none" strike="noStrike" dirty="0">
                          <a:solidFill>
                            <a:srgbClr val="FF0000"/>
                          </a:solidFill>
                          <a:effectLst/>
                          <a:latin typeface="Arial" panose="020B0604020202020204" pitchFamily="34" charset="0"/>
                        </a:rPr>
                        <a:t>M</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EEC"/>
                    </a:solidFill>
                  </a:tcPr>
                </a:tc>
                <a:tc>
                  <a:txBody>
                    <a:bodyPr/>
                    <a:lstStyle/>
                    <a:p>
                      <a:pPr algn="ctr" fontAlgn="ctr"/>
                      <a:r>
                        <a:rPr lang="en-GB" sz="900" b="0" i="0" u="none" strike="noStrike" dirty="0">
                          <a:solidFill>
                            <a:srgbClr val="FF0000"/>
                          </a:solidFill>
                          <a:effectLst/>
                          <a:latin typeface="Arial" panose="020B0604020202020204" pitchFamily="34" charset="0"/>
                        </a:rPr>
                        <a:t>Char</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EEC"/>
                    </a:solidFill>
                  </a:tcPr>
                </a:tc>
                <a:tc>
                  <a:txBody>
                    <a:bodyPr/>
                    <a:lstStyle/>
                    <a:p>
                      <a:pPr algn="ctr" fontAlgn="ctr"/>
                      <a:r>
                        <a:rPr lang="en-GB" sz="900" b="0" i="0" u="none" strike="noStrike" dirty="0">
                          <a:solidFill>
                            <a:srgbClr val="FF0000"/>
                          </a:solidFill>
                          <a:effectLst/>
                          <a:latin typeface="Arial" panose="020B0604020202020204" pitchFamily="34" charset="0"/>
                        </a:rPr>
                        <a:t>40</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EEC"/>
                    </a:solidFill>
                  </a:tcPr>
                </a:tc>
                <a:tc>
                  <a:txBody>
                    <a:bodyPr/>
                    <a:lstStyle/>
                    <a:p>
                      <a:pPr algn="ctr" fontAlgn="ctr"/>
                      <a:r>
                        <a:rPr lang="en-GB" sz="900" b="0" i="0" u="none" strike="noStrike" dirty="0">
                          <a:solidFill>
                            <a:srgbClr val="FF0000"/>
                          </a:solidFill>
                          <a:effectLst/>
                          <a:latin typeface="Arial" panose="020B0604020202020204" pitchFamily="34" charset="0"/>
                        </a:rPr>
                        <a:t>58 (</a:t>
                      </a:r>
                      <a:r>
                        <a:rPr lang="en-GB" sz="900" b="0" i="0" u="none" strike="noStrike" dirty="0" err="1">
                          <a:solidFill>
                            <a:srgbClr val="FF0000"/>
                          </a:solidFill>
                          <a:effectLst/>
                          <a:latin typeface="Arial" panose="020B0604020202020204" pitchFamily="34" charset="0"/>
                        </a:rPr>
                        <a:t>Commerical</a:t>
                      </a:r>
                      <a:r>
                        <a:rPr lang="en-GB" sz="900" b="0" i="0" u="none" strike="noStrike" dirty="0">
                          <a:solidFill>
                            <a:srgbClr val="FF0000"/>
                          </a:solidFill>
                          <a:effectLst/>
                          <a:latin typeface="Arial" panose="020B0604020202020204" pitchFamily="34" charset="0"/>
                        </a:rPr>
                        <a:t>)</a:t>
                      </a:r>
                    </a:p>
                    <a:p>
                      <a:pPr algn="ctr" fontAlgn="ctr"/>
                      <a:r>
                        <a:rPr lang="en-GB" sz="900" b="0" i="0" u="none" strike="noStrike" dirty="0">
                          <a:solidFill>
                            <a:srgbClr val="FF0000"/>
                          </a:solidFill>
                          <a:effectLst/>
                          <a:latin typeface="Arial" panose="020B0604020202020204" pitchFamily="34" charset="0"/>
                        </a:rPr>
                        <a:t>40 (Domestic)</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EEC"/>
                    </a:solidFill>
                  </a:tcPr>
                </a:tc>
                <a:tc>
                  <a:txBody>
                    <a:bodyPr/>
                    <a:lstStyle/>
                    <a:p>
                      <a:pPr algn="l" fontAlgn="ctr"/>
                      <a:r>
                        <a:rPr lang="en-GB" sz="900" b="0" i="0" u="none" strike="noStrike" dirty="0">
                          <a:solidFill>
                            <a:srgbClr val="FF0000"/>
                          </a:solidFill>
                          <a:effectLst/>
                          <a:latin typeface="Arial" panose="020B0604020202020204" pitchFamily="34" charset="0"/>
                        </a:rPr>
                        <a:t>Latest / final investigation type at point of data submission.</a:t>
                      </a:r>
                      <a:br>
                        <a:rPr lang="en-GB" sz="900" b="0" i="0" u="none" strike="noStrike" dirty="0">
                          <a:solidFill>
                            <a:srgbClr val="FF0000"/>
                          </a:solidFill>
                          <a:effectLst/>
                          <a:latin typeface="Arial" panose="020B0604020202020204" pitchFamily="34" charset="0"/>
                        </a:rPr>
                      </a:br>
                      <a:br>
                        <a:rPr lang="en-GB" sz="900" b="0" i="0" u="none" strike="noStrike" dirty="0">
                          <a:solidFill>
                            <a:srgbClr val="FF0000"/>
                          </a:solidFill>
                          <a:effectLst/>
                          <a:latin typeface="Arial" panose="020B0604020202020204" pitchFamily="34" charset="0"/>
                        </a:rPr>
                      </a:br>
                      <a:r>
                        <a:rPr lang="en-GB" sz="900" b="0" i="0" u="none" strike="noStrike" dirty="0">
                          <a:solidFill>
                            <a:srgbClr val="FF0000"/>
                          </a:solidFill>
                          <a:effectLst/>
                          <a:latin typeface="Arial" panose="020B0604020202020204" pitchFamily="34" charset="0"/>
                        </a:rPr>
                        <a:t>Permitted values:</a:t>
                      </a:r>
                    </a:p>
                    <a:p>
                      <a:pPr algn="l" fontAlgn="ctr"/>
                      <a:endParaRPr lang="en-GB" sz="900" b="0" i="0" u="none" strike="noStrike" dirty="0">
                        <a:solidFill>
                          <a:srgbClr val="FF0000"/>
                        </a:solidFill>
                        <a:effectLst/>
                        <a:latin typeface="Arial" panose="020B0604020202020204" pitchFamily="34" charset="0"/>
                      </a:endParaRPr>
                    </a:p>
                    <a:p>
                      <a:pPr algn="l" fontAlgn="ctr"/>
                      <a:r>
                        <a:rPr lang="en-GB" sz="900" b="0" i="0" u="none" strike="noStrike" dirty="0">
                          <a:solidFill>
                            <a:srgbClr val="FF0000"/>
                          </a:solidFill>
                          <a:effectLst/>
                          <a:latin typeface="Arial" panose="020B0604020202020204" pitchFamily="34" charset="0"/>
                        </a:rPr>
                        <a:t>Desktop Investigation</a:t>
                      </a:r>
                    </a:p>
                    <a:p>
                      <a:pPr algn="l" fontAlgn="ctr"/>
                      <a:r>
                        <a:rPr lang="en-GB" sz="900" b="0" i="0" u="none" strike="noStrike" dirty="0">
                          <a:solidFill>
                            <a:srgbClr val="FF0000"/>
                          </a:solidFill>
                          <a:effectLst/>
                          <a:latin typeface="Arial" panose="020B0604020202020204" pitchFamily="34" charset="0"/>
                        </a:rPr>
                        <a:t>Site Visit</a:t>
                      </a:r>
                    </a:p>
                    <a:p>
                      <a:pPr algn="l" fontAlgn="ctr"/>
                      <a:endParaRPr lang="en-GB" sz="900" b="0" i="0" u="none" strike="noStrike" dirty="0">
                        <a:solidFill>
                          <a:srgbClr val="FF0000"/>
                        </a:solidFill>
                        <a:effectLst/>
                        <a:latin typeface="Arial" panose="020B0604020202020204" pitchFamily="34" charset="0"/>
                      </a:endParaRP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EEC"/>
                    </a:solidFill>
                  </a:tcPr>
                </a:tc>
                <a:extLst>
                  <a:ext uri="{0D108BD9-81ED-4DB2-BD59-A6C34878D82A}">
                    <a16:rowId xmlns:a16="http://schemas.microsoft.com/office/drawing/2014/main" val="135835645"/>
                  </a:ext>
                </a:extLst>
              </a:tr>
            </a:tbl>
          </a:graphicData>
        </a:graphic>
      </p:graphicFrame>
    </p:spTree>
    <p:extLst>
      <p:ext uri="{BB962C8B-B14F-4D97-AF65-F5344CB8AC3E}">
        <p14:creationId xmlns:p14="http://schemas.microsoft.com/office/powerpoint/2010/main" val="2463226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dirty="0"/>
              <a:t>Changes – Calculations</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p:txBody>
          <a:bodyPr>
            <a:normAutofit fontScale="77500" lnSpcReduction="20000"/>
          </a:bodyPr>
          <a:lstStyle/>
          <a:p>
            <a:pPr>
              <a:lnSpc>
                <a:spcPct val="120000"/>
              </a:lnSpc>
            </a:pPr>
            <a:r>
              <a:rPr lang="en-GB" sz="1800" dirty="0">
                <a:solidFill>
                  <a:srgbClr val="000000"/>
                </a:solidFill>
              </a:rPr>
              <a:t>Completed but </a:t>
            </a:r>
            <a:r>
              <a:rPr lang="en-GB" sz="1800" dirty="0" err="1">
                <a:solidFill>
                  <a:srgbClr val="000000"/>
                </a:solidFill>
              </a:rPr>
              <a:t>Unconfrimed</a:t>
            </a:r>
            <a:r>
              <a:rPr lang="en-GB" sz="1800" dirty="0">
                <a:solidFill>
                  <a:srgbClr val="000000"/>
                </a:solidFill>
              </a:rPr>
              <a:t> Theft Investigation should be added to the Interpretations and Definitions Schedule, i.e.</a:t>
            </a:r>
          </a:p>
          <a:p>
            <a:pPr marL="539750" indent="0">
              <a:lnSpc>
                <a:spcPct val="120000"/>
              </a:lnSpc>
              <a:buNone/>
            </a:pPr>
            <a:r>
              <a:rPr lang="en-GB" sz="1600" i="1" dirty="0">
                <a:solidFill>
                  <a:srgbClr val="FF0000"/>
                </a:solidFill>
              </a:rPr>
              <a:t>Completed but Unconfirmed Theft Investigation means the Holder of an Energy Licence (or person acting on their behalf) has completed an investigation into potential Energy Theft but has determined it does not meet the definition of a Confirmed Energy Theft</a:t>
            </a:r>
          </a:p>
          <a:p>
            <a:pPr>
              <a:lnSpc>
                <a:spcPct val="120000"/>
              </a:lnSpc>
            </a:pPr>
            <a:r>
              <a:rPr kumimoji="0" lang="en-GB" b="0"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Numerous updates required to paragraphs in </a:t>
            </a:r>
            <a:r>
              <a:rPr lang="en-GB" dirty="0"/>
              <a:t>Annex 3 of the Energy Theft Reduction Schedule (14):</a:t>
            </a:r>
            <a:endParaRPr kumimoji="0" lang="en-GB" b="0"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539750" indent="0">
              <a:lnSpc>
                <a:spcPct val="120000"/>
              </a:lnSpc>
              <a:buNone/>
            </a:pPr>
            <a:r>
              <a:rPr kumimoji="0" lang="en-GB" sz="1600" b="0" i="1"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7.3 The Code Manager shall produce and provide to each Energy Supplier and the REC PAB, an overall Indicative TDIS Summary Report. The Code Manager shall provide each Energy Supplier with a copy of the Indicative TDIS Summary Report with the Confirmed Energy Thefts </a:t>
            </a:r>
            <a:r>
              <a:rPr kumimoji="0" lang="en-GB" sz="1600" b="0" i="1"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mn-cs"/>
              </a:rPr>
              <a:t>and </a:t>
            </a:r>
            <a:r>
              <a:rPr lang="en-GB" sz="1600" i="1" dirty="0">
                <a:solidFill>
                  <a:srgbClr val="FF0000"/>
                </a:solidFill>
              </a:rPr>
              <a:t>Completed but Unconfirmed Theft Investigation </a:t>
            </a:r>
            <a:r>
              <a:rPr kumimoji="0" lang="en-GB" sz="1600" b="0" i="1"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for all other Energy Suppliers anonymised. The Code Manager shall provide the REC PAB with a non-anonymised copy of the Indicative TDIS Summary Report.</a:t>
            </a:r>
          </a:p>
          <a:p>
            <a:pPr marL="539750" indent="0">
              <a:lnSpc>
                <a:spcPct val="120000"/>
              </a:lnSpc>
              <a:buNone/>
            </a:pPr>
            <a:r>
              <a:rPr kumimoji="0" lang="en-GB" sz="1600" b="0" i="1"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7.4 The content of the Indicative TDIS Summary Report will detail the aggregate number of Confirmed Energy Thefts </a:t>
            </a:r>
            <a:r>
              <a:rPr kumimoji="0" lang="en-GB" sz="1600" b="0" i="1"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mn-cs"/>
              </a:rPr>
              <a:t>and </a:t>
            </a:r>
            <a:r>
              <a:rPr lang="en-GB" sz="1600" i="1" dirty="0">
                <a:solidFill>
                  <a:srgbClr val="FF0000"/>
                </a:solidFill>
              </a:rPr>
              <a:t>Completed but Unconfirmed Theft Investigation </a:t>
            </a:r>
            <a:r>
              <a:rPr kumimoji="0" lang="en-GB" sz="1600" b="0" i="1"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recorded for the relevant scheme month for each Energy Supplier against each of their relevant Theft Targets. The specific format of the Indicative TDIS Summary Report may be revised from time to time subject to the approval of the REC Performance Assurance Board. </a:t>
            </a:r>
          </a:p>
          <a:p>
            <a:pPr marL="539750" indent="0">
              <a:lnSpc>
                <a:spcPct val="120000"/>
              </a:lnSpc>
              <a:buNone/>
            </a:pPr>
            <a:r>
              <a:rPr kumimoji="0" lang="en-GB" sz="1600" b="0" i="1"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8.2 All debits and credits associated with the TDIS Reporting Year will be calculated by the Code Manager based on the total number of Confirmed Energy Thefts </a:t>
            </a:r>
            <a:r>
              <a:rPr kumimoji="0" lang="en-GB" sz="1600" b="0" i="1"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mn-cs"/>
              </a:rPr>
              <a:t>and </a:t>
            </a:r>
            <a:r>
              <a:rPr lang="en-GB" sz="1600" i="1" dirty="0">
                <a:solidFill>
                  <a:srgbClr val="FF0000"/>
                </a:solidFill>
              </a:rPr>
              <a:t>Completed but Unconfirmed Theft Investigation </a:t>
            </a:r>
            <a:r>
              <a:rPr kumimoji="0" lang="en-GB" sz="1600" b="0" i="1"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shown within the final TDIS Reporting Year Summary Report, covering the full TDIS Reporting Year and utilising Energy Supplier market share figures based on the figures utilised at the commencement of that TDIS Reporting Year.</a:t>
            </a:r>
            <a:endParaRPr lang="en-GB" sz="1600" i="1" dirty="0">
              <a:solidFill>
                <a:srgbClr val="000000"/>
              </a:solidFill>
            </a:endParaRPr>
          </a:p>
        </p:txBody>
      </p:sp>
    </p:spTree>
    <p:extLst>
      <p:ext uri="{BB962C8B-B14F-4D97-AF65-F5344CB8AC3E}">
        <p14:creationId xmlns:p14="http://schemas.microsoft.com/office/powerpoint/2010/main" val="160284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dirty="0"/>
              <a:t>Changes – Calculations (continued)</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p:txBody>
          <a:bodyPr>
            <a:normAutofit/>
          </a:bodyPr>
          <a:lstStyle/>
          <a:p>
            <a:pPr>
              <a:lnSpc>
                <a:spcPct val="120000"/>
              </a:lnSpc>
            </a:pPr>
            <a:r>
              <a:rPr kumimoji="0" lang="en-GB" b="0"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Updates required as follows, all paragraphs are from </a:t>
            </a:r>
            <a:r>
              <a:rPr lang="en-GB" dirty="0"/>
              <a:t>Annex 3 of the Energy Theft Reduction Schedule (14):</a:t>
            </a:r>
            <a:endParaRPr kumimoji="0" lang="en-GB" b="0"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539750" indent="0">
              <a:lnSpc>
                <a:spcPct val="120000"/>
              </a:lnSpc>
              <a:buNone/>
            </a:pPr>
            <a:r>
              <a:rPr kumimoji="0" lang="en-GB" sz="1600" b="0" i="1"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8.2 All debits and credits associated with the TDIS Reporting Year will be calculated by the Code Manager based on the total number of Confirmed Energy Thefts </a:t>
            </a:r>
            <a:r>
              <a:rPr kumimoji="0" lang="en-GB" sz="1600" b="0" i="1"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mn-cs"/>
              </a:rPr>
              <a:t>and </a:t>
            </a:r>
            <a:r>
              <a:rPr lang="en-GB" sz="1600" i="1" dirty="0">
                <a:solidFill>
                  <a:srgbClr val="FF0000"/>
                </a:solidFill>
              </a:rPr>
              <a:t>Completed but Unconfirmed Theft Investigation </a:t>
            </a:r>
            <a:r>
              <a:rPr kumimoji="0" lang="en-GB" sz="1600" b="0" i="1"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shown within the final TDIS Reporting Year Summary Report, covering the full TDIS Reporting Year and utilising Energy Supplier market share figures based on the figures utilised at the commencement of that TDIS Reporting Year</a:t>
            </a:r>
          </a:p>
        </p:txBody>
      </p:sp>
    </p:spTree>
    <p:extLst>
      <p:ext uri="{BB962C8B-B14F-4D97-AF65-F5344CB8AC3E}">
        <p14:creationId xmlns:p14="http://schemas.microsoft.com/office/powerpoint/2010/main" val="73816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dirty="0"/>
              <a:t>Changes – Calculations (continued)</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a:xfrm>
            <a:off x="906463" y="1939895"/>
            <a:ext cx="9217025" cy="724928"/>
          </a:xfrm>
        </p:spPr>
        <p:txBody>
          <a:bodyPr>
            <a:normAutofit/>
          </a:bodyPr>
          <a:lstStyle/>
          <a:p>
            <a:pPr marL="539750" indent="0">
              <a:lnSpc>
                <a:spcPct val="120000"/>
              </a:lnSpc>
              <a:buNone/>
            </a:pPr>
            <a:r>
              <a:rPr lang="en-GB" sz="1600" i="1" dirty="0">
                <a:solidFill>
                  <a:srgbClr val="000000"/>
                </a:solidFill>
              </a:rPr>
              <a:t>8.3 Debits and credits resulting from the TDIS will be calculated for each consumer segment within the scheme using the following formula:</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226FBDC-6F6B-ED7F-2FDE-85C5444F883E}"/>
                  </a:ext>
                </a:extLst>
              </p:cNvPr>
              <p:cNvSpPr txBox="1"/>
              <p:nvPr/>
            </p:nvSpPr>
            <p:spPr>
              <a:xfrm>
                <a:off x="78377" y="2918176"/>
                <a:ext cx="6775769" cy="191321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m:rPr>
                              <m:sty m:val="p"/>
                            </m:rPr>
                            <a:rPr lang="en-GB">
                              <a:latin typeface="Cambria Math" panose="02040503050406030204" pitchFamily="18" charset="0"/>
                            </a:rPr>
                            <m:t>Theft</m:t>
                          </m:r>
                          <m:r>
                            <a:rPr lang="en-GB">
                              <a:latin typeface="Cambria Math" panose="02040503050406030204" pitchFamily="18" charset="0"/>
                            </a:rPr>
                            <m:t> </m:t>
                          </m:r>
                          <m:r>
                            <m:rPr>
                              <m:sty m:val="p"/>
                            </m:rPr>
                            <a:rPr lang="en-GB">
                              <a:latin typeface="Cambria Math" panose="02040503050406030204" pitchFamily="18" charset="0"/>
                            </a:rPr>
                            <m:t>Debit</m:t>
                          </m:r>
                          <m:r>
                            <a:rPr lang="en-GB">
                              <a:latin typeface="Cambria Math" panose="02040503050406030204" pitchFamily="18" charset="0"/>
                            </a:rPr>
                            <m:t>/</m:t>
                          </m:r>
                          <m:r>
                            <m:rPr>
                              <m:sty m:val="p"/>
                            </m:rPr>
                            <a:rPr lang="en-GB">
                              <a:latin typeface="Cambria Math" panose="02040503050406030204" pitchFamily="18" charset="0"/>
                            </a:rPr>
                            <m:t>Credit</m:t>
                          </m:r>
                        </m:e>
                        <m:sub>
                          <m:r>
                            <a:rPr lang="en-GB" b="0" i="1" smtClean="0">
                              <a:latin typeface="Cambria Math" panose="02040503050406030204" pitchFamily="18" charset="0"/>
                            </a:rPr>
                            <m:t>𝑆</m:t>
                          </m:r>
                        </m:sub>
                      </m:sSub>
                      <m:r>
                        <a:rPr lang="el-GR" i="1" smtClean="0">
                          <a:latin typeface="Cambria Math" panose="02040503050406030204" pitchFamily="18" charset="0"/>
                        </a:rPr>
                        <m:t>=</m:t>
                      </m:r>
                    </m:oMath>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 ∗</m:t>
                      </m:r>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𝑆𝑇𝐷</m:t>
                              </m:r>
                            </m:num>
                            <m:den>
                              <m:r>
                                <a:rPr lang="en-GB" b="0" i="1" smtClean="0">
                                  <a:latin typeface="Cambria Math" panose="02040503050406030204" pitchFamily="18" charset="0"/>
                                </a:rPr>
                                <m:t>𝑇𝑇𝐷</m:t>
                              </m:r>
                            </m:den>
                          </m:f>
                          <m:r>
                            <a:rPr lang="en-GB" b="0" i="1" smtClean="0">
                              <a:latin typeface="Cambria Math" panose="02040503050406030204" pitchFamily="18" charset="0"/>
                            </a:rPr>
                            <m:t> </m:t>
                          </m:r>
                        </m:e>
                      </m:d>
                      <m:r>
                        <a:rPr lang="en-GB" b="0" i="1" smtClean="0">
                          <a:latin typeface="Cambria Math" panose="02040503050406030204" pitchFamily="18" charset="0"/>
                        </a:rPr>
                        <m:t>−(</m:t>
                      </m:r>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𝐹𝑀𝑃𝑆</m:t>
                      </m:r>
                      <m:r>
                        <a:rPr lang="en-GB" b="0" i="1" smtClean="0">
                          <a:latin typeface="Cambria Math" panose="02040503050406030204" pitchFamily="18" charset="0"/>
                        </a:rPr>
                        <m:t>)+</m:t>
                      </m:r>
                    </m:oMath>
                    <m:oMath xmlns:m="http://schemas.openxmlformats.org/officeDocument/2006/math">
                      <m:sSub>
                        <m:sSubPr>
                          <m:ctrlPr>
                            <a:rPr lang="en-GB" b="0"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𝑉</m:t>
                          </m:r>
                        </m:e>
                        <m:sub>
                          <m:r>
                            <a:rPr lang="en-GB" b="0" i="1" smtClean="0">
                              <a:solidFill>
                                <a:srgbClr val="FF0000"/>
                              </a:solidFill>
                              <a:latin typeface="Cambria Math" panose="02040503050406030204" pitchFamily="18" charset="0"/>
                            </a:rPr>
                            <m:t>𝑆</m:t>
                          </m:r>
                        </m:sub>
                      </m:sSub>
                      <m:r>
                        <a:rPr lang="en-GB" b="0" i="1" smtClean="0">
                          <a:solidFill>
                            <a:srgbClr val="FF0000"/>
                          </a:solidFill>
                          <a:latin typeface="Cambria Math" panose="02040503050406030204" pitchFamily="18" charset="0"/>
                        </a:rPr>
                        <m:t>∗</m:t>
                      </m:r>
                      <m:r>
                        <a:rPr lang="en-GB" b="0" i="1" smtClean="0">
                          <a:solidFill>
                            <a:srgbClr val="FF0000"/>
                          </a:solidFill>
                          <a:latin typeface="Cambria Math" panose="02040503050406030204" pitchFamily="18" charset="0"/>
                        </a:rPr>
                        <m:t>𝑀𝑆</m:t>
                      </m:r>
                      <m:r>
                        <a:rPr lang="en-GB" b="0" i="1" smtClean="0">
                          <a:solidFill>
                            <a:srgbClr val="FF0000"/>
                          </a:solidFill>
                          <a:latin typeface="Cambria Math" panose="02040503050406030204" pitchFamily="18" charset="0"/>
                        </a:rPr>
                        <m:t>∗</m:t>
                      </m:r>
                      <m:r>
                        <a:rPr lang="en-GB" b="0" i="1" smtClean="0">
                          <a:solidFill>
                            <a:srgbClr val="FF0000"/>
                          </a:solidFill>
                          <a:latin typeface="Cambria Math" panose="02040503050406030204" pitchFamily="18" charset="0"/>
                        </a:rPr>
                        <m:t>𝑇𝐷𝑉</m:t>
                      </m:r>
                      <m:r>
                        <a:rPr lang="en-GB" b="0" i="1" smtClean="0">
                          <a:solidFill>
                            <a:srgbClr val="FF0000"/>
                          </a:solidFill>
                          <a:latin typeface="Cambria Math" panose="02040503050406030204" pitchFamily="18" charset="0"/>
                        </a:rPr>
                        <m:t>+ </m:t>
                      </m:r>
                      <m:sSub>
                        <m:sSubPr>
                          <m:ctrlPr>
                            <a:rPr lang="en-GB" b="0"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𝐷</m:t>
                          </m:r>
                        </m:e>
                        <m:sub>
                          <m:r>
                            <a:rPr lang="en-GB" b="0" i="1" smtClean="0">
                              <a:solidFill>
                                <a:srgbClr val="FF0000"/>
                              </a:solidFill>
                              <a:latin typeface="Cambria Math" panose="02040503050406030204" pitchFamily="18" charset="0"/>
                            </a:rPr>
                            <m:t>𝑆</m:t>
                          </m:r>
                        </m:sub>
                      </m:sSub>
                      <m:r>
                        <a:rPr lang="en-GB" b="0" i="1" smtClean="0">
                          <a:solidFill>
                            <a:srgbClr val="FF0000"/>
                          </a:solidFill>
                          <a:latin typeface="Cambria Math" panose="02040503050406030204" pitchFamily="18" charset="0"/>
                        </a:rPr>
                        <m:t>∗</m:t>
                      </m:r>
                      <m:r>
                        <a:rPr lang="en-GB" b="0" i="1" smtClean="0">
                          <a:solidFill>
                            <a:srgbClr val="FF0000"/>
                          </a:solidFill>
                          <a:latin typeface="Cambria Math" panose="02040503050406030204" pitchFamily="18" charset="0"/>
                        </a:rPr>
                        <m:t>𝑀𝐷</m:t>
                      </m:r>
                      <m:r>
                        <a:rPr lang="en-GB" b="0" i="1" smtClean="0">
                          <a:solidFill>
                            <a:srgbClr val="FF0000"/>
                          </a:solidFill>
                          <a:latin typeface="Cambria Math" panose="02040503050406030204" pitchFamily="18" charset="0"/>
                        </a:rPr>
                        <m:t>∗</m:t>
                      </m:r>
                      <m:r>
                        <a:rPr lang="en-GB" b="0" i="1" smtClean="0">
                          <a:solidFill>
                            <a:srgbClr val="FF0000"/>
                          </a:solidFill>
                          <a:latin typeface="Cambria Math" panose="02040503050406030204" pitchFamily="18" charset="0"/>
                        </a:rPr>
                        <m:t>𝑇𝐷𝑉</m:t>
                      </m:r>
                      <m:r>
                        <a:rPr lang="en-GB" b="0" i="1" smtClean="0">
                          <a:solidFill>
                            <a:srgbClr val="FF0000"/>
                          </a:solidFill>
                          <a:latin typeface="Cambria Math" panose="02040503050406030204" pitchFamily="18" charset="0"/>
                        </a:rPr>
                        <m:t> −</m:t>
                      </m:r>
                    </m:oMath>
                    <m:oMath xmlns:m="http://schemas.openxmlformats.org/officeDocument/2006/math">
                      <m:d>
                        <m:dPr>
                          <m:ctrlPr>
                            <a:rPr lang="en-GB" b="0" i="1" smtClean="0">
                              <a:solidFill>
                                <a:srgbClr val="FF0000"/>
                              </a:solidFill>
                              <a:latin typeface="Cambria Math" panose="02040503050406030204" pitchFamily="18" charset="0"/>
                            </a:rPr>
                          </m:ctrlPr>
                        </m:dPr>
                        <m:e>
                          <m:nary>
                            <m:naryPr>
                              <m:chr m:val="∑"/>
                              <m:supHide m:val="on"/>
                              <m:ctrlPr>
                                <a:rPr lang="en-GB" i="1">
                                  <a:solidFill>
                                    <a:srgbClr val="FF0000"/>
                                  </a:solidFill>
                                  <a:latin typeface="Cambria Math" panose="02040503050406030204" pitchFamily="18" charset="0"/>
                                </a:rPr>
                              </m:ctrlPr>
                            </m:naryPr>
                            <m:sub>
                              <m:r>
                                <m:rPr>
                                  <m:brk m:alnAt="7"/>
                                </m:rPr>
                                <a:rPr lang="en-GB" i="1">
                                  <a:solidFill>
                                    <a:srgbClr val="FF0000"/>
                                  </a:solidFill>
                                  <a:latin typeface="Cambria Math" panose="02040503050406030204" pitchFamily="18" charset="0"/>
                                </a:rPr>
                                <m:t>𝑆</m:t>
                              </m:r>
                            </m:sub>
                            <m:sup/>
                            <m:e>
                              <m:d>
                                <m:dPr>
                                  <m:ctrlPr>
                                    <a:rPr lang="en-GB" i="1" smtClean="0">
                                      <a:solidFill>
                                        <a:srgbClr val="FF0000"/>
                                      </a:solidFill>
                                      <a:latin typeface="Cambria Math" panose="02040503050406030204" pitchFamily="18" charset="0"/>
                                    </a:rPr>
                                  </m:ctrlPr>
                                </m:dPr>
                                <m:e>
                                  <m:sSub>
                                    <m:sSubPr>
                                      <m:ctrlPr>
                                        <a:rPr lang="en-GB" i="1">
                                          <a:solidFill>
                                            <a:srgbClr val="FF0000"/>
                                          </a:solidFill>
                                          <a:latin typeface="Cambria Math" panose="02040503050406030204" pitchFamily="18" charset="0"/>
                                        </a:rPr>
                                      </m:ctrlPr>
                                    </m:sSubPr>
                                    <m:e>
                                      <m:r>
                                        <a:rPr lang="en-GB" i="1">
                                          <a:solidFill>
                                            <a:srgbClr val="FF0000"/>
                                          </a:solidFill>
                                          <a:latin typeface="Cambria Math" panose="02040503050406030204" pitchFamily="18" charset="0"/>
                                        </a:rPr>
                                        <m:t> </m:t>
                                      </m:r>
                                      <m:r>
                                        <a:rPr lang="en-GB" i="1">
                                          <a:solidFill>
                                            <a:srgbClr val="FF0000"/>
                                          </a:solidFill>
                                          <a:latin typeface="Cambria Math" panose="02040503050406030204" pitchFamily="18" charset="0"/>
                                        </a:rPr>
                                        <m:t>𝑉</m:t>
                                      </m:r>
                                    </m:e>
                                    <m:sub>
                                      <m:r>
                                        <a:rPr lang="en-GB" i="1">
                                          <a:solidFill>
                                            <a:srgbClr val="FF0000"/>
                                          </a:solidFill>
                                          <a:latin typeface="Cambria Math" panose="02040503050406030204" pitchFamily="18" charset="0"/>
                                        </a:rPr>
                                        <m:t>𝑆</m:t>
                                      </m:r>
                                    </m:sub>
                                  </m:sSub>
                                  <m:r>
                                    <a:rPr lang="en-GB" i="1">
                                      <a:solidFill>
                                        <a:srgbClr val="FF0000"/>
                                      </a:solidFill>
                                      <a:latin typeface="Cambria Math" panose="02040503050406030204" pitchFamily="18" charset="0"/>
                                    </a:rPr>
                                    <m:t>∗</m:t>
                                  </m:r>
                                  <m:r>
                                    <a:rPr lang="en-GB" i="1">
                                      <a:solidFill>
                                        <a:srgbClr val="FF0000"/>
                                      </a:solidFill>
                                      <a:latin typeface="Cambria Math" panose="02040503050406030204" pitchFamily="18" charset="0"/>
                                    </a:rPr>
                                    <m:t>𝑀𝑆</m:t>
                                  </m:r>
                                  <m:r>
                                    <a:rPr lang="en-GB" i="1">
                                      <a:solidFill>
                                        <a:srgbClr val="FF0000"/>
                                      </a:solidFill>
                                      <a:latin typeface="Cambria Math" panose="02040503050406030204" pitchFamily="18" charset="0"/>
                                    </a:rPr>
                                    <m:t>∗</m:t>
                                  </m:r>
                                  <m:r>
                                    <a:rPr lang="en-GB" i="1">
                                      <a:solidFill>
                                        <a:srgbClr val="FF0000"/>
                                      </a:solidFill>
                                      <a:latin typeface="Cambria Math" panose="02040503050406030204" pitchFamily="18" charset="0"/>
                                    </a:rPr>
                                    <m:t>𝑇𝐷𝑉</m:t>
                                  </m:r>
                                  <m:r>
                                    <a:rPr lang="en-GB" i="1">
                                      <a:solidFill>
                                        <a:srgbClr val="FF0000"/>
                                      </a:solidFill>
                                      <a:latin typeface="Cambria Math" panose="02040503050406030204" pitchFamily="18" charset="0"/>
                                    </a:rPr>
                                    <m:t>+ </m:t>
                                  </m:r>
                                  <m:sSub>
                                    <m:sSubPr>
                                      <m:ctrlPr>
                                        <a:rPr lang="en-GB" i="1">
                                          <a:solidFill>
                                            <a:srgbClr val="FF0000"/>
                                          </a:solidFill>
                                          <a:latin typeface="Cambria Math" panose="02040503050406030204" pitchFamily="18" charset="0"/>
                                        </a:rPr>
                                      </m:ctrlPr>
                                    </m:sSubPr>
                                    <m:e>
                                      <m:r>
                                        <a:rPr lang="en-GB" i="1">
                                          <a:solidFill>
                                            <a:srgbClr val="FF0000"/>
                                          </a:solidFill>
                                          <a:latin typeface="Cambria Math" panose="02040503050406030204" pitchFamily="18" charset="0"/>
                                        </a:rPr>
                                        <m:t>𝐷</m:t>
                                      </m:r>
                                    </m:e>
                                    <m:sub>
                                      <m:r>
                                        <a:rPr lang="en-GB" i="1">
                                          <a:solidFill>
                                            <a:srgbClr val="FF0000"/>
                                          </a:solidFill>
                                          <a:latin typeface="Cambria Math" panose="02040503050406030204" pitchFamily="18" charset="0"/>
                                        </a:rPr>
                                        <m:t>𝑆</m:t>
                                      </m:r>
                                    </m:sub>
                                  </m:sSub>
                                  <m:r>
                                    <a:rPr lang="en-GB" i="1">
                                      <a:solidFill>
                                        <a:srgbClr val="FF0000"/>
                                      </a:solidFill>
                                      <a:latin typeface="Cambria Math" panose="02040503050406030204" pitchFamily="18" charset="0"/>
                                    </a:rPr>
                                    <m:t>∗</m:t>
                                  </m:r>
                                  <m:r>
                                    <a:rPr lang="en-GB" i="1">
                                      <a:solidFill>
                                        <a:srgbClr val="FF0000"/>
                                      </a:solidFill>
                                      <a:latin typeface="Cambria Math" panose="02040503050406030204" pitchFamily="18" charset="0"/>
                                    </a:rPr>
                                    <m:t>𝑀𝐷</m:t>
                                  </m:r>
                                  <m:r>
                                    <a:rPr lang="en-GB" i="1">
                                      <a:solidFill>
                                        <a:srgbClr val="FF0000"/>
                                      </a:solidFill>
                                      <a:latin typeface="Cambria Math" panose="02040503050406030204" pitchFamily="18" charset="0"/>
                                    </a:rPr>
                                    <m:t>∗</m:t>
                                  </m:r>
                                  <m:r>
                                    <a:rPr lang="en-GB" i="1">
                                      <a:solidFill>
                                        <a:srgbClr val="FF0000"/>
                                      </a:solidFill>
                                      <a:latin typeface="Cambria Math" panose="02040503050406030204" pitchFamily="18" charset="0"/>
                                    </a:rPr>
                                    <m:t>𝑇𝐷𝑉</m:t>
                                  </m:r>
                                </m:e>
                              </m:d>
                            </m:e>
                          </m:nary>
                        </m:e>
                      </m:d>
                      <m:r>
                        <a:rPr lang="en-GB" b="0" i="1" smtClean="0">
                          <a:solidFill>
                            <a:srgbClr val="FF0000"/>
                          </a:solidFill>
                          <a:latin typeface="Cambria Math" panose="02040503050406030204" pitchFamily="18" charset="0"/>
                        </a:rPr>
                        <m:t>∗</m:t>
                      </m:r>
                      <m:r>
                        <a:rPr lang="en-GB" b="0" i="1" smtClean="0">
                          <a:solidFill>
                            <a:srgbClr val="FF0000"/>
                          </a:solidFill>
                          <a:latin typeface="Cambria Math" panose="02040503050406030204" pitchFamily="18" charset="0"/>
                        </a:rPr>
                        <m:t>𝐹𝑀𝑃𝑆</m:t>
                      </m:r>
                    </m:oMath>
                  </m:oMathPara>
                </a14:m>
                <a:br>
                  <a:rPr lang="en-GB" b="0" i="1" dirty="0">
                    <a:latin typeface="Cambria Math" panose="02040503050406030204" pitchFamily="18" charset="0"/>
                  </a:rPr>
                </a:br>
                <a:endParaRPr lang="en-GB" b="0" i="1" dirty="0">
                  <a:latin typeface="Cambria Math" panose="02040503050406030204" pitchFamily="18" charset="0"/>
                </a:endParaRPr>
              </a:p>
            </p:txBody>
          </p:sp>
        </mc:Choice>
        <mc:Fallback xmlns="">
          <p:sp>
            <p:nvSpPr>
              <p:cNvPr id="2" name="TextBox 1">
                <a:extLst>
                  <a:ext uri="{FF2B5EF4-FFF2-40B4-BE49-F238E27FC236}">
                    <a16:creationId xmlns:a16="http://schemas.microsoft.com/office/drawing/2014/main" id="{B226FBDC-6F6B-ED7F-2FDE-85C5444F883E}"/>
                  </a:ext>
                </a:extLst>
              </p:cNvPr>
              <p:cNvSpPr txBox="1">
                <a:spLocks noRot="1" noChangeAspect="1" noMove="1" noResize="1" noEditPoints="1" noAdjustHandles="1" noChangeArrowheads="1" noChangeShapeType="1" noTextEdit="1"/>
              </p:cNvSpPr>
              <p:nvPr/>
            </p:nvSpPr>
            <p:spPr>
              <a:xfrm>
                <a:off x="78377" y="2918176"/>
                <a:ext cx="6775769" cy="1913216"/>
              </a:xfrm>
              <a:prstGeom prst="rect">
                <a:avLst/>
              </a:prstGeom>
              <a:blipFill>
                <a:blip r:embed="rId3"/>
                <a:stretch>
                  <a:fillRect t="-318"/>
                </a:stretch>
              </a:blipFill>
            </p:spPr>
            <p:txBody>
              <a:bodyPr/>
              <a:lstStyle/>
              <a:p>
                <a:r>
                  <a:rPr lang="en-GB">
                    <a:noFill/>
                  </a:rPr>
                  <a:t> </a:t>
                </a:r>
              </a:p>
            </p:txBody>
          </p:sp>
        </mc:Fallback>
      </mc:AlternateContent>
      <p:sp>
        <p:nvSpPr>
          <p:cNvPr id="3" name="Content Placeholder 5">
            <a:extLst>
              <a:ext uri="{FF2B5EF4-FFF2-40B4-BE49-F238E27FC236}">
                <a16:creationId xmlns:a16="http://schemas.microsoft.com/office/drawing/2014/main" id="{1471B67E-67BF-5635-B079-565E92F2462B}"/>
              </a:ext>
            </a:extLst>
          </p:cNvPr>
          <p:cNvSpPr txBox="1">
            <a:spLocks/>
          </p:cNvSpPr>
          <p:nvPr/>
        </p:nvSpPr>
        <p:spPr>
          <a:xfrm>
            <a:off x="6096001" y="2742227"/>
            <a:ext cx="5373188" cy="3501819"/>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GB" sz="1600" i="1" dirty="0">
                <a:solidFill>
                  <a:srgbClr val="FF0000"/>
                </a:solidFill>
              </a:rPr>
              <a:t>Where:</a:t>
            </a:r>
          </a:p>
          <a:p>
            <a:pPr marL="269875" indent="0">
              <a:lnSpc>
                <a:spcPct val="120000"/>
              </a:lnSpc>
              <a:buFont typeface="Arial" panose="020B0604020202020204" pitchFamily="34" charset="0"/>
              <a:buNone/>
            </a:pPr>
            <a:r>
              <a:rPr lang="en-GB" sz="1600" i="1" dirty="0">
                <a:solidFill>
                  <a:srgbClr val="FF0000"/>
                </a:solidFill>
              </a:rPr>
              <a:t>[existing definitions retained]</a:t>
            </a:r>
          </a:p>
          <a:p>
            <a:pPr marL="269875" indent="0">
              <a:lnSpc>
                <a:spcPct val="120000"/>
              </a:lnSpc>
              <a:buFont typeface="Arial" panose="020B0604020202020204" pitchFamily="34" charset="0"/>
              <a:buNone/>
            </a:pPr>
            <a:r>
              <a:rPr lang="en-GB" sz="1600" i="1" dirty="0">
                <a:solidFill>
                  <a:srgbClr val="FF0000"/>
                </a:solidFill>
              </a:rPr>
              <a:t>V</a:t>
            </a:r>
            <a:r>
              <a:rPr lang="en-GB" sz="1600" i="1" baseline="-25000" dirty="0">
                <a:solidFill>
                  <a:srgbClr val="FF0000"/>
                </a:solidFill>
              </a:rPr>
              <a:t>s </a:t>
            </a:r>
            <a:r>
              <a:rPr lang="en-GB" sz="1600" i="1" dirty="0">
                <a:solidFill>
                  <a:srgbClr val="FF0000"/>
                </a:solidFill>
              </a:rPr>
              <a:t>= Number of Completed but Unconfirmed Theft Investigation that were concluded as a Site Visit for supplier S</a:t>
            </a:r>
          </a:p>
          <a:p>
            <a:pPr marL="269875" indent="0">
              <a:lnSpc>
                <a:spcPct val="120000"/>
              </a:lnSpc>
              <a:buNone/>
            </a:pPr>
            <a:r>
              <a:rPr lang="en-GB" sz="1600" i="1" dirty="0">
                <a:solidFill>
                  <a:srgbClr val="FF0000"/>
                </a:solidFill>
              </a:rPr>
              <a:t>D</a:t>
            </a:r>
            <a:r>
              <a:rPr lang="en-GB" sz="1600" i="1" baseline="-25000" dirty="0">
                <a:solidFill>
                  <a:srgbClr val="FF0000"/>
                </a:solidFill>
              </a:rPr>
              <a:t>s </a:t>
            </a:r>
            <a:r>
              <a:rPr lang="en-GB" sz="1600" i="1" dirty="0">
                <a:solidFill>
                  <a:srgbClr val="FF0000"/>
                </a:solidFill>
              </a:rPr>
              <a:t>= Number of Completed but Unconfirmed Theft Investigation that were concluded as a Desktop Investigation for supplier S</a:t>
            </a:r>
          </a:p>
          <a:p>
            <a:pPr marL="269875" indent="0">
              <a:lnSpc>
                <a:spcPct val="120000"/>
              </a:lnSpc>
              <a:buNone/>
            </a:pPr>
            <a:r>
              <a:rPr lang="en-GB" sz="1600" i="1" dirty="0">
                <a:solidFill>
                  <a:srgbClr val="FF0000"/>
                </a:solidFill>
              </a:rPr>
              <a:t>MS = Site Visit Multiplier (i.e. the proportion of TDV payable for a Site Visit Completed but Unconfirmed Theft Investigation)</a:t>
            </a:r>
          </a:p>
          <a:p>
            <a:pPr marL="269875" indent="0">
              <a:lnSpc>
                <a:spcPct val="120000"/>
              </a:lnSpc>
              <a:buNone/>
            </a:pPr>
            <a:r>
              <a:rPr lang="en-GB" sz="1600" i="1" dirty="0">
                <a:solidFill>
                  <a:srgbClr val="FF0000"/>
                </a:solidFill>
              </a:rPr>
              <a:t>MD = Desktop Investigation Multiplier</a:t>
            </a:r>
          </a:p>
          <a:p>
            <a:pPr marL="627063" indent="0">
              <a:lnSpc>
                <a:spcPct val="120000"/>
              </a:lnSpc>
              <a:buNone/>
            </a:pPr>
            <a:r>
              <a:rPr lang="en-GB" sz="1600" i="1" dirty="0">
                <a:solidFill>
                  <a:srgbClr val="FF0000"/>
                </a:solidFill>
              </a:rPr>
              <a:t>= Sum over all suppliers </a:t>
            </a:r>
          </a:p>
          <a:p>
            <a:pPr marL="269875" indent="0">
              <a:lnSpc>
                <a:spcPct val="120000"/>
              </a:lnSpc>
              <a:buNone/>
            </a:pPr>
            <a:endParaRPr lang="en-GB" sz="1600" i="1" dirty="0">
              <a:solidFill>
                <a:srgbClr val="FF0000"/>
              </a:solidFill>
            </a:endParaRPr>
          </a:p>
          <a:p>
            <a:pPr marL="269875" indent="0">
              <a:lnSpc>
                <a:spcPct val="120000"/>
              </a:lnSpc>
              <a:buNone/>
            </a:pPr>
            <a:endParaRPr lang="en-GB" sz="1600" i="1" dirty="0">
              <a:solidFill>
                <a:srgbClr val="FF0000"/>
              </a:solidFill>
            </a:endParaRPr>
          </a:p>
          <a:p>
            <a:pPr marL="269875" indent="0">
              <a:lnSpc>
                <a:spcPct val="120000"/>
              </a:lnSpc>
              <a:buFont typeface="Arial" panose="020B0604020202020204" pitchFamily="34" charset="0"/>
              <a:buNone/>
            </a:pPr>
            <a:endParaRPr lang="en-GB" sz="1600" i="1" baseline="-25000" dirty="0">
              <a:solidFill>
                <a:srgbClr val="FF0000"/>
              </a:solidFill>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FC26DE9-2B45-D509-47D6-39E735D73697}"/>
                  </a:ext>
                </a:extLst>
              </p:cNvPr>
              <p:cNvSpPr txBox="1"/>
              <p:nvPr/>
            </p:nvSpPr>
            <p:spPr>
              <a:xfrm>
                <a:off x="6379028" y="5599168"/>
                <a:ext cx="475118" cy="41101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GB" sz="1100" i="1">
                              <a:solidFill>
                                <a:srgbClr val="FF0000"/>
                              </a:solidFill>
                              <a:latin typeface="Cambria Math" panose="02040503050406030204" pitchFamily="18" charset="0"/>
                            </a:rPr>
                          </m:ctrlPr>
                        </m:naryPr>
                        <m:sub>
                          <m:r>
                            <m:rPr>
                              <m:brk m:alnAt="7"/>
                            </m:rPr>
                            <a:rPr lang="en-GB" sz="1100" i="1">
                              <a:solidFill>
                                <a:srgbClr val="FF0000"/>
                              </a:solidFill>
                              <a:latin typeface="Cambria Math" panose="02040503050406030204" pitchFamily="18" charset="0"/>
                            </a:rPr>
                            <m:t>𝑆</m:t>
                          </m:r>
                        </m:sub>
                        <m:sup/>
                        <m:e/>
                      </m:nary>
                    </m:oMath>
                  </m:oMathPara>
                </a14:m>
                <a:br>
                  <a:rPr lang="en-GB" sz="1100" b="0" i="1" dirty="0">
                    <a:latin typeface="Cambria Math" panose="02040503050406030204" pitchFamily="18" charset="0"/>
                  </a:rPr>
                </a:br>
                <a:endParaRPr lang="en-GB" sz="1100" b="0" i="1" dirty="0">
                  <a:latin typeface="Cambria Math" panose="02040503050406030204" pitchFamily="18" charset="0"/>
                </a:endParaRPr>
              </a:p>
            </p:txBody>
          </p:sp>
        </mc:Choice>
        <mc:Fallback xmlns="">
          <p:sp>
            <p:nvSpPr>
              <p:cNvPr id="4" name="TextBox 3">
                <a:extLst>
                  <a:ext uri="{FF2B5EF4-FFF2-40B4-BE49-F238E27FC236}">
                    <a16:creationId xmlns:a16="http://schemas.microsoft.com/office/drawing/2014/main" id="{FFC26DE9-2B45-D509-47D6-39E735D73697}"/>
                  </a:ext>
                </a:extLst>
              </p:cNvPr>
              <p:cNvSpPr txBox="1">
                <a:spLocks noRot="1" noChangeAspect="1" noMove="1" noResize="1" noEditPoints="1" noAdjustHandles="1" noChangeArrowheads="1" noChangeShapeType="1" noTextEdit="1"/>
              </p:cNvSpPr>
              <p:nvPr/>
            </p:nvSpPr>
            <p:spPr>
              <a:xfrm>
                <a:off x="6379028" y="5599168"/>
                <a:ext cx="475118" cy="411010"/>
              </a:xfrm>
              <a:prstGeom prst="rect">
                <a:avLst/>
              </a:prstGeom>
              <a:blipFill>
                <a:blip r:embed="rId4"/>
                <a:stretch>
                  <a:fillRect l="-98718" t="-150000" r="-128205" b="-204412"/>
                </a:stretch>
              </a:blipFill>
            </p:spPr>
            <p:txBody>
              <a:bodyPr/>
              <a:lstStyle/>
              <a:p>
                <a:r>
                  <a:rPr lang="en-GB">
                    <a:noFill/>
                  </a:rPr>
                  <a:t> </a:t>
                </a:r>
              </a:p>
            </p:txBody>
          </p:sp>
        </mc:Fallback>
      </mc:AlternateContent>
      <p:sp>
        <p:nvSpPr>
          <p:cNvPr id="7" name="Content Placeholder 5">
            <a:extLst>
              <a:ext uri="{FF2B5EF4-FFF2-40B4-BE49-F238E27FC236}">
                <a16:creationId xmlns:a16="http://schemas.microsoft.com/office/drawing/2014/main" id="{8B398189-442A-ACE4-5279-8717DBB825E0}"/>
              </a:ext>
            </a:extLst>
          </p:cNvPr>
          <p:cNvSpPr txBox="1">
            <a:spLocks/>
          </p:cNvSpPr>
          <p:nvPr/>
        </p:nvSpPr>
        <p:spPr>
          <a:xfrm>
            <a:off x="1040674" y="6048880"/>
            <a:ext cx="5373188" cy="54513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GB" sz="1600" i="1" dirty="0">
                <a:solidFill>
                  <a:srgbClr val="000000"/>
                </a:solidFill>
              </a:rPr>
              <a:t>Reminder: FMPS already defined as final Metering/Supply Meter Point Market Share</a:t>
            </a:r>
            <a:endParaRPr lang="en-GB" sz="1600" i="1" baseline="-25000" dirty="0">
              <a:solidFill>
                <a:srgbClr val="000000"/>
              </a:solidFill>
            </a:endParaRPr>
          </a:p>
        </p:txBody>
      </p:sp>
    </p:spTree>
    <p:extLst>
      <p:ext uri="{BB962C8B-B14F-4D97-AF65-F5344CB8AC3E}">
        <p14:creationId xmlns:p14="http://schemas.microsoft.com/office/powerpoint/2010/main" val="4231672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dirty="0"/>
              <a:t>Changes – Theft Target Methodology</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p:txBody>
          <a:bodyPr>
            <a:normAutofit/>
          </a:bodyPr>
          <a:lstStyle/>
          <a:p>
            <a:pPr>
              <a:lnSpc>
                <a:spcPct val="120000"/>
              </a:lnSpc>
            </a:pPr>
            <a:r>
              <a:rPr kumimoji="0" lang="en-GB" b="0"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Updates required to allow the determination of new parameters as part of the TTM process to section 4 of the </a:t>
            </a:r>
            <a:r>
              <a:rPr lang="en-GB" dirty="0"/>
              <a:t>Energy Theft Reduction Schedule (14): </a:t>
            </a:r>
            <a:r>
              <a:rPr kumimoji="0" lang="en-GB" b="0"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a:t>
            </a:r>
          </a:p>
          <a:p>
            <a:pPr marL="539750" indent="0">
              <a:lnSpc>
                <a:spcPct val="120000"/>
              </a:lnSpc>
              <a:buNone/>
            </a:pPr>
            <a:r>
              <a:rPr kumimoji="0" lang="en-GB" sz="1600" b="0" i="1"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mn-cs"/>
              </a:rPr>
              <a:t>4.2 Each </a:t>
            </a:r>
            <a:r>
              <a:rPr lang="en-GB" sz="1600" i="1" dirty="0">
                <a:solidFill>
                  <a:srgbClr val="FF0000"/>
                </a:solidFill>
              </a:rPr>
              <a:t>Completed but Unconfirmed Theft Investigation </a:t>
            </a:r>
            <a:r>
              <a:rPr kumimoji="0" lang="en-GB" sz="1600" b="0" i="1"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mn-cs"/>
              </a:rPr>
              <a:t>will qualify for an incentive payment, the value of which will be calculated as a percentage of the Theft Detection Value. This percentage will be set </a:t>
            </a:r>
            <a:r>
              <a:rPr kumimoji="0" lang="en-GB" sz="1600" b="0" i="1" strike="noStrike" kern="1200" cap="none" spc="0" normalizeH="0" baseline="0" noProof="0" dirty="0" err="1">
                <a:ln>
                  <a:noFill/>
                </a:ln>
                <a:solidFill>
                  <a:srgbClr val="FF0000"/>
                </a:solidFill>
                <a:effectLst/>
                <a:uLnTx/>
                <a:uFillTx/>
                <a:latin typeface="Roboto" panose="02000000000000000000" pitchFamily="2" charset="0"/>
                <a:ea typeface="Roboto" panose="02000000000000000000" pitchFamily="2" charset="0"/>
                <a:cs typeface="+mn-cs"/>
              </a:rPr>
              <a:t>suc</a:t>
            </a:r>
            <a:r>
              <a:rPr lang="en-GB" sz="1600" i="1" dirty="0">
                <a:solidFill>
                  <a:srgbClr val="FF0000"/>
                </a:solidFill>
              </a:rPr>
              <a:t>h that the value of the payment is no more than the estimated </a:t>
            </a:r>
            <a:r>
              <a:rPr kumimoji="0" lang="en-GB" sz="1600" b="0" i="1"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mn-cs"/>
              </a:rPr>
              <a:t>likely net cost to an Energy Supplier of having undertaken the associated investigation activity, as compared with having taken no action.</a:t>
            </a:r>
          </a:p>
          <a:p>
            <a:pPr marL="539750" indent="0">
              <a:lnSpc>
                <a:spcPct val="120000"/>
              </a:lnSpc>
              <a:buNone/>
            </a:pPr>
            <a:r>
              <a:rPr lang="en-GB" sz="1600" i="1" dirty="0"/>
              <a:t>4.</a:t>
            </a:r>
            <a:r>
              <a:rPr lang="en-GB" sz="1600" i="1" dirty="0">
                <a:solidFill>
                  <a:srgbClr val="FF0000"/>
                </a:solidFill>
              </a:rPr>
              <a:t>3</a:t>
            </a:r>
            <a:r>
              <a:rPr lang="en-GB" sz="1600" i="1" dirty="0"/>
              <a:t> The Code Manager, shall, at the same time as it determines and publishes the Theft Targets for a TDIS Reporting Year, establish and publish a Theft Detection Value for each consumer segment to be used in that TDIS Reporting Year </a:t>
            </a:r>
            <a:r>
              <a:rPr lang="en-GB" sz="1600" i="1" dirty="0">
                <a:solidFill>
                  <a:srgbClr val="FF0000"/>
                </a:solidFill>
              </a:rPr>
              <a:t>and the associated percentage multipliers for calculation of payments for Completed but Unconfirmed Theft Investigation as outlined in paragraph 4.2</a:t>
            </a:r>
            <a:r>
              <a:rPr lang="en-GB" sz="1600" i="1" dirty="0"/>
              <a:t>.</a:t>
            </a:r>
            <a:endParaRPr kumimoji="0" lang="en-GB" sz="1600" b="0" i="1"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1100224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A9B2E-A2E9-23FA-6F8D-2EE155312615}"/>
              </a:ext>
            </a:extLst>
          </p:cNvPr>
          <p:cNvSpPr>
            <a:spLocks noGrp="1"/>
          </p:cNvSpPr>
          <p:nvPr>
            <p:ph type="title"/>
          </p:nvPr>
        </p:nvSpPr>
        <p:spPr/>
        <p:txBody>
          <a:bodyPr/>
          <a:lstStyle/>
          <a:p>
            <a:r>
              <a:rPr lang="en-GB" dirty="0"/>
              <a:t>Example Scenarios</a:t>
            </a:r>
          </a:p>
        </p:txBody>
      </p:sp>
      <p:sp>
        <p:nvSpPr>
          <p:cNvPr id="3" name="Content Placeholder 2">
            <a:extLst>
              <a:ext uri="{FF2B5EF4-FFF2-40B4-BE49-F238E27FC236}">
                <a16:creationId xmlns:a16="http://schemas.microsoft.com/office/drawing/2014/main" id="{2528618B-AEC5-48FB-9EB2-DE2D11D3A864}"/>
              </a:ext>
            </a:extLst>
          </p:cNvPr>
          <p:cNvSpPr>
            <a:spLocks noGrp="1"/>
          </p:cNvSpPr>
          <p:nvPr>
            <p:ph sz="quarter" idx="10"/>
          </p:nvPr>
        </p:nvSpPr>
        <p:spPr/>
        <p:txBody>
          <a:bodyPr/>
          <a:lstStyle/>
          <a:p>
            <a:r>
              <a:rPr lang="en-GB" dirty="0"/>
              <a:t>Example scenarios created to help understand potential outcomes of changes</a:t>
            </a:r>
          </a:p>
          <a:p>
            <a:r>
              <a:rPr lang="en-GB" dirty="0"/>
              <a:t>Data created for these scenarios and is not based on actual suppliers, although attempts to reflect some of the varying results seen in current TDIS reporting</a:t>
            </a:r>
          </a:p>
          <a:p>
            <a:r>
              <a:rPr lang="en-GB" dirty="0"/>
              <a:t>Scenarios based on assigning assumptions regarding performance of confirmed thefts compared to target and conversion rate of investigations (i.e. how many investigations needed to identify confirmed theft):</a:t>
            </a:r>
          </a:p>
        </p:txBody>
      </p:sp>
      <p:graphicFrame>
        <p:nvGraphicFramePr>
          <p:cNvPr id="5" name="Table 4">
            <a:extLst>
              <a:ext uri="{FF2B5EF4-FFF2-40B4-BE49-F238E27FC236}">
                <a16:creationId xmlns:a16="http://schemas.microsoft.com/office/drawing/2014/main" id="{D9AD3CF2-F139-A2E3-4D87-20715C754357}"/>
              </a:ext>
            </a:extLst>
          </p:cNvPr>
          <p:cNvGraphicFramePr>
            <a:graphicFrameLocks noGrp="1"/>
          </p:cNvGraphicFramePr>
          <p:nvPr/>
        </p:nvGraphicFramePr>
        <p:xfrm>
          <a:off x="1978025" y="3984625"/>
          <a:ext cx="2814638" cy="2133600"/>
        </p:xfrm>
        <a:graphic>
          <a:graphicData uri="http://schemas.openxmlformats.org/drawingml/2006/table">
            <a:tbl>
              <a:tblPr firstRow="1">
                <a:tableStyleId>{1FECB4D8-DB02-4DC6-A0A2-4F2EBAE1DC90}</a:tableStyleId>
              </a:tblPr>
              <a:tblGrid>
                <a:gridCol w="2814638">
                  <a:extLst>
                    <a:ext uri="{9D8B030D-6E8A-4147-A177-3AD203B41FA5}">
                      <a16:colId xmlns:a16="http://schemas.microsoft.com/office/drawing/2014/main" val="1105590884"/>
                    </a:ext>
                  </a:extLst>
                </a:gridCol>
              </a:tblGrid>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Theft Performance</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712295700"/>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Outperforming</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3398179548"/>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Significantly above average</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1335021448"/>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Above Average</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3257807409"/>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Average</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818330284"/>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Below Average</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660684399"/>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None</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767600961"/>
                  </a:ext>
                </a:extLst>
              </a:tr>
            </a:tbl>
          </a:graphicData>
        </a:graphic>
      </p:graphicFrame>
      <p:graphicFrame>
        <p:nvGraphicFramePr>
          <p:cNvPr id="7" name="Table 6">
            <a:extLst>
              <a:ext uri="{FF2B5EF4-FFF2-40B4-BE49-F238E27FC236}">
                <a16:creationId xmlns:a16="http://schemas.microsoft.com/office/drawing/2014/main" id="{CDC303F8-759E-13E5-FE8D-99202BF90CF9}"/>
              </a:ext>
            </a:extLst>
          </p:cNvPr>
          <p:cNvGraphicFramePr>
            <a:graphicFrameLocks noGrp="1"/>
          </p:cNvGraphicFramePr>
          <p:nvPr/>
        </p:nvGraphicFramePr>
        <p:xfrm>
          <a:off x="7398775" y="3984625"/>
          <a:ext cx="2815200" cy="2133600"/>
        </p:xfrm>
        <a:graphic>
          <a:graphicData uri="http://schemas.openxmlformats.org/drawingml/2006/table">
            <a:tbl>
              <a:tblPr firstRow="1">
                <a:tableStyleId>{1FECB4D8-DB02-4DC6-A0A2-4F2EBAE1DC90}</a:tableStyleId>
              </a:tblPr>
              <a:tblGrid>
                <a:gridCol w="2815200">
                  <a:extLst>
                    <a:ext uri="{9D8B030D-6E8A-4147-A177-3AD203B41FA5}">
                      <a16:colId xmlns:a16="http://schemas.microsoft.com/office/drawing/2014/main" val="1152512300"/>
                    </a:ext>
                  </a:extLst>
                </a:gridCol>
              </a:tblGrid>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Investigation efficiency</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3365001553"/>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Abnormally high</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1854003349"/>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High</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192000232"/>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Median</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3575529775"/>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Low</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636801704"/>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Abnormally low</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985220205"/>
                  </a:ext>
                </a:extLst>
              </a:tr>
              <a:tr h="152400">
                <a:tc>
                  <a:txBody>
                    <a:bodyPr/>
                    <a:lstStyle/>
                    <a:p>
                      <a:pPr algn="l" fontAlgn="b"/>
                      <a:r>
                        <a:rPr lang="en-GB" sz="1400" b="0" u="none" strike="noStrike" dirty="0">
                          <a:effectLst/>
                          <a:latin typeface="Roboto" panose="02000000000000000000" pitchFamily="2" charset="0"/>
                          <a:ea typeface="Roboto" panose="02000000000000000000" pitchFamily="2" charset="0"/>
                          <a:cs typeface="Roboto" panose="02000000000000000000" pitchFamily="2" charset="0"/>
                        </a:rPr>
                        <a:t>None</a:t>
                      </a:r>
                      <a:endParaRPr lang="en-GB" sz="1400" b="0" i="0" u="none" strike="noStrike" dirty="0">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1146894247"/>
                  </a:ext>
                </a:extLst>
              </a:tr>
            </a:tbl>
          </a:graphicData>
        </a:graphic>
      </p:graphicFrame>
    </p:spTree>
    <p:extLst>
      <p:ext uri="{BB962C8B-B14F-4D97-AF65-F5344CB8AC3E}">
        <p14:creationId xmlns:p14="http://schemas.microsoft.com/office/powerpoint/2010/main" val="1440070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A6C74C-E49F-43CA-640A-62F4BF0AB75A}"/>
              </a:ext>
            </a:extLst>
          </p:cNvPr>
          <p:cNvPicPr>
            <a:picLocks noChangeAspect="1"/>
          </p:cNvPicPr>
          <p:nvPr/>
        </p:nvPicPr>
        <p:blipFill>
          <a:blip r:embed="rId2"/>
          <a:stretch>
            <a:fillRect/>
          </a:stretch>
        </p:blipFill>
        <p:spPr>
          <a:xfrm>
            <a:off x="285379" y="2638501"/>
            <a:ext cx="11710601" cy="1993760"/>
          </a:xfrm>
          <a:prstGeom prst="rect">
            <a:avLst/>
          </a:prstGeom>
        </p:spPr>
      </p:pic>
      <p:sp>
        <p:nvSpPr>
          <p:cNvPr id="2" name="Title 1">
            <a:extLst>
              <a:ext uri="{FF2B5EF4-FFF2-40B4-BE49-F238E27FC236}">
                <a16:creationId xmlns:a16="http://schemas.microsoft.com/office/drawing/2014/main" id="{446935F0-C33A-8FBB-1714-E57D6E826298}"/>
              </a:ext>
            </a:extLst>
          </p:cNvPr>
          <p:cNvSpPr>
            <a:spLocks noGrp="1"/>
          </p:cNvSpPr>
          <p:nvPr>
            <p:ph type="title"/>
          </p:nvPr>
        </p:nvSpPr>
        <p:spPr/>
        <p:txBody>
          <a:bodyPr>
            <a:normAutofit/>
          </a:bodyPr>
          <a:lstStyle/>
          <a:p>
            <a:r>
              <a:rPr lang="en-GB" dirty="0"/>
              <a:t>Example Scenario – Domestic</a:t>
            </a:r>
          </a:p>
        </p:txBody>
      </p:sp>
      <p:sp>
        <p:nvSpPr>
          <p:cNvPr id="3" name="Content Placeholder 2">
            <a:extLst>
              <a:ext uri="{FF2B5EF4-FFF2-40B4-BE49-F238E27FC236}">
                <a16:creationId xmlns:a16="http://schemas.microsoft.com/office/drawing/2014/main" id="{B3105C9B-E563-5C38-F0F8-0D6BD1BDBF9F}"/>
              </a:ext>
            </a:extLst>
          </p:cNvPr>
          <p:cNvSpPr>
            <a:spLocks noGrp="1"/>
          </p:cNvSpPr>
          <p:nvPr>
            <p:ph sz="quarter" idx="10"/>
          </p:nvPr>
        </p:nvSpPr>
        <p:spPr>
          <a:xfrm>
            <a:off x="906463" y="1939895"/>
            <a:ext cx="9217025" cy="1099396"/>
          </a:xfrm>
        </p:spPr>
        <p:txBody>
          <a:bodyPr>
            <a:normAutofit/>
          </a:bodyPr>
          <a:lstStyle/>
          <a:p>
            <a:r>
              <a:rPr lang="en-GB" sz="1400" dirty="0"/>
              <a:t>Values driven by assumptions regarding performance against target and investigation conversation, including proportion of investigations leading to site visits.</a:t>
            </a:r>
          </a:p>
          <a:p>
            <a:endParaRPr lang="en-GB" sz="1400" dirty="0"/>
          </a:p>
          <a:p>
            <a:endParaRPr lang="en-GB" sz="1400" dirty="0"/>
          </a:p>
        </p:txBody>
      </p:sp>
      <p:sp>
        <p:nvSpPr>
          <p:cNvPr id="11" name="TextBox 10">
            <a:extLst>
              <a:ext uri="{FF2B5EF4-FFF2-40B4-BE49-F238E27FC236}">
                <a16:creationId xmlns:a16="http://schemas.microsoft.com/office/drawing/2014/main" id="{7469C82F-71DE-0A94-CA56-8A857EC9C0CE}"/>
              </a:ext>
            </a:extLst>
          </p:cNvPr>
          <p:cNvSpPr txBox="1"/>
          <p:nvPr/>
        </p:nvSpPr>
        <p:spPr>
          <a:xfrm>
            <a:off x="285380" y="5220826"/>
            <a:ext cx="5376865" cy="1356955"/>
          </a:xfrm>
          <a:prstGeom prst="rect">
            <a:avLst/>
          </a:prstGeom>
        </p:spPr>
        <p:txBody>
          <a:bodyPr vert="horz" lIns="91440" tIns="45720" rIns="91440" bIns="45720" rtlCol="0">
            <a:normAutofit/>
          </a:bodyPr>
          <a:lstStyle>
            <a:lvl1pPr marL="228600" indent="-228600">
              <a:lnSpc>
                <a:spcPct val="90000"/>
              </a:lnSpc>
              <a:spcBef>
                <a:spcPts val="10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1pPr>
            <a:lvl2pPr marL="685800" indent="-228600">
              <a:lnSpc>
                <a:spcPct val="90000"/>
              </a:lnSpc>
              <a:spcBef>
                <a:spcPts val="500"/>
              </a:spcBef>
              <a:buClr>
                <a:srgbClr val="70ADA3"/>
              </a:buClr>
              <a:buFont typeface="Arial" panose="020B0604020202020204" pitchFamily="34" charset="0"/>
              <a:buChar char="•"/>
              <a:defRPr sz="1600">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GB" sz="1100" dirty="0"/>
              <a:t>Key Assumptions:</a:t>
            </a:r>
          </a:p>
          <a:p>
            <a:r>
              <a:rPr lang="en-GB" sz="1100" dirty="0"/>
              <a:t>£12m total pot</a:t>
            </a:r>
          </a:p>
          <a:p>
            <a:r>
              <a:rPr lang="en-GB" sz="1100" dirty="0"/>
              <a:t>Overall pot performance c. 45%</a:t>
            </a:r>
          </a:p>
          <a:p>
            <a:r>
              <a:rPr lang="en-GB" sz="1100" dirty="0"/>
              <a:t>Site visit multiplier 50% (does not also receive desktop payment)</a:t>
            </a:r>
          </a:p>
          <a:p>
            <a:r>
              <a:rPr lang="en-GB" sz="1100" dirty="0"/>
              <a:t>Desktop investigation multiplier 20%</a:t>
            </a:r>
          </a:p>
          <a:p>
            <a:endParaRPr lang="en-GB" sz="1100" dirty="0"/>
          </a:p>
        </p:txBody>
      </p:sp>
    </p:spTree>
    <p:extLst>
      <p:ext uri="{BB962C8B-B14F-4D97-AF65-F5344CB8AC3E}">
        <p14:creationId xmlns:p14="http://schemas.microsoft.com/office/powerpoint/2010/main" val="551633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55C32C-892B-F9CF-1FB2-E09901AC9EA1}"/>
              </a:ext>
            </a:extLst>
          </p:cNvPr>
          <p:cNvPicPr>
            <a:picLocks noChangeAspect="1"/>
          </p:cNvPicPr>
          <p:nvPr/>
        </p:nvPicPr>
        <p:blipFill>
          <a:blip r:embed="rId2"/>
          <a:stretch>
            <a:fillRect/>
          </a:stretch>
        </p:blipFill>
        <p:spPr>
          <a:xfrm>
            <a:off x="468720" y="1368895"/>
            <a:ext cx="11302825" cy="3616058"/>
          </a:xfrm>
          <a:prstGeom prst="rect">
            <a:avLst/>
          </a:prstGeom>
        </p:spPr>
      </p:pic>
      <p:sp>
        <p:nvSpPr>
          <p:cNvPr id="2" name="Title 1">
            <a:extLst>
              <a:ext uri="{FF2B5EF4-FFF2-40B4-BE49-F238E27FC236}">
                <a16:creationId xmlns:a16="http://schemas.microsoft.com/office/drawing/2014/main" id="{446935F0-C33A-8FBB-1714-E57D6E826298}"/>
              </a:ext>
            </a:extLst>
          </p:cNvPr>
          <p:cNvSpPr>
            <a:spLocks noGrp="1"/>
          </p:cNvSpPr>
          <p:nvPr>
            <p:ph type="title"/>
          </p:nvPr>
        </p:nvSpPr>
        <p:spPr/>
        <p:txBody>
          <a:bodyPr>
            <a:noAutofit/>
          </a:bodyPr>
          <a:lstStyle/>
          <a:p>
            <a:r>
              <a:rPr lang="en-GB" sz="2500" dirty="0"/>
              <a:t>Example Scenario – Non-Domestic</a:t>
            </a:r>
          </a:p>
        </p:txBody>
      </p:sp>
      <p:sp>
        <p:nvSpPr>
          <p:cNvPr id="6" name="TextBox 5">
            <a:extLst>
              <a:ext uri="{FF2B5EF4-FFF2-40B4-BE49-F238E27FC236}">
                <a16:creationId xmlns:a16="http://schemas.microsoft.com/office/drawing/2014/main" id="{F6010DB4-16E0-E6AE-94CF-4D25470DB613}"/>
              </a:ext>
            </a:extLst>
          </p:cNvPr>
          <p:cNvSpPr txBox="1"/>
          <p:nvPr/>
        </p:nvSpPr>
        <p:spPr>
          <a:xfrm>
            <a:off x="285381" y="5220826"/>
            <a:ext cx="3716348" cy="1356955"/>
          </a:xfrm>
          <a:prstGeom prst="rect">
            <a:avLst/>
          </a:prstGeom>
        </p:spPr>
        <p:txBody>
          <a:bodyPr vert="horz" lIns="91440" tIns="45720" rIns="91440" bIns="45720" rtlCol="0">
            <a:normAutofit/>
          </a:bodyPr>
          <a:lstStyle>
            <a:lvl1pPr marL="228600" indent="-228600">
              <a:lnSpc>
                <a:spcPct val="90000"/>
              </a:lnSpc>
              <a:spcBef>
                <a:spcPts val="10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1pPr>
            <a:lvl2pPr marL="685800" indent="-228600">
              <a:lnSpc>
                <a:spcPct val="90000"/>
              </a:lnSpc>
              <a:spcBef>
                <a:spcPts val="500"/>
              </a:spcBef>
              <a:buClr>
                <a:srgbClr val="70ADA3"/>
              </a:buClr>
              <a:buFont typeface="Arial" panose="020B0604020202020204" pitchFamily="34" charset="0"/>
              <a:buChar char="•"/>
              <a:defRPr sz="1600">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GB" sz="1100" dirty="0"/>
              <a:t>Key Assumptions:</a:t>
            </a:r>
          </a:p>
          <a:p>
            <a:r>
              <a:rPr lang="en-GB" sz="1100" dirty="0"/>
              <a:t>£4m total pot</a:t>
            </a:r>
          </a:p>
          <a:p>
            <a:r>
              <a:rPr lang="en-GB" sz="1100" dirty="0"/>
              <a:t>Overall pot performance c. 55%</a:t>
            </a:r>
          </a:p>
          <a:p>
            <a:r>
              <a:rPr lang="en-GB" sz="1100" dirty="0"/>
              <a:t>Site visit multiplier 50%</a:t>
            </a:r>
          </a:p>
          <a:p>
            <a:r>
              <a:rPr lang="en-GB" sz="1100" dirty="0"/>
              <a:t>Desktop investigation multiplier 20%</a:t>
            </a:r>
          </a:p>
          <a:p>
            <a:endParaRPr lang="en-GB" sz="1100" dirty="0"/>
          </a:p>
        </p:txBody>
      </p:sp>
    </p:spTree>
    <p:extLst>
      <p:ext uri="{BB962C8B-B14F-4D97-AF65-F5344CB8AC3E}">
        <p14:creationId xmlns:p14="http://schemas.microsoft.com/office/powerpoint/2010/main" val="3434717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30D57-05A4-B016-B544-01A9E3FF309C}"/>
              </a:ext>
            </a:extLst>
          </p:cNvPr>
          <p:cNvSpPr>
            <a:spLocks noGrp="1"/>
          </p:cNvSpPr>
          <p:nvPr>
            <p:ph type="title"/>
          </p:nvPr>
        </p:nvSpPr>
        <p:spPr/>
        <p:txBody>
          <a:bodyPr>
            <a:normAutofit/>
          </a:bodyPr>
          <a:lstStyle/>
          <a:p>
            <a:r>
              <a:rPr lang="en-GB" dirty="0"/>
              <a:t>Open Questions / Input Required</a:t>
            </a:r>
          </a:p>
        </p:txBody>
      </p:sp>
      <p:sp>
        <p:nvSpPr>
          <p:cNvPr id="3" name="Content Placeholder 2">
            <a:extLst>
              <a:ext uri="{FF2B5EF4-FFF2-40B4-BE49-F238E27FC236}">
                <a16:creationId xmlns:a16="http://schemas.microsoft.com/office/drawing/2014/main" id="{EF6A0A75-24C5-F762-1D76-7E64C35EE805}"/>
              </a:ext>
            </a:extLst>
          </p:cNvPr>
          <p:cNvSpPr>
            <a:spLocks noGrp="1"/>
          </p:cNvSpPr>
          <p:nvPr>
            <p:ph sz="quarter" idx="10"/>
          </p:nvPr>
        </p:nvSpPr>
        <p:spPr>
          <a:xfrm>
            <a:off x="906463" y="1931506"/>
            <a:ext cx="9217025" cy="4178330"/>
          </a:xfrm>
        </p:spPr>
        <p:txBody>
          <a:bodyPr>
            <a:normAutofit lnSpcReduction="10000"/>
          </a:bodyPr>
          <a:lstStyle/>
          <a:p>
            <a:r>
              <a:rPr lang="en-GB" dirty="0"/>
              <a:t>Should a different multiplier be determined for each pot, or is a single multiplier for all pots feasible? TDV varies by pot so the payment would differ by pot with a single multiplier.</a:t>
            </a:r>
          </a:p>
          <a:p>
            <a:r>
              <a:rPr lang="en-GB" dirty="0"/>
              <a:t>The change will need to define the initial values for the multipliers – input from TIG members would be appreciated. For information:</a:t>
            </a:r>
          </a:p>
          <a:p>
            <a:pPr lvl="1"/>
            <a:r>
              <a:rPr lang="en-GB" dirty="0"/>
              <a:t>Based on 2023/24 data</a:t>
            </a:r>
            <a:r>
              <a:rPr lang="en-GB" baseline="30000" dirty="0"/>
              <a:t>1</a:t>
            </a:r>
            <a:r>
              <a:rPr lang="en-GB" dirty="0"/>
              <a:t> there are approximately three times as many site visits for each confirmed theft reported (i.e. two site visits that would be eligible for payment under the change). Individual performance (by party and pot) varies significantly from 8-100%.</a:t>
            </a:r>
          </a:p>
          <a:p>
            <a:pPr lvl="1"/>
            <a:r>
              <a:rPr lang="en-GB" dirty="0"/>
              <a:t>It would appear many parties have only reported site visits. Excluding those parties there were approximately seven times as many investigations as confirmed theft (i.e. a further four desktop investigations).</a:t>
            </a:r>
          </a:p>
          <a:p>
            <a:r>
              <a:rPr lang="en-GB" dirty="0"/>
              <a:t>Is there a need to explicitly call out that the parameters will be set in the first year as part of the change?</a:t>
            </a:r>
          </a:p>
          <a:p>
            <a:r>
              <a:rPr lang="en-GB" dirty="0"/>
              <a:t>Are there other changes needed not captured here? Is there a need for any changes to the general description of the scheme? Are there changes needed to the Unbilled Energy Code of Practice?</a:t>
            </a:r>
          </a:p>
          <a:p>
            <a:pPr marL="0" indent="0">
              <a:buNone/>
            </a:pPr>
            <a:endParaRPr lang="en-GB" dirty="0"/>
          </a:p>
        </p:txBody>
      </p:sp>
      <p:sp>
        <p:nvSpPr>
          <p:cNvPr id="4" name="Content Placeholder 2">
            <a:extLst>
              <a:ext uri="{FF2B5EF4-FFF2-40B4-BE49-F238E27FC236}">
                <a16:creationId xmlns:a16="http://schemas.microsoft.com/office/drawing/2014/main" id="{0517C9D4-0734-162F-05E4-518CF4D26826}"/>
              </a:ext>
            </a:extLst>
          </p:cNvPr>
          <p:cNvSpPr txBox="1">
            <a:spLocks/>
          </p:cNvSpPr>
          <p:nvPr/>
        </p:nvSpPr>
        <p:spPr>
          <a:xfrm>
            <a:off x="906463" y="6237251"/>
            <a:ext cx="9217025" cy="5112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1 – Based on 2023/24 Theft Data submitted prior to 18 July 2024, note although parties are required to submit investigations once they commence the current level of reporting suggests that not all suppliers are doing so.</a:t>
            </a:r>
          </a:p>
        </p:txBody>
      </p:sp>
    </p:spTree>
    <p:extLst>
      <p:ext uri="{BB962C8B-B14F-4D97-AF65-F5344CB8AC3E}">
        <p14:creationId xmlns:p14="http://schemas.microsoft.com/office/powerpoint/2010/main" val="3531510729"/>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lstStyle/>
          <a:p>
            <a:r>
              <a:rPr lang="en-GB" dirty="0"/>
              <a:t>Thank YOU</a:t>
            </a:r>
          </a:p>
        </p:txBody>
      </p:sp>
      <p:sp>
        <p:nvSpPr>
          <p:cNvPr id="3" name="Subtitle 2">
            <a:extLst>
              <a:ext uri="{FF2B5EF4-FFF2-40B4-BE49-F238E27FC236}">
                <a16:creationId xmlns:a16="http://schemas.microsoft.com/office/drawing/2014/main" id="{25E65A6E-0373-5FE6-E55C-FA9DA7989A14}"/>
              </a:ext>
            </a:extLst>
          </p:cNvPr>
          <p:cNvSpPr>
            <a:spLocks noGrp="1"/>
          </p:cNvSpPr>
          <p:nvPr>
            <p:ph type="subTitle" idx="1"/>
          </p:nvPr>
        </p:nvSpPr>
        <p:spPr>
          <a:xfrm>
            <a:off x="5225961" y="4561982"/>
            <a:ext cx="6175464" cy="1009073"/>
          </a:xfrm>
        </p:spPr>
        <p:txBody>
          <a:bodyPr/>
          <a:lstStyle/>
          <a:p>
            <a:r>
              <a:rPr lang="en-GB" dirty="0"/>
              <a:t>Contact us: PERFORMANCEASSURANCE@recmanager.co.uk</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SharedWithUsers xmlns="d5e8df70-7ba7-462a-92bc-0eb2af61e599">
      <UserInfo>
        <DisplayName>Carlton, Walter</DisplayName>
        <AccountId>14</AccountId>
        <AccountType/>
      </UserInfo>
      <UserInfo>
        <DisplayName>Waghorn, Andrew M</DisplayName>
        <AccountId>20</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227F3447-4B93-44BA-86EC-08F1999C5A12}">
  <ds:schemaRefs>
    <ds:schemaRef ds:uri="http://schemas.microsoft.com/office/2006/documentManagement/types"/>
    <ds:schemaRef ds:uri="http://purl.org/dc/terms/"/>
    <ds:schemaRef ds:uri="http://purl.org/dc/elements/1.1/"/>
    <ds:schemaRef ds:uri="33669984-af94-4b35-9f37-f4574e663bce"/>
    <ds:schemaRef ds:uri="http://schemas.openxmlformats.org/package/2006/metadata/core-properties"/>
    <ds:schemaRef ds:uri="http://schemas.microsoft.com/office/2006/metadata/properties"/>
    <ds:schemaRef ds:uri="http://www.w3.org/XML/1998/namespace"/>
    <ds:schemaRef ds:uri="d5e8df70-7ba7-462a-92bc-0eb2af61e599"/>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82877B32-425D-449E-9985-0A33081C80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8133</TotalTime>
  <Words>1669</Words>
  <Application>Microsoft Office PowerPoint</Application>
  <PresentationFormat>Widescreen</PresentationFormat>
  <Paragraphs>112</Paragraphs>
  <Slides>13</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13</vt:i4>
      </vt:variant>
    </vt:vector>
  </HeadingPairs>
  <TitlesOfParts>
    <vt:vector size="19" baseType="lpstr">
      <vt:lpstr>Arial</vt:lpstr>
      <vt:lpstr>Calibri</vt:lpstr>
      <vt:lpstr>Cambria Math</vt:lpstr>
      <vt:lpstr>Roboto</vt:lpstr>
      <vt:lpstr>REC Light Event Theme</vt:lpstr>
      <vt:lpstr>REC Alternative Event Theme</vt:lpstr>
      <vt:lpstr>Proposed TDIS Change – Adding Payment for Investigations</vt:lpstr>
      <vt:lpstr>Change overview</vt:lpstr>
      <vt:lpstr>Changes – Data Submission</vt:lpstr>
      <vt:lpstr>Changes – Data Submission (PARC)</vt:lpstr>
      <vt:lpstr>Changes – Calculations</vt:lpstr>
      <vt:lpstr>Changes – Calculations (continued)</vt:lpstr>
      <vt:lpstr>Changes – Calculations (continued)</vt:lpstr>
      <vt:lpstr>Changes – Theft Target Methodology</vt:lpstr>
      <vt:lpstr>Example Scenarios</vt:lpstr>
      <vt:lpstr>Example Scenario – Domestic</vt:lpstr>
      <vt:lpstr>Example Scenario – Non-Domestic</vt:lpstr>
      <vt:lpstr>Open Questions / Input Required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Elise Handy</cp:lastModifiedBy>
  <cp:revision>13</cp:revision>
  <dcterms:created xsi:type="dcterms:W3CDTF">2022-06-08T15:31:29Z</dcterms:created>
  <dcterms:modified xsi:type="dcterms:W3CDTF">2024-07-25T07:41:05Z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ea60d57e-af5b-4752-ac57-3e4f28ca11dc_Enabled">
    <vt:lpwstr>true</vt:lpwstr>
  </property>
  <property fmtid="{D5CDD505-2E9C-101B-9397-08002B2CF9AE}" pid="5" name="MSIP_Label_ea60d57e-af5b-4752-ac57-3e4f28ca11dc_SetDate">
    <vt:lpwstr>2022-11-09T13:23:32Z</vt:lpwstr>
  </property>
  <property fmtid="{D5CDD505-2E9C-101B-9397-08002B2CF9AE}" pid="6" name="MSIP_Label_ea60d57e-af5b-4752-ac57-3e4f28ca11dc_Method">
    <vt:lpwstr>Standard</vt:lpwstr>
  </property>
  <property fmtid="{D5CDD505-2E9C-101B-9397-08002B2CF9AE}" pid="7" name="MSIP_Label_ea60d57e-af5b-4752-ac57-3e4f28ca11dc_Name">
    <vt:lpwstr>ea60d57e-af5b-4752-ac57-3e4f28ca11dc</vt:lpwstr>
  </property>
  <property fmtid="{D5CDD505-2E9C-101B-9397-08002B2CF9AE}" pid="8" name="MSIP_Label_ea60d57e-af5b-4752-ac57-3e4f28ca11dc_SiteId">
    <vt:lpwstr>36da45f1-dd2c-4d1f-af13-5abe46b99921</vt:lpwstr>
  </property>
  <property fmtid="{D5CDD505-2E9C-101B-9397-08002B2CF9AE}" pid="9" name="MSIP_Label_ea60d57e-af5b-4752-ac57-3e4f28ca11dc_ActionId">
    <vt:lpwstr>22bc731b-db12-44df-a344-d1f8b3d99a37</vt:lpwstr>
  </property>
  <property fmtid="{D5CDD505-2E9C-101B-9397-08002B2CF9AE}" pid="10" name="MSIP_Label_ea60d57e-af5b-4752-ac57-3e4f28ca11dc_ContentBits">
    <vt:lpwstr>0</vt:lpwstr>
  </property>
  <property fmtid="{D5CDD505-2E9C-101B-9397-08002B2CF9AE}" pid="11" name="MSIP_Label_2d7f055f-5347-41d4-8cbe-c035e83f4f3c_Enabled">
    <vt:lpwstr>true</vt:lpwstr>
  </property>
  <property fmtid="{D5CDD505-2E9C-101B-9397-08002B2CF9AE}" pid="12" name="MSIP_Label_2d7f055f-5347-41d4-8cbe-c035e83f4f3c_SetDate">
    <vt:lpwstr>2024-07-25T07:41:03Z</vt:lpwstr>
  </property>
  <property fmtid="{D5CDD505-2E9C-101B-9397-08002B2CF9AE}" pid="13" name="MSIP_Label_2d7f055f-5347-41d4-8cbe-c035e83f4f3c_Method">
    <vt:lpwstr>Standard</vt:lpwstr>
  </property>
  <property fmtid="{D5CDD505-2E9C-101B-9397-08002B2CF9AE}" pid="14" name="MSIP_Label_2d7f055f-5347-41d4-8cbe-c035e83f4f3c_Name">
    <vt:lpwstr>defa4170-0d19-0005-0004-bc88714345d2</vt:lpwstr>
  </property>
  <property fmtid="{D5CDD505-2E9C-101B-9397-08002B2CF9AE}" pid="15" name="MSIP_Label_2d7f055f-5347-41d4-8cbe-c035e83f4f3c_SiteId">
    <vt:lpwstr>883dbbc0-a334-4b54-87cf-04fa94aeafb8</vt:lpwstr>
  </property>
  <property fmtid="{D5CDD505-2E9C-101B-9397-08002B2CF9AE}" pid="16" name="MSIP_Label_2d7f055f-5347-41d4-8cbe-c035e83f4f3c_ActionId">
    <vt:lpwstr>3a97ab2a-50e4-4ceb-90e2-5a85128e49da</vt:lpwstr>
  </property>
  <property fmtid="{D5CDD505-2E9C-101B-9397-08002B2CF9AE}" pid="17" name="MSIP_Label_2d7f055f-5347-41d4-8cbe-c035e83f4f3c_ContentBits">
    <vt:lpwstr>0</vt:lpwstr>
  </property>
</Properties>
</file>