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0" r:id="rId6"/>
    <p:sldMasterId id="2147483674" r:id="rId7"/>
    <p:sldMasterId id="2147483680" r:id="rId8"/>
    <p:sldMasterId id="2147483686" r:id="rId9"/>
    <p:sldMasterId id="2147483691" r:id="rId10"/>
  </p:sldMasterIdLst>
  <p:notesMasterIdLst>
    <p:notesMasterId r:id="rId27"/>
  </p:notesMasterIdLst>
  <p:handoutMasterIdLst>
    <p:handoutMasterId r:id="rId28"/>
  </p:handoutMasterIdLst>
  <p:sldIdLst>
    <p:sldId id="256" r:id="rId11"/>
    <p:sldId id="263" r:id="rId12"/>
    <p:sldId id="264" r:id="rId13"/>
    <p:sldId id="265" r:id="rId14"/>
    <p:sldId id="277" r:id="rId15"/>
    <p:sldId id="271" r:id="rId16"/>
    <p:sldId id="281" r:id="rId17"/>
    <p:sldId id="266" r:id="rId18"/>
    <p:sldId id="267" r:id="rId19"/>
    <p:sldId id="268" r:id="rId20"/>
    <p:sldId id="269" r:id="rId21"/>
    <p:sldId id="270" r:id="rId22"/>
    <p:sldId id="273" r:id="rId23"/>
    <p:sldId id="274"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68AF3E19-41B1-4BD5-9F78-EC1966A835BC}" name="Kevin Redmond" initials="KR" userId="S::kevinredmond_moorhouseconsulting.com#ext#@retailenergycodecompany.onmicrosoft.com::992774ea-f156-4383-8de9-89afa92bdfbd" providerId="AD"/>
  <p188:author id="{8EE8003C-2C4E-EE40-6C3B-F46B71DB30EC}" name="Wroe , Samuel (Energy Security)" initials="WS" userId="S::samuel.wroe@energysecurity.gov.uk::ba168c50-d602-4aff-bcbe-9d919b844d9f" providerId="AD"/>
  <p188:author id="{32DADF50-5240-66DF-7BEC-C1199848267B}" name="Dimova, Tamara (Energy Security)" initials="TD" userId="S::tamara.dimova@energysecurity.gov.uk::1ab4f2d5-1787-4b0a-bf3f-8092b127ee90" providerId="AD"/>
  <p188:author id="{49004CA4-1065-D479-99F5-8E85EDF3E704}" name="samuel.wroe@energysecurity.gov.uk" initials="sa" userId="S::urn:spo:guest#samuel.wroe@energysecurity.gov.uk::" providerId="AD"/>
  <p188:author id="{9C8A1EB3-9963-7F0E-16D1-EFE2D4A85F5B}" name="Morgan, Peter (Energy Security)" initials="MS" userId="S::peter.morgan@energysecurity.gov.uk::ef5bc227-babd-49cf-8908-cfdef3c04927" providerId="AD"/>
  <p188:author id="{5B4C8CCB-1639-9D7D-DC8D-3D371F60ADAD}" name="Adams2, Martin (Energy Security)" initials="AS" userId="S::martin.adams2@energysecurity.gov.uk::27fcb159-76dc-4629-a7a8-e058aa34e187" providerId="AD"/>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6D4274-0675-F820-3B06-03976955E372}" v="20" dt="2025-05-13T07:04:35.821"/>
    <p1510:client id="{5481D70D-8363-3FBB-615E-13BD1F715DB2}" v="6" dt="2025-05-12T14:36:15.301"/>
    <p1510:client id="{75C5C846-6793-01D7-B8F9-1CBB108B5294}" v="343" dt="2025-05-12T19:37:10.561"/>
    <p1510:client id="{A176FC0D-3658-C7A5-B0C8-943C0063562D}" v="7" dt="2025-05-12T12:53:04.024"/>
    <p1510:client id="{B54D68D8-5051-637B-6AC8-B74E28CD1750}" v="18" dt="2025-05-13T06:56:34.430"/>
    <p1510:client id="{C180872A-269F-F585-C931-D58ED4618294}" v="6" dt="2025-05-12T15:12:11.187"/>
    <p1510:client id="{D9B56587-1D1B-46C5-9070-13D769DF928A}" v="11" dt="2025-05-12T12:15:38.51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Redmond" userId="S::kevinredmond_moorhouseconsulting.com#ext#@retailenergycodecompany.onmicrosoft.com::992774ea-f156-4383-8de9-89afa92bdfbd" providerId="AD" clId="Web-{B54D68D8-5051-637B-6AC8-B74E28CD1750}"/>
    <pc:docChg chg="modSld">
      <pc:chgData name="Kevin Redmond" userId="S::kevinredmond_moorhouseconsulting.com#ext#@retailenergycodecompany.onmicrosoft.com::992774ea-f156-4383-8de9-89afa92bdfbd" providerId="AD" clId="Web-{B54D68D8-5051-637B-6AC8-B74E28CD1750}" dt="2025-05-13T06:54:45.771" v="121" actId="20577"/>
      <pc:docMkLst>
        <pc:docMk/>
      </pc:docMkLst>
      <pc:sldChg chg="modSp">
        <pc:chgData name="Kevin Redmond" userId="S::kevinredmond_moorhouseconsulting.com#ext#@retailenergycodecompany.onmicrosoft.com::992774ea-f156-4383-8de9-89afa92bdfbd" providerId="AD" clId="Web-{B54D68D8-5051-637B-6AC8-B74E28CD1750}" dt="2025-05-13T06:54:45.771" v="121" actId="20577"/>
        <pc:sldMkLst>
          <pc:docMk/>
          <pc:sldMk cId="682703864" sldId="264"/>
        </pc:sldMkLst>
        <pc:spChg chg="mod">
          <ac:chgData name="Kevin Redmond" userId="S::kevinredmond_moorhouseconsulting.com#ext#@retailenergycodecompany.onmicrosoft.com::992774ea-f156-4383-8de9-89afa92bdfbd" providerId="AD" clId="Web-{B54D68D8-5051-637B-6AC8-B74E28CD1750}" dt="2025-05-13T06:54:45.771" v="121" actId="20577"/>
          <ac:spMkLst>
            <pc:docMk/>
            <pc:sldMk cId="682703864" sldId="264"/>
            <ac:spMk id="5" creationId="{4A5A32FB-E5C6-5972-B93A-266C1465E023}"/>
          </ac:spMkLst>
        </pc:spChg>
      </pc:sldChg>
      <pc:sldChg chg="modSp modCm">
        <pc:chgData name="Kevin Redmond" userId="S::kevinredmond_moorhouseconsulting.com#ext#@retailenergycodecompany.onmicrosoft.com::992774ea-f156-4383-8de9-89afa92bdfbd" providerId="AD" clId="Web-{B54D68D8-5051-637B-6AC8-B74E28CD1750}" dt="2025-05-13T06:53:27.191" v="117" actId="20577"/>
        <pc:sldMkLst>
          <pc:docMk/>
          <pc:sldMk cId="3202526587" sldId="265"/>
        </pc:sldMkLst>
        <pc:spChg chg="mod">
          <ac:chgData name="Kevin Redmond" userId="S::kevinredmond_moorhouseconsulting.com#ext#@retailenergycodecompany.onmicrosoft.com::992774ea-f156-4383-8de9-89afa92bdfbd" providerId="AD" clId="Web-{B54D68D8-5051-637B-6AC8-B74E28CD1750}" dt="2025-05-13T06:53:27.191" v="117" actId="20577"/>
          <ac:spMkLst>
            <pc:docMk/>
            <pc:sldMk cId="3202526587" sldId="265"/>
            <ac:spMk id="3" creationId="{2830913F-D9C3-A657-F9C8-83AD5B2E02E4}"/>
          </ac:spMkLst>
        </pc:spChg>
        <pc:extLst>
          <p:ext xmlns:p="http://schemas.openxmlformats.org/presentationml/2006/main" uri="{D6D511B9-2390-475A-947B-AFAB55BFBCF1}">
            <pc226:cmChg xmlns:pc226="http://schemas.microsoft.com/office/powerpoint/2022/06/main/command" chg="mod">
              <pc226:chgData name="Kevin Redmond" userId="S::kevinredmond_moorhouseconsulting.com#ext#@retailenergycodecompany.onmicrosoft.com::992774ea-f156-4383-8de9-89afa92bdfbd" providerId="AD" clId="Web-{B54D68D8-5051-637B-6AC8-B74E28CD1750}" dt="2025-05-13T06:53:22.551" v="116" actId="20577"/>
              <pc2:cmMkLst xmlns:pc2="http://schemas.microsoft.com/office/powerpoint/2019/9/main/command">
                <pc:docMk/>
                <pc:sldMk cId="3202526587" sldId="265"/>
                <pc2:cmMk id="{EFFE29AA-FD2E-4FFB-95D9-DEF649472F49}"/>
              </pc2:cmMkLst>
            </pc226:cmChg>
            <pc226:cmChg xmlns:pc226="http://schemas.microsoft.com/office/powerpoint/2022/06/main/command" chg="mod">
              <pc226:chgData name="Kevin Redmond" userId="S::kevinredmond_moorhouseconsulting.com#ext#@retailenergycodecompany.onmicrosoft.com::992774ea-f156-4383-8de9-89afa92bdfbd" providerId="AD" clId="Web-{B54D68D8-5051-637B-6AC8-B74E28CD1750}" dt="2025-05-13T06:53:22.551" v="116" actId="20577"/>
              <pc2:cmMkLst xmlns:pc2="http://schemas.microsoft.com/office/powerpoint/2019/9/main/command">
                <pc:docMk/>
                <pc:sldMk cId="3202526587" sldId="265"/>
                <pc2:cmMk id="{2E66D4DE-CEA8-4927-95A0-4B266C7B6BE3}"/>
              </pc2:cmMkLst>
            </pc226:cmChg>
          </p:ext>
        </pc:extLst>
      </pc:sldChg>
    </pc:docChg>
  </pc:docChgLst>
  <pc:docChgLst>
    <pc:chgData name="Sarah Jones" userId="S::sarah.jones_sjw-energy.co.uk#ext#@retailenergycodecompany.onmicrosoft.com::c039bd41-8737-4057-be77-582d4c1f04f3" providerId="AD" clId="Web-{75C5C846-6793-01D7-B8F9-1CBB108B5294}"/>
    <pc:docChg chg="modSld">
      <pc:chgData name="Sarah Jones" userId="S::sarah.jones_sjw-energy.co.uk#ext#@retailenergycodecompany.onmicrosoft.com::c039bd41-8737-4057-be77-582d4c1f04f3" providerId="AD" clId="Web-{75C5C846-6793-01D7-B8F9-1CBB108B5294}" dt="2025-05-12T19:35:22.699" v="642" actId="14100"/>
      <pc:docMkLst>
        <pc:docMk/>
      </pc:docMkLst>
      <pc:sldChg chg="modSp modCm">
        <pc:chgData name="Sarah Jones" userId="S::sarah.jones_sjw-energy.co.uk#ext#@retailenergycodecompany.onmicrosoft.com::c039bd41-8737-4057-be77-582d4c1f04f3" providerId="AD" clId="Web-{75C5C846-6793-01D7-B8F9-1CBB108B5294}" dt="2025-05-12T18:49:36.807" v="298" actId="20577"/>
        <pc:sldMkLst>
          <pc:docMk/>
          <pc:sldMk cId="3202526587" sldId="265"/>
        </pc:sldMkLst>
        <pc:spChg chg="mod">
          <ac:chgData name="Sarah Jones" userId="S::sarah.jones_sjw-energy.co.uk#ext#@retailenergycodecompany.onmicrosoft.com::c039bd41-8737-4057-be77-582d4c1f04f3" providerId="AD" clId="Web-{75C5C846-6793-01D7-B8F9-1CBB108B5294}" dt="2025-05-12T18:49:36.807" v="298" actId="20577"/>
          <ac:spMkLst>
            <pc:docMk/>
            <pc:sldMk cId="3202526587" sldId="265"/>
            <ac:spMk id="3" creationId="{2830913F-D9C3-A657-F9C8-83AD5B2E02E4}"/>
          </ac:spMkLst>
        </pc:spChg>
        <pc:extLst>
          <p:ext xmlns:p="http://schemas.openxmlformats.org/presentationml/2006/main" uri="{D6D511B9-2390-475A-947B-AFAB55BFBCF1}">
            <pc226:cmChg xmlns:pc226="http://schemas.microsoft.com/office/powerpoint/2022/06/main/command" chg="mod">
              <pc226:chgData name="Sarah Jones" userId="S::sarah.jones_sjw-energy.co.uk#ext#@retailenergycodecompany.onmicrosoft.com::c039bd41-8737-4057-be77-582d4c1f04f3" providerId="AD" clId="Web-{75C5C846-6793-01D7-B8F9-1CBB108B5294}" dt="2025-05-12T18:48:31.680" v="297" actId="20577"/>
              <pc2:cmMkLst xmlns:pc2="http://schemas.microsoft.com/office/powerpoint/2019/9/main/command">
                <pc:docMk/>
                <pc:sldMk cId="3202526587" sldId="265"/>
                <pc2:cmMk id="{EFFE29AA-FD2E-4FFB-95D9-DEF649472F49}"/>
              </pc2:cmMkLst>
            </pc226:cmChg>
            <pc226:cmChg xmlns:pc226="http://schemas.microsoft.com/office/powerpoint/2022/06/main/command" chg="mod">
              <pc226:chgData name="Sarah Jones" userId="S::sarah.jones_sjw-energy.co.uk#ext#@retailenergycodecompany.onmicrosoft.com::c039bd41-8737-4057-be77-582d4c1f04f3" providerId="AD" clId="Web-{75C5C846-6793-01D7-B8F9-1CBB108B5294}" dt="2025-05-12T18:48:31.680" v="297" actId="20577"/>
              <pc2:cmMkLst xmlns:pc2="http://schemas.microsoft.com/office/powerpoint/2019/9/main/command">
                <pc:docMk/>
                <pc:sldMk cId="3202526587" sldId="265"/>
                <pc2:cmMk id="{2E66D4DE-CEA8-4927-95A0-4B266C7B6BE3}"/>
              </pc2:cmMkLst>
            </pc226:cmChg>
          </p:ext>
        </pc:extLst>
      </pc:sldChg>
      <pc:sldChg chg="modSp">
        <pc:chgData name="Sarah Jones" userId="S::sarah.jones_sjw-energy.co.uk#ext#@retailenergycodecompany.onmicrosoft.com::c039bd41-8737-4057-be77-582d4c1f04f3" providerId="AD" clId="Web-{75C5C846-6793-01D7-B8F9-1CBB108B5294}" dt="2025-05-12T19:14:51.432" v="520" actId="20577"/>
        <pc:sldMkLst>
          <pc:docMk/>
          <pc:sldMk cId="61450461" sldId="266"/>
        </pc:sldMkLst>
        <pc:spChg chg="mod">
          <ac:chgData name="Sarah Jones" userId="S::sarah.jones_sjw-energy.co.uk#ext#@retailenergycodecompany.onmicrosoft.com::c039bd41-8737-4057-be77-582d4c1f04f3" providerId="AD" clId="Web-{75C5C846-6793-01D7-B8F9-1CBB108B5294}" dt="2025-05-12T19:14:51.432" v="520" actId="20577"/>
          <ac:spMkLst>
            <pc:docMk/>
            <pc:sldMk cId="61450461" sldId="266"/>
            <ac:spMk id="3" creationId="{3C367FF2-1C63-7DEA-B7DA-3059E518DB5C}"/>
          </ac:spMkLst>
        </pc:spChg>
      </pc:sldChg>
      <pc:sldChg chg="modSp">
        <pc:chgData name="Sarah Jones" userId="S::sarah.jones_sjw-energy.co.uk#ext#@retailenergycodecompany.onmicrosoft.com::c039bd41-8737-4057-be77-582d4c1f04f3" providerId="AD" clId="Web-{75C5C846-6793-01D7-B8F9-1CBB108B5294}" dt="2025-05-12T19:17:56.562" v="560" actId="20577"/>
        <pc:sldMkLst>
          <pc:docMk/>
          <pc:sldMk cId="2463815120" sldId="267"/>
        </pc:sldMkLst>
        <pc:spChg chg="mod">
          <ac:chgData name="Sarah Jones" userId="S::sarah.jones_sjw-energy.co.uk#ext#@retailenergycodecompany.onmicrosoft.com::c039bd41-8737-4057-be77-582d4c1f04f3" providerId="AD" clId="Web-{75C5C846-6793-01D7-B8F9-1CBB108B5294}" dt="2025-05-12T19:17:56.562" v="560" actId="20577"/>
          <ac:spMkLst>
            <pc:docMk/>
            <pc:sldMk cId="2463815120" sldId="267"/>
            <ac:spMk id="3" creationId="{065A9912-1383-FF5A-6097-4AAA12BC9A72}"/>
          </ac:spMkLst>
        </pc:spChg>
      </pc:sldChg>
      <pc:sldChg chg="modSp modCm">
        <pc:chgData name="Sarah Jones" userId="S::sarah.jones_sjw-energy.co.uk#ext#@retailenergycodecompany.onmicrosoft.com::c039bd41-8737-4057-be77-582d4c1f04f3" providerId="AD" clId="Web-{75C5C846-6793-01D7-B8F9-1CBB108B5294}" dt="2025-05-12T19:26:59.842" v="605" actId="14100"/>
        <pc:sldMkLst>
          <pc:docMk/>
          <pc:sldMk cId="44387918" sldId="268"/>
        </pc:sldMkLst>
        <pc:spChg chg="mod">
          <ac:chgData name="Sarah Jones" userId="S::sarah.jones_sjw-energy.co.uk#ext#@retailenergycodecompany.onmicrosoft.com::c039bd41-8737-4057-be77-582d4c1f04f3" providerId="AD" clId="Web-{75C5C846-6793-01D7-B8F9-1CBB108B5294}" dt="2025-05-12T19:24:50.057" v="563" actId="20577"/>
          <ac:spMkLst>
            <pc:docMk/>
            <pc:sldMk cId="44387918" sldId="268"/>
            <ac:spMk id="2" creationId="{EB030E96-B638-54C7-83A1-0DC2A4115A02}"/>
          </ac:spMkLst>
        </pc:spChg>
        <pc:spChg chg="mod">
          <ac:chgData name="Sarah Jones" userId="S::sarah.jones_sjw-energy.co.uk#ext#@retailenergycodecompany.onmicrosoft.com::c039bd41-8737-4057-be77-582d4c1f04f3" providerId="AD" clId="Web-{75C5C846-6793-01D7-B8F9-1CBB108B5294}" dt="2025-05-12T19:26:59.842" v="605" actId="14100"/>
          <ac:spMkLst>
            <pc:docMk/>
            <pc:sldMk cId="44387918" sldId="268"/>
            <ac:spMk id="3" creationId="{C2D28021-1E57-10FE-85E4-9C7491C9E5A8}"/>
          </ac:spMkLst>
        </pc:spChg>
        <pc:extLst>
          <p:ext xmlns:p="http://schemas.openxmlformats.org/presentationml/2006/main" uri="{D6D511B9-2390-475A-947B-AFAB55BFBCF1}">
            <pc226:cmChg xmlns:pc226="http://schemas.microsoft.com/office/powerpoint/2022/06/main/command" chg="mod">
              <pc226:chgData name="Sarah Jones" userId="S::sarah.jones_sjw-energy.co.uk#ext#@retailenergycodecompany.onmicrosoft.com::c039bd41-8737-4057-be77-582d4c1f04f3" providerId="AD" clId="Web-{75C5C846-6793-01D7-B8F9-1CBB108B5294}" dt="2025-05-12T19:26:07.028" v="603" actId="20577"/>
              <pc2:cmMkLst xmlns:pc2="http://schemas.microsoft.com/office/powerpoint/2019/9/main/command">
                <pc:docMk/>
                <pc:sldMk cId="44387918" sldId="268"/>
                <pc2:cmMk id="{D09669AC-E31E-4934-ACFF-E1F11B83EA9B}"/>
              </pc2:cmMkLst>
            </pc226:cmChg>
          </p:ext>
        </pc:extLst>
      </pc:sldChg>
      <pc:sldChg chg="modSp">
        <pc:chgData name="Sarah Jones" userId="S::sarah.jones_sjw-energy.co.uk#ext#@retailenergycodecompany.onmicrosoft.com::c039bd41-8737-4057-be77-582d4c1f04f3" providerId="AD" clId="Web-{75C5C846-6793-01D7-B8F9-1CBB108B5294}" dt="2025-05-12T19:29:27.737" v="608" actId="20577"/>
        <pc:sldMkLst>
          <pc:docMk/>
          <pc:sldMk cId="935938964" sldId="269"/>
        </pc:sldMkLst>
        <pc:spChg chg="mod">
          <ac:chgData name="Sarah Jones" userId="S::sarah.jones_sjw-energy.co.uk#ext#@retailenergycodecompany.onmicrosoft.com::c039bd41-8737-4057-be77-582d4c1f04f3" providerId="AD" clId="Web-{75C5C846-6793-01D7-B8F9-1CBB108B5294}" dt="2025-05-12T19:29:27.737" v="608" actId="20577"/>
          <ac:spMkLst>
            <pc:docMk/>
            <pc:sldMk cId="935938964" sldId="269"/>
            <ac:spMk id="4" creationId="{9CAFB305-EB72-1F9E-D203-25C7018DCC42}"/>
          </ac:spMkLst>
        </pc:spChg>
      </pc:sldChg>
      <pc:sldChg chg="modSp">
        <pc:chgData name="Sarah Jones" userId="S::sarah.jones_sjw-energy.co.uk#ext#@retailenergycodecompany.onmicrosoft.com::c039bd41-8737-4057-be77-582d4c1f04f3" providerId="AD" clId="Web-{75C5C846-6793-01D7-B8F9-1CBB108B5294}" dt="2025-05-12T19:35:22.699" v="642" actId="14100"/>
        <pc:sldMkLst>
          <pc:docMk/>
          <pc:sldMk cId="1965093984" sldId="270"/>
        </pc:sldMkLst>
        <pc:spChg chg="mod">
          <ac:chgData name="Sarah Jones" userId="S::sarah.jones_sjw-energy.co.uk#ext#@retailenergycodecompany.onmicrosoft.com::c039bd41-8737-4057-be77-582d4c1f04f3" providerId="AD" clId="Web-{75C5C846-6793-01D7-B8F9-1CBB108B5294}" dt="2025-05-12T19:35:22.699" v="642" actId="14100"/>
          <ac:spMkLst>
            <pc:docMk/>
            <pc:sldMk cId="1965093984" sldId="270"/>
            <ac:spMk id="3" creationId="{D50F750E-5767-0587-EA33-A6DA5AE20693}"/>
          </ac:spMkLst>
        </pc:spChg>
        <pc:spChg chg="mod">
          <ac:chgData name="Sarah Jones" userId="S::sarah.jones_sjw-energy.co.uk#ext#@retailenergycodecompany.onmicrosoft.com::c039bd41-8737-4057-be77-582d4c1f04f3" providerId="AD" clId="Web-{75C5C846-6793-01D7-B8F9-1CBB108B5294}" dt="2025-05-12T19:32:50.383" v="615" actId="20577"/>
          <ac:spMkLst>
            <pc:docMk/>
            <pc:sldMk cId="1965093984" sldId="270"/>
            <ac:spMk id="4" creationId="{ADCA0C29-FD67-3287-31B9-96594C618635}"/>
          </ac:spMkLst>
        </pc:spChg>
      </pc:sldChg>
      <pc:sldChg chg="modSp">
        <pc:chgData name="Sarah Jones" userId="S::sarah.jones_sjw-energy.co.uk#ext#@retailenergycodecompany.onmicrosoft.com::c039bd41-8737-4057-be77-582d4c1f04f3" providerId="AD" clId="Web-{75C5C846-6793-01D7-B8F9-1CBB108B5294}" dt="2025-05-12T18:53:06.859" v="344" actId="20577"/>
        <pc:sldMkLst>
          <pc:docMk/>
          <pc:sldMk cId="576175326" sldId="281"/>
        </pc:sldMkLst>
        <pc:spChg chg="mod">
          <ac:chgData name="Sarah Jones" userId="S::sarah.jones_sjw-energy.co.uk#ext#@retailenergycodecompany.onmicrosoft.com::c039bd41-8737-4057-be77-582d4c1f04f3" providerId="AD" clId="Web-{75C5C846-6793-01D7-B8F9-1CBB108B5294}" dt="2025-05-12T18:53:06.859" v="344" actId="20577"/>
          <ac:spMkLst>
            <pc:docMk/>
            <pc:sldMk cId="576175326" sldId="281"/>
            <ac:spMk id="6" creationId="{A961C65E-D8E5-44D4-D9C4-685A6C34D88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13/05/2025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13/05/2025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3" name="Picture 2" descr="Icon&#10;&#10;Description automatically generated with medium confidence">
            <a:extLst>
              <a:ext uri="{FF2B5EF4-FFF2-40B4-BE49-F238E27FC236}">
                <a16:creationId xmlns:a16="http://schemas.microsoft.com/office/drawing/2014/main" id="{23B09AED-CFD9-856E-8BB1-512EF5EC6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404040"/>
            <a:ext cx="1080000" cy="208005"/>
          </a:xfrm>
          <a:prstGeom prst="rect">
            <a:avLst/>
          </a:prstGeom>
        </p:spPr>
      </p:pic>
    </p:spTree>
    <p:extLst>
      <p:ext uri="{BB962C8B-B14F-4D97-AF65-F5344CB8AC3E}">
        <p14:creationId xmlns:p14="http://schemas.microsoft.com/office/powerpoint/2010/main" val="1235903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guide id="5" orient="horz" pos="3997" userDrawn="1">
          <p15:clr>
            <a:srgbClr val="FBAE40"/>
          </p15:clr>
        </p15:guide>
        <p15:guide id="6" pos="7355" userDrawn="1">
          <p15:clr>
            <a:srgbClr val="FBAE40"/>
          </p15:clr>
        </p15:guide>
        <p15:guide id="7" orient="horz" pos="30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4165079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5355B7-4873-9049-91DC-BD9569FC3C6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9D52D23D-8C1E-D149-B70C-7D7729849804}"/>
              </a:ext>
            </a:extLst>
          </p:cNvPr>
          <p:cNvPicPr>
            <a:picLocks noChangeAspect="1"/>
          </p:cNvPicPr>
          <p:nvPr userDrawn="1"/>
        </p:nvPicPr>
        <p:blipFill>
          <a:blip r:embed="rId3"/>
          <a:stretch>
            <a:fillRect/>
          </a:stretch>
        </p:blipFill>
        <p:spPr>
          <a:xfrm>
            <a:off x="1975628" y="666830"/>
            <a:ext cx="5007702" cy="3326671"/>
          </a:xfrm>
          <a:prstGeom prst="rect">
            <a:avLst/>
          </a:prstGeom>
        </p:spPr>
      </p:pic>
      <p:sp>
        <p:nvSpPr>
          <p:cNvPr id="12" name="Title 1">
            <a:extLst>
              <a:ext uri="{FF2B5EF4-FFF2-40B4-BE49-F238E27FC236}">
                <a16:creationId xmlns:a16="http://schemas.microsoft.com/office/drawing/2014/main" id="{2CEDF779-8B3B-164C-97D3-6155464DD9E5}"/>
              </a:ext>
            </a:extLst>
          </p:cNvPr>
          <p:cNvSpPr txBox="1">
            <a:spLocks/>
          </p:cNvSpPr>
          <p:nvPr userDrawn="1"/>
        </p:nvSpPr>
        <p:spPr>
          <a:xfrm>
            <a:off x="2090979" y="4756999"/>
            <a:ext cx="6220407" cy="1377027"/>
          </a:xfrm>
          <a:prstGeom prst="rect">
            <a:avLst/>
          </a:prstGeom>
          <a:solidFill>
            <a:srgbClr val="DBA32E"/>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Presentation title</a:t>
            </a:r>
            <a:br>
              <a:rPr lang="en-GB"/>
            </a:br>
            <a:r>
              <a:rPr lang="en-GB"/>
              <a:t>day month year</a:t>
            </a:r>
            <a:endParaRPr lang="en-US"/>
          </a:p>
        </p:txBody>
      </p:sp>
    </p:spTree>
    <p:extLst>
      <p:ext uri="{BB962C8B-B14F-4D97-AF65-F5344CB8AC3E}">
        <p14:creationId xmlns:p14="http://schemas.microsoft.com/office/powerpoint/2010/main" val="2744728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Presentation title</a:t>
            </a:r>
            <a:br>
              <a:rPr lang="en-GB"/>
            </a:br>
            <a:r>
              <a:rPr lang="en-GB"/>
              <a:t>day month year</a:t>
            </a:r>
            <a:endParaRPr lang="en-US"/>
          </a:p>
        </p:txBody>
      </p:sp>
    </p:spTree>
    <p:extLst>
      <p:ext uri="{BB962C8B-B14F-4D97-AF65-F5344CB8AC3E}">
        <p14:creationId xmlns:p14="http://schemas.microsoft.com/office/powerpoint/2010/main" val="1000230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6240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0751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SLIDE 3 RUSS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4A3F14-1752-DD4E-B2D5-F5D197144CBB}"/>
              </a:ext>
            </a:extLst>
          </p:cNvPr>
          <p:cNvSpPr/>
          <p:nvPr userDrawn="1"/>
        </p:nvSpPr>
        <p:spPr>
          <a:xfrm>
            <a:off x="0" y="0"/>
            <a:ext cx="12192000" cy="6858000"/>
          </a:xfrm>
          <a:prstGeom prst="rect">
            <a:avLst/>
          </a:prstGeom>
          <a:solidFill>
            <a:srgbClr val="AD6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2572875-7A5B-2A4D-9366-E8AD352C2EDE}"/>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9" name="Picture 8" descr="A picture containing text&#10;&#10;Description automatically generated">
            <a:extLst>
              <a:ext uri="{FF2B5EF4-FFF2-40B4-BE49-F238E27FC236}">
                <a16:creationId xmlns:a16="http://schemas.microsoft.com/office/drawing/2014/main" id="{C8E24E59-6626-B446-93FD-D0E8BD115E37}"/>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8F28E52-187B-2F4F-AD37-FCCAC1E33E0C}"/>
              </a:ext>
            </a:extLst>
          </p:cNvPr>
          <p:cNvSpPr/>
          <p:nvPr userDrawn="1"/>
        </p:nvSpPr>
        <p:spPr>
          <a:xfrm>
            <a:off x="548044" y="2099387"/>
            <a:ext cx="1141608" cy="4114800"/>
          </a:xfrm>
          <a:prstGeom prst="rect">
            <a:avLst/>
          </a:prstGeom>
          <a:solidFill>
            <a:srgbClr val="DBA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83871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2738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 4 PLUM">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6125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F4C8459-3696-A144-B490-E949A5A1E506}"/>
              </a:ext>
            </a:extLst>
          </p:cNvPr>
          <p:cNvSpPr/>
          <p:nvPr userDrawn="1"/>
        </p:nvSpPr>
        <p:spPr>
          <a:xfrm>
            <a:off x="548044" y="2099387"/>
            <a:ext cx="1141608" cy="4114800"/>
          </a:xfrm>
          <a:prstGeom prst="rect">
            <a:avLst/>
          </a:prstGeom>
          <a:solidFill>
            <a:srgbClr val="AD6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49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80820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80217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544991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363420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3591972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73436836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762627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7936606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751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3922232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589901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8814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9732233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545981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9.jpe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2.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3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9.jpe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7.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5" name="TextBox 4">
            <a:extLst>
              <a:ext uri="{FF2B5EF4-FFF2-40B4-BE49-F238E27FC236}">
                <a16:creationId xmlns:a16="http://schemas.microsoft.com/office/drawing/2014/main" id="{2474A573-1BA2-33F3-3D4B-E8AD0C36AA6A}"/>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2CB88F17-CDE2-713E-E63E-314E45FF9B84}"/>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97"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
        <p:nvSpPr>
          <p:cNvPr id="3" name="TextBox 2">
            <a:extLst>
              <a:ext uri="{FF2B5EF4-FFF2-40B4-BE49-F238E27FC236}">
                <a16:creationId xmlns:a16="http://schemas.microsoft.com/office/drawing/2014/main" id="{EE97845B-9F2C-7361-3EFD-45A50E7A811D}"/>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7" name="TextBox 6">
            <a:extLst>
              <a:ext uri="{FF2B5EF4-FFF2-40B4-BE49-F238E27FC236}">
                <a16:creationId xmlns:a16="http://schemas.microsoft.com/office/drawing/2014/main" id="{2327A721-48F9-4476-4EB9-A1FC60958D4F}"/>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82CFDD-2998-0148-BDB0-1031D8BDF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cap="all" baseline="0">
                <a:latin typeface="+mj-lt"/>
              </a:rPr>
              <a:t>   Presentation title</a:t>
            </a:r>
            <a:endParaRPr lang="en-US"/>
          </a:p>
        </p:txBody>
      </p:sp>
      <p:sp>
        <p:nvSpPr>
          <p:cNvPr id="4" name="Date Placeholder 3">
            <a:extLst>
              <a:ext uri="{FF2B5EF4-FFF2-40B4-BE49-F238E27FC236}">
                <a16:creationId xmlns:a16="http://schemas.microsoft.com/office/drawing/2014/main" id="{5DAD6800-0D0D-B849-8889-B8411F6C7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08198-F68D-BF4F-8FAC-A6E667E19459}" type="datetimeFigureOut">
              <a:rPr lang="en-US" smtClean="0"/>
              <a:t>5/13/2025</a:t>
            </a:fld>
            <a:endParaRPr lang="en-US"/>
          </a:p>
        </p:txBody>
      </p:sp>
      <p:sp>
        <p:nvSpPr>
          <p:cNvPr id="6" name="Slide Number Placeholder 5">
            <a:extLst>
              <a:ext uri="{FF2B5EF4-FFF2-40B4-BE49-F238E27FC236}">
                <a16:creationId xmlns:a16="http://schemas.microsoft.com/office/drawing/2014/main" id="{6562991B-4CAC-7F48-AA90-9F6E60540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4D2F0-BC05-E84C-AECD-3599EF6E9579}" type="slidenum">
              <a:rPr lang="en-US" smtClean="0"/>
              <a:t>‹#›</a:t>
            </a:fld>
            <a:endParaRPr lang="en-US"/>
          </a:p>
        </p:txBody>
      </p:sp>
      <p:sp>
        <p:nvSpPr>
          <p:cNvPr id="5" name="TextBox 4">
            <a:extLst>
              <a:ext uri="{FF2B5EF4-FFF2-40B4-BE49-F238E27FC236}">
                <a16:creationId xmlns:a16="http://schemas.microsoft.com/office/drawing/2014/main" id="{B49AB167-298E-BECC-5BD8-BE5C196B3DF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EFAF4AAF-54BC-1A89-DFBA-2E07911BD419}"/>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6499173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l" defTabSz="914400" rtl="0" eaLnBrk="1" latinLnBrk="0" hangingPunct="1">
        <a:lnSpc>
          <a:spcPct val="90000"/>
        </a:lnSpc>
        <a:spcBef>
          <a:spcPct val="0"/>
        </a:spcBef>
        <a:buNone/>
        <a:defRPr sz="2000" b="1" i="0" kern="1200" cap="all" spc="300" baseline="0">
          <a:solidFill>
            <a:srgbClr val="68A495"/>
          </a:solidFill>
          <a:latin typeface="ROBOTO MEDIUM" panose="02000000000000000000" pitchFamily="2" charset="0"/>
          <a:ea typeface="ROBOTO MEDIUM" panose="02000000000000000000" pitchFamily="2" charset="0"/>
          <a:cs typeface="ROBOTO MEDIUM"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0B1C6-7CFF-2E47-85D3-0E337E94C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DBD2C3F-062F-FD4D-B20D-AF91EA9E8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1276B237-FC24-5C44-9710-867D3EFB6C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ABDFB-A1E3-0745-9E57-5746DCE064E8}" type="datetimeFigureOut">
              <a:rPr lang="en-US" smtClean="0"/>
              <a:t>5/13/2025</a:t>
            </a:fld>
            <a:endParaRPr lang="en-US"/>
          </a:p>
        </p:txBody>
      </p:sp>
      <p:sp>
        <p:nvSpPr>
          <p:cNvPr id="6" name="Slide Number Placeholder 5">
            <a:extLst>
              <a:ext uri="{FF2B5EF4-FFF2-40B4-BE49-F238E27FC236}">
                <a16:creationId xmlns:a16="http://schemas.microsoft.com/office/drawing/2014/main" id="{5FB81CAB-7CA0-AA41-80FC-3188849C3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5282B-C8AD-B24E-B283-023210B3626A}" type="slidenum">
              <a:rPr lang="en-US" smtClean="0"/>
              <a:t>‹#›</a:t>
            </a:fld>
            <a:endParaRPr lang="en-US"/>
          </a:p>
        </p:txBody>
      </p:sp>
      <p:sp>
        <p:nvSpPr>
          <p:cNvPr id="7" name="TextBox 6">
            <a:extLst>
              <a:ext uri="{FF2B5EF4-FFF2-40B4-BE49-F238E27FC236}">
                <a16:creationId xmlns:a16="http://schemas.microsoft.com/office/drawing/2014/main" id="{86C7C6B5-5E95-E31D-B2C8-5F55A94079AC}"/>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9" name="TextBox 8">
            <a:extLst>
              <a:ext uri="{FF2B5EF4-FFF2-40B4-BE49-F238E27FC236}">
                <a16:creationId xmlns:a16="http://schemas.microsoft.com/office/drawing/2014/main" id="{9C727D59-6330-47D1-6672-7A07B2EF73DF}"/>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6704143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xStyles>
    <p:titleStyle>
      <a:lvl1pPr algn="l" defTabSz="914400" rtl="0" eaLnBrk="1" latinLnBrk="0" hangingPunct="1">
        <a:lnSpc>
          <a:spcPct val="90000"/>
        </a:lnSpc>
        <a:spcBef>
          <a:spcPct val="0"/>
        </a:spcBef>
        <a:buNone/>
        <a:defRPr sz="24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TextBox 4">
            <a:extLst>
              <a:ext uri="{FF2B5EF4-FFF2-40B4-BE49-F238E27FC236}">
                <a16:creationId xmlns:a16="http://schemas.microsoft.com/office/drawing/2014/main" id="{1905BE56-7099-1D6E-DC32-F3251CD9BC3F}"/>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B95D4A9E-00AC-ECD5-D49D-566304ED074C}"/>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46593940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6"/>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7"/>
          <a:srcRect l="6356" t="12219" r="45066" b="44983"/>
          <a:stretch>
            <a:fillRect/>
          </a:stretch>
        </p:blipFill>
        <p:spPr>
          <a:xfrm>
            <a:off x="10867909" y="5469309"/>
            <a:ext cx="1324096" cy="1388690"/>
          </a:xfrm>
          <a:prstGeom prst="rect">
            <a:avLst/>
          </a:prstGeom>
          <a:noFill/>
          <a:ln cap="flat">
            <a:noFill/>
          </a:ln>
        </p:spPr>
      </p:pic>
      <p:sp>
        <p:nvSpPr>
          <p:cNvPr id="8" name="TextBox 7">
            <a:extLst>
              <a:ext uri="{FF2B5EF4-FFF2-40B4-BE49-F238E27FC236}">
                <a16:creationId xmlns:a16="http://schemas.microsoft.com/office/drawing/2014/main" id="{A4577728-4BBA-9BBF-9E36-866FC1C6C880}"/>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DA606DED-D77B-E71C-A992-F9BF71DE655C}"/>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13659986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TextBox 4">
            <a:extLst>
              <a:ext uri="{FF2B5EF4-FFF2-40B4-BE49-F238E27FC236}">
                <a16:creationId xmlns:a16="http://schemas.microsoft.com/office/drawing/2014/main" id="{C70D1F0C-F506-9B1A-04FA-AF34C12F00F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4820EEF7-4745-418A-72C9-77108DFDB282}"/>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62150691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hyperlink" Target="mailto:James.Rees@recmanager.co.uk"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Tariff interoperability Solution working group (TISWG)</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a:t>15 May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218678238"/>
              </p:ext>
            </p:extLst>
          </p:nvPr>
        </p:nvGraphicFramePr>
        <p:xfrm>
          <a:off x="838200" y="1379563"/>
          <a:ext cx="9720532" cy="2773680"/>
        </p:xfrm>
        <a:graphic>
          <a:graphicData uri="http://schemas.openxmlformats.org/drawingml/2006/table">
            <a:tbl>
              <a:tblPr firstRow="1" bandRow="1">
                <a:tableStyleId>{F5AB1C69-6EDB-4FF4-983F-18BD219EF322}</a:tableStyleId>
              </a:tblPr>
              <a:tblGrid>
                <a:gridCol w="6951453">
                  <a:extLst>
                    <a:ext uri="{9D8B030D-6E8A-4147-A177-3AD203B41FA5}">
                      <a16:colId xmlns:a16="http://schemas.microsoft.com/office/drawing/2014/main" val="2119900406"/>
                    </a:ext>
                  </a:extLst>
                </a:gridCol>
                <a:gridCol w="2769079">
                  <a:extLst>
                    <a:ext uri="{9D8B030D-6E8A-4147-A177-3AD203B41FA5}">
                      <a16:colId xmlns:a16="http://schemas.microsoft.com/office/drawing/2014/main" val="1893307877"/>
                    </a:ext>
                  </a:extLst>
                </a:gridCol>
              </a:tblGrid>
              <a:tr h="294333">
                <a:tc>
                  <a:txBody>
                    <a:bodyPr/>
                    <a:lstStyle/>
                    <a:p>
                      <a:r>
                        <a:rPr lang="en-GB" sz="1600" cap="all" spc="300" baseline="0"/>
                        <a:t>Agenda Item</a:t>
                      </a:r>
                      <a:endParaRPr lang="en-GB" sz="1600" cap="all" spc="300" baseline="0">
                        <a:latin typeface="Roboto" panose="02000000000000000000" pitchFamily="2" charset="0"/>
                        <a:ea typeface="Roboto" panose="02000000000000000000" pitchFamily="2" charset="0"/>
                      </a:endParaRPr>
                    </a:p>
                  </a:txBody>
                  <a:tcPr anchor="ctr"/>
                </a:tc>
                <a:tc>
                  <a:txBody>
                    <a:bodyPr/>
                    <a:lstStyle/>
                    <a:p>
                      <a:r>
                        <a:rPr lang="en-GB" sz="1600" cap="all" spc="300" baseline="0"/>
                        <a:t>Presenter</a:t>
                      </a:r>
                      <a:endParaRPr lang="en-GB" sz="1600" cap="all" spc="300" baseline="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677238016"/>
                  </a:ext>
                </a:extLst>
              </a:tr>
              <a:tr h="267576">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Welcome and Introduction</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Chair </a:t>
                      </a:r>
                    </a:p>
                  </a:txBody>
                  <a:tcPr anchor="ctr"/>
                </a:tc>
                <a:extLst>
                  <a:ext uri="{0D108BD9-81ED-4DB2-BD59-A6C34878D82A}">
                    <a16:rowId xmlns:a16="http://schemas.microsoft.com/office/drawing/2014/main" val="2099812599"/>
                  </a:ext>
                </a:extLst>
              </a:tr>
              <a:tr h="267576">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Confirmation of Agenda</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Chair</a:t>
                      </a:r>
                    </a:p>
                  </a:txBody>
                  <a:tcPr anchor="ctr"/>
                </a:tc>
                <a:extLst>
                  <a:ext uri="{0D108BD9-81ED-4DB2-BD59-A6C34878D82A}">
                    <a16:rowId xmlns:a16="http://schemas.microsoft.com/office/drawing/2014/main" val="2904727937"/>
                  </a:ext>
                </a:extLst>
              </a:tr>
              <a:tr h="267576">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Review and adoption of TISWG Terms of Reference</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Chair</a:t>
                      </a:r>
                    </a:p>
                  </a:txBody>
                  <a:tcPr anchor="ctr"/>
                </a:tc>
                <a:extLst>
                  <a:ext uri="{0D108BD9-81ED-4DB2-BD59-A6C34878D82A}">
                    <a16:rowId xmlns:a16="http://schemas.microsoft.com/office/drawing/2014/main" val="2240379557"/>
                  </a:ext>
                </a:extLst>
              </a:tr>
              <a:tr h="267576">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Review and adoption of key assumptions and business processes</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Sarah Jones</a:t>
                      </a:r>
                    </a:p>
                  </a:txBody>
                  <a:tcPr anchor="ctr"/>
                </a:tc>
                <a:extLst>
                  <a:ext uri="{0D108BD9-81ED-4DB2-BD59-A6C34878D82A}">
                    <a16:rowId xmlns:a16="http://schemas.microsoft.com/office/drawing/2014/main" val="797577667"/>
                  </a:ext>
                </a:extLst>
              </a:tr>
              <a:tr h="267576">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Review and adoption of TISWG workshop timeline</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Kevin Redmond</a:t>
                      </a:r>
                    </a:p>
                  </a:txBody>
                  <a:tcPr anchor="ctr"/>
                </a:tc>
                <a:extLst>
                  <a:ext uri="{0D108BD9-81ED-4DB2-BD59-A6C34878D82A}">
                    <a16:rowId xmlns:a16="http://schemas.microsoft.com/office/drawing/2014/main" val="2028990092"/>
                  </a:ext>
                </a:extLst>
              </a:tr>
              <a:tr h="268227">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Detailed workshop information</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Kevin Redmond</a:t>
                      </a:r>
                    </a:p>
                  </a:txBody>
                  <a:tcPr anchor="ctr"/>
                </a:tc>
                <a:extLst>
                  <a:ext uri="{0D108BD9-81ED-4DB2-BD59-A6C34878D82A}">
                    <a16:rowId xmlns:a16="http://schemas.microsoft.com/office/drawing/2014/main" val="1547636741"/>
                  </a:ext>
                </a:extLst>
              </a:tr>
              <a:tr h="268227">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Q&amp;A</a:t>
                      </a:r>
                    </a:p>
                  </a:txBody>
                  <a:tcPr anchor="ctr"/>
                </a:tc>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Chair</a:t>
                      </a:r>
                    </a:p>
                  </a:txBody>
                  <a:tcPr anchor="ctr"/>
                </a:tc>
                <a:extLst>
                  <a:ext uri="{0D108BD9-81ED-4DB2-BD59-A6C34878D82A}">
                    <a16:rowId xmlns:a16="http://schemas.microsoft.com/office/drawing/2014/main" val="1485289824"/>
                  </a:ext>
                </a:extLst>
              </a:tr>
              <a:tr h="268227">
                <a:tc>
                  <a:txBody>
                    <a:bodyPr/>
                    <a:lstStyle/>
                    <a:p>
                      <a:pPr marL="0" algn="l" defTabSz="914400" rtl="0" eaLnBrk="1" latinLnBrk="0" hangingPunct="1"/>
                      <a:r>
                        <a:rPr lang="en-GB" sz="1400" kern="1200">
                          <a:solidFill>
                            <a:schemeClr val="dk1"/>
                          </a:solidFill>
                          <a:latin typeface="Arial" panose="020B0604020202020204" pitchFamily="34" charset="0"/>
                          <a:ea typeface="Roboto" panose="02000000000000000000" pitchFamily="2" charset="0"/>
                          <a:cs typeface="Arial" panose="020B0604020202020204" pitchFamily="34" charset="0"/>
                        </a:rPr>
                        <a:t>AOB</a:t>
                      </a:r>
                    </a:p>
                  </a:txBody>
                  <a:tcPr anchor="ctr"/>
                </a:tc>
                <a:tc>
                  <a:txBody>
                    <a:bodyPr/>
                    <a:lstStyle/>
                    <a:p>
                      <a:pPr marL="0" algn="l" defTabSz="914400" rtl="0" eaLnBrk="1" latinLnBrk="0" hangingPunct="1"/>
                      <a:endParaRPr lang="en-GB" sz="140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tc>
                <a:extLst>
                  <a:ext uri="{0D108BD9-81ED-4DB2-BD59-A6C34878D82A}">
                    <a16:rowId xmlns:a16="http://schemas.microsoft.com/office/drawing/2014/main" val="19147393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1B370-DBCD-10AC-E230-9AF59EC00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D7CA2-DC9F-35D4-4A96-CFC130E8BEA6}"/>
              </a:ext>
            </a:extLst>
          </p:cNvPr>
          <p:cNvSpPr>
            <a:spLocks noGrp="1"/>
          </p:cNvSpPr>
          <p:nvPr>
            <p:ph type="title"/>
          </p:nvPr>
        </p:nvSpPr>
        <p:spPr/>
        <p:txBody>
          <a:bodyPr/>
          <a:lstStyle/>
          <a:p>
            <a:r>
              <a:rPr lang="en-GB"/>
              <a:t>TISWG Terms of reference</a:t>
            </a:r>
          </a:p>
        </p:txBody>
      </p:sp>
      <p:sp>
        <p:nvSpPr>
          <p:cNvPr id="5" name="Rectangle 4">
            <a:extLst>
              <a:ext uri="{FF2B5EF4-FFF2-40B4-BE49-F238E27FC236}">
                <a16:creationId xmlns:a16="http://schemas.microsoft.com/office/drawing/2014/main" id="{4A5A32FB-E5C6-5972-B93A-266C1465E023}"/>
              </a:ext>
            </a:extLst>
          </p:cNvPr>
          <p:cNvSpPr/>
          <p:nvPr/>
        </p:nvSpPr>
        <p:spPr>
          <a:xfrm>
            <a:off x="564366" y="1281791"/>
            <a:ext cx="11152713" cy="44172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600"/>
              </a:spcBef>
              <a:spcAft>
                <a:spcPts val="600"/>
              </a:spcAft>
              <a:buFont typeface="Arial" panose="020B0604020202020204" pitchFamily="34" charset="0"/>
              <a:buChar char="•"/>
            </a:pPr>
            <a:r>
              <a:rPr lang="en-GB" sz="2000" dirty="0">
                <a:solidFill>
                  <a:schemeClr val="tx1"/>
                </a:solidFill>
              </a:rPr>
              <a:t>We issued the TISWG Terms of Reference (</a:t>
            </a:r>
            <a:r>
              <a:rPr lang="en-GB" sz="2000" dirty="0" err="1">
                <a:solidFill>
                  <a:schemeClr val="tx1"/>
                </a:solidFill>
              </a:rPr>
              <a:t>ToR</a:t>
            </a:r>
            <a:r>
              <a:rPr lang="en-GB" sz="2000" dirty="0">
                <a:solidFill>
                  <a:schemeClr val="tx1"/>
                </a:solidFill>
              </a:rPr>
              <a:t>) for review on Wednesday 7 May to the TIWG attendees list. </a:t>
            </a:r>
          </a:p>
          <a:p>
            <a:pPr marL="285750" indent="-285750">
              <a:spcBef>
                <a:spcPts val="600"/>
              </a:spcBef>
              <a:spcAft>
                <a:spcPts val="600"/>
              </a:spcAft>
              <a:buFont typeface="Arial" panose="020B0604020202020204" pitchFamily="34" charset="0"/>
              <a:buChar char="•"/>
            </a:pPr>
            <a:r>
              <a:rPr lang="en-GB" sz="2000" dirty="0">
                <a:solidFill>
                  <a:schemeClr val="tx1"/>
                </a:solidFill>
              </a:rPr>
              <a:t>The </a:t>
            </a:r>
            <a:r>
              <a:rPr lang="en-GB" sz="2000" dirty="0" err="1">
                <a:solidFill>
                  <a:schemeClr val="tx1"/>
                </a:solidFill>
              </a:rPr>
              <a:t>ToR</a:t>
            </a:r>
            <a:r>
              <a:rPr lang="en-GB" sz="2000" dirty="0">
                <a:solidFill>
                  <a:schemeClr val="tx1"/>
                </a:solidFill>
              </a:rPr>
              <a:t> outlines: </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The purpose of the TISWG</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Its scope</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Objectives of the group</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Attendees</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Frequency and reporting</a:t>
            </a:r>
            <a:endParaRPr lang="en-GB" sz="2000" dirty="0">
              <a:solidFill>
                <a:schemeClr val="tx1"/>
              </a:solidFill>
              <a:ea typeface="Calibri"/>
              <a:cs typeface="Calibri"/>
            </a:endParaRPr>
          </a:p>
          <a:p>
            <a:pPr marL="800100" lvl="1" indent="-342900">
              <a:spcBef>
                <a:spcPts val="600"/>
              </a:spcBef>
              <a:spcAft>
                <a:spcPts val="600"/>
              </a:spcAft>
              <a:buFont typeface="Arial" panose="020B0604020202020204" pitchFamily="34" charset="0"/>
              <a:buChar char="•"/>
            </a:pPr>
            <a:r>
              <a:rPr lang="en-GB" sz="2000" dirty="0">
                <a:solidFill>
                  <a:schemeClr val="tx1"/>
                </a:solidFill>
              </a:rPr>
              <a:t>Membership confirmation</a:t>
            </a:r>
            <a:endParaRPr lang="en-GB" sz="2000" dirty="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r>
              <a:rPr lang="en-GB" sz="2000" dirty="0">
                <a:solidFill>
                  <a:schemeClr val="tx1"/>
                </a:solidFill>
              </a:rPr>
              <a:t>We are seeking endorsement of the Terms of Reference from attendees.</a:t>
            </a:r>
            <a:endParaRPr lang="en-GB" sz="2000" dirty="0">
              <a:solidFill>
                <a:schemeClr val="tx1"/>
              </a:solidFill>
              <a:ea typeface="Calibri"/>
              <a:cs typeface="Calibri"/>
            </a:endParaRPr>
          </a:p>
        </p:txBody>
      </p:sp>
    </p:spTree>
    <p:extLst>
      <p:ext uri="{BB962C8B-B14F-4D97-AF65-F5344CB8AC3E}">
        <p14:creationId xmlns:p14="http://schemas.microsoft.com/office/powerpoint/2010/main" val="682703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E1DA2-AD73-9837-1125-4D9B9F070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984DC-1A5E-408F-F47A-44122E3CE8D1}"/>
              </a:ext>
            </a:extLst>
          </p:cNvPr>
          <p:cNvSpPr>
            <a:spLocks noGrp="1"/>
          </p:cNvSpPr>
          <p:nvPr>
            <p:ph type="title"/>
          </p:nvPr>
        </p:nvSpPr>
        <p:spPr/>
        <p:txBody>
          <a:bodyPr/>
          <a:lstStyle/>
          <a:p>
            <a:r>
              <a:rPr lang="en-GB"/>
              <a:t>Assumptions and business processes</a:t>
            </a:r>
          </a:p>
        </p:txBody>
      </p:sp>
      <p:sp>
        <p:nvSpPr>
          <p:cNvPr id="3" name="Rectangle 2">
            <a:extLst>
              <a:ext uri="{FF2B5EF4-FFF2-40B4-BE49-F238E27FC236}">
                <a16:creationId xmlns:a16="http://schemas.microsoft.com/office/drawing/2014/main" id="{2830913F-D9C3-A657-F9C8-83AD5B2E02E4}"/>
              </a:ext>
            </a:extLst>
          </p:cNvPr>
          <p:cNvSpPr/>
          <p:nvPr/>
        </p:nvSpPr>
        <p:spPr>
          <a:xfrm>
            <a:off x="838199" y="1287234"/>
            <a:ext cx="9832521" cy="50996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600"/>
              </a:spcBef>
              <a:spcAft>
                <a:spcPts val="600"/>
              </a:spcAft>
              <a:buFont typeface="Arial" panose="020B0604020202020204" pitchFamily="34" charset="0"/>
              <a:buChar char="•"/>
            </a:pPr>
            <a:endParaRPr lang="en-GB" sz="2000">
              <a:solidFill>
                <a:schemeClr val="tx1"/>
              </a:solidFill>
            </a:endParaRPr>
          </a:p>
          <a:p>
            <a:pPr marL="285750" indent="-285750">
              <a:spcBef>
                <a:spcPts val="600"/>
              </a:spcBef>
              <a:spcAft>
                <a:spcPts val="600"/>
              </a:spcAft>
              <a:buFont typeface="Arial" panose="020B0604020202020204" pitchFamily="34" charset="0"/>
              <a:buChar char="•"/>
            </a:pPr>
            <a:r>
              <a:rPr lang="en-GB" sz="2000" dirty="0">
                <a:solidFill>
                  <a:schemeClr val="tx1"/>
                </a:solidFill>
              </a:rPr>
              <a:t>High-level business process developed for the four use cases defined in the DESNZ consultation, showing the two routes for accessing data.</a:t>
            </a:r>
            <a:endParaRPr lang="en-GB" dirty="0">
              <a:solidFill>
                <a:schemeClr val="tx1"/>
              </a:solidFill>
            </a:endParaRPr>
          </a:p>
          <a:p>
            <a:pPr marL="285750" indent="-285750">
              <a:spcBef>
                <a:spcPts val="600"/>
              </a:spcBef>
              <a:spcAft>
                <a:spcPts val="600"/>
              </a:spcAft>
              <a:buFont typeface="Arial" panose="020B0604020202020204" pitchFamily="34" charset="0"/>
              <a:buChar char="•"/>
            </a:pPr>
            <a:r>
              <a:rPr lang="en-GB" sz="2000" dirty="0">
                <a:solidFill>
                  <a:schemeClr val="tx1"/>
                </a:solidFill>
              </a:rPr>
              <a:t>Assumptions (aligned to the DESNZ policy intent set out in the consultation document) will lay the foundation for our governance framework, the Tariff Data Specification (TDS) and the proposed REC changes.</a:t>
            </a:r>
            <a:endParaRPr lang="en-GB" sz="20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2000" dirty="0">
                <a:solidFill>
                  <a:schemeClr val="tx1"/>
                </a:solidFill>
              </a:rPr>
              <a:t>The assumptions this month focus on:</a:t>
            </a:r>
            <a:endParaRPr lang="en-GB" sz="2000" dirty="0">
              <a:solidFill>
                <a:schemeClr val="tx1"/>
              </a:solidFill>
              <a:ea typeface="Calibri"/>
              <a:cs typeface="Calibri"/>
            </a:endParaRPr>
          </a:p>
          <a:p>
            <a:pPr marL="742950" lvl="1" indent="-285750">
              <a:spcBef>
                <a:spcPts val="600"/>
              </a:spcBef>
              <a:spcAft>
                <a:spcPts val="600"/>
              </a:spcAft>
              <a:buFont typeface="Arial" panose="020B0604020202020204" pitchFamily="34" charset="0"/>
              <a:buChar char="•"/>
            </a:pPr>
            <a:r>
              <a:rPr lang="en-GB" sz="2000" dirty="0">
                <a:solidFill>
                  <a:schemeClr val="tx1"/>
                </a:solidFill>
              </a:rPr>
              <a:t>Optimiser definition and access to the Tariff Data API</a:t>
            </a:r>
            <a:endParaRPr lang="en-GB" sz="2000" dirty="0">
              <a:solidFill>
                <a:schemeClr val="tx1"/>
              </a:solidFill>
              <a:ea typeface="Calibri"/>
              <a:cs typeface="Calibri"/>
            </a:endParaRPr>
          </a:p>
          <a:p>
            <a:pPr marL="742950" lvl="1" indent="-285750">
              <a:spcBef>
                <a:spcPts val="600"/>
              </a:spcBef>
              <a:spcAft>
                <a:spcPts val="600"/>
              </a:spcAft>
              <a:buFont typeface="Arial" panose="020B0604020202020204" pitchFamily="34" charset="0"/>
              <a:buChar char="•"/>
            </a:pPr>
            <a:r>
              <a:rPr lang="en-GB" sz="2000" dirty="0">
                <a:solidFill>
                  <a:schemeClr val="tx1"/>
                </a:solidFill>
              </a:rPr>
              <a:t>Consumer Consent </a:t>
            </a:r>
            <a:endParaRPr lang="en-GB" sz="20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2000" dirty="0">
                <a:solidFill>
                  <a:schemeClr val="tx1"/>
                </a:solidFill>
                <a:ea typeface="Calibri"/>
                <a:cs typeface="Calibri"/>
              </a:rPr>
              <a:t>Future meetings will cover the lower-level solution design.</a:t>
            </a:r>
            <a:endParaRPr lang="en-GB" dirty="0">
              <a:solidFill>
                <a:schemeClr val="tx1"/>
              </a:solidFill>
            </a:endParaRPr>
          </a:p>
          <a:p>
            <a:pPr marL="285750" indent="-285750">
              <a:spcBef>
                <a:spcPts val="600"/>
              </a:spcBef>
              <a:spcAft>
                <a:spcPts val="600"/>
              </a:spcAft>
              <a:buFont typeface="Arial" panose="020B0604020202020204" pitchFamily="34" charset="0"/>
              <a:buChar char="•"/>
            </a:pPr>
            <a:r>
              <a:rPr lang="en-GB" sz="2000" dirty="0">
                <a:solidFill>
                  <a:schemeClr val="tx1"/>
                </a:solidFill>
                <a:ea typeface="Calibri"/>
                <a:cs typeface="Calibri"/>
              </a:rPr>
              <a:t>Additional feedback on initial governance assumptions to be provided by Friday 23 May 2025. Feedback can be provided by email to </a:t>
            </a:r>
            <a:r>
              <a:rPr lang="en-GB" sz="2000" dirty="0">
                <a:solidFill>
                  <a:schemeClr val="tx1"/>
                </a:solidFill>
                <a:ea typeface="Calibri"/>
                <a:cs typeface="Calibri"/>
                <a:hlinkClick r:id="rId2">
                  <a:extLst>
                    <a:ext uri="{A12FA001-AC4F-418D-AE19-62706E023703}">
                      <ahyp:hlinkClr xmlns:ahyp="http://schemas.microsoft.com/office/drawing/2018/hyperlinkcolor" val="tx"/>
                    </a:ext>
                  </a:extLst>
                </a:hlinkClick>
              </a:rPr>
              <a:t>James.Rees@recmanager.co.uk</a:t>
            </a:r>
            <a:r>
              <a:rPr lang="en-GB" sz="2000" dirty="0">
                <a:solidFill>
                  <a:schemeClr val="tx1"/>
                </a:solidFill>
                <a:ea typeface="Calibri"/>
                <a:cs typeface="Calibri"/>
              </a:rPr>
              <a:t>.</a:t>
            </a:r>
          </a:p>
          <a:p>
            <a:pPr marL="285750" indent="-285750">
              <a:spcBef>
                <a:spcPts val="600"/>
              </a:spcBef>
              <a:spcAft>
                <a:spcPts val="600"/>
              </a:spcAft>
              <a:buFont typeface="Arial" panose="020B0604020202020204" pitchFamily="34" charset="0"/>
              <a:buChar char="•"/>
            </a:pPr>
            <a:r>
              <a:rPr lang="en-GB" sz="2000" dirty="0">
                <a:solidFill>
                  <a:schemeClr val="tx1"/>
                </a:solidFill>
                <a:ea typeface="Calibri"/>
                <a:cs typeface="Calibri"/>
              </a:rPr>
              <a:t>Feedback will be collated into the Assumptions Consensus Log which will be made available on the REC Portal and project GitHub ahead of the next TISWG meeting.</a:t>
            </a:r>
          </a:p>
          <a:p>
            <a:pPr marL="285750" indent="-285750">
              <a:spcBef>
                <a:spcPts val="600"/>
              </a:spcBef>
              <a:spcAft>
                <a:spcPts val="600"/>
              </a:spcAft>
              <a:buFont typeface="Arial" panose="020B0604020202020204" pitchFamily="34" charset="0"/>
              <a:buChar char="•"/>
            </a:pPr>
            <a:endParaRPr lang="en-GB" sz="2000">
              <a:solidFill>
                <a:schemeClr val="tx1"/>
              </a:solidFill>
              <a:ea typeface="Calibri"/>
              <a:cs typeface="Calibri"/>
            </a:endParaRPr>
          </a:p>
        </p:txBody>
      </p:sp>
    </p:spTree>
    <p:extLst>
      <p:ext uri="{BB962C8B-B14F-4D97-AF65-F5344CB8AC3E}">
        <p14:creationId xmlns:p14="http://schemas.microsoft.com/office/powerpoint/2010/main" val="3202526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4F2C6-337D-6080-1875-39E62D546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5268A-EC23-D594-05A8-1B2BF552716E}"/>
              </a:ext>
            </a:extLst>
          </p:cNvPr>
          <p:cNvSpPr>
            <a:spLocks noGrp="1"/>
          </p:cNvSpPr>
          <p:nvPr>
            <p:ph type="title"/>
          </p:nvPr>
        </p:nvSpPr>
        <p:spPr/>
        <p:txBody>
          <a:bodyPr/>
          <a:lstStyle/>
          <a:p>
            <a:r>
              <a:rPr lang="en-GB">
                <a:latin typeface="Roboto"/>
                <a:ea typeface="Roboto"/>
                <a:cs typeface="Roboto"/>
              </a:rPr>
              <a:t>MVP Use Cases</a:t>
            </a:r>
            <a:endParaRPr lang="en-GB"/>
          </a:p>
        </p:txBody>
      </p:sp>
      <p:sp>
        <p:nvSpPr>
          <p:cNvPr id="3" name="Rectangle 2">
            <a:extLst>
              <a:ext uri="{FF2B5EF4-FFF2-40B4-BE49-F238E27FC236}">
                <a16:creationId xmlns:a16="http://schemas.microsoft.com/office/drawing/2014/main" id="{92F94BDB-A802-F81F-91FB-DE7E7A5B44F4}"/>
              </a:ext>
            </a:extLst>
          </p:cNvPr>
          <p:cNvSpPr/>
          <p:nvPr/>
        </p:nvSpPr>
        <p:spPr>
          <a:xfrm>
            <a:off x="387220" y="2354812"/>
            <a:ext cx="11232112" cy="346165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a:solidFill>
                  <a:schemeClr val="tx1"/>
                </a:solidFill>
              </a:rPr>
              <a:t>When the MVP is introduced electricity tariff data (gas optional) will have to be made available by suppliers and the following use cases will be supported: </a:t>
            </a:r>
            <a:endParaRPr lang="en-US"/>
          </a:p>
          <a:p>
            <a:endParaRPr lang="en-GB" sz="2000">
              <a:solidFill>
                <a:schemeClr val="tx1"/>
              </a:solidFill>
            </a:endParaRPr>
          </a:p>
          <a:p>
            <a:r>
              <a:rPr lang="en-GB" sz="2000">
                <a:solidFill>
                  <a:schemeClr val="tx1"/>
                </a:solidFill>
              </a:rPr>
              <a:t>A) Support a third-party organisation in optimising energy consumption when a customer of the organisation knows their current supplier and tariff name (or can easily find them) and provides this information to the organisation. </a:t>
            </a:r>
            <a:endParaRPr lang="en-GB" sz="2000">
              <a:solidFill>
                <a:schemeClr val="tx1"/>
              </a:solidFill>
              <a:ea typeface="Calibri" panose="020F0502020204030204"/>
              <a:cs typeface="Calibri" panose="020F0502020204030204"/>
            </a:endParaRPr>
          </a:p>
          <a:p>
            <a:endParaRPr lang="en-GB" sz="2000">
              <a:solidFill>
                <a:schemeClr val="tx1"/>
              </a:solidFill>
            </a:endParaRPr>
          </a:p>
          <a:p>
            <a:r>
              <a:rPr lang="en-GB" sz="2000">
                <a:solidFill>
                  <a:schemeClr val="tx1"/>
                </a:solidFill>
              </a:rPr>
              <a:t>B) Support a third-party organisation in optimising energy consumption if a customer does not know their tariff name (and cannot easily find it) but knows their supplier name, and is the bill payer. </a:t>
            </a:r>
            <a:endParaRPr lang="en-GB" sz="2000">
              <a:solidFill>
                <a:schemeClr val="tx1"/>
              </a:solidFill>
              <a:ea typeface="Calibri" panose="020F0502020204030204"/>
              <a:cs typeface="Calibri" panose="020F0502020204030204"/>
            </a:endParaRPr>
          </a:p>
          <a:p>
            <a:endParaRPr lang="en-GB" sz="2000">
              <a:solidFill>
                <a:schemeClr val="tx1"/>
              </a:solidFill>
            </a:endParaRPr>
          </a:p>
          <a:p>
            <a:r>
              <a:rPr lang="en-GB" sz="2000">
                <a:solidFill>
                  <a:schemeClr val="tx1"/>
                </a:solidFill>
              </a:rPr>
              <a:t>C) Support a third-party organisation in optimising energy consumption of a customer when the supplier modifies the unit prices of Time of Use tariffs. </a:t>
            </a:r>
            <a:endParaRPr lang="en-GB" sz="2000">
              <a:solidFill>
                <a:schemeClr val="tx1"/>
              </a:solidFill>
              <a:ea typeface="Calibri" panose="020F0502020204030204"/>
              <a:cs typeface="Calibri" panose="020F0502020204030204"/>
            </a:endParaRPr>
          </a:p>
          <a:p>
            <a:endParaRPr lang="en-GB" sz="2000">
              <a:solidFill>
                <a:schemeClr val="tx1"/>
              </a:solidFill>
            </a:endParaRPr>
          </a:p>
          <a:p>
            <a:r>
              <a:rPr lang="en-GB" sz="2000">
                <a:solidFill>
                  <a:schemeClr val="tx1"/>
                </a:solidFill>
              </a:rPr>
              <a:t>D) Support a third-party organisation in optimising energy consumption of a customer, without requiring the customer of the organisation to manually inform the organisation if they change their tariff or supplier. </a:t>
            </a:r>
            <a:endParaRPr lang="en-GB" sz="2000">
              <a:solidFill>
                <a:schemeClr val="tx1"/>
              </a:solidFill>
              <a:ea typeface="Calibri" panose="020F0502020204030204"/>
              <a:cs typeface="Calibri" panose="020F0502020204030204"/>
            </a:endParaRPr>
          </a:p>
          <a:p>
            <a:pPr marL="285750" indent="-285750">
              <a:spcBef>
                <a:spcPts val="600"/>
              </a:spcBef>
              <a:spcAft>
                <a:spcPts val="600"/>
              </a:spcAft>
              <a:buFont typeface="Arial" panose="020B0604020202020204" pitchFamily="34" charset="0"/>
              <a:buChar char="•"/>
            </a:pPr>
            <a:endParaRPr lang="en-GB" sz="2000">
              <a:solidFill>
                <a:schemeClr val="tx1"/>
              </a:solidFill>
              <a:ea typeface="Calibri" panose="020F0502020204030204"/>
              <a:cs typeface="Calibri" panose="020F0502020204030204"/>
            </a:endParaRPr>
          </a:p>
        </p:txBody>
      </p:sp>
    </p:spTree>
    <p:extLst>
      <p:ext uri="{BB962C8B-B14F-4D97-AF65-F5344CB8AC3E}">
        <p14:creationId xmlns:p14="http://schemas.microsoft.com/office/powerpoint/2010/main" val="2842099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906DB-88E1-8761-8B8E-9D50DDF49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3E21A-DFFC-9880-D25C-8978B3149529}"/>
              </a:ext>
            </a:extLst>
          </p:cNvPr>
          <p:cNvSpPr>
            <a:spLocks noGrp="1"/>
          </p:cNvSpPr>
          <p:nvPr>
            <p:ph type="title"/>
          </p:nvPr>
        </p:nvSpPr>
        <p:spPr/>
        <p:txBody>
          <a:bodyPr/>
          <a:lstStyle/>
          <a:p>
            <a:r>
              <a:rPr lang="en-GB"/>
              <a:t>High level business process</a:t>
            </a:r>
          </a:p>
        </p:txBody>
      </p:sp>
      <p:sp>
        <p:nvSpPr>
          <p:cNvPr id="46" name="Rounded Rectangle 45">
            <a:extLst>
              <a:ext uri="{FF2B5EF4-FFF2-40B4-BE49-F238E27FC236}">
                <a16:creationId xmlns:a16="http://schemas.microsoft.com/office/drawing/2014/main" id="{226A6F34-7B14-1920-3E33-0DA145ECE795}"/>
              </a:ext>
            </a:extLst>
          </p:cNvPr>
          <p:cNvSpPr/>
          <p:nvPr/>
        </p:nvSpPr>
        <p:spPr>
          <a:xfrm>
            <a:off x="223831" y="3471083"/>
            <a:ext cx="1590014"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1</a:t>
            </a:r>
          </a:p>
          <a:p>
            <a:pPr algn="ctr"/>
            <a:r>
              <a:rPr lang="en-GB" sz="1200"/>
              <a:t>Consumer agrees requirements with Optimiser via Optimiser Portal </a:t>
            </a:r>
          </a:p>
        </p:txBody>
      </p:sp>
      <p:sp>
        <p:nvSpPr>
          <p:cNvPr id="47" name="Rounded Rectangle 46">
            <a:extLst>
              <a:ext uri="{FF2B5EF4-FFF2-40B4-BE49-F238E27FC236}">
                <a16:creationId xmlns:a16="http://schemas.microsoft.com/office/drawing/2014/main" id="{E3DC2E22-3C0B-7F9E-BE47-3D291E8A2C71}"/>
              </a:ext>
            </a:extLst>
          </p:cNvPr>
          <p:cNvSpPr/>
          <p:nvPr/>
        </p:nvSpPr>
        <p:spPr>
          <a:xfrm>
            <a:off x="2148697" y="3471083"/>
            <a:ext cx="1590014"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2</a:t>
            </a:r>
          </a:p>
          <a:p>
            <a:pPr algn="ctr"/>
            <a:r>
              <a:rPr lang="en-GB" sz="1200"/>
              <a:t>Consumer populates information to support Tariff Data access via Optimiser Portal</a:t>
            </a:r>
          </a:p>
        </p:txBody>
      </p:sp>
      <p:cxnSp>
        <p:nvCxnSpPr>
          <p:cNvPr id="49" name="Straight Arrow Connector 48">
            <a:extLst>
              <a:ext uri="{FF2B5EF4-FFF2-40B4-BE49-F238E27FC236}">
                <a16:creationId xmlns:a16="http://schemas.microsoft.com/office/drawing/2014/main" id="{0ADF63C8-8C44-D6A4-1BF6-618F4395F050}"/>
              </a:ext>
            </a:extLst>
          </p:cNvPr>
          <p:cNvCxnSpPr>
            <a:stCxn id="46" idx="3"/>
            <a:endCxn id="47" idx="1"/>
          </p:cNvCxnSpPr>
          <p:nvPr/>
        </p:nvCxnSpPr>
        <p:spPr>
          <a:xfrm>
            <a:off x="1813845" y="3974003"/>
            <a:ext cx="33485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EE547330-0D28-A5DF-D0CB-5BF2C25A2186}"/>
              </a:ext>
            </a:extLst>
          </p:cNvPr>
          <p:cNvSpPr/>
          <p:nvPr/>
        </p:nvSpPr>
        <p:spPr>
          <a:xfrm>
            <a:off x="223831" y="4750605"/>
            <a:ext cx="1590014" cy="1762461"/>
          </a:xfrm>
          <a:prstGeom prst="roundRect">
            <a:avLst>
              <a:gd name="adj" fmla="val 3726"/>
            </a:avLst>
          </a:prstGeom>
          <a:solidFill>
            <a:schemeClr val="bg1">
              <a:lumMod val="9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r>
              <a:rPr lang="en-GB" sz="1200" b="1">
                <a:solidFill>
                  <a:schemeClr val="tx1"/>
                </a:solidFill>
              </a:rPr>
              <a:t>Assumptions:</a:t>
            </a:r>
          </a:p>
          <a:p>
            <a:pPr marL="171450" indent="-171450">
              <a:buFont typeface="Arial" panose="020B0604020202020204" pitchFamily="34" charset="0"/>
              <a:buChar char="•"/>
            </a:pPr>
            <a:r>
              <a:rPr lang="en-GB" sz="1200">
                <a:solidFill>
                  <a:schemeClr val="tx1"/>
                </a:solidFill>
              </a:rPr>
              <a:t>Interaction between Optimiser and consumer is outside the REC and not subject to REC governance</a:t>
            </a:r>
          </a:p>
        </p:txBody>
      </p:sp>
      <p:sp>
        <p:nvSpPr>
          <p:cNvPr id="51" name="Rounded Rectangle 50">
            <a:extLst>
              <a:ext uri="{FF2B5EF4-FFF2-40B4-BE49-F238E27FC236}">
                <a16:creationId xmlns:a16="http://schemas.microsoft.com/office/drawing/2014/main" id="{B91F67EF-0B54-D42E-5C27-5AB9556BCB8F}"/>
              </a:ext>
            </a:extLst>
          </p:cNvPr>
          <p:cNvSpPr/>
          <p:nvPr/>
        </p:nvSpPr>
        <p:spPr>
          <a:xfrm>
            <a:off x="2069197" y="4750605"/>
            <a:ext cx="1749015" cy="1762461"/>
          </a:xfrm>
          <a:prstGeom prst="roundRect">
            <a:avLst>
              <a:gd name="adj" fmla="val 3726"/>
            </a:avLst>
          </a:prstGeom>
          <a:solidFill>
            <a:schemeClr val="bg1">
              <a:lumMod val="9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r>
              <a:rPr lang="en-GB" sz="1200" b="1">
                <a:solidFill>
                  <a:schemeClr val="tx1"/>
                </a:solidFill>
              </a:rPr>
              <a:t>Area for consideration:</a:t>
            </a:r>
          </a:p>
          <a:p>
            <a:pPr marL="171450" indent="-171450">
              <a:buFont typeface="Arial" panose="020B0604020202020204" pitchFamily="34" charset="0"/>
              <a:buChar char="•"/>
            </a:pPr>
            <a:r>
              <a:rPr lang="en-GB" sz="1200">
                <a:solidFill>
                  <a:schemeClr val="tx1"/>
                </a:solidFill>
              </a:rPr>
              <a:t>Further consideration required on the approach to Supplier identification.</a:t>
            </a:r>
            <a:endParaRPr lang="en-GB" sz="1200">
              <a:solidFill>
                <a:schemeClr val="tx1"/>
              </a:solidFill>
              <a:ea typeface="Calibri"/>
              <a:cs typeface="Calibri"/>
            </a:endParaRPr>
          </a:p>
        </p:txBody>
      </p:sp>
      <p:cxnSp>
        <p:nvCxnSpPr>
          <p:cNvPr id="53" name="Straight Connector 52">
            <a:extLst>
              <a:ext uri="{FF2B5EF4-FFF2-40B4-BE49-F238E27FC236}">
                <a16:creationId xmlns:a16="http://schemas.microsoft.com/office/drawing/2014/main" id="{ED5FB3F7-ED0A-7E48-A442-8EDFEBEADDD9}"/>
              </a:ext>
            </a:extLst>
          </p:cNvPr>
          <p:cNvCxnSpPr>
            <a:cxnSpLocks/>
            <a:stCxn id="46" idx="2"/>
            <a:endCxn id="50" idx="0"/>
          </p:cNvCxnSpPr>
          <p:nvPr/>
        </p:nvCxnSpPr>
        <p:spPr>
          <a:xfrm>
            <a:off x="1018838" y="4476923"/>
            <a:ext cx="0" cy="27368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9392168-1594-7714-B166-0A5166F6DD8C}"/>
              </a:ext>
            </a:extLst>
          </p:cNvPr>
          <p:cNvCxnSpPr>
            <a:cxnSpLocks/>
            <a:stCxn id="47" idx="2"/>
            <a:endCxn id="51" idx="0"/>
          </p:cNvCxnSpPr>
          <p:nvPr/>
        </p:nvCxnSpPr>
        <p:spPr>
          <a:xfrm>
            <a:off x="2943704" y="4476923"/>
            <a:ext cx="1" cy="27368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CBE8E874-9DA4-7C77-E984-B6CEE15FDC7B}"/>
              </a:ext>
            </a:extLst>
          </p:cNvPr>
          <p:cNvCxnSpPr>
            <a:cxnSpLocks/>
            <a:stCxn id="47" idx="3"/>
            <a:endCxn id="58" idx="1"/>
          </p:cNvCxnSpPr>
          <p:nvPr/>
        </p:nvCxnSpPr>
        <p:spPr>
          <a:xfrm>
            <a:off x="3738711" y="3974003"/>
            <a:ext cx="5325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5" name="Rounded Rectangle 74">
            <a:extLst>
              <a:ext uri="{FF2B5EF4-FFF2-40B4-BE49-F238E27FC236}">
                <a16:creationId xmlns:a16="http://schemas.microsoft.com/office/drawing/2014/main" id="{FC692A60-208F-08E3-7BA1-A66CECC218CC}"/>
              </a:ext>
            </a:extLst>
          </p:cNvPr>
          <p:cNvSpPr/>
          <p:nvPr/>
        </p:nvSpPr>
        <p:spPr>
          <a:xfrm>
            <a:off x="4287875" y="1420291"/>
            <a:ext cx="3827426" cy="1537432"/>
          </a:xfrm>
          <a:prstGeom prst="roundRect">
            <a:avLst>
              <a:gd name="adj" fmla="val 3726"/>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bIns="36000" rtlCol="0" anchor="t"/>
          <a:lstStyle/>
          <a:p>
            <a:pPr algn="ctr"/>
            <a:r>
              <a:rPr lang="en-GB" sz="1600" b="1">
                <a:solidFill>
                  <a:schemeClr val="tx1"/>
                </a:solidFill>
              </a:rPr>
              <a:t>Use Case A/C</a:t>
            </a:r>
          </a:p>
        </p:txBody>
      </p:sp>
      <p:sp>
        <p:nvSpPr>
          <p:cNvPr id="63" name="Rounded Rectangle 62">
            <a:extLst>
              <a:ext uri="{FF2B5EF4-FFF2-40B4-BE49-F238E27FC236}">
                <a16:creationId xmlns:a16="http://schemas.microsoft.com/office/drawing/2014/main" id="{3E715C8A-5852-D705-2C28-ECFD2827F465}"/>
              </a:ext>
            </a:extLst>
          </p:cNvPr>
          <p:cNvSpPr/>
          <p:nvPr/>
        </p:nvSpPr>
        <p:spPr>
          <a:xfrm>
            <a:off x="4384982" y="1813991"/>
            <a:ext cx="1087562"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3</a:t>
            </a:r>
          </a:p>
          <a:p>
            <a:pPr algn="ctr"/>
            <a:r>
              <a:rPr lang="en-GB" sz="1200"/>
              <a:t>Optimiser initiates tariff data request</a:t>
            </a:r>
          </a:p>
        </p:txBody>
      </p:sp>
      <p:sp>
        <p:nvSpPr>
          <p:cNvPr id="64" name="Rounded Rectangle 63">
            <a:extLst>
              <a:ext uri="{FF2B5EF4-FFF2-40B4-BE49-F238E27FC236}">
                <a16:creationId xmlns:a16="http://schemas.microsoft.com/office/drawing/2014/main" id="{26C992BD-6F0C-B307-9A95-F0F06F1286E2}"/>
              </a:ext>
            </a:extLst>
          </p:cNvPr>
          <p:cNvSpPr/>
          <p:nvPr/>
        </p:nvSpPr>
        <p:spPr>
          <a:xfrm>
            <a:off x="5707389" y="1813991"/>
            <a:ext cx="1475488"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4</a:t>
            </a:r>
          </a:p>
          <a:p>
            <a:pPr algn="ctr"/>
            <a:r>
              <a:rPr lang="en-GB" sz="1200"/>
              <a:t>Supplier provides Tariff Data Response to Optimiser including relevant data</a:t>
            </a:r>
          </a:p>
        </p:txBody>
      </p:sp>
      <p:sp>
        <p:nvSpPr>
          <p:cNvPr id="65" name="Magnetic Disk 64">
            <a:extLst>
              <a:ext uri="{FF2B5EF4-FFF2-40B4-BE49-F238E27FC236}">
                <a16:creationId xmlns:a16="http://schemas.microsoft.com/office/drawing/2014/main" id="{4520CA89-04F8-A8A8-B21B-8F37E8419535}"/>
              </a:ext>
            </a:extLst>
          </p:cNvPr>
          <p:cNvSpPr/>
          <p:nvPr/>
        </p:nvSpPr>
        <p:spPr>
          <a:xfrm>
            <a:off x="7408887" y="2004637"/>
            <a:ext cx="572448" cy="624548"/>
          </a:xfrm>
          <a:prstGeom prst="flowChartMagneticDisk">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END</a:t>
            </a:r>
          </a:p>
        </p:txBody>
      </p:sp>
      <p:cxnSp>
        <p:nvCxnSpPr>
          <p:cNvPr id="69" name="Straight Arrow Connector 68">
            <a:extLst>
              <a:ext uri="{FF2B5EF4-FFF2-40B4-BE49-F238E27FC236}">
                <a16:creationId xmlns:a16="http://schemas.microsoft.com/office/drawing/2014/main" id="{A9737033-9979-E09F-D5EF-13D7C1C0DAE9}"/>
              </a:ext>
            </a:extLst>
          </p:cNvPr>
          <p:cNvCxnSpPr>
            <a:cxnSpLocks/>
            <a:stCxn id="63" idx="3"/>
            <a:endCxn id="64" idx="1"/>
          </p:cNvCxnSpPr>
          <p:nvPr/>
        </p:nvCxnSpPr>
        <p:spPr>
          <a:xfrm>
            <a:off x="5472544" y="2316911"/>
            <a:ext cx="23484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3E56C3B8-146E-464B-99BB-8BC3D2D03A46}"/>
              </a:ext>
            </a:extLst>
          </p:cNvPr>
          <p:cNvCxnSpPr>
            <a:cxnSpLocks/>
            <a:stCxn id="64" idx="3"/>
            <a:endCxn id="65" idx="2"/>
          </p:cNvCxnSpPr>
          <p:nvPr/>
        </p:nvCxnSpPr>
        <p:spPr>
          <a:xfrm>
            <a:off x="7182877" y="2316911"/>
            <a:ext cx="22601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6" name="Rounded Rectangle 75">
            <a:extLst>
              <a:ext uri="{FF2B5EF4-FFF2-40B4-BE49-F238E27FC236}">
                <a16:creationId xmlns:a16="http://schemas.microsoft.com/office/drawing/2014/main" id="{401B1322-620E-ECBA-26CD-B5E3B287F190}"/>
              </a:ext>
            </a:extLst>
          </p:cNvPr>
          <p:cNvSpPr/>
          <p:nvPr/>
        </p:nvSpPr>
        <p:spPr>
          <a:xfrm>
            <a:off x="219514" y="1417223"/>
            <a:ext cx="3519197" cy="1543568"/>
          </a:xfrm>
          <a:prstGeom prst="roundRect">
            <a:avLst>
              <a:gd name="adj" fmla="val 3726"/>
            </a:avLst>
          </a:prstGeom>
          <a:solidFill>
            <a:schemeClr val="bg1">
              <a:lumMod val="9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spcBef>
                <a:spcPts val="200"/>
              </a:spcBef>
              <a:spcAft>
                <a:spcPts val="200"/>
              </a:spcAft>
            </a:pPr>
            <a:r>
              <a:rPr lang="en-GB" sz="1200" b="1">
                <a:solidFill>
                  <a:schemeClr val="tx1"/>
                </a:solidFill>
              </a:rPr>
              <a:t>Assumptions:</a:t>
            </a:r>
          </a:p>
          <a:p>
            <a:pPr marL="171450" indent="-171450">
              <a:spcBef>
                <a:spcPts val="200"/>
              </a:spcBef>
              <a:spcAft>
                <a:spcPts val="200"/>
              </a:spcAft>
              <a:buFont typeface="Arial" panose="020B0604020202020204" pitchFamily="34" charset="0"/>
              <a:buChar char="•"/>
            </a:pPr>
            <a:r>
              <a:rPr lang="en-GB" sz="1200">
                <a:solidFill>
                  <a:schemeClr val="tx1"/>
                </a:solidFill>
              </a:rPr>
              <a:t>Optimiser can access tariff data once or obtain regular updates, to maintain time of use tariff information.</a:t>
            </a:r>
          </a:p>
          <a:p>
            <a:pPr marL="171450" indent="-171450">
              <a:spcBef>
                <a:spcPts val="200"/>
              </a:spcBef>
              <a:spcAft>
                <a:spcPts val="200"/>
              </a:spcAft>
              <a:buFont typeface="Arial" panose="020B0604020202020204" pitchFamily="34" charset="0"/>
              <a:buChar char="•"/>
            </a:pPr>
            <a:r>
              <a:rPr lang="en-GB" sz="1200">
                <a:solidFill>
                  <a:schemeClr val="tx1"/>
                </a:solidFill>
              </a:rPr>
              <a:t>Optimisers to determine how best to engage with customer to identify the correct tariff.</a:t>
            </a:r>
            <a:endParaRPr lang="en-GB" sz="1200">
              <a:solidFill>
                <a:schemeClr val="tx1"/>
              </a:solidFill>
              <a:ea typeface="Calibri"/>
              <a:cs typeface="Calibri"/>
            </a:endParaRPr>
          </a:p>
        </p:txBody>
      </p:sp>
      <p:cxnSp>
        <p:nvCxnSpPr>
          <p:cNvPr id="103" name="Straight Connector 102">
            <a:extLst>
              <a:ext uri="{FF2B5EF4-FFF2-40B4-BE49-F238E27FC236}">
                <a16:creationId xmlns:a16="http://schemas.microsoft.com/office/drawing/2014/main" id="{1A419D52-204A-BF19-4AA1-0738CE80FD03}"/>
              </a:ext>
            </a:extLst>
          </p:cNvPr>
          <p:cNvCxnSpPr>
            <a:cxnSpLocks/>
            <a:stCxn id="76" idx="3"/>
            <a:endCxn id="75" idx="1"/>
          </p:cNvCxnSpPr>
          <p:nvPr/>
        </p:nvCxnSpPr>
        <p:spPr>
          <a:xfrm>
            <a:off x="3738711" y="2189007"/>
            <a:ext cx="549164" cy="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58" name="Diamond 57">
            <a:extLst>
              <a:ext uri="{FF2B5EF4-FFF2-40B4-BE49-F238E27FC236}">
                <a16:creationId xmlns:a16="http://schemas.microsoft.com/office/drawing/2014/main" id="{8B5CABE6-5D8B-B979-F4DC-072C84D34146}"/>
              </a:ext>
            </a:extLst>
          </p:cNvPr>
          <p:cNvSpPr/>
          <p:nvPr/>
        </p:nvSpPr>
        <p:spPr>
          <a:xfrm>
            <a:off x="4271220" y="3471083"/>
            <a:ext cx="1315087" cy="1005840"/>
          </a:xfrm>
          <a:prstGeom prst="diamond">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a:t>Tariff Name provided</a:t>
            </a:r>
          </a:p>
        </p:txBody>
      </p:sp>
      <p:sp>
        <p:nvSpPr>
          <p:cNvPr id="107" name="Rounded Rectangle 106">
            <a:extLst>
              <a:ext uri="{FF2B5EF4-FFF2-40B4-BE49-F238E27FC236}">
                <a16:creationId xmlns:a16="http://schemas.microsoft.com/office/drawing/2014/main" id="{79BBA2AE-786D-CEC7-0962-FD33AB74CFF0}"/>
              </a:ext>
            </a:extLst>
          </p:cNvPr>
          <p:cNvSpPr/>
          <p:nvPr/>
        </p:nvSpPr>
        <p:spPr>
          <a:xfrm>
            <a:off x="5693480" y="3151028"/>
            <a:ext cx="3679111" cy="1404860"/>
          </a:xfrm>
          <a:prstGeom prst="roundRect">
            <a:avLst>
              <a:gd name="adj" fmla="val 3726"/>
            </a:avLst>
          </a:prstGeom>
          <a:solidFill>
            <a:schemeClr val="bg1">
              <a:lumMod val="9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spcBef>
                <a:spcPts val="200"/>
              </a:spcBef>
              <a:spcAft>
                <a:spcPts val="200"/>
              </a:spcAft>
            </a:pPr>
            <a:r>
              <a:rPr lang="en-GB" sz="1100" b="1">
                <a:solidFill>
                  <a:schemeClr val="tx1"/>
                </a:solidFill>
              </a:rPr>
              <a:t>Proposed content requesting consent:</a:t>
            </a:r>
          </a:p>
          <a:p>
            <a:pPr marL="228600" indent="-228600">
              <a:spcBef>
                <a:spcPts val="200"/>
              </a:spcBef>
              <a:spcAft>
                <a:spcPts val="200"/>
              </a:spcAft>
              <a:buAutoNum type="arabicPeriod"/>
            </a:pPr>
            <a:r>
              <a:rPr lang="en-GB" sz="1100">
                <a:solidFill>
                  <a:schemeClr val="tx1"/>
                </a:solidFill>
              </a:rPr>
              <a:t>Do you consent to your electricity / gas tariff being shared with [Optimiser]?</a:t>
            </a:r>
          </a:p>
          <a:p>
            <a:pPr marL="228600" indent="-228600">
              <a:spcBef>
                <a:spcPts val="200"/>
              </a:spcBef>
              <a:spcAft>
                <a:spcPts val="200"/>
              </a:spcAft>
              <a:buAutoNum type="arabicPeriod"/>
            </a:pPr>
            <a:r>
              <a:rPr lang="en-GB" sz="1100">
                <a:solidFill>
                  <a:schemeClr val="tx1"/>
                </a:solidFill>
              </a:rPr>
              <a:t>Do you consent to [Supplier] notifying [Optimiser] if your tariff details change?</a:t>
            </a:r>
          </a:p>
          <a:p>
            <a:pPr marL="228600" indent="-228600">
              <a:spcBef>
                <a:spcPts val="200"/>
              </a:spcBef>
              <a:spcAft>
                <a:spcPts val="200"/>
              </a:spcAft>
              <a:buAutoNum type="arabicPeriod"/>
            </a:pPr>
            <a:r>
              <a:rPr lang="en-GB" sz="1100">
                <a:solidFill>
                  <a:schemeClr val="tx1"/>
                </a:solidFill>
              </a:rPr>
              <a:t>Do you consent to [Supplier] notifying [Optimiser] if you change supplier?</a:t>
            </a:r>
          </a:p>
        </p:txBody>
      </p:sp>
      <p:sp>
        <p:nvSpPr>
          <p:cNvPr id="85" name="Rounded Rectangle 84">
            <a:extLst>
              <a:ext uri="{FF2B5EF4-FFF2-40B4-BE49-F238E27FC236}">
                <a16:creationId xmlns:a16="http://schemas.microsoft.com/office/drawing/2014/main" id="{E24EBFEC-5AB6-DC91-5260-8A828A9A387B}"/>
              </a:ext>
            </a:extLst>
          </p:cNvPr>
          <p:cNvSpPr/>
          <p:nvPr/>
        </p:nvSpPr>
        <p:spPr>
          <a:xfrm>
            <a:off x="4073561" y="4975634"/>
            <a:ext cx="5299033" cy="1537432"/>
          </a:xfrm>
          <a:prstGeom prst="roundRect">
            <a:avLst>
              <a:gd name="adj" fmla="val 3726"/>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bIns="36000" rtlCol="0" anchor="b"/>
          <a:lstStyle/>
          <a:p>
            <a:pPr algn="ctr"/>
            <a:r>
              <a:rPr lang="en-GB" sz="1600" b="1">
                <a:solidFill>
                  <a:schemeClr val="tx1"/>
                </a:solidFill>
              </a:rPr>
              <a:t>Use Case B</a:t>
            </a:r>
          </a:p>
        </p:txBody>
      </p:sp>
      <p:sp>
        <p:nvSpPr>
          <p:cNvPr id="79" name="Rounded Rectangle 78">
            <a:extLst>
              <a:ext uri="{FF2B5EF4-FFF2-40B4-BE49-F238E27FC236}">
                <a16:creationId xmlns:a16="http://schemas.microsoft.com/office/drawing/2014/main" id="{B5090379-E982-335E-2697-D36545CB6D95}"/>
              </a:ext>
            </a:extLst>
          </p:cNvPr>
          <p:cNvSpPr/>
          <p:nvPr/>
        </p:nvSpPr>
        <p:spPr>
          <a:xfrm>
            <a:off x="4187324" y="5128174"/>
            <a:ext cx="1482878"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5</a:t>
            </a:r>
          </a:p>
          <a:p>
            <a:pPr algn="ctr"/>
            <a:r>
              <a:rPr lang="en-GB" sz="1200"/>
              <a:t>Consumer is diverted to supplier portal and logs in with existing security credentials</a:t>
            </a:r>
          </a:p>
        </p:txBody>
      </p:sp>
      <p:sp>
        <p:nvSpPr>
          <p:cNvPr id="83" name="Rounded Rectangle 82">
            <a:extLst>
              <a:ext uri="{FF2B5EF4-FFF2-40B4-BE49-F238E27FC236}">
                <a16:creationId xmlns:a16="http://schemas.microsoft.com/office/drawing/2014/main" id="{3DBA439B-A129-F0A9-BF60-1849211637F7}"/>
              </a:ext>
            </a:extLst>
          </p:cNvPr>
          <p:cNvSpPr/>
          <p:nvPr/>
        </p:nvSpPr>
        <p:spPr>
          <a:xfrm>
            <a:off x="5987275" y="5128174"/>
            <a:ext cx="1482878"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6</a:t>
            </a:r>
          </a:p>
          <a:p>
            <a:pPr algn="ctr"/>
            <a:r>
              <a:rPr lang="en-GB" sz="1200"/>
              <a:t>Consumer provides consent for sharing of tariff data</a:t>
            </a:r>
            <a:endParaRPr lang="en-GB" sz="1200">
              <a:ea typeface="Calibri"/>
              <a:cs typeface="Calibri"/>
            </a:endParaRPr>
          </a:p>
        </p:txBody>
      </p:sp>
      <p:sp>
        <p:nvSpPr>
          <p:cNvPr id="84" name="Rounded Rectangle 83">
            <a:extLst>
              <a:ext uri="{FF2B5EF4-FFF2-40B4-BE49-F238E27FC236}">
                <a16:creationId xmlns:a16="http://schemas.microsoft.com/office/drawing/2014/main" id="{A6DE6BF4-EBDA-DBCC-33BE-4C9BA4F2C4D2}"/>
              </a:ext>
            </a:extLst>
          </p:cNvPr>
          <p:cNvSpPr/>
          <p:nvPr/>
        </p:nvSpPr>
        <p:spPr>
          <a:xfrm>
            <a:off x="7787226" y="5128174"/>
            <a:ext cx="1482878"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7</a:t>
            </a:r>
          </a:p>
          <a:p>
            <a:pPr algn="ctr"/>
            <a:r>
              <a:rPr lang="en-GB" sz="1200"/>
              <a:t>Supplier provides Tariff Data Response to Optimiser including the relevant data</a:t>
            </a:r>
          </a:p>
        </p:txBody>
      </p:sp>
      <p:cxnSp>
        <p:nvCxnSpPr>
          <p:cNvPr id="95" name="Straight Arrow Connector 94">
            <a:extLst>
              <a:ext uri="{FF2B5EF4-FFF2-40B4-BE49-F238E27FC236}">
                <a16:creationId xmlns:a16="http://schemas.microsoft.com/office/drawing/2014/main" id="{A68B21B6-188D-CDA6-1A47-A764F2038037}"/>
              </a:ext>
            </a:extLst>
          </p:cNvPr>
          <p:cNvCxnSpPr>
            <a:cxnSpLocks/>
            <a:stCxn id="79" idx="3"/>
            <a:endCxn id="83" idx="1"/>
          </p:cNvCxnSpPr>
          <p:nvPr/>
        </p:nvCxnSpPr>
        <p:spPr>
          <a:xfrm>
            <a:off x="5670202" y="5631094"/>
            <a:ext cx="31707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65FF8B3A-0A95-D873-0FAB-AEBD1DB80B63}"/>
              </a:ext>
            </a:extLst>
          </p:cNvPr>
          <p:cNvCxnSpPr>
            <a:cxnSpLocks/>
            <a:stCxn id="83" idx="3"/>
            <a:endCxn id="84" idx="1"/>
          </p:cNvCxnSpPr>
          <p:nvPr/>
        </p:nvCxnSpPr>
        <p:spPr>
          <a:xfrm>
            <a:off x="7470153" y="5631094"/>
            <a:ext cx="31707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61B501E-A1EB-FD04-881F-1918BA92E14B}"/>
              </a:ext>
            </a:extLst>
          </p:cNvPr>
          <p:cNvCxnSpPr>
            <a:cxnSpLocks/>
            <a:stCxn id="83" idx="0"/>
          </p:cNvCxnSpPr>
          <p:nvPr/>
        </p:nvCxnSpPr>
        <p:spPr>
          <a:xfrm flipV="1">
            <a:off x="6728714" y="4555888"/>
            <a:ext cx="0" cy="572286"/>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131" name="Rounded Rectangle 130">
            <a:extLst>
              <a:ext uri="{FF2B5EF4-FFF2-40B4-BE49-F238E27FC236}">
                <a16:creationId xmlns:a16="http://schemas.microsoft.com/office/drawing/2014/main" id="{50EE6B7D-B7A3-3D80-3D0E-8C89D1AFEAAD}"/>
              </a:ext>
            </a:extLst>
          </p:cNvPr>
          <p:cNvSpPr/>
          <p:nvPr/>
        </p:nvSpPr>
        <p:spPr>
          <a:xfrm>
            <a:off x="9617338" y="2189007"/>
            <a:ext cx="2228655" cy="4324059"/>
          </a:xfrm>
          <a:prstGeom prst="roundRect">
            <a:avLst>
              <a:gd name="adj" fmla="val 3726"/>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bIns="36000" rtlCol="0" anchor="t"/>
          <a:lstStyle/>
          <a:p>
            <a:pPr algn="ctr"/>
            <a:r>
              <a:rPr lang="en-GB" sz="1600" b="1">
                <a:solidFill>
                  <a:schemeClr val="tx1"/>
                </a:solidFill>
              </a:rPr>
              <a:t>Use Case C/D</a:t>
            </a:r>
          </a:p>
        </p:txBody>
      </p:sp>
      <p:sp>
        <p:nvSpPr>
          <p:cNvPr id="112" name="Diamond 111">
            <a:extLst>
              <a:ext uri="{FF2B5EF4-FFF2-40B4-BE49-F238E27FC236}">
                <a16:creationId xmlns:a16="http://schemas.microsoft.com/office/drawing/2014/main" id="{034318C6-020D-B0AA-9863-1653A76975BB}"/>
              </a:ext>
            </a:extLst>
          </p:cNvPr>
          <p:cNvSpPr/>
          <p:nvPr/>
        </p:nvSpPr>
        <p:spPr>
          <a:xfrm>
            <a:off x="9831613" y="4276321"/>
            <a:ext cx="1725830" cy="914400"/>
          </a:xfrm>
          <a:prstGeom prst="diamond">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a:t>Consent for future notifications</a:t>
            </a:r>
          </a:p>
        </p:txBody>
      </p:sp>
      <p:sp>
        <p:nvSpPr>
          <p:cNvPr id="113" name="Rounded Rectangle 112">
            <a:extLst>
              <a:ext uri="{FF2B5EF4-FFF2-40B4-BE49-F238E27FC236}">
                <a16:creationId xmlns:a16="http://schemas.microsoft.com/office/drawing/2014/main" id="{4B9B5AA2-7CED-DC6D-4BFA-3049105BB4D7}"/>
              </a:ext>
            </a:extLst>
          </p:cNvPr>
          <p:cNvSpPr/>
          <p:nvPr/>
        </p:nvSpPr>
        <p:spPr>
          <a:xfrm>
            <a:off x="9797387" y="2675851"/>
            <a:ext cx="1794283" cy="1005840"/>
          </a:xfrm>
          <a:prstGeom prst="roundRect">
            <a:avLst>
              <a:gd name="adj" fmla="val 372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Step 8</a:t>
            </a:r>
          </a:p>
          <a:p>
            <a:pPr algn="ctr"/>
            <a:r>
              <a:rPr lang="en-GB" sz="1200"/>
              <a:t>Supplier provides updates on tariff or supplier registration for as long as consent remains in place</a:t>
            </a:r>
          </a:p>
        </p:txBody>
      </p:sp>
      <p:sp>
        <p:nvSpPr>
          <p:cNvPr id="114" name="Magnetic Disk 113">
            <a:extLst>
              <a:ext uri="{FF2B5EF4-FFF2-40B4-BE49-F238E27FC236}">
                <a16:creationId xmlns:a16="http://schemas.microsoft.com/office/drawing/2014/main" id="{29ECB994-A7FF-7FA1-CC9E-69A3DB3AEF75}"/>
              </a:ext>
            </a:extLst>
          </p:cNvPr>
          <p:cNvSpPr/>
          <p:nvPr/>
        </p:nvSpPr>
        <p:spPr>
          <a:xfrm>
            <a:off x="10408304" y="5785351"/>
            <a:ext cx="572448" cy="624548"/>
          </a:xfrm>
          <a:prstGeom prst="flowChartMagneticDisk">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200" b="1"/>
              <a:t>END</a:t>
            </a:r>
          </a:p>
        </p:txBody>
      </p:sp>
      <p:cxnSp>
        <p:nvCxnSpPr>
          <p:cNvPr id="125" name="Straight Arrow Connector 124">
            <a:extLst>
              <a:ext uri="{FF2B5EF4-FFF2-40B4-BE49-F238E27FC236}">
                <a16:creationId xmlns:a16="http://schemas.microsoft.com/office/drawing/2014/main" id="{1C45254A-871A-EB06-851C-8BC7B74E280D}"/>
              </a:ext>
            </a:extLst>
          </p:cNvPr>
          <p:cNvCxnSpPr>
            <a:cxnSpLocks/>
            <a:stCxn id="112" idx="2"/>
            <a:endCxn id="114" idx="1"/>
          </p:cNvCxnSpPr>
          <p:nvPr/>
        </p:nvCxnSpPr>
        <p:spPr>
          <a:xfrm>
            <a:off x="10694528" y="5190721"/>
            <a:ext cx="0" cy="5946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EB6F03E4-3160-E01A-39C2-C3ECFC367E58}"/>
              </a:ext>
            </a:extLst>
          </p:cNvPr>
          <p:cNvCxnSpPr>
            <a:cxnSpLocks/>
            <a:stCxn id="112" idx="0"/>
            <a:endCxn id="113" idx="2"/>
          </p:cNvCxnSpPr>
          <p:nvPr/>
        </p:nvCxnSpPr>
        <p:spPr>
          <a:xfrm flipV="1">
            <a:off x="10694528" y="3681691"/>
            <a:ext cx="1" cy="5946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D9E0A1BA-1727-2759-09F3-7270CEC7BCA6}"/>
              </a:ext>
            </a:extLst>
          </p:cNvPr>
          <p:cNvCxnSpPr>
            <a:cxnSpLocks/>
            <a:stCxn id="58" idx="2"/>
            <a:endCxn id="79" idx="0"/>
          </p:cNvCxnSpPr>
          <p:nvPr/>
        </p:nvCxnSpPr>
        <p:spPr>
          <a:xfrm flipH="1">
            <a:off x="4928763" y="4476923"/>
            <a:ext cx="1" cy="6512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38469F2-E560-0036-D81F-22902C7DC503}"/>
              </a:ext>
            </a:extLst>
          </p:cNvPr>
          <p:cNvCxnSpPr>
            <a:cxnSpLocks/>
            <a:stCxn id="58" idx="0"/>
            <a:endCxn id="63" idx="2"/>
          </p:cNvCxnSpPr>
          <p:nvPr/>
        </p:nvCxnSpPr>
        <p:spPr>
          <a:xfrm flipH="1" flipV="1">
            <a:off x="4928763" y="2819831"/>
            <a:ext cx="1" cy="65125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4" name="Elbow Connector 123">
            <a:extLst>
              <a:ext uri="{FF2B5EF4-FFF2-40B4-BE49-F238E27FC236}">
                <a16:creationId xmlns:a16="http://schemas.microsoft.com/office/drawing/2014/main" id="{74DF34EA-6F16-2018-32FF-25FCCCBE456E}"/>
              </a:ext>
            </a:extLst>
          </p:cNvPr>
          <p:cNvCxnSpPr>
            <a:cxnSpLocks/>
            <a:stCxn id="84" idx="0"/>
            <a:endCxn id="112" idx="1"/>
          </p:cNvCxnSpPr>
          <p:nvPr/>
        </p:nvCxnSpPr>
        <p:spPr>
          <a:xfrm rot="5400000" flipH="1" flipV="1">
            <a:off x="8982813" y="4279374"/>
            <a:ext cx="394653" cy="1302948"/>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47416458-A031-07D2-CD7A-B9A0CFA73724}"/>
              </a:ext>
            </a:extLst>
          </p:cNvPr>
          <p:cNvSpPr/>
          <p:nvPr/>
        </p:nvSpPr>
        <p:spPr>
          <a:xfrm>
            <a:off x="4814463" y="3031157"/>
            <a:ext cx="228600" cy="2286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Y</a:t>
            </a:r>
          </a:p>
        </p:txBody>
      </p:sp>
      <p:sp>
        <p:nvSpPr>
          <p:cNvPr id="148" name="Rectangle 147">
            <a:extLst>
              <a:ext uri="{FF2B5EF4-FFF2-40B4-BE49-F238E27FC236}">
                <a16:creationId xmlns:a16="http://schemas.microsoft.com/office/drawing/2014/main" id="{4411E21B-FBD3-011C-CA3A-D9F7F52836E1}"/>
              </a:ext>
            </a:extLst>
          </p:cNvPr>
          <p:cNvSpPr/>
          <p:nvPr/>
        </p:nvSpPr>
        <p:spPr>
          <a:xfrm>
            <a:off x="10580228" y="5373736"/>
            <a:ext cx="228600" cy="2286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N</a:t>
            </a:r>
          </a:p>
        </p:txBody>
      </p:sp>
      <p:sp>
        <p:nvSpPr>
          <p:cNvPr id="149" name="Rectangle 148">
            <a:extLst>
              <a:ext uri="{FF2B5EF4-FFF2-40B4-BE49-F238E27FC236}">
                <a16:creationId xmlns:a16="http://schemas.microsoft.com/office/drawing/2014/main" id="{31748F4D-D160-084D-D9DA-0653AD60EB8D}"/>
              </a:ext>
            </a:extLst>
          </p:cNvPr>
          <p:cNvSpPr/>
          <p:nvPr/>
        </p:nvSpPr>
        <p:spPr>
          <a:xfrm>
            <a:off x="4806244" y="4688249"/>
            <a:ext cx="228600" cy="2286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N</a:t>
            </a:r>
          </a:p>
        </p:txBody>
      </p:sp>
      <p:sp>
        <p:nvSpPr>
          <p:cNvPr id="161" name="Rectangle 160">
            <a:extLst>
              <a:ext uri="{FF2B5EF4-FFF2-40B4-BE49-F238E27FC236}">
                <a16:creationId xmlns:a16="http://schemas.microsoft.com/office/drawing/2014/main" id="{1E03A3DA-FF37-7262-8FF2-58461A970F81}"/>
              </a:ext>
            </a:extLst>
          </p:cNvPr>
          <p:cNvSpPr/>
          <p:nvPr/>
        </p:nvSpPr>
        <p:spPr>
          <a:xfrm>
            <a:off x="10580228" y="3864706"/>
            <a:ext cx="228600" cy="2286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b="1">
                <a:solidFill>
                  <a:schemeClr val="tx1"/>
                </a:solidFill>
              </a:rPr>
              <a:t>Y</a:t>
            </a:r>
          </a:p>
        </p:txBody>
      </p:sp>
    </p:spTree>
    <p:extLst>
      <p:ext uri="{BB962C8B-B14F-4D97-AF65-F5344CB8AC3E}">
        <p14:creationId xmlns:p14="http://schemas.microsoft.com/office/powerpoint/2010/main" val="2994243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7881-10DE-45FD-A5E8-F7189429F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297B0-0313-C656-1E58-2DAED85634F9}"/>
              </a:ext>
            </a:extLst>
          </p:cNvPr>
          <p:cNvSpPr>
            <a:spLocks noGrp="1"/>
          </p:cNvSpPr>
          <p:nvPr>
            <p:ph type="title"/>
          </p:nvPr>
        </p:nvSpPr>
        <p:spPr/>
        <p:txBody>
          <a:bodyPr/>
          <a:lstStyle/>
          <a:p>
            <a:r>
              <a:rPr lang="en-GB">
                <a:latin typeface="Roboto"/>
                <a:ea typeface="Roboto"/>
                <a:cs typeface="Roboto"/>
              </a:rPr>
              <a:t>Tariff data access routes</a:t>
            </a:r>
            <a:endParaRPr lang="en-US"/>
          </a:p>
        </p:txBody>
      </p:sp>
      <p:sp>
        <p:nvSpPr>
          <p:cNvPr id="3" name="TextBox 2">
            <a:extLst>
              <a:ext uri="{FF2B5EF4-FFF2-40B4-BE49-F238E27FC236}">
                <a16:creationId xmlns:a16="http://schemas.microsoft.com/office/drawing/2014/main" id="{0F6CD2BB-E3B4-1D4C-CA66-4E6383D2EF11}"/>
              </a:ext>
            </a:extLst>
          </p:cNvPr>
          <p:cNvSpPr txBox="1"/>
          <p:nvPr/>
        </p:nvSpPr>
        <p:spPr>
          <a:xfrm>
            <a:off x="847952" y="1242352"/>
            <a:ext cx="9472889" cy="369332"/>
          </a:xfrm>
          <a:prstGeom prst="rect">
            <a:avLst/>
          </a:prstGeom>
          <a:noFill/>
        </p:spPr>
        <p:txBody>
          <a:bodyPr wrap="square" lIns="91440" tIns="45720" rIns="91440" bIns="45720" rtlCol="0" anchor="t">
            <a:spAutoFit/>
          </a:bodyPr>
          <a:lstStyle/>
          <a:p>
            <a:r>
              <a:rPr lang="en-US">
                <a:ea typeface="Calibri"/>
                <a:cs typeface="Calibri"/>
              </a:rPr>
              <a:t>The Business Process diagram defines two routes for access to tariff data</a:t>
            </a:r>
            <a:endParaRPr lang="en-US"/>
          </a:p>
        </p:txBody>
      </p:sp>
      <p:sp>
        <p:nvSpPr>
          <p:cNvPr id="6" name="Rectangle 5">
            <a:extLst>
              <a:ext uri="{FF2B5EF4-FFF2-40B4-BE49-F238E27FC236}">
                <a16:creationId xmlns:a16="http://schemas.microsoft.com/office/drawing/2014/main" id="{A961C65E-D8E5-44D4-D9C4-685A6C34D882}"/>
              </a:ext>
            </a:extLst>
          </p:cNvPr>
          <p:cNvSpPr/>
          <p:nvPr/>
        </p:nvSpPr>
        <p:spPr>
          <a:xfrm>
            <a:off x="838198" y="1941338"/>
            <a:ext cx="4790244" cy="3926802"/>
          </a:xfrm>
          <a:prstGeom prst="rect">
            <a:avLst/>
          </a:prstGeom>
          <a:solidFill>
            <a:schemeClr val="tx2">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800">
                <a:solidFill>
                  <a:schemeClr val="tx1"/>
                </a:solidFill>
              </a:rPr>
              <a:t>Where the Consumer has identified their tariff, the </a:t>
            </a:r>
            <a:r>
              <a:rPr lang="en-US" sz="1800" err="1">
                <a:solidFill>
                  <a:schemeClr val="tx1"/>
                </a:solidFill>
              </a:rPr>
              <a:t>Optimiser</a:t>
            </a:r>
            <a:r>
              <a:rPr lang="en-US" sz="1800">
                <a:solidFill>
                  <a:schemeClr val="tx1"/>
                </a:solidFill>
              </a:rPr>
              <a:t> can </a:t>
            </a:r>
            <a:r>
              <a:rPr lang="en-US" sz="1800" err="1">
                <a:solidFill>
                  <a:schemeClr val="tx1"/>
                </a:solidFill>
              </a:rPr>
              <a:t>utilise</a:t>
            </a:r>
            <a:r>
              <a:rPr lang="en-US" sz="1800">
                <a:solidFill>
                  <a:schemeClr val="tx1"/>
                </a:solidFill>
              </a:rPr>
              <a:t> the Tariff Data API to obtain publicly available tariff data in the standard format.</a:t>
            </a:r>
          </a:p>
          <a:p>
            <a:endParaRPr lang="en-US" sz="1800">
              <a:solidFill>
                <a:schemeClr val="tx1"/>
              </a:solidFill>
              <a:ea typeface="Calibri"/>
              <a:cs typeface="Calibri"/>
            </a:endParaRPr>
          </a:p>
          <a:p>
            <a:r>
              <a:rPr lang="en-US" sz="1800">
                <a:solidFill>
                  <a:schemeClr val="tx1"/>
                </a:solidFill>
                <a:ea typeface="Calibri"/>
                <a:cs typeface="Calibri"/>
              </a:rPr>
              <a:t>This can include Use Case A or Use Case C. Under Use Case C the </a:t>
            </a:r>
            <a:r>
              <a:rPr lang="en-US" sz="1800" err="1">
                <a:solidFill>
                  <a:schemeClr val="tx1"/>
                </a:solidFill>
                <a:ea typeface="Calibri"/>
                <a:cs typeface="Calibri"/>
              </a:rPr>
              <a:t>Optimiser</a:t>
            </a:r>
            <a:r>
              <a:rPr lang="en-US" sz="1800">
                <a:solidFill>
                  <a:schemeClr val="tx1"/>
                </a:solidFill>
                <a:ea typeface="Calibri"/>
                <a:cs typeface="Calibri"/>
              </a:rPr>
              <a:t> could frequently poll the Tariff Data API to track changes to the unit price.</a:t>
            </a:r>
          </a:p>
          <a:p>
            <a:endParaRPr lang="en-US">
              <a:solidFill>
                <a:schemeClr val="tx1"/>
              </a:solidFill>
              <a:ea typeface="Calibri"/>
              <a:cs typeface="Calibri"/>
            </a:endParaRPr>
          </a:p>
          <a:p>
            <a:r>
              <a:rPr lang="en-US">
                <a:solidFill>
                  <a:schemeClr val="tx1"/>
                </a:solidFill>
                <a:ea typeface="Calibri"/>
                <a:cs typeface="Calibri"/>
              </a:rPr>
              <a:t>Bespoke contract information will not be shared via this route.</a:t>
            </a:r>
          </a:p>
        </p:txBody>
      </p:sp>
      <p:sp>
        <p:nvSpPr>
          <p:cNvPr id="4" name="Snip Diagonal Corner of Rectangle 3">
            <a:extLst>
              <a:ext uri="{FF2B5EF4-FFF2-40B4-BE49-F238E27FC236}">
                <a16:creationId xmlns:a16="http://schemas.microsoft.com/office/drawing/2014/main" id="{B48C372B-E4D4-87FB-B049-EDCFCF67C719}"/>
              </a:ext>
            </a:extLst>
          </p:cNvPr>
          <p:cNvSpPr/>
          <p:nvPr/>
        </p:nvSpPr>
        <p:spPr>
          <a:xfrm>
            <a:off x="838199" y="1718874"/>
            <a:ext cx="4790244" cy="369332"/>
          </a:xfrm>
          <a:prstGeom prst="snip2Diag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Route One: Access to Public Data</a:t>
            </a:r>
          </a:p>
        </p:txBody>
      </p:sp>
      <p:sp>
        <p:nvSpPr>
          <p:cNvPr id="9" name="Rectangle 8">
            <a:extLst>
              <a:ext uri="{FF2B5EF4-FFF2-40B4-BE49-F238E27FC236}">
                <a16:creationId xmlns:a16="http://schemas.microsoft.com/office/drawing/2014/main" id="{DC7D8FC2-1945-DD1F-146E-E55498161715}"/>
              </a:ext>
            </a:extLst>
          </p:cNvPr>
          <p:cNvSpPr/>
          <p:nvPr/>
        </p:nvSpPr>
        <p:spPr>
          <a:xfrm>
            <a:off x="6563556" y="1941338"/>
            <a:ext cx="4790244" cy="3926802"/>
          </a:xfrm>
          <a:prstGeom prst="rect">
            <a:avLst/>
          </a:prstGeom>
          <a:solidFill>
            <a:schemeClr val="tx2">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Under Use Case B, the Consumer has not identified their tariff. The Optimiser is therefore required to request consumer specific tariff information (private data).</a:t>
            </a:r>
          </a:p>
          <a:p>
            <a:endParaRPr lang="en-GB">
              <a:solidFill>
                <a:schemeClr val="tx1"/>
              </a:solidFill>
            </a:endParaRPr>
          </a:p>
          <a:p>
            <a:r>
              <a:rPr lang="en-GB">
                <a:solidFill>
                  <a:schemeClr val="tx1"/>
                </a:solidFill>
              </a:rPr>
              <a:t>Under Use Case D, the Supplier will notify the Optimiser when there are changes to tariff and supplier registration data.</a:t>
            </a:r>
          </a:p>
          <a:p>
            <a:endParaRPr lang="en-GB">
              <a:solidFill>
                <a:schemeClr val="tx1"/>
              </a:solidFill>
            </a:endParaRPr>
          </a:p>
          <a:p>
            <a:r>
              <a:rPr lang="en-GB">
                <a:solidFill>
                  <a:schemeClr val="tx1"/>
                </a:solidFill>
              </a:rPr>
              <a:t>Use Case C could follow either route 1 or 2. Route 2 covers the scenario where the Supplier is responsible for the provision of tariff information where the unit price changes. </a:t>
            </a:r>
          </a:p>
        </p:txBody>
      </p:sp>
      <p:sp>
        <p:nvSpPr>
          <p:cNvPr id="10" name="Snip Diagonal Corner of Rectangle 9">
            <a:extLst>
              <a:ext uri="{FF2B5EF4-FFF2-40B4-BE49-F238E27FC236}">
                <a16:creationId xmlns:a16="http://schemas.microsoft.com/office/drawing/2014/main" id="{0F885B45-62C0-4C5B-B614-79CCCAC36D0D}"/>
              </a:ext>
            </a:extLst>
          </p:cNvPr>
          <p:cNvSpPr/>
          <p:nvPr/>
        </p:nvSpPr>
        <p:spPr>
          <a:xfrm>
            <a:off x="6563557" y="1718874"/>
            <a:ext cx="4790244" cy="369332"/>
          </a:xfrm>
          <a:prstGeom prst="snip2Diag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Route Two: Access to Private Data</a:t>
            </a:r>
          </a:p>
        </p:txBody>
      </p:sp>
    </p:spTree>
    <p:extLst>
      <p:ext uri="{BB962C8B-B14F-4D97-AF65-F5344CB8AC3E}">
        <p14:creationId xmlns:p14="http://schemas.microsoft.com/office/powerpoint/2010/main" val="576175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9F7F7-E934-62E7-0197-E03A792DD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1996C-8886-99CA-6B78-515D2F939B5B}"/>
              </a:ext>
            </a:extLst>
          </p:cNvPr>
          <p:cNvSpPr>
            <a:spLocks noGrp="1"/>
          </p:cNvSpPr>
          <p:nvPr>
            <p:ph type="title"/>
          </p:nvPr>
        </p:nvSpPr>
        <p:spPr/>
        <p:txBody>
          <a:bodyPr/>
          <a:lstStyle/>
          <a:p>
            <a:r>
              <a:rPr lang="en-GB"/>
              <a:t>Assumptions: Users (optimisers)</a:t>
            </a:r>
          </a:p>
        </p:txBody>
      </p:sp>
      <p:sp>
        <p:nvSpPr>
          <p:cNvPr id="3" name="Rectangle 2">
            <a:extLst>
              <a:ext uri="{FF2B5EF4-FFF2-40B4-BE49-F238E27FC236}">
                <a16:creationId xmlns:a16="http://schemas.microsoft.com/office/drawing/2014/main" id="{3C367FF2-1C63-7DEA-B7DA-3059E518DB5C}"/>
              </a:ext>
            </a:extLst>
          </p:cNvPr>
          <p:cNvSpPr/>
          <p:nvPr/>
        </p:nvSpPr>
        <p:spPr>
          <a:xfrm>
            <a:off x="838199" y="2434515"/>
            <a:ext cx="10795908" cy="36988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2000" b="1">
                <a:solidFill>
                  <a:schemeClr val="tx1"/>
                </a:solidFill>
              </a:rPr>
              <a:t>Rationale:</a:t>
            </a:r>
          </a:p>
          <a:p>
            <a:pPr marL="342900" indent="-342900">
              <a:spcBef>
                <a:spcPts val="600"/>
              </a:spcBef>
              <a:spcAft>
                <a:spcPts val="600"/>
              </a:spcAft>
              <a:buFont typeface="Arial" panose="020B0604020202020204" pitchFamily="34" charset="0"/>
              <a:buChar char="•"/>
            </a:pPr>
            <a:r>
              <a:rPr lang="en-GB" sz="2000">
                <a:solidFill>
                  <a:schemeClr val="tx1"/>
                </a:solidFill>
              </a:rPr>
              <a:t>Facilitating easy access to standardised tariff data will enable organisations to utilise this data to support consumers in managing energy usage. As domestic tariff data is already available, access should not be restricted to specific organisation types.</a:t>
            </a:r>
            <a:endParaRPr lang="en-GB" sz="200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r>
              <a:rPr lang="en-GB" sz="2000">
                <a:solidFill>
                  <a:schemeClr val="tx1"/>
                </a:solidFill>
              </a:rPr>
              <a:t>The Tariff Interoperability solution will refer to users as ‘Optimisers’. Other terms, such as DSR SPs have been discounted as these will be defined under the Load Control Licence workstream. Limiting access to DSR SPs would prevent organisations sitting outside this licence definition from accessing data – this is not the intention. </a:t>
            </a:r>
            <a:endParaRPr lang="en-GB" sz="200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endParaRPr lang="en-GB" sz="2000">
              <a:solidFill>
                <a:schemeClr val="tx1"/>
              </a:solidFill>
              <a:ea typeface="Calibri"/>
              <a:cs typeface="Calibri"/>
            </a:endParaRPr>
          </a:p>
        </p:txBody>
      </p:sp>
      <p:sp>
        <p:nvSpPr>
          <p:cNvPr id="4" name="Rectangle 3">
            <a:extLst>
              <a:ext uri="{FF2B5EF4-FFF2-40B4-BE49-F238E27FC236}">
                <a16:creationId xmlns:a16="http://schemas.microsoft.com/office/drawing/2014/main" id="{84F72FF0-6535-6195-21C2-906DC9E9079F}"/>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a:solidFill>
                  <a:schemeClr val="tx1"/>
                </a:solidFill>
              </a:rPr>
              <a:t>ASSUMPTION ONE: Any organisation, with consumer consent (if required), can access tariff data via that Tariff Interoperability solution</a:t>
            </a:r>
          </a:p>
        </p:txBody>
      </p:sp>
      <p:cxnSp>
        <p:nvCxnSpPr>
          <p:cNvPr id="6" name="Straight Connector 5">
            <a:extLst>
              <a:ext uri="{FF2B5EF4-FFF2-40B4-BE49-F238E27FC236}">
                <a16:creationId xmlns:a16="http://schemas.microsoft.com/office/drawing/2014/main" id="{068FFA2F-4BF7-F4F1-F345-794C5E2B6B47}"/>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7475BA5-F782-FD35-BB36-0FB04F52A1ED}"/>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50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53F5-7F3E-E275-342B-275CE8ABA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0FDC3-5856-C4C5-243B-7F98E2AFF4F2}"/>
              </a:ext>
            </a:extLst>
          </p:cNvPr>
          <p:cNvSpPr>
            <a:spLocks noGrp="1"/>
          </p:cNvSpPr>
          <p:nvPr>
            <p:ph type="title"/>
          </p:nvPr>
        </p:nvSpPr>
        <p:spPr/>
        <p:txBody>
          <a:bodyPr/>
          <a:lstStyle/>
          <a:p>
            <a:r>
              <a:rPr lang="en-GB"/>
              <a:t>Assumptions: Users (optimisers)</a:t>
            </a:r>
          </a:p>
        </p:txBody>
      </p:sp>
      <p:sp>
        <p:nvSpPr>
          <p:cNvPr id="3" name="Rectangle 2">
            <a:extLst>
              <a:ext uri="{FF2B5EF4-FFF2-40B4-BE49-F238E27FC236}">
                <a16:creationId xmlns:a16="http://schemas.microsoft.com/office/drawing/2014/main" id="{065A9912-1383-FF5A-6097-4AAA12BC9A72}"/>
              </a:ext>
            </a:extLst>
          </p:cNvPr>
          <p:cNvSpPr/>
          <p:nvPr/>
        </p:nvSpPr>
        <p:spPr>
          <a:xfrm>
            <a:off x="838199" y="2465617"/>
            <a:ext cx="10795908" cy="3543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1600" b="1">
                <a:solidFill>
                  <a:schemeClr val="tx1"/>
                </a:solidFill>
              </a:rPr>
              <a:t>Rationale:</a:t>
            </a:r>
          </a:p>
          <a:p>
            <a:pPr marL="342900" indent="-342900">
              <a:spcBef>
                <a:spcPts val="600"/>
              </a:spcBef>
              <a:spcAft>
                <a:spcPts val="600"/>
              </a:spcAft>
              <a:buFont typeface="Arial" panose="020B0604020202020204" pitchFamily="34" charset="0"/>
              <a:buChar char="•"/>
            </a:pPr>
            <a:r>
              <a:rPr lang="en-GB" sz="1600">
                <a:solidFill>
                  <a:schemeClr val="tx1"/>
                </a:solidFill>
              </a:rPr>
              <a:t>The Tariff Data API solution is intended to provide access to tariff pricing data in a standardised format with the focus being on clear and proportionate requirements for energy suppliers to make tariff pricing data available.</a:t>
            </a:r>
            <a:endParaRPr lang="en-GB" sz="160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r>
              <a:rPr lang="en-GB" sz="1600">
                <a:solidFill>
                  <a:schemeClr val="tx1"/>
                </a:solidFill>
              </a:rPr>
              <a:t>Under Route One, the Tariff Data API solution is simply sharing publicly available information in a standard format, therefore Optimiser accreditation would not be required.</a:t>
            </a:r>
            <a:endParaRPr lang="en-GB" sz="160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r>
              <a:rPr lang="en-GB" sz="1600">
                <a:solidFill>
                  <a:schemeClr val="tx1"/>
                </a:solidFill>
              </a:rPr>
              <a:t>Under Route Two, the consumer would provide consent for its data to be shared with the Optimiser. Data protection considerations associated with use of the data that has been shared are governed under wider Data Protection Regulations e.g. GDPR and contract law.</a:t>
            </a:r>
            <a:endParaRPr lang="en-GB" sz="1600">
              <a:solidFill>
                <a:schemeClr val="tx1"/>
              </a:solidFill>
              <a:ea typeface="Calibri"/>
              <a:cs typeface="Calibri"/>
            </a:endParaRPr>
          </a:p>
          <a:p>
            <a:pPr marL="342900" indent="-342900">
              <a:spcBef>
                <a:spcPts val="600"/>
              </a:spcBef>
              <a:spcAft>
                <a:spcPts val="600"/>
              </a:spcAft>
              <a:buFont typeface="Arial" panose="020B0604020202020204" pitchFamily="34" charset="0"/>
              <a:buChar char="•"/>
            </a:pPr>
            <a:r>
              <a:rPr lang="en-GB" sz="1600">
                <a:solidFill>
                  <a:schemeClr val="tx1"/>
                </a:solidFill>
              </a:rPr>
              <a:t>Following implementation of the Phase 1 MVP, additional consideration will be given to future use cases. This will consider alignment with the timescales for delivery of the Ofgem led Consumer Consent arrangements and the DESNZ led Load Control Licence arrangements. Updated governance controls would be considered at this stage, if required for any additional use cases. </a:t>
            </a:r>
            <a:endParaRPr lang="en-GB" sz="1600">
              <a:solidFill>
                <a:schemeClr val="tx1"/>
              </a:solidFill>
              <a:ea typeface="Calibri"/>
              <a:cs typeface="Calibri"/>
            </a:endParaRPr>
          </a:p>
        </p:txBody>
      </p:sp>
      <p:sp>
        <p:nvSpPr>
          <p:cNvPr id="4" name="Rectangle 3">
            <a:extLst>
              <a:ext uri="{FF2B5EF4-FFF2-40B4-BE49-F238E27FC236}">
                <a16:creationId xmlns:a16="http://schemas.microsoft.com/office/drawing/2014/main" id="{F1FD2B6A-D2BD-00E1-5898-2BA994A02607}"/>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a:solidFill>
                  <a:schemeClr val="tx1"/>
                </a:solidFill>
              </a:rPr>
              <a:t>ASSUMPTION TWO: Optimisers wishing to access data via the Tariff Data API will not be accredited</a:t>
            </a:r>
          </a:p>
        </p:txBody>
      </p:sp>
      <p:cxnSp>
        <p:nvCxnSpPr>
          <p:cNvPr id="6" name="Straight Connector 5">
            <a:extLst>
              <a:ext uri="{FF2B5EF4-FFF2-40B4-BE49-F238E27FC236}">
                <a16:creationId xmlns:a16="http://schemas.microsoft.com/office/drawing/2014/main" id="{6FB58A72-6581-F8B6-9AFC-643E8F4ACCE2}"/>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B2E4751-820B-3A81-7B10-AC14BE25C1FF}"/>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815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E273-F423-7D2F-3326-2BE729923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30E96-B638-54C7-83A1-0DC2A4115A02}"/>
              </a:ext>
            </a:extLst>
          </p:cNvPr>
          <p:cNvSpPr>
            <a:spLocks noGrp="1"/>
          </p:cNvSpPr>
          <p:nvPr>
            <p:ph type="title"/>
          </p:nvPr>
        </p:nvSpPr>
        <p:spPr/>
        <p:txBody>
          <a:bodyPr/>
          <a:lstStyle/>
          <a:p>
            <a:r>
              <a:rPr lang="en-GB">
                <a:latin typeface="Roboto"/>
                <a:ea typeface="Roboto"/>
                <a:cs typeface="Roboto"/>
              </a:rPr>
              <a:t>Assumptions: Users (optimisers)</a:t>
            </a:r>
            <a:endParaRPr lang="en-GB" b="0">
              <a:solidFill>
                <a:srgbClr val="000000"/>
              </a:solidFill>
              <a:latin typeface="Roboto"/>
              <a:ea typeface="Roboto"/>
              <a:cs typeface="Roboto"/>
            </a:endParaRPr>
          </a:p>
        </p:txBody>
      </p:sp>
      <p:sp>
        <p:nvSpPr>
          <p:cNvPr id="3" name="Rectangle 2">
            <a:extLst>
              <a:ext uri="{FF2B5EF4-FFF2-40B4-BE49-F238E27FC236}">
                <a16:creationId xmlns:a16="http://schemas.microsoft.com/office/drawing/2014/main" id="{C2D28021-1E57-10FE-85E4-9C7491C9E5A8}"/>
              </a:ext>
            </a:extLst>
          </p:cNvPr>
          <p:cNvSpPr/>
          <p:nvPr/>
        </p:nvSpPr>
        <p:spPr>
          <a:xfrm>
            <a:off x="838199" y="2434515"/>
            <a:ext cx="10795908" cy="38588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2000" b="1">
                <a:solidFill>
                  <a:schemeClr val="tx1"/>
                </a:solidFill>
              </a:rPr>
              <a:t>Rationale:</a:t>
            </a:r>
          </a:p>
          <a:p>
            <a:pPr marL="171450" indent="-171450">
              <a:buFont typeface="Arial" panose="020B0604020202020204" pitchFamily="34" charset="0"/>
              <a:buChar char="•"/>
            </a:pPr>
            <a:r>
              <a:rPr lang="en-GB" sz="2000">
                <a:solidFill>
                  <a:schemeClr val="tx1"/>
                </a:solidFill>
                <a:latin typeface="Calibri"/>
                <a:ea typeface="Times New Roman" panose="02020603050405020304" pitchFamily="18" charset="0"/>
                <a:cs typeface="Aptos" panose="020B0004020202020204" pitchFamily="34" charset="0"/>
              </a:rPr>
              <a:t>REC governance would be limited to Energy Supplier requirements associated with the provision of tariff pricing data access. There would be no requirements on users of the data. REC requirements on Energy Suppliers would define when they could refuse to provide data (to be covered further at the next meeting).</a:t>
            </a:r>
          </a:p>
          <a:p>
            <a:pPr marL="171450" lvl="0" indent="-171450">
              <a:buFont typeface="Arial" panose="020B0604020202020204" pitchFamily="34" charset="0"/>
              <a:buChar char="•"/>
            </a:pPr>
            <a:endParaRPr lang="en-GB" sz="2000">
              <a:solidFill>
                <a:schemeClr val="tx1"/>
              </a:solidFill>
              <a:latin typeface="Aptos" panose="020B0004020202020204" pitchFamily="34" charset="0"/>
              <a:ea typeface="Aptos" panose="020B0004020202020204" pitchFamily="34" charset="0"/>
              <a:cs typeface="Aptos" panose="020B0004020202020204" pitchFamily="34" charset="0"/>
            </a:endParaRPr>
          </a:p>
          <a:p>
            <a:pPr marL="171450" indent="-171450">
              <a:buFont typeface="Arial" panose="020B0604020202020204" pitchFamily="34" charset="0"/>
              <a:buChar char="•"/>
            </a:pPr>
            <a:r>
              <a:rPr lang="en-GB" sz="2000">
                <a:solidFill>
                  <a:schemeClr val="tx1"/>
                </a:solidFill>
                <a:latin typeface="Calibri"/>
                <a:ea typeface="Times New Roman" panose="02020603050405020304" pitchFamily="18" charset="0"/>
                <a:cs typeface="Aptos" panose="020B0004020202020204" pitchFamily="34" charset="0"/>
              </a:rPr>
              <a:t>Following from Assumptions 1 and 2, access to data would rely on consumer consent and wider data protection regulations </a:t>
            </a:r>
            <a:r>
              <a:rPr lang="en-GB" sz="2000">
                <a:solidFill>
                  <a:schemeClr val="tx1"/>
                </a:solidFill>
                <a:latin typeface="Calibri"/>
                <a:ea typeface="Calibri"/>
                <a:cs typeface="Calibri"/>
              </a:rPr>
              <a:t>for Route Two</a:t>
            </a:r>
            <a:r>
              <a:rPr lang="en-GB" sz="2000">
                <a:solidFill>
                  <a:schemeClr val="tx1"/>
                </a:solidFill>
                <a:latin typeface="Calibri"/>
                <a:ea typeface="Times New Roman" panose="02020603050405020304" pitchFamily="18" charset="0"/>
                <a:cs typeface="Aptos" panose="020B0004020202020204" pitchFamily="34" charset="0"/>
              </a:rPr>
              <a:t>. Therefore, it would be disproportionate for the REC to duplicate data protection arrangements.  </a:t>
            </a:r>
          </a:p>
          <a:p>
            <a:endParaRPr lang="en-GB" sz="2000">
              <a:solidFill>
                <a:schemeClr val="tx1"/>
              </a:solidFill>
              <a:latin typeface="Calibri"/>
              <a:ea typeface="Aptos" panose="020B0004020202020204" pitchFamily="34" charset="0"/>
              <a:cs typeface="Aptos" panose="020B0004020202020204" pitchFamily="34" charset="0"/>
            </a:endParaRPr>
          </a:p>
          <a:p>
            <a:pPr marL="171450" indent="-171450">
              <a:buFont typeface="Arial" panose="020B0604020202020204" pitchFamily="34" charset="0"/>
              <a:buChar char="•"/>
            </a:pPr>
            <a:r>
              <a:rPr lang="en-GB" sz="2000">
                <a:solidFill>
                  <a:schemeClr val="tx1"/>
                </a:solidFill>
                <a:latin typeface="Calibri"/>
                <a:ea typeface="Aptos" panose="020B0004020202020204" pitchFamily="34" charset="0"/>
                <a:cs typeface="Aptos" panose="020B0004020202020204" pitchFamily="34" charset="0"/>
              </a:rPr>
              <a:t>For Route One access, the data will be publicly available and as such additional obligations would not be required. Nor would consent be required to carry out regular checks of published tariffs.</a:t>
            </a:r>
          </a:p>
        </p:txBody>
      </p:sp>
      <p:sp>
        <p:nvSpPr>
          <p:cNvPr id="4" name="Rectangle 3">
            <a:extLst>
              <a:ext uri="{FF2B5EF4-FFF2-40B4-BE49-F238E27FC236}">
                <a16:creationId xmlns:a16="http://schemas.microsoft.com/office/drawing/2014/main" id="{0C82E9DC-8AAF-858A-009B-F81156A8655A}"/>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a:solidFill>
                  <a:schemeClr val="tx1"/>
                </a:solidFill>
              </a:rPr>
              <a:t>ASSUMPTION THREE: Optimisers wishing to access data via the Tariff Data API would not be required to comply with the REC</a:t>
            </a:r>
          </a:p>
        </p:txBody>
      </p:sp>
      <p:cxnSp>
        <p:nvCxnSpPr>
          <p:cNvPr id="6" name="Straight Connector 5">
            <a:extLst>
              <a:ext uri="{FF2B5EF4-FFF2-40B4-BE49-F238E27FC236}">
                <a16:creationId xmlns:a16="http://schemas.microsoft.com/office/drawing/2014/main" id="{93B4FEB4-1FD3-4A56-F026-EF7234379EA8}"/>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C993C91-A52D-FA9D-3598-5AA7FCFB72A8}"/>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8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29322-83E9-FBD4-1DE7-D34828739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728A8-2E83-6C9C-4D30-8BF3B340E5F9}"/>
              </a:ext>
            </a:extLst>
          </p:cNvPr>
          <p:cNvSpPr>
            <a:spLocks noGrp="1"/>
          </p:cNvSpPr>
          <p:nvPr>
            <p:ph type="title"/>
          </p:nvPr>
        </p:nvSpPr>
        <p:spPr/>
        <p:txBody>
          <a:bodyPr/>
          <a:lstStyle/>
          <a:p>
            <a:r>
              <a:rPr lang="en-GB">
                <a:latin typeface="Roboto"/>
                <a:ea typeface="Roboto"/>
                <a:cs typeface="Roboto"/>
              </a:rPr>
              <a:t>Assumptions: Consumer consent</a:t>
            </a:r>
            <a:endParaRPr lang="en-GB">
              <a:cs typeface="Roboto" panose="02000000000000000000" pitchFamily="2" charset="0"/>
            </a:endParaRPr>
          </a:p>
        </p:txBody>
      </p:sp>
      <p:sp>
        <p:nvSpPr>
          <p:cNvPr id="3" name="Rectangle 2">
            <a:extLst>
              <a:ext uri="{FF2B5EF4-FFF2-40B4-BE49-F238E27FC236}">
                <a16:creationId xmlns:a16="http://schemas.microsoft.com/office/drawing/2014/main" id="{C010DFD8-9EEF-A3A4-8AB2-2AC7A4E77E41}"/>
              </a:ext>
            </a:extLst>
          </p:cNvPr>
          <p:cNvSpPr/>
          <p:nvPr/>
        </p:nvSpPr>
        <p:spPr>
          <a:xfrm>
            <a:off x="838199" y="2465617"/>
            <a:ext cx="10795908" cy="35432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2000" b="1">
                <a:solidFill>
                  <a:schemeClr val="tx1"/>
                </a:solidFill>
              </a:rPr>
              <a:t>Rationale:</a:t>
            </a:r>
          </a:p>
          <a:p>
            <a:pPr marL="285750" indent="-285750">
              <a:buFont typeface="Arial" panose="020B0604020202020204" pitchFamily="34" charset="0"/>
              <a:buChar char="•"/>
            </a:pPr>
            <a:r>
              <a:rPr lang="en-GB" sz="2000">
                <a:solidFill>
                  <a:schemeClr val="tx1"/>
                </a:solidFill>
                <a:latin typeface="Calibri"/>
                <a:ea typeface="Aptos" panose="020B0004020202020204" pitchFamily="34" charset="0"/>
                <a:cs typeface="Aptos" panose="020B0004020202020204" pitchFamily="34" charset="0"/>
              </a:rPr>
              <a:t>Route One</a:t>
            </a:r>
            <a:r>
              <a:rPr lang="en-GB" sz="2000">
                <a:solidFill>
                  <a:schemeClr val="tx1"/>
                </a:solidFill>
                <a:effectLst/>
                <a:latin typeface="Calibri"/>
                <a:ea typeface="Aptos" panose="020B0004020202020204" pitchFamily="34" charset="0"/>
                <a:cs typeface="Aptos" panose="020B0004020202020204" pitchFamily="34" charset="0"/>
              </a:rPr>
              <a:t> facilitates access to publicly available data. The only requirement is for the Optimiser to provide the name of the Tariff. As this is publicly available information, not linked to a specific customer, </a:t>
            </a:r>
            <a:r>
              <a:rPr lang="en-GB" sz="2000">
                <a:solidFill>
                  <a:schemeClr val="tx1"/>
                </a:solidFill>
                <a:latin typeface="Calibri"/>
                <a:ea typeface="Aptos" panose="020B0004020202020204" pitchFamily="34" charset="0"/>
                <a:cs typeface="Aptos" panose="020B0004020202020204" pitchFamily="34" charset="0"/>
              </a:rPr>
              <a:t>consumer consent</a:t>
            </a:r>
            <a:r>
              <a:rPr lang="en-GB" sz="2000">
                <a:solidFill>
                  <a:schemeClr val="tx1"/>
                </a:solidFill>
                <a:effectLst/>
                <a:latin typeface="Calibri"/>
                <a:ea typeface="Aptos" panose="020B0004020202020204" pitchFamily="34" charset="0"/>
                <a:cs typeface="Aptos" panose="020B0004020202020204" pitchFamily="34" charset="0"/>
              </a:rPr>
              <a:t> is disproportionate and not required.</a:t>
            </a:r>
          </a:p>
          <a:p>
            <a:pPr marL="285750" indent="-285750">
              <a:buFont typeface="Arial" panose="020B0604020202020204" pitchFamily="34" charset="0"/>
              <a:buChar char="•"/>
            </a:pPr>
            <a:endParaRPr lang="en-GB" sz="2000">
              <a:solidFill>
                <a:schemeClr val="tx1"/>
              </a:solidFill>
              <a:latin typeface="Calibri" panose="020F050202020403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GB" sz="2000">
                <a:solidFill>
                  <a:schemeClr val="tx1"/>
                </a:solidFill>
                <a:latin typeface="Calibri"/>
                <a:ea typeface="Aptos" panose="020B0004020202020204" pitchFamily="34" charset="0"/>
                <a:cs typeface="Aptos" panose="020B0004020202020204" pitchFamily="34" charset="0"/>
              </a:rPr>
              <a:t>Route Two</a:t>
            </a:r>
            <a:r>
              <a:rPr lang="en-GB" sz="2000">
                <a:solidFill>
                  <a:schemeClr val="tx1"/>
                </a:solidFill>
                <a:effectLst/>
                <a:latin typeface="Calibri"/>
                <a:ea typeface="Aptos" panose="020B0004020202020204" pitchFamily="34" charset="0"/>
                <a:cs typeface="Aptos" panose="020B0004020202020204" pitchFamily="34" charset="0"/>
              </a:rPr>
              <a:t> </a:t>
            </a:r>
            <a:r>
              <a:rPr lang="en-GB" sz="2000">
                <a:solidFill>
                  <a:schemeClr val="tx1"/>
                </a:solidFill>
                <a:latin typeface="Calibri"/>
                <a:ea typeface="Aptos" panose="020B0004020202020204" pitchFamily="34" charset="0"/>
                <a:cs typeface="Aptos" panose="020B0004020202020204" pitchFamily="34" charset="0"/>
              </a:rPr>
              <a:t>requires</a:t>
            </a:r>
            <a:r>
              <a:rPr lang="en-GB" sz="2000">
                <a:solidFill>
                  <a:schemeClr val="tx1"/>
                </a:solidFill>
                <a:effectLst/>
                <a:latin typeface="Calibri"/>
                <a:ea typeface="Aptos" panose="020B0004020202020204" pitchFamily="34" charset="0"/>
                <a:cs typeface="Aptos" panose="020B0004020202020204" pitchFamily="34" charset="0"/>
              </a:rPr>
              <a:t> the provision of data relating to a consumer’s tariff and energy supplier. It is therefore expected that supplier would require its consumer’s consent before providing the data</a:t>
            </a:r>
            <a:r>
              <a:rPr lang="en-GB" sz="2000">
                <a:solidFill>
                  <a:schemeClr val="tx1"/>
                </a:solidFill>
                <a:latin typeface="Calibri"/>
                <a:ea typeface="Aptos" panose="020B0004020202020204" pitchFamily="34" charset="0"/>
                <a:cs typeface="Aptos" panose="020B0004020202020204" pitchFamily="34" charset="0"/>
              </a:rPr>
              <a:t>.</a:t>
            </a:r>
            <a:endParaRPr lang="en-GB" sz="2000">
              <a:solidFill>
                <a:schemeClr val="tx1"/>
              </a:solidFill>
              <a:latin typeface="Calibri"/>
            </a:endParaRPr>
          </a:p>
        </p:txBody>
      </p:sp>
      <p:sp>
        <p:nvSpPr>
          <p:cNvPr id="4" name="Rectangle 3">
            <a:extLst>
              <a:ext uri="{FF2B5EF4-FFF2-40B4-BE49-F238E27FC236}">
                <a16:creationId xmlns:a16="http://schemas.microsoft.com/office/drawing/2014/main" id="{9CAFB305-EB72-1F9E-D203-25C7018DCC42}"/>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000" b="1">
                <a:solidFill>
                  <a:schemeClr val="tx1"/>
                </a:solidFill>
              </a:rPr>
              <a:t>ASSUMPTION FOUR: The technical solution for delivery of the Tariff Data API solution covering Route Two will include a mechanism for consumers to consent to their tariff pricing data being accessed.</a:t>
            </a:r>
          </a:p>
        </p:txBody>
      </p:sp>
      <p:cxnSp>
        <p:nvCxnSpPr>
          <p:cNvPr id="6" name="Straight Connector 5">
            <a:extLst>
              <a:ext uri="{FF2B5EF4-FFF2-40B4-BE49-F238E27FC236}">
                <a16:creationId xmlns:a16="http://schemas.microsoft.com/office/drawing/2014/main" id="{A8A6051E-88D3-BF53-F13C-291E3AE22AC6}"/>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D53ACDD-8A7A-FBA9-1C9F-D4C6424468EE}"/>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938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3851E-55AB-6363-8251-8AEC700D5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B5DCB-FC03-6397-69CE-378847ABD473}"/>
              </a:ext>
            </a:extLst>
          </p:cNvPr>
          <p:cNvSpPr>
            <a:spLocks noGrp="1"/>
          </p:cNvSpPr>
          <p:nvPr>
            <p:ph type="title"/>
          </p:nvPr>
        </p:nvSpPr>
        <p:spPr/>
        <p:txBody>
          <a:bodyPr/>
          <a:lstStyle/>
          <a:p>
            <a:r>
              <a:rPr lang="en-GB">
                <a:latin typeface="Roboto"/>
                <a:ea typeface="Roboto"/>
                <a:cs typeface="Roboto"/>
              </a:rPr>
              <a:t>Assumptions: Consumer consent</a:t>
            </a:r>
            <a:endParaRPr lang="en-GB"/>
          </a:p>
        </p:txBody>
      </p:sp>
      <p:sp>
        <p:nvSpPr>
          <p:cNvPr id="3" name="Rectangle 2">
            <a:extLst>
              <a:ext uri="{FF2B5EF4-FFF2-40B4-BE49-F238E27FC236}">
                <a16:creationId xmlns:a16="http://schemas.microsoft.com/office/drawing/2014/main" id="{D50F750E-5767-0587-EA33-A6DA5AE20693}"/>
              </a:ext>
            </a:extLst>
          </p:cNvPr>
          <p:cNvSpPr/>
          <p:nvPr/>
        </p:nvSpPr>
        <p:spPr>
          <a:xfrm>
            <a:off x="838199" y="2434515"/>
            <a:ext cx="10795908" cy="37765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2000" b="1">
                <a:solidFill>
                  <a:schemeClr val="tx1"/>
                </a:solidFill>
              </a:rPr>
              <a:t>Rationale:</a:t>
            </a:r>
          </a:p>
          <a:p>
            <a:pPr marL="285750" indent="-285750">
              <a:buFont typeface="Arial" panose="020B0604020202020204" pitchFamily="34" charset="0"/>
              <a:buChar char="•"/>
            </a:pPr>
            <a:r>
              <a:rPr lang="en-GB" sz="2000">
                <a:solidFill>
                  <a:schemeClr val="tx1"/>
                </a:solidFill>
                <a:effectLst/>
                <a:latin typeface="Calibri"/>
                <a:ea typeface="Aptos" panose="020B0004020202020204" pitchFamily="34" charset="0"/>
                <a:cs typeface="Aptos" panose="020B0004020202020204" pitchFamily="34" charset="0"/>
              </a:rPr>
              <a:t>OAUTH2 is a common protocol providing a secure and standardised route for third party applications to access user data on behalf of the users without requiring the user to directly share their credentials.</a:t>
            </a:r>
          </a:p>
          <a:p>
            <a:pPr marL="285750" indent="-285750">
              <a:buFont typeface="Arial" panose="020B0604020202020204" pitchFamily="34" charset="0"/>
              <a:buChar char="•"/>
            </a:pPr>
            <a:endParaRPr lang="en-GB" sz="2000">
              <a:solidFill>
                <a:schemeClr val="tx1"/>
              </a:solidFill>
              <a:latin typeface="Calibri"/>
            </a:endParaRPr>
          </a:p>
          <a:p>
            <a:pPr marL="285750" indent="-285750">
              <a:buFont typeface="Arial" panose="020B0604020202020204" pitchFamily="34" charset="0"/>
              <a:buChar char="•"/>
            </a:pPr>
            <a:r>
              <a:rPr lang="en-GB" sz="2000">
                <a:solidFill>
                  <a:schemeClr val="tx1"/>
                </a:solidFill>
                <a:latin typeface="Calibri"/>
              </a:rPr>
              <a:t>This approach ensures that the Energy Supplier account holder (or anyone they have nominated) will grant consent.</a:t>
            </a:r>
            <a:endParaRPr lang="en-GB" sz="2000">
              <a:solidFill>
                <a:schemeClr val="tx1"/>
              </a:solidFill>
              <a:latin typeface="Calibri"/>
              <a:ea typeface="Calibri"/>
              <a:cs typeface="Calibri"/>
            </a:endParaRPr>
          </a:p>
          <a:p>
            <a:endParaRPr lang="en-GB" sz="200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GB" sz="2000">
                <a:solidFill>
                  <a:schemeClr val="tx1"/>
                </a:solidFill>
                <a:effectLst/>
                <a:latin typeface="Calibri"/>
                <a:ea typeface="Aptos" panose="020B0004020202020204" pitchFamily="34" charset="0"/>
                <a:cs typeface="Aptos" panose="020B0004020202020204" pitchFamily="34" charset="0"/>
              </a:rPr>
              <a:t>We have considered whether there would be benefits in using the OIDC protocol. However, we have concluded that this is not required based on the position set out under Assumption 2 i.e. if Optimisers are not accredited, the additional security validation introduced with OIDC would not be appropriate.</a:t>
            </a:r>
            <a:endParaRPr lang="en-GB" sz="2000">
              <a:solidFill>
                <a:schemeClr val="tx1"/>
              </a:solidFill>
              <a:effectLst/>
              <a:highlight>
                <a:srgbClr val="FFFF00"/>
              </a:highlight>
              <a:latin typeface="Calibri"/>
              <a:ea typeface="Aptos" panose="020B0004020202020204" pitchFamily="34" charset="0"/>
              <a:cs typeface="Aptos" panose="020B0004020202020204" pitchFamily="34" charset="0"/>
            </a:endParaRPr>
          </a:p>
        </p:txBody>
      </p:sp>
      <p:sp>
        <p:nvSpPr>
          <p:cNvPr id="4" name="Rectangle 3">
            <a:extLst>
              <a:ext uri="{FF2B5EF4-FFF2-40B4-BE49-F238E27FC236}">
                <a16:creationId xmlns:a16="http://schemas.microsoft.com/office/drawing/2014/main" id="{ADCA0C29-FD67-3287-31B9-96594C618635}"/>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a:solidFill>
                  <a:schemeClr val="tx1"/>
                </a:solidFill>
              </a:rPr>
              <a:t>ASSUMPTION FIVE: </a:t>
            </a:r>
            <a:r>
              <a:rPr lang="en-GB" sz="2400" b="1">
                <a:solidFill>
                  <a:schemeClr val="tx1"/>
                </a:solidFill>
                <a:effectLst/>
                <a:latin typeface="Calibri"/>
                <a:ea typeface="Aptos" panose="020B0004020202020204" pitchFamily="34" charset="0"/>
                <a:cs typeface="Aptos" panose="020B0004020202020204" pitchFamily="34" charset="0"/>
              </a:rPr>
              <a:t>The OAUTH2 protocol will be used to validate consumer consent within the </a:t>
            </a:r>
            <a:r>
              <a:rPr lang="en-GB" sz="2400" b="1">
                <a:solidFill>
                  <a:schemeClr val="tx1"/>
                </a:solidFill>
                <a:latin typeface="Calibri"/>
                <a:ea typeface="Aptos" panose="020B0004020202020204" pitchFamily="34" charset="0"/>
                <a:cs typeface="Aptos" panose="020B0004020202020204" pitchFamily="34" charset="0"/>
              </a:rPr>
              <a:t>Tariff</a:t>
            </a:r>
            <a:r>
              <a:rPr lang="en-GB" sz="2400" b="1">
                <a:solidFill>
                  <a:schemeClr val="tx1"/>
                </a:solidFill>
                <a:effectLst/>
                <a:latin typeface="Calibri"/>
                <a:ea typeface="Aptos" panose="020B0004020202020204" pitchFamily="34" charset="0"/>
                <a:cs typeface="Aptos" panose="020B0004020202020204" pitchFamily="34" charset="0"/>
              </a:rPr>
              <a:t> </a:t>
            </a:r>
            <a:r>
              <a:rPr lang="en-GB" sz="2400" b="1">
                <a:solidFill>
                  <a:schemeClr val="tx1"/>
                </a:solidFill>
                <a:latin typeface="Calibri"/>
                <a:ea typeface="Aptos" panose="020B0004020202020204" pitchFamily="34" charset="0"/>
                <a:cs typeface="Aptos" panose="020B0004020202020204" pitchFamily="34" charset="0"/>
              </a:rPr>
              <a:t>Interoperability solution</a:t>
            </a:r>
            <a:endParaRPr lang="en-GB" sz="2400" b="1">
              <a:solidFill>
                <a:schemeClr val="tx1"/>
              </a:solidFill>
              <a:effectLst/>
              <a:latin typeface="Calibri"/>
              <a:ea typeface="Aptos" panose="020B0004020202020204" pitchFamily="34" charset="0"/>
              <a:cs typeface="Aptos" panose="020B0004020202020204" pitchFamily="34" charset="0"/>
            </a:endParaRPr>
          </a:p>
        </p:txBody>
      </p:sp>
      <p:cxnSp>
        <p:nvCxnSpPr>
          <p:cNvPr id="6" name="Straight Connector 5">
            <a:extLst>
              <a:ext uri="{FF2B5EF4-FFF2-40B4-BE49-F238E27FC236}">
                <a16:creationId xmlns:a16="http://schemas.microsoft.com/office/drawing/2014/main" id="{3308A471-C54D-C9CC-F6E7-A86340BAB883}"/>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EE8A44-8314-CE78-6C58-4633B58A9DFC}"/>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093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84DEE-81A4-4466-B99C-5D61738C67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58CC9-85D5-8818-6A44-2E334DE6C9E7}"/>
              </a:ext>
            </a:extLst>
          </p:cNvPr>
          <p:cNvSpPr>
            <a:spLocks noGrp="1"/>
          </p:cNvSpPr>
          <p:nvPr>
            <p:ph type="title"/>
          </p:nvPr>
        </p:nvSpPr>
        <p:spPr/>
        <p:txBody>
          <a:bodyPr/>
          <a:lstStyle/>
          <a:p>
            <a:r>
              <a:rPr lang="en-GB"/>
              <a:t>TISWG Workshop timeline</a:t>
            </a:r>
          </a:p>
        </p:txBody>
      </p:sp>
      <p:graphicFrame>
        <p:nvGraphicFramePr>
          <p:cNvPr id="11" name="Table 10">
            <a:extLst>
              <a:ext uri="{FF2B5EF4-FFF2-40B4-BE49-F238E27FC236}">
                <a16:creationId xmlns:a16="http://schemas.microsoft.com/office/drawing/2014/main" id="{6FF456E7-B65A-4C65-0282-5FD8780BF752}"/>
              </a:ext>
            </a:extLst>
          </p:cNvPr>
          <p:cNvGraphicFramePr>
            <a:graphicFrameLocks noGrp="1"/>
          </p:cNvGraphicFramePr>
          <p:nvPr>
            <p:extLst>
              <p:ext uri="{D42A27DB-BD31-4B8C-83A1-F6EECF244321}">
                <p14:modId xmlns:p14="http://schemas.microsoft.com/office/powerpoint/2010/main" val="499812338"/>
              </p:ext>
            </p:extLst>
          </p:nvPr>
        </p:nvGraphicFramePr>
        <p:xfrm>
          <a:off x="262622" y="1296883"/>
          <a:ext cx="11645621" cy="5097320"/>
        </p:xfrm>
        <a:graphic>
          <a:graphicData uri="http://schemas.openxmlformats.org/drawingml/2006/table">
            <a:tbl>
              <a:tblPr firstRow="1" bandRow="1">
                <a:tableStyleId>{5C22544A-7EE6-4342-B048-85BDC9FD1C3A}</a:tableStyleId>
              </a:tblPr>
              <a:tblGrid>
                <a:gridCol w="541495">
                  <a:extLst>
                    <a:ext uri="{9D8B030D-6E8A-4147-A177-3AD203B41FA5}">
                      <a16:colId xmlns:a16="http://schemas.microsoft.com/office/drawing/2014/main" val="277026558"/>
                    </a:ext>
                  </a:extLst>
                </a:gridCol>
                <a:gridCol w="1959401">
                  <a:extLst>
                    <a:ext uri="{9D8B030D-6E8A-4147-A177-3AD203B41FA5}">
                      <a16:colId xmlns:a16="http://schemas.microsoft.com/office/drawing/2014/main" val="3536814885"/>
                    </a:ext>
                  </a:extLst>
                </a:gridCol>
                <a:gridCol w="1739591">
                  <a:extLst>
                    <a:ext uri="{9D8B030D-6E8A-4147-A177-3AD203B41FA5}">
                      <a16:colId xmlns:a16="http://schemas.microsoft.com/office/drawing/2014/main" val="4109145106"/>
                    </a:ext>
                  </a:extLst>
                </a:gridCol>
                <a:gridCol w="1784195">
                  <a:extLst>
                    <a:ext uri="{9D8B030D-6E8A-4147-A177-3AD203B41FA5}">
                      <a16:colId xmlns:a16="http://schemas.microsoft.com/office/drawing/2014/main" val="19999621"/>
                    </a:ext>
                  </a:extLst>
                </a:gridCol>
                <a:gridCol w="4345254">
                  <a:extLst>
                    <a:ext uri="{9D8B030D-6E8A-4147-A177-3AD203B41FA5}">
                      <a16:colId xmlns:a16="http://schemas.microsoft.com/office/drawing/2014/main" val="976655832"/>
                    </a:ext>
                  </a:extLst>
                </a:gridCol>
                <a:gridCol w="1275685">
                  <a:extLst>
                    <a:ext uri="{9D8B030D-6E8A-4147-A177-3AD203B41FA5}">
                      <a16:colId xmlns:a16="http://schemas.microsoft.com/office/drawing/2014/main" val="2530380249"/>
                    </a:ext>
                  </a:extLst>
                </a:gridCol>
              </a:tblGrid>
              <a:tr h="0">
                <a:tc>
                  <a:txBody>
                    <a:bodyPr/>
                    <a:lstStyle/>
                    <a:p>
                      <a:r>
                        <a:rPr lang="en-GB" sz="1400"/>
                        <a:t>No.</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Area</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Topic</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Title</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Description</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Prov. Date</a:t>
                      </a:r>
                    </a:p>
                  </a:txBody>
                  <a:tcPr anchor="ctr">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490875536"/>
                  </a:ext>
                </a:extLst>
              </a:tr>
              <a:tr h="958504">
                <a:tc>
                  <a:txBody>
                    <a:bodyPr/>
                    <a:lstStyle/>
                    <a:p>
                      <a:r>
                        <a:rPr lang="en-GB" sz="1400"/>
                        <a:t>1</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Legal, Governance &amp; Technical</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One</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Introduce the proposed Design Assumptions, aligned to governance, process, and technical for attendee discussion.</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2 June</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1418170"/>
                  </a:ext>
                </a:extLst>
              </a:tr>
              <a:tr h="958504">
                <a:tc>
                  <a:txBody>
                    <a:bodyPr/>
                    <a:lstStyle/>
                    <a:p>
                      <a:r>
                        <a:rPr lang="en-GB" sz="1400"/>
                        <a:t>2</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Legal, Governance &amp; Technical</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Two</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Outlined agreed and contested Design Assumptions, with focus on outlining feedback and working towards consensus.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9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9259445"/>
                  </a:ext>
                </a:extLst>
              </a:tr>
              <a:tr h="958504">
                <a:tc>
                  <a:txBody>
                    <a:bodyPr/>
                    <a:lstStyle/>
                    <a:p>
                      <a:r>
                        <a:rPr lang="en-GB" sz="1400"/>
                        <a:t>3</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Legal, Governance &amp; Technical</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Three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Discuss and finalise Design Assumptions for TISWG recommendation and demonstrate high-level process for each Use Case.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16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773838"/>
                  </a:ext>
                </a:extLst>
              </a:tr>
              <a:tr h="958504">
                <a:tc>
                  <a:txBody>
                    <a:bodyPr/>
                    <a:lstStyle/>
                    <a:p>
                      <a:r>
                        <a:rPr lang="en-GB" sz="1400"/>
                        <a:t>4</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Technical</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Service Monitoring Tool</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Service Monitoring Tool Process and Principles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Overview of the Service Monitoring Tool platform architecture, process flows, interactions with use cases and impacts on supplier obligations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30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0481294"/>
                  </a:ext>
                </a:extLst>
              </a:tr>
              <a:tr h="958504">
                <a:tc>
                  <a:txBody>
                    <a:bodyPr/>
                    <a:lstStyle/>
                    <a:p>
                      <a:r>
                        <a:rPr lang="en-GB" sz="1400"/>
                        <a:t>5</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Legal &amp; Governance</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Governance</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Governance &amp; Regulatory Framework</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Outline and discuss on the high-level regulatory and governance framework for the API; including obligations, governance mechanisms, charging mechanisms, supplier qualification, etc.</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14 July</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1824545"/>
                  </a:ext>
                </a:extLst>
              </a:tr>
            </a:tbl>
          </a:graphicData>
        </a:graphic>
      </p:graphicFrame>
    </p:spTree>
    <p:extLst>
      <p:ext uri="{BB962C8B-B14F-4D97-AF65-F5344CB8AC3E}">
        <p14:creationId xmlns:p14="http://schemas.microsoft.com/office/powerpoint/2010/main" val="1032320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415CC-02DD-5F95-ABFC-F5D50288F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83A78-BB37-DDDC-30BB-C0304F086909}"/>
              </a:ext>
            </a:extLst>
          </p:cNvPr>
          <p:cNvSpPr>
            <a:spLocks noGrp="1"/>
          </p:cNvSpPr>
          <p:nvPr>
            <p:ph type="title"/>
          </p:nvPr>
        </p:nvSpPr>
        <p:spPr/>
        <p:txBody>
          <a:bodyPr/>
          <a:lstStyle/>
          <a:p>
            <a:r>
              <a:rPr lang="en-GB"/>
              <a:t>TISWG Workshop timeline</a:t>
            </a:r>
          </a:p>
        </p:txBody>
      </p:sp>
      <p:graphicFrame>
        <p:nvGraphicFramePr>
          <p:cNvPr id="11" name="Table 10">
            <a:extLst>
              <a:ext uri="{FF2B5EF4-FFF2-40B4-BE49-F238E27FC236}">
                <a16:creationId xmlns:a16="http://schemas.microsoft.com/office/drawing/2014/main" id="{4C6BD3F5-DACB-1438-BF4B-65F6F441CC67}"/>
              </a:ext>
            </a:extLst>
          </p:cNvPr>
          <p:cNvGraphicFramePr>
            <a:graphicFrameLocks noGrp="1"/>
          </p:cNvGraphicFramePr>
          <p:nvPr>
            <p:extLst>
              <p:ext uri="{D42A27DB-BD31-4B8C-83A1-F6EECF244321}">
                <p14:modId xmlns:p14="http://schemas.microsoft.com/office/powerpoint/2010/main" val="3593640716"/>
              </p:ext>
            </p:extLst>
          </p:nvPr>
        </p:nvGraphicFramePr>
        <p:xfrm>
          <a:off x="262622" y="1307516"/>
          <a:ext cx="11645621" cy="5029200"/>
        </p:xfrm>
        <a:graphic>
          <a:graphicData uri="http://schemas.openxmlformats.org/drawingml/2006/table">
            <a:tbl>
              <a:tblPr firstRow="1" bandRow="1">
                <a:tableStyleId>{5C22544A-7EE6-4342-B048-85BDC9FD1C3A}</a:tableStyleId>
              </a:tblPr>
              <a:tblGrid>
                <a:gridCol w="541495">
                  <a:extLst>
                    <a:ext uri="{9D8B030D-6E8A-4147-A177-3AD203B41FA5}">
                      <a16:colId xmlns:a16="http://schemas.microsoft.com/office/drawing/2014/main" val="277026558"/>
                    </a:ext>
                  </a:extLst>
                </a:gridCol>
                <a:gridCol w="1959401">
                  <a:extLst>
                    <a:ext uri="{9D8B030D-6E8A-4147-A177-3AD203B41FA5}">
                      <a16:colId xmlns:a16="http://schemas.microsoft.com/office/drawing/2014/main" val="3536814885"/>
                    </a:ext>
                  </a:extLst>
                </a:gridCol>
                <a:gridCol w="1739591">
                  <a:extLst>
                    <a:ext uri="{9D8B030D-6E8A-4147-A177-3AD203B41FA5}">
                      <a16:colId xmlns:a16="http://schemas.microsoft.com/office/drawing/2014/main" val="4109145106"/>
                    </a:ext>
                  </a:extLst>
                </a:gridCol>
                <a:gridCol w="1784195">
                  <a:extLst>
                    <a:ext uri="{9D8B030D-6E8A-4147-A177-3AD203B41FA5}">
                      <a16:colId xmlns:a16="http://schemas.microsoft.com/office/drawing/2014/main" val="19999621"/>
                    </a:ext>
                  </a:extLst>
                </a:gridCol>
                <a:gridCol w="4292091">
                  <a:extLst>
                    <a:ext uri="{9D8B030D-6E8A-4147-A177-3AD203B41FA5}">
                      <a16:colId xmlns:a16="http://schemas.microsoft.com/office/drawing/2014/main" val="976655832"/>
                    </a:ext>
                  </a:extLst>
                </a:gridCol>
                <a:gridCol w="1328848">
                  <a:extLst>
                    <a:ext uri="{9D8B030D-6E8A-4147-A177-3AD203B41FA5}">
                      <a16:colId xmlns:a16="http://schemas.microsoft.com/office/drawing/2014/main" val="2530380249"/>
                    </a:ext>
                  </a:extLst>
                </a:gridCol>
              </a:tblGrid>
              <a:tr h="0">
                <a:tc>
                  <a:txBody>
                    <a:bodyPr/>
                    <a:lstStyle/>
                    <a:p>
                      <a:r>
                        <a:rPr lang="en-GB" sz="1400"/>
                        <a:t>No.</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Area</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Topic</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Title</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Description</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Prov. Date</a:t>
                      </a:r>
                    </a:p>
                  </a:txBody>
                  <a:tcPr anchor="ctr">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490875536"/>
                  </a:ext>
                </a:extLst>
              </a:tr>
              <a:tr h="944880">
                <a:tc>
                  <a:txBody>
                    <a:bodyPr/>
                    <a:lstStyle/>
                    <a:p>
                      <a:r>
                        <a:rPr lang="en-GB" sz="1400"/>
                        <a:t>6</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Technical</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API Specification</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Data Standard</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Outline and agree the data items and definition, including alignment to use cases, error messaging, endpoints, handshakes and notifications.</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w/c 21 July</a:t>
                      </a:r>
                    </a:p>
                  </a:txBody>
                  <a:tcPr anchor="ct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extLst>
                  <a:ext uri="{0D108BD9-81ED-4DB2-BD59-A6C34878D82A}">
                    <a16:rowId xmlns:a16="http://schemas.microsoft.com/office/drawing/2014/main" val="714389981"/>
                  </a:ext>
                </a:extLst>
              </a:tr>
              <a:tr h="944880">
                <a:tc>
                  <a:txBody>
                    <a:bodyPr/>
                    <a:lstStyle/>
                    <a:p>
                      <a:r>
                        <a:rPr lang="en-GB" sz="1400"/>
                        <a:t>7</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Legal &amp; Governance</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Governance</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Governance &amp; Regulatory Framework</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Discuss and finalise the proposed regulatory and governance framework for the API.</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w/c 28 July</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extLst>
                  <a:ext uri="{0D108BD9-81ED-4DB2-BD59-A6C34878D82A}">
                    <a16:rowId xmlns:a16="http://schemas.microsoft.com/office/drawing/2014/main" val="3888108838"/>
                  </a:ext>
                </a:extLst>
              </a:tr>
              <a:tr h="944880">
                <a:tc>
                  <a:txBody>
                    <a:bodyPr/>
                    <a:lstStyle/>
                    <a:p>
                      <a:r>
                        <a:rPr lang="en-GB" sz="1400"/>
                        <a:t>8</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Technical</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Service Monitoring Tool</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Service Monitoring Tool Requirements</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400"/>
                        <a:t>Provide TISWG attendees with detailed insight into the proposed high-level requirements for the Service Monitoring Tool (SMT), obligations on users re: the SMT, and service monitoring principles.</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w/c 4 Aug</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extLst>
                  <a:ext uri="{0D108BD9-81ED-4DB2-BD59-A6C34878D82A}">
                    <a16:rowId xmlns:a16="http://schemas.microsoft.com/office/drawing/2014/main" val="2278427466"/>
                  </a:ext>
                </a:extLst>
              </a:tr>
              <a:tr h="944880">
                <a:tc>
                  <a:txBody>
                    <a:bodyPr/>
                    <a:lstStyle/>
                    <a:p>
                      <a:r>
                        <a:rPr lang="en-GB" sz="1400"/>
                        <a:t>9</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Technical</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API Specification</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API Standard</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Outline and agree the blueprint for suppliers to develop their APIs.</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tc>
                  <a:txBody>
                    <a:bodyPr/>
                    <a:lstStyle/>
                    <a:p>
                      <a:r>
                        <a:rPr lang="en-GB" sz="1400"/>
                        <a:t>w/c 11 Aug</a:t>
                      </a:r>
                    </a:p>
                  </a:txBody>
                  <a:tcPr anchor="ct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solidFill>
                      <a:schemeClr val="bg1"/>
                    </a:solidFill>
                  </a:tcPr>
                </a:tc>
                <a:extLst>
                  <a:ext uri="{0D108BD9-81ED-4DB2-BD59-A6C34878D82A}">
                    <a16:rowId xmlns:a16="http://schemas.microsoft.com/office/drawing/2014/main" val="2084390987"/>
                  </a:ext>
                </a:extLst>
              </a:tr>
              <a:tr h="944880">
                <a:tc>
                  <a:txBody>
                    <a:bodyPr/>
                    <a:lstStyle/>
                    <a:p>
                      <a:r>
                        <a:rPr lang="en-GB" sz="1400"/>
                        <a:t>10</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en-GB" sz="1400"/>
                        <a:t>Legal &amp; Governance</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en-GB" sz="1400"/>
                        <a:t>Legal</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en-GB" sz="1400"/>
                        <a:t>Code Drafting Approach</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en-GB" sz="1400"/>
                        <a:t>Outline to attendees how the Design Elements will become operationalised within the REC.</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en-GB" sz="1400"/>
                        <a:t>w/c 18 Aug</a:t>
                      </a:r>
                    </a:p>
                  </a:txBody>
                  <a:tcPr anchor="ct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4165353052"/>
                  </a:ext>
                </a:extLst>
              </a:tr>
            </a:tbl>
          </a:graphicData>
        </a:graphic>
      </p:graphicFrame>
    </p:spTree>
    <p:extLst>
      <p:ext uri="{BB962C8B-B14F-4D97-AF65-F5344CB8AC3E}">
        <p14:creationId xmlns:p14="http://schemas.microsoft.com/office/powerpoint/2010/main" val="3311436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7E902-3171-65D7-B1A8-0E893F1AD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8B540-D766-A9F9-EC4A-BEE442571993}"/>
              </a:ext>
            </a:extLst>
          </p:cNvPr>
          <p:cNvSpPr>
            <a:spLocks noGrp="1"/>
          </p:cNvSpPr>
          <p:nvPr>
            <p:ph type="title"/>
          </p:nvPr>
        </p:nvSpPr>
        <p:spPr/>
        <p:txBody>
          <a:bodyPr/>
          <a:lstStyle/>
          <a:p>
            <a:r>
              <a:rPr lang="en-GB"/>
              <a:t>Detailed workshop information</a:t>
            </a:r>
          </a:p>
        </p:txBody>
      </p:sp>
      <p:graphicFrame>
        <p:nvGraphicFramePr>
          <p:cNvPr id="3" name="Table 2">
            <a:extLst>
              <a:ext uri="{FF2B5EF4-FFF2-40B4-BE49-F238E27FC236}">
                <a16:creationId xmlns:a16="http://schemas.microsoft.com/office/drawing/2014/main" id="{8BF0D9E0-03CD-763E-C662-DB68B3CB2635}"/>
              </a:ext>
            </a:extLst>
          </p:cNvPr>
          <p:cNvGraphicFramePr>
            <a:graphicFrameLocks noGrp="1"/>
          </p:cNvGraphicFramePr>
          <p:nvPr>
            <p:extLst>
              <p:ext uri="{D42A27DB-BD31-4B8C-83A1-F6EECF244321}">
                <p14:modId xmlns:p14="http://schemas.microsoft.com/office/powerpoint/2010/main" val="1606749959"/>
              </p:ext>
            </p:extLst>
          </p:nvPr>
        </p:nvGraphicFramePr>
        <p:xfrm>
          <a:off x="262622" y="1296882"/>
          <a:ext cx="11645621" cy="5075164"/>
        </p:xfrm>
        <a:graphic>
          <a:graphicData uri="http://schemas.openxmlformats.org/drawingml/2006/table">
            <a:tbl>
              <a:tblPr firstRow="1" bandRow="1">
                <a:tableStyleId>{5C22544A-7EE6-4342-B048-85BDC9FD1C3A}</a:tableStyleId>
              </a:tblPr>
              <a:tblGrid>
                <a:gridCol w="541495">
                  <a:extLst>
                    <a:ext uri="{9D8B030D-6E8A-4147-A177-3AD203B41FA5}">
                      <a16:colId xmlns:a16="http://schemas.microsoft.com/office/drawing/2014/main" val="277026558"/>
                    </a:ext>
                  </a:extLst>
                </a:gridCol>
                <a:gridCol w="1959401">
                  <a:extLst>
                    <a:ext uri="{9D8B030D-6E8A-4147-A177-3AD203B41FA5}">
                      <a16:colId xmlns:a16="http://schemas.microsoft.com/office/drawing/2014/main" val="3536814885"/>
                    </a:ext>
                  </a:extLst>
                </a:gridCol>
                <a:gridCol w="1135382">
                  <a:extLst>
                    <a:ext uri="{9D8B030D-6E8A-4147-A177-3AD203B41FA5}">
                      <a16:colId xmlns:a16="http://schemas.microsoft.com/office/drawing/2014/main" val="4109145106"/>
                    </a:ext>
                  </a:extLst>
                </a:gridCol>
                <a:gridCol w="2669781">
                  <a:extLst>
                    <a:ext uri="{9D8B030D-6E8A-4147-A177-3AD203B41FA5}">
                      <a16:colId xmlns:a16="http://schemas.microsoft.com/office/drawing/2014/main" val="19999621"/>
                    </a:ext>
                  </a:extLst>
                </a:gridCol>
                <a:gridCol w="2669781">
                  <a:extLst>
                    <a:ext uri="{9D8B030D-6E8A-4147-A177-3AD203B41FA5}">
                      <a16:colId xmlns:a16="http://schemas.microsoft.com/office/drawing/2014/main" val="976655832"/>
                    </a:ext>
                  </a:extLst>
                </a:gridCol>
                <a:gridCol w="2669781">
                  <a:extLst>
                    <a:ext uri="{9D8B030D-6E8A-4147-A177-3AD203B41FA5}">
                      <a16:colId xmlns:a16="http://schemas.microsoft.com/office/drawing/2014/main" val="2530380249"/>
                    </a:ext>
                  </a:extLst>
                </a:gridCol>
              </a:tblGrid>
              <a:tr h="350764">
                <a:tc>
                  <a:txBody>
                    <a:bodyPr/>
                    <a:lstStyle/>
                    <a:p>
                      <a:r>
                        <a:rPr lang="en-GB" sz="1400"/>
                        <a:t>No.</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Workshop</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Date</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Inputs</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Outputs</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Skillsets</a:t>
                      </a:r>
                    </a:p>
                  </a:txBody>
                  <a:tcPr anchor="ctr">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490875536"/>
                  </a:ext>
                </a:extLst>
              </a:tr>
              <a:tr h="944880">
                <a:tc>
                  <a:txBody>
                    <a:bodyPr/>
                    <a:lstStyle/>
                    <a:p>
                      <a:r>
                        <a:rPr lang="en-GB" sz="1400"/>
                        <a:t>1</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One</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2 June</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Initial Design Assumptions, both agreed and to be agreed, previously validated with DESNZ</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Agreed scope and themes for Design Assumptions,</a:t>
                      </a:r>
                    </a:p>
                    <a:p>
                      <a:r>
                        <a:rPr lang="en-GB" sz="1400"/>
                        <a:t>assumptions feedback log, consensus map</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API developers, technical architects, industry project leads, regulatory specialists</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1418170"/>
                  </a:ext>
                </a:extLst>
              </a:tr>
              <a:tr h="944880">
                <a:tc>
                  <a:txBody>
                    <a:bodyPr/>
                    <a:lstStyle/>
                    <a:p>
                      <a:r>
                        <a:rPr lang="en-GB" sz="1400"/>
                        <a:t>2</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Two</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9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DA One outputs, feedback log, contested and agreed assumptions, updated consensus map</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Refined assumptions list, highlighted areas of contest assumptions with steer for DESNZ</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API developers, technical architects, industry project leads, regulatory specialists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9259445"/>
                  </a:ext>
                </a:extLst>
              </a:tr>
              <a:tr h="944880">
                <a:tc>
                  <a:txBody>
                    <a:bodyPr/>
                    <a:lstStyle/>
                    <a:p>
                      <a:r>
                        <a:rPr lang="en-GB" sz="1400"/>
                        <a:t>3</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Design Assumptions Three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16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Validated assumptions, remaining areas within consensus map, sample use cases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Finalised Design Assumptions, finalised process flows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API developers, technical architects, industry project leads, regulatory specialists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773838"/>
                  </a:ext>
                </a:extLst>
              </a:tr>
              <a:tr h="944880">
                <a:tc>
                  <a:txBody>
                    <a:bodyPr/>
                    <a:lstStyle/>
                    <a:p>
                      <a:r>
                        <a:rPr lang="en-GB" sz="1400"/>
                        <a:t>4</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Service Monitoring Tool Process and Principles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30 June</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Platform architecture blueprint, Service Monitoring Tool use cases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Documented process map, interaction model, and supplier obligation implications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Supplier technical architects, industry project leads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0481294"/>
                  </a:ext>
                </a:extLst>
              </a:tr>
              <a:tr h="944880">
                <a:tc>
                  <a:txBody>
                    <a:bodyPr/>
                    <a:lstStyle/>
                    <a:p>
                      <a:r>
                        <a:rPr lang="en-GB" sz="1400"/>
                        <a:t>5</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Governance &amp; Regulatory Framework</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14 July</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Baseline REC model framework</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Draft API governance model, compliance obligations</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Regulatory and governance specialists</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1824545"/>
                  </a:ext>
                </a:extLst>
              </a:tr>
            </a:tbl>
          </a:graphicData>
        </a:graphic>
      </p:graphicFrame>
    </p:spTree>
    <p:extLst>
      <p:ext uri="{BB962C8B-B14F-4D97-AF65-F5344CB8AC3E}">
        <p14:creationId xmlns:p14="http://schemas.microsoft.com/office/powerpoint/2010/main" val="1548351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A4D5D-404B-1C0A-31FF-6CE5C6C3D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2A697-5EE7-2423-21E1-BB573F311ADF}"/>
              </a:ext>
            </a:extLst>
          </p:cNvPr>
          <p:cNvSpPr>
            <a:spLocks noGrp="1"/>
          </p:cNvSpPr>
          <p:nvPr>
            <p:ph type="title"/>
          </p:nvPr>
        </p:nvSpPr>
        <p:spPr/>
        <p:txBody>
          <a:bodyPr/>
          <a:lstStyle/>
          <a:p>
            <a:r>
              <a:rPr lang="en-GB"/>
              <a:t>Detailed workshop information</a:t>
            </a:r>
          </a:p>
        </p:txBody>
      </p:sp>
      <p:graphicFrame>
        <p:nvGraphicFramePr>
          <p:cNvPr id="3" name="Table 2">
            <a:extLst>
              <a:ext uri="{FF2B5EF4-FFF2-40B4-BE49-F238E27FC236}">
                <a16:creationId xmlns:a16="http://schemas.microsoft.com/office/drawing/2014/main" id="{A922BBCD-2B87-AF09-12EB-7290EF180CFD}"/>
              </a:ext>
            </a:extLst>
          </p:cNvPr>
          <p:cNvGraphicFramePr>
            <a:graphicFrameLocks noGrp="1"/>
          </p:cNvGraphicFramePr>
          <p:nvPr/>
        </p:nvGraphicFramePr>
        <p:xfrm>
          <a:off x="262622" y="1296883"/>
          <a:ext cx="11645621" cy="5097320"/>
        </p:xfrm>
        <a:graphic>
          <a:graphicData uri="http://schemas.openxmlformats.org/drawingml/2006/table">
            <a:tbl>
              <a:tblPr firstRow="1" bandRow="1">
                <a:tableStyleId>{5C22544A-7EE6-4342-B048-85BDC9FD1C3A}</a:tableStyleId>
              </a:tblPr>
              <a:tblGrid>
                <a:gridCol w="541495">
                  <a:extLst>
                    <a:ext uri="{9D8B030D-6E8A-4147-A177-3AD203B41FA5}">
                      <a16:colId xmlns:a16="http://schemas.microsoft.com/office/drawing/2014/main" val="277026558"/>
                    </a:ext>
                  </a:extLst>
                </a:gridCol>
                <a:gridCol w="1959401">
                  <a:extLst>
                    <a:ext uri="{9D8B030D-6E8A-4147-A177-3AD203B41FA5}">
                      <a16:colId xmlns:a16="http://schemas.microsoft.com/office/drawing/2014/main" val="3536814885"/>
                    </a:ext>
                  </a:extLst>
                </a:gridCol>
                <a:gridCol w="1135382">
                  <a:extLst>
                    <a:ext uri="{9D8B030D-6E8A-4147-A177-3AD203B41FA5}">
                      <a16:colId xmlns:a16="http://schemas.microsoft.com/office/drawing/2014/main" val="4109145106"/>
                    </a:ext>
                  </a:extLst>
                </a:gridCol>
                <a:gridCol w="2720581">
                  <a:extLst>
                    <a:ext uri="{9D8B030D-6E8A-4147-A177-3AD203B41FA5}">
                      <a16:colId xmlns:a16="http://schemas.microsoft.com/office/drawing/2014/main" val="19999621"/>
                    </a:ext>
                  </a:extLst>
                </a:gridCol>
                <a:gridCol w="2644381">
                  <a:extLst>
                    <a:ext uri="{9D8B030D-6E8A-4147-A177-3AD203B41FA5}">
                      <a16:colId xmlns:a16="http://schemas.microsoft.com/office/drawing/2014/main" val="976655832"/>
                    </a:ext>
                  </a:extLst>
                </a:gridCol>
                <a:gridCol w="2644381">
                  <a:extLst>
                    <a:ext uri="{9D8B030D-6E8A-4147-A177-3AD203B41FA5}">
                      <a16:colId xmlns:a16="http://schemas.microsoft.com/office/drawing/2014/main" val="2530380249"/>
                    </a:ext>
                  </a:extLst>
                </a:gridCol>
              </a:tblGrid>
              <a:tr h="0">
                <a:tc>
                  <a:txBody>
                    <a:bodyPr/>
                    <a:lstStyle/>
                    <a:p>
                      <a:r>
                        <a:rPr lang="en-GB" sz="1400"/>
                        <a:t>No.</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Workshop</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Date</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Inputs</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Outputs</a:t>
                      </a:r>
                    </a:p>
                  </a:txBody>
                  <a:tcPr anchor="ctr">
                    <a:lnB w="12700" cap="flat" cmpd="sng" algn="ctr">
                      <a:solidFill>
                        <a:schemeClr val="accent3"/>
                      </a:solidFill>
                      <a:prstDash val="solid"/>
                      <a:round/>
                      <a:headEnd type="none" w="med" len="med"/>
                      <a:tailEnd type="none" w="med" len="med"/>
                    </a:lnB>
                    <a:solidFill>
                      <a:schemeClr val="accent3"/>
                    </a:solidFill>
                  </a:tcPr>
                </a:tc>
                <a:tc>
                  <a:txBody>
                    <a:bodyPr/>
                    <a:lstStyle/>
                    <a:p>
                      <a:r>
                        <a:rPr lang="en-GB" sz="1400"/>
                        <a:t>Skillsets</a:t>
                      </a:r>
                    </a:p>
                  </a:txBody>
                  <a:tcPr anchor="ctr">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490875536"/>
                  </a:ext>
                </a:extLst>
              </a:tr>
              <a:tr h="958504">
                <a:tc>
                  <a:txBody>
                    <a:bodyPr/>
                    <a:lstStyle/>
                    <a:p>
                      <a:r>
                        <a:rPr lang="en-GB" sz="1400"/>
                        <a:t>6</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Data Standard</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21 July</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Current data standard mapped to REC Data Items, JSON schemas, API structure examples</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Agreed data model mapped to REC Data Items, initial endpoint definitions, error code catalogue</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API developers, data modelers, technical &amp; integration architects</a:t>
                      </a:r>
                    </a:p>
                  </a:txBody>
                  <a:tcPr anchor="ctr">
                    <a:lnL w="12700" cmpd="sng">
                      <a:noFill/>
                    </a:lnL>
                    <a:lnR w="12700" cmpd="sng">
                      <a:noFill/>
                    </a:lnR>
                    <a:lnT w="12700" cap="flat" cmpd="sng" algn="ctr">
                      <a:solidFill>
                        <a:schemeClr val="accent3"/>
                      </a:solidFill>
                      <a:prstDash val="solid"/>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1418170"/>
                  </a:ext>
                </a:extLst>
              </a:tr>
              <a:tr h="958504">
                <a:tc>
                  <a:txBody>
                    <a:bodyPr/>
                    <a:lstStyle/>
                    <a:p>
                      <a:r>
                        <a:rPr lang="en-GB" sz="1400"/>
                        <a:t>7</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Governance &amp; Regulatory Framework</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28 July</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Prior governance draft, stakeholder feedback from previous workshop</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Finalised API governance model</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Regulatory and governance specialists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9259445"/>
                  </a:ext>
                </a:extLst>
              </a:tr>
              <a:tr h="958504">
                <a:tc>
                  <a:txBody>
                    <a:bodyPr/>
                    <a:lstStyle/>
                    <a:p>
                      <a:r>
                        <a:rPr lang="en-GB" sz="1400"/>
                        <a:t>8</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Service Monitoring Tool Requirements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4 Aug</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Output from previous SMT workshops, service principles, functional design, initial endpoints definition</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High-level functional spec for SMT, reporting requirements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Supplier technical architects, industry project leads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773838"/>
                  </a:ext>
                </a:extLst>
              </a:tr>
              <a:tr h="958504">
                <a:tc>
                  <a:txBody>
                    <a:bodyPr/>
                    <a:lstStyle/>
                    <a:p>
                      <a:r>
                        <a:rPr lang="en-GB" sz="1400"/>
                        <a:t>9</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API Standard</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11 Aug</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Data standard outputs, endpoint structure, use case traceability matrix</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Supplier-facing API blueprint, finalised E2E API Solution Design document</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API developers, data modelers, technical &amp; integration architects, API product owners</a:t>
                      </a:r>
                    </a:p>
                  </a:txBody>
                  <a:tcPr anchor="ctr">
                    <a:lnL w="12700" cmpd="sng">
                      <a:noFill/>
                    </a:lnL>
                    <a:lnR w="12700" cmpd="sng">
                      <a:noFill/>
                    </a:lnR>
                    <a:lnT w="9525" cap="flat" cmpd="sng" algn="ctr">
                      <a:solidFill>
                        <a:schemeClr val="accent3"/>
                      </a:solidFill>
                      <a:prstDash val="sysDot"/>
                      <a:round/>
                      <a:headEnd type="none" w="med" len="med"/>
                      <a:tailEnd type="none" w="med" len="med"/>
                    </a:lnT>
                    <a:lnB w="9525" cap="flat" cmpd="sng" algn="ctr">
                      <a:solidFill>
                        <a:schemeClr val="accent3"/>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0481294"/>
                  </a:ext>
                </a:extLst>
              </a:tr>
              <a:tr h="958504">
                <a:tc>
                  <a:txBody>
                    <a:bodyPr/>
                    <a:lstStyle/>
                    <a:p>
                      <a:r>
                        <a:rPr lang="en-GB" sz="1400"/>
                        <a:t>10</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Code Drafting Approach</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w/c 18 Aug</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Finalised draft structure for proposed REC text</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400"/>
                        <a:t>Mapping of solution components to REC drafting</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Regulatory and governance specialists</a:t>
                      </a:r>
                    </a:p>
                  </a:txBody>
                  <a:tcPr anchor="ctr">
                    <a:lnL w="12700" cmpd="sng">
                      <a:noFill/>
                    </a:lnL>
                    <a:lnR w="12700" cmpd="sng">
                      <a:noFill/>
                    </a:lnR>
                    <a:lnT w="9525" cap="flat" cmpd="sng" algn="ctr">
                      <a:solidFill>
                        <a:schemeClr val="accent3"/>
                      </a:solidFill>
                      <a:prstDash val="sysDot"/>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1824545"/>
                  </a:ext>
                </a:extLst>
              </a:tr>
            </a:tbl>
          </a:graphicData>
        </a:graphic>
      </p:graphicFrame>
    </p:spTree>
    <p:extLst>
      <p:ext uri="{BB962C8B-B14F-4D97-AF65-F5344CB8AC3E}">
        <p14:creationId xmlns:p14="http://schemas.microsoft.com/office/powerpoint/2010/main" val="2159065636"/>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C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6 Appendix E - REC Slidedeck Template" id="{D9E5843F-DDC5-4D68-8092-9EF8D6D5AF11}" vid="{63411EE5-7DE4-4237-9F8D-6F00A6A7AD1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a2f638-5852-43c9-9c33-b3ce8753f29c">
      <Terms xmlns="http://schemas.microsoft.com/office/infopath/2007/PartnerControls"/>
    </lcf76f155ced4ddcb4097134ff3c332f>
    <TaxCatchAll xmlns="81d9b952-a132-4d77-a9d0-9ef686452be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0E924759B458459AF236C82EE25052" ma:contentTypeVersion="11" ma:contentTypeDescription="Create a new document." ma:contentTypeScope="" ma:versionID="fc028f9fed409262f4ec0b489ce1003d">
  <xsd:schema xmlns:xsd="http://www.w3.org/2001/XMLSchema" xmlns:xs="http://www.w3.org/2001/XMLSchema" xmlns:p="http://schemas.microsoft.com/office/2006/metadata/properties" xmlns:ns2="53a2f638-5852-43c9-9c33-b3ce8753f29c" xmlns:ns3="81d9b952-a132-4d77-a9d0-9ef686452be1" targetNamespace="http://schemas.microsoft.com/office/2006/metadata/properties" ma:root="true" ma:fieldsID="c58f58658da4be628751a098b479d66f" ns2:_="" ns3:_="">
    <xsd:import namespace="53a2f638-5852-43c9-9c33-b3ce8753f29c"/>
    <xsd:import namespace="81d9b952-a132-4d77-a9d0-9ef686452b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a2f638-5852-43c9-9c33-b3ce8753f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d9b952-a132-4d77-a9d0-9ef686452be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70b9de8-f76f-446e-8d9d-73aab31db2b9}" ma:internalName="TaxCatchAll" ma:showField="CatchAllData" ma:web="81d9b952-a132-4d77-a9d0-9ef686452b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0f9fa326-da26-4ea8-b6a9-645e8136fe1d"/>
    <ds:schemaRef ds:uri="53a2f638-5852-43c9-9c33-b3ce8753f29c"/>
    <ds:schemaRef ds:uri="5ac7ee52-150b-4d3d-bb04-5bac3e81cb51"/>
    <ds:schemaRef ds:uri="81d9b952-a132-4d77-a9d0-9ef686452be1"/>
    <ds:schemaRef ds:uri="aaacb922-5235-4a66-b188-303b9b46fbd7"/>
    <ds:schemaRef ds:uri="e3ef3017-2d26-4626-9cba-746a6fbddd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B555EB3-2C2E-4FAA-BD0F-2CC64766A307}">
  <ds:schemaRefs>
    <ds:schemaRef ds:uri="53a2f638-5852-43c9-9c33-b3ce8753f29c"/>
    <ds:schemaRef ds:uri="81d9b952-a132-4d77-a9d0-9ef686452b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RECCP_22_0705 - Slides</Template>
  <Application>Microsoft Office PowerPoint</Application>
  <PresentationFormat>Widescreen</PresentationFormat>
  <Slides>16</Slides>
  <Notes>0</Notes>
  <HiddenSlides>0</HiddenSlides>
  <ScaleCrop>false</ScaleCrop>
  <HeadingPairs>
    <vt:vector size="4" baseType="variant">
      <vt:variant>
        <vt:lpstr>Theme</vt:lpstr>
      </vt:variant>
      <vt:variant>
        <vt:i4>7</vt:i4>
      </vt:variant>
      <vt:variant>
        <vt:lpstr>Slide Titles</vt:lpstr>
      </vt:variant>
      <vt:variant>
        <vt:i4>16</vt:i4>
      </vt:variant>
    </vt:vector>
  </HeadingPairs>
  <TitlesOfParts>
    <vt:vector size="23" baseType="lpstr">
      <vt:lpstr>REC Light Event Theme</vt:lpstr>
      <vt:lpstr>REC Alternative Event Theme</vt:lpstr>
      <vt:lpstr>TITLE SLIDES</vt:lpstr>
      <vt:lpstr>SECTION SLIDES</vt:lpstr>
      <vt:lpstr>CONTENT SLIDE</vt:lpstr>
      <vt:lpstr>1_REC Light Event Theme</vt:lpstr>
      <vt:lpstr>1_CONTENT SLIDE</vt:lpstr>
      <vt:lpstr>REC Tariff interoperability Solution working group (TISWG)</vt:lpstr>
      <vt:lpstr>Agenda</vt:lpstr>
      <vt:lpstr>TISWG Terms of reference</vt:lpstr>
      <vt:lpstr>Assumptions and business processes</vt:lpstr>
      <vt:lpstr>MVP Use Cases</vt:lpstr>
      <vt:lpstr>High level business process</vt:lpstr>
      <vt:lpstr>Tariff data access routes</vt:lpstr>
      <vt:lpstr>Assumptions: Users (optimisers)</vt:lpstr>
      <vt:lpstr>Assumptions: Users (optimisers)</vt:lpstr>
      <vt:lpstr>Assumptions: Users (optimisers)</vt:lpstr>
      <vt:lpstr>Assumptions: Consumer consent</vt:lpstr>
      <vt:lpstr>Assumptions: Consumer consent</vt:lpstr>
      <vt:lpstr>TISWG Workshop timeline</vt:lpstr>
      <vt:lpstr>TISWG Workshop timeline</vt:lpstr>
      <vt:lpstr>Detailed workshop information</vt:lpstr>
      <vt:lpstr>Detailed workshop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revision>36</cp:revision>
  <dcterms:created xsi:type="dcterms:W3CDTF">2022-07-04T12:43:32Z</dcterms:created>
  <dcterms:modified xsi:type="dcterms:W3CDTF">2025-05-13T07:04:39Z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0x010100C80E924759B458459AF236C82EE25052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5664900</vt:r8>
  </property>
  <property fmtid="{D5CDD505-2E9C-101B-9397-08002B2CF9AE}" pid="12" name="MSIP_Label_6e012c00-73e0-4c5a-b205-28a930a96e5e_Enabled">
    <vt:lpwstr>true</vt:lpwstr>
  </property>
  <property fmtid="{D5CDD505-2E9C-101B-9397-08002B2CF9AE}" pid="13" name="MSIP_Label_6e012c00-73e0-4c5a-b205-28a930a96e5e_SetDate">
    <vt:lpwstr>2025-05-07T15:26:56Z</vt:lpwstr>
  </property>
  <property fmtid="{D5CDD505-2E9C-101B-9397-08002B2CF9AE}" pid="14" name="MSIP_Label_6e012c00-73e0-4c5a-b205-28a930a96e5e_Method">
    <vt:lpwstr>Standard</vt:lpwstr>
  </property>
  <property fmtid="{D5CDD505-2E9C-101B-9397-08002B2CF9AE}" pid="15" name="MSIP_Label_6e012c00-73e0-4c5a-b205-28a930a96e5e_Name">
    <vt:lpwstr>Internal and Partners</vt:lpwstr>
  </property>
  <property fmtid="{D5CDD505-2E9C-101B-9397-08002B2CF9AE}" pid="16" name="MSIP_Label_6e012c00-73e0-4c5a-b205-28a930a96e5e_SiteId">
    <vt:lpwstr>f59e1ee2-6e37-44df-b088-2e81f9d1b201</vt:lpwstr>
  </property>
  <property fmtid="{D5CDD505-2E9C-101B-9397-08002B2CF9AE}" pid="17" name="MSIP_Label_6e012c00-73e0-4c5a-b205-28a930a96e5e_ActionId">
    <vt:lpwstr>1a6819fe-d5f8-44c2-a35c-7d06ba89163a</vt:lpwstr>
  </property>
  <property fmtid="{D5CDD505-2E9C-101B-9397-08002B2CF9AE}" pid="18" name="MSIP_Label_6e012c00-73e0-4c5a-b205-28a930a96e5e_ContentBits">
    <vt:lpwstr>2</vt:lpwstr>
  </property>
  <property fmtid="{D5CDD505-2E9C-101B-9397-08002B2CF9AE}" pid="19" name="MSIP_Label_6e012c00-73e0-4c5a-b205-28a930a96e5e_Tag">
    <vt:lpwstr>10, 3, 0, 2</vt:lpwstr>
  </property>
  <property fmtid="{D5CDD505-2E9C-101B-9397-08002B2CF9AE}" pid="20" name="_dlc_DocIdItemGuid">
    <vt:lpwstr>6a54ea1b-d7c7-4d1e-876d-26137fb41b2c</vt:lpwstr>
  </property>
  <property fmtid="{D5CDD505-2E9C-101B-9397-08002B2CF9AE}" pid="21" name="MSIP_Label_ba62f585-b40f-4ab9-bafe-39150f03d124_Enabled">
    <vt:lpwstr>true</vt:lpwstr>
  </property>
  <property fmtid="{D5CDD505-2E9C-101B-9397-08002B2CF9AE}" pid="22" name="MSIP_Label_ba62f585-b40f-4ab9-bafe-39150f03d124_SetDate">
    <vt:lpwstr>2025-05-12T08:54:51Z</vt:lpwstr>
  </property>
  <property fmtid="{D5CDD505-2E9C-101B-9397-08002B2CF9AE}" pid="23" name="MSIP_Label_ba62f585-b40f-4ab9-bafe-39150f03d124_Method">
    <vt:lpwstr>Standard</vt:lpwstr>
  </property>
  <property fmtid="{D5CDD505-2E9C-101B-9397-08002B2CF9AE}" pid="24" name="MSIP_Label_ba62f585-b40f-4ab9-bafe-39150f03d124_Name">
    <vt:lpwstr>OFFICIAL</vt:lpwstr>
  </property>
  <property fmtid="{D5CDD505-2E9C-101B-9397-08002B2CF9AE}" pid="25" name="MSIP_Label_ba62f585-b40f-4ab9-bafe-39150f03d124_SiteId">
    <vt:lpwstr>cbac7005-02c1-43eb-b497-e6492d1b2dd8</vt:lpwstr>
  </property>
  <property fmtid="{D5CDD505-2E9C-101B-9397-08002B2CF9AE}" pid="26" name="MSIP_Label_ba62f585-b40f-4ab9-bafe-39150f03d124_ActionId">
    <vt:lpwstr>9319af95-06fa-4519-8d65-58b0e9c6028a</vt:lpwstr>
  </property>
  <property fmtid="{D5CDD505-2E9C-101B-9397-08002B2CF9AE}" pid="27" name="MSIP_Label_ba62f585-b40f-4ab9-bafe-39150f03d124_ContentBits">
    <vt:lpwstr>3</vt:lpwstr>
  </property>
  <property fmtid="{D5CDD505-2E9C-101B-9397-08002B2CF9AE}" pid="28" name="MSIP_Label_ba62f585-b40f-4ab9-bafe-39150f03d124_Tag">
    <vt:lpwstr>10, 3, 0, 2</vt:lpwstr>
  </property>
  <property fmtid="{D5CDD505-2E9C-101B-9397-08002B2CF9AE}" pid="29" name="ClassificationContentMarkingFooterLocations">
    <vt:lpwstr>REC Light Event Theme:5\REC Alternative Event Theme:3\TITLE SLIDES:5\SECTION SLIDES:7\CONTENT SLIDE:5\1_REC Light Event Theme:8\1_CONTENT SLIDE:5</vt:lpwstr>
  </property>
  <property fmtid="{D5CDD505-2E9C-101B-9397-08002B2CF9AE}" pid="30" name="ClassificationContentMarkingFooterText">
    <vt:lpwstr>OFFICIAL</vt:lpwstr>
  </property>
  <property fmtid="{D5CDD505-2E9C-101B-9397-08002B2CF9AE}" pid="31" name="ClassificationContentMarkingHeaderLocations">
    <vt:lpwstr>REC Light Event Theme:10\REC Alternative Event Theme:7\TITLE SLIDES:8\SECTION SLIDES:9\CONTENT SLIDE:8\1_REC Light Event Theme:10\1_CONTENT SLIDE:8</vt:lpwstr>
  </property>
  <property fmtid="{D5CDD505-2E9C-101B-9397-08002B2CF9AE}" pid="32" name="ClassificationContentMarkingHeaderText">
    <vt:lpwstr>OFFICIAL</vt:lpwstr>
  </property>
  <property fmtid="{D5CDD505-2E9C-101B-9397-08002B2CF9AE}" pid="33" name="KIM_Function">
    <vt:lpwstr>1;#Energy supply and security|ca24af43-cb19-9c06-b7c6-7d5864afb0e5</vt:lpwstr>
  </property>
  <property fmtid="{D5CDD505-2E9C-101B-9397-08002B2CF9AE}" pid="34" name="KIM_GovernmentBody">
    <vt:lpwstr>3;#DESNZ|bb335eaf-f697-16af-0755-aa8d4628e736</vt:lpwstr>
  </property>
  <property fmtid="{D5CDD505-2E9C-101B-9397-08002B2CF9AE}" pid="35" name="KIM_Activity">
    <vt:lpwstr>2;#Electricity Systems|acdf5bab-4ca5-1b6b-457d-04fe2fa8a1ba</vt:lpwstr>
  </property>
</Properties>
</file>