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7.xml" ContentType="application/vnd.openxmlformats-officedocument.theme+xml"/>
  <Override PartName="/ppt/slideLayouts/slideLayout4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70" r:id="rId6"/>
    <p:sldMasterId id="2147483674" r:id="rId7"/>
    <p:sldMasterId id="2147483680" r:id="rId8"/>
    <p:sldMasterId id="2147483686" r:id="rId9"/>
    <p:sldMasterId id="2147483691" r:id="rId10"/>
    <p:sldMasterId id="2147483699" r:id="rId11"/>
  </p:sldMasterIdLst>
  <p:notesMasterIdLst>
    <p:notesMasterId r:id="rId34"/>
  </p:notesMasterIdLst>
  <p:handoutMasterIdLst>
    <p:handoutMasterId r:id="rId35"/>
  </p:handoutMasterIdLst>
  <p:sldIdLst>
    <p:sldId id="256" r:id="rId12"/>
    <p:sldId id="341" r:id="rId13"/>
    <p:sldId id="263" r:id="rId14"/>
    <p:sldId id="1855" r:id="rId15"/>
    <p:sldId id="1853" r:id="rId16"/>
    <p:sldId id="354" r:id="rId17"/>
    <p:sldId id="342" r:id="rId18"/>
    <p:sldId id="350" r:id="rId19"/>
    <p:sldId id="353" r:id="rId20"/>
    <p:sldId id="340" r:id="rId21"/>
    <p:sldId id="348" r:id="rId22"/>
    <p:sldId id="346" r:id="rId23"/>
    <p:sldId id="327" r:id="rId24"/>
    <p:sldId id="339" r:id="rId25"/>
    <p:sldId id="318" r:id="rId26"/>
    <p:sldId id="349" r:id="rId27"/>
    <p:sldId id="321" r:id="rId28"/>
    <p:sldId id="343" r:id="rId29"/>
    <p:sldId id="311" r:id="rId30"/>
    <p:sldId id="320" r:id="rId31"/>
    <p:sldId id="331" r:id="rId32"/>
    <p:sldId id="35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D49202-9F73-D7B7-4846-9D29F280F8AA}" name="Andrew Wallace" initials="AW" userId="S::andrew.wallace@retailenergycode.co.uk::b85f50ea-c8e9-4ab8-a03d-c7430dfcb69a" providerId="AD"/>
  <p188:author id="{68AF3E19-41B1-4BD5-9F78-EC1966A835BC}" name="Kevin Redmond" initials="KR" userId="S::kevinredmond_moorhouseconsulting.com#ext#@retailenergycodecompany.onmicrosoft.com::992774ea-f156-4383-8de9-89afa92bdfbd" providerId="AD"/>
  <p188:author id="{8EE8003C-2C4E-EE40-6C3B-F46B71DB30EC}" name="Wroe , Samuel (Energy Security)" initials="WS" userId="S::samuel.wroe@energysecurity.gov.uk::ba168c50-d602-4aff-bcbe-9d919b844d9f" providerId="AD"/>
  <p188:author id="{933B9D41-116F-CD6E-BF9D-FAF65B79DEE8}" name="tamara.dimova@energysecurity.gov.uk" initials="ta" userId="S::urn:spo:guest#tamara.dimova@energysecurity.gov.uk::" providerId="AD"/>
  <p188:author id="{1FFE6449-BDB0-963E-4E13-FC5500B6953B}" name="Alson Yau" initials="AY" userId="S::alson.yau@retailenergycode.co.uk::6aefeae7-f6e1-4eb4-a559-33515efc97eb" providerId="AD"/>
  <p188:author id="{32DADF50-5240-66DF-7BEC-C1199848267B}" name="Dimova, Tamara (Energy Security)" initials="TD" userId="S::tamara.dimova@energysecurity.gov.uk::1ab4f2d5-1787-4b0a-bf3f-8092b127ee90" providerId="AD"/>
  <p188:author id="{CC5F0089-6681-88A4-0A2B-40729449DAD1}" name="peter.morgan@energysecurity.gov.uk" initials="pe" userId="S::urn:spo:guest#peter.morgan@energysecurity.gov.uk::" providerId="AD"/>
  <p188:author id="{49004CA4-1065-D479-99F5-8E85EDF3E704}" name="samuel.wroe@energysecurity.gov.uk" initials="sa" userId="S::urn:spo:guest#samuel.wroe@energysecurity.gov.uk::" providerId="AD"/>
  <p188:author id="{9C8A1EB3-9963-7F0E-16D1-EFE2D4A85F5B}" name="Morgan, Peter (Energy Security)" initials="MS" userId="S::peter.morgan@energysecurity.gov.uk::ef5bc227-babd-49cf-8908-cfdef3c04927" providerId="AD"/>
  <p188:author id="{4C9306BB-792B-CCDF-D4F6-7CAC4B6AA737}" name="Wroe , Samuel (Energy Security)" initials="SW" userId="S::Samuel.Wroe@energysecurity.gov.uk::ba168c50-d602-4aff-bcbe-9d919b844d9f" providerId="AD"/>
  <p188:author id="{5B4C8CCB-1639-9D7D-DC8D-3D371F60ADAD}" name="Adams2, Martin (Energy Security)" initials="AS" userId="S::martin.adams2@energysecurity.gov.uk::27fcb159-76dc-4629-a7a8-e058aa34e187" providerId="AD"/>
  <p188:author id="{1E0D80EF-8F87-EBD7-17C8-E120B91D908C}" name="Kevin Redmond" initials="KR" userId="S::KevinRedmond@moorhouseconsulting.com::8224e766-3ccf-4f09-a827-a2e6930f8098" providerId="AD"/>
  <p188:author id="{1BD9F8F7-0129-6EB1-2647-0F9181EC5C43}" name="Sarah Jones" initials="SJ" userId="S::sarah.jones_sjw-energy.co.uk#ext#@retailenergycodecompany.onmicrosoft.com::c039bd41-8737-4057-be77-582d4c1f04f3" providerId="AD"/>
  <p188:author id="{6A27DDFD-CB56-DB82-0B73-9C6C40BEABBB}" name="Chris Stock" initials="CS" userId="S::chris.stock@retailenergycode.co.uk::def5a52e-0879-438c-8175-a9c27e65cd3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3B256C-3944-45AC-A9A5-05BE0E4CB4EF}" v="9" dt="2025-06-10T15:40:12.673"/>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06"/>
    <p:restoredTop sz="94643"/>
  </p:normalViewPr>
  <p:slideViewPr>
    <p:cSldViewPr snapToGrid="0">
      <p:cViewPr>
        <p:scale>
          <a:sx n="66" d="100"/>
          <a:sy n="66" d="100"/>
        </p:scale>
        <p:origin x="836" y="12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bleStyles" Target="tableStyles.xml"/><Relationship Id="rId21" Type="http://schemas.openxmlformats.org/officeDocument/2006/relationships/slide" Target="slides/slide10.xml"/><Relationship Id="rId34" Type="http://schemas.openxmlformats.org/officeDocument/2006/relationships/notesMaster" Target="notesMasters/notesMaster1.xml"/><Relationship Id="rId42"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handoutMaster" Target="handoutMasters/handout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o Burnard" userId="3a890dda-733b-4dcb-b7f8-9c59d0e5f705" providerId="ADAL" clId="{883B256C-3944-45AC-A9A5-05BE0E4CB4EF}"/>
    <pc:docChg chg="custSel addSld delSld modSld delMainMaster">
      <pc:chgData name="Theo Burnard" userId="3a890dda-733b-4dcb-b7f8-9c59d0e5f705" providerId="ADAL" clId="{883B256C-3944-45AC-A9A5-05BE0E4CB4EF}" dt="2025-06-10T15:45:53.493" v="189" actId="47"/>
      <pc:docMkLst>
        <pc:docMk/>
      </pc:docMkLst>
      <pc:sldChg chg="modSp mod">
        <pc:chgData name="Theo Burnard" userId="3a890dda-733b-4dcb-b7f8-9c59d0e5f705" providerId="ADAL" clId="{883B256C-3944-45AC-A9A5-05BE0E4CB4EF}" dt="2025-06-10T15:18:40.363" v="55" actId="20577"/>
        <pc:sldMkLst>
          <pc:docMk/>
          <pc:sldMk cId="1116783212" sldId="263"/>
        </pc:sldMkLst>
        <pc:graphicFrameChg chg="modGraphic">
          <ac:chgData name="Theo Burnard" userId="3a890dda-733b-4dcb-b7f8-9c59d0e5f705" providerId="ADAL" clId="{883B256C-3944-45AC-A9A5-05BE0E4CB4EF}" dt="2025-06-10T15:18:40.363" v="55" actId="20577"/>
          <ac:graphicFrameMkLst>
            <pc:docMk/>
            <pc:sldMk cId="1116783212" sldId="263"/>
            <ac:graphicFrameMk id="7" creationId="{F86CF725-B62F-45BF-428A-61A8EEF73994}"/>
          </ac:graphicFrameMkLst>
        </pc:graphicFrameChg>
      </pc:sldChg>
      <pc:sldChg chg="addSp delSp modSp new mod">
        <pc:chgData name="Theo Burnard" userId="3a890dda-733b-4dcb-b7f8-9c59d0e5f705" providerId="ADAL" clId="{883B256C-3944-45AC-A9A5-05BE0E4CB4EF}" dt="2025-06-10T15:22:03.228" v="73" actId="1076"/>
        <pc:sldMkLst>
          <pc:docMk/>
          <pc:sldMk cId="1277607539" sldId="354"/>
        </pc:sldMkLst>
        <pc:spChg chg="mod">
          <ac:chgData name="Theo Burnard" userId="3a890dda-733b-4dcb-b7f8-9c59d0e5f705" providerId="ADAL" clId="{883B256C-3944-45AC-A9A5-05BE0E4CB4EF}" dt="2025-06-10T15:21:07.945" v="67" actId="20577"/>
          <ac:spMkLst>
            <pc:docMk/>
            <pc:sldMk cId="1277607539" sldId="354"/>
            <ac:spMk id="2" creationId="{84CE8AD3-86D1-21AC-50D8-79CA1C90F0A9}"/>
          </ac:spMkLst>
        </pc:spChg>
        <pc:spChg chg="del">
          <ac:chgData name="Theo Burnard" userId="3a890dda-733b-4dcb-b7f8-9c59d0e5f705" providerId="ADAL" clId="{883B256C-3944-45AC-A9A5-05BE0E4CB4EF}" dt="2025-06-10T15:21:54.368" v="71" actId="478"/>
          <ac:spMkLst>
            <pc:docMk/>
            <pc:sldMk cId="1277607539" sldId="354"/>
            <ac:spMk id="3" creationId="{41AA2673-926C-2E81-5B1D-23BA029AA971}"/>
          </ac:spMkLst>
        </pc:spChg>
        <pc:picChg chg="add mod">
          <ac:chgData name="Theo Burnard" userId="3a890dda-733b-4dcb-b7f8-9c59d0e5f705" providerId="ADAL" clId="{883B256C-3944-45AC-A9A5-05BE0E4CB4EF}" dt="2025-06-10T15:21:57.558" v="72" actId="1076"/>
          <ac:picMkLst>
            <pc:docMk/>
            <pc:sldMk cId="1277607539" sldId="354"/>
            <ac:picMk id="5" creationId="{C2C6571B-0FE0-A198-BE83-27BB5D1B7477}"/>
          </ac:picMkLst>
        </pc:picChg>
        <pc:picChg chg="add mod">
          <ac:chgData name="Theo Burnard" userId="3a890dda-733b-4dcb-b7f8-9c59d0e5f705" providerId="ADAL" clId="{883B256C-3944-45AC-A9A5-05BE0E4CB4EF}" dt="2025-06-10T15:22:03.228" v="73" actId="1076"/>
          <ac:picMkLst>
            <pc:docMk/>
            <pc:sldMk cId="1277607539" sldId="354"/>
            <ac:picMk id="7" creationId="{8D0AB118-C82C-AA07-1896-B45F334732A3}"/>
          </ac:picMkLst>
        </pc:picChg>
      </pc:sldChg>
      <pc:sldChg chg="new del">
        <pc:chgData name="Theo Burnard" userId="3a890dda-733b-4dcb-b7f8-9c59d0e5f705" providerId="ADAL" clId="{883B256C-3944-45AC-A9A5-05BE0E4CB4EF}" dt="2025-06-10T15:38:09.877" v="78" actId="47"/>
        <pc:sldMkLst>
          <pc:docMk/>
          <pc:sldMk cId="425630754" sldId="355"/>
        </pc:sldMkLst>
      </pc:sldChg>
      <pc:sldChg chg="delSp modSp add del mod">
        <pc:chgData name="Theo Burnard" userId="3a890dda-733b-4dcb-b7f8-9c59d0e5f705" providerId="ADAL" clId="{883B256C-3944-45AC-A9A5-05BE0E4CB4EF}" dt="2025-06-10T15:40:24.902" v="146" actId="478"/>
        <pc:sldMkLst>
          <pc:docMk/>
          <pc:sldMk cId="1978945503" sldId="1853"/>
        </pc:sldMkLst>
        <pc:spChg chg="del mod">
          <ac:chgData name="Theo Burnard" userId="3a890dda-733b-4dcb-b7f8-9c59d0e5f705" providerId="ADAL" clId="{883B256C-3944-45AC-A9A5-05BE0E4CB4EF}" dt="2025-06-10T15:40:24.902" v="146" actId="478"/>
          <ac:spMkLst>
            <pc:docMk/>
            <pc:sldMk cId="1978945503" sldId="1853"/>
            <ac:spMk id="5" creationId="{E353F437-5833-15DB-ED56-4B3FF89C6EE1}"/>
          </ac:spMkLst>
        </pc:spChg>
      </pc:sldChg>
      <pc:sldChg chg="new del">
        <pc:chgData name="Theo Burnard" userId="3a890dda-733b-4dcb-b7f8-9c59d0e5f705" providerId="ADAL" clId="{883B256C-3944-45AC-A9A5-05BE0E4CB4EF}" dt="2025-06-10T15:38:38.429" v="97" actId="47"/>
        <pc:sldMkLst>
          <pc:docMk/>
          <pc:sldMk cId="4063047194" sldId="1854"/>
        </pc:sldMkLst>
      </pc:sldChg>
      <pc:sldChg chg="delSp modSp add mod">
        <pc:chgData name="Theo Burnard" userId="3a890dda-733b-4dcb-b7f8-9c59d0e5f705" providerId="ADAL" clId="{883B256C-3944-45AC-A9A5-05BE0E4CB4EF}" dt="2025-06-10T15:41:01.103" v="163" actId="313"/>
        <pc:sldMkLst>
          <pc:docMk/>
          <pc:sldMk cId="3225715540" sldId="1855"/>
        </pc:sldMkLst>
        <pc:spChg chg="mod">
          <ac:chgData name="Theo Burnard" userId="3a890dda-733b-4dcb-b7f8-9c59d0e5f705" providerId="ADAL" clId="{883B256C-3944-45AC-A9A5-05BE0E4CB4EF}" dt="2025-06-10T15:41:01.103" v="163" actId="313"/>
          <ac:spMkLst>
            <pc:docMk/>
            <pc:sldMk cId="3225715540" sldId="1855"/>
            <ac:spMk id="4" creationId="{E493C14C-4CD1-2362-753E-184E7834E1BD}"/>
          </ac:spMkLst>
        </pc:spChg>
        <pc:spChg chg="del mod">
          <ac:chgData name="Theo Burnard" userId="3a890dda-733b-4dcb-b7f8-9c59d0e5f705" providerId="ADAL" clId="{883B256C-3944-45AC-A9A5-05BE0E4CB4EF}" dt="2025-06-10T15:40:31.780" v="148" actId="478"/>
          <ac:spMkLst>
            <pc:docMk/>
            <pc:sldMk cId="3225715540" sldId="1855"/>
            <ac:spMk id="5" creationId="{E353F437-5833-15DB-ED56-4B3FF89C6EE1}"/>
          </ac:spMkLst>
        </pc:spChg>
      </pc:sldChg>
      <pc:sldChg chg="add del">
        <pc:chgData name="Theo Burnard" userId="3a890dda-733b-4dcb-b7f8-9c59d0e5f705" providerId="ADAL" clId="{883B256C-3944-45AC-A9A5-05BE0E4CB4EF}" dt="2025-06-10T15:38:36.302" v="95"/>
        <pc:sldMkLst>
          <pc:docMk/>
          <pc:sldMk cId="3482902840" sldId="1855"/>
        </pc:sldMkLst>
      </pc:sldChg>
      <pc:sldChg chg="new del">
        <pc:chgData name="Theo Burnard" userId="3a890dda-733b-4dcb-b7f8-9c59d0e5f705" providerId="ADAL" clId="{883B256C-3944-45AC-A9A5-05BE0E4CB4EF}" dt="2025-06-10T15:40:15.138" v="144" actId="47"/>
        <pc:sldMkLst>
          <pc:docMk/>
          <pc:sldMk cId="1387723991" sldId="1856"/>
        </pc:sldMkLst>
      </pc:sldChg>
      <pc:sldChg chg="modSp add del mod">
        <pc:chgData name="Theo Burnard" userId="3a890dda-733b-4dcb-b7f8-9c59d0e5f705" providerId="ADAL" clId="{883B256C-3944-45AC-A9A5-05BE0E4CB4EF}" dt="2025-06-10T15:45:53.493" v="189" actId="47"/>
        <pc:sldMkLst>
          <pc:docMk/>
          <pc:sldMk cId="3381092017" sldId="2147478881"/>
        </pc:sldMkLst>
        <pc:spChg chg="mod">
          <ac:chgData name="Theo Burnard" userId="3a890dda-733b-4dcb-b7f8-9c59d0e5f705" providerId="ADAL" clId="{883B256C-3944-45AC-A9A5-05BE0E4CB4EF}" dt="2025-06-10T15:45:41.638" v="188" actId="20577"/>
          <ac:spMkLst>
            <pc:docMk/>
            <pc:sldMk cId="3381092017" sldId="2147478881"/>
            <ac:spMk id="3" creationId="{6E1566C0-0C99-F79F-1204-F83813E324BB}"/>
          </ac:spMkLst>
        </pc:spChg>
      </pc:sldChg>
      <pc:sldMasterChg chg="delSldLayout">
        <pc:chgData name="Theo Burnard" userId="3a890dda-733b-4dcb-b7f8-9c59d0e5f705" providerId="ADAL" clId="{883B256C-3944-45AC-A9A5-05BE0E4CB4EF}" dt="2025-06-10T15:40:15.138" v="144" actId="47"/>
        <pc:sldMasterMkLst>
          <pc:docMk/>
          <pc:sldMasterMk cId="600007235" sldId="2147483699"/>
        </pc:sldMasterMkLst>
        <pc:sldLayoutChg chg="del">
          <pc:chgData name="Theo Burnard" userId="3a890dda-733b-4dcb-b7f8-9c59d0e5f705" providerId="ADAL" clId="{883B256C-3944-45AC-A9A5-05BE0E4CB4EF}" dt="2025-06-10T15:40:15.138" v="144" actId="47"/>
          <pc:sldLayoutMkLst>
            <pc:docMk/>
            <pc:sldMasterMk cId="600007235" sldId="2147483699"/>
            <pc:sldLayoutMk cId="3873584615" sldId="2147483701"/>
          </pc:sldLayoutMkLst>
        </pc:sldLayoutChg>
      </pc:sldMasterChg>
      <pc:sldMasterChg chg="del delSldLayout">
        <pc:chgData name="Theo Burnard" userId="3a890dda-733b-4dcb-b7f8-9c59d0e5f705" providerId="ADAL" clId="{883B256C-3944-45AC-A9A5-05BE0E4CB4EF}" dt="2025-06-10T15:45:53.493" v="189" actId="47"/>
        <pc:sldMasterMkLst>
          <pc:docMk/>
          <pc:sldMasterMk cId="2918813893" sldId="2147483702"/>
        </pc:sldMasterMkLst>
        <pc:sldLayoutChg chg="del">
          <pc:chgData name="Theo Burnard" userId="3a890dda-733b-4dcb-b7f8-9c59d0e5f705" providerId="ADAL" clId="{883B256C-3944-45AC-A9A5-05BE0E4CB4EF}" dt="2025-06-10T15:45:53.493" v="189" actId="47"/>
          <pc:sldLayoutMkLst>
            <pc:docMk/>
            <pc:sldMasterMk cId="2918813893" sldId="2147483702"/>
            <pc:sldLayoutMk cId="1984644181" sldId="2147483703"/>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925315182" sldId="2147483704"/>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4135218387" sldId="2147483705"/>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2637981982" sldId="2147483706"/>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3963816145" sldId="2147483707"/>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3385470710" sldId="2147483708"/>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221852947" sldId="2147483709"/>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4038051236" sldId="2147483710"/>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2648623047" sldId="2147483711"/>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2850190827" sldId="2147483712"/>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2484339297" sldId="2147483713"/>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160295022" sldId="2147483714"/>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3126869898" sldId="2147483715"/>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3078311770" sldId="2147483716"/>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514335146" sldId="2147483717"/>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4072480651" sldId="2147483718"/>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2306217005" sldId="2147483719"/>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3080346225" sldId="2147483720"/>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2934876434" sldId="2147483721"/>
          </pc:sldLayoutMkLst>
        </pc:sldLayoutChg>
        <pc:sldLayoutChg chg="del">
          <pc:chgData name="Theo Burnard" userId="3a890dda-733b-4dcb-b7f8-9c59d0e5f705" providerId="ADAL" clId="{883B256C-3944-45AC-A9A5-05BE0E4CB4EF}" dt="2025-06-10T15:45:53.493" v="189" actId="47"/>
          <pc:sldLayoutMkLst>
            <pc:docMk/>
            <pc:sldMasterMk cId="2918813893" sldId="2147483702"/>
            <pc:sldLayoutMk cId="1359074937" sldId="214748372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10/06/2025</a:t>
            </a:fld>
            <a:endParaRPr lang="en-GB" dirty="0"/>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dirty="0"/>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7B522-CFB9-478C-8043-EE7BBF06D554}" type="datetimeFigureOut">
              <a:rPr lang="en-GB" smtClean="0"/>
              <a:t>10/06/2025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8CFBE-6525-4699-AE93-380DF7FF893C}" type="slidenum">
              <a:rPr lang="en-GB" smtClean="0"/>
              <a:t>‹#›</a:t>
            </a:fld>
            <a:endParaRPr lang="en-GB" dirty="0"/>
          </a:p>
        </p:txBody>
      </p:sp>
    </p:spTree>
    <p:extLst>
      <p:ext uri="{BB962C8B-B14F-4D97-AF65-F5344CB8AC3E}">
        <p14:creationId xmlns:p14="http://schemas.microsoft.com/office/powerpoint/2010/main" val="3070718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47E31-4231-C810-DC97-FDE2955AF7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FCFD6-9DA4-5056-E418-FD4ED7F0E4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96FEDE-85A7-A0B7-72E3-EA9B5709BCE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76D84D7-CAB3-56FA-8603-A278C3E6B79D}"/>
              </a:ext>
            </a:extLst>
          </p:cNvPr>
          <p:cNvSpPr>
            <a:spLocks noGrp="1"/>
          </p:cNvSpPr>
          <p:nvPr>
            <p:ph type="sldNum" sz="quarter" idx="5"/>
          </p:nvPr>
        </p:nvSpPr>
        <p:spPr/>
        <p:txBody>
          <a:bodyPr/>
          <a:lstStyle/>
          <a:p>
            <a:fld id="{B5C8CFBE-6525-4699-AE93-380DF7FF893C}" type="slidenum">
              <a:rPr lang="en-GB" smtClean="0"/>
              <a:t>9</a:t>
            </a:fld>
            <a:endParaRPr lang="en-GB" dirty="0"/>
          </a:p>
        </p:txBody>
      </p:sp>
    </p:spTree>
    <p:extLst>
      <p:ext uri="{BB962C8B-B14F-4D97-AF65-F5344CB8AC3E}">
        <p14:creationId xmlns:p14="http://schemas.microsoft.com/office/powerpoint/2010/main" val="34541979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dirty="0"/>
              <a:t>Click icon to add picture</a:t>
            </a:r>
            <a:endParaRPr lang="en-GB" dirty="0"/>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dirty="0"/>
              <a:t>Click icon to add table</a:t>
            </a:r>
            <a:endParaRPr lang="en-GB" dirty="0"/>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dirty="0"/>
              <a:t>Click icon to add table</a:t>
            </a:r>
            <a:endParaRPr lang="en-GB" dirty="0"/>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dirty="0"/>
              <a:t>Click icon to add table</a:t>
            </a:r>
            <a:endParaRPr lang="en-GB" dirty="0"/>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dirty="0"/>
              <a:t>Click icon to add media</a:t>
            </a:r>
            <a:endParaRPr lang="en-GB" dirty="0"/>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dirty="0"/>
              <a:t>Click icon to add table</a:t>
            </a:r>
            <a:endParaRPr lang="en-GB" dirty="0"/>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dirty="0"/>
              <a:t>Click icon to add table</a:t>
            </a:r>
            <a:endParaRPr lang="en-GB" dirty="0"/>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10/06/2025</a:t>
            </a:fld>
            <a:endParaRPr lang="en-GB" dirty="0"/>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dirty="0"/>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dirty="0"/>
          </a:p>
        </p:txBody>
      </p:sp>
      <p:pic>
        <p:nvPicPr>
          <p:cNvPr id="3" name="Picture 2" descr="Icon&#10;&#10;Description automatically generated with medium confidence">
            <a:extLst>
              <a:ext uri="{FF2B5EF4-FFF2-40B4-BE49-F238E27FC236}">
                <a16:creationId xmlns:a16="http://schemas.microsoft.com/office/drawing/2014/main" id="{23B09AED-CFD9-856E-8BB1-512EF5EC6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404040"/>
            <a:ext cx="1080000" cy="208005"/>
          </a:xfrm>
          <a:prstGeom prst="rect">
            <a:avLst/>
          </a:prstGeom>
        </p:spPr>
      </p:pic>
    </p:spTree>
    <p:extLst>
      <p:ext uri="{BB962C8B-B14F-4D97-AF65-F5344CB8AC3E}">
        <p14:creationId xmlns:p14="http://schemas.microsoft.com/office/powerpoint/2010/main" val="1235903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25" userDrawn="1">
          <p15:clr>
            <a:srgbClr val="FBAE40"/>
          </p15:clr>
        </p15:guide>
        <p15:guide id="5" orient="horz" pos="3997" userDrawn="1">
          <p15:clr>
            <a:srgbClr val="FBAE40"/>
          </p15:clr>
        </p15:guide>
        <p15:guide id="6" pos="7355" userDrawn="1">
          <p15:clr>
            <a:srgbClr val="FBAE40"/>
          </p15:clr>
        </p15:guide>
        <p15:guide id="7" orient="horz" pos="30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3836732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41650790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45355B7-4873-9049-91DC-BD9569FC3C6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9D52D23D-8C1E-D149-B70C-7D7729849804}"/>
              </a:ext>
            </a:extLst>
          </p:cNvPr>
          <p:cNvPicPr>
            <a:picLocks noChangeAspect="1"/>
          </p:cNvPicPr>
          <p:nvPr userDrawn="1"/>
        </p:nvPicPr>
        <p:blipFill>
          <a:blip r:embed="rId3"/>
          <a:stretch>
            <a:fillRect/>
          </a:stretch>
        </p:blipFill>
        <p:spPr>
          <a:xfrm>
            <a:off x="1975628" y="666830"/>
            <a:ext cx="5007702" cy="3326671"/>
          </a:xfrm>
          <a:prstGeom prst="rect">
            <a:avLst/>
          </a:prstGeom>
        </p:spPr>
      </p:pic>
      <p:sp>
        <p:nvSpPr>
          <p:cNvPr id="12" name="Title 1">
            <a:extLst>
              <a:ext uri="{FF2B5EF4-FFF2-40B4-BE49-F238E27FC236}">
                <a16:creationId xmlns:a16="http://schemas.microsoft.com/office/drawing/2014/main" id="{2CEDF779-8B3B-164C-97D3-6155464DD9E5}"/>
              </a:ext>
            </a:extLst>
          </p:cNvPr>
          <p:cNvSpPr txBox="1">
            <a:spLocks/>
          </p:cNvSpPr>
          <p:nvPr userDrawn="1"/>
        </p:nvSpPr>
        <p:spPr>
          <a:xfrm>
            <a:off x="2090979" y="4756999"/>
            <a:ext cx="6220407" cy="1377027"/>
          </a:xfrm>
          <a:prstGeom prst="rect">
            <a:avLst/>
          </a:prstGeom>
          <a:solidFill>
            <a:srgbClr val="DBA32E"/>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dirty="0"/>
              <a:t>Presentation title</a:t>
            </a:r>
            <a:br>
              <a:rPr lang="en-GB" dirty="0"/>
            </a:br>
            <a:r>
              <a:rPr lang="en-GB" dirty="0"/>
              <a:t>day month year</a:t>
            </a:r>
            <a:endParaRPr lang="en-US" dirty="0"/>
          </a:p>
        </p:txBody>
      </p:sp>
    </p:spTree>
    <p:extLst>
      <p:ext uri="{BB962C8B-B14F-4D97-AF65-F5344CB8AC3E}">
        <p14:creationId xmlns:p14="http://schemas.microsoft.com/office/powerpoint/2010/main" val="27447289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8" name="Picture 7" descr="A picture containing stove, kitchen appliance, gear&#10;&#10;Description automatically generated">
            <a:extLst>
              <a:ext uri="{FF2B5EF4-FFF2-40B4-BE49-F238E27FC236}">
                <a16:creationId xmlns:a16="http://schemas.microsoft.com/office/drawing/2014/main" id="{8499DDEF-F031-FC48-9B34-E9ED135259F0}"/>
              </a:ext>
            </a:extLst>
          </p:cNvPr>
          <p:cNvPicPr>
            <a:picLocks noChangeAspect="1"/>
          </p:cNvPicPr>
          <p:nvPr userDrawn="1"/>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flipH="1">
            <a:off x="0" y="0"/>
            <a:ext cx="12192000" cy="68580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C9B184D7-6227-A446-ADF6-8FD32A060137}"/>
              </a:ext>
            </a:extLst>
          </p:cNvPr>
          <p:cNvPicPr>
            <a:picLocks noChangeAspect="1"/>
          </p:cNvPicPr>
          <p:nvPr userDrawn="1"/>
        </p:nvPicPr>
        <p:blipFill>
          <a:blip r:embed="rId4"/>
          <a:stretch>
            <a:fillRect/>
          </a:stretch>
        </p:blipFill>
        <p:spPr>
          <a:xfrm>
            <a:off x="1975628" y="666830"/>
            <a:ext cx="5007702" cy="3326671"/>
          </a:xfrm>
          <a:prstGeom prst="rect">
            <a:avLst/>
          </a:prstGeom>
        </p:spPr>
      </p:pic>
      <p:sp>
        <p:nvSpPr>
          <p:cNvPr id="10" name="Title 1">
            <a:extLst>
              <a:ext uri="{FF2B5EF4-FFF2-40B4-BE49-F238E27FC236}">
                <a16:creationId xmlns:a16="http://schemas.microsoft.com/office/drawing/2014/main" id="{B5420F02-61F1-2640-8598-A31885F9B39A}"/>
              </a:ext>
            </a:extLst>
          </p:cNvPr>
          <p:cNvSpPr txBox="1">
            <a:spLocks/>
          </p:cNvSpPr>
          <p:nvPr userDrawn="1"/>
        </p:nvSpPr>
        <p:spPr>
          <a:xfrm>
            <a:off x="2090979" y="4756999"/>
            <a:ext cx="6220407" cy="1377027"/>
          </a:xfrm>
          <a:prstGeom prst="rect">
            <a:avLst/>
          </a:prstGeom>
          <a:solidFill>
            <a:srgbClr val="68A495"/>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dirty="0"/>
              <a:t>Presentation title</a:t>
            </a:r>
            <a:br>
              <a:rPr lang="en-GB" dirty="0"/>
            </a:br>
            <a:r>
              <a:rPr lang="en-GB" dirty="0"/>
              <a:t>day month year</a:t>
            </a:r>
            <a:endParaRPr lang="en-US" dirty="0"/>
          </a:p>
        </p:txBody>
      </p:sp>
    </p:spTree>
    <p:extLst>
      <p:ext uri="{BB962C8B-B14F-4D97-AF65-F5344CB8AC3E}">
        <p14:creationId xmlns:p14="http://schemas.microsoft.com/office/powerpoint/2010/main" val="10002307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016240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70751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SLIDE 3 RUSS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4A3F14-1752-DD4E-B2D5-F5D197144CBB}"/>
              </a:ext>
            </a:extLst>
          </p:cNvPr>
          <p:cNvSpPr/>
          <p:nvPr userDrawn="1"/>
        </p:nvSpPr>
        <p:spPr>
          <a:xfrm>
            <a:off x="0" y="0"/>
            <a:ext cx="12192000" cy="6858000"/>
          </a:xfrm>
          <a:prstGeom prst="rect">
            <a:avLst/>
          </a:prstGeom>
          <a:solidFill>
            <a:srgbClr val="AD6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C2572875-7A5B-2A4D-9366-E8AD352C2EDE}"/>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9" name="Picture 8" descr="A picture containing text&#10;&#10;Description automatically generated">
            <a:extLst>
              <a:ext uri="{FF2B5EF4-FFF2-40B4-BE49-F238E27FC236}">
                <a16:creationId xmlns:a16="http://schemas.microsoft.com/office/drawing/2014/main" id="{C8E24E59-6626-B446-93FD-D0E8BD115E37}"/>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A8F28E52-187B-2F4F-AD37-FCCAC1E33E0C}"/>
              </a:ext>
            </a:extLst>
          </p:cNvPr>
          <p:cNvSpPr/>
          <p:nvPr userDrawn="1"/>
        </p:nvSpPr>
        <p:spPr>
          <a:xfrm>
            <a:off x="548044" y="2099387"/>
            <a:ext cx="1141608" cy="4114800"/>
          </a:xfrm>
          <a:prstGeom prst="rect">
            <a:avLst/>
          </a:prstGeom>
          <a:solidFill>
            <a:srgbClr val="DBA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88387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162738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SLIDE 4 PLUM">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6125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AF4C8459-3696-A144-B490-E949A5A1E506}"/>
              </a:ext>
            </a:extLst>
          </p:cNvPr>
          <p:cNvSpPr/>
          <p:nvPr userDrawn="1"/>
        </p:nvSpPr>
        <p:spPr>
          <a:xfrm>
            <a:off x="548044" y="2099387"/>
            <a:ext cx="1141608" cy="4114800"/>
          </a:xfrm>
          <a:prstGeom prst="rect">
            <a:avLst/>
          </a:prstGeom>
          <a:solidFill>
            <a:srgbClr val="AD6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584960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808204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80217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5449913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5363420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35919726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dirty="0"/>
              <a:t>Click icon to add picture</a:t>
            </a:r>
            <a:endParaRPr lang="en-GB" dirty="0"/>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3734368363"/>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7626278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10/06/2025</a:t>
            </a:fld>
            <a:endParaRPr lang="en-GB" dirty="0"/>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dirty="0"/>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dirty="0"/>
          </a:p>
        </p:txBody>
      </p:sp>
    </p:spTree>
    <p:extLst>
      <p:ext uri="{BB962C8B-B14F-4D97-AF65-F5344CB8AC3E}">
        <p14:creationId xmlns:p14="http://schemas.microsoft.com/office/powerpoint/2010/main" val="7936606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07511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3922232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5899012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88142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19732233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5459819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8157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4.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9.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8.xml"/><Relationship Id="rId7" Type="http://schemas.openxmlformats.org/officeDocument/2006/relationships/image" Target="../media/image2.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3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2.xml"/><Relationship Id="rId7" Type="http://schemas.openxmlformats.org/officeDocument/2006/relationships/image" Target="../media/image9.jpe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theme" Target="../theme/theme7.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8.xml"/><Relationship Id="rId1" Type="http://schemas.openxmlformats.org/officeDocument/2006/relationships/slideLayout" Target="../slideLayouts/slideLayout45.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
        <p:nvSpPr>
          <p:cNvPr id="5" name="TextBox 4">
            <a:extLst>
              <a:ext uri="{FF2B5EF4-FFF2-40B4-BE49-F238E27FC236}">
                <a16:creationId xmlns:a16="http://schemas.microsoft.com/office/drawing/2014/main" id="{2474A573-1BA2-33F3-3D4B-E8AD0C36AA6A}"/>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0" name="TextBox 9">
            <a:extLst>
              <a:ext uri="{FF2B5EF4-FFF2-40B4-BE49-F238E27FC236}">
                <a16:creationId xmlns:a16="http://schemas.microsoft.com/office/drawing/2014/main" id="{2CB88F17-CDE2-713E-E63E-314E45FF9B84}"/>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97" r:id="rId20"/>
    <p:sldLayoutId id="2147483698"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
        <p:nvSpPr>
          <p:cNvPr id="3" name="TextBox 2">
            <a:extLst>
              <a:ext uri="{FF2B5EF4-FFF2-40B4-BE49-F238E27FC236}">
                <a16:creationId xmlns:a16="http://schemas.microsoft.com/office/drawing/2014/main" id="{EE97845B-9F2C-7361-3EFD-45A50E7A811D}"/>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7" name="TextBox 6">
            <a:extLst>
              <a:ext uri="{FF2B5EF4-FFF2-40B4-BE49-F238E27FC236}">
                <a16:creationId xmlns:a16="http://schemas.microsoft.com/office/drawing/2014/main" id="{2327A721-48F9-4476-4EB9-A1FC60958D4F}"/>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82CFDD-2998-0148-BDB0-1031D8BDF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cap="all" baseline="0">
                <a:latin typeface="+mj-lt"/>
              </a:rPr>
              <a:t>   Presentation title</a:t>
            </a:r>
            <a:endParaRPr lang="en-US"/>
          </a:p>
        </p:txBody>
      </p:sp>
      <p:sp>
        <p:nvSpPr>
          <p:cNvPr id="4" name="Date Placeholder 3">
            <a:extLst>
              <a:ext uri="{FF2B5EF4-FFF2-40B4-BE49-F238E27FC236}">
                <a16:creationId xmlns:a16="http://schemas.microsoft.com/office/drawing/2014/main" id="{5DAD6800-0D0D-B849-8889-B8411F6C7C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08198-F68D-BF4F-8FAC-A6E667E19459}" type="datetimeFigureOut">
              <a:rPr lang="en-US" smtClean="0"/>
              <a:t>6/10/2025</a:t>
            </a:fld>
            <a:endParaRPr lang="en-US" dirty="0"/>
          </a:p>
        </p:txBody>
      </p:sp>
      <p:sp>
        <p:nvSpPr>
          <p:cNvPr id="6" name="Slide Number Placeholder 5">
            <a:extLst>
              <a:ext uri="{FF2B5EF4-FFF2-40B4-BE49-F238E27FC236}">
                <a16:creationId xmlns:a16="http://schemas.microsoft.com/office/drawing/2014/main" id="{6562991B-4CAC-7F48-AA90-9F6E605406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4D2F0-BC05-E84C-AECD-3599EF6E9579}" type="slidenum">
              <a:rPr lang="en-US" smtClean="0"/>
              <a:t>‹#›</a:t>
            </a:fld>
            <a:endParaRPr lang="en-US" dirty="0"/>
          </a:p>
        </p:txBody>
      </p:sp>
      <p:sp>
        <p:nvSpPr>
          <p:cNvPr id="5" name="TextBox 4">
            <a:extLst>
              <a:ext uri="{FF2B5EF4-FFF2-40B4-BE49-F238E27FC236}">
                <a16:creationId xmlns:a16="http://schemas.microsoft.com/office/drawing/2014/main" id="{B49AB167-298E-BECC-5BD8-BE5C196B3DFB}"/>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8" name="TextBox 7">
            <a:extLst>
              <a:ext uri="{FF2B5EF4-FFF2-40B4-BE49-F238E27FC236}">
                <a16:creationId xmlns:a16="http://schemas.microsoft.com/office/drawing/2014/main" id="{EFAF4AAF-54BC-1A89-DFBA-2E07911BD419}"/>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64991738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txStyles>
    <p:titleStyle>
      <a:lvl1pPr algn="l" defTabSz="914400" rtl="0" eaLnBrk="1" latinLnBrk="0" hangingPunct="1">
        <a:lnSpc>
          <a:spcPct val="90000"/>
        </a:lnSpc>
        <a:spcBef>
          <a:spcPct val="0"/>
        </a:spcBef>
        <a:buNone/>
        <a:defRPr sz="2000" b="1" i="0" kern="1200" cap="all" spc="300" baseline="0">
          <a:solidFill>
            <a:srgbClr val="68A495"/>
          </a:solidFill>
          <a:latin typeface="ROBOTO MEDIUM" panose="02000000000000000000" pitchFamily="2" charset="0"/>
          <a:ea typeface="ROBOTO MEDIUM" panose="02000000000000000000" pitchFamily="2" charset="0"/>
          <a:cs typeface="ROBOTO MEDIUM"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0B1C6-7CFF-2E47-85D3-0E337E94C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DBD2C3F-062F-FD4D-B20D-AF91EA9E86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1276B237-FC24-5C44-9710-867D3EFB6C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8ABDFB-A1E3-0745-9E57-5746DCE064E8}" type="datetimeFigureOut">
              <a:rPr lang="en-US" smtClean="0"/>
              <a:t>6/10/2025</a:t>
            </a:fld>
            <a:endParaRPr lang="en-US" dirty="0"/>
          </a:p>
        </p:txBody>
      </p:sp>
      <p:sp>
        <p:nvSpPr>
          <p:cNvPr id="6" name="Slide Number Placeholder 5">
            <a:extLst>
              <a:ext uri="{FF2B5EF4-FFF2-40B4-BE49-F238E27FC236}">
                <a16:creationId xmlns:a16="http://schemas.microsoft.com/office/drawing/2014/main" id="{5FB81CAB-7CA0-AA41-80FC-3188849C3B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E5282B-C8AD-B24E-B283-023210B3626A}" type="slidenum">
              <a:rPr lang="en-US" smtClean="0"/>
              <a:t>‹#›</a:t>
            </a:fld>
            <a:endParaRPr lang="en-US" dirty="0"/>
          </a:p>
        </p:txBody>
      </p:sp>
      <p:sp>
        <p:nvSpPr>
          <p:cNvPr id="7" name="TextBox 6">
            <a:extLst>
              <a:ext uri="{FF2B5EF4-FFF2-40B4-BE49-F238E27FC236}">
                <a16:creationId xmlns:a16="http://schemas.microsoft.com/office/drawing/2014/main" id="{86C7C6B5-5E95-E31D-B2C8-5F55A94079AC}"/>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9" name="TextBox 8">
            <a:extLst>
              <a:ext uri="{FF2B5EF4-FFF2-40B4-BE49-F238E27FC236}">
                <a16:creationId xmlns:a16="http://schemas.microsoft.com/office/drawing/2014/main" id="{9C727D59-6330-47D1-6672-7A07B2EF73DF}"/>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6704143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txStyles>
    <p:titleStyle>
      <a:lvl1pPr algn="l" defTabSz="914400" rtl="0" eaLnBrk="1" latinLnBrk="0" hangingPunct="1">
        <a:lnSpc>
          <a:spcPct val="90000"/>
        </a:lnSpc>
        <a:spcBef>
          <a:spcPct val="0"/>
        </a:spcBef>
        <a:buNone/>
        <a:defRPr sz="24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dirty="0"/>
              <a:t>Bodytext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dirty="0"/>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5" name="TextBox 4">
            <a:extLst>
              <a:ext uri="{FF2B5EF4-FFF2-40B4-BE49-F238E27FC236}">
                <a16:creationId xmlns:a16="http://schemas.microsoft.com/office/drawing/2014/main" id="{1905BE56-7099-1D6E-DC32-F3251CD9BC3F}"/>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8" name="TextBox 7">
            <a:extLst>
              <a:ext uri="{FF2B5EF4-FFF2-40B4-BE49-F238E27FC236}">
                <a16:creationId xmlns:a16="http://schemas.microsoft.com/office/drawing/2014/main" id="{B95D4A9E-00AC-ECD5-D49D-566304ED074C}"/>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46593940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6"/>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7"/>
          <a:srcRect l="6356" t="12219" r="45066" b="44983"/>
          <a:stretch>
            <a:fillRect/>
          </a:stretch>
        </p:blipFill>
        <p:spPr>
          <a:xfrm>
            <a:off x="10867909" y="5469309"/>
            <a:ext cx="1324096" cy="1388690"/>
          </a:xfrm>
          <a:prstGeom prst="rect">
            <a:avLst/>
          </a:prstGeom>
          <a:noFill/>
          <a:ln cap="flat">
            <a:noFill/>
          </a:ln>
        </p:spPr>
      </p:pic>
      <p:sp>
        <p:nvSpPr>
          <p:cNvPr id="8" name="TextBox 7">
            <a:extLst>
              <a:ext uri="{FF2B5EF4-FFF2-40B4-BE49-F238E27FC236}">
                <a16:creationId xmlns:a16="http://schemas.microsoft.com/office/drawing/2014/main" id="{A4577728-4BBA-9BBF-9E36-866FC1C6C880}"/>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0" name="TextBox 9">
            <a:extLst>
              <a:ext uri="{FF2B5EF4-FFF2-40B4-BE49-F238E27FC236}">
                <a16:creationId xmlns:a16="http://schemas.microsoft.com/office/drawing/2014/main" id="{DA606DED-D77B-E71C-A992-F9BF71DE655C}"/>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13659986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dirty="0"/>
              <a:t>Bodytext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dirty="0"/>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5" name="TextBox 4">
            <a:extLst>
              <a:ext uri="{FF2B5EF4-FFF2-40B4-BE49-F238E27FC236}">
                <a16:creationId xmlns:a16="http://schemas.microsoft.com/office/drawing/2014/main" id="{C70D1F0C-F506-9B1A-04FA-AF34C12F00FB}"/>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8" name="TextBox 7">
            <a:extLst>
              <a:ext uri="{FF2B5EF4-FFF2-40B4-BE49-F238E27FC236}">
                <a16:creationId xmlns:a16="http://schemas.microsoft.com/office/drawing/2014/main" id="{4820EEF7-4745-418A-72C9-77108DFDB282}"/>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62150691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600007235"/>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hyperlink" Target="mailto:committees@recmanager.co.uk"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Tariff interoperability Solution working group (TISWG)</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8" y="4895267"/>
            <a:ext cx="6059063" cy="1009073"/>
          </a:xfrm>
        </p:spPr>
        <p:txBody>
          <a:bodyPr/>
          <a:lstStyle/>
          <a:p>
            <a:r>
              <a:rPr lang="en-GB" dirty="0"/>
              <a:t>12 June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705D1-C7BF-7AE9-F88E-912BDBF4C763}"/>
              </a:ext>
            </a:extLst>
          </p:cNvPr>
          <p:cNvSpPr>
            <a:spLocks noGrp="1"/>
          </p:cNvSpPr>
          <p:nvPr>
            <p:ph type="title"/>
          </p:nvPr>
        </p:nvSpPr>
        <p:spPr/>
        <p:txBody>
          <a:bodyPr/>
          <a:lstStyle/>
          <a:p>
            <a:r>
              <a:rPr lang="en-GB" dirty="0"/>
              <a:t>Introduction and recap</a:t>
            </a:r>
          </a:p>
        </p:txBody>
      </p:sp>
    </p:spTree>
    <p:extLst>
      <p:ext uri="{BB962C8B-B14F-4D97-AF65-F5344CB8AC3E}">
        <p14:creationId xmlns:p14="http://schemas.microsoft.com/office/powerpoint/2010/main" val="3929167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dirty="0"/>
              <a:t>Agenda</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510035949"/>
              </p:ext>
            </p:extLst>
          </p:nvPr>
        </p:nvGraphicFramePr>
        <p:xfrm>
          <a:off x="838200" y="1379563"/>
          <a:ext cx="9720532" cy="3383280"/>
        </p:xfrm>
        <a:graphic>
          <a:graphicData uri="http://schemas.openxmlformats.org/drawingml/2006/table">
            <a:tbl>
              <a:tblPr firstRow="1" bandRow="1">
                <a:tableStyleId>{F5AB1C69-6EDB-4FF4-983F-18BD219EF322}</a:tableStyleId>
              </a:tblPr>
              <a:tblGrid>
                <a:gridCol w="6951453">
                  <a:extLst>
                    <a:ext uri="{9D8B030D-6E8A-4147-A177-3AD203B41FA5}">
                      <a16:colId xmlns:a16="http://schemas.microsoft.com/office/drawing/2014/main" val="2119900406"/>
                    </a:ext>
                  </a:extLst>
                </a:gridCol>
                <a:gridCol w="2769079">
                  <a:extLst>
                    <a:ext uri="{9D8B030D-6E8A-4147-A177-3AD203B41FA5}">
                      <a16:colId xmlns:a16="http://schemas.microsoft.com/office/drawing/2014/main" val="1893307877"/>
                    </a:ext>
                  </a:extLst>
                </a:gridCol>
              </a:tblGrid>
              <a:tr h="294333">
                <a:tc>
                  <a:txBody>
                    <a:bodyPr/>
                    <a:lstStyle/>
                    <a:p>
                      <a:r>
                        <a:rPr lang="en-GB" sz="1600" cap="all" spc="300" baseline="0" dirty="0"/>
                        <a:t>Agenda Item</a:t>
                      </a:r>
                      <a:endParaRPr lang="en-GB" sz="1600" cap="all" spc="300" baseline="0" dirty="0">
                        <a:latin typeface="Roboto" panose="02000000000000000000" pitchFamily="2" charset="0"/>
                        <a:ea typeface="Roboto" panose="02000000000000000000" pitchFamily="2" charset="0"/>
                      </a:endParaRPr>
                    </a:p>
                  </a:txBody>
                  <a:tcPr anchor="ctr"/>
                </a:tc>
                <a:tc>
                  <a:txBody>
                    <a:bodyPr/>
                    <a:lstStyle/>
                    <a:p>
                      <a:r>
                        <a:rPr lang="en-GB" sz="1600" cap="all" spc="300" baseline="0" dirty="0"/>
                        <a:t>Presenter</a:t>
                      </a:r>
                      <a:endParaRPr lang="en-GB" sz="1600" cap="all" spc="300" baseline="0" dirty="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677238016"/>
                  </a:ext>
                </a:extLst>
              </a:tr>
              <a:tr h="267576">
                <a:tc>
                  <a:txBody>
                    <a:bodyPr/>
                    <a:lstStyle/>
                    <a:p>
                      <a:pPr marL="0" algn="l" defTabSz="914400" rtl="0" eaLnBrk="1" latinLnBrk="0" hangingPunct="1"/>
                      <a:r>
                        <a:rPr lang="en-GB" sz="1400" kern="1200" dirty="0">
                          <a:solidFill>
                            <a:schemeClr val="dk1"/>
                          </a:solidFill>
                          <a:latin typeface="Arial"/>
                          <a:ea typeface="Roboto"/>
                          <a:cs typeface="Arial"/>
                        </a:rPr>
                        <a:t>Welcome and Introduction</a:t>
                      </a:r>
                    </a:p>
                  </a:txBody>
                  <a:tcPr anchor="ctr"/>
                </a:tc>
                <a:tc>
                  <a:txBody>
                    <a:bodyPr/>
                    <a:lstStyle/>
                    <a:p>
                      <a:pPr marL="0" algn="l" defTabSz="914400" rtl="0" eaLnBrk="1" latinLnBrk="0" hangingPunct="1"/>
                      <a:r>
                        <a:rPr lang="en-GB" sz="1400" kern="1200" dirty="0">
                          <a:solidFill>
                            <a:schemeClr val="dk1"/>
                          </a:solidFill>
                          <a:latin typeface="Arial"/>
                          <a:ea typeface="Roboto"/>
                          <a:cs typeface="Arial"/>
                        </a:rPr>
                        <a:t>Chair </a:t>
                      </a:r>
                    </a:p>
                  </a:txBody>
                  <a:tcPr anchor="ctr"/>
                </a:tc>
                <a:extLst>
                  <a:ext uri="{0D108BD9-81ED-4DB2-BD59-A6C34878D82A}">
                    <a16:rowId xmlns:a16="http://schemas.microsoft.com/office/drawing/2014/main" val="2099812599"/>
                  </a:ext>
                </a:extLst>
              </a:tr>
              <a:tr h="267576">
                <a:tc>
                  <a:txBody>
                    <a:bodyPr/>
                    <a:lstStyle/>
                    <a:p>
                      <a:pPr marL="0" algn="l" defTabSz="914400" rtl="0" eaLnBrk="1" latinLnBrk="0" hangingPunct="1"/>
                      <a:r>
                        <a:rPr lang="en-GB" sz="1400" kern="1200" dirty="0">
                          <a:solidFill>
                            <a:schemeClr val="dk1"/>
                          </a:solidFill>
                          <a:latin typeface="Arial"/>
                          <a:ea typeface="Roboto"/>
                          <a:cs typeface="Arial"/>
                        </a:rPr>
                        <a:t>Confirmation of Agenda</a:t>
                      </a:r>
                    </a:p>
                  </a:txBody>
                  <a:tcPr anchor="ctr"/>
                </a:tc>
                <a:tc>
                  <a:txBody>
                    <a:bodyPr/>
                    <a:lstStyle/>
                    <a:p>
                      <a:pPr marL="0" algn="l" defTabSz="914400" rtl="0" eaLnBrk="1" latinLnBrk="0" hangingPunct="1"/>
                      <a:r>
                        <a:rPr lang="en-GB" sz="1400" kern="1200" dirty="0">
                          <a:solidFill>
                            <a:schemeClr val="dk1"/>
                          </a:solidFill>
                          <a:latin typeface="Arial"/>
                          <a:ea typeface="Roboto"/>
                          <a:cs typeface="Arial"/>
                        </a:rPr>
                        <a:t>Chair</a:t>
                      </a:r>
                    </a:p>
                  </a:txBody>
                  <a:tcPr anchor="ctr"/>
                </a:tc>
                <a:extLst>
                  <a:ext uri="{0D108BD9-81ED-4DB2-BD59-A6C34878D82A}">
                    <a16:rowId xmlns:a16="http://schemas.microsoft.com/office/drawing/2014/main" val="2904727937"/>
                  </a:ext>
                </a:extLst>
              </a:tr>
              <a:tr h="267576">
                <a:tc>
                  <a:txBody>
                    <a:bodyPr/>
                    <a:lstStyle/>
                    <a:p>
                      <a:pPr marL="0" algn="l" defTabSz="914400" rtl="0" eaLnBrk="1" latinLnBrk="0" hangingPunct="1"/>
                      <a:r>
                        <a:rPr lang="en-GB" sz="1400" kern="1200" dirty="0">
                          <a:solidFill>
                            <a:schemeClr val="dk1"/>
                          </a:solidFill>
                          <a:latin typeface="Arial"/>
                          <a:ea typeface="Roboto"/>
                          <a:cs typeface="Arial"/>
                        </a:rPr>
                        <a:t>Approval of Previous Minutes </a:t>
                      </a:r>
                    </a:p>
                  </a:txBody>
                  <a:tcPr anchor="ctr"/>
                </a:tc>
                <a:tc>
                  <a:txBody>
                    <a:bodyPr/>
                    <a:lstStyle/>
                    <a:p>
                      <a:pPr marL="0" algn="l" defTabSz="914400" rtl="0" eaLnBrk="1" latinLnBrk="0" hangingPunct="1"/>
                      <a:r>
                        <a:rPr lang="en-GB" sz="1400" kern="1200" dirty="0">
                          <a:solidFill>
                            <a:schemeClr val="dk1"/>
                          </a:solidFill>
                          <a:latin typeface="Arial"/>
                          <a:ea typeface="Roboto"/>
                          <a:cs typeface="Arial"/>
                        </a:rPr>
                        <a:t>Theo Burnard</a:t>
                      </a:r>
                    </a:p>
                  </a:txBody>
                  <a:tcPr anchor="ctr"/>
                </a:tc>
                <a:extLst>
                  <a:ext uri="{0D108BD9-81ED-4DB2-BD59-A6C34878D82A}">
                    <a16:rowId xmlns:a16="http://schemas.microsoft.com/office/drawing/2014/main" val="2647759331"/>
                  </a:ext>
                </a:extLst>
              </a:tr>
              <a:tr h="267576">
                <a:tc>
                  <a:txBody>
                    <a:bodyPr/>
                    <a:lstStyle/>
                    <a:p>
                      <a:pPr marL="0" lvl="0" algn="l">
                        <a:buNone/>
                      </a:pPr>
                      <a:r>
                        <a:rPr lang="en-GB" sz="1400" kern="1200" dirty="0">
                          <a:solidFill>
                            <a:schemeClr val="dk1"/>
                          </a:solidFill>
                          <a:latin typeface="Arial"/>
                          <a:ea typeface="Roboto"/>
                          <a:cs typeface="Arial"/>
                        </a:rPr>
                        <a:t>Review of Actions Log</a:t>
                      </a:r>
                    </a:p>
                  </a:txBody>
                  <a:tcPr anchor="ctr"/>
                </a:tc>
                <a:tc>
                  <a:txBody>
                    <a:bodyPr/>
                    <a:lstStyle/>
                    <a:p>
                      <a:pPr marL="0" lvl="0" algn="l">
                        <a:buNone/>
                      </a:pPr>
                      <a:r>
                        <a:rPr lang="en-GB" sz="1400" kern="1200" dirty="0">
                          <a:solidFill>
                            <a:schemeClr val="dk1"/>
                          </a:solidFill>
                          <a:latin typeface="Arial"/>
                          <a:ea typeface="Roboto"/>
                          <a:cs typeface="Arial"/>
                        </a:rPr>
                        <a:t>Theo Burnard</a:t>
                      </a:r>
                    </a:p>
                  </a:txBody>
                  <a:tcPr anchor="ctr"/>
                </a:tc>
                <a:extLst>
                  <a:ext uri="{0D108BD9-81ED-4DB2-BD59-A6C34878D82A}">
                    <a16:rowId xmlns:a16="http://schemas.microsoft.com/office/drawing/2014/main" val="1758956454"/>
                  </a:ext>
                </a:extLst>
              </a:tr>
              <a:tr h="267576">
                <a:tc>
                  <a:txBody>
                    <a:bodyPr/>
                    <a:lstStyle/>
                    <a:p>
                      <a:pPr marL="0" lvl="0" algn="l">
                        <a:buNone/>
                      </a:pPr>
                      <a:r>
                        <a:rPr lang="en-GB" sz="1400" kern="1200" dirty="0">
                          <a:solidFill>
                            <a:schemeClr val="dk1"/>
                          </a:solidFill>
                          <a:latin typeface="Arial"/>
                          <a:ea typeface="Roboto"/>
                          <a:cs typeface="Arial"/>
                        </a:rPr>
                        <a:t>Recap of Previous TISWGs and Clarification of Phase One Scope and Terms</a:t>
                      </a:r>
                    </a:p>
                  </a:txBody>
                  <a:tcPr anchor="ctr"/>
                </a:tc>
                <a:tc>
                  <a:txBody>
                    <a:bodyPr/>
                    <a:lstStyle/>
                    <a:p>
                      <a:pPr marL="0" lvl="0" algn="l">
                        <a:buNone/>
                      </a:pPr>
                      <a:r>
                        <a:rPr lang="en-GB" sz="1400" kern="1200" dirty="0">
                          <a:solidFill>
                            <a:schemeClr val="dk1"/>
                          </a:solidFill>
                          <a:latin typeface="Arial"/>
                          <a:ea typeface="Roboto"/>
                          <a:cs typeface="Arial"/>
                        </a:rPr>
                        <a:t>Chair / DESNZ</a:t>
                      </a:r>
                    </a:p>
                  </a:txBody>
                  <a:tcPr anchor="ctr"/>
                </a:tc>
                <a:extLst>
                  <a:ext uri="{0D108BD9-81ED-4DB2-BD59-A6C34878D82A}">
                    <a16:rowId xmlns:a16="http://schemas.microsoft.com/office/drawing/2014/main" val="2495080319"/>
                  </a:ext>
                </a:extLst>
              </a:tr>
              <a:tr h="267576">
                <a:tc>
                  <a:txBody>
                    <a:bodyPr/>
                    <a:lstStyle/>
                    <a:p>
                      <a:pPr marL="0" lvl="0" algn="l">
                        <a:buNone/>
                      </a:pPr>
                      <a:r>
                        <a:rPr lang="en-GB" sz="1400" kern="1200" dirty="0">
                          <a:solidFill>
                            <a:schemeClr val="dk1"/>
                          </a:solidFill>
                          <a:latin typeface="Arial"/>
                          <a:ea typeface="Roboto"/>
                          <a:cs typeface="Arial"/>
                        </a:rPr>
                        <a:t>Solution Development: Route Two User Governance</a:t>
                      </a:r>
                    </a:p>
                  </a:txBody>
                  <a:tcPr anchor="ctr"/>
                </a:tc>
                <a:tc>
                  <a:txBody>
                    <a:bodyPr/>
                    <a:lstStyle/>
                    <a:p>
                      <a:pPr marL="0" lvl="0" algn="l">
                        <a:buNone/>
                      </a:pPr>
                      <a:r>
                        <a:rPr lang="en-GB" sz="1400" kern="1200" dirty="0">
                          <a:solidFill>
                            <a:schemeClr val="dk1"/>
                          </a:solidFill>
                          <a:latin typeface="Arial"/>
                          <a:ea typeface="Roboto"/>
                          <a:cs typeface="Arial"/>
                        </a:rPr>
                        <a:t>Sarah Jones</a:t>
                      </a:r>
                    </a:p>
                  </a:txBody>
                  <a:tcPr anchor="ctr"/>
                </a:tc>
                <a:extLst>
                  <a:ext uri="{0D108BD9-81ED-4DB2-BD59-A6C34878D82A}">
                    <a16:rowId xmlns:a16="http://schemas.microsoft.com/office/drawing/2014/main" val="878848952"/>
                  </a:ext>
                </a:extLst>
              </a:tr>
              <a:tr h="267576">
                <a:tc>
                  <a:txBody>
                    <a:bodyPr/>
                    <a:lstStyle/>
                    <a:p>
                      <a:pPr marL="0" lvl="0" algn="l">
                        <a:buNone/>
                      </a:pPr>
                      <a:r>
                        <a:rPr lang="en-GB" sz="1400" kern="1200" dirty="0">
                          <a:solidFill>
                            <a:schemeClr val="dk1"/>
                          </a:solidFill>
                          <a:latin typeface="Arial"/>
                          <a:ea typeface="Roboto"/>
                          <a:cs typeface="Arial"/>
                        </a:rPr>
                        <a:t>Solution Development: Route Two Notifications to Users</a:t>
                      </a:r>
                    </a:p>
                  </a:txBody>
                  <a:tcPr anchor="ctr"/>
                </a:tc>
                <a:tc>
                  <a:txBody>
                    <a:bodyPr/>
                    <a:lstStyle/>
                    <a:p>
                      <a:pPr marL="0" lvl="0" algn="l">
                        <a:buNone/>
                      </a:pPr>
                      <a:r>
                        <a:rPr lang="en-GB" sz="1400" kern="1200" dirty="0">
                          <a:solidFill>
                            <a:schemeClr val="dk1"/>
                          </a:solidFill>
                          <a:latin typeface="Arial"/>
                          <a:ea typeface="Roboto"/>
                          <a:cs typeface="Arial"/>
                        </a:rPr>
                        <a:t>Sarah Jones</a:t>
                      </a:r>
                    </a:p>
                  </a:txBody>
                  <a:tcPr anchor="ctr"/>
                </a:tc>
                <a:extLst>
                  <a:ext uri="{0D108BD9-81ED-4DB2-BD59-A6C34878D82A}">
                    <a16:rowId xmlns:a16="http://schemas.microsoft.com/office/drawing/2014/main" val="3345209628"/>
                  </a:ext>
                </a:extLst>
              </a:tr>
              <a:tr h="267576">
                <a:tc>
                  <a:txBody>
                    <a:bodyPr/>
                    <a:lstStyle/>
                    <a:p>
                      <a:pPr marL="0" lvl="0" algn="l">
                        <a:buNone/>
                      </a:pPr>
                      <a:r>
                        <a:rPr lang="en-GB" sz="1400" kern="1200" dirty="0">
                          <a:solidFill>
                            <a:schemeClr val="dk1"/>
                          </a:solidFill>
                          <a:latin typeface="Arial"/>
                          <a:ea typeface="Roboto"/>
                          <a:cs typeface="Arial"/>
                        </a:rPr>
                        <a:t>Solution Development: Route Two Consent Management</a:t>
                      </a:r>
                    </a:p>
                  </a:txBody>
                  <a:tcPr anchor="ctr"/>
                </a:tc>
                <a:tc>
                  <a:txBody>
                    <a:bodyPr/>
                    <a:lstStyle/>
                    <a:p>
                      <a:pPr marL="0" lvl="0" algn="l">
                        <a:buNone/>
                      </a:pPr>
                      <a:r>
                        <a:rPr lang="en-GB" sz="1400" kern="1200">
                          <a:solidFill>
                            <a:schemeClr val="dk1"/>
                          </a:solidFill>
                          <a:latin typeface="Arial"/>
                          <a:ea typeface="Roboto"/>
                          <a:cs typeface="Arial"/>
                        </a:rPr>
                        <a:t>Sarah Jones</a:t>
                      </a:r>
                      <a:endParaRPr lang="en-GB" sz="1400" kern="1200" dirty="0">
                        <a:solidFill>
                          <a:schemeClr val="dk1"/>
                        </a:solidFill>
                        <a:latin typeface="Arial"/>
                        <a:ea typeface="Roboto"/>
                        <a:cs typeface="Arial"/>
                      </a:endParaRPr>
                    </a:p>
                  </a:txBody>
                  <a:tcPr anchor="ctr"/>
                </a:tc>
                <a:extLst>
                  <a:ext uri="{0D108BD9-81ED-4DB2-BD59-A6C34878D82A}">
                    <a16:rowId xmlns:a16="http://schemas.microsoft.com/office/drawing/2014/main" val="3327070661"/>
                  </a:ext>
                </a:extLst>
              </a:tr>
              <a:tr h="268227">
                <a:tc>
                  <a:txBody>
                    <a:bodyPr/>
                    <a:lstStyle/>
                    <a:p>
                      <a:pPr marL="0" algn="l" defTabSz="914400" rtl="0" eaLnBrk="1" latinLnBrk="0" hangingPunct="1"/>
                      <a:r>
                        <a:rPr lang="en-GB" sz="1400" kern="1200" dirty="0">
                          <a:solidFill>
                            <a:schemeClr val="dk1"/>
                          </a:solidFill>
                          <a:latin typeface="Arial"/>
                          <a:ea typeface="Roboto"/>
                          <a:cs typeface="Arial"/>
                        </a:rPr>
                        <a:t>Q&amp;A</a:t>
                      </a:r>
                    </a:p>
                  </a:txBody>
                  <a:tcPr anchor="ctr"/>
                </a:tc>
                <a:tc>
                  <a:txBody>
                    <a:bodyPr/>
                    <a:lstStyle/>
                    <a:p>
                      <a:pPr marL="0" algn="l" defTabSz="914400" rtl="0" eaLnBrk="1" latinLnBrk="0" hangingPunct="1"/>
                      <a:r>
                        <a:rPr lang="en-GB" sz="1400" kern="1200" dirty="0">
                          <a:solidFill>
                            <a:schemeClr val="dk1"/>
                          </a:solidFill>
                          <a:latin typeface="Arial"/>
                          <a:ea typeface="Roboto"/>
                          <a:cs typeface="Arial"/>
                        </a:rPr>
                        <a:t>Chair</a:t>
                      </a:r>
                    </a:p>
                  </a:txBody>
                  <a:tcPr anchor="ctr"/>
                </a:tc>
                <a:extLst>
                  <a:ext uri="{0D108BD9-81ED-4DB2-BD59-A6C34878D82A}">
                    <a16:rowId xmlns:a16="http://schemas.microsoft.com/office/drawing/2014/main" val="1485289824"/>
                  </a:ext>
                </a:extLst>
              </a:tr>
              <a:tr h="268227">
                <a:tc>
                  <a:txBody>
                    <a:bodyPr/>
                    <a:lstStyle/>
                    <a:p>
                      <a:pPr marL="0" algn="l" defTabSz="914400" rtl="0" eaLnBrk="1" latinLnBrk="0" hangingPunct="1"/>
                      <a:r>
                        <a:rPr lang="en-GB" sz="1400" kern="1200" dirty="0">
                          <a:solidFill>
                            <a:schemeClr val="dk1"/>
                          </a:solidFill>
                          <a:latin typeface="Arial"/>
                          <a:ea typeface="Roboto"/>
                          <a:cs typeface="Arial"/>
                        </a:rPr>
                        <a:t>AOB</a:t>
                      </a:r>
                    </a:p>
                  </a:txBody>
                  <a:tcPr anchor="ctr"/>
                </a:tc>
                <a:tc>
                  <a:txBody>
                    <a:bodyPr/>
                    <a:lstStyle/>
                    <a:p>
                      <a:pPr marL="0" algn="l" defTabSz="914400" rtl="0" eaLnBrk="1" latinLnBrk="0" hangingPunct="1"/>
                      <a:endParaRPr lang="en-GB" sz="1400" kern="1200" dirty="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tc>
                <a:extLst>
                  <a:ext uri="{0D108BD9-81ED-4DB2-BD59-A6C34878D82A}">
                    <a16:rowId xmlns:a16="http://schemas.microsoft.com/office/drawing/2014/main" val="19147393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93C14C-4CD1-2362-753E-184E7834E1BD}"/>
              </a:ext>
            </a:extLst>
          </p:cNvPr>
          <p:cNvSpPr>
            <a:spLocks noGrp="1"/>
          </p:cNvSpPr>
          <p:nvPr>
            <p:ph type="title"/>
          </p:nvPr>
        </p:nvSpPr>
        <p:spPr/>
        <p:txBody>
          <a:bodyPr/>
          <a:lstStyle/>
          <a:p>
            <a:r>
              <a:rPr lang="en-GB" dirty="0"/>
              <a:t>Approval of Previous meeting’s Minutes</a:t>
            </a:r>
          </a:p>
        </p:txBody>
      </p:sp>
    </p:spTree>
    <p:extLst>
      <p:ext uri="{BB962C8B-B14F-4D97-AF65-F5344CB8AC3E}">
        <p14:creationId xmlns:p14="http://schemas.microsoft.com/office/powerpoint/2010/main" val="3225715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93C14C-4CD1-2362-753E-184E7834E1BD}"/>
              </a:ext>
            </a:extLst>
          </p:cNvPr>
          <p:cNvSpPr>
            <a:spLocks noGrp="1"/>
          </p:cNvSpPr>
          <p:nvPr>
            <p:ph type="title"/>
          </p:nvPr>
        </p:nvSpPr>
        <p:spPr/>
        <p:txBody>
          <a:bodyPr/>
          <a:lstStyle/>
          <a:p>
            <a:r>
              <a:rPr lang="en-GB" dirty="0"/>
              <a:t>Review of actions log</a:t>
            </a:r>
          </a:p>
        </p:txBody>
      </p:sp>
    </p:spTree>
    <p:extLst>
      <p:ext uri="{BB962C8B-B14F-4D97-AF65-F5344CB8AC3E}">
        <p14:creationId xmlns:p14="http://schemas.microsoft.com/office/powerpoint/2010/main" val="1978945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E8AD3-86D1-21AC-50D8-79CA1C90F0A9}"/>
              </a:ext>
            </a:extLst>
          </p:cNvPr>
          <p:cNvSpPr>
            <a:spLocks noGrp="1"/>
          </p:cNvSpPr>
          <p:nvPr>
            <p:ph type="title"/>
          </p:nvPr>
        </p:nvSpPr>
        <p:spPr/>
        <p:txBody>
          <a:bodyPr/>
          <a:lstStyle/>
          <a:p>
            <a:r>
              <a:rPr lang="en-GB" dirty="0"/>
              <a:t>Actions log</a:t>
            </a:r>
          </a:p>
        </p:txBody>
      </p:sp>
      <p:pic>
        <p:nvPicPr>
          <p:cNvPr id="5" name="Picture 4">
            <a:extLst>
              <a:ext uri="{FF2B5EF4-FFF2-40B4-BE49-F238E27FC236}">
                <a16:creationId xmlns:a16="http://schemas.microsoft.com/office/drawing/2014/main" id="{C2C6571B-0FE0-A198-BE83-27BB5D1B7477}"/>
              </a:ext>
            </a:extLst>
          </p:cNvPr>
          <p:cNvPicPr>
            <a:picLocks noChangeAspect="1"/>
          </p:cNvPicPr>
          <p:nvPr/>
        </p:nvPicPr>
        <p:blipFill>
          <a:blip r:embed="rId2"/>
          <a:stretch>
            <a:fillRect/>
          </a:stretch>
        </p:blipFill>
        <p:spPr>
          <a:xfrm>
            <a:off x="1122648" y="1426562"/>
            <a:ext cx="9436585" cy="2768742"/>
          </a:xfrm>
          <a:prstGeom prst="rect">
            <a:avLst/>
          </a:prstGeom>
        </p:spPr>
      </p:pic>
      <p:pic>
        <p:nvPicPr>
          <p:cNvPr id="7" name="Picture 6">
            <a:extLst>
              <a:ext uri="{FF2B5EF4-FFF2-40B4-BE49-F238E27FC236}">
                <a16:creationId xmlns:a16="http://schemas.microsoft.com/office/drawing/2014/main" id="{8D0AB118-C82C-AA07-1896-B45F334732A3}"/>
              </a:ext>
            </a:extLst>
          </p:cNvPr>
          <p:cNvPicPr>
            <a:picLocks noChangeAspect="1"/>
          </p:cNvPicPr>
          <p:nvPr/>
        </p:nvPicPr>
        <p:blipFill>
          <a:blip r:embed="rId3"/>
          <a:stretch>
            <a:fillRect/>
          </a:stretch>
        </p:blipFill>
        <p:spPr>
          <a:xfrm>
            <a:off x="1122648" y="4195304"/>
            <a:ext cx="9455636" cy="1162110"/>
          </a:xfrm>
          <a:prstGeom prst="rect">
            <a:avLst/>
          </a:prstGeom>
        </p:spPr>
      </p:pic>
    </p:spTree>
    <p:extLst>
      <p:ext uri="{BB962C8B-B14F-4D97-AF65-F5344CB8AC3E}">
        <p14:creationId xmlns:p14="http://schemas.microsoft.com/office/powerpoint/2010/main" val="1277607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F6E43-1FB6-3B8B-4D5A-D26C84CBC26C}"/>
              </a:ext>
            </a:extLst>
          </p:cNvPr>
          <p:cNvSpPr>
            <a:spLocks noGrp="1"/>
          </p:cNvSpPr>
          <p:nvPr>
            <p:ph type="title"/>
          </p:nvPr>
        </p:nvSpPr>
        <p:spPr/>
        <p:txBody>
          <a:bodyPr/>
          <a:lstStyle/>
          <a:p>
            <a:r>
              <a:rPr lang="en-GB" dirty="0"/>
              <a:t>Clarification of scope and definitions</a:t>
            </a:r>
          </a:p>
        </p:txBody>
      </p:sp>
    </p:spTree>
    <p:extLst>
      <p:ext uri="{BB962C8B-B14F-4D97-AF65-F5344CB8AC3E}">
        <p14:creationId xmlns:p14="http://schemas.microsoft.com/office/powerpoint/2010/main" val="2184743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DA67D-49E2-E787-1EAE-4D360494AC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D7963F-4443-7EE1-CA0F-D1C0161C45C0}"/>
              </a:ext>
            </a:extLst>
          </p:cNvPr>
          <p:cNvSpPr>
            <a:spLocks noGrp="1"/>
          </p:cNvSpPr>
          <p:nvPr>
            <p:ph type="title"/>
          </p:nvPr>
        </p:nvSpPr>
        <p:spPr/>
        <p:txBody>
          <a:bodyPr/>
          <a:lstStyle/>
          <a:p>
            <a:r>
              <a:rPr lang="en-GB" dirty="0">
                <a:latin typeface="Roboto"/>
                <a:ea typeface="Roboto"/>
                <a:cs typeface="Roboto"/>
              </a:rPr>
              <a:t>TISWG RECAP</a:t>
            </a:r>
            <a:endParaRPr lang="en-GB" dirty="0">
              <a:cs typeface="Roboto"/>
            </a:endParaRPr>
          </a:p>
        </p:txBody>
      </p:sp>
      <p:sp>
        <p:nvSpPr>
          <p:cNvPr id="3" name="Rectangle 2">
            <a:extLst>
              <a:ext uri="{FF2B5EF4-FFF2-40B4-BE49-F238E27FC236}">
                <a16:creationId xmlns:a16="http://schemas.microsoft.com/office/drawing/2014/main" id="{EED9CB0D-C8F8-F08B-7013-4C5FE701DCBC}"/>
              </a:ext>
            </a:extLst>
          </p:cNvPr>
          <p:cNvSpPr/>
          <p:nvPr/>
        </p:nvSpPr>
        <p:spPr>
          <a:xfrm>
            <a:off x="838199" y="1287234"/>
            <a:ext cx="10679131" cy="51273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spcBef>
                <a:spcPts val="600"/>
              </a:spcBef>
              <a:spcAft>
                <a:spcPts val="600"/>
              </a:spcAft>
            </a:pPr>
            <a:endParaRPr lang="en-GB" sz="1600" dirty="0">
              <a:solidFill>
                <a:schemeClr val="tx1"/>
              </a:solidFill>
              <a:ea typeface="Calibri"/>
              <a:cs typeface="Calibri"/>
            </a:endParaRPr>
          </a:p>
          <a:p>
            <a:pPr marL="285750" indent="-285750">
              <a:spcBef>
                <a:spcPts val="600"/>
              </a:spcBef>
              <a:spcAft>
                <a:spcPts val="600"/>
              </a:spcAft>
              <a:buFont typeface="Arial"/>
              <a:buChar char="•"/>
            </a:pPr>
            <a:r>
              <a:rPr lang="en-GB" sz="1600" dirty="0">
                <a:solidFill>
                  <a:schemeClr val="tx1"/>
                </a:solidFill>
                <a:ea typeface="Calibri"/>
                <a:cs typeface="Calibri"/>
              </a:rPr>
              <a:t>High-level business process developed for the four Use Cases showing the two routes for accessing data. </a:t>
            </a:r>
            <a:endParaRPr lang="en-US" dirty="0">
              <a:solidFill>
                <a:schemeClr val="tx1"/>
              </a:solidFill>
              <a:ea typeface="Calibri"/>
              <a:cs typeface="Calibri"/>
            </a:endParaRPr>
          </a:p>
          <a:p>
            <a:pPr marL="742950" lvl="1" indent="-285750">
              <a:spcBef>
                <a:spcPts val="600"/>
              </a:spcBef>
              <a:spcAft>
                <a:spcPts val="600"/>
              </a:spcAft>
              <a:buFont typeface="Courier New"/>
              <a:buChar char="o"/>
            </a:pPr>
            <a:r>
              <a:rPr lang="en-GB" sz="1600" dirty="0">
                <a:solidFill>
                  <a:schemeClr val="tx1"/>
                </a:solidFill>
                <a:ea typeface="Calibri"/>
                <a:cs typeface="Calibri"/>
              </a:rPr>
              <a:t>Route One - Public route for sharing generic tariff pricing data in a standardised format; </a:t>
            </a:r>
            <a:endParaRPr lang="en-US" dirty="0">
              <a:solidFill>
                <a:schemeClr val="tx1"/>
              </a:solidFill>
              <a:ea typeface="Calibri"/>
              <a:cs typeface="Calibri"/>
            </a:endParaRPr>
          </a:p>
          <a:p>
            <a:pPr marL="742950" lvl="1" indent="-285750">
              <a:spcBef>
                <a:spcPts val="600"/>
              </a:spcBef>
              <a:spcAft>
                <a:spcPts val="600"/>
              </a:spcAft>
              <a:buFont typeface="Courier New"/>
              <a:buChar char="o"/>
            </a:pPr>
            <a:r>
              <a:rPr lang="en-GB" sz="1600" dirty="0">
                <a:solidFill>
                  <a:schemeClr val="tx1"/>
                </a:solidFill>
                <a:ea typeface="Calibri"/>
                <a:cs typeface="Calibri"/>
              </a:rPr>
              <a:t>Route Two - Private route for sharing customer specific tariff pricing data and information regarding the Supplier registration. </a:t>
            </a:r>
            <a:endParaRPr lang="en-US" dirty="0">
              <a:solidFill>
                <a:schemeClr val="tx1"/>
              </a:solidFill>
              <a:ea typeface="Calibri"/>
              <a:cs typeface="Calibri"/>
            </a:endParaRPr>
          </a:p>
          <a:p>
            <a:pPr marL="285750" indent="-285750">
              <a:spcBef>
                <a:spcPts val="600"/>
              </a:spcBef>
              <a:spcAft>
                <a:spcPts val="600"/>
              </a:spcAft>
              <a:buFont typeface="Arial"/>
              <a:buChar char="•"/>
            </a:pPr>
            <a:r>
              <a:rPr lang="en-GB" sz="1600" dirty="0">
                <a:solidFill>
                  <a:schemeClr val="tx1"/>
                </a:solidFill>
                <a:ea typeface="Calibri"/>
                <a:cs typeface="Calibri"/>
              </a:rPr>
              <a:t>TISWG meeting on 4 June 2025 focused on Route One with Strawperson proposals shared for comments by 13 June. </a:t>
            </a:r>
            <a:endParaRPr lang="en-GB" dirty="0">
              <a:solidFill>
                <a:schemeClr val="tx1"/>
              </a:solidFill>
              <a:ea typeface="Calibri" panose="020F0502020204030204"/>
              <a:cs typeface="Calibri" panose="020F0502020204030204"/>
            </a:endParaRPr>
          </a:p>
          <a:p>
            <a:pPr marL="285750" indent="-285750">
              <a:spcBef>
                <a:spcPts val="600"/>
              </a:spcBef>
              <a:spcAft>
                <a:spcPts val="600"/>
              </a:spcAft>
              <a:buFont typeface="Arial"/>
              <a:buChar char="•"/>
            </a:pPr>
            <a:r>
              <a:rPr lang="en-GB" sz="1600" dirty="0">
                <a:solidFill>
                  <a:schemeClr val="tx1"/>
                </a:solidFill>
                <a:ea typeface="Calibri"/>
                <a:cs typeface="Calibri"/>
              </a:rPr>
              <a:t>TISWG meeting on 12 June 2025 (this meeting) will focus on Route Two design elements. </a:t>
            </a:r>
            <a:endParaRPr lang="en-US" dirty="0">
              <a:solidFill>
                <a:schemeClr val="tx1"/>
              </a:solidFill>
              <a:ea typeface="Calibri"/>
              <a:cs typeface="Calibri"/>
            </a:endParaRPr>
          </a:p>
          <a:p>
            <a:pPr marL="285750" indent="-285750">
              <a:spcBef>
                <a:spcPts val="600"/>
              </a:spcBef>
              <a:spcAft>
                <a:spcPts val="600"/>
              </a:spcAft>
              <a:buFont typeface="Arial"/>
              <a:buChar char="•"/>
            </a:pPr>
            <a:r>
              <a:rPr lang="en-GB" sz="1600" dirty="0">
                <a:solidFill>
                  <a:schemeClr val="tx1"/>
                </a:solidFill>
                <a:ea typeface="Calibri"/>
                <a:cs typeface="Calibri"/>
              </a:rPr>
              <a:t>Any additional feedback on the topics covered in today's session are requested from TISWG by Friday 20 June 2025. </a:t>
            </a:r>
            <a:endParaRPr lang="en-US" dirty="0">
              <a:solidFill>
                <a:schemeClr val="tx1"/>
              </a:solidFill>
              <a:ea typeface="Calibri"/>
              <a:cs typeface="Calibri"/>
            </a:endParaRPr>
          </a:p>
          <a:p>
            <a:pPr marL="285750" indent="-285750">
              <a:spcBef>
                <a:spcPts val="600"/>
              </a:spcBef>
              <a:spcAft>
                <a:spcPts val="600"/>
              </a:spcAft>
              <a:buFont typeface="Arial"/>
              <a:buChar char="•"/>
            </a:pPr>
            <a:endParaRPr lang="en-GB" sz="1600" dirty="0">
              <a:solidFill>
                <a:schemeClr val="tx1"/>
              </a:solidFill>
              <a:ea typeface="Calibri"/>
              <a:cs typeface="Calibri"/>
            </a:endParaRPr>
          </a:p>
          <a:p>
            <a:pPr>
              <a:spcBef>
                <a:spcPts val="600"/>
              </a:spcBef>
              <a:spcAft>
                <a:spcPts val="600"/>
              </a:spcAft>
            </a:pPr>
            <a:endParaRPr lang="en-GB" sz="1600" dirty="0">
              <a:solidFill>
                <a:schemeClr val="tx1"/>
              </a:solidFill>
              <a:ea typeface="Calibri"/>
              <a:cs typeface="Calibri"/>
            </a:endParaRPr>
          </a:p>
          <a:p>
            <a:pPr marL="285750" indent="-285750">
              <a:spcBef>
                <a:spcPts val="600"/>
              </a:spcBef>
              <a:spcAft>
                <a:spcPts val="600"/>
              </a:spcAft>
              <a:buFont typeface="Arial"/>
              <a:buChar char="•"/>
            </a:pPr>
            <a:r>
              <a:rPr lang="en-GB" sz="1600" dirty="0">
                <a:solidFill>
                  <a:schemeClr val="tx1"/>
                </a:solidFill>
                <a:ea typeface="Calibri"/>
                <a:cs typeface="Calibri"/>
              </a:rPr>
              <a:t>Feedback to be provided by email to </a:t>
            </a:r>
            <a:r>
              <a:rPr lang="en-GB" sz="1600" dirty="0">
                <a:solidFill>
                  <a:schemeClr val="tx1"/>
                </a:solidFill>
                <a:ea typeface="Calibri"/>
                <a:cs typeface="Calibri"/>
                <a:hlinkClick r:id="rId2">
                  <a:extLst>
                    <a:ext uri="{A12FA001-AC4F-418D-AE19-62706E023703}">
                      <ahyp:hlinkClr xmlns:ahyp="http://schemas.microsoft.com/office/drawing/2018/hyperlinkcolor" val="tx"/>
                    </a:ext>
                  </a:extLst>
                </a:hlinkClick>
              </a:rPr>
              <a:t>committees@recmanager.co.uk</a:t>
            </a:r>
            <a:r>
              <a:rPr lang="en-GB" sz="1600" dirty="0">
                <a:solidFill>
                  <a:schemeClr val="tx1"/>
                </a:solidFill>
                <a:ea typeface="Calibri"/>
                <a:cs typeface="Calibri"/>
              </a:rPr>
              <a:t> .</a:t>
            </a:r>
            <a:endParaRPr lang="en-US" dirty="0">
              <a:solidFill>
                <a:schemeClr val="tx1"/>
              </a:solidFill>
              <a:ea typeface="Calibri"/>
              <a:cs typeface="Calibri"/>
            </a:endParaRPr>
          </a:p>
        </p:txBody>
      </p:sp>
    </p:spTree>
    <p:extLst>
      <p:ext uri="{BB962C8B-B14F-4D97-AF65-F5344CB8AC3E}">
        <p14:creationId xmlns:p14="http://schemas.microsoft.com/office/powerpoint/2010/main" val="3520351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4ADAA-D5AF-BAA6-B9B3-D4698BEC7A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101149-700C-FC90-3A9F-7608A5956E95}"/>
              </a:ext>
            </a:extLst>
          </p:cNvPr>
          <p:cNvSpPr>
            <a:spLocks noGrp="1"/>
          </p:cNvSpPr>
          <p:nvPr>
            <p:ph type="title"/>
          </p:nvPr>
        </p:nvSpPr>
        <p:spPr/>
        <p:txBody>
          <a:bodyPr>
            <a:normAutofit fontScale="90000"/>
          </a:bodyPr>
          <a:lstStyle/>
          <a:p>
            <a:r>
              <a:rPr lang="en-GB" dirty="0">
                <a:latin typeface="Roboto"/>
                <a:ea typeface="Roboto"/>
                <a:cs typeface="Roboto"/>
              </a:rPr>
              <a:t>Clarification on Phase one scope and terms</a:t>
            </a:r>
            <a:endParaRPr lang="en-GB" dirty="0"/>
          </a:p>
        </p:txBody>
      </p:sp>
      <p:sp>
        <p:nvSpPr>
          <p:cNvPr id="5" name="Rectangle 4">
            <a:extLst>
              <a:ext uri="{FF2B5EF4-FFF2-40B4-BE49-F238E27FC236}">
                <a16:creationId xmlns:a16="http://schemas.microsoft.com/office/drawing/2014/main" id="{3E4B1B4E-8CD4-FB48-D640-D1B7295CFC7F}"/>
              </a:ext>
            </a:extLst>
          </p:cNvPr>
          <p:cNvSpPr/>
          <p:nvPr/>
        </p:nvSpPr>
        <p:spPr>
          <a:xfrm>
            <a:off x="838199" y="1287234"/>
            <a:ext cx="10744201" cy="23811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spcBef>
                <a:spcPts val="600"/>
              </a:spcBef>
              <a:spcAft>
                <a:spcPts val="600"/>
              </a:spcAft>
              <a:buFont typeface="Arial" panose="020B0604020202020204" pitchFamily="34" charset="0"/>
              <a:buChar char="•"/>
            </a:pPr>
            <a:r>
              <a:rPr lang="en-GB" sz="1400" dirty="0">
                <a:solidFill>
                  <a:schemeClr val="tx1"/>
                </a:solidFill>
                <a:ea typeface="Calibri"/>
                <a:cs typeface="Calibri"/>
              </a:rPr>
              <a:t>Both in TISWG meetings and via other feedback channels, attendees have noted that a clarification of scope and some terms would be appreciated. </a:t>
            </a:r>
          </a:p>
          <a:p>
            <a:pPr marL="285750" indent="-285750">
              <a:spcBef>
                <a:spcPts val="600"/>
              </a:spcBef>
              <a:spcAft>
                <a:spcPts val="600"/>
              </a:spcAft>
              <a:buFont typeface="Arial" panose="020B0604020202020204" pitchFamily="34" charset="0"/>
              <a:buChar char="•"/>
            </a:pPr>
            <a:r>
              <a:rPr lang="en-GB" sz="1400" dirty="0">
                <a:solidFill>
                  <a:schemeClr val="tx1"/>
                </a:solidFill>
                <a:ea typeface="Calibri"/>
                <a:cs typeface="Calibri"/>
              </a:rPr>
              <a:t>From a scope perspective, we will outline in this meeting the scope of the MVP (Phase One) and future Phase Two.</a:t>
            </a:r>
          </a:p>
          <a:p>
            <a:pPr marL="285750" indent="-285750">
              <a:spcBef>
                <a:spcPts val="600"/>
              </a:spcBef>
              <a:spcAft>
                <a:spcPts val="600"/>
              </a:spcAft>
              <a:buFont typeface="Arial" panose="020B0604020202020204" pitchFamily="34" charset="0"/>
              <a:buChar char="•"/>
            </a:pPr>
            <a:r>
              <a:rPr lang="en-GB" sz="1400" dirty="0">
                <a:solidFill>
                  <a:schemeClr val="tx1"/>
                </a:solidFill>
                <a:ea typeface="Calibri"/>
                <a:cs typeface="Calibri"/>
              </a:rPr>
              <a:t>Stakeholders have queried the current definition of ‘Bespoke’ as it relates to contracts between Suppliers and non-domestic consumers. </a:t>
            </a:r>
          </a:p>
          <a:p>
            <a:pPr marL="285750" indent="-285750">
              <a:spcBef>
                <a:spcPts val="600"/>
              </a:spcBef>
              <a:spcAft>
                <a:spcPts val="600"/>
              </a:spcAft>
              <a:buFont typeface="Arial" panose="020B0604020202020204" pitchFamily="34" charset="0"/>
              <a:buChar char="•"/>
            </a:pPr>
            <a:r>
              <a:rPr lang="en-GB" sz="1400" dirty="0">
                <a:solidFill>
                  <a:schemeClr val="tx1"/>
                </a:solidFill>
                <a:ea typeface="Calibri"/>
                <a:cs typeface="Calibri"/>
              </a:rPr>
              <a:t>Having consulted with our colleagues at Ofgem, and in further discussions with industry stakeholders, we have defined a ‘bespoke contract’ as:</a:t>
            </a:r>
          </a:p>
        </p:txBody>
      </p:sp>
      <p:sp>
        <p:nvSpPr>
          <p:cNvPr id="6" name="Rectangle 5">
            <a:extLst>
              <a:ext uri="{FF2B5EF4-FFF2-40B4-BE49-F238E27FC236}">
                <a16:creationId xmlns:a16="http://schemas.microsoft.com/office/drawing/2014/main" id="{3D8C0789-C36D-AA64-90DB-8FC46D0FCD84}"/>
              </a:ext>
            </a:extLst>
          </p:cNvPr>
          <p:cNvSpPr/>
          <p:nvPr/>
        </p:nvSpPr>
        <p:spPr>
          <a:xfrm>
            <a:off x="838199" y="4967191"/>
            <a:ext cx="10744201" cy="74407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spcBef>
                <a:spcPts val="600"/>
              </a:spcBef>
              <a:spcAft>
                <a:spcPts val="600"/>
              </a:spcAft>
              <a:buFont typeface="Arial" panose="020B0604020202020204" pitchFamily="34" charset="0"/>
              <a:buChar char="•"/>
            </a:pPr>
            <a:r>
              <a:rPr lang="en-GB" sz="1400" dirty="0">
                <a:solidFill>
                  <a:schemeClr val="tx1"/>
                </a:solidFill>
                <a:ea typeface="Calibri"/>
                <a:cs typeface="Calibri"/>
              </a:rPr>
              <a:t>Accordingly, Suppliers will </a:t>
            </a:r>
            <a:r>
              <a:rPr lang="en-GB" sz="1400" b="1" dirty="0">
                <a:solidFill>
                  <a:schemeClr val="tx1"/>
                </a:solidFill>
                <a:ea typeface="Calibri"/>
                <a:cs typeface="Calibri"/>
              </a:rPr>
              <a:t>not </a:t>
            </a:r>
            <a:r>
              <a:rPr lang="en-GB" sz="1400" dirty="0">
                <a:solidFill>
                  <a:schemeClr val="tx1"/>
                </a:solidFill>
                <a:ea typeface="Calibri"/>
                <a:cs typeface="Calibri"/>
              </a:rPr>
              <a:t>be obligated to provide tariff pricing data relating to contracts which fall under this definition. However, they will not be precluded from doing if they wish to make this data accessible.  </a:t>
            </a:r>
          </a:p>
        </p:txBody>
      </p:sp>
      <p:grpSp>
        <p:nvGrpSpPr>
          <p:cNvPr id="11" name="Group 10">
            <a:extLst>
              <a:ext uri="{FF2B5EF4-FFF2-40B4-BE49-F238E27FC236}">
                <a16:creationId xmlns:a16="http://schemas.microsoft.com/office/drawing/2014/main" id="{93CCDE36-2BA9-786C-88A0-E3351C5AF4D1}"/>
              </a:ext>
            </a:extLst>
          </p:cNvPr>
          <p:cNvGrpSpPr/>
          <p:nvPr/>
        </p:nvGrpSpPr>
        <p:grpSpPr>
          <a:xfrm>
            <a:off x="0" y="3764841"/>
            <a:ext cx="12192000" cy="1105867"/>
            <a:chOff x="0" y="3581820"/>
            <a:chExt cx="12192000" cy="1471909"/>
          </a:xfrm>
        </p:grpSpPr>
        <p:sp>
          <p:nvSpPr>
            <p:cNvPr id="8" name="Rectangle 7">
              <a:extLst>
                <a:ext uri="{FF2B5EF4-FFF2-40B4-BE49-F238E27FC236}">
                  <a16:creationId xmlns:a16="http://schemas.microsoft.com/office/drawing/2014/main" id="{CBDCCA94-3F5C-7087-F296-5D90156B4B35}"/>
                </a:ext>
              </a:extLst>
            </p:cNvPr>
            <p:cNvSpPr/>
            <p:nvPr/>
          </p:nvSpPr>
          <p:spPr>
            <a:xfrm>
              <a:off x="0" y="3581820"/>
              <a:ext cx="12192000" cy="1471909"/>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tIns="45720" rIns="288000" bIns="45720" rtlCol="0" anchor="ctr"/>
            <a:lstStyle/>
            <a:p>
              <a:pPr algn="ctr"/>
              <a:r>
                <a:rPr lang="en-GB" sz="2000" dirty="0">
                  <a:solidFill>
                    <a:schemeClr val="tx1"/>
                  </a:solidFill>
                </a:rPr>
                <a:t>We consider a </a:t>
              </a:r>
              <a:r>
                <a:rPr lang="en-GB" sz="2000" b="1" dirty="0">
                  <a:solidFill>
                    <a:schemeClr val="tx1"/>
                  </a:solidFill>
                </a:rPr>
                <a:t>“Bespoke non-domestic contract” </a:t>
              </a:r>
              <a:r>
                <a:rPr lang="en-GB" sz="2000" dirty="0">
                  <a:solidFill>
                    <a:schemeClr val="tx1"/>
                  </a:solidFill>
                </a:rPr>
                <a:t>to be one that is tailored to the individual needs of the customer being supplied by the licensee and is not widely available to the open market</a:t>
              </a:r>
              <a:endParaRPr lang="en-GB" sz="2800" dirty="0">
                <a:solidFill>
                  <a:schemeClr val="tx1"/>
                </a:solidFill>
              </a:endParaRPr>
            </a:p>
          </p:txBody>
        </p:sp>
        <p:cxnSp>
          <p:nvCxnSpPr>
            <p:cNvPr id="9" name="Straight Connector 8">
              <a:extLst>
                <a:ext uri="{FF2B5EF4-FFF2-40B4-BE49-F238E27FC236}">
                  <a16:creationId xmlns:a16="http://schemas.microsoft.com/office/drawing/2014/main" id="{20E840E3-79DF-A79C-8216-D9E6CFDCB3C1}"/>
                </a:ext>
              </a:extLst>
            </p:cNvPr>
            <p:cNvCxnSpPr>
              <a:cxnSpLocks/>
            </p:cNvCxnSpPr>
            <p:nvPr/>
          </p:nvCxnSpPr>
          <p:spPr>
            <a:xfrm>
              <a:off x="0" y="5053729"/>
              <a:ext cx="12192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9A54D4D-ADCC-7D50-9F48-BA82F6666410}"/>
                </a:ext>
              </a:extLst>
            </p:cNvPr>
            <p:cNvCxnSpPr>
              <a:cxnSpLocks/>
            </p:cNvCxnSpPr>
            <p:nvPr/>
          </p:nvCxnSpPr>
          <p:spPr>
            <a:xfrm>
              <a:off x="0" y="3581820"/>
              <a:ext cx="12192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3725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2F117-C17D-2B24-9327-0EACB491481E}"/>
              </a:ext>
            </a:extLst>
          </p:cNvPr>
          <p:cNvSpPr>
            <a:spLocks noGrp="1"/>
          </p:cNvSpPr>
          <p:nvPr>
            <p:ph type="title"/>
          </p:nvPr>
        </p:nvSpPr>
        <p:spPr/>
        <p:txBody>
          <a:bodyPr/>
          <a:lstStyle/>
          <a:p>
            <a:r>
              <a:rPr lang="en-GB" dirty="0">
                <a:latin typeface="Roboto"/>
                <a:ea typeface="Roboto"/>
                <a:cs typeface="Roboto"/>
              </a:rPr>
              <a:t>Route Two</a:t>
            </a:r>
            <a:br>
              <a:rPr lang="en-GB" dirty="0">
                <a:latin typeface="Roboto"/>
                <a:ea typeface="Roboto"/>
                <a:cs typeface="Roboto"/>
              </a:rPr>
            </a:br>
            <a:r>
              <a:rPr lang="en-GB" dirty="0">
                <a:latin typeface="Roboto"/>
                <a:ea typeface="Roboto"/>
                <a:cs typeface="Roboto"/>
              </a:rPr>
              <a:t>API User Governance</a:t>
            </a:r>
            <a:endParaRPr lang="en-US" dirty="0"/>
          </a:p>
        </p:txBody>
      </p:sp>
    </p:spTree>
    <p:extLst>
      <p:ext uri="{BB962C8B-B14F-4D97-AF65-F5344CB8AC3E}">
        <p14:creationId xmlns:p14="http://schemas.microsoft.com/office/powerpoint/2010/main" val="1435581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2E520-FA65-9E0B-8280-0EAE9DC3FD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48B549-27AC-5883-0CF5-0558D177086B}"/>
              </a:ext>
            </a:extLst>
          </p:cNvPr>
          <p:cNvSpPr>
            <a:spLocks noGrp="1"/>
          </p:cNvSpPr>
          <p:nvPr>
            <p:ph type="title"/>
          </p:nvPr>
        </p:nvSpPr>
        <p:spPr/>
        <p:txBody>
          <a:bodyPr/>
          <a:lstStyle/>
          <a:p>
            <a:r>
              <a:rPr lang="en-GB" dirty="0">
                <a:latin typeface="Roboto"/>
                <a:ea typeface="Roboto"/>
                <a:cs typeface="Roboto"/>
              </a:rPr>
              <a:t>RECAP on Previous TISWG meetings</a:t>
            </a:r>
            <a:endParaRPr lang="en-GB" dirty="0">
              <a:cs typeface="Roboto"/>
            </a:endParaRPr>
          </a:p>
        </p:txBody>
      </p:sp>
      <p:sp>
        <p:nvSpPr>
          <p:cNvPr id="3" name="Rectangle 2">
            <a:extLst>
              <a:ext uri="{FF2B5EF4-FFF2-40B4-BE49-F238E27FC236}">
                <a16:creationId xmlns:a16="http://schemas.microsoft.com/office/drawing/2014/main" id="{F8B71517-3DF0-70D4-77AF-FBC4E4191ACE}"/>
              </a:ext>
            </a:extLst>
          </p:cNvPr>
          <p:cNvSpPr/>
          <p:nvPr/>
        </p:nvSpPr>
        <p:spPr>
          <a:xfrm>
            <a:off x="838199" y="1287234"/>
            <a:ext cx="10679131" cy="51273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spcBef>
                <a:spcPts val="600"/>
              </a:spcBef>
              <a:spcAft>
                <a:spcPts val="600"/>
              </a:spcAft>
            </a:pPr>
            <a:r>
              <a:rPr lang="en-GB" sz="1600" b="1" dirty="0">
                <a:solidFill>
                  <a:schemeClr val="tx1"/>
                </a:solidFill>
                <a:ea typeface="Calibri"/>
                <a:cs typeface="Calibri"/>
              </a:rPr>
              <a:t>Summary of previous discussions on user governance to help inform this meeting</a:t>
            </a:r>
          </a:p>
          <a:p>
            <a:pPr marL="285750" indent="-285750">
              <a:spcBef>
                <a:spcPts val="600"/>
              </a:spcBef>
              <a:spcAft>
                <a:spcPts val="600"/>
              </a:spcAft>
              <a:buFont typeface="Arial" panose="020B0604020202020204" pitchFamily="34" charset="0"/>
              <a:buChar char="•"/>
            </a:pPr>
            <a:r>
              <a:rPr lang="en-GB" sz="1600" dirty="0">
                <a:solidFill>
                  <a:schemeClr val="tx1"/>
                </a:solidFill>
                <a:ea typeface="Calibri"/>
                <a:cs typeface="Calibri"/>
              </a:rPr>
              <a:t>Route One (Public) - As discussed in TISWG on 4 June.</a:t>
            </a:r>
          </a:p>
          <a:p>
            <a:pPr marL="742950" lvl="1" indent="-285750">
              <a:spcBef>
                <a:spcPts val="600"/>
              </a:spcBef>
              <a:spcAft>
                <a:spcPts val="600"/>
              </a:spcAft>
              <a:buFont typeface="Arial" panose="020B0604020202020204" pitchFamily="34" charset="0"/>
              <a:buChar char="•"/>
            </a:pPr>
            <a:r>
              <a:rPr lang="en-GB" sz="1600" dirty="0">
                <a:solidFill>
                  <a:schemeClr val="tx1"/>
                </a:solidFill>
                <a:ea typeface="Calibri"/>
                <a:cs typeface="Calibri"/>
              </a:rPr>
              <a:t>Sharing of publicly available tariff data for domestic and designated premises, if applicable, (excluding bespoke contract data). </a:t>
            </a:r>
          </a:p>
          <a:p>
            <a:pPr marL="742950" lvl="1" indent="-285750">
              <a:spcBef>
                <a:spcPts val="600"/>
              </a:spcBef>
              <a:spcAft>
                <a:spcPts val="600"/>
              </a:spcAft>
              <a:buFont typeface="Arial" panose="020B0604020202020204" pitchFamily="34" charset="0"/>
              <a:buChar char="•"/>
            </a:pPr>
            <a:r>
              <a:rPr lang="en-GB" sz="1600" dirty="0">
                <a:solidFill>
                  <a:schemeClr val="tx1"/>
                </a:solidFill>
                <a:ea typeface="Calibri"/>
                <a:cs typeface="Calibri"/>
              </a:rPr>
              <a:t>Therefore, no limitation on who can access the data.</a:t>
            </a:r>
          </a:p>
          <a:p>
            <a:pPr marL="742950" lvl="1" indent="-285750">
              <a:spcBef>
                <a:spcPts val="600"/>
              </a:spcBef>
              <a:spcAft>
                <a:spcPts val="600"/>
              </a:spcAft>
              <a:buFont typeface="Arial" panose="020B0604020202020204" pitchFamily="34" charset="0"/>
              <a:buChar char="•"/>
            </a:pPr>
            <a:r>
              <a:rPr lang="en-GB" sz="1600" dirty="0">
                <a:solidFill>
                  <a:schemeClr val="tx1"/>
                </a:solidFill>
                <a:ea typeface="Calibri"/>
                <a:cs typeface="Calibri"/>
              </a:rPr>
              <a:t>There will be a defined set of rules where Suppliers will not be required to fulfil requests e.g. security, volumetrics.</a:t>
            </a:r>
          </a:p>
          <a:p>
            <a:pPr marL="285750" indent="-285750">
              <a:spcBef>
                <a:spcPts val="600"/>
              </a:spcBef>
              <a:spcAft>
                <a:spcPts val="600"/>
              </a:spcAft>
              <a:buFont typeface="Arial" panose="020B0604020202020204" pitchFamily="34" charset="0"/>
              <a:buChar char="•"/>
            </a:pPr>
            <a:r>
              <a:rPr lang="en-GB" sz="1600" dirty="0">
                <a:solidFill>
                  <a:schemeClr val="tx1"/>
                </a:solidFill>
                <a:ea typeface="Calibri"/>
                <a:cs typeface="Calibri"/>
              </a:rPr>
              <a:t>Route Two (Private)</a:t>
            </a:r>
          </a:p>
          <a:p>
            <a:pPr marL="742950" lvl="1" indent="-285750">
              <a:spcBef>
                <a:spcPts val="600"/>
              </a:spcBef>
              <a:spcAft>
                <a:spcPts val="600"/>
              </a:spcAft>
              <a:buFont typeface="Arial" panose="020B0604020202020204" pitchFamily="34" charset="0"/>
              <a:buChar char="•"/>
            </a:pPr>
            <a:r>
              <a:rPr lang="en-GB" sz="1600" dirty="0">
                <a:solidFill>
                  <a:schemeClr val="tx1"/>
                </a:solidFill>
                <a:ea typeface="Calibri"/>
                <a:cs typeface="Calibri"/>
              </a:rPr>
              <a:t>Sharing of customer-specific tariff data (excluding bespoke pricing data, unless the Supplier chooses to provide it.).</a:t>
            </a:r>
          </a:p>
          <a:p>
            <a:pPr marL="742950" lvl="1" indent="-285750">
              <a:spcBef>
                <a:spcPts val="600"/>
              </a:spcBef>
              <a:spcAft>
                <a:spcPts val="600"/>
              </a:spcAft>
              <a:buFont typeface="Arial" panose="020B0604020202020204" pitchFamily="34" charset="0"/>
              <a:buChar char="•"/>
            </a:pPr>
            <a:r>
              <a:rPr lang="en-GB" sz="1600" dirty="0">
                <a:solidFill>
                  <a:schemeClr val="tx1"/>
                </a:solidFill>
                <a:ea typeface="Calibri"/>
                <a:cs typeface="Calibri"/>
              </a:rPr>
              <a:t>Previously suggested that Users would not require accreditation with reliance placed on individual supplier terms and conditions.</a:t>
            </a:r>
          </a:p>
          <a:p>
            <a:pPr marL="742950" lvl="1" indent="-285750">
              <a:spcBef>
                <a:spcPts val="600"/>
              </a:spcBef>
              <a:spcAft>
                <a:spcPts val="600"/>
              </a:spcAft>
              <a:buFont typeface="Arial" panose="020B0604020202020204" pitchFamily="34" charset="0"/>
              <a:buChar char="•"/>
            </a:pPr>
            <a:r>
              <a:rPr lang="en-GB" sz="1600" dirty="0">
                <a:solidFill>
                  <a:schemeClr val="tx1"/>
                </a:solidFill>
                <a:ea typeface="Calibri"/>
                <a:cs typeface="Calibri"/>
              </a:rPr>
              <a:t>Concerns raised by participants to be further considered.</a:t>
            </a:r>
          </a:p>
        </p:txBody>
      </p:sp>
    </p:spTree>
    <p:extLst>
      <p:ext uri="{BB962C8B-B14F-4D97-AF65-F5344CB8AC3E}">
        <p14:creationId xmlns:p14="http://schemas.microsoft.com/office/powerpoint/2010/main" val="3451874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68189-6172-F8BA-5614-AFBE323402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E64560-6442-AF04-CE43-3CE6CE860746}"/>
              </a:ext>
            </a:extLst>
          </p:cNvPr>
          <p:cNvSpPr>
            <a:spLocks noGrp="1"/>
          </p:cNvSpPr>
          <p:nvPr>
            <p:ph type="title"/>
          </p:nvPr>
        </p:nvSpPr>
        <p:spPr/>
        <p:txBody>
          <a:bodyPr>
            <a:normAutofit/>
          </a:bodyPr>
          <a:lstStyle/>
          <a:p>
            <a:r>
              <a:rPr lang="en-GB" dirty="0">
                <a:latin typeface="Roboto"/>
                <a:ea typeface="Roboto"/>
                <a:cs typeface="Roboto"/>
              </a:rPr>
              <a:t>User Governance</a:t>
            </a:r>
            <a:endParaRPr lang="en-GB" dirty="0"/>
          </a:p>
        </p:txBody>
      </p:sp>
      <p:sp>
        <p:nvSpPr>
          <p:cNvPr id="3" name="Rectangle 2">
            <a:extLst>
              <a:ext uri="{FF2B5EF4-FFF2-40B4-BE49-F238E27FC236}">
                <a16:creationId xmlns:a16="http://schemas.microsoft.com/office/drawing/2014/main" id="{7F40D9CF-4CFE-0EDC-0F6E-719A9B88B938}"/>
              </a:ext>
            </a:extLst>
          </p:cNvPr>
          <p:cNvSpPr/>
          <p:nvPr/>
        </p:nvSpPr>
        <p:spPr>
          <a:xfrm>
            <a:off x="838199" y="1287234"/>
            <a:ext cx="10679131" cy="51273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spcAft>
                <a:spcPts val="600"/>
              </a:spcAft>
            </a:pPr>
            <a:r>
              <a:rPr lang="en-GB" sz="1400" b="1" i="1" dirty="0">
                <a:solidFill>
                  <a:schemeClr val="tx1"/>
                </a:solidFill>
                <a:ea typeface="Calibri"/>
                <a:cs typeface="Calibri"/>
              </a:rPr>
              <a:t>Problem Statement:</a:t>
            </a:r>
          </a:p>
          <a:p>
            <a:pPr>
              <a:spcBef>
                <a:spcPts val="600"/>
              </a:spcBef>
              <a:spcAft>
                <a:spcPts val="600"/>
              </a:spcAft>
            </a:pPr>
            <a:r>
              <a:rPr lang="en-GB" sz="1400" dirty="0">
                <a:solidFill>
                  <a:schemeClr val="tx1"/>
                </a:solidFill>
                <a:ea typeface="Calibri"/>
                <a:cs typeface="Calibri"/>
              </a:rPr>
              <a:t>A simple and efficient mechanism is required to require Users to register to use the Tariff Interoperability solution for Route Two (Private) and comply with a minimum set of standards for use of that service. </a:t>
            </a:r>
          </a:p>
          <a:p>
            <a:pPr>
              <a:spcBef>
                <a:spcPts val="600"/>
              </a:spcBef>
              <a:spcAft>
                <a:spcPts val="600"/>
              </a:spcAft>
            </a:pPr>
            <a:r>
              <a:rPr lang="en-GB" sz="1400" b="1" i="1" dirty="0">
                <a:solidFill>
                  <a:schemeClr val="tx1"/>
                </a:solidFill>
                <a:ea typeface="Calibri"/>
                <a:cs typeface="Calibri"/>
              </a:rPr>
              <a:t>Context:</a:t>
            </a:r>
            <a:endParaRPr lang="en-GB" sz="1400" i="1" dirty="0">
              <a:solidFill>
                <a:schemeClr val="tx1"/>
              </a:solidFill>
              <a:ea typeface="Calibri"/>
              <a:cs typeface="Calibri"/>
            </a:endParaRPr>
          </a:p>
          <a:p>
            <a:pPr marL="285750" indent="-285750">
              <a:spcBef>
                <a:spcPts val="600"/>
              </a:spcBef>
              <a:spcAft>
                <a:spcPts val="600"/>
              </a:spcAft>
              <a:buFont typeface="Arial" panose="020B0604020202020204" pitchFamily="34" charset="0"/>
              <a:buChar char="•"/>
            </a:pPr>
            <a:r>
              <a:rPr lang="en-GB" sz="1400" dirty="0">
                <a:solidFill>
                  <a:schemeClr val="tx1"/>
                </a:solidFill>
                <a:ea typeface="Calibri"/>
                <a:cs typeface="Calibri"/>
              </a:rPr>
              <a:t>Multiple Suppliers have expressed reservations that, without a validated register of Route Two (Private) users, they would not have confidence on who was calling their tariff endpoints and requesting customer specific data, and this would impact their ability to take action for misuse of the data and the Tariff API service. </a:t>
            </a:r>
          </a:p>
          <a:p>
            <a:pPr marL="285750" indent="-285750">
              <a:spcBef>
                <a:spcPts val="600"/>
              </a:spcBef>
              <a:spcAft>
                <a:spcPts val="600"/>
              </a:spcAft>
              <a:buFont typeface="Arial" panose="020B0604020202020204" pitchFamily="34" charset="0"/>
              <a:buChar char="•"/>
            </a:pPr>
            <a:r>
              <a:rPr lang="en-GB" sz="1400" dirty="0">
                <a:solidFill>
                  <a:schemeClr val="tx1"/>
                </a:solidFill>
                <a:ea typeface="Calibri"/>
                <a:cs typeface="Calibri"/>
              </a:rPr>
              <a:t>Without a central mechanism to require Users to agree a set of minimum terms for use of the service, Suppliers would need to individually determine and administer T&amp;Cs with Users. Users would also be required to review multiple sets of T&amp;Cs and sign multiple agreements that they have no control over. This is likely to be inefficient for both Suppliers and Users leading to higher costs and/or reduced take up.</a:t>
            </a:r>
          </a:p>
          <a:p>
            <a:pPr marL="285750" indent="-285750">
              <a:spcBef>
                <a:spcPts val="600"/>
              </a:spcBef>
              <a:spcAft>
                <a:spcPts val="600"/>
              </a:spcAft>
              <a:buFont typeface="Arial" panose="020B0604020202020204" pitchFamily="34" charset="0"/>
              <a:buChar char="•"/>
            </a:pPr>
            <a:r>
              <a:rPr lang="en-GB" sz="1400" dirty="0">
                <a:solidFill>
                  <a:schemeClr val="tx1"/>
                </a:solidFill>
                <a:ea typeface="Calibri"/>
                <a:cs typeface="Calibri"/>
              </a:rPr>
              <a:t>Without a central register of Users, each Supplier would need to maintain its own register of User webhooks to enable notifications and each User would be required to register webhooks with each Supplier.</a:t>
            </a:r>
          </a:p>
          <a:p>
            <a:pPr marL="285750" indent="-285750">
              <a:spcBef>
                <a:spcPts val="600"/>
              </a:spcBef>
              <a:spcAft>
                <a:spcPts val="600"/>
              </a:spcAft>
              <a:buFont typeface="Arial" panose="020B0604020202020204" pitchFamily="34" charset="0"/>
              <a:buChar char="•"/>
            </a:pPr>
            <a:r>
              <a:rPr lang="en-GB" sz="1400" dirty="0">
                <a:solidFill>
                  <a:schemeClr val="tx1"/>
                </a:solidFill>
                <a:ea typeface="Calibri"/>
                <a:cs typeface="Calibri"/>
              </a:rPr>
              <a:t>The REC provides a mechanism to develop and deliver a simple registration service for Users and for Users to agree a minimum set standards that they must comply with, that balance the needs of customers, Users and Suppliers.  RECCo has a track record in developing and administering such arrangements that take into account the associated risks.</a:t>
            </a:r>
          </a:p>
          <a:p>
            <a:pPr marL="285750" indent="-285750">
              <a:spcBef>
                <a:spcPts val="600"/>
              </a:spcBef>
              <a:spcAft>
                <a:spcPts val="600"/>
              </a:spcAft>
              <a:buFont typeface="Arial" panose="020B0604020202020204" pitchFamily="34" charset="0"/>
              <a:buChar char="•"/>
            </a:pPr>
            <a:r>
              <a:rPr lang="en-GB" sz="1400" dirty="0">
                <a:solidFill>
                  <a:schemeClr val="tx1"/>
                </a:solidFill>
                <a:ea typeface="Calibri"/>
                <a:cs typeface="Calibri"/>
              </a:rPr>
              <a:t>REC governance also requires that any changes to requirements are considered in the context of </a:t>
            </a:r>
            <a:r>
              <a:rPr lang="en-GB" sz="1400" dirty="0">
                <a:solidFill>
                  <a:schemeClr val="tx1"/>
                </a:solidFill>
                <a:ea typeface="+mn-lt"/>
                <a:cs typeface="+mn-lt"/>
              </a:rPr>
              <a:t>consumer protection, governance efficiency, promoting innovation and digitalisation, data quality and accuracy. They also provide for controlled implementation. This should provide confidence to Users on the stability of the service and promote its use.</a:t>
            </a:r>
            <a:r>
              <a:rPr lang="en-GB" sz="1400" dirty="0">
                <a:solidFill>
                  <a:schemeClr val="tx1"/>
                </a:solidFill>
                <a:ea typeface="Calibri"/>
                <a:cs typeface="Calibri"/>
              </a:rPr>
              <a:t> </a:t>
            </a:r>
          </a:p>
        </p:txBody>
      </p:sp>
    </p:spTree>
    <p:extLst>
      <p:ext uri="{BB962C8B-B14F-4D97-AF65-F5344CB8AC3E}">
        <p14:creationId xmlns:p14="http://schemas.microsoft.com/office/powerpoint/2010/main" val="1988013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C5073-55EC-DBD9-18F7-51BF095EFF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2DF5BC-F4BB-3CDB-9779-EC1A1DE924B4}"/>
              </a:ext>
            </a:extLst>
          </p:cNvPr>
          <p:cNvSpPr>
            <a:spLocks noGrp="1"/>
          </p:cNvSpPr>
          <p:nvPr>
            <p:ph type="title"/>
          </p:nvPr>
        </p:nvSpPr>
        <p:spPr/>
        <p:txBody>
          <a:bodyPr/>
          <a:lstStyle/>
          <a:p>
            <a:r>
              <a:rPr lang="en-GB" dirty="0">
                <a:latin typeface="Roboto"/>
                <a:ea typeface="Roboto"/>
                <a:cs typeface="Roboto"/>
              </a:rPr>
              <a:t>User REGISTRATION Strawperson</a:t>
            </a:r>
            <a:endParaRPr lang="en-GB" dirty="0"/>
          </a:p>
        </p:txBody>
      </p:sp>
      <p:sp>
        <p:nvSpPr>
          <p:cNvPr id="4" name="Rectangle 3">
            <a:extLst>
              <a:ext uri="{FF2B5EF4-FFF2-40B4-BE49-F238E27FC236}">
                <a16:creationId xmlns:a16="http://schemas.microsoft.com/office/drawing/2014/main" id="{F8C3C81A-6FBA-CCA3-0FCB-4FC9640CB7DD}"/>
              </a:ext>
            </a:extLst>
          </p:cNvPr>
          <p:cNvSpPr/>
          <p:nvPr/>
        </p:nvSpPr>
        <p:spPr>
          <a:xfrm>
            <a:off x="438150" y="3830045"/>
            <a:ext cx="11391899" cy="25951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Bef>
                <a:spcPts val="300"/>
              </a:spcBef>
              <a:spcAft>
                <a:spcPts val="300"/>
              </a:spcAft>
            </a:pPr>
            <a:r>
              <a:rPr lang="en-GB" sz="1200" dirty="0">
                <a:solidFill>
                  <a:schemeClr val="tx1"/>
                </a:solidFill>
                <a:ea typeface="Calibri"/>
                <a:cs typeface="Calibri"/>
              </a:rPr>
              <a:t>Under this model, Users complete a registration form on the REC Portal and agree to a set of common T&amp;Cs.  RECCo will publish information on each User in a User register, alongside the Supplier endpoint register. RECCo maintains the authority to revoke or suspend a user's registration for non-compliance.</a:t>
            </a:r>
          </a:p>
          <a:p>
            <a:pPr>
              <a:spcBef>
                <a:spcPts val="300"/>
              </a:spcBef>
              <a:spcAft>
                <a:spcPts val="300"/>
              </a:spcAft>
            </a:pPr>
            <a:r>
              <a:rPr lang="en-GB" sz="1200" b="1" i="1" dirty="0">
                <a:solidFill>
                  <a:schemeClr val="tx1"/>
                </a:solidFill>
                <a:cs typeface="Calibri"/>
              </a:rPr>
              <a:t>Benefits</a:t>
            </a:r>
            <a:endParaRPr lang="en-GB" sz="1200" b="1" i="1" dirty="0">
              <a:solidFill>
                <a:schemeClr val="tx1"/>
              </a:solidFill>
              <a:ea typeface="Calibri"/>
              <a:cs typeface="Calibri"/>
            </a:endParaRPr>
          </a:p>
          <a:p>
            <a:pPr marL="171450" indent="-171450">
              <a:spcBef>
                <a:spcPts val="300"/>
              </a:spcBef>
              <a:spcAft>
                <a:spcPts val="300"/>
              </a:spcAft>
              <a:buFont typeface="Arial" panose="020B0604020202020204" pitchFamily="34" charset="0"/>
              <a:buChar char="•"/>
            </a:pPr>
            <a:r>
              <a:rPr lang="en-GB" sz="1200" b="1" dirty="0">
                <a:solidFill>
                  <a:schemeClr val="tx1"/>
                </a:solidFill>
                <a:cs typeface="Calibri"/>
              </a:rPr>
              <a:t>Suppliers: </a:t>
            </a:r>
            <a:r>
              <a:rPr lang="en-GB" sz="1200" dirty="0">
                <a:solidFill>
                  <a:schemeClr val="tx1"/>
                </a:solidFill>
                <a:cs typeface="Calibri"/>
              </a:rPr>
              <a:t>Provides the single trust anchor, eliminating one-off contracts, while accessing all required information from the User register. Assurance that for any user in breach of the API T&amp;Cs </a:t>
            </a:r>
            <a:r>
              <a:rPr lang="en-GB" sz="1200" dirty="0">
                <a:solidFill>
                  <a:schemeClr val="tx1"/>
                </a:solidFill>
              </a:rPr>
              <a:t>there would be a mechanism available to RECCo to take actions, which could include removal of access to the Tariff Data API.</a:t>
            </a:r>
            <a:endParaRPr lang="en-GB" sz="1200" dirty="0">
              <a:solidFill>
                <a:schemeClr val="tx1"/>
              </a:solidFill>
              <a:ea typeface="Calibri"/>
              <a:cs typeface="Calibri"/>
            </a:endParaRPr>
          </a:p>
          <a:p>
            <a:pPr marL="171450" indent="-171450">
              <a:spcBef>
                <a:spcPts val="300"/>
              </a:spcBef>
              <a:spcAft>
                <a:spcPts val="300"/>
              </a:spcAft>
              <a:buFont typeface="Arial" panose="020B0604020202020204" pitchFamily="34" charset="0"/>
              <a:buChar char="•"/>
            </a:pPr>
            <a:r>
              <a:rPr lang="en-GB" sz="1200" b="1" dirty="0">
                <a:solidFill>
                  <a:schemeClr val="tx1"/>
                </a:solidFill>
              </a:rPr>
              <a:t>Users: </a:t>
            </a:r>
            <a:r>
              <a:rPr lang="en-GB" sz="1200" dirty="0">
                <a:solidFill>
                  <a:schemeClr val="tx1"/>
                </a:solidFill>
              </a:rPr>
              <a:t>One-time, quick and automated onboarding, removing any need for recurring paperwork, along with providing access to relevant information to support engagement with a Supplier's API.</a:t>
            </a:r>
            <a:endParaRPr lang="en-GB" sz="1200" dirty="0">
              <a:solidFill>
                <a:schemeClr val="tx1"/>
              </a:solidFill>
              <a:ea typeface="Calibri"/>
              <a:cs typeface="Calibri"/>
            </a:endParaRPr>
          </a:p>
          <a:p>
            <a:pPr marL="171450" indent="-171450">
              <a:spcBef>
                <a:spcPts val="300"/>
              </a:spcBef>
              <a:spcAft>
                <a:spcPts val="300"/>
              </a:spcAft>
              <a:buFont typeface="Arial" panose="020B0604020202020204" pitchFamily="34" charset="0"/>
              <a:buChar char="•"/>
            </a:pPr>
            <a:r>
              <a:rPr lang="en-GB" sz="1200" b="1" dirty="0">
                <a:solidFill>
                  <a:schemeClr val="tx1"/>
                </a:solidFill>
              </a:rPr>
              <a:t>RECCo &amp; Market: </a:t>
            </a:r>
            <a:r>
              <a:rPr lang="en-GB" sz="1200" dirty="0">
                <a:solidFill>
                  <a:schemeClr val="tx1"/>
                </a:solidFill>
              </a:rPr>
              <a:t>Central oversight and the authority to suspend access.</a:t>
            </a:r>
            <a:endParaRPr lang="en-GB" sz="1200" dirty="0">
              <a:solidFill>
                <a:schemeClr val="tx1"/>
              </a:solidFill>
              <a:ea typeface="Calibri"/>
              <a:cs typeface="Calibri"/>
            </a:endParaRPr>
          </a:p>
          <a:p>
            <a:pPr>
              <a:spcBef>
                <a:spcPts val="300"/>
              </a:spcBef>
              <a:spcAft>
                <a:spcPts val="300"/>
              </a:spcAft>
            </a:pPr>
            <a:r>
              <a:rPr lang="en-GB" sz="1200" i="1" dirty="0">
                <a:solidFill>
                  <a:schemeClr val="tx1"/>
                </a:solidFill>
              </a:rPr>
              <a:t>The terms of the API T&amp;Cs would need to be defined to recognise the specific risks associated with access under this scheme. These will be developed through the TISWG as part of the API Governance.</a:t>
            </a:r>
            <a:endParaRPr lang="en-GB" sz="1200" i="1" dirty="0">
              <a:solidFill>
                <a:schemeClr val="tx1"/>
              </a:solidFill>
              <a:ea typeface="Calibri"/>
              <a:cs typeface="Calibri"/>
            </a:endParaRPr>
          </a:p>
        </p:txBody>
      </p:sp>
      <p:sp>
        <p:nvSpPr>
          <p:cNvPr id="26" name="Rectangle 25">
            <a:extLst>
              <a:ext uri="{FF2B5EF4-FFF2-40B4-BE49-F238E27FC236}">
                <a16:creationId xmlns:a16="http://schemas.microsoft.com/office/drawing/2014/main" id="{916E56AA-BE17-B91A-D669-113A57B91004}"/>
              </a:ext>
            </a:extLst>
          </p:cNvPr>
          <p:cNvSpPr/>
          <p:nvPr/>
        </p:nvSpPr>
        <p:spPr>
          <a:xfrm>
            <a:off x="838199" y="2668323"/>
            <a:ext cx="914400" cy="594357"/>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t>Optimiser</a:t>
            </a:r>
          </a:p>
        </p:txBody>
      </p:sp>
      <p:sp>
        <p:nvSpPr>
          <p:cNvPr id="28" name="Rectangle 27">
            <a:extLst>
              <a:ext uri="{FF2B5EF4-FFF2-40B4-BE49-F238E27FC236}">
                <a16:creationId xmlns:a16="http://schemas.microsoft.com/office/drawing/2014/main" id="{0FA9DA7E-545C-D128-6330-03BF3C89F096}"/>
              </a:ext>
            </a:extLst>
          </p:cNvPr>
          <p:cNvSpPr/>
          <p:nvPr/>
        </p:nvSpPr>
        <p:spPr>
          <a:xfrm>
            <a:off x="4751186" y="2668322"/>
            <a:ext cx="914400" cy="594357"/>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t>RECCo</a:t>
            </a:r>
          </a:p>
        </p:txBody>
      </p:sp>
      <p:cxnSp>
        <p:nvCxnSpPr>
          <p:cNvPr id="29" name="Straight Arrow Connector 28">
            <a:extLst>
              <a:ext uri="{FF2B5EF4-FFF2-40B4-BE49-F238E27FC236}">
                <a16:creationId xmlns:a16="http://schemas.microsoft.com/office/drawing/2014/main" id="{78E7806D-7180-4B10-8D7F-8102B451ABFE}"/>
              </a:ext>
            </a:extLst>
          </p:cNvPr>
          <p:cNvCxnSpPr>
            <a:cxnSpLocks/>
            <a:stCxn id="26" idx="3"/>
            <a:endCxn id="28" idx="1"/>
          </p:cNvCxnSpPr>
          <p:nvPr/>
        </p:nvCxnSpPr>
        <p:spPr>
          <a:xfrm flipV="1">
            <a:off x="1752599" y="2965501"/>
            <a:ext cx="2998587"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96BB40A-6557-3BE6-EB54-38D1D5FEE4A4}"/>
              </a:ext>
            </a:extLst>
          </p:cNvPr>
          <p:cNvSpPr/>
          <p:nvPr/>
        </p:nvSpPr>
        <p:spPr>
          <a:xfrm>
            <a:off x="2076492" y="2817302"/>
            <a:ext cx="2350801" cy="29639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i="1" dirty="0">
                <a:solidFill>
                  <a:schemeClr val="tx1"/>
                </a:solidFill>
              </a:rPr>
              <a:t>Completes form on REC Portal, providing company information and agreeing to access agreement</a:t>
            </a:r>
          </a:p>
        </p:txBody>
      </p:sp>
      <p:sp>
        <p:nvSpPr>
          <p:cNvPr id="34" name="Rectangle 33">
            <a:extLst>
              <a:ext uri="{FF2B5EF4-FFF2-40B4-BE49-F238E27FC236}">
                <a16:creationId xmlns:a16="http://schemas.microsoft.com/office/drawing/2014/main" id="{B667C3B1-31EF-9FCA-0E3D-69863481978D}"/>
              </a:ext>
            </a:extLst>
          </p:cNvPr>
          <p:cNvSpPr/>
          <p:nvPr/>
        </p:nvSpPr>
        <p:spPr>
          <a:xfrm>
            <a:off x="7684536" y="2668322"/>
            <a:ext cx="914400" cy="59435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t>Supplier</a:t>
            </a:r>
          </a:p>
        </p:txBody>
      </p:sp>
      <p:cxnSp>
        <p:nvCxnSpPr>
          <p:cNvPr id="41" name="Straight Arrow Connector 40">
            <a:extLst>
              <a:ext uri="{FF2B5EF4-FFF2-40B4-BE49-F238E27FC236}">
                <a16:creationId xmlns:a16="http://schemas.microsoft.com/office/drawing/2014/main" id="{09FE3BA1-094B-2120-4FA4-1CBE2C854F90}"/>
              </a:ext>
            </a:extLst>
          </p:cNvPr>
          <p:cNvCxnSpPr>
            <a:cxnSpLocks/>
            <a:stCxn id="34" idx="3"/>
            <a:endCxn id="15" idx="1"/>
          </p:cNvCxnSpPr>
          <p:nvPr/>
        </p:nvCxnSpPr>
        <p:spPr>
          <a:xfrm>
            <a:off x="8598936" y="2965501"/>
            <a:ext cx="1840465" cy="5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4E0CE58-87AA-F1D4-5065-46C9AD4011DC}"/>
              </a:ext>
            </a:extLst>
          </p:cNvPr>
          <p:cNvSpPr/>
          <p:nvPr/>
        </p:nvSpPr>
        <p:spPr>
          <a:xfrm>
            <a:off x="6005030" y="2830320"/>
            <a:ext cx="1375227" cy="2808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800" i="1" dirty="0">
                <a:solidFill>
                  <a:schemeClr val="tx1"/>
                </a:solidFill>
              </a:rPr>
              <a:t>Stores the information  with user endpoint register.</a:t>
            </a:r>
          </a:p>
        </p:txBody>
      </p:sp>
      <p:cxnSp>
        <p:nvCxnSpPr>
          <p:cNvPr id="7" name="Straight Arrow Connector 6">
            <a:extLst>
              <a:ext uri="{FF2B5EF4-FFF2-40B4-BE49-F238E27FC236}">
                <a16:creationId xmlns:a16="http://schemas.microsoft.com/office/drawing/2014/main" id="{72D4452A-108E-CF1D-19DB-8550BBCE703D}"/>
              </a:ext>
            </a:extLst>
          </p:cNvPr>
          <p:cNvCxnSpPr>
            <a:cxnSpLocks/>
            <a:stCxn id="28" idx="3"/>
            <a:endCxn id="6" idx="1"/>
          </p:cNvCxnSpPr>
          <p:nvPr/>
        </p:nvCxnSpPr>
        <p:spPr>
          <a:xfrm>
            <a:off x="5665586" y="2965501"/>
            <a:ext cx="339444" cy="524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Elbow Connector 10">
            <a:extLst>
              <a:ext uri="{FF2B5EF4-FFF2-40B4-BE49-F238E27FC236}">
                <a16:creationId xmlns:a16="http://schemas.microsoft.com/office/drawing/2014/main" id="{127A9620-6A7D-B271-1EE4-662DF926AFEE}"/>
              </a:ext>
            </a:extLst>
          </p:cNvPr>
          <p:cNvCxnSpPr>
            <a:cxnSpLocks/>
            <a:stCxn id="26" idx="0"/>
            <a:endCxn id="34" idx="0"/>
          </p:cNvCxnSpPr>
          <p:nvPr/>
        </p:nvCxnSpPr>
        <p:spPr>
          <a:xfrm rot="5400000" flipH="1" flipV="1">
            <a:off x="4718567" y="-754845"/>
            <a:ext cx="1" cy="6846337"/>
          </a:xfrm>
          <a:prstGeom prst="bentConnector3">
            <a:avLst>
              <a:gd name="adj1" fmla="val 2286010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8B9A9834-1662-E01E-538F-77686389B56E}"/>
              </a:ext>
            </a:extLst>
          </p:cNvPr>
          <p:cNvSpPr/>
          <p:nvPr/>
        </p:nvSpPr>
        <p:spPr>
          <a:xfrm>
            <a:off x="3498545" y="2251168"/>
            <a:ext cx="2350801" cy="29639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800" i="1" dirty="0">
                <a:solidFill>
                  <a:schemeClr val="tx1"/>
                </a:solidFill>
              </a:rPr>
              <a:t>Optimiser request access to API</a:t>
            </a:r>
          </a:p>
        </p:txBody>
      </p:sp>
      <p:sp>
        <p:nvSpPr>
          <p:cNvPr id="15" name="Rectangle 14">
            <a:extLst>
              <a:ext uri="{FF2B5EF4-FFF2-40B4-BE49-F238E27FC236}">
                <a16:creationId xmlns:a16="http://schemas.microsoft.com/office/drawing/2014/main" id="{DE03EACB-B3E5-EA98-D1C8-59293D9E33EC}"/>
              </a:ext>
            </a:extLst>
          </p:cNvPr>
          <p:cNvSpPr/>
          <p:nvPr/>
        </p:nvSpPr>
        <p:spPr>
          <a:xfrm>
            <a:off x="10439401" y="2668833"/>
            <a:ext cx="914400" cy="594357"/>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t>Optimiser</a:t>
            </a:r>
          </a:p>
        </p:txBody>
      </p:sp>
      <p:sp>
        <p:nvSpPr>
          <p:cNvPr id="17" name="Rectangle 16">
            <a:extLst>
              <a:ext uri="{FF2B5EF4-FFF2-40B4-BE49-F238E27FC236}">
                <a16:creationId xmlns:a16="http://schemas.microsoft.com/office/drawing/2014/main" id="{82D15559-92D5-9BB1-C74C-E3556F0F8EE1}"/>
              </a:ext>
            </a:extLst>
          </p:cNvPr>
          <p:cNvSpPr/>
          <p:nvPr/>
        </p:nvSpPr>
        <p:spPr>
          <a:xfrm>
            <a:off x="8833586" y="2814770"/>
            <a:ext cx="1281921" cy="29639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800" i="1" dirty="0">
                <a:solidFill>
                  <a:schemeClr val="tx1"/>
                </a:solidFill>
              </a:rPr>
              <a:t>Shares required Tariff Data with the Optimiser</a:t>
            </a:r>
          </a:p>
        </p:txBody>
      </p:sp>
      <p:grpSp>
        <p:nvGrpSpPr>
          <p:cNvPr id="8" name="Group 7">
            <a:extLst>
              <a:ext uri="{FF2B5EF4-FFF2-40B4-BE49-F238E27FC236}">
                <a16:creationId xmlns:a16="http://schemas.microsoft.com/office/drawing/2014/main" id="{9465B88F-E9B7-62CC-350A-75D7D61147E4}"/>
              </a:ext>
            </a:extLst>
          </p:cNvPr>
          <p:cNvGrpSpPr/>
          <p:nvPr/>
        </p:nvGrpSpPr>
        <p:grpSpPr>
          <a:xfrm>
            <a:off x="0" y="1323224"/>
            <a:ext cx="12192000" cy="694795"/>
            <a:chOff x="0" y="-1357707"/>
            <a:chExt cx="12192000" cy="914400"/>
          </a:xfrm>
        </p:grpSpPr>
        <p:sp>
          <p:nvSpPr>
            <p:cNvPr id="9" name="Rectangle 8">
              <a:extLst>
                <a:ext uri="{FF2B5EF4-FFF2-40B4-BE49-F238E27FC236}">
                  <a16:creationId xmlns:a16="http://schemas.microsoft.com/office/drawing/2014/main" id="{F0EB4D8A-E26B-F3EE-DFEE-EA2754CDD949}"/>
                </a:ext>
              </a:extLst>
            </p:cNvPr>
            <p:cNvSpPr/>
            <p:nvPr/>
          </p:nvSpPr>
          <p:spPr>
            <a:xfrm>
              <a:off x="0" y="-1357707"/>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tIns="45720" rIns="288000" bIns="45720" rtlCol="0" anchor="ctr"/>
            <a:lstStyle/>
            <a:p>
              <a:pPr algn="ctr"/>
              <a:r>
                <a:rPr lang="en-GB" sz="1400" dirty="0">
                  <a:solidFill>
                    <a:schemeClr val="tx1"/>
                  </a:solidFill>
                </a:rPr>
                <a:t>We believe that the below User Registration Strawperson provides significant benefits for all involved parties; providing additional assurance for Suppliers without overburdening users or creating barriers to entry. </a:t>
              </a:r>
              <a:endParaRPr lang="en-GB" sz="1400" b="1" dirty="0">
                <a:solidFill>
                  <a:schemeClr val="tx1"/>
                </a:solidFill>
              </a:endParaRPr>
            </a:p>
          </p:txBody>
        </p:sp>
        <p:cxnSp>
          <p:nvCxnSpPr>
            <p:cNvPr id="10" name="Straight Connector 9">
              <a:extLst>
                <a:ext uri="{FF2B5EF4-FFF2-40B4-BE49-F238E27FC236}">
                  <a16:creationId xmlns:a16="http://schemas.microsoft.com/office/drawing/2014/main" id="{03266FF7-9003-997B-9E2A-701767CAFA58}"/>
                </a:ext>
              </a:extLst>
            </p:cNvPr>
            <p:cNvCxnSpPr>
              <a:cxnSpLocks/>
            </p:cNvCxnSpPr>
            <p:nvPr/>
          </p:nvCxnSpPr>
          <p:spPr>
            <a:xfrm>
              <a:off x="0" y="-1357707"/>
              <a:ext cx="12192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735C7A-D4F8-2CF0-E5AD-44CEDC9712CE}"/>
                </a:ext>
              </a:extLst>
            </p:cNvPr>
            <p:cNvCxnSpPr>
              <a:cxnSpLocks/>
            </p:cNvCxnSpPr>
            <p:nvPr/>
          </p:nvCxnSpPr>
          <p:spPr>
            <a:xfrm>
              <a:off x="0" y="-443307"/>
              <a:ext cx="12192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3" name="Straight Arrow Connector 12">
            <a:extLst>
              <a:ext uri="{FF2B5EF4-FFF2-40B4-BE49-F238E27FC236}">
                <a16:creationId xmlns:a16="http://schemas.microsoft.com/office/drawing/2014/main" id="{54D6601C-1E99-0F9E-CC57-E16401B312D3}"/>
              </a:ext>
            </a:extLst>
          </p:cNvPr>
          <p:cNvCxnSpPr/>
          <p:nvPr/>
        </p:nvCxnSpPr>
        <p:spPr>
          <a:xfrm flipV="1">
            <a:off x="7379870" y="2963380"/>
            <a:ext cx="305135" cy="5042"/>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4768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6827D-AA56-15DC-9323-0112AFD44C30}"/>
              </a:ext>
            </a:extLst>
          </p:cNvPr>
          <p:cNvSpPr>
            <a:spLocks noGrp="1"/>
          </p:cNvSpPr>
          <p:nvPr>
            <p:ph type="title"/>
          </p:nvPr>
        </p:nvSpPr>
        <p:spPr/>
        <p:txBody>
          <a:bodyPr>
            <a:normAutofit/>
          </a:bodyPr>
          <a:lstStyle/>
          <a:p>
            <a:r>
              <a:rPr lang="en-GB" dirty="0">
                <a:latin typeface="Roboto"/>
                <a:ea typeface="Roboto"/>
                <a:cs typeface="Roboto"/>
              </a:rPr>
              <a:t>Route TWO</a:t>
            </a:r>
            <a:br>
              <a:rPr lang="en-GB" dirty="0">
                <a:latin typeface="Roboto"/>
                <a:ea typeface="Roboto"/>
                <a:cs typeface="Roboto"/>
              </a:rPr>
            </a:br>
            <a:r>
              <a:rPr lang="en-GB" dirty="0">
                <a:latin typeface="Roboto"/>
                <a:ea typeface="Roboto"/>
                <a:cs typeface="Roboto"/>
              </a:rPr>
              <a:t>Notifications to API UseRs</a:t>
            </a:r>
          </a:p>
        </p:txBody>
      </p:sp>
    </p:spTree>
    <p:extLst>
      <p:ext uri="{BB962C8B-B14F-4D97-AF65-F5344CB8AC3E}">
        <p14:creationId xmlns:p14="http://schemas.microsoft.com/office/powerpoint/2010/main" val="1407904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BA979-0FEA-D108-C659-CB2DD82C79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F8474-5A29-1EBD-7AF0-2718F62ED040}"/>
              </a:ext>
            </a:extLst>
          </p:cNvPr>
          <p:cNvSpPr>
            <a:spLocks noGrp="1"/>
          </p:cNvSpPr>
          <p:nvPr>
            <p:ph type="title"/>
          </p:nvPr>
        </p:nvSpPr>
        <p:spPr/>
        <p:txBody>
          <a:bodyPr>
            <a:normAutofit/>
          </a:bodyPr>
          <a:lstStyle/>
          <a:p>
            <a:r>
              <a:rPr lang="en-GB" dirty="0">
                <a:latin typeface="Roboto"/>
                <a:ea typeface="Roboto"/>
                <a:cs typeface="Roboto"/>
              </a:rPr>
              <a:t>Use Cases for user notification</a:t>
            </a:r>
            <a:endParaRPr lang="en-GB" dirty="0">
              <a:cs typeface="Roboto"/>
            </a:endParaRPr>
          </a:p>
        </p:txBody>
      </p:sp>
      <p:grpSp>
        <p:nvGrpSpPr>
          <p:cNvPr id="4" name="Group 3">
            <a:extLst>
              <a:ext uri="{FF2B5EF4-FFF2-40B4-BE49-F238E27FC236}">
                <a16:creationId xmlns:a16="http://schemas.microsoft.com/office/drawing/2014/main" id="{FD45AD69-4F10-0297-7C2C-BF58A27BD5FC}"/>
              </a:ext>
            </a:extLst>
          </p:cNvPr>
          <p:cNvGrpSpPr/>
          <p:nvPr/>
        </p:nvGrpSpPr>
        <p:grpSpPr>
          <a:xfrm>
            <a:off x="0" y="1409034"/>
            <a:ext cx="12192000" cy="882506"/>
            <a:chOff x="0" y="1404256"/>
            <a:chExt cx="12192000" cy="914400"/>
          </a:xfrm>
        </p:grpSpPr>
        <p:sp>
          <p:nvSpPr>
            <p:cNvPr id="5" name="Rectangle 4">
              <a:extLst>
                <a:ext uri="{FF2B5EF4-FFF2-40B4-BE49-F238E27FC236}">
                  <a16:creationId xmlns:a16="http://schemas.microsoft.com/office/drawing/2014/main" id="{295B14B3-D026-8AB3-91C1-42FFBBCBA4C1}"/>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400" b="1" dirty="0">
                  <a:solidFill>
                    <a:schemeClr val="tx1"/>
                  </a:solidFill>
                  <a:ea typeface="Calibri"/>
                  <a:cs typeface="Calibri"/>
                </a:rPr>
                <a:t>Phase One sets out three events that require Suppliers to provide User notifications</a:t>
              </a:r>
            </a:p>
          </p:txBody>
        </p:sp>
        <p:cxnSp>
          <p:nvCxnSpPr>
            <p:cNvPr id="6" name="Straight Connector 5">
              <a:extLst>
                <a:ext uri="{FF2B5EF4-FFF2-40B4-BE49-F238E27FC236}">
                  <a16:creationId xmlns:a16="http://schemas.microsoft.com/office/drawing/2014/main" id="{DB5C0AF1-EEE3-F5DC-799A-6989B5F63319}"/>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6BEB28B-3021-CF67-F953-376BCC875426}"/>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932088B0-A6B2-39B2-6AA7-E773094A76DB}"/>
              </a:ext>
            </a:extLst>
          </p:cNvPr>
          <p:cNvSpPr/>
          <p:nvPr/>
        </p:nvSpPr>
        <p:spPr>
          <a:xfrm>
            <a:off x="158930" y="6383382"/>
            <a:ext cx="2270761" cy="34398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dirty="0">
                <a:solidFill>
                  <a:schemeClr val="tx1"/>
                </a:solidFill>
              </a:rPr>
              <a:t>Assumption Reference: A_0016</a:t>
            </a:r>
          </a:p>
        </p:txBody>
      </p:sp>
      <p:grpSp>
        <p:nvGrpSpPr>
          <p:cNvPr id="9" name="Group 8">
            <a:extLst>
              <a:ext uri="{FF2B5EF4-FFF2-40B4-BE49-F238E27FC236}">
                <a16:creationId xmlns:a16="http://schemas.microsoft.com/office/drawing/2014/main" id="{91D81013-DBDE-1199-9C15-00BEB89FD47E}"/>
              </a:ext>
            </a:extLst>
          </p:cNvPr>
          <p:cNvGrpSpPr/>
          <p:nvPr/>
        </p:nvGrpSpPr>
        <p:grpSpPr>
          <a:xfrm>
            <a:off x="832757" y="2512620"/>
            <a:ext cx="10526487" cy="3467767"/>
            <a:chOff x="838199" y="2420782"/>
            <a:chExt cx="10526487" cy="3467767"/>
          </a:xfrm>
        </p:grpSpPr>
        <p:sp>
          <p:nvSpPr>
            <p:cNvPr id="10" name="Rectangle 9">
              <a:extLst>
                <a:ext uri="{FF2B5EF4-FFF2-40B4-BE49-F238E27FC236}">
                  <a16:creationId xmlns:a16="http://schemas.microsoft.com/office/drawing/2014/main" id="{C1E66E55-A01F-9B32-97EA-E7584CA5D287}"/>
                </a:ext>
              </a:extLst>
            </p:cNvPr>
            <p:cNvSpPr/>
            <p:nvPr/>
          </p:nvSpPr>
          <p:spPr>
            <a:xfrm>
              <a:off x="838200" y="2420782"/>
              <a:ext cx="10526486" cy="442160"/>
            </a:xfrm>
            <a:prstGeom prst="rect">
              <a:avLst/>
            </a:prstGeom>
            <a:solidFill>
              <a:schemeClr val="tx2">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0000" tIns="46800" rIns="90000" bIns="46800" rtlCol="0" anchor="ctr"/>
            <a:lstStyle/>
            <a:p>
              <a:r>
                <a:rPr lang="en-GB" b="1" dirty="0">
                  <a:solidFill>
                    <a:schemeClr val="tx1"/>
                  </a:solidFill>
                  <a:ea typeface="Calibri"/>
                  <a:cs typeface="Calibri"/>
                </a:rPr>
                <a:t>Considerations</a:t>
              </a:r>
            </a:p>
          </p:txBody>
        </p:sp>
        <p:sp>
          <p:nvSpPr>
            <p:cNvPr id="11" name="TextBox 10">
              <a:extLst>
                <a:ext uri="{FF2B5EF4-FFF2-40B4-BE49-F238E27FC236}">
                  <a16:creationId xmlns:a16="http://schemas.microsoft.com/office/drawing/2014/main" id="{ADEA14DC-0558-30C1-8683-A407F7244D24}"/>
                </a:ext>
              </a:extLst>
            </p:cNvPr>
            <p:cNvSpPr txBox="1"/>
            <p:nvPr/>
          </p:nvSpPr>
          <p:spPr>
            <a:xfrm>
              <a:off x="838199" y="2862943"/>
              <a:ext cx="10526485" cy="3025606"/>
            </a:xfrm>
            <a:prstGeom prst="rect">
              <a:avLst/>
            </a:prstGeom>
            <a:noFill/>
            <a:ln w="19050">
              <a:solidFill>
                <a:schemeClr val="tx2"/>
              </a:solidFill>
            </a:ln>
          </p:spPr>
          <p:txBody>
            <a:bodyPr wrap="square" lIns="91440" tIns="45720" rIns="91440" bIns="45720" anchor="ctr">
              <a:noAutofit/>
            </a:bodyPr>
            <a:lstStyle/>
            <a:p>
              <a:pPr marL="342900" indent="-342900">
                <a:spcBef>
                  <a:spcPts val="600"/>
                </a:spcBef>
                <a:spcAft>
                  <a:spcPts val="600"/>
                </a:spcAft>
                <a:buFont typeface="Arial" panose="020B0604020202020204" pitchFamily="34" charset="0"/>
                <a:buChar char="•"/>
              </a:pPr>
              <a:r>
                <a:rPr lang="en-GB" sz="1800" b="1" dirty="0">
                  <a:ea typeface="Calibri"/>
                  <a:cs typeface="Calibri"/>
                </a:rPr>
                <a:t>Change in Tariff Value: </a:t>
              </a:r>
              <a:r>
                <a:rPr lang="en-GB" sz="1800" dirty="0">
                  <a:ea typeface="Calibri"/>
                  <a:cs typeface="Calibri"/>
                </a:rPr>
                <a:t>Real-time notification is required for </a:t>
              </a:r>
              <a:r>
                <a:rPr lang="en-GB" dirty="0">
                  <a:ea typeface="Calibri"/>
                  <a:cs typeface="Calibri"/>
                </a:rPr>
                <a:t>Users to</a:t>
              </a:r>
              <a:r>
                <a:rPr lang="en-GB" sz="1800" dirty="0">
                  <a:ea typeface="Calibri"/>
                  <a:cs typeface="Calibri"/>
                </a:rPr>
                <a:t> update pricing logic and adjust load accordingly. </a:t>
              </a:r>
              <a:r>
                <a:rPr lang="en-GB" dirty="0">
                  <a:ea typeface="Calibri"/>
                  <a:cs typeface="Calibri"/>
                </a:rPr>
                <a:t>This aligns with Use Case C: </a:t>
              </a:r>
              <a:r>
                <a:rPr lang="en-GB" i="1" dirty="0">
                  <a:ea typeface="Calibri"/>
                  <a:cs typeface="Calibri"/>
                </a:rPr>
                <a:t>“the Supplier modifies the unit price of Time of Use Tariffs’</a:t>
              </a:r>
            </a:p>
            <a:p>
              <a:pPr marL="342900" indent="-342900">
                <a:spcBef>
                  <a:spcPts val="600"/>
                </a:spcBef>
                <a:spcAft>
                  <a:spcPts val="600"/>
                </a:spcAft>
                <a:buFont typeface="Arial" panose="020B0604020202020204" pitchFamily="34" charset="0"/>
                <a:buChar char="•"/>
              </a:pPr>
              <a:r>
                <a:rPr lang="en-GB" b="1" dirty="0">
                  <a:ea typeface="Calibri"/>
                  <a:cs typeface="Calibri"/>
                </a:rPr>
                <a:t>Customer changes tariff: </a:t>
              </a:r>
              <a:r>
                <a:rPr lang="en-GB" dirty="0">
                  <a:ea typeface="Calibri"/>
                  <a:cs typeface="Calibri"/>
                </a:rPr>
                <a:t>Critical for enabling Users to validate the applicability of a tariff and continue to optimise against correct pricing signals. This aligns with Use Case D: </a:t>
              </a:r>
              <a:r>
                <a:rPr lang="en-GB" i="1" dirty="0">
                  <a:ea typeface="Calibri"/>
                  <a:cs typeface="Calibri"/>
                </a:rPr>
                <a:t>‘without requiring the customer…to manually inform the organisation if they change their tariff’</a:t>
              </a:r>
            </a:p>
            <a:p>
              <a:pPr marL="342900" indent="-342900">
                <a:spcBef>
                  <a:spcPts val="600"/>
                </a:spcBef>
                <a:spcAft>
                  <a:spcPts val="600"/>
                </a:spcAft>
                <a:buFont typeface="Arial" panose="020B0604020202020204" pitchFamily="34" charset="0"/>
                <a:buChar char="•"/>
              </a:pPr>
              <a:r>
                <a:rPr lang="en-GB" b="1" dirty="0">
                  <a:ea typeface="Calibri"/>
                  <a:cs typeface="Calibri"/>
                </a:rPr>
                <a:t>Change of Supplier: </a:t>
              </a:r>
              <a:r>
                <a:rPr lang="en-GB" dirty="0">
                  <a:ea typeface="Calibri"/>
                  <a:cs typeface="Calibri"/>
                </a:rPr>
                <a:t>The receiving Users would require this information to update authentication, request and receive tariff pricing data from the new Supplier, and verify compatibility. </a:t>
              </a:r>
            </a:p>
          </p:txBody>
        </p:sp>
      </p:grpSp>
    </p:spTree>
    <p:extLst>
      <p:ext uri="{BB962C8B-B14F-4D97-AF65-F5344CB8AC3E}">
        <p14:creationId xmlns:p14="http://schemas.microsoft.com/office/powerpoint/2010/main" val="2231635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0C271-A0D5-2CDD-D07B-6608463F5F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9BAB3F-C685-92A6-8432-F5ACE4F1EC3E}"/>
              </a:ext>
            </a:extLst>
          </p:cNvPr>
          <p:cNvSpPr>
            <a:spLocks noGrp="1"/>
          </p:cNvSpPr>
          <p:nvPr>
            <p:ph type="title"/>
          </p:nvPr>
        </p:nvSpPr>
        <p:spPr/>
        <p:txBody>
          <a:bodyPr>
            <a:noAutofit/>
          </a:bodyPr>
          <a:lstStyle/>
          <a:p>
            <a:r>
              <a:rPr lang="en-GB" sz="2000" dirty="0">
                <a:latin typeface="Roboto"/>
                <a:ea typeface="Roboto"/>
                <a:cs typeface="Roboto"/>
              </a:rPr>
              <a:t>Assumption: Supplier Notification to Users</a:t>
            </a:r>
          </a:p>
        </p:txBody>
      </p:sp>
      <p:grpSp>
        <p:nvGrpSpPr>
          <p:cNvPr id="4" name="Group 3">
            <a:extLst>
              <a:ext uri="{FF2B5EF4-FFF2-40B4-BE49-F238E27FC236}">
                <a16:creationId xmlns:a16="http://schemas.microsoft.com/office/drawing/2014/main" id="{35453A8E-B375-2DA4-02ED-020D5312717F}"/>
              </a:ext>
            </a:extLst>
          </p:cNvPr>
          <p:cNvGrpSpPr/>
          <p:nvPr/>
        </p:nvGrpSpPr>
        <p:grpSpPr>
          <a:xfrm>
            <a:off x="0" y="1409034"/>
            <a:ext cx="12192000" cy="882506"/>
            <a:chOff x="0" y="1404256"/>
            <a:chExt cx="12192000" cy="914400"/>
          </a:xfrm>
        </p:grpSpPr>
        <p:sp>
          <p:nvSpPr>
            <p:cNvPr id="5" name="Rectangle 4">
              <a:extLst>
                <a:ext uri="{FF2B5EF4-FFF2-40B4-BE49-F238E27FC236}">
                  <a16:creationId xmlns:a16="http://schemas.microsoft.com/office/drawing/2014/main" id="{133CDE64-4B44-BC33-8D6B-C2DBCA6479C2}"/>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400" b="1" dirty="0">
                  <a:solidFill>
                    <a:schemeClr val="tx1"/>
                  </a:solidFill>
                  <a:ea typeface="Calibri"/>
                  <a:cs typeface="Calibri"/>
                </a:rPr>
                <a:t>Webhooks used for managing notifications to Users</a:t>
              </a:r>
              <a:endParaRPr lang="en-US" dirty="0">
                <a:solidFill>
                  <a:schemeClr val="tx1"/>
                </a:solidFill>
              </a:endParaRPr>
            </a:p>
          </p:txBody>
        </p:sp>
        <p:cxnSp>
          <p:nvCxnSpPr>
            <p:cNvPr id="6" name="Straight Connector 5">
              <a:extLst>
                <a:ext uri="{FF2B5EF4-FFF2-40B4-BE49-F238E27FC236}">
                  <a16:creationId xmlns:a16="http://schemas.microsoft.com/office/drawing/2014/main" id="{64BB5407-AEEB-295C-116B-53F290979331}"/>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849ACAF-2840-8037-AD31-F3FB7F2E2966}"/>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A8D0F8D1-877A-CBE4-2807-5BCF42C10C99}"/>
              </a:ext>
            </a:extLst>
          </p:cNvPr>
          <p:cNvSpPr/>
          <p:nvPr/>
        </p:nvSpPr>
        <p:spPr>
          <a:xfrm>
            <a:off x="158930" y="6383382"/>
            <a:ext cx="2270761" cy="34398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dirty="0">
                <a:solidFill>
                  <a:schemeClr val="tx1"/>
                </a:solidFill>
              </a:rPr>
              <a:t>Assumption Reference: A_0017</a:t>
            </a:r>
          </a:p>
        </p:txBody>
      </p:sp>
      <p:grpSp>
        <p:nvGrpSpPr>
          <p:cNvPr id="9" name="Group 8">
            <a:extLst>
              <a:ext uri="{FF2B5EF4-FFF2-40B4-BE49-F238E27FC236}">
                <a16:creationId xmlns:a16="http://schemas.microsoft.com/office/drawing/2014/main" id="{DA7EF8C7-F0A9-9411-093C-A67C8D15BAB2}"/>
              </a:ext>
            </a:extLst>
          </p:cNvPr>
          <p:cNvGrpSpPr/>
          <p:nvPr/>
        </p:nvGrpSpPr>
        <p:grpSpPr>
          <a:xfrm>
            <a:off x="832757" y="2512620"/>
            <a:ext cx="10526487" cy="3467767"/>
            <a:chOff x="838199" y="2420782"/>
            <a:chExt cx="10526487" cy="3467767"/>
          </a:xfrm>
        </p:grpSpPr>
        <p:sp>
          <p:nvSpPr>
            <p:cNvPr id="10" name="Rectangle 9">
              <a:extLst>
                <a:ext uri="{FF2B5EF4-FFF2-40B4-BE49-F238E27FC236}">
                  <a16:creationId xmlns:a16="http://schemas.microsoft.com/office/drawing/2014/main" id="{88AB0FC3-128A-C7C5-0478-5DFFA176095A}"/>
                </a:ext>
              </a:extLst>
            </p:cNvPr>
            <p:cNvSpPr/>
            <p:nvPr/>
          </p:nvSpPr>
          <p:spPr>
            <a:xfrm>
              <a:off x="838200" y="2420782"/>
              <a:ext cx="10526486" cy="442160"/>
            </a:xfrm>
            <a:prstGeom prst="rect">
              <a:avLst/>
            </a:prstGeom>
            <a:solidFill>
              <a:schemeClr val="tx2">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0000" tIns="46800" rIns="90000" bIns="46800" rtlCol="0" anchor="ctr"/>
            <a:lstStyle/>
            <a:p>
              <a:r>
                <a:rPr lang="en-GB" b="1" dirty="0">
                  <a:solidFill>
                    <a:schemeClr val="tx1"/>
                  </a:solidFill>
                  <a:ea typeface="Calibri"/>
                  <a:cs typeface="Calibri"/>
                </a:rPr>
                <a:t>Consideration</a:t>
              </a:r>
            </a:p>
          </p:txBody>
        </p:sp>
        <p:sp>
          <p:nvSpPr>
            <p:cNvPr id="11" name="TextBox 10">
              <a:extLst>
                <a:ext uri="{FF2B5EF4-FFF2-40B4-BE49-F238E27FC236}">
                  <a16:creationId xmlns:a16="http://schemas.microsoft.com/office/drawing/2014/main" id="{CA0B35A2-AE79-13E9-B70E-463997472E60}"/>
                </a:ext>
              </a:extLst>
            </p:cNvPr>
            <p:cNvSpPr txBox="1"/>
            <p:nvPr/>
          </p:nvSpPr>
          <p:spPr>
            <a:xfrm>
              <a:off x="838199" y="2862943"/>
              <a:ext cx="10526485" cy="3025606"/>
            </a:xfrm>
            <a:prstGeom prst="rect">
              <a:avLst/>
            </a:prstGeom>
            <a:noFill/>
            <a:ln w="19050">
              <a:solidFill>
                <a:schemeClr val="tx2"/>
              </a:solidFill>
            </a:ln>
          </p:spPr>
          <p:txBody>
            <a:bodyPr wrap="square" lIns="91440" tIns="45720" rIns="91440" bIns="45720" anchor="ctr">
              <a:noAutofit/>
            </a:bodyPr>
            <a:lstStyle/>
            <a:p>
              <a:pPr marL="342900" indent="-342900">
                <a:spcBef>
                  <a:spcPts val="600"/>
                </a:spcBef>
                <a:spcAft>
                  <a:spcPts val="600"/>
                </a:spcAft>
                <a:buFont typeface="Arial" panose="020B0604020202020204" pitchFamily="34" charset="0"/>
                <a:buChar char="•"/>
              </a:pPr>
              <a:endParaRPr lang="en-GB" dirty="0">
                <a:ea typeface="Calibri"/>
                <a:cs typeface="Calibri"/>
              </a:endParaRPr>
            </a:p>
            <a:p>
              <a:pPr marL="342900" indent="-342900">
                <a:spcBef>
                  <a:spcPts val="600"/>
                </a:spcBef>
                <a:spcAft>
                  <a:spcPts val="600"/>
                </a:spcAft>
                <a:buFont typeface="Arial" panose="020B0604020202020204" pitchFamily="34" charset="0"/>
                <a:buChar char="•"/>
              </a:pPr>
              <a:r>
                <a:rPr lang="en-GB" dirty="0">
                  <a:ea typeface="Calibri"/>
                  <a:cs typeface="Calibri"/>
                </a:rPr>
                <a:t>Mechanism required to enable information to be pushed to Users. </a:t>
              </a:r>
              <a:endParaRPr lang="en-GB" dirty="0"/>
            </a:p>
            <a:p>
              <a:pPr marL="342900" indent="-342900">
                <a:spcBef>
                  <a:spcPts val="600"/>
                </a:spcBef>
                <a:spcAft>
                  <a:spcPts val="600"/>
                </a:spcAft>
                <a:buFont typeface="Arial" panose="020B0604020202020204" pitchFamily="34" charset="0"/>
                <a:buChar char="•"/>
              </a:pPr>
              <a:r>
                <a:rPr lang="en-GB" dirty="0">
                  <a:ea typeface="Calibri"/>
                  <a:cs typeface="Calibri"/>
                </a:rPr>
                <a:t>Proposed solution to utilise webhooks: industry standard approach for managing events between organisations.</a:t>
              </a:r>
            </a:p>
            <a:p>
              <a:pPr marL="342900" indent="-342900">
                <a:spcBef>
                  <a:spcPts val="600"/>
                </a:spcBef>
                <a:spcAft>
                  <a:spcPts val="600"/>
                </a:spcAft>
                <a:buFont typeface="Arial" panose="020B0604020202020204" pitchFamily="34" charset="0"/>
                <a:buChar char="•"/>
              </a:pPr>
              <a:r>
                <a:rPr lang="en-GB" dirty="0">
                  <a:ea typeface="Calibri"/>
                  <a:cs typeface="Calibri"/>
                </a:rPr>
                <a:t>Users would register a single webhook (held in the User register) enabling the receipt of information against any of the defined events.</a:t>
              </a:r>
              <a:endParaRPr lang="en-GB" dirty="0"/>
            </a:p>
            <a:p>
              <a:pPr marL="342900" indent="-342900">
                <a:spcBef>
                  <a:spcPts val="600"/>
                </a:spcBef>
                <a:spcAft>
                  <a:spcPts val="600"/>
                </a:spcAft>
                <a:buFont typeface="Arial" panose="020B0604020202020204" pitchFamily="34" charset="0"/>
                <a:buChar char="•"/>
              </a:pPr>
              <a:r>
                <a:rPr lang="en-GB" dirty="0">
                  <a:ea typeface="Calibri"/>
                  <a:cs typeface="Calibri"/>
                </a:rPr>
                <a:t>Suppliers would utilise the central User register to route information to the correct User.</a:t>
              </a:r>
            </a:p>
            <a:p>
              <a:pPr marL="342900" indent="-342900">
                <a:spcBef>
                  <a:spcPts val="600"/>
                </a:spcBef>
                <a:spcAft>
                  <a:spcPts val="600"/>
                </a:spcAft>
                <a:buFont typeface="Arial" panose="020B0604020202020204" pitchFamily="34" charset="0"/>
                <a:buChar char="•"/>
              </a:pPr>
              <a:endParaRPr lang="en-GB" dirty="0">
                <a:ea typeface="Calibri"/>
                <a:cs typeface="Calibri"/>
              </a:endParaRPr>
            </a:p>
            <a:p>
              <a:pPr marL="342900" indent="-342900">
                <a:spcBef>
                  <a:spcPts val="600"/>
                </a:spcBef>
                <a:spcAft>
                  <a:spcPts val="600"/>
                </a:spcAft>
                <a:buFont typeface="Arial" panose="020B0604020202020204" pitchFamily="34" charset="0"/>
                <a:buChar char="•"/>
              </a:pPr>
              <a:endParaRPr lang="en-GB" b="1" dirty="0">
                <a:ea typeface="Calibri"/>
                <a:cs typeface="Calibri"/>
              </a:endParaRPr>
            </a:p>
          </p:txBody>
        </p:sp>
      </p:grpSp>
    </p:spTree>
    <p:extLst>
      <p:ext uri="{BB962C8B-B14F-4D97-AF65-F5344CB8AC3E}">
        <p14:creationId xmlns:p14="http://schemas.microsoft.com/office/powerpoint/2010/main" val="1271427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1B776-E556-7232-E81D-3DA1C4F824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51F963-DAEA-7BE2-6277-BFDA41778C00}"/>
              </a:ext>
            </a:extLst>
          </p:cNvPr>
          <p:cNvSpPr>
            <a:spLocks noGrp="1"/>
          </p:cNvSpPr>
          <p:nvPr>
            <p:ph type="title"/>
          </p:nvPr>
        </p:nvSpPr>
        <p:spPr/>
        <p:txBody>
          <a:bodyPr>
            <a:normAutofit/>
          </a:bodyPr>
          <a:lstStyle/>
          <a:p>
            <a:r>
              <a:rPr lang="en-GB" dirty="0">
                <a:latin typeface="Roboto"/>
                <a:ea typeface="Roboto"/>
                <a:cs typeface="Roboto"/>
              </a:rPr>
              <a:t>mpxn data</a:t>
            </a:r>
          </a:p>
        </p:txBody>
      </p:sp>
      <p:grpSp>
        <p:nvGrpSpPr>
          <p:cNvPr id="4" name="Group 3">
            <a:extLst>
              <a:ext uri="{FF2B5EF4-FFF2-40B4-BE49-F238E27FC236}">
                <a16:creationId xmlns:a16="http://schemas.microsoft.com/office/drawing/2014/main" id="{8F3AB889-5122-ADBF-16BE-F1316A96E47D}"/>
              </a:ext>
            </a:extLst>
          </p:cNvPr>
          <p:cNvGrpSpPr/>
          <p:nvPr/>
        </p:nvGrpSpPr>
        <p:grpSpPr>
          <a:xfrm>
            <a:off x="0" y="1409034"/>
            <a:ext cx="12192000" cy="882506"/>
            <a:chOff x="0" y="1404256"/>
            <a:chExt cx="12192000" cy="914400"/>
          </a:xfrm>
        </p:grpSpPr>
        <p:sp>
          <p:nvSpPr>
            <p:cNvPr id="5" name="Rectangle 4">
              <a:extLst>
                <a:ext uri="{FF2B5EF4-FFF2-40B4-BE49-F238E27FC236}">
                  <a16:creationId xmlns:a16="http://schemas.microsoft.com/office/drawing/2014/main" id="{FEA7CEF0-C507-9FFF-FD44-DD38DB85A3CE}"/>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400" b="1" dirty="0">
                  <a:solidFill>
                    <a:schemeClr val="tx1"/>
                  </a:solidFill>
                  <a:ea typeface="Calibri"/>
                  <a:cs typeface="Calibri"/>
                </a:rPr>
                <a:t>Under Route Two, where specific tariff information is provided, the message will include MPXN data to allow for scenarios where the customer has multiple MPXNs</a:t>
              </a:r>
            </a:p>
          </p:txBody>
        </p:sp>
        <p:cxnSp>
          <p:nvCxnSpPr>
            <p:cNvPr id="6" name="Straight Connector 5">
              <a:extLst>
                <a:ext uri="{FF2B5EF4-FFF2-40B4-BE49-F238E27FC236}">
                  <a16:creationId xmlns:a16="http://schemas.microsoft.com/office/drawing/2014/main" id="{D0BC4324-0D54-1015-2D80-C7F2870BBA07}"/>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A6AC3C5-8C58-C397-89F1-E7725BA4EB4C}"/>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46332CD0-06F6-FFF6-496D-C7B173950606}"/>
              </a:ext>
            </a:extLst>
          </p:cNvPr>
          <p:cNvSpPr/>
          <p:nvPr/>
        </p:nvSpPr>
        <p:spPr>
          <a:xfrm>
            <a:off x="158930" y="6383382"/>
            <a:ext cx="2270761" cy="34398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dirty="0">
                <a:solidFill>
                  <a:schemeClr val="tx1"/>
                </a:solidFill>
              </a:rPr>
              <a:t>Assumption Reference: A_0018</a:t>
            </a:r>
          </a:p>
        </p:txBody>
      </p:sp>
      <p:grpSp>
        <p:nvGrpSpPr>
          <p:cNvPr id="9" name="Group 8">
            <a:extLst>
              <a:ext uri="{FF2B5EF4-FFF2-40B4-BE49-F238E27FC236}">
                <a16:creationId xmlns:a16="http://schemas.microsoft.com/office/drawing/2014/main" id="{FB75BA42-FF2C-199F-2571-5917137E452D}"/>
              </a:ext>
            </a:extLst>
          </p:cNvPr>
          <p:cNvGrpSpPr/>
          <p:nvPr/>
        </p:nvGrpSpPr>
        <p:grpSpPr>
          <a:xfrm>
            <a:off x="832757" y="2512620"/>
            <a:ext cx="10526487" cy="3245389"/>
            <a:chOff x="838199" y="2420782"/>
            <a:chExt cx="10526487" cy="3245389"/>
          </a:xfrm>
        </p:grpSpPr>
        <p:sp>
          <p:nvSpPr>
            <p:cNvPr id="10" name="Rectangle 9">
              <a:extLst>
                <a:ext uri="{FF2B5EF4-FFF2-40B4-BE49-F238E27FC236}">
                  <a16:creationId xmlns:a16="http://schemas.microsoft.com/office/drawing/2014/main" id="{DEFB48FF-B1DD-5BCE-6D94-5FAB4E28401E}"/>
                </a:ext>
              </a:extLst>
            </p:cNvPr>
            <p:cNvSpPr/>
            <p:nvPr/>
          </p:nvSpPr>
          <p:spPr>
            <a:xfrm>
              <a:off x="838200" y="2420782"/>
              <a:ext cx="10526486" cy="442160"/>
            </a:xfrm>
            <a:prstGeom prst="rect">
              <a:avLst/>
            </a:prstGeom>
            <a:solidFill>
              <a:schemeClr val="tx2">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0000" tIns="46800" rIns="90000" bIns="46800" rtlCol="0" anchor="ctr"/>
            <a:lstStyle/>
            <a:p>
              <a:r>
                <a:rPr lang="en-GB" b="1" dirty="0">
                  <a:solidFill>
                    <a:schemeClr val="tx1"/>
                  </a:solidFill>
                  <a:ea typeface="Calibri"/>
                  <a:cs typeface="Calibri"/>
                </a:rPr>
                <a:t>Considerations</a:t>
              </a:r>
            </a:p>
          </p:txBody>
        </p:sp>
        <p:sp>
          <p:nvSpPr>
            <p:cNvPr id="11" name="TextBox 10">
              <a:extLst>
                <a:ext uri="{FF2B5EF4-FFF2-40B4-BE49-F238E27FC236}">
                  <a16:creationId xmlns:a16="http://schemas.microsoft.com/office/drawing/2014/main" id="{A39EEB3E-76BD-11DC-B2CE-4E15AC585E20}"/>
                </a:ext>
              </a:extLst>
            </p:cNvPr>
            <p:cNvSpPr txBox="1"/>
            <p:nvPr/>
          </p:nvSpPr>
          <p:spPr>
            <a:xfrm>
              <a:off x="838199" y="2862942"/>
              <a:ext cx="10526485" cy="2803229"/>
            </a:xfrm>
            <a:prstGeom prst="rect">
              <a:avLst/>
            </a:prstGeom>
            <a:noFill/>
            <a:ln w="19050">
              <a:solidFill>
                <a:schemeClr val="tx2"/>
              </a:solidFill>
            </a:ln>
          </p:spPr>
          <p:txBody>
            <a:bodyPr wrap="square" lIns="91440" tIns="45720" rIns="91440" bIns="45720" anchor="ctr">
              <a:noAutofit/>
            </a:bodyPr>
            <a:lstStyle/>
            <a:p>
              <a:pPr marL="342900" indent="-342900">
                <a:spcBef>
                  <a:spcPts val="600"/>
                </a:spcBef>
                <a:spcAft>
                  <a:spcPts val="600"/>
                </a:spcAft>
                <a:buFont typeface="Arial" panose="020B0604020202020204" pitchFamily="34" charset="0"/>
                <a:buChar char="•"/>
              </a:pPr>
              <a:r>
                <a:rPr lang="en-GB" sz="1800" dirty="0">
                  <a:ea typeface="Calibri"/>
                  <a:cs typeface="Calibri"/>
                </a:rPr>
                <a:t>Supports real-world configurations, where customers have more than one MPAN, including for dual-meter setups (EV &amp; Home).</a:t>
              </a:r>
            </a:p>
            <a:p>
              <a:pPr marL="342900" indent="-342900">
                <a:spcBef>
                  <a:spcPts val="600"/>
                </a:spcBef>
                <a:spcAft>
                  <a:spcPts val="600"/>
                </a:spcAft>
                <a:buFont typeface="Arial" panose="020B0604020202020204" pitchFamily="34" charset="0"/>
                <a:buChar char="•"/>
              </a:pPr>
              <a:r>
                <a:rPr lang="en-GB" dirty="0">
                  <a:ea typeface="Calibri"/>
                  <a:cs typeface="Calibri"/>
                </a:rPr>
                <a:t>I</a:t>
              </a:r>
              <a:r>
                <a:rPr lang="en-GB" dirty="0"/>
                <a:t>ncluding MPXN in the API response ensures the user knows exactly which tariff applies to which supply point. This avoid ambiguity and situations where the user risks assigning the wrong tariff to the wrong ESA or incorrectly aggregating charges. </a:t>
              </a:r>
              <a:endParaRPr lang="en-GB" dirty="0">
                <a:ea typeface="Calibri"/>
                <a:cs typeface="Calibri"/>
              </a:endParaRPr>
            </a:p>
            <a:p>
              <a:pPr marL="342900" indent="-342900">
                <a:spcBef>
                  <a:spcPts val="600"/>
                </a:spcBef>
                <a:spcAft>
                  <a:spcPts val="600"/>
                </a:spcAft>
                <a:buFont typeface="Arial" panose="020B0604020202020204" pitchFamily="34" charset="0"/>
                <a:buChar char="•"/>
              </a:pPr>
              <a:r>
                <a:rPr lang="en-GB" dirty="0">
                  <a:ea typeface="Calibri"/>
                  <a:cs typeface="Calibri"/>
                </a:rPr>
                <a:t>This also allows for per-meter consent and revocation, where a customer may authorise sharing for their EV MPAN but not their household MPAN.</a:t>
              </a:r>
            </a:p>
          </p:txBody>
        </p:sp>
      </p:grpSp>
    </p:spTree>
    <p:extLst>
      <p:ext uri="{BB962C8B-B14F-4D97-AF65-F5344CB8AC3E}">
        <p14:creationId xmlns:p14="http://schemas.microsoft.com/office/powerpoint/2010/main" val="829972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4BEB-2125-AEEA-752A-C76B0DC490DD}"/>
              </a:ext>
            </a:extLst>
          </p:cNvPr>
          <p:cNvSpPr>
            <a:spLocks noGrp="1"/>
          </p:cNvSpPr>
          <p:nvPr>
            <p:ph type="title"/>
          </p:nvPr>
        </p:nvSpPr>
        <p:spPr/>
        <p:txBody>
          <a:bodyPr/>
          <a:lstStyle/>
          <a:p>
            <a:r>
              <a:rPr lang="en-GB" dirty="0">
                <a:latin typeface="Roboto"/>
                <a:ea typeface="Roboto"/>
                <a:cs typeface="Roboto"/>
              </a:rPr>
              <a:t>Route two </a:t>
            </a:r>
            <a:br>
              <a:rPr lang="en-GB" dirty="0">
                <a:latin typeface="Roboto"/>
                <a:ea typeface="Roboto"/>
                <a:cs typeface="Roboto"/>
              </a:rPr>
            </a:br>
            <a:r>
              <a:rPr lang="en-GB" dirty="0">
                <a:latin typeface="Roboto"/>
                <a:ea typeface="Roboto"/>
                <a:cs typeface="Roboto"/>
              </a:rPr>
              <a:t>Consent Management</a:t>
            </a:r>
          </a:p>
        </p:txBody>
      </p:sp>
    </p:spTree>
    <p:extLst>
      <p:ext uri="{BB962C8B-B14F-4D97-AF65-F5344CB8AC3E}">
        <p14:creationId xmlns:p14="http://schemas.microsoft.com/office/powerpoint/2010/main" val="897813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675EA-7A79-D168-97E2-6C05F45C6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3EB94E-7CC5-685B-B8FC-A6E0C25D26D2}"/>
              </a:ext>
            </a:extLst>
          </p:cNvPr>
          <p:cNvSpPr>
            <a:spLocks noGrp="1"/>
          </p:cNvSpPr>
          <p:nvPr>
            <p:ph type="title"/>
          </p:nvPr>
        </p:nvSpPr>
        <p:spPr/>
        <p:txBody>
          <a:bodyPr/>
          <a:lstStyle/>
          <a:p>
            <a:r>
              <a:rPr lang="en-GB" dirty="0">
                <a:latin typeface="Roboto"/>
                <a:ea typeface="Roboto"/>
                <a:cs typeface="Roboto"/>
              </a:rPr>
              <a:t>consent mechanism</a:t>
            </a:r>
          </a:p>
        </p:txBody>
      </p:sp>
      <p:sp>
        <p:nvSpPr>
          <p:cNvPr id="3" name="Rectangle 2">
            <a:extLst>
              <a:ext uri="{FF2B5EF4-FFF2-40B4-BE49-F238E27FC236}">
                <a16:creationId xmlns:a16="http://schemas.microsoft.com/office/drawing/2014/main" id="{23697130-1640-33D6-DBD9-F1514FED076D}"/>
              </a:ext>
            </a:extLst>
          </p:cNvPr>
          <p:cNvSpPr/>
          <p:nvPr/>
        </p:nvSpPr>
        <p:spPr>
          <a:xfrm>
            <a:off x="838199" y="1136655"/>
            <a:ext cx="10679131" cy="36026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spcAft>
                <a:spcPts val="600"/>
              </a:spcAft>
            </a:pPr>
            <a:r>
              <a:rPr lang="en-GB" sz="1600" dirty="0">
                <a:solidFill>
                  <a:schemeClr val="tx1"/>
                </a:solidFill>
                <a:cs typeface="Calibri"/>
              </a:rPr>
              <a:t>Proposal for granting consent is set out below: </a:t>
            </a:r>
            <a:endParaRPr lang="en-GB" sz="1600" dirty="0">
              <a:solidFill>
                <a:schemeClr val="tx1"/>
              </a:solidFill>
              <a:ea typeface="Calibri"/>
              <a:cs typeface="Calibri"/>
            </a:endParaRPr>
          </a:p>
          <a:p>
            <a:pPr marL="285750" indent="-285750">
              <a:spcBef>
                <a:spcPts val="600"/>
              </a:spcBef>
              <a:spcAft>
                <a:spcPts val="600"/>
              </a:spcAft>
              <a:buFont typeface="Arial" panose="020B0604020202020204" pitchFamily="34" charset="0"/>
              <a:buChar char="•"/>
            </a:pPr>
            <a:r>
              <a:rPr lang="en-GB" sz="1600" dirty="0">
                <a:solidFill>
                  <a:schemeClr val="tx1"/>
                </a:solidFill>
                <a:cs typeface="Calibri"/>
              </a:rPr>
              <a:t>Customer engages via the User App or website.</a:t>
            </a:r>
            <a:endParaRPr lang="en-GB" sz="1600" dirty="0">
              <a:solidFill>
                <a:schemeClr val="tx1"/>
              </a:solidFill>
              <a:ea typeface="Calibri"/>
              <a:cs typeface="Calibri"/>
            </a:endParaRPr>
          </a:p>
          <a:p>
            <a:pPr marL="285750" indent="-285750">
              <a:spcBef>
                <a:spcPts val="600"/>
              </a:spcBef>
              <a:spcAft>
                <a:spcPts val="600"/>
              </a:spcAft>
              <a:buFont typeface="Arial" panose="020B0604020202020204" pitchFamily="34" charset="0"/>
              <a:buChar char="•"/>
            </a:pPr>
            <a:r>
              <a:rPr lang="en-GB" sz="1600" dirty="0">
                <a:solidFill>
                  <a:schemeClr val="tx1"/>
                </a:solidFill>
                <a:cs typeface="Calibri"/>
              </a:rPr>
              <a:t>Customer redirected from the User App/website to the Supplier’s log-in page and provides their details. They see a single 'consent' screen and approve sharing of their details with the User. </a:t>
            </a:r>
            <a:endParaRPr lang="en-GB" sz="1600" dirty="0">
              <a:solidFill>
                <a:schemeClr val="tx1"/>
              </a:solidFill>
              <a:ea typeface="Calibri"/>
              <a:cs typeface="Calibri"/>
            </a:endParaRPr>
          </a:p>
          <a:p>
            <a:pPr marL="285750" indent="-285750">
              <a:spcBef>
                <a:spcPts val="600"/>
              </a:spcBef>
              <a:spcAft>
                <a:spcPts val="600"/>
              </a:spcAft>
              <a:buFont typeface="Arial" panose="020B0604020202020204" pitchFamily="34" charset="0"/>
              <a:buChar char="•"/>
            </a:pPr>
            <a:r>
              <a:rPr lang="en-GB" sz="1600" dirty="0">
                <a:solidFill>
                  <a:schemeClr val="tx1"/>
                </a:solidFill>
                <a:cs typeface="Calibri"/>
              </a:rPr>
              <a:t>User receives an authentication code. </a:t>
            </a:r>
            <a:endParaRPr lang="en-GB" sz="1600" dirty="0">
              <a:solidFill>
                <a:schemeClr val="tx1"/>
              </a:solidFill>
              <a:ea typeface="Calibri"/>
              <a:cs typeface="Calibri"/>
            </a:endParaRPr>
          </a:p>
          <a:p>
            <a:pPr marL="285750" indent="-285750">
              <a:spcBef>
                <a:spcPts val="600"/>
              </a:spcBef>
              <a:spcAft>
                <a:spcPts val="600"/>
              </a:spcAft>
              <a:buFont typeface="Arial" panose="020B0604020202020204" pitchFamily="34" charset="0"/>
              <a:buChar char="•"/>
            </a:pPr>
            <a:r>
              <a:rPr lang="en-GB" sz="1600" dirty="0">
                <a:solidFill>
                  <a:schemeClr val="tx1"/>
                </a:solidFill>
                <a:cs typeface="Calibri"/>
              </a:rPr>
              <a:t>The User uses the authentication code to register themselves against the customer. </a:t>
            </a:r>
            <a:endParaRPr lang="en-GB" sz="1600" dirty="0">
              <a:solidFill>
                <a:schemeClr val="tx1"/>
              </a:solidFill>
              <a:ea typeface="Calibri"/>
              <a:cs typeface="Calibri"/>
            </a:endParaRPr>
          </a:p>
          <a:p>
            <a:pPr marL="285750" indent="-285750">
              <a:spcBef>
                <a:spcPts val="600"/>
              </a:spcBef>
              <a:spcAft>
                <a:spcPts val="600"/>
              </a:spcAft>
              <a:buFont typeface="Arial" panose="020B0604020202020204" pitchFamily="34" charset="0"/>
              <a:buChar char="•"/>
            </a:pPr>
            <a:r>
              <a:rPr lang="en-GB" sz="1600" dirty="0">
                <a:solidFill>
                  <a:schemeClr val="tx1"/>
                </a:solidFill>
                <a:cs typeface="Calibri"/>
              </a:rPr>
              <a:t>Supplier holds a record of the User against the specific Customer, enabling future interactions.</a:t>
            </a:r>
            <a:endParaRPr lang="en-GB" sz="1600" dirty="0">
              <a:solidFill>
                <a:schemeClr val="tx1"/>
              </a:solidFill>
              <a:ea typeface="Calibri"/>
              <a:cs typeface="Calibri"/>
            </a:endParaRPr>
          </a:p>
        </p:txBody>
      </p:sp>
      <p:sp>
        <p:nvSpPr>
          <p:cNvPr id="15" name="Rectangle 14">
            <a:extLst>
              <a:ext uri="{FF2B5EF4-FFF2-40B4-BE49-F238E27FC236}">
                <a16:creationId xmlns:a16="http://schemas.microsoft.com/office/drawing/2014/main" id="{E038A4BD-4E08-6F7A-A122-8FF6EEA25528}"/>
              </a:ext>
            </a:extLst>
          </p:cNvPr>
          <p:cNvSpPr/>
          <p:nvPr/>
        </p:nvSpPr>
        <p:spPr>
          <a:xfrm>
            <a:off x="837110" y="4966967"/>
            <a:ext cx="914400" cy="5943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t>Customer</a:t>
            </a:r>
          </a:p>
        </p:txBody>
      </p:sp>
      <p:sp>
        <p:nvSpPr>
          <p:cNvPr id="16" name="Rectangle 15">
            <a:extLst>
              <a:ext uri="{FF2B5EF4-FFF2-40B4-BE49-F238E27FC236}">
                <a16:creationId xmlns:a16="http://schemas.microsoft.com/office/drawing/2014/main" id="{B2605411-3B22-6D37-C4CA-CB2FA57CDCDC}"/>
              </a:ext>
            </a:extLst>
          </p:cNvPr>
          <p:cNvSpPr/>
          <p:nvPr/>
        </p:nvSpPr>
        <p:spPr>
          <a:xfrm>
            <a:off x="7570942" y="4966967"/>
            <a:ext cx="914400" cy="594357"/>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t>Optimiser</a:t>
            </a:r>
          </a:p>
        </p:txBody>
      </p:sp>
      <p:sp>
        <p:nvSpPr>
          <p:cNvPr id="17" name="Rectangle 16">
            <a:extLst>
              <a:ext uri="{FF2B5EF4-FFF2-40B4-BE49-F238E27FC236}">
                <a16:creationId xmlns:a16="http://schemas.microsoft.com/office/drawing/2014/main" id="{22611744-909E-45FF-93E3-E09CF522A687}"/>
              </a:ext>
            </a:extLst>
          </p:cNvPr>
          <p:cNvSpPr/>
          <p:nvPr/>
        </p:nvSpPr>
        <p:spPr>
          <a:xfrm>
            <a:off x="4661226" y="4966967"/>
            <a:ext cx="914400" cy="59435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t>Supplier</a:t>
            </a:r>
          </a:p>
        </p:txBody>
      </p:sp>
      <p:cxnSp>
        <p:nvCxnSpPr>
          <p:cNvPr id="18" name="Straight Arrow Connector 17">
            <a:extLst>
              <a:ext uri="{FF2B5EF4-FFF2-40B4-BE49-F238E27FC236}">
                <a16:creationId xmlns:a16="http://schemas.microsoft.com/office/drawing/2014/main" id="{77794722-FFF1-FA8D-3ECF-434355C048C1}"/>
              </a:ext>
            </a:extLst>
          </p:cNvPr>
          <p:cNvCxnSpPr>
            <a:cxnSpLocks/>
            <a:endCxn id="17" idx="1"/>
          </p:cNvCxnSpPr>
          <p:nvPr/>
        </p:nvCxnSpPr>
        <p:spPr>
          <a:xfrm flipV="1">
            <a:off x="1751510" y="5264146"/>
            <a:ext cx="2909716" cy="596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7D203D5-B37A-71D6-7129-8BCF5AED7FCA}"/>
              </a:ext>
            </a:extLst>
          </p:cNvPr>
          <p:cNvSpPr/>
          <p:nvPr/>
        </p:nvSpPr>
        <p:spPr>
          <a:xfrm>
            <a:off x="2137822" y="5115948"/>
            <a:ext cx="2137092" cy="29639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i="1" dirty="0">
                <a:solidFill>
                  <a:schemeClr val="tx1"/>
                </a:solidFill>
              </a:rPr>
              <a:t>Open Optimiser App, chooses to link their tariff and is redirected to Supplier Log-in page</a:t>
            </a:r>
          </a:p>
        </p:txBody>
      </p:sp>
      <p:cxnSp>
        <p:nvCxnSpPr>
          <p:cNvPr id="21" name="Straight Arrow Connector 20">
            <a:extLst>
              <a:ext uri="{FF2B5EF4-FFF2-40B4-BE49-F238E27FC236}">
                <a16:creationId xmlns:a16="http://schemas.microsoft.com/office/drawing/2014/main" id="{E4593BAE-A295-00B4-9B01-858FD98BBB3F}"/>
              </a:ext>
            </a:extLst>
          </p:cNvPr>
          <p:cNvCxnSpPr>
            <a:cxnSpLocks/>
            <a:stCxn id="17" idx="3"/>
            <a:endCxn id="16" idx="1"/>
          </p:cNvCxnSpPr>
          <p:nvPr/>
        </p:nvCxnSpPr>
        <p:spPr>
          <a:xfrm>
            <a:off x="5575626" y="5264146"/>
            <a:ext cx="1995316"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6AE82D70-C133-53E6-C85B-940292F0B66D}"/>
              </a:ext>
            </a:extLst>
          </p:cNvPr>
          <p:cNvSpPr/>
          <p:nvPr/>
        </p:nvSpPr>
        <p:spPr>
          <a:xfrm>
            <a:off x="10602930" y="4972936"/>
            <a:ext cx="914400" cy="59435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t>Supplier</a:t>
            </a:r>
          </a:p>
        </p:txBody>
      </p:sp>
      <p:sp>
        <p:nvSpPr>
          <p:cNvPr id="27" name="Rectangle 26">
            <a:extLst>
              <a:ext uri="{FF2B5EF4-FFF2-40B4-BE49-F238E27FC236}">
                <a16:creationId xmlns:a16="http://schemas.microsoft.com/office/drawing/2014/main" id="{9B2BCD8A-81B8-FC8F-D1C8-578BEF40DBA9}"/>
              </a:ext>
            </a:extLst>
          </p:cNvPr>
          <p:cNvSpPr/>
          <p:nvPr/>
        </p:nvSpPr>
        <p:spPr>
          <a:xfrm>
            <a:off x="5961938" y="5123965"/>
            <a:ext cx="1222692" cy="29639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 i="1" dirty="0">
                <a:solidFill>
                  <a:schemeClr val="tx1"/>
                </a:solidFill>
              </a:rPr>
              <a:t>Provides Authentication Code to Optimiser</a:t>
            </a:r>
          </a:p>
        </p:txBody>
      </p:sp>
      <p:cxnSp>
        <p:nvCxnSpPr>
          <p:cNvPr id="30" name="Straight Arrow Connector 29">
            <a:extLst>
              <a:ext uri="{FF2B5EF4-FFF2-40B4-BE49-F238E27FC236}">
                <a16:creationId xmlns:a16="http://schemas.microsoft.com/office/drawing/2014/main" id="{17922401-AB59-6D50-B307-ECB8EA1D8A6E}"/>
              </a:ext>
            </a:extLst>
          </p:cNvPr>
          <p:cNvCxnSpPr>
            <a:cxnSpLocks/>
            <a:stCxn id="16" idx="3"/>
            <a:endCxn id="25" idx="1"/>
          </p:cNvCxnSpPr>
          <p:nvPr/>
        </p:nvCxnSpPr>
        <p:spPr>
          <a:xfrm>
            <a:off x="8485342" y="5264146"/>
            <a:ext cx="2117588" cy="596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A57D8FFE-8CC8-28A6-6688-CED50E0A3352}"/>
              </a:ext>
            </a:extLst>
          </p:cNvPr>
          <p:cNvSpPr/>
          <p:nvPr/>
        </p:nvSpPr>
        <p:spPr>
          <a:xfrm>
            <a:off x="8871654" y="5123965"/>
            <a:ext cx="1344961" cy="29639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800" i="1" dirty="0">
                <a:solidFill>
                  <a:schemeClr val="tx1"/>
                </a:solidFill>
              </a:rPr>
              <a:t>Uses Authentication Code to register against customer</a:t>
            </a:r>
            <a:endParaRPr lang="en-GB" sz="800" i="1" dirty="0">
              <a:solidFill>
                <a:schemeClr val="tx1"/>
              </a:solidFill>
              <a:ea typeface="Calibri"/>
              <a:cs typeface="Calibri"/>
            </a:endParaRPr>
          </a:p>
        </p:txBody>
      </p:sp>
      <p:cxnSp>
        <p:nvCxnSpPr>
          <p:cNvPr id="34" name="Elbow Connector 33">
            <a:extLst>
              <a:ext uri="{FF2B5EF4-FFF2-40B4-BE49-F238E27FC236}">
                <a16:creationId xmlns:a16="http://schemas.microsoft.com/office/drawing/2014/main" id="{4E516392-DD75-238C-766E-EA0639DF1239}"/>
              </a:ext>
            </a:extLst>
          </p:cNvPr>
          <p:cNvCxnSpPr>
            <a:cxnSpLocks/>
            <a:stCxn id="16" idx="2"/>
            <a:endCxn id="25" idx="2"/>
          </p:cNvCxnSpPr>
          <p:nvPr/>
        </p:nvCxnSpPr>
        <p:spPr>
          <a:xfrm rot="16200000" flipH="1">
            <a:off x="9541152" y="4048314"/>
            <a:ext cx="5969" cy="3031988"/>
          </a:xfrm>
          <a:prstGeom prst="bentConnector3">
            <a:avLst>
              <a:gd name="adj1" fmla="val 3929787"/>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505B607D-F08F-EA35-9936-709144331D8E}"/>
              </a:ext>
            </a:extLst>
          </p:cNvPr>
          <p:cNvSpPr/>
          <p:nvPr/>
        </p:nvSpPr>
        <p:spPr>
          <a:xfrm>
            <a:off x="8856103" y="5656859"/>
            <a:ext cx="1344961" cy="29639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800" i="1" dirty="0">
                <a:solidFill>
                  <a:schemeClr val="tx1"/>
                </a:solidFill>
              </a:rPr>
              <a:t>Supplier shares event driven information</a:t>
            </a:r>
          </a:p>
        </p:txBody>
      </p:sp>
    </p:spTree>
    <p:extLst>
      <p:ext uri="{BB962C8B-B14F-4D97-AF65-F5344CB8AC3E}">
        <p14:creationId xmlns:p14="http://schemas.microsoft.com/office/powerpoint/2010/main" val="2694658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A6B6B-BA10-6BCA-9171-10703E6F90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E5FA7-38D7-975A-301D-3A3AAA1DC546}"/>
              </a:ext>
            </a:extLst>
          </p:cNvPr>
          <p:cNvSpPr>
            <a:spLocks noGrp="1"/>
          </p:cNvSpPr>
          <p:nvPr>
            <p:ph type="title"/>
          </p:nvPr>
        </p:nvSpPr>
        <p:spPr/>
        <p:txBody>
          <a:bodyPr>
            <a:normAutofit fontScale="90000"/>
          </a:bodyPr>
          <a:lstStyle/>
          <a:p>
            <a:r>
              <a:rPr lang="en-GB" dirty="0">
                <a:latin typeface="Roboto"/>
                <a:ea typeface="Roboto"/>
                <a:cs typeface="Roboto"/>
              </a:rPr>
              <a:t>Hold and maintain consent information</a:t>
            </a:r>
          </a:p>
        </p:txBody>
      </p:sp>
      <p:grpSp>
        <p:nvGrpSpPr>
          <p:cNvPr id="4" name="Group 3">
            <a:extLst>
              <a:ext uri="{FF2B5EF4-FFF2-40B4-BE49-F238E27FC236}">
                <a16:creationId xmlns:a16="http://schemas.microsoft.com/office/drawing/2014/main" id="{27FEB643-9515-78DE-36F6-5B270E35A4FD}"/>
              </a:ext>
            </a:extLst>
          </p:cNvPr>
          <p:cNvGrpSpPr/>
          <p:nvPr/>
        </p:nvGrpSpPr>
        <p:grpSpPr>
          <a:xfrm>
            <a:off x="0" y="1409034"/>
            <a:ext cx="12192000" cy="882506"/>
            <a:chOff x="0" y="1404256"/>
            <a:chExt cx="12192000" cy="914400"/>
          </a:xfrm>
        </p:grpSpPr>
        <p:sp>
          <p:nvSpPr>
            <p:cNvPr id="5" name="Rectangle 4">
              <a:extLst>
                <a:ext uri="{FF2B5EF4-FFF2-40B4-BE49-F238E27FC236}">
                  <a16:creationId xmlns:a16="http://schemas.microsoft.com/office/drawing/2014/main" id="{47307FD1-9F95-3275-C9D4-8FBFAB9AF3A0}"/>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400" b="1" dirty="0">
                  <a:solidFill>
                    <a:schemeClr val="tx1"/>
                  </a:solidFill>
                </a:rPr>
                <a:t>Suppliers will be required to hold and maintain information on the relationships between customers and Users for the purposes of enduring consent</a:t>
              </a:r>
              <a:endParaRPr lang="en-GB" sz="2400" b="1" dirty="0">
                <a:solidFill>
                  <a:schemeClr val="tx1"/>
                </a:solidFill>
                <a:ea typeface="Calibri"/>
                <a:cs typeface="Calibri"/>
              </a:endParaRPr>
            </a:p>
          </p:txBody>
        </p:sp>
        <p:cxnSp>
          <p:nvCxnSpPr>
            <p:cNvPr id="6" name="Straight Connector 5">
              <a:extLst>
                <a:ext uri="{FF2B5EF4-FFF2-40B4-BE49-F238E27FC236}">
                  <a16:creationId xmlns:a16="http://schemas.microsoft.com/office/drawing/2014/main" id="{41822D4B-35E8-41FC-72CE-C401A222FAE3}"/>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35CE1D1-4919-4500-B4D7-351824686C6F}"/>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D810B9C0-0752-FA7A-CD42-1B7107C90FCC}"/>
              </a:ext>
            </a:extLst>
          </p:cNvPr>
          <p:cNvSpPr/>
          <p:nvPr/>
        </p:nvSpPr>
        <p:spPr>
          <a:xfrm>
            <a:off x="158930" y="6383382"/>
            <a:ext cx="2270761" cy="34398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dirty="0">
                <a:solidFill>
                  <a:schemeClr val="tx1"/>
                </a:solidFill>
              </a:rPr>
              <a:t>Assumption Reference: A_0019</a:t>
            </a:r>
          </a:p>
        </p:txBody>
      </p:sp>
      <p:grpSp>
        <p:nvGrpSpPr>
          <p:cNvPr id="9" name="Group 8">
            <a:extLst>
              <a:ext uri="{FF2B5EF4-FFF2-40B4-BE49-F238E27FC236}">
                <a16:creationId xmlns:a16="http://schemas.microsoft.com/office/drawing/2014/main" id="{E914D6E4-EDA7-BE90-7C70-FCE0D0705F73}"/>
              </a:ext>
            </a:extLst>
          </p:cNvPr>
          <p:cNvGrpSpPr/>
          <p:nvPr/>
        </p:nvGrpSpPr>
        <p:grpSpPr>
          <a:xfrm>
            <a:off x="832757" y="2512620"/>
            <a:ext cx="10526487" cy="3665153"/>
            <a:chOff x="838199" y="2420782"/>
            <a:chExt cx="10526487" cy="3665153"/>
          </a:xfrm>
        </p:grpSpPr>
        <p:sp>
          <p:nvSpPr>
            <p:cNvPr id="10" name="Rectangle 9">
              <a:extLst>
                <a:ext uri="{FF2B5EF4-FFF2-40B4-BE49-F238E27FC236}">
                  <a16:creationId xmlns:a16="http://schemas.microsoft.com/office/drawing/2014/main" id="{2F58CB0A-79DE-5543-725C-B37EAB1FC8E3}"/>
                </a:ext>
              </a:extLst>
            </p:cNvPr>
            <p:cNvSpPr/>
            <p:nvPr/>
          </p:nvSpPr>
          <p:spPr>
            <a:xfrm>
              <a:off x="838200" y="2420782"/>
              <a:ext cx="10526486" cy="442160"/>
            </a:xfrm>
            <a:prstGeom prst="rect">
              <a:avLst/>
            </a:prstGeom>
            <a:solidFill>
              <a:schemeClr val="tx2">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0000" tIns="46800" rIns="90000" bIns="46800" rtlCol="0" anchor="ctr"/>
            <a:lstStyle/>
            <a:p>
              <a:r>
                <a:rPr lang="en-GB" b="1" dirty="0">
                  <a:solidFill>
                    <a:schemeClr val="tx1"/>
                  </a:solidFill>
                  <a:ea typeface="Calibri"/>
                  <a:cs typeface="Calibri"/>
                </a:rPr>
                <a:t>Considerations</a:t>
              </a:r>
            </a:p>
          </p:txBody>
        </p:sp>
        <p:sp>
          <p:nvSpPr>
            <p:cNvPr id="11" name="TextBox 10">
              <a:extLst>
                <a:ext uri="{FF2B5EF4-FFF2-40B4-BE49-F238E27FC236}">
                  <a16:creationId xmlns:a16="http://schemas.microsoft.com/office/drawing/2014/main" id="{F71A5521-BBF6-AA20-480F-4A1347A17279}"/>
                </a:ext>
              </a:extLst>
            </p:cNvPr>
            <p:cNvSpPr txBox="1"/>
            <p:nvPr/>
          </p:nvSpPr>
          <p:spPr>
            <a:xfrm>
              <a:off x="838199" y="2862942"/>
              <a:ext cx="10526485" cy="3222993"/>
            </a:xfrm>
            <a:prstGeom prst="rect">
              <a:avLst/>
            </a:prstGeom>
            <a:noFill/>
            <a:ln w="19050">
              <a:solidFill>
                <a:schemeClr val="tx2"/>
              </a:solidFill>
            </a:ln>
          </p:spPr>
          <p:txBody>
            <a:bodyPr wrap="square" lIns="91440" tIns="45720" rIns="91440" bIns="45720" anchor="ctr">
              <a:noAutofit/>
            </a:bodyPr>
            <a:lstStyle/>
            <a:p>
              <a:pPr marL="342900" indent="-342900">
                <a:spcBef>
                  <a:spcPts val="600"/>
                </a:spcBef>
                <a:spcAft>
                  <a:spcPts val="600"/>
                </a:spcAft>
                <a:buFont typeface="Arial" panose="020B0604020202020204" pitchFamily="34" charset="0"/>
                <a:buChar char="•"/>
              </a:pPr>
              <a:r>
                <a:rPr lang="en-GB" sz="1800" dirty="0">
                  <a:ea typeface="Calibri"/>
                  <a:cs typeface="Calibri"/>
                </a:rPr>
                <a:t>Suppliers are the authoritative source of truth for customer identify and account status, being the only party with the full, authenticated access to the customer’s account, MPAN, billing status, and contact information</a:t>
              </a:r>
            </a:p>
            <a:p>
              <a:pPr marL="342900" indent="-342900">
                <a:spcBef>
                  <a:spcPts val="600"/>
                </a:spcBef>
                <a:spcAft>
                  <a:spcPts val="600"/>
                </a:spcAft>
                <a:buFont typeface="Arial" panose="020B0604020202020204" pitchFamily="34" charset="0"/>
                <a:buChar char="•"/>
              </a:pPr>
              <a:r>
                <a:rPr lang="en-GB" dirty="0">
                  <a:ea typeface="Calibri"/>
                  <a:cs typeface="Calibri"/>
                </a:rPr>
                <a:t>This aligns with regulatory precedent in other sectors. In Open Banking, banks (like Suppliers) are required to maintain a list of third-party providers per customers, validate consent tokens per transaction, revoke or expire access if consent is withdrawn. </a:t>
              </a:r>
            </a:p>
            <a:p>
              <a:pPr marL="342900" indent="-342900">
                <a:spcBef>
                  <a:spcPts val="600"/>
                </a:spcBef>
                <a:spcAft>
                  <a:spcPts val="600"/>
                </a:spcAft>
                <a:buFont typeface="Arial" panose="020B0604020202020204" pitchFamily="34" charset="0"/>
                <a:buChar char="•"/>
              </a:pPr>
              <a:r>
                <a:rPr lang="en-GB" dirty="0">
                  <a:ea typeface="Calibri"/>
                  <a:cs typeface="Calibri"/>
                </a:rPr>
                <a:t>Ofgem’s Data Sharing &amp; Consent work (and the upcoming Consumer Consent Framework) is expected to require clear records of who has what access, for how long, and under what lawful basis; auditable consent trails, especially where data is accessed repeatedly over time. By retaining this data, Suppliers can respond to Data Subject Access Requests, demonstrate compliance, and support redress if misuse is alleged.</a:t>
              </a:r>
            </a:p>
          </p:txBody>
        </p:sp>
      </p:grpSp>
    </p:spTree>
    <p:extLst>
      <p:ext uri="{BB962C8B-B14F-4D97-AF65-F5344CB8AC3E}">
        <p14:creationId xmlns:p14="http://schemas.microsoft.com/office/powerpoint/2010/main" val="8861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F52B4-EB69-DC3D-CEC6-8AB19F7826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7DA662-9F9E-B919-C2F2-16044CA8B351}"/>
              </a:ext>
            </a:extLst>
          </p:cNvPr>
          <p:cNvSpPr>
            <a:spLocks noGrp="1"/>
          </p:cNvSpPr>
          <p:nvPr>
            <p:ph type="title"/>
          </p:nvPr>
        </p:nvSpPr>
        <p:spPr/>
        <p:txBody>
          <a:bodyPr/>
          <a:lstStyle/>
          <a:p>
            <a:r>
              <a:rPr lang="en-GB" dirty="0">
                <a:latin typeface="Roboto"/>
                <a:ea typeface="Roboto"/>
                <a:cs typeface="Roboto"/>
              </a:rPr>
              <a:t>consent Duration</a:t>
            </a:r>
            <a:endParaRPr lang="en-GB" dirty="0"/>
          </a:p>
        </p:txBody>
      </p:sp>
      <p:grpSp>
        <p:nvGrpSpPr>
          <p:cNvPr id="4" name="Group 3">
            <a:extLst>
              <a:ext uri="{FF2B5EF4-FFF2-40B4-BE49-F238E27FC236}">
                <a16:creationId xmlns:a16="http://schemas.microsoft.com/office/drawing/2014/main" id="{DDF3D40A-7637-610D-A44E-9F1FEB541283}"/>
              </a:ext>
            </a:extLst>
          </p:cNvPr>
          <p:cNvGrpSpPr/>
          <p:nvPr/>
        </p:nvGrpSpPr>
        <p:grpSpPr>
          <a:xfrm>
            <a:off x="0" y="1409034"/>
            <a:ext cx="12192000" cy="882506"/>
            <a:chOff x="0" y="1404256"/>
            <a:chExt cx="12192000" cy="914400"/>
          </a:xfrm>
        </p:grpSpPr>
        <p:sp>
          <p:nvSpPr>
            <p:cNvPr id="5" name="Rectangle 4">
              <a:extLst>
                <a:ext uri="{FF2B5EF4-FFF2-40B4-BE49-F238E27FC236}">
                  <a16:creationId xmlns:a16="http://schemas.microsoft.com/office/drawing/2014/main" id="{9379F61D-9A13-5125-6273-67D485D867F0}"/>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400" b="1" dirty="0">
                  <a:solidFill>
                    <a:schemeClr val="tx1"/>
                  </a:solidFill>
                </a:rPr>
                <a:t>Once a consumer has granted consent to their Supplier to share their tariff pricing data with the User, it will be held for a period of [12] months</a:t>
              </a:r>
              <a:endParaRPr lang="en-GB" sz="2400" b="1" dirty="0">
                <a:solidFill>
                  <a:schemeClr val="tx1"/>
                </a:solidFill>
                <a:ea typeface="Calibri"/>
                <a:cs typeface="Calibri"/>
              </a:endParaRPr>
            </a:p>
          </p:txBody>
        </p:sp>
        <p:cxnSp>
          <p:nvCxnSpPr>
            <p:cNvPr id="6" name="Straight Connector 5">
              <a:extLst>
                <a:ext uri="{FF2B5EF4-FFF2-40B4-BE49-F238E27FC236}">
                  <a16:creationId xmlns:a16="http://schemas.microsoft.com/office/drawing/2014/main" id="{ADC0B91B-EA03-BCFB-7040-1C35C8E58AE3}"/>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C297965-81CD-C128-8F27-ED065FF43346}"/>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C99FF3B3-5BA3-5321-AFBE-A6AA0BA04C5C}"/>
              </a:ext>
            </a:extLst>
          </p:cNvPr>
          <p:cNvSpPr/>
          <p:nvPr/>
        </p:nvSpPr>
        <p:spPr>
          <a:xfrm>
            <a:off x="158930" y="6383382"/>
            <a:ext cx="2270761" cy="34398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dirty="0">
                <a:solidFill>
                  <a:schemeClr val="tx1"/>
                </a:solidFill>
              </a:rPr>
              <a:t>Assumption Reference: A_0020</a:t>
            </a:r>
          </a:p>
        </p:txBody>
      </p:sp>
      <p:grpSp>
        <p:nvGrpSpPr>
          <p:cNvPr id="9" name="Group 8">
            <a:extLst>
              <a:ext uri="{FF2B5EF4-FFF2-40B4-BE49-F238E27FC236}">
                <a16:creationId xmlns:a16="http://schemas.microsoft.com/office/drawing/2014/main" id="{D1E52AC3-50DE-CA0D-5473-B0363A371587}"/>
              </a:ext>
            </a:extLst>
          </p:cNvPr>
          <p:cNvGrpSpPr/>
          <p:nvPr/>
        </p:nvGrpSpPr>
        <p:grpSpPr>
          <a:xfrm>
            <a:off x="832757" y="2512620"/>
            <a:ext cx="10526487" cy="3464423"/>
            <a:chOff x="838199" y="2420782"/>
            <a:chExt cx="10526487" cy="3464423"/>
          </a:xfrm>
        </p:grpSpPr>
        <p:sp>
          <p:nvSpPr>
            <p:cNvPr id="10" name="Rectangle 9">
              <a:extLst>
                <a:ext uri="{FF2B5EF4-FFF2-40B4-BE49-F238E27FC236}">
                  <a16:creationId xmlns:a16="http://schemas.microsoft.com/office/drawing/2014/main" id="{0638EDBC-07C0-F2A4-A266-C50066E02158}"/>
                </a:ext>
              </a:extLst>
            </p:cNvPr>
            <p:cNvSpPr/>
            <p:nvPr/>
          </p:nvSpPr>
          <p:spPr>
            <a:xfrm>
              <a:off x="838200" y="2420782"/>
              <a:ext cx="10526486" cy="442160"/>
            </a:xfrm>
            <a:prstGeom prst="rect">
              <a:avLst/>
            </a:prstGeom>
            <a:solidFill>
              <a:schemeClr val="tx2">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0000" tIns="46800" rIns="90000" bIns="46800" rtlCol="0" anchor="ctr"/>
            <a:lstStyle/>
            <a:p>
              <a:r>
                <a:rPr lang="en-GB" sz="1400" b="1" dirty="0">
                  <a:solidFill>
                    <a:schemeClr val="tx1"/>
                  </a:solidFill>
                  <a:ea typeface="Calibri"/>
                  <a:cs typeface="Calibri"/>
                </a:rPr>
                <a:t>Considerations</a:t>
              </a:r>
            </a:p>
          </p:txBody>
        </p:sp>
        <p:sp>
          <p:nvSpPr>
            <p:cNvPr id="11" name="TextBox 10">
              <a:extLst>
                <a:ext uri="{FF2B5EF4-FFF2-40B4-BE49-F238E27FC236}">
                  <a16:creationId xmlns:a16="http://schemas.microsoft.com/office/drawing/2014/main" id="{13E1E18B-4584-6677-051D-D04DE39369A4}"/>
                </a:ext>
              </a:extLst>
            </p:cNvPr>
            <p:cNvSpPr txBox="1"/>
            <p:nvPr/>
          </p:nvSpPr>
          <p:spPr>
            <a:xfrm>
              <a:off x="838199" y="2862942"/>
              <a:ext cx="10526485" cy="3022263"/>
            </a:xfrm>
            <a:prstGeom prst="rect">
              <a:avLst/>
            </a:prstGeom>
            <a:noFill/>
            <a:ln w="19050">
              <a:solidFill>
                <a:schemeClr val="tx2"/>
              </a:solidFill>
            </a:ln>
          </p:spPr>
          <p:txBody>
            <a:bodyPr wrap="square" lIns="91440" tIns="45720" rIns="91440" bIns="45720" anchor="ctr">
              <a:noAutofit/>
            </a:bodyPr>
            <a:lstStyle/>
            <a:p>
              <a:pPr marL="342900" indent="-342900">
                <a:spcBef>
                  <a:spcPts val="600"/>
                </a:spcBef>
                <a:spcAft>
                  <a:spcPts val="600"/>
                </a:spcAft>
                <a:buFont typeface="Arial" panose="020B0604020202020204" pitchFamily="34" charset="0"/>
                <a:buChar char="•"/>
              </a:pPr>
              <a:r>
                <a:rPr lang="en-GB" sz="1400" dirty="0">
                  <a:ea typeface="Calibri"/>
                  <a:cs typeface="Calibri"/>
                </a:rPr>
                <a:t>We welcome views to help inform our assessment of the appropriate duration of consent being active.</a:t>
              </a:r>
            </a:p>
            <a:p>
              <a:pPr marL="342900" indent="-342900">
                <a:spcBef>
                  <a:spcPts val="600"/>
                </a:spcBef>
                <a:spcAft>
                  <a:spcPts val="600"/>
                </a:spcAft>
                <a:buFont typeface="Arial" panose="020B0604020202020204" pitchFamily="34" charset="0"/>
                <a:buChar char="•"/>
              </a:pPr>
              <a:r>
                <a:rPr lang="en-GB" sz="1400" dirty="0">
                  <a:ea typeface="Calibri"/>
                  <a:cs typeface="Calibri"/>
                </a:rPr>
                <a:t>Given that type of data being shared and intended purpose we do not believe that a period of less than 6 months would be in the interest of the customer experience and 12 months appears to be more proportionate.</a:t>
              </a:r>
            </a:p>
            <a:p>
              <a:pPr marL="342900" indent="-342900">
                <a:spcBef>
                  <a:spcPts val="600"/>
                </a:spcBef>
                <a:spcAft>
                  <a:spcPts val="600"/>
                </a:spcAft>
                <a:buFont typeface="Arial" panose="020B0604020202020204" pitchFamily="34" charset="0"/>
                <a:buChar char="•"/>
              </a:pPr>
              <a:r>
                <a:rPr lang="en-GB" sz="1400" dirty="0">
                  <a:ea typeface="Calibri"/>
                  <a:cs typeface="Calibri"/>
                </a:rPr>
                <a:t>Examples for consideration:</a:t>
              </a:r>
              <a:endParaRPr lang="en-GB" sz="1600" dirty="0">
                <a:ea typeface="Calibri"/>
                <a:cs typeface="Calibri"/>
              </a:endParaRPr>
            </a:p>
            <a:p>
              <a:pPr marL="800100" lvl="1" indent="-342900">
                <a:spcBef>
                  <a:spcPts val="600"/>
                </a:spcBef>
                <a:spcAft>
                  <a:spcPts val="600"/>
                </a:spcAft>
                <a:buFont typeface="Courier New" panose="020B0604020202020204" pitchFamily="34" charset="0"/>
                <a:buChar char="o"/>
              </a:pPr>
              <a:r>
                <a:rPr lang="en-GB" sz="1400" dirty="0">
                  <a:ea typeface="Calibri"/>
                  <a:cs typeface="Calibri"/>
                </a:rPr>
                <a:t>Open Banking 90-day consent reauthentication rule.</a:t>
              </a:r>
              <a:endParaRPr lang="en-GB" sz="1600" dirty="0">
                <a:ea typeface="Calibri"/>
                <a:cs typeface="Calibri"/>
              </a:endParaRPr>
            </a:p>
            <a:p>
              <a:pPr marL="800100" lvl="1" indent="-342900">
                <a:spcBef>
                  <a:spcPts val="600"/>
                </a:spcBef>
                <a:spcAft>
                  <a:spcPts val="600"/>
                </a:spcAft>
                <a:buFont typeface="Courier New" panose="020B0604020202020204" pitchFamily="34" charset="0"/>
                <a:buChar char="o"/>
              </a:pPr>
              <a:r>
                <a:rPr lang="en-GB" sz="1400" dirty="0">
                  <a:ea typeface="Calibri"/>
                  <a:cs typeface="Calibri"/>
                </a:rPr>
                <a:t>12-month period active in other areas of Open Banking, including for the Variable Recurring Payments (VRP) dashboard.</a:t>
              </a:r>
            </a:p>
            <a:p>
              <a:pPr marL="800100" lvl="1" indent="-342900">
                <a:spcBef>
                  <a:spcPts val="600"/>
                </a:spcBef>
                <a:spcAft>
                  <a:spcPts val="600"/>
                </a:spcAft>
                <a:buFont typeface="Courier New" panose="020B0604020202020204" pitchFamily="34" charset="0"/>
                <a:buChar char="o"/>
              </a:pPr>
              <a:r>
                <a:rPr lang="en-GB" sz="1400" dirty="0">
                  <a:ea typeface="Calibri"/>
                  <a:cs typeface="Calibri"/>
                </a:rPr>
                <a:t>A 180 days period is used by the FCA for the re-confirmation for Account Information Services for Open Banking.</a:t>
              </a:r>
            </a:p>
            <a:p>
              <a:pPr marL="342900" indent="-342900">
                <a:spcBef>
                  <a:spcPts val="600"/>
                </a:spcBef>
                <a:spcAft>
                  <a:spcPts val="600"/>
                </a:spcAft>
                <a:buFont typeface="Arial" panose="020B0604020202020204" pitchFamily="34" charset="0"/>
                <a:buChar char="•"/>
              </a:pPr>
              <a:r>
                <a:rPr lang="en-GB" sz="1400" dirty="0">
                  <a:ea typeface="Calibri"/>
                  <a:cs typeface="Calibri"/>
                </a:rPr>
                <a:t>If consent elapses, it is the User's responsibility to engage with the customer to renew consent.</a:t>
              </a:r>
              <a:endParaRPr lang="en-GB" dirty="0"/>
            </a:p>
          </p:txBody>
        </p:sp>
      </p:grpSp>
    </p:spTree>
    <p:extLst>
      <p:ext uri="{BB962C8B-B14F-4D97-AF65-F5344CB8AC3E}">
        <p14:creationId xmlns:p14="http://schemas.microsoft.com/office/powerpoint/2010/main" val="555180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B5BCB-B43A-06A3-1A66-FA9FF00E2C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5DF66F-D760-19B5-5952-DC061A9A54C0}"/>
              </a:ext>
            </a:extLst>
          </p:cNvPr>
          <p:cNvSpPr>
            <a:spLocks noGrp="1"/>
          </p:cNvSpPr>
          <p:nvPr>
            <p:ph type="title"/>
          </p:nvPr>
        </p:nvSpPr>
        <p:spPr/>
        <p:txBody>
          <a:bodyPr/>
          <a:lstStyle/>
          <a:p>
            <a:r>
              <a:rPr lang="en-GB" dirty="0">
                <a:latin typeface="Roboto"/>
                <a:ea typeface="Roboto"/>
                <a:cs typeface="Roboto"/>
              </a:rPr>
              <a:t>consent Revocation</a:t>
            </a:r>
            <a:endParaRPr lang="en-US" dirty="0"/>
          </a:p>
        </p:txBody>
      </p:sp>
      <p:grpSp>
        <p:nvGrpSpPr>
          <p:cNvPr id="4" name="Group 3">
            <a:extLst>
              <a:ext uri="{FF2B5EF4-FFF2-40B4-BE49-F238E27FC236}">
                <a16:creationId xmlns:a16="http://schemas.microsoft.com/office/drawing/2014/main" id="{2DCA892D-0C68-9A90-F5E0-1462C6BBA941}"/>
              </a:ext>
            </a:extLst>
          </p:cNvPr>
          <p:cNvGrpSpPr/>
          <p:nvPr/>
        </p:nvGrpSpPr>
        <p:grpSpPr>
          <a:xfrm>
            <a:off x="0" y="1409034"/>
            <a:ext cx="12192000" cy="882506"/>
            <a:chOff x="0" y="1404256"/>
            <a:chExt cx="12192000" cy="914400"/>
          </a:xfrm>
        </p:grpSpPr>
        <p:sp>
          <p:nvSpPr>
            <p:cNvPr id="5" name="Rectangle 4">
              <a:extLst>
                <a:ext uri="{FF2B5EF4-FFF2-40B4-BE49-F238E27FC236}">
                  <a16:creationId xmlns:a16="http://schemas.microsoft.com/office/drawing/2014/main" id="{DDA60605-9922-F46B-699A-8F5B43036FCD}"/>
                </a:ext>
              </a:extLst>
            </p:cNvPr>
            <p:cNvSpPr/>
            <p:nvPr/>
          </p:nvSpPr>
          <p:spPr>
            <a:xfrm>
              <a:off x="0" y="1404256"/>
              <a:ext cx="12192000" cy="9144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468000" tIns="46800" rIns="468000" bIns="46800" rtlCol="0" anchor="ctr"/>
            <a:lstStyle/>
            <a:p>
              <a:pPr algn="ctr"/>
              <a:r>
                <a:rPr lang="en-GB" sz="2400" b="1" dirty="0">
                  <a:solidFill>
                    <a:schemeClr val="tx1"/>
                  </a:solidFill>
                </a:rPr>
                <a:t>The customer must be able to revoke consent, through a request to either the Supplier or the User</a:t>
              </a:r>
              <a:endParaRPr lang="en-GB" sz="2400" b="1" dirty="0">
                <a:solidFill>
                  <a:schemeClr val="tx1"/>
                </a:solidFill>
                <a:ea typeface="Calibri"/>
                <a:cs typeface="Calibri"/>
              </a:endParaRPr>
            </a:p>
          </p:txBody>
        </p:sp>
        <p:cxnSp>
          <p:nvCxnSpPr>
            <p:cNvPr id="6" name="Straight Connector 5">
              <a:extLst>
                <a:ext uri="{FF2B5EF4-FFF2-40B4-BE49-F238E27FC236}">
                  <a16:creationId xmlns:a16="http://schemas.microsoft.com/office/drawing/2014/main" id="{E75E8974-C671-463C-887B-5709AE5F21B1}"/>
                </a:ext>
              </a:extLst>
            </p:cNvPr>
            <p:cNvCxnSpPr>
              <a:cxnSpLocks/>
            </p:cNvCxnSpPr>
            <p:nvPr/>
          </p:nvCxnSpPr>
          <p:spPr>
            <a:xfrm>
              <a:off x="0" y="14042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31E6DD7-E51E-FC41-7F1A-BDA64C4E3EDD}"/>
                </a:ext>
              </a:extLst>
            </p:cNvPr>
            <p:cNvCxnSpPr>
              <a:cxnSpLocks/>
            </p:cNvCxnSpPr>
            <p:nvPr/>
          </p:nvCxnSpPr>
          <p:spPr>
            <a:xfrm>
              <a:off x="0" y="2318656"/>
              <a:ext cx="12192000" cy="0"/>
            </a:xfrm>
            <a:prstGeom prst="line">
              <a:avLst/>
            </a:prstGeom>
            <a:ln w="19050">
              <a:solidFill>
                <a:srgbClr val="4D8934"/>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41B16795-B0B0-8DE7-F25B-62494E58142A}"/>
              </a:ext>
            </a:extLst>
          </p:cNvPr>
          <p:cNvSpPr/>
          <p:nvPr/>
        </p:nvSpPr>
        <p:spPr>
          <a:xfrm>
            <a:off x="158930" y="6383382"/>
            <a:ext cx="2270761" cy="34398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dirty="0">
                <a:solidFill>
                  <a:schemeClr val="tx1"/>
                </a:solidFill>
              </a:rPr>
              <a:t>Assumption Reference: A_0021</a:t>
            </a:r>
          </a:p>
        </p:txBody>
      </p:sp>
      <p:grpSp>
        <p:nvGrpSpPr>
          <p:cNvPr id="9" name="Group 8">
            <a:extLst>
              <a:ext uri="{FF2B5EF4-FFF2-40B4-BE49-F238E27FC236}">
                <a16:creationId xmlns:a16="http://schemas.microsoft.com/office/drawing/2014/main" id="{3796311D-593A-8438-A67D-7CE48A4E9D51}"/>
              </a:ext>
            </a:extLst>
          </p:cNvPr>
          <p:cNvGrpSpPr/>
          <p:nvPr/>
        </p:nvGrpSpPr>
        <p:grpSpPr>
          <a:xfrm>
            <a:off x="832757" y="2512620"/>
            <a:ext cx="10526487" cy="3464423"/>
            <a:chOff x="838199" y="2420782"/>
            <a:chExt cx="10526487" cy="3464423"/>
          </a:xfrm>
        </p:grpSpPr>
        <p:sp>
          <p:nvSpPr>
            <p:cNvPr id="10" name="Rectangle 9">
              <a:extLst>
                <a:ext uri="{FF2B5EF4-FFF2-40B4-BE49-F238E27FC236}">
                  <a16:creationId xmlns:a16="http://schemas.microsoft.com/office/drawing/2014/main" id="{0FB96B79-B98D-9DE5-7F3D-24BC5475D470}"/>
                </a:ext>
              </a:extLst>
            </p:cNvPr>
            <p:cNvSpPr/>
            <p:nvPr/>
          </p:nvSpPr>
          <p:spPr>
            <a:xfrm>
              <a:off x="838200" y="2420782"/>
              <a:ext cx="10526486" cy="442160"/>
            </a:xfrm>
            <a:prstGeom prst="rect">
              <a:avLst/>
            </a:prstGeom>
            <a:solidFill>
              <a:schemeClr val="tx2">
                <a:lumMod val="20000"/>
                <a:lumOff val="80000"/>
              </a:schemeClr>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0000" tIns="46800" rIns="90000" bIns="46800" rtlCol="0" anchor="ctr"/>
            <a:lstStyle/>
            <a:p>
              <a:r>
                <a:rPr lang="en-GB" sz="1100" b="1" dirty="0">
                  <a:solidFill>
                    <a:schemeClr val="tx1"/>
                  </a:solidFill>
                  <a:ea typeface="Calibri"/>
                  <a:cs typeface="Calibri"/>
                </a:rPr>
                <a:t>Considerations</a:t>
              </a:r>
            </a:p>
          </p:txBody>
        </p:sp>
        <p:sp>
          <p:nvSpPr>
            <p:cNvPr id="11" name="TextBox 10">
              <a:extLst>
                <a:ext uri="{FF2B5EF4-FFF2-40B4-BE49-F238E27FC236}">
                  <a16:creationId xmlns:a16="http://schemas.microsoft.com/office/drawing/2014/main" id="{7A732664-2C7D-7BCE-2E61-21A0932EE913}"/>
                </a:ext>
              </a:extLst>
            </p:cNvPr>
            <p:cNvSpPr txBox="1"/>
            <p:nvPr/>
          </p:nvSpPr>
          <p:spPr>
            <a:xfrm>
              <a:off x="838199" y="2862942"/>
              <a:ext cx="10526485" cy="3022263"/>
            </a:xfrm>
            <a:prstGeom prst="rect">
              <a:avLst/>
            </a:prstGeom>
            <a:noFill/>
            <a:ln w="19050">
              <a:solidFill>
                <a:schemeClr val="tx2"/>
              </a:solidFill>
            </a:ln>
          </p:spPr>
          <p:txBody>
            <a:bodyPr wrap="square" lIns="91440" tIns="45720" rIns="91440" bIns="45720" anchor="ctr">
              <a:noAutofit/>
            </a:bodyPr>
            <a:lstStyle/>
            <a:p>
              <a:pPr marL="285750" indent="-285750">
                <a:spcBef>
                  <a:spcPts val="600"/>
                </a:spcBef>
                <a:spcAft>
                  <a:spcPts val="600"/>
                </a:spcAft>
                <a:buFont typeface="Arial,Sans-Serif" panose="020B0604020202020204" pitchFamily="34" charset="0"/>
                <a:buChar char="•"/>
              </a:pPr>
              <a:r>
                <a:rPr lang="en-GB" sz="1200" dirty="0">
                  <a:ea typeface="Calibri"/>
                  <a:cs typeface="Calibri"/>
                </a:rPr>
                <a:t>Expect there to be obligations on Suppliers and Users to robustly manage consent revocation.</a:t>
              </a:r>
            </a:p>
            <a:p>
              <a:pPr marL="285750" indent="-285750">
                <a:spcBef>
                  <a:spcPts val="600"/>
                </a:spcBef>
                <a:spcAft>
                  <a:spcPts val="600"/>
                </a:spcAft>
                <a:buFont typeface="Arial,Sans-Serif" panose="020B0604020202020204" pitchFamily="34" charset="0"/>
                <a:buChar char="•"/>
              </a:pPr>
              <a:r>
                <a:rPr lang="en-GB" sz="1200" dirty="0">
                  <a:ea typeface="Calibri"/>
                  <a:cs typeface="Calibri"/>
                </a:rPr>
                <a:t>For the Supplier route: </a:t>
              </a:r>
            </a:p>
            <a:p>
              <a:pPr marL="742950" lvl="1" indent="-285750">
                <a:spcBef>
                  <a:spcPts val="600"/>
                </a:spcBef>
                <a:spcAft>
                  <a:spcPts val="600"/>
                </a:spcAft>
                <a:buFont typeface="Arial,Sans-Serif" panose="020B0604020202020204" pitchFamily="34" charset="0"/>
                <a:buChar char="•"/>
              </a:pPr>
              <a:r>
                <a:rPr lang="en-GB" sz="1200" dirty="0">
                  <a:ea typeface="Calibri"/>
                  <a:cs typeface="Calibri"/>
                </a:rPr>
                <a:t>Supplier must immediately record the consent as revoked and give effect to the revocation to prevent further notifications to the User in relation to that Customer. </a:t>
              </a:r>
            </a:p>
            <a:p>
              <a:pPr marL="742950" lvl="1" indent="-285750">
                <a:spcBef>
                  <a:spcPts val="600"/>
                </a:spcBef>
                <a:spcAft>
                  <a:spcPts val="600"/>
                </a:spcAft>
                <a:buFont typeface="Arial,Sans-Serif" panose="020B0604020202020204" pitchFamily="34" charset="0"/>
                <a:buChar char="•"/>
              </a:pPr>
              <a:r>
                <a:rPr lang="en-GB" sz="1200" dirty="0">
                  <a:ea typeface="Calibri"/>
                  <a:cs typeface="Calibri"/>
                </a:rPr>
                <a:t>Mechanism for Supplier to inform User to be discussed e.g. use of webhooks </a:t>
              </a:r>
            </a:p>
            <a:p>
              <a:pPr marL="285750" indent="-285750">
                <a:spcBef>
                  <a:spcPts val="600"/>
                </a:spcBef>
                <a:spcAft>
                  <a:spcPts val="600"/>
                </a:spcAft>
                <a:buFont typeface="Arial,Sans-Serif" panose="020B0604020202020204" pitchFamily="34" charset="0"/>
                <a:buChar char="•"/>
              </a:pPr>
              <a:r>
                <a:rPr lang="en-GB" sz="1200" dirty="0">
                  <a:ea typeface="Calibri"/>
                  <a:cs typeface="Calibri"/>
                </a:rPr>
                <a:t>For the User route: </a:t>
              </a:r>
            </a:p>
            <a:p>
              <a:pPr marL="742950" lvl="1" indent="-285750">
                <a:spcBef>
                  <a:spcPts val="600"/>
                </a:spcBef>
                <a:spcAft>
                  <a:spcPts val="600"/>
                </a:spcAft>
                <a:buFont typeface="Arial,Sans-Serif" panose="020B0604020202020204" pitchFamily="34" charset="0"/>
                <a:buChar char="•"/>
              </a:pPr>
              <a:r>
                <a:rPr lang="en-GB" sz="1200" dirty="0">
                  <a:ea typeface="Calibri"/>
                  <a:cs typeface="Calibri"/>
                </a:rPr>
                <a:t>User must immediately record the consent as revoked and give effect to the revocation e.g. inform Supplier and remove trust relationship. </a:t>
              </a:r>
            </a:p>
            <a:p>
              <a:pPr marL="742950" lvl="1" indent="-285750">
                <a:spcBef>
                  <a:spcPts val="600"/>
                </a:spcBef>
                <a:spcAft>
                  <a:spcPts val="600"/>
                </a:spcAft>
                <a:buFont typeface="Arial,Sans-Serif" panose="020B0604020202020204" pitchFamily="34" charset="0"/>
                <a:buChar char="•"/>
              </a:pPr>
              <a:r>
                <a:rPr lang="en-GB" sz="1200" dirty="0">
                  <a:ea typeface="Calibri"/>
                  <a:cs typeface="Calibri"/>
                </a:rPr>
                <a:t>Supplier immediately records the consent as revoked and give effect to the revocation to prevent further notifications to the User in relation to that Customer. </a:t>
              </a:r>
              <a:endParaRPr lang="en-GB" dirty="0"/>
            </a:p>
          </p:txBody>
        </p:sp>
      </p:grpSp>
    </p:spTree>
    <p:extLst>
      <p:ext uri="{BB962C8B-B14F-4D97-AF65-F5344CB8AC3E}">
        <p14:creationId xmlns:p14="http://schemas.microsoft.com/office/powerpoint/2010/main" val="1156814791"/>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94F11279-9414-4193-8BB2-E35679FBC83A}"/>
    </a:ext>
  </a:extLst>
</a:theme>
</file>

<file path=ppt/theme/theme3.xml><?xml version="1.0" encoding="utf-8"?>
<a:theme xmlns:a="http://schemas.openxmlformats.org/drawingml/2006/main" name="TIT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EC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6 Appendix E - REC Slidedeck Template" id="{D9E5843F-DDC5-4D68-8092-9EF8D6D5AF11}" vid="{63411EE5-7DE4-4237-9F8D-6F00A6A7AD1D}"/>
    </a:ext>
  </a:extLst>
</a:theme>
</file>

<file path=ppt/theme/theme8.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227F3447-4B93-44BA-86EC-08F1999C5A12}">
  <ds:schemaRefs>
    <ds:schemaRef ds:uri="81d9b952-a132-4d77-a9d0-9ef686452be1"/>
    <ds:schemaRef ds:uri="http://schemas.microsoft.com/office/infopath/2007/PartnerControls"/>
    <ds:schemaRef ds:uri="http://purl.org/dc/dcmitype/"/>
    <ds:schemaRef ds:uri="http://schemas.microsoft.com/office/2006/metadata/properties"/>
    <ds:schemaRef ds:uri="http://purl.org/dc/terms/"/>
    <ds:schemaRef ds:uri="http://purl.org/dc/elements/1.1/"/>
    <ds:schemaRef ds:uri="http://schemas.openxmlformats.org/package/2006/metadata/core-properties"/>
    <ds:schemaRef ds:uri="53a2f638-5852-43c9-9c33-b3ce8753f29c"/>
    <ds:schemaRef ds:uri="http://schemas.microsoft.com/office/2006/documentManagement/types"/>
    <ds:schemaRef ds:uri="http://www.w3.org/XML/1998/namespace"/>
    <ds:schemaRef ds:uri="9cc2d045-8e25-435d-815b-720e20c2c938"/>
    <ds:schemaRef ds:uri="d56f5920-408a-468e-ac0d-d8a840070622"/>
  </ds:schemaRefs>
</ds:datastoreItem>
</file>

<file path=customXml/itemProps3.xml><?xml version="1.0" encoding="utf-8"?>
<ds:datastoreItem xmlns:ds="http://schemas.openxmlformats.org/officeDocument/2006/customXml" ds:itemID="{5C113FBC-14C2-4856-A659-1FE97EFA7A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RECCP_22_0705 - Slides</Template>
  <TotalTime>191</TotalTime>
  <Words>2151</Words>
  <Application>Microsoft Office PowerPoint</Application>
  <PresentationFormat>Widescreen</PresentationFormat>
  <Paragraphs>153</Paragraphs>
  <Slides>22</Slides>
  <Notes>1</Notes>
  <HiddenSlides>0</HiddenSlides>
  <MMClips>0</MMClips>
  <ScaleCrop>false</ScaleCrop>
  <HeadingPairs>
    <vt:vector size="6" baseType="variant">
      <vt:variant>
        <vt:lpstr>Fonts Used</vt:lpstr>
      </vt:variant>
      <vt:variant>
        <vt:i4>9</vt:i4>
      </vt:variant>
      <vt:variant>
        <vt:lpstr>Theme</vt:lpstr>
      </vt:variant>
      <vt:variant>
        <vt:i4>8</vt:i4>
      </vt:variant>
      <vt:variant>
        <vt:lpstr>Slide Titles</vt:lpstr>
      </vt:variant>
      <vt:variant>
        <vt:i4>22</vt:i4>
      </vt:variant>
    </vt:vector>
  </HeadingPairs>
  <TitlesOfParts>
    <vt:vector size="39" baseType="lpstr">
      <vt:lpstr>Arial</vt:lpstr>
      <vt:lpstr>Arial,Sans-Serif</vt:lpstr>
      <vt:lpstr>Calibri</vt:lpstr>
      <vt:lpstr>Calibri Light</vt:lpstr>
      <vt:lpstr>Courier New</vt:lpstr>
      <vt:lpstr>Roboto</vt:lpstr>
      <vt:lpstr>ROBOTO MEDIUM</vt:lpstr>
      <vt:lpstr>Roboto Slab</vt:lpstr>
      <vt:lpstr>Wingdings</vt:lpstr>
      <vt:lpstr>REC Light Event Theme</vt:lpstr>
      <vt:lpstr>REC Alternative Event Theme</vt:lpstr>
      <vt:lpstr>TITLE SLIDES</vt:lpstr>
      <vt:lpstr>SECTION SLIDES</vt:lpstr>
      <vt:lpstr>CONTENT SLIDE</vt:lpstr>
      <vt:lpstr>1_REC Light Event Theme</vt:lpstr>
      <vt:lpstr>1_CONTENT SLIDE</vt:lpstr>
      <vt:lpstr>1_REC Alternative Event Theme</vt:lpstr>
      <vt:lpstr>REC Tariff interoperability Solution working group (TISWG)</vt:lpstr>
      <vt:lpstr>Introduction and recap</vt:lpstr>
      <vt:lpstr>Agenda</vt:lpstr>
      <vt:lpstr>Approval of Previous meeting’s Minutes</vt:lpstr>
      <vt:lpstr>Review of actions log</vt:lpstr>
      <vt:lpstr>Actions log</vt:lpstr>
      <vt:lpstr>Clarification of scope and definitions</vt:lpstr>
      <vt:lpstr>TISWG RECAP</vt:lpstr>
      <vt:lpstr>Clarification on Phase one scope and terms</vt:lpstr>
      <vt:lpstr>Route Two API User Governance</vt:lpstr>
      <vt:lpstr>RECAP on Previous TISWG meetings</vt:lpstr>
      <vt:lpstr>User Governance</vt:lpstr>
      <vt:lpstr>User REGISTRATION Strawperson</vt:lpstr>
      <vt:lpstr>Route TWO Notifications to API UseRs</vt:lpstr>
      <vt:lpstr>Use Cases for user notification</vt:lpstr>
      <vt:lpstr>Assumption: Supplier Notification to Users</vt:lpstr>
      <vt:lpstr>mpxn data</vt:lpstr>
      <vt:lpstr>Route two  Consent Management</vt:lpstr>
      <vt:lpstr>consent mechanism</vt:lpstr>
      <vt:lpstr>Hold and maintain consent information</vt:lpstr>
      <vt:lpstr>consent Duration</vt:lpstr>
      <vt:lpstr>consent Revocation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 CHANGE PANEL</dc:title>
  <dc:creator>Bradley Mercer</dc:creator>
  <cp:lastModifiedBy>Theo Burnard</cp:lastModifiedBy>
  <cp:revision>14</cp:revision>
  <dcterms:created xsi:type="dcterms:W3CDTF">2022-07-04T12:43:32Z</dcterms:created>
  <dcterms:modified xsi:type="dcterms:W3CDTF">2025-06-10T15:45:54Z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2023-07-18T11:46:11Z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4c02641b-e48f-4d2e-915e-0d67720c1e87</vt:lpwstr>
  </property>
  <property fmtid="{D5CDD505-2E9C-101B-9397-08002B2CF9AE}" pid="10" name="MSIP_Label_2d7f055f-5347-41d4-8cbe-c035e83f4f3c_ContentBits">
    <vt:lpwstr>0</vt:lpwstr>
  </property>
  <property fmtid="{D5CDD505-2E9C-101B-9397-08002B2CF9AE}" pid="11" name="Order">
    <vt:r8>5664900</vt:r8>
  </property>
  <property fmtid="{D5CDD505-2E9C-101B-9397-08002B2CF9AE}" pid="12" name="MSIP_Label_6e012c00-73e0-4c5a-b205-28a930a96e5e_Enabled">
    <vt:lpwstr>true</vt:lpwstr>
  </property>
  <property fmtid="{D5CDD505-2E9C-101B-9397-08002B2CF9AE}" pid="13" name="MSIP_Label_6e012c00-73e0-4c5a-b205-28a930a96e5e_SetDate">
    <vt:lpwstr>2025-05-07T15:26:56Z</vt:lpwstr>
  </property>
  <property fmtid="{D5CDD505-2E9C-101B-9397-08002B2CF9AE}" pid="14" name="MSIP_Label_6e012c00-73e0-4c5a-b205-28a930a96e5e_Method">
    <vt:lpwstr>Standard</vt:lpwstr>
  </property>
  <property fmtid="{D5CDD505-2E9C-101B-9397-08002B2CF9AE}" pid="15" name="MSIP_Label_6e012c00-73e0-4c5a-b205-28a930a96e5e_Name">
    <vt:lpwstr>Internal and Partners</vt:lpwstr>
  </property>
  <property fmtid="{D5CDD505-2E9C-101B-9397-08002B2CF9AE}" pid="16" name="MSIP_Label_6e012c00-73e0-4c5a-b205-28a930a96e5e_SiteId">
    <vt:lpwstr>f59e1ee2-6e37-44df-b088-2e81f9d1b201</vt:lpwstr>
  </property>
  <property fmtid="{D5CDD505-2E9C-101B-9397-08002B2CF9AE}" pid="17" name="MSIP_Label_6e012c00-73e0-4c5a-b205-28a930a96e5e_ActionId">
    <vt:lpwstr>1a6819fe-d5f8-44c2-a35c-7d06ba89163a</vt:lpwstr>
  </property>
  <property fmtid="{D5CDD505-2E9C-101B-9397-08002B2CF9AE}" pid="18" name="MSIP_Label_6e012c00-73e0-4c5a-b205-28a930a96e5e_ContentBits">
    <vt:lpwstr>2</vt:lpwstr>
  </property>
  <property fmtid="{D5CDD505-2E9C-101B-9397-08002B2CF9AE}" pid="19" name="MSIP_Label_6e012c00-73e0-4c5a-b205-28a930a96e5e_Tag">
    <vt:lpwstr>10, 3, 0, 2</vt:lpwstr>
  </property>
  <property fmtid="{D5CDD505-2E9C-101B-9397-08002B2CF9AE}" pid="20" name="_dlc_DocIdItemGuid">
    <vt:lpwstr>3a467d02-820d-40cb-94a9-fd346b170aaa</vt:lpwstr>
  </property>
  <property fmtid="{D5CDD505-2E9C-101B-9397-08002B2CF9AE}" pid="21" name="MSIP_Label_ba62f585-b40f-4ab9-bafe-39150f03d124_Enabled">
    <vt:lpwstr>true</vt:lpwstr>
  </property>
  <property fmtid="{D5CDD505-2E9C-101B-9397-08002B2CF9AE}" pid="22" name="MSIP_Label_ba62f585-b40f-4ab9-bafe-39150f03d124_SetDate">
    <vt:lpwstr>2025-05-12T08:54:51Z</vt:lpwstr>
  </property>
  <property fmtid="{D5CDD505-2E9C-101B-9397-08002B2CF9AE}" pid="23" name="MSIP_Label_ba62f585-b40f-4ab9-bafe-39150f03d124_Method">
    <vt:lpwstr>Standard</vt:lpwstr>
  </property>
  <property fmtid="{D5CDD505-2E9C-101B-9397-08002B2CF9AE}" pid="24" name="MSIP_Label_ba62f585-b40f-4ab9-bafe-39150f03d124_Name">
    <vt:lpwstr>OFFICIAL</vt:lpwstr>
  </property>
  <property fmtid="{D5CDD505-2E9C-101B-9397-08002B2CF9AE}" pid="25" name="MSIP_Label_ba62f585-b40f-4ab9-bafe-39150f03d124_SiteId">
    <vt:lpwstr>cbac7005-02c1-43eb-b497-e6492d1b2dd8</vt:lpwstr>
  </property>
  <property fmtid="{D5CDD505-2E9C-101B-9397-08002B2CF9AE}" pid="26" name="MSIP_Label_ba62f585-b40f-4ab9-bafe-39150f03d124_ActionId">
    <vt:lpwstr>9319af95-06fa-4519-8d65-58b0e9c6028a</vt:lpwstr>
  </property>
  <property fmtid="{D5CDD505-2E9C-101B-9397-08002B2CF9AE}" pid="27" name="MSIP_Label_ba62f585-b40f-4ab9-bafe-39150f03d124_ContentBits">
    <vt:lpwstr>3</vt:lpwstr>
  </property>
  <property fmtid="{D5CDD505-2E9C-101B-9397-08002B2CF9AE}" pid="28" name="MSIP_Label_ba62f585-b40f-4ab9-bafe-39150f03d124_Tag">
    <vt:lpwstr>10, 3, 0, 2</vt:lpwstr>
  </property>
  <property fmtid="{D5CDD505-2E9C-101B-9397-08002B2CF9AE}" pid="29" name="ClassificationContentMarkingFooterLocations">
    <vt:lpwstr>REC Light Event Theme:5\REC Alternative Event Theme:3\TITLE SLIDES:5\SECTION SLIDES:7\CONTENT SLIDE:5\1_REC Light Event Theme:8\1_CONTENT SLIDE:5</vt:lpwstr>
  </property>
  <property fmtid="{D5CDD505-2E9C-101B-9397-08002B2CF9AE}" pid="30" name="ClassificationContentMarkingFooterText">
    <vt:lpwstr>OFFICIAL</vt:lpwstr>
  </property>
  <property fmtid="{D5CDD505-2E9C-101B-9397-08002B2CF9AE}" pid="31" name="ClassificationContentMarkingHeaderLocations">
    <vt:lpwstr>REC Light Event Theme:10\REC Alternative Event Theme:7\TITLE SLIDES:8\SECTION SLIDES:9\CONTENT SLIDE:8\1_REC Light Event Theme:10\1_CONTENT SLIDE:8</vt:lpwstr>
  </property>
  <property fmtid="{D5CDD505-2E9C-101B-9397-08002B2CF9AE}" pid="32" name="ClassificationContentMarkingHeaderText">
    <vt:lpwstr>OFFICIAL</vt:lpwstr>
  </property>
  <property fmtid="{D5CDD505-2E9C-101B-9397-08002B2CF9AE}" pid="33" name="KIM_Function">
    <vt:lpwstr>1;#Energy supply and security|ca24af43-cb19-9c06-b7c6-7d5864afb0e5</vt:lpwstr>
  </property>
  <property fmtid="{D5CDD505-2E9C-101B-9397-08002B2CF9AE}" pid="34" name="KIM_GovernmentBody">
    <vt:lpwstr>3;#DESNZ|bb335eaf-f697-16af-0755-aa8d4628e736</vt:lpwstr>
  </property>
  <property fmtid="{D5CDD505-2E9C-101B-9397-08002B2CF9AE}" pid="35" name="KIM_Activity">
    <vt:lpwstr>2;#Electricity Systems|acdf5bab-4ca5-1b6b-457d-04fe2fa8a1ba</vt:lpwstr>
  </property>
</Properties>
</file>