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0" r:id="rId5"/>
  </p:sldMasterIdLst>
  <p:notesMasterIdLst>
    <p:notesMasterId r:id="rId28"/>
  </p:notesMasterIdLst>
  <p:handoutMasterIdLst>
    <p:handoutMasterId r:id="rId29"/>
  </p:handoutMasterIdLst>
  <p:sldIdLst>
    <p:sldId id="312" r:id="rId6"/>
    <p:sldId id="328" r:id="rId7"/>
    <p:sldId id="2147480065" r:id="rId8"/>
    <p:sldId id="2147480063" r:id="rId9"/>
    <p:sldId id="2146846643" r:id="rId10"/>
    <p:sldId id="2147480049" r:id="rId11"/>
    <p:sldId id="2147480059" r:id="rId12"/>
    <p:sldId id="2146846629" r:id="rId13"/>
    <p:sldId id="2147480058" r:id="rId14"/>
    <p:sldId id="2147480057" r:id="rId15"/>
    <p:sldId id="2147480056" r:id="rId16"/>
    <p:sldId id="2147480051" r:id="rId17"/>
    <p:sldId id="2147479905" r:id="rId18"/>
    <p:sldId id="2147480052" r:id="rId19"/>
    <p:sldId id="2147480054" r:id="rId20"/>
    <p:sldId id="2147480064" r:id="rId21"/>
    <p:sldId id="2147480069" r:id="rId22"/>
    <p:sldId id="2147480070" r:id="rId23"/>
    <p:sldId id="2147480067" r:id="rId24"/>
    <p:sldId id="2147480066" r:id="rId25"/>
    <p:sldId id="2147480068" r:id="rId26"/>
    <p:sldId id="33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D49202-9F73-D7B7-4846-9D29F280F8AA}" name="Andrew Wallace" initials="AW" userId="S::andrew.wallace@retailenergycode.co.uk::b85f50ea-c8e9-4ab8-a03d-c7430dfcb69a" providerId="AD"/>
  <p188:author id="{4D9BCB16-1B9D-EA7E-A822-A842392AA06C}" name="Nizar Hamood" initials="" userId="S::nizar.hamood@retailenergycode.co.uk::945f4fdd-359d-40ca-aeb2-2e1f6be454d0" providerId="AD"/>
  <p188:author id="{0F1ED816-5FCF-BA02-AF22-DAFC349464CE}" name="John Aung" initials="JA" userId="S::john.aung@retailenergycode.co.uk::2cc2b4d8-2431-41f3-b0d0-457e6f15c715" providerId="AD"/>
  <p188:author id="{05DEA623-A4F9-7A61-206A-327DE9CA4916}" name="Paul Crorken" initials="PC" userId="S::paul.crorken@retailenergycode.co.uk::7d030d97-cf6f-40ad-901e-4ad369443dc8" providerId="AD"/>
  <p188:author id="{AB0B6860-EECA-3055-13D3-928DAE5ABDBF}" name="Roberts, George" initials="RG" userId="S::george.a.roberts_capgemini.com#ext#@retailenergycodecompany.onmicrosoft.com::0979a66e-cb15-4ddb-a6cf-ce520ef0bd2a" providerId="AD"/>
  <p188:author id="{9D91197F-AD41-A9BD-7206-03ADD481FD74}" name="Eva Von-Schaxmann" initials="EV" userId="S::eva.von-schaxmann@retailenergycode.co.uk::2635d874-7c84-4919-9484-f4ef4c8c0283" providerId="AD"/>
  <p188:author id="{F5B444F7-E605-A119-1D07-A5FB65F3DDC0}" name="Nizar Hamood" initials="NH" userId="6f5da4f632ac19b8" providerId="Windows Live"/>
  <p188:author id="{1BD9F8F7-0129-6EB1-2647-0F9181EC5C43}" name="Sarah Jones" initials="SJ" userId="S::sarah.jones_sjw-energy.co.uk#ext#@retailenergycodecompany.onmicrosoft.com::c039bd41-8737-4057-be77-582d4c1f04f3" providerId="AD"/>
  <p188:author id="{6A27DDFD-CB56-DB82-0B73-9C6C40BEABBB}" name="Chris Stock" initials="CS" userId="S::chris.stock@retailenergycode.co.uk::def5a52e-0879-438c-8175-a9c27e65cd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38F5"/>
    <a:srgbClr val="FEC84B"/>
    <a:srgbClr val="FF206E"/>
    <a:srgbClr val="EBE8FE"/>
    <a:srgbClr val="021E5E"/>
    <a:srgbClr val="2F855A"/>
    <a:srgbClr val="E6E5EE"/>
    <a:srgbClr val="1EF395"/>
    <a:srgbClr val="20D6FF"/>
    <a:srgbClr val="FF79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8061BF-EA64-4B94-AE4E-F4F78C711953}" v="43" dt="2026-06-01T14:52:29.574"/>
    <p1510:client id="{44A89D24-70B6-4F34-8816-CE5BAC1F3B3A}" v="52" dt="2026-06-01T12:05:35.071"/>
    <p1510:client id="{838AFA56-99D0-779D-30C9-DD10AF5289C2}" v="7" dt="2026-06-01T12:55:15.984"/>
    <p1510:client id="{A008B4E8-F630-AC75-786F-09F702BC8D19}" v="27" dt="2026-06-01T12:10:07.031"/>
    <p1510:client id="{A7FF62C2-9425-3698-27D1-7BAD6C822341}" v="333" dt="2026-05-31T16:56:17.259"/>
    <p1510:client id="{AD3AE943-E3DE-62B8-A10F-B9544F3998EA}" v="51" dt="2026-05-31T16:57:38.490"/>
    <p1510:client id="{C8E7D202-60FF-B655-356B-BAF406CA5031}" v="564" dt="2026-05-31T17:54:02.869"/>
    <p1510:client id="{E35C2FD7-0E7C-9965-A30D-215C34769177}" v="4" dt="2026-06-01T09:18:56.851"/>
  </p1510:revLst>
</p1510:revInfo>
</file>

<file path=ppt/tableStyles.xml><?xml version="1.0" encoding="utf-8"?>
<a:tblStyleLst xmlns:a="http://schemas.openxmlformats.org/drawingml/2006/main" def="{5C22544A-7EE6-4342-B048-85BDC9FD1C3A}">
  <a:tblStyle styleId="{21E4AEA4-8DFA-4A89-87EB-49C32662AFE0}"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FBEBE8"/>
          </a:solidFill>
        </a:fill>
      </a:tcStyle>
    </a:wholeTbl>
    <a:band1H>
      <a:tcStyle>
        <a:tcBdr/>
        <a:fill>
          <a:solidFill>
            <a:srgbClr val="F7D5CD"/>
          </a:solidFill>
        </a:fill>
      </a:tcStyle>
    </a:band1H>
    <a:band2H>
      <a:tcStyle>
        <a:tcBdr/>
      </a:tcStyle>
    </a:band2H>
    <a:band1V>
      <a:tcStyle>
        <a:tcBdr/>
        <a:fill>
          <a:solidFill>
            <a:srgbClr val="F7D5CD"/>
          </a:solidFill>
        </a:fill>
      </a:tcStyle>
    </a:band1V>
    <a:band2V>
      <a:tcStyle>
        <a:tcBdr/>
      </a:tcStyle>
    </a:band2V>
    <a:lastCol>
      <a:tcTxStyle b="on">
        <a:font>
          <a:latin typeface="+mn-lt"/>
          <a:ea typeface="+mn-ea"/>
          <a:cs typeface="+mn-cs"/>
        </a:font>
        <a:srgbClr val="FFFFFF"/>
      </a:tcTxStyle>
      <a:tcStyle>
        <a:tcBdr/>
        <a:fill>
          <a:solidFill>
            <a:srgbClr val="E97132"/>
          </a:solidFill>
        </a:fill>
      </a:tcStyle>
    </a:lastCol>
    <a:firstCol>
      <a:tcTxStyle b="on">
        <a:font>
          <a:latin typeface="+mn-lt"/>
          <a:ea typeface="+mn-ea"/>
          <a:cs typeface="+mn-cs"/>
        </a:font>
        <a:srgbClr val="FFFFFF"/>
      </a:tcTxStyle>
      <a:tcStyle>
        <a:tcBdr/>
        <a:fill>
          <a:solidFill>
            <a:srgbClr val="E9713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E9713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E97132"/>
          </a:solidFill>
        </a:fill>
      </a:tcStyle>
    </a:firstRow>
  </a:tblStyle>
  <a:tblStyle styleId="{D113A9D2-9D6B-4929-AA2D-F23B5EE8CBE7}" styleName="">
    <a:wholeTbl>
      <a:tcTxStyle>
        <a:font>
          <a:latin typeface="+mn-lt"/>
          <a:ea typeface="+mn-ea"/>
          <a:cs typeface="+mn-cs"/>
        </a:font>
        <a:srgbClr val="FFFFFF"/>
      </a:tcTxStyle>
      <a:tcStyle>
        <a:tcBdr>
          <a:left>
            <a:ln w="3172" cap="flat" cmpd="sng" algn="ctr">
              <a:solidFill>
                <a:srgbClr val="BCC5CD"/>
              </a:solidFill>
              <a:prstDash val="solid"/>
              <a:round/>
              <a:headEnd type="none" w="med" len="med"/>
              <a:tailEnd type="none" w="med" len="med"/>
            </a:ln>
          </a:left>
          <a:right>
            <a:ln w="3172" cap="flat" cmpd="sng" algn="ctr">
              <a:solidFill>
                <a:srgbClr val="BCC5CD"/>
              </a:solidFill>
              <a:prstDash val="solid"/>
              <a:round/>
              <a:headEnd type="none" w="med" len="med"/>
              <a:tailEnd type="none" w="med" len="med"/>
            </a:ln>
          </a:right>
          <a:top>
            <a:ln w="3172" cap="flat" cmpd="sng" algn="ctr">
              <a:solidFill>
                <a:srgbClr val="BCC5CD"/>
              </a:solidFill>
              <a:prstDash val="solid"/>
              <a:round/>
              <a:headEnd type="none" w="med" len="med"/>
              <a:tailEnd type="none" w="med" len="med"/>
            </a:ln>
          </a:top>
          <a:bottom>
            <a:ln w="3172" cap="flat" cmpd="sng" algn="ctr">
              <a:solidFill>
                <a:srgbClr val="BCC5CD"/>
              </a:solidFill>
              <a:prstDash val="solid"/>
              <a:round/>
              <a:headEnd type="none" w="med" len="med"/>
              <a:tailEnd type="none" w="med" len="med"/>
            </a:ln>
          </a:bottom>
        </a:tcBdr>
        <a:fill>
          <a:solidFill>
            <a:srgbClr val="156082"/>
          </a:solidFill>
        </a:fill>
      </a:tcStyle>
    </a:wholeTbl>
    <a:band1H>
      <a:tcStyle>
        <a:tcBdr/>
        <a:fill>
          <a:solidFill>
            <a:srgbClr val="FFFFFF"/>
          </a:solidFill>
        </a:fill>
      </a:tcStyle>
    </a:band1H>
    <a:band1V>
      <a:tcStyle>
        <a:tcBdr/>
        <a:fill>
          <a:solidFill>
            <a:srgbClr val="FFFFFF"/>
          </a:solidFill>
        </a:fill>
      </a:tcStyle>
    </a:band1V>
    <a:lastCol>
      <a:tcTxStyle b="on">
        <a:font>
          <a:latin typeface=""/>
          <a:ea typeface=""/>
          <a:cs typeface=""/>
        </a:font>
      </a:tcTxStyle>
      <a:tcStyle>
        <a:tcBdr>
          <a:left>
            <a:ln w="3172" cap="flat" cmpd="sng" algn="ctr">
              <a:solidFill>
                <a:srgbClr val="FFFFFF"/>
              </a:solidFill>
              <a:prstDash val="solid"/>
              <a:round/>
              <a:headEnd type="none" w="med" len="med"/>
              <a:tailEnd type="none" w="med" len="med"/>
            </a:ln>
          </a:left>
        </a:tcBdr>
        <a:fill>
          <a:solidFill>
            <a:srgbClr val="156082"/>
          </a:solidFill>
        </a:fill>
      </a:tcStyle>
    </a:lastCol>
    <a:firstCol>
      <a:tcTxStyle b="on">
        <a:font>
          <a:latin typeface=""/>
          <a:ea typeface=""/>
          <a:cs typeface=""/>
        </a:font>
      </a:tcTxStyle>
      <a:tcStyle>
        <a:tcBdr>
          <a:right>
            <a:ln w="3172" cap="flat" cmpd="sng" algn="ctr">
              <a:solidFill>
                <a:srgbClr val="FFFFFF"/>
              </a:solidFill>
              <a:prstDash val="solid"/>
              <a:round/>
              <a:headEnd type="none" w="med" len="med"/>
              <a:tailEnd type="none" w="med" len="med"/>
            </a:ln>
          </a:right>
        </a:tcBdr>
        <a:fill>
          <a:solidFill>
            <a:srgbClr val="156082"/>
          </a:solidFill>
        </a:fill>
      </a:tcStyle>
    </a:firstCol>
    <a:lastRow>
      <a:tcTxStyle b="on">
        <a:font>
          <a:latin typeface=""/>
          <a:ea typeface=""/>
          <a:cs typeface=""/>
        </a:font>
      </a:tcTxStyle>
      <a:tcStyle>
        <a:tcBdr>
          <a:top>
            <a:ln w="3172"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
          <a:ea typeface=""/>
          <a:cs typeface=""/>
        </a:font>
      </a:tcTxStyle>
      <a:tcStyle>
        <a:tcBdr>
          <a:bottom>
            <a:ln w="3172" cap="flat" cmpd="sng" algn="ctr">
              <a:solidFill>
                <a:srgbClr val="FFFFFF"/>
              </a:solidFill>
              <a:prstDash val="solid"/>
              <a:round/>
              <a:headEnd type="none" w="med" len="med"/>
              <a:tailEnd type="none" w="med" len="med"/>
            </a:ln>
          </a:bottom>
        </a:tcBdr>
        <a:fill>
          <a:solidFill>
            <a:srgbClr val="156082"/>
          </a:solidFill>
        </a:fill>
      </a:tcStyle>
    </a:firstRow>
  </a:tblStyle>
  <a:tblStyle styleId="{69012ECD-51FC-41F1-AA8D-1B2483CD663E}" styleName="">
    <a:wholeTbl>
      <a:tcTxStyle>
        <a:font>
          <a:latin typeface="+mn-lt"/>
          <a:ea typeface="+mn-ea"/>
          <a:cs typeface="+mn-cs"/>
        </a:font>
        <a:srgbClr val="000000"/>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tcStyle>
    </a:wholeTbl>
    <a:band1H>
      <a:tcStyle>
        <a:tcBdr>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tcStyle>
    </a:band1H>
    <a:band1V>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cBdr>
      </a:tcStyle>
    </a:band1V>
    <a:band2V>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5608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156082"/>
          </a:solidFill>
        </a:fill>
      </a:tcStyle>
    </a:firstRow>
  </a:tblStyle>
  <a:tblStyle styleId="{F5AB1C69-6EDB-4FF4-983F-18BD219EF322}"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BE8"/>
          </a:solidFill>
        </a:fill>
      </a:tcStyle>
    </a:wholeTbl>
    <a:band1H>
      <a:tcStyle>
        <a:tcBdr/>
        <a:fill>
          <a:solidFill>
            <a:srgbClr val="CCD4CC"/>
          </a:solidFill>
        </a:fill>
      </a:tcStyle>
    </a:band1H>
    <a:band2H>
      <a:tcStyle>
        <a:tcBdr/>
      </a:tcStyle>
    </a:band2H>
    <a:band1V>
      <a:tcStyle>
        <a:tcBdr/>
        <a:fill>
          <a:solidFill>
            <a:srgbClr val="CCD4CC"/>
          </a:solidFill>
        </a:fill>
      </a:tcStyle>
    </a:band1V>
    <a:band2V>
      <a:tcStyle>
        <a:tcBdr/>
      </a:tcStyle>
    </a:band2V>
    <a:lastCol>
      <a:tcTxStyle b="on">
        <a:font>
          <a:latin typeface="+mn-lt"/>
          <a:ea typeface="+mn-ea"/>
          <a:cs typeface="+mn-cs"/>
        </a:font>
        <a:srgbClr val="FFFFFF"/>
      </a:tcTxStyle>
      <a:tcStyle>
        <a:tcBdr/>
        <a:fill>
          <a:solidFill>
            <a:srgbClr val="196B24"/>
          </a:solidFill>
        </a:fill>
      </a:tcStyle>
    </a:lastCol>
    <a:firstCol>
      <a:tcTxStyle b="on">
        <a:font>
          <a:latin typeface="+mn-lt"/>
          <a:ea typeface="+mn-ea"/>
          <a:cs typeface="+mn-cs"/>
        </a:font>
        <a:srgbClr val="FFFFFF"/>
      </a:tcTxStyle>
      <a:tcStyle>
        <a:tcBdr/>
        <a:fill>
          <a:solidFill>
            <a:srgbClr val="196B2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96B2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96B24"/>
          </a:solidFill>
        </a:fill>
      </a:tcStyle>
    </a:firstRow>
  </a:tblStyle>
  <a:tblStyle styleId="{35758FB7-9AC5-4552-8A53-C91805E547FA}" styleName="">
    <a:wholeTbl>
      <a:tcTxStyle>
        <a:font>
          <a:latin typeface="+mn-lt"/>
          <a:ea typeface="+mn-ea"/>
          <a:cs typeface="+mn-cs"/>
        </a:font>
        <a:srgbClr val="000000"/>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wholeTbl>
    <a:band1H>
      <a:tcStyle>
        <a:tcBdr/>
        <a:fill>
          <a:solidFill>
            <a:srgbClr val="A02B93"/>
          </a:solidFill>
        </a:fill>
      </a:tcStyle>
    </a:band1H>
    <a:band2H>
      <a:tcStyle>
        <a:tcBdr/>
        <a:fill>
          <a:solidFill>
            <a:srgbClr val="A02B93"/>
          </a:solidFill>
        </a:fill>
      </a:tcStyle>
    </a:band2H>
    <a:band1V>
      <a:tcStyle>
        <a:tcBdr>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band1V>
    <a:band2V>
      <a:tcStyle>
        <a:tcBdr/>
        <a:fill>
          <a:solidFill>
            <a:srgbClr val="A02B93"/>
          </a:solidFill>
        </a:fill>
      </a:tcStyle>
    </a:band2V>
    <a:lastCol>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lastCol>
    <a:firstCol>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firstCol>
    <a:lastRow>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lastRow>
    <a:firstRow>
      <a:tcTxStyle b="on">
        <a:font>
          <a:latin typeface="+mn-lt"/>
          <a:ea typeface="+mn-ea"/>
          <a:cs typeface="+mn-cs"/>
        </a:font>
        <a:srgbClr val="FFFFFF"/>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A02B93"/>
          </a:solidFill>
        </a:fill>
      </a:tcStyle>
    </a:firstRow>
  </a:tblStyle>
  <a:tblStyle styleId="{3C2FFA5D-87B4-456A-9821-1D502468CF0F}" styleName="">
    <a:wholeTbl>
      <a:tcTxStyle>
        <a:font>
          <a:latin typeface="+mn-lt"/>
          <a:ea typeface="+mn-ea"/>
          <a:cs typeface="+mn-cs"/>
        </a:font>
        <a:srgbClr val="000000"/>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wholeTbl>
    <a:band1H>
      <a:tcStyle>
        <a:tcBdr/>
        <a:fill>
          <a:solidFill>
            <a:srgbClr val="156082"/>
          </a:solidFill>
        </a:fill>
      </a:tcStyle>
    </a:band1H>
    <a:band2H>
      <a:tcStyle>
        <a:tcBdr/>
        <a:fill>
          <a:solidFill>
            <a:srgbClr val="156082"/>
          </a:solidFill>
        </a:fill>
      </a:tcStyle>
    </a:band2H>
    <a:band1V>
      <a:tcStyle>
        <a:tcBdr>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band1V>
    <a:band2V>
      <a:tcStyle>
        <a:tcBdr/>
        <a:fill>
          <a:solidFill>
            <a:srgbClr val="156082"/>
          </a:solidFill>
        </a:fill>
      </a:tcStyle>
    </a:band2V>
    <a:lastCol>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lastCol>
    <a:firstCol>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firstCol>
    <a:lastRow>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lastRow>
    <a:firstRow>
      <a:tcTxStyle b="on">
        <a:font>
          <a:latin typeface="+mn-lt"/>
          <a:ea typeface="+mn-ea"/>
          <a:cs typeface="+mn-cs"/>
        </a:font>
        <a:srgbClr val="FFFFFF"/>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56082"/>
          </a:solidFill>
        </a:fill>
      </a:tcStyle>
    </a:firstRow>
  </a:tblStyle>
  <a:tblStyle styleId="{1FECB4D8-DB02-4DC6-A0A2-4F2EBAE1DC90}" styleName="">
    <a:wholeTbl>
      <a:tcTxStyle>
        <a:font>
          <a:latin typeface="+mn-lt"/>
          <a:ea typeface="+mn-ea"/>
          <a:cs typeface="+mn-cs"/>
        </a:font>
        <a:srgbClr val="000000"/>
      </a:tcTxStyle>
      <a:tcStyle>
        <a:tcBdr>
          <a:left>
            <a:ln w="12701" cap="flat" cmpd="sng" algn="ctr">
              <a:solidFill>
                <a:srgbClr val="196B24"/>
              </a:solidFill>
              <a:prstDash val="solid"/>
              <a:round/>
              <a:headEnd type="none" w="med" len="med"/>
              <a:tailEnd type="none" w="med" len="med"/>
            </a:ln>
          </a:left>
          <a:right>
            <a:ln w="12701" cap="flat" cmpd="sng" algn="ctr">
              <a:solidFill>
                <a:srgbClr val="196B24"/>
              </a:solidFill>
              <a:prstDash val="solid"/>
              <a:round/>
              <a:headEnd type="none" w="med" len="med"/>
              <a:tailEnd type="none" w="med" len="med"/>
            </a:ln>
          </a:right>
          <a:top>
            <a:ln w="12701" cap="flat" cmpd="sng" algn="ctr">
              <a:solidFill>
                <a:srgbClr val="196B24"/>
              </a:solidFill>
              <a:prstDash val="solid"/>
              <a:round/>
              <a:headEnd type="none" w="med" len="med"/>
              <a:tailEnd type="none" w="med" len="med"/>
            </a:ln>
          </a:top>
          <a:bottom>
            <a:ln w="12701" cap="flat" cmpd="sng" algn="ctr">
              <a:solidFill>
                <a:srgbClr val="196B24"/>
              </a:solidFill>
              <a:prstDash val="solid"/>
              <a:round/>
              <a:headEnd type="none" w="med" len="med"/>
              <a:tailEnd type="none" w="med" len="med"/>
            </a:ln>
          </a:bottom>
        </a:tcBdr>
        <a:fill>
          <a:solidFill>
            <a:srgbClr val="FFFFFF"/>
          </a:solidFill>
        </a:fill>
      </a:tcStyle>
    </a:wholeTbl>
    <a:band1H>
      <a:tcStyle>
        <a:tcBdr/>
        <a:fill>
          <a:solidFill>
            <a:srgbClr val="E7EBE8"/>
          </a:solidFill>
        </a:fill>
      </a:tcStyle>
    </a:band1H>
    <a:band1V>
      <a:tcStyle>
        <a:tcBdr/>
        <a:fill>
          <a:solidFill>
            <a:srgbClr val="E7EBE8"/>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96B24"/>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196B24"/>
          </a:solidFill>
        </a:fill>
      </a:tcStyle>
    </a:firstRow>
  </a:tblStyle>
  <a:tblStyle styleId="{37CE84F3-28C3-443E-9E96-99CF82512B78}" styleName="">
    <a:wholeTbl>
      <a:tcTxStyle>
        <a:font>
          <a:latin typeface="+mn-lt"/>
          <a:ea typeface="+mn-ea"/>
          <a:cs typeface="+mn-cs"/>
        </a:font>
        <a:srgbClr val="FFFFFF"/>
      </a:tcTxStyle>
      <a:tcStyle>
        <a:tcBdr/>
        <a:fill>
          <a:solidFill>
            <a:srgbClr val="E97132"/>
          </a:solidFill>
        </a:fill>
      </a:tcStyle>
    </a:wholeTbl>
    <a:band1H>
      <a:tcStyle>
        <a:tcBdr/>
        <a:fill>
          <a:solidFill>
            <a:srgbClr val="BA5926"/>
          </a:solidFill>
        </a:fill>
      </a:tcStyle>
    </a:band1H>
    <a:band1V>
      <a:tcStyle>
        <a:tcBdr/>
        <a:fill>
          <a:solidFill>
            <a:srgbClr val="BA5926"/>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BA5926"/>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BA5926"/>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9B491E"/>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D03447BB-5D67-496B-8E87-E561075AD55C}" styleName="">
    <a:wholeTbl>
      <a:tcTxStyle>
        <a:font>
          <a:latin typeface="+mn-lt"/>
          <a:ea typeface="+mn-ea"/>
          <a:cs typeface="+mn-cs"/>
        </a:font>
        <a:srgbClr val="FFFFFF"/>
      </a:tcTxStyle>
      <a:tcStyle>
        <a:tcBdr/>
        <a:fill>
          <a:solidFill>
            <a:srgbClr val="196B24"/>
          </a:solidFill>
        </a:fill>
      </a:tcStyle>
    </a:wholeTbl>
    <a:band1H>
      <a:tcStyle>
        <a:tcBdr/>
        <a:fill>
          <a:solidFill>
            <a:srgbClr val="12541A"/>
          </a:solidFill>
        </a:fill>
      </a:tcStyle>
    </a:band1H>
    <a:band1V>
      <a:tcStyle>
        <a:tcBdr/>
        <a:fill>
          <a:solidFill>
            <a:srgbClr val="12541A"/>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12541A"/>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12541A"/>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0D4514"/>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306799F8-075E-4A3A-A7F6-7FBC6576F1A4}" styleName="">
    <a:wholeTbl>
      <a:tcTxStyle>
        <a:font>
          <a:latin typeface="+mn-lt"/>
          <a:ea typeface="+mn-ea"/>
          <a:cs typeface="+mn-cs"/>
        </a:font>
        <a:srgbClr val="FFFFFF"/>
      </a:tcTxStyle>
      <a:tcStyle>
        <a:tcBdr>
          <a:left>
            <a:ln w="3172" cap="flat" cmpd="sng" algn="ctr">
              <a:solidFill>
                <a:srgbClr val="BCC7BD"/>
              </a:solidFill>
              <a:prstDash val="solid"/>
              <a:round/>
              <a:headEnd type="none" w="med" len="med"/>
              <a:tailEnd type="none" w="med" len="med"/>
            </a:ln>
          </a:left>
          <a:right>
            <a:ln w="3172" cap="flat" cmpd="sng" algn="ctr">
              <a:solidFill>
                <a:srgbClr val="BCC7BD"/>
              </a:solidFill>
              <a:prstDash val="solid"/>
              <a:round/>
              <a:headEnd type="none" w="med" len="med"/>
              <a:tailEnd type="none" w="med" len="med"/>
            </a:ln>
          </a:right>
          <a:top>
            <a:ln w="3172" cap="flat" cmpd="sng" algn="ctr">
              <a:solidFill>
                <a:srgbClr val="BCC7BD"/>
              </a:solidFill>
              <a:prstDash val="solid"/>
              <a:round/>
              <a:headEnd type="none" w="med" len="med"/>
              <a:tailEnd type="none" w="med" len="med"/>
            </a:ln>
          </a:top>
          <a:bottom>
            <a:ln w="3172" cap="flat" cmpd="sng" algn="ctr">
              <a:solidFill>
                <a:srgbClr val="BCC7BD"/>
              </a:solidFill>
              <a:prstDash val="solid"/>
              <a:round/>
              <a:headEnd type="none" w="med" len="med"/>
              <a:tailEnd type="none" w="med" len="med"/>
            </a:ln>
          </a:bottom>
        </a:tcBdr>
        <a:fill>
          <a:solidFill>
            <a:srgbClr val="196B24"/>
          </a:solidFill>
        </a:fill>
      </a:tcStyle>
    </a:wholeTbl>
    <a:band1H>
      <a:tcStyle>
        <a:tcBdr/>
        <a:fill>
          <a:solidFill>
            <a:srgbClr val="FFFFFF"/>
          </a:solidFill>
        </a:fill>
      </a:tcStyle>
    </a:band1H>
    <a:band1V>
      <a:tcStyle>
        <a:tcBdr/>
        <a:fill>
          <a:solidFill>
            <a:srgbClr val="FFFFFF"/>
          </a:solidFill>
        </a:fill>
      </a:tcStyle>
    </a:band1V>
    <a:lastCol>
      <a:tcTxStyle b="on">
        <a:font>
          <a:latin typeface=""/>
          <a:ea typeface=""/>
          <a:cs typeface=""/>
        </a:font>
      </a:tcTxStyle>
      <a:tcStyle>
        <a:tcBdr>
          <a:left>
            <a:ln w="3172" cap="flat" cmpd="sng" algn="ctr">
              <a:solidFill>
                <a:srgbClr val="FFFFFF"/>
              </a:solidFill>
              <a:prstDash val="solid"/>
              <a:round/>
              <a:headEnd type="none" w="med" len="med"/>
              <a:tailEnd type="none" w="med" len="med"/>
            </a:ln>
          </a:left>
        </a:tcBdr>
        <a:fill>
          <a:solidFill>
            <a:srgbClr val="196B24"/>
          </a:solidFill>
        </a:fill>
      </a:tcStyle>
    </a:lastCol>
    <a:firstCol>
      <a:tcTxStyle b="on">
        <a:font>
          <a:latin typeface=""/>
          <a:ea typeface=""/>
          <a:cs typeface=""/>
        </a:font>
      </a:tcTxStyle>
      <a:tcStyle>
        <a:tcBdr>
          <a:right>
            <a:ln w="3172" cap="flat" cmpd="sng" algn="ctr">
              <a:solidFill>
                <a:srgbClr val="FFFFFF"/>
              </a:solidFill>
              <a:prstDash val="solid"/>
              <a:round/>
              <a:headEnd type="none" w="med" len="med"/>
              <a:tailEnd type="none" w="med" len="med"/>
            </a:ln>
          </a:right>
        </a:tcBdr>
        <a:fill>
          <a:solidFill>
            <a:srgbClr val="196B24"/>
          </a:solidFill>
        </a:fill>
      </a:tcStyle>
    </a:firstCol>
    <a:lastRow>
      <a:tcTxStyle b="on">
        <a:font>
          <a:latin typeface=""/>
          <a:ea typeface=""/>
          <a:cs typeface=""/>
        </a:font>
      </a:tcTxStyle>
      <a:tcStyle>
        <a:tcBdr>
          <a:top>
            <a:ln w="3172" cap="flat" cmpd="sng" algn="ctr">
              <a:solidFill>
                <a:srgbClr val="FFFFFF"/>
              </a:solidFill>
              <a:prstDash val="solid"/>
              <a:round/>
              <a:headEnd type="none" w="med" len="med"/>
              <a:tailEnd type="none" w="med" len="med"/>
            </a:ln>
          </a:top>
        </a:tcBdr>
        <a:fill>
          <a:solidFill>
            <a:srgbClr val="196B24"/>
          </a:solidFill>
        </a:fill>
      </a:tcStyle>
    </a:lastRow>
    <a:firstRow>
      <a:tcTxStyle b="on">
        <a:font>
          <a:latin typeface=""/>
          <a:ea typeface=""/>
          <a:cs typeface=""/>
        </a:font>
      </a:tcTxStyle>
      <a:tcStyle>
        <a:tcBdr>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775DCB02-9BB8-47FD-8907-85C794F793BA}" styleName="">
    <a:wholeTbl>
      <a:tcTxStyle>
        <a:font>
          <a:latin typeface="+mn-lt"/>
          <a:ea typeface="+mn-ea"/>
          <a:cs typeface="+mn-cs"/>
        </a:font>
        <a:srgbClr val="000000"/>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wholeTbl>
    <a:band1H>
      <a:tcStyle>
        <a:tcBdr/>
        <a:fill>
          <a:solidFill>
            <a:srgbClr val="0F9ED5"/>
          </a:solidFill>
        </a:fill>
      </a:tcStyle>
    </a:band1H>
    <a:band2H>
      <a:tcStyle>
        <a:tcBdr/>
        <a:fill>
          <a:solidFill>
            <a:srgbClr val="0F9ED5"/>
          </a:solidFill>
        </a:fill>
      </a:tcStyle>
    </a:band2H>
    <a:band1V>
      <a:tcStyle>
        <a:tcBdr>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band1V>
    <a:band2V>
      <a:tcStyle>
        <a:tcBdr/>
        <a:fill>
          <a:solidFill>
            <a:srgbClr val="0F9ED5"/>
          </a:solidFill>
        </a:fill>
      </a:tcStyle>
    </a:band2V>
    <a:lastCol>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lastCol>
    <a:firstCol>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firstCol>
    <a:lastRow>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lastRow>
    <a:firstRow>
      <a:tcTxStyle b="on">
        <a:font>
          <a:latin typeface="+mn-lt"/>
          <a:ea typeface="+mn-ea"/>
          <a:cs typeface="+mn-cs"/>
        </a:font>
        <a:srgbClr val="FFFFFF"/>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0F9ED5"/>
          </a:solidFill>
        </a:fill>
      </a:tcStyle>
    </a:firstRow>
  </a:tblStyle>
  <a:tblStyle styleId="{125E5076-3810-47DD-B79F-674D7AD40C01}" styleName="">
    <a:wholeTbl>
      <a:tcTxStyle>
        <a:font>
          <a:latin typeface="+mn-lt"/>
          <a:ea typeface="+mn-ea"/>
          <a:cs typeface="+mn-cs"/>
        </a:font>
        <a:srgbClr val="FFFFFF"/>
      </a:tcTxStyle>
      <a:tcStyle>
        <a:tcBdr/>
        <a:fill>
          <a:solidFill>
            <a:srgbClr val="156082"/>
          </a:solidFill>
        </a:fill>
      </a:tcStyle>
    </a:wholeTbl>
    <a:band1H>
      <a:tcStyle>
        <a:tcBdr/>
        <a:fill>
          <a:solidFill>
            <a:srgbClr val="0E4B66"/>
          </a:solidFill>
        </a:fill>
      </a:tcStyle>
    </a:band1H>
    <a:band1V>
      <a:tcStyle>
        <a:tcBdr/>
        <a:fill>
          <a:solidFill>
            <a:srgbClr val="0E4B66"/>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0E4B66"/>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0E4B66"/>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0A3D54"/>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284E427A-3D55-4303-BF80-6455036E1DE7}"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wholeTbl>
    <a:band1H>
      <a:tcStyle>
        <a:tcBdr/>
        <a:fill>
          <a:solidFill>
            <a:srgbClr val="E97132"/>
          </a:solidFill>
        </a:fill>
      </a:tcStyle>
    </a:band1H>
    <a:band2H>
      <a:tcStyle>
        <a:tcBdr/>
        <a:fill>
          <a:solidFill>
            <a:srgbClr val="E97132"/>
          </a:solidFill>
        </a:fill>
      </a:tcStyle>
    </a:band2H>
    <a:band1V>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band1V>
    <a:band2V>
      <a:tcStyle>
        <a:tcBdr/>
        <a:fill>
          <a:solidFill>
            <a:srgbClr val="E97132"/>
          </a:solidFill>
        </a:fill>
      </a:tcStyle>
    </a:band2V>
    <a:lastCol>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lastCol>
    <a:firstCol>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firstCol>
    <a:lastRow>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lastRow>
    <a:firstRow>
      <a:tcTxStyle b="on">
        <a:font>
          <a:latin typeface="+mn-lt"/>
          <a:ea typeface="+mn-ea"/>
          <a:cs typeface="+mn-cs"/>
        </a:font>
        <a:srgbClr val="FFFFFF"/>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E97132"/>
          </a:solidFill>
        </a:fill>
      </a:tcStyle>
    </a:firstRow>
  </a:tblStyle>
  <a:tblStyle styleId="{B301B821-A1FF-4177-AEE7-76D212191A09}" styleName="">
    <a:wholeTbl>
      <a:tcTxStyle>
        <a:font>
          <a:latin typeface="+mn-lt"/>
          <a:ea typeface="+mn-ea"/>
          <a:cs typeface="+mn-cs"/>
        </a:font>
        <a:srgbClr val="000000"/>
      </a:tcTxStyle>
      <a:tcStyle>
        <a:tcBdr>
          <a:left>
            <a:ln w="12701" cap="flat" cmpd="sng" algn="ctr">
              <a:solidFill>
                <a:srgbClr val="156082"/>
              </a:solidFill>
              <a:prstDash val="solid"/>
              <a:round/>
              <a:headEnd type="none" w="med" len="med"/>
              <a:tailEnd type="none" w="med" len="med"/>
            </a:ln>
          </a:left>
          <a:right>
            <a:ln w="12701" cap="flat" cmpd="sng" algn="ctr">
              <a:solidFill>
                <a:srgbClr val="156082"/>
              </a:solidFill>
              <a:prstDash val="solid"/>
              <a:round/>
              <a:headEnd type="none" w="med" len="med"/>
              <a:tailEnd type="none" w="med" len="med"/>
            </a:ln>
          </a:right>
          <a:top>
            <a:ln w="12701" cap="flat" cmpd="sng" algn="ctr">
              <a:solidFill>
                <a:srgbClr val="156082"/>
              </a:solidFill>
              <a:prstDash val="solid"/>
              <a:round/>
              <a:headEnd type="none" w="med" len="med"/>
              <a:tailEnd type="none" w="med" len="med"/>
            </a:ln>
          </a:top>
          <a:bottom>
            <a:ln w="12701" cap="flat" cmpd="sng" algn="ctr">
              <a:solidFill>
                <a:srgbClr val="156082"/>
              </a:solidFill>
              <a:prstDash val="solid"/>
              <a:round/>
              <a:headEnd type="none" w="med" len="med"/>
              <a:tailEnd type="none" w="med" len="med"/>
            </a:ln>
          </a:bottom>
        </a:tcBdr>
        <a:fill>
          <a:solidFill>
            <a:srgbClr val="FFFFFF"/>
          </a:solidFill>
        </a:fill>
      </a:tcStyle>
    </a:wholeTbl>
    <a:band1H>
      <a:tcStyle>
        <a:tcBdr/>
        <a:fill>
          <a:solidFill>
            <a:srgbClr val="E7EAED"/>
          </a:solidFill>
        </a:fill>
      </a:tcStyle>
    </a:band1H>
    <a:band1V>
      <a:tcStyle>
        <a:tcBdr/>
        <a:fill>
          <a:solidFill>
            <a:srgbClr val="E7EAED"/>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56082"/>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15608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72968E-211C-6B1A-0841-6A757229C0AE}"/>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2CF8B470-9161-D135-1A80-B6559F591CF2}"/>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F63C0B7-D367-451D-B387-C891C6582493}"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6/1/2026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A440B379-36AC-C239-9F20-42E9F2B3ECE7}"/>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F14F4C29-3D15-4602-4FC2-D9633B15A9ED}"/>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32BA92E-A457-427E-977B-48D5B9710C42}"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3854692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0E332F64-C377-B876-78B3-CDDBD4ECAF83}"/>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3D9AB0DC-4C95-41A1-F2CB-D24D09935624}"/>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6417FE25-1EBF-04CA-BAED-0FC03AD176A6}"/>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sp>
      <p:sp>
        <p:nvSpPr>
          <p:cNvPr id="5" name="Google Shape;6;n">
            <a:extLst>
              <a:ext uri="{FF2B5EF4-FFF2-40B4-BE49-F238E27FC236}">
                <a16:creationId xmlns:a16="http://schemas.microsoft.com/office/drawing/2014/main" id="{6C040AB0-5810-0EAA-0CAC-446251D89B46}"/>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C74DEBCD-193D-BF84-3CBD-8CD875A63C09}"/>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7F37349C-F016-C4CD-77AD-6B34755E8D8D}"/>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0139197D-C159-46AD-92B1-B6C41A34FB10}" type="slidenum">
              <a:t>‹#›</a:t>
            </a:fld>
            <a:endParaRPr lang="en-GB"/>
          </a:p>
        </p:txBody>
      </p:sp>
    </p:spTree>
    <p:extLst>
      <p:ext uri="{BB962C8B-B14F-4D97-AF65-F5344CB8AC3E}">
        <p14:creationId xmlns:p14="http://schemas.microsoft.com/office/powerpoint/2010/main" val="150218002"/>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63628326-587E-BE99-C22A-F93DF35F4D8B}"/>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A9CBA93C-0E27-2A4A-91BA-E8A98BFAB0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BF9CCDBE-BB71-4B9D-DED9-4E2D391A29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7667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A8D5113D-B6CD-DD31-706C-56F12CF83B71}"/>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2FC42FDB-507E-4D8C-A23A-BA19218EED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D066996C-4CB0-5CA5-F2E0-E9FE27F6EB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8167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70C13-FB7E-499F-8353-640616ED2EA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0917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2C8F36D2-B559-1EB8-6BB3-9DF8AF08010D}"/>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5707A2C6-2208-05CA-FD9F-2187B03D2B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ABF73D3D-1A0F-1A0C-DD0E-BCE71E2687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4420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D59CDC15-DF89-AF49-0388-ACE4823E5B2E}"/>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661014D9-EFED-95B5-30F4-956AA97639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56F8F11C-423B-81B9-26A4-C20AC1D9D8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7757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344504A0-D3CF-11FF-885D-0B684C3FF73F}"/>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90B97813-D022-6864-2AE6-E73E4066BC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9ED2302E-5D73-0CFD-DBEF-00CD8C4276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6704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5BAC0-A4D1-E430-2484-0D8CE1F3F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173AE-2AEC-D217-EF08-D443D2FE9F2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A0E5869-13F3-F7BB-94B6-CFD60756E9E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305BDE1-CA4D-2619-386C-B535E63C39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18260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18AE317F-8B8B-A941-C3FD-37EABED4B54C}"/>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D9E0A3F9-5B31-3836-FDAA-955D68A2B5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0CA33567-9BFB-4B51-6004-6833DF9B18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6824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18AE317F-8B8B-A941-C3FD-37EABED4B54C}"/>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D9E0A3F9-5B31-3836-FDAA-955D68A2B5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0CA33567-9BFB-4B51-6004-6833DF9B18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682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2611C-8268-36BF-5E05-7FA692803F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4F4D20-657B-7B00-18B2-D702A716AD8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325CC0C-3D24-3959-E124-CE314FB036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BD0FC68-22BE-5FAB-EBBC-05BFF50C11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49887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2FE28CED-C5DF-90B5-36E2-5BEFF394C781}"/>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8E6B1578-9C3C-566E-C7FC-0CAA6C243C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AEDA8DC3-3EF9-892D-9B61-9C99957A34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7701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0C4BA227-5545-88B6-CDAF-B679AA9C2538}"/>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18A8D8A1-02B3-55C4-EF35-EFD4E912527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8DE07E17-5225-2ABD-9EEC-8EE07CD11C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1784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7AA370C0-A80C-7E63-A6A4-C52BB1379123}"/>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EB228D59-D665-D59F-98C2-0A8373F4818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B542AC47-B052-D455-4685-00BE387FA3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3779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8AB7F584-AB34-8D26-B3EF-E9AD7FC88F6E}"/>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01C56DA7-338A-ACD1-EFF4-15C54A74C9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5546B170-F096-06C8-5251-220EBEB646B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5839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AB55EDA4-BBBB-9BCE-144F-FE5C82F21157}"/>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5ECF72AE-66B8-CA7B-4EF8-CCA4F1664A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04E15120-ABDB-1CAD-41BC-C76DF647C8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3553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C5486190-9D10-2D3E-3B79-03C62A04BE59}"/>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8FC9F924-90A8-8623-CA4E-843358B35C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BD49CDB6-07DE-8CD3-6A7C-7C70910B72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02193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6.png"/><Relationship Id="rId7" Type="http://schemas.openxmlformats.org/officeDocument/2006/relationships/hyperlink" Target="../0224/retailenergycode.co.uk"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hyperlink" Target="mailto:info@retailenergycode.co.uk" TargetMode="External"/><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8.png"/><Relationship Id="rId9"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8" Type="http://schemas.openxmlformats.org/officeDocument/2006/relationships/hyperlink" Target="../0224/retailenergycode.co.uk" TargetMode="External"/><Relationship Id="rId3" Type="http://schemas.openxmlformats.org/officeDocument/2006/relationships/image" Target="../media/image12.png"/><Relationship Id="rId7" Type="http://schemas.openxmlformats.org/officeDocument/2006/relationships/hyperlink" Target="mailto:info@retailenergycode.co.uk" TargetMode="External"/><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5.png"/><Relationship Id="rId9" Type="http://schemas.openxmlformats.org/officeDocument/2006/relationships/hyperlink" Target="https://uk.linkedin.com/company/the-retail-energy-code-company" TargetMode="Externa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CCDE48BA-1252-1E50-B5E1-17FD4D975242}"/>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3BB61DF-E22C-0F6D-464A-AA28D168EC42}"/>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97B863B-06D8-AC81-621E-D50FE9825F5B}"/>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0DE0CFAF-A683-2E37-A48B-32BE9F1D6A15}"/>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C4BC99E5-1590-1DBC-BA9A-43188354777E}"/>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192932821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24EEE543-75CD-958C-210C-5DC6BBBAD922}"/>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AD405FC-CA9C-88F8-FB25-188AA14894F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7FB8F1C9-A3C2-C487-1579-9FBE04900DB3}"/>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148146BD-C85B-B1B8-0384-7948BF8984A6}"/>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FA496FD-BD2C-A2DB-1592-4B270338974D}"/>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948A23C7-0017-461E-709C-A36535AFD2E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A37770FB-BDB0-486B-3FBA-82D563A26D86}"/>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C62ADB6C-7F6E-FCB0-DDF6-18A59A903321}"/>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2578D183-C21D-34E7-ED9E-404BAF4F6CD4}"/>
              </a:ext>
            </a:extLst>
          </p:cNvPr>
          <p:cNvSpPr/>
          <p:nvPr/>
        </p:nvSpPr>
        <p:spPr>
          <a:xfrm rot="5400013">
            <a:off x="-499304" y="435401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985602EE-9F3F-DF27-0493-D721F36CB77F}"/>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9255297F-9EE5-F49D-7F53-330017FD74F8}"/>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778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04E4596-A173-39A7-FB65-0BE935F503B7}"/>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8AC0A587-7435-EB30-112C-B95D1E3AF05E}"/>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B5B294AE-3CEE-1E22-B39B-51312F3EBE60}"/>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9B367650-63F0-0F12-1B4B-74EFB7F85275}"/>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91FDB7BC-FF73-C351-F90B-64683F49A6BB}"/>
              </a:ext>
            </a:extLst>
          </p:cNvPr>
          <p:cNvSpPr/>
          <p:nvPr/>
        </p:nvSpPr>
        <p:spPr>
          <a:xfrm rot="10799991">
            <a:off x="5487094" y="-289124"/>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763409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32670F37-90EF-FA5B-ED10-48958CD36ADF}"/>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4D5475F5-436B-516B-BCEE-B340ACAF3322}"/>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671FD592-8E9D-273F-519F-AFDE8909B6E9}"/>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B57438D-6F97-1EF4-CAEB-3C930DDE9138}"/>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529BE6A0-4D46-A520-17CF-427F5139FE14}"/>
              </a:ext>
            </a:extLst>
          </p:cNvPr>
          <p:cNvSpPr/>
          <p:nvPr/>
        </p:nvSpPr>
        <p:spPr>
          <a:xfrm rot="10799991">
            <a:off x="6498869" y="-335192"/>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47509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3398AB4-506D-94CE-0C6B-D5AA89EA123D}"/>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177AA394-C427-65F0-8BA1-6262AD424C7D}"/>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D6E5C12B-92DF-60F3-C57E-3E35680E0D3E}"/>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A3AE233C-52EF-7F8D-A4C6-48DA9E5AC887}"/>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93EB4D4-6F27-E0F3-D576-7173D5EED675}"/>
              </a:ext>
            </a:extLst>
          </p:cNvPr>
          <p:cNvSpPr/>
          <p:nvPr/>
        </p:nvSpPr>
        <p:spPr>
          <a:xfrm rot="10799991">
            <a:off x="8054949" y="-27485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1884390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05F56187-7195-F081-454F-E1C8A6FC9542}"/>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491637C6-0B6E-E220-AAD8-4EEE76991D49}"/>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45A9D196-489E-559F-70FE-F6E315CE5AFA}"/>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675A9388-9112-13C1-9876-0857579F8E9C}"/>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55352B-634B-1780-F174-4AD5AA93A2FD}"/>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2C7D53D-7F74-BAA1-A2C4-3C667F2E3CFA}"/>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1C9EA7FE-E8AC-3196-180B-AD325BC1C7F2}"/>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4EFC8D88-D468-2F5D-9910-3FEB52F7C9B1}"/>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93F91F9F-14F4-FC36-0CF1-70C956BA097A}"/>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177440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E4921608-586A-E2DA-C405-30264F5C4FE9}"/>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468F9BB8-56A5-37AE-2258-22B7D39E987F}"/>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040CFF6C-ED96-2FDB-9918-F99FBA725BAA}"/>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23BEC6C5-F589-62A0-CF75-F89A8F43CC0B}"/>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520B454B-F74C-A00D-36A8-9EBE53E72656}"/>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C1FCE34E-30C8-AFAB-5546-87A6D1E336A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82F95B1C-09DE-5F4C-2EC1-9AD066A67006}"/>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C05FAB7E-DA4C-2532-F834-56912A9E4933}"/>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3721C585-FEE9-0603-EEAE-79C84D18E31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6AF20DCE-8B33-076E-5490-22FE652C7A40}"/>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A9056F8-D188-097E-19F3-C276FCC7C510}"/>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5F2A7921-7F69-6BE3-2424-B0E5BB3A75F3}"/>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83422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D6CFE4EF-A5A3-301E-484C-01E530E7E43E}"/>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758BCB5-5378-1B62-023D-B27D1813311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15F40EAC-80B7-7E69-936C-25670731BF37}"/>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6649D13A-3522-86BF-8AAA-C23FB7D5F1FD}"/>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6B514F13-7F8E-8E14-01A1-1A48437DEC81}"/>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D9B09EDE-2772-47FA-765B-63E133C1E454}"/>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56760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7C5736A2-E374-46A8-C161-479BA73F7B70}"/>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24A238F9-164F-7835-CEF2-FB32C590045B}"/>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8B90AC41-64C9-1FED-29D6-44080CAA6212}"/>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D90B7CE8-9E38-5F32-D22D-6F3111D2D80C}"/>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6DD329C0-622D-253A-E20E-275A50ECEAE7}"/>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1B2D213D-932D-1F22-BCE1-F4FA2D22C579}"/>
              </a:ext>
            </a:extLst>
          </p:cNvPr>
          <p:cNvSpPr/>
          <p:nvPr/>
        </p:nvSpPr>
        <p:spPr>
          <a:xfrm rot="10799991">
            <a:off x="9982175"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58367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E32EF9C7-4C70-F643-D72A-6C63CE64CF9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BAE77F4D-E9E1-6706-C549-B13218AB20C9}"/>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142D685A-BC94-C1C9-4DE1-89816E527AF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9B797711-F6F0-5DC0-1F8A-8F68FB474DA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5FA6D48-E375-65C0-0192-78264E6E6785}"/>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58FF55BB-526A-FE29-27CF-876FC0141B3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909462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A29A7C8-EEB3-2FC7-FBC9-4C67F95923AC}"/>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A9FF444D-9E4C-4731-1179-0F0D15838F97}"/>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BA26A555-9F66-092E-A7DD-4917E2E3B52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9A94AC7C-FF1B-B9A3-87EC-B2D7D673F0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E3ACFC91-7E7F-042A-7AE8-14DA9833869B}"/>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A8B9E92C-AA8C-76C1-8EE0-716EDDDA18E0}"/>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C1778D3F-7F21-345D-A931-F4521DCF9B9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07703701-159C-7402-00DF-5A537CE5BDA3}"/>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39DEFFD8-BED9-1A27-FBC9-C209DCCB8BC7}"/>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6CD03946-B534-6F94-9131-99C2FDB3B74C}"/>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37112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C6A44B35-20D4-7113-B195-BCAC63EA8A7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8A23E6-9816-51FD-F120-8A8AC233C16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DC815C3F-0114-82A0-3082-582B331BEC19}"/>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32506732-A3DF-8561-9FFA-12B06799683F}"/>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3FD192AE-30FD-6570-8BF4-9D4FCF5720D6}"/>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9AD4AFA-407B-911D-9EFE-940E23B19CB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7E092B93-28DF-A31E-8DB5-074930859BA9}"/>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050424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647E747D-7FDE-F109-370B-CFEF565F7CEE}"/>
              </a:ext>
            </a:extLst>
          </p:cNvPr>
          <p:cNvSpPr txBox="1">
            <a:spLocks noGrp="1"/>
          </p:cNvSpPr>
          <p:nvPr>
            <p:ph type="pic" idx="4294967295"/>
          </p:nvPr>
        </p:nvSpPr>
        <p:spPr>
          <a:xfrm>
            <a:off x="827998" y="2251079"/>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589DC458-7D87-D04E-CA06-C33D3626A850}"/>
              </a:ext>
            </a:extLst>
          </p:cNvPr>
          <p:cNvSpPr txBox="1">
            <a:spLocks noGrp="1"/>
          </p:cNvSpPr>
          <p:nvPr>
            <p:ph type="pic" idx="4294967295"/>
          </p:nvPr>
        </p:nvSpPr>
        <p:spPr>
          <a:xfrm>
            <a:off x="4481428" y="2251079"/>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F491CC33-CE43-3CF1-1A0F-3B615F657E4E}"/>
              </a:ext>
            </a:extLst>
          </p:cNvPr>
          <p:cNvSpPr txBox="1">
            <a:spLocks noGrp="1"/>
          </p:cNvSpPr>
          <p:nvPr>
            <p:ph type="pic" idx="4294967295"/>
          </p:nvPr>
        </p:nvSpPr>
        <p:spPr>
          <a:xfrm>
            <a:off x="8134859" y="2251079"/>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CFAF93A3-EECF-6232-7094-BA35F85CD7E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AC8272F7-DD7E-240D-D485-C8CE8F759E70}"/>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3976FF76-0D1E-673F-7AFD-0BAB74D50AE1}"/>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26D19A57-427B-9C65-ECAC-2ED203D3291A}"/>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7BE64E9B-581B-9619-5B10-90B5DEED8DC0}"/>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5C28BEA4-F588-0342-6776-67411FBF2C64}"/>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D1CC89E4-1F9C-B33D-4836-22BB9C6D5294}"/>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4FB380DA-55FF-09A7-8201-CC1745F7FFA8}"/>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9F53D70-9740-33A7-DEC2-4C9E645B3804}"/>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05394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21A4AEAE-A9D2-F6DA-1FEB-57C1BA0A2105}"/>
              </a:ext>
            </a:extLst>
          </p:cNvPr>
          <p:cNvSpPr/>
          <p:nvPr/>
        </p:nvSpPr>
        <p:spPr>
          <a:xfrm>
            <a:off x="744742"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E929021B-A170-08A8-A02A-D0660777CF0F}"/>
              </a:ext>
            </a:extLst>
          </p:cNvPr>
          <p:cNvSpPr txBox="1">
            <a:spLocks noGrp="1"/>
          </p:cNvSpPr>
          <p:nvPr>
            <p:ph type="pic" idx="4294967295"/>
          </p:nvPr>
        </p:nvSpPr>
        <p:spPr>
          <a:xfrm>
            <a:off x="1075974" y="2266578"/>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E852A16A-3548-99CF-8E67-FC9EBC08D1F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57776852-9685-6829-1B27-A8678A6F23F5}"/>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837D16E-AF7B-F887-3A75-EBEDFCA97B32}"/>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84D05003-652F-7C13-51D3-2D590703D8A8}"/>
              </a:ext>
            </a:extLst>
          </p:cNvPr>
          <p:cNvSpPr/>
          <p:nvPr/>
        </p:nvSpPr>
        <p:spPr>
          <a:xfrm>
            <a:off x="4393426"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B3776FC8-1CBA-9019-F579-64766A97F15E}"/>
              </a:ext>
            </a:extLst>
          </p:cNvPr>
          <p:cNvSpPr txBox="1">
            <a:spLocks noGrp="1"/>
          </p:cNvSpPr>
          <p:nvPr>
            <p:ph type="pic" idx="4294967295"/>
          </p:nvPr>
        </p:nvSpPr>
        <p:spPr>
          <a:xfrm>
            <a:off x="4724659" y="2266578"/>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7A14191-387A-9450-9E61-E6195DD94487}"/>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794D4FBF-017D-6BC5-9767-DFAE57760B77}"/>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D766AC60-123A-8A41-D999-0778AF8B90C6}"/>
              </a:ext>
            </a:extLst>
          </p:cNvPr>
          <p:cNvSpPr/>
          <p:nvPr/>
        </p:nvSpPr>
        <p:spPr>
          <a:xfrm>
            <a:off x="8042120"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BEF2C1D9-6987-E98D-75AA-309AC1B87354}"/>
              </a:ext>
            </a:extLst>
          </p:cNvPr>
          <p:cNvSpPr txBox="1">
            <a:spLocks noGrp="1"/>
          </p:cNvSpPr>
          <p:nvPr>
            <p:ph type="pic" idx="4294967295"/>
          </p:nvPr>
        </p:nvSpPr>
        <p:spPr>
          <a:xfrm>
            <a:off x="8373352" y="2266578"/>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3944859E-45ED-FB4B-245F-60CE3B36C05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69199CF4-BEE0-998C-9AB2-E2757ED274C2}"/>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FC5AF31C-830F-FA1A-456D-02D91D604C5E}"/>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C72F2702-A7AF-663B-870F-92FE5ED14092}"/>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90609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A980A02-CAF3-A0DC-046E-61615205F5B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604BFE2-DAA7-4C88-4C24-22844FA8D84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A057B2F2-A272-E4AD-619A-5A5F16BFBDC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308493BB-C0E8-54B2-C0AE-BDEEE005A2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040CDF6B-6C5B-59BC-2842-ECAB15077911}"/>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D28F2147-91C5-36C6-D891-1A3DE6C012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22C737E-26AD-80E6-F928-F7EAAB301F6A}"/>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65F8892-5A4E-21BA-732A-37C2F63FFB32}"/>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DD3C5D66-77FD-D57C-5F62-F50B1FFCD93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20347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7891481C-DFCA-DF21-4AB0-F8059B89228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5682DF2F-3659-E062-F36F-E3A0F187B3CE}"/>
              </a:ext>
            </a:extLst>
          </p:cNvPr>
          <p:cNvSpPr txBox="1">
            <a:spLocks noGrp="1"/>
          </p:cNvSpPr>
          <p:nvPr>
            <p:ph type="pic" idx="4294967295"/>
          </p:nvPr>
        </p:nvSpPr>
        <p:spPr>
          <a:xfrm>
            <a:off x="3536213" y="2251079"/>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EDD8373-DF2B-9246-DFE3-2AF77200CC17}"/>
              </a:ext>
            </a:extLst>
          </p:cNvPr>
          <p:cNvSpPr txBox="1">
            <a:spLocks noGrp="1"/>
          </p:cNvSpPr>
          <p:nvPr>
            <p:ph type="pic" idx="4294967295"/>
          </p:nvPr>
        </p:nvSpPr>
        <p:spPr>
          <a:xfrm>
            <a:off x="6243111" y="2251079"/>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1A56DA6F-11EA-8677-D6E6-F44CDE94C688}"/>
              </a:ext>
            </a:extLst>
          </p:cNvPr>
          <p:cNvSpPr txBox="1">
            <a:spLocks noGrp="1"/>
          </p:cNvSpPr>
          <p:nvPr>
            <p:ph type="pic" idx="4294967295"/>
          </p:nvPr>
        </p:nvSpPr>
        <p:spPr>
          <a:xfrm>
            <a:off x="8952625" y="2251079"/>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9F8B2D05-D602-140A-5FF1-D6DEF580721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A8FD8345-D22E-B295-E5C5-1F0F569CA5EA}"/>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9FF2B597-1EEB-2913-7E63-C8FE59F202FE}"/>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D19CFA8-2777-3B95-BF2A-56345C049E87}"/>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5ABEAAF9-CCC4-7C0B-C304-A62811A20A1D}"/>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726D809-186B-62C0-30D2-FF5DAA42AA9C}"/>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152B80EA-9C1B-F554-231A-3421DB48842D}"/>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0C52D92-4A0D-E89B-DC63-11E9EAC0739C}"/>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E39D0C4A-D7C4-D31A-130C-7EFFA600DEC9}"/>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C09EDF97-580D-D7E8-F20D-8888F830ABD7}"/>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430F9E15-8E05-B3A1-A45D-6D2BDEEB40B2}"/>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410310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8EAA0E6-83F1-0BE6-41F5-33D2A6E7F5CA}"/>
              </a:ext>
            </a:extLst>
          </p:cNvPr>
          <p:cNvSpPr/>
          <p:nvPr/>
        </p:nvSpPr>
        <p:spPr>
          <a:xfrm>
            <a:off x="827998"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C2A9F046-C1DD-6F0F-2CC2-0FFE52C696D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5B6202F-3A5D-A9CB-6609-6B2EED5F0CEA}"/>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84AF91A-A14D-EA5B-6A59-42A9854B7C90}"/>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4871560-683D-1741-18D8-283AB8B5F047}"/>
              </a:ext>
            </a:extLst>
          </p:cNvPr>
          <p:cNvSpPr/>
          <p:nvPr/>
        </p:nvSpPr>
        <p:spPr>
          <a:xfrm>
            <a:off x="3472927"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97558D42-A5B9-61D7-6B3A-FE256D5CC166}"/>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5F8E2268-0530-EDCB-7034-FC168B85B537}"/>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0231D63E-F8CD-05D7-A20F-74C1E3455EAD}"/>
              </a:ext>
            </a:extLst>
          </p:cNvPr>
          <p:cNvSpPr/>
          <p:nvPr/>
        </p:nvSpPr>
        <p:spPr>
          <a:xfrm>
            <a:off x="6117866"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9E70EB7F-ADAF-F10E-7094-31710AA4183F}"/>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39719C65-8972-366C-B4FB-51E17839B102}"/>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96D0CE8C-EB31-EE8E-3E16-E54D0B61E407}"/>
              </a:ext>
            </a:extLst>
          </p:cNvPr>
          <p:cNvSpPr/>
          <p:nvPr/>
        </p:nvSpPr>
        <p:spPr>
          <a:xfrm>
            <a:off x="8762795"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D2357DC8-66F9-2275-8C12-9ADD8A221536}"/>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A2E61189-13FF-F00B-9E70-7B7CE5B81488}"/>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626249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CC8CB010-165B-E408-5ED4-727F52F2B9F8}"/>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254D522-3C41-D23F-0D4A-569ACA2F5EC1}"/>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41493271-8DD4-0E63-BC1D-87D8DFBEB505}"/>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964ED5-5157-D2F7-4E57-3D0EE29B8690}"/>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099606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7C4C1940-1BC5-58C9-D50B-A210592797BC}"/>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1E82F225-3B2F-CB1F-6E7B-340156BC0409}"/>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4FA1C175-43DA-E623-DBD9-E376BF275139}"/>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2E279F3C-D70E-9EC9-85E0-5D80C02D84B6}"/>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311B2FFE-69DC-0A76-6F17-1C447CFDEEBD}"/>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A139D170-B072-B76C-0C41-2EEF530E1FE3}"/>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BABBDCE-8308-8544-3EFE-4B1F27C905C0}"/>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B679FCA6-3931-5E2C-6C36-C04FBDFF9DFE}"/>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6B752B9F-DB4A-4ACE-5EB4-F1B3799839C3}"/>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201981C0-D9EF-97D0-689F-9470FD6F07E3}"/>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1276838A-AF8E-1112-AD96-A43F283AA004}"/>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527BB6BD-B19E-8CD2-AF98-C9B84EDAEADA}"/>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6857EAF0-0217-1314-EAE9-DA9F7769AC08}"/>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4EBCC090-77C0-4D1F-B6E8-77DCCB45714D}"/>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0F20D9CA-43E7-3DBE-1721-5ABF586450D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28865714-9868-A7A3-75EC-204AA8E5B4A9}"/>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E14C7A9E-1619-D4F1-8DDF-70EC24782CE4}"/>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1B7266C9-630B-B9DB-FDAB-68BA19714A50}"/>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BA1B74B3-45CF-F85F-52E2-62E923F835E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0DC4C34E-7C5A-73EC-D306-CE40AEA3B583}"/>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530EA59E-07F3-7F3D-4186-DEE728CFC523}"/>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60178EF5-945D-9975-0113-4446F83DF90B}"/>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A67A14FE-4F03-5702-AB48-BBC1DA3F49DC}"/>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06BFD933-6603-5FB7-B7D0-3212D76E2921}"/>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AA838D1B-D674-8525-6A7B-E44AEDC43D3C}"/>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550CED76-EA50-5382-06E0-178A974028AF}"/>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CA48DBD1-817E-095B-EF0F-8B83674C8A1F}"/>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42E85E77-FAE5-039A-7883-2A2A160502A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5DA05785-4D61-9B09-F3A7-79E8E8751A01}"/>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42C14B52-4B89-1293-8A4C-9117A80A5933}"/>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4E814398-8030-DA2C-96DE-AEA3520A6D10}"/>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BAC1820C-74FA-E331-E8DB-EF63299C918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4D4C3D9D-1CDF-F4D6-58C3-76AD74957C21}"/>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DF7F720-DED3-943C-F983-A5832E8284E9}"/>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558573C6-6360-C6EF-2C73-ECEDAA0B4125}"/>
              </a:ext>
            </a:extLst>
          </p:cNvPr>
          <p:cNvSpPr/>
          <p:nvPr/>
        </p:nvSpPr>
        <p:spPr>
          <a:xfrm rot="5400013">
            <a:off x="-499304" y="388147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48946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6E2EF92-1C76-ECB7-0378-BA3D324B5102}"/>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68AB16B-1B9F-BEC8-7480-CEC643F6B6E8}"/>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ECCFDA4C-85BF-C442-5DCF-52E8FB5BE659}"/>
              </a:ext>
            </a:extLst>
          </p:cNvPr>
          <p:cNvPicPr>
            <a:picLocks noChangeAspect="1"/>
          </p:cNvPicPr>
          <p:nvPr/>
        </p:nvPicPr>
        <p:blipFill>
          <a:blip r:embed="rId3"/>
          <a:stretch>
            <a:fillRect/>
          </a:stretch>
        </p:blipFill>
        <p:spPr>
          <a:xfrm>
            <a:off x="4039224" y="3929853"/>
            <a:ext cx="304796" cy="304796"/>
          </a:xfrm>
          <a:prstGeom prst="rect">
            <a:avLst/>
          </a:prstGeom>
          <a:noFill/>
          <a:ln cap="flat">
            <a:noFill/>
          </a:ln>
        </p:spPr>
      </p:pic>
      <p:pic>
        <p:nvPicPr>
          <p:cNvPr id="5" name="Picture 5">
            <a:extLst>
              <a:ext uri="{FF2B5EF4-FFF2-40B4-BE49-F238E27FC236}">
                <a16:creationId xmlns:a16="http://schemas.microsoft.com/office/drawing/2014/main" id="{D031A0E9-1B49-8120-044F-D67B6EFE8562}"/>
              </a:ext>
            </a:extLst>
          </p:cNvPr>
          <p:cNvPicPr>
            <a:picLocks noChangeAspect="1"/>
          </p:cNvPicPr>
          <p:nvPr/>
        </p:nvPicPr>
        <p:blipFill>
          <a:blip r:embed="rId4"/>
          <a:stretch>
            <a:fillRect/>
          </a:stretch>
        </p:blipFill>
        <p:spPr>
          <a:xfrm>
            <a:off x="805696" y="4509153"/>
            <a:ext cx="304796" cy="304796"/>
          </a:xfrm>
          <a:prstGeom prst="rect">
            <a:avLst/>
          </a:prstGeom>
          <a:noFill/>
          <a:ln cap="flat">
            <a:noFill/>
          </a:ln>
        </p:spPr>
      </p:pic>
      <p:pic>
        <p:nvPicPr>
          <p:cNvPr id="6" name="Picture 6">
            <a:extLst>
              <a:ext uri="{FF2B5EF4-FFF2-40B4-BE49-F238E27FC236}">
                <a16:creationId xmlns:a16="http://schemas.microsoft.com/office/drawing/2014/main" id="{952DDF2A-AA2E-9041-E8EF-DE28CD2C38EC}"/>
              </a:ext>
            </a:extLst>
          </p:cNvPr>
          <p:cNvPicPr>
            <a:picLocks noChangeAspect="1"/>
          </p:cNvPicPr>
          <p:nvPr/>
        </p:nvPicPr>
        <p:blipFill>
          <a:blip r:embed="rId5"/>
          <a:stretch>
            <a:fillRect/>
          </a:stretch>
        </p:blipFill>
        <p:spPr>
          <a:xfrm>
            <a:off x="805696" y="3932102"/>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FFAEB864-7E2B-E330-CA89-1C6FD6BC2BD7}"/>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F39F331D-B943-9E22-DDD7-F6F72E1921B2}"/>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12C6EBFF-A637-5B8F-9836-4BD6E7C2C778}"/>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7B69376F-5449-DDA5-6651-A9FE485A00BC}"/>
              </a:ext>
            </a:extLst>
          </p:cNvPr>
          <p:cNvPicPr>
            <a:picLocks noChangeAspect="1"/>
          </p:cNvPicPr>
          <p:nvPr/>
        </p:nvPicPr>
        <p:blipFill>
          <a:blip r:embed="rId9"/>
          <a:stretch>
            <a:fillRect/>
          </a:stretch>
        </p:blipFill>
        <p:spPr>
          <a:xfrm>
            <a:off x="9343942" y="4999207"/>
            <a:ext cx="2042358" cy="354778"/>
          </a:xfrm>
          <a:prstGeom prst="rect">
            <a:avLst/>
          </a:prstGeom>
          <a:noFill/>
          <a:ln cap="flat">
            <a:noFill/>
          </a:ln>
        </p:spPr>
      </p:pic>
      <p:sp>
        <p:nvSpPr>
          <p:cNvPr id="11" name="TextBox 11">
            <a:hlinkClick r:id="rId8"/>
            <a:extLst>
              <a:ext uri="{FF2B5EF4-FFF2-40B4-BE49-F238E27FC236}">
                <a16:creationId xmlns:a16="http://schemas.microsoft.com/office/drawing/2014/main" id="{54D35B1B-4E15-50DE-A131-FE04614D22D3}"/>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F53E045D-0E7E-2C20-414A-4403680F73ED}"/>
              </a:ext>
            </a:extLst>
          </p:cNvPr>
          <p:cNvPicPr>
            <a:picLocks noChangeAspect="1"/>
          </p:cNvPicPr>
          <p:nvPr/>
        </p:nvPicPr>
        <p:blipFill>
          <a:blip r:embed="rId3"/>
          <a:stretch>
            <a:fillRect/>
          </a:stretch>
        </p:blipFill>
        <p:spPr>
          <a:xfrm>
            <a:off x="4039224"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F3A7400E-3209-EE31-CE72-D654E736C45C}"/>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3466678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CBD5B206-C256-AB12-591F-370CBCE5FB2B}"/>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478A8DE-2A9A-1135-187B-072129095614}"/>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BB36131B-F9CC-E780-81D0-25EBE74DEAC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6CD952F-330E-FC64-F7BA-AF3AC9D0D34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397826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CAC12ED-7A5F-B5CA-8CAB-48704D6C3B45}"/>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606E5D7-4D30-2BDA-58DF-6DAC3F6A0BE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20B5B0E1-5B0D-B82C-F51F-F3E6740E849F}"/>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23FAB178-0AB1-F5B8-386C-8587C0DBB393}"/>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4BF5240-6537-BE22-D43D-FB00D12B2F61}"/>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B614F895-63BF-AF08-2D5D-674D326935A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8AA2678B-F135-D763-5D0B-851DCE77E186}"/>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C11FFCBE-ABC8-6A46-922F-179DD756667F}"/>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A675B156-1C15-2460-0390-349312232C27}"/>
              </a:ext>
            </a:extLst>
          </p:cNvPr>
          <p:cNvSpPr/>
          <p:nvPr/>
        </p:nvSpPr>
        <p:spPr>
          <a:xfrm rot="5400013">
            <a:off x="-499304" y="435401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B04DBAB-0CCB-6892-D5D1-2CE766629451}"/>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AD308D87-7D9F-44CB-4BB8-35A309982079}"/>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50050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0E159411-85DF-627F-8C25-468DF0BF299F}"/>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37B4586-E3B3-85BE-0C7A-BE2F3078424D}"/>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9E59672B-8C8B-2B86-CFCA-EA930F4218BE}"/>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43A6EC47-E2D5-218A-A62E-695168B706E3}"/>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B6F161A4-DE80-541D-0DCB-93C65F3FACD9}"/>
              </a:ext>
            </a:extLst>
          </p:cNvPr>
          <p:cNvSpPr/>
          <p:nvPr/>
        </p:nvSpPr>
        <p:spPr>
          <a:xfrm rot="10799991">
            <a:off x="5487094" y="-289124"/>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772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27A152D-E552-0F5C-2EA7-2C1F1BAF6F7F}"/>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31913AF1-F3F8-C547-387F-DADDE1D398BF}"/>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CA72AF21-C173-7775-61AF-F920A41A36EF}"/>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02D12D7B-CECD-DF68-21BB-8434CDC3ED46}"/>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BED1B979-0B2A-8557-F1D9-2560AF4BD5EC}"/>
              </a:ext>
            </a:extLst>
          </p:cNvPr>
          <p:cNvSpPr/>
          <p:nvPr/>
        </p:nvSpPr>
        <p:spPr>
          <a:xfrm rot="10799991">
            <a:off x="6498869" y="-335192"/>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357815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4E12DBE-A73D-FB7D-886D-2DBF904E0688}"/>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A6D1C20C-68BC-16CD-7454-AE512C20F6B4}"/>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37F7B13A-A435-A677-9DA6-37B272303541}"/>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7C42B3F1-BEEA-4C3C-2BC6-60508362F21B}"/>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632B90-2185-D6AF-AB0B-2629E0D2F356}"/>
              </a:ext>
            </a:extLst>
          </p:cNvPr>
          <p:cNvSpPr/>
          <p:nvPr/>
        </p:nvSpPr>
        <p:spPr>
          <a:xfrm rot="10799991">
            <a:off x="8054949" y="-27485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7234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552742B3-7636-0F06-8941-939639B163E7}"/>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9CD3BE9-51C7-A50B-7821-72253571D64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0C38CD1C-8DA5-E21E-C200-495375E7D00D}"/>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D3CFC08-498F-AFFA-956A-869EC4865B22}"/>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D3F184C-BA12-BE33-EE51-C2D1A33CD44C}"/>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748172F1-154C-49BA-9CC4-A5FF93BC8BC9}"/>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0E940693-3E41-A521-35D6-631CDC8A994E}"/>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C6429397-71C6-D6A1-7356-00C5677DF3F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178DA5D1-5FBC-36A9-FD5C-3B9975B98462}"/>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62817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0F824CB5-D816-2B59-7D35-59A3124CC0E4}"/>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3086A806-2810-B965-09E3-32C04320BE45}"/>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8C05E30D-FE59-C581-7C24-112A3E91EEF2}"/>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E7D900E9-0B58-F1EE-9617-7679E8315574}"/>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26741A7-1FE3-15EA-6978-C67BC90A4FB6}"/>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F8A25CB3-171A-D1D6-9FB5-58795B86EA83}"/>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4278CA37-5803-2747-F2CE-76DE2D69F5F5}"/>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BE1DDAC-9651-9AD2-398D-521C414845C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4224042B-1B4C-9835-75B9-AE1BA2E4F793}"/>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348428A-019B-FF3F-4175-C8D6764C92B8}"/>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181E3D2-9B33-1798-1FED-71B5809E7C1F}"/>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033DD6BC-2C66-2AB4-BFE1-4E44E1932859}"/>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81380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8994AED-4873-DACD-E957-3E8585932960}"/>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C77D07ED-9C4F-B980-F386-C867A8B94D7F}"/>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2EF2ACA1-E130-33D4-B7A4-94F909CA0D34}"/>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315EEF0B-0722-CE09-E607-2194BA03AE2F}"/>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475D4A22-F3D0-27BD-26DF-1197F4A9B18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A5CA29BF-EA11-9949-227E-F6428B0FF3E0}"/>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4430070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1F4545AA-8BB0-405F-5CB2-A30481D3613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D812A788-7244-C750-DBC6-1AA716317695}"/>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3D9B1037-F6A7-1281-8A29-6C53E769C905}"/>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FB99A5B-F85B-42E1-B238-3C76A62AAEF9}"/>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C4B5DA9D-6AC4-7F8F-4E6B-E8FE872F503A}"/>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572A8F-493D-DC4A-8ABF-F55CB7CEA841}"/>
              </a:ext>
            </a:extLst>
          </p:cNvPr>
          <p:cNvSpPr/>
          <p:nvPr/>
        </p:nvSpPr>
        <p:spPr>
          <a:xfrm rot="10799991">
            <a:off x="9982175"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3544690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4C43A3F-84B1-892A-08D2-02847C6A44B0}"/>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3361D3D-0527-0BD5-5232-499990B463AF}"/>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48EECE3-BBEF-0FA7-8132-7582F2EFA62A}"/>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6EF23B8-D734-565D-8FBF-D2B0C24F0908}"/>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2274E75-25E7-759B-82C5-CD668A8322ED}"/>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E5279EE1-319F-73D1-5F44-6B3158CBCA7D}"/>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3234877064"/>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0878EEE-97F1-2D59-5281-784B98C61EBC}"/>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CA329E9F-AFD2-106D-8342-AB1ED5E4E1E7}"/>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C9FF57E2-2905-BBE6-F5AA-9292E000BDC0}"/>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609AF808-5CE8-0F1A-EA84-00CB3098EF96}"/>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BBCFC3A8-F295-CDB3-7D07-B62D41A5E4F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2333AACC-02B0-12D6-E3D2-F94DC6035B23}"/>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39FFAF95-B83F-930E-5173-1F79BD66425B}"/>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CF10928C-5C4E-6EA8-2E64-4F5EDA81FA77}"/>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D26F2D06-D657-9BB1-9E39-B40B022ECE6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9E7EA292-36EA-A671-8B9A-DB2838F7A5CA}"/>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077282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D2E1722-2FCF-FAE9-F482-83862975A8F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A4F963A-5037-DF7C-58FD-84B6D9540A7C}"/>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66B4835C-AC12-E5F0-F97A-89FFBFCBF3CB}"/>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EDAD9CF5-9767-976F-B5FF-1815F61F3E9C}"/>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5429577A-8D39-F047-745E-DDB697177EE7}"/>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175890CD-640C-E86F-6FE5-96D3CC98E0AC}"/>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50CC0059-5C24-061E-B64E-B8D4C8D8DBC4}"/>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21659342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9FFB66B6-364C-B52F-068E-BE4AD8DB4860}"/>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7D9CD6E3-D735-B81F-8429-96E04519DD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D4C746AE-D16E-BFED-7E3A-C2C3FC4FB0C1}"/>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077E751E-A145-199D-FE9E-EFDED73E870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8786FF3F-E927-AD88-E904-B76ACBEECB5D}"/>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0E3ACCDD-19F3-135B-1635-FC122A475B78}"/>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9D9CB203-54BB-C9AE-E0C9-E9483046A79B}"/>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FA6BE8F2-5303-54D8-8E5B-05DF378E8128}"/>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B6EAC116-1079-3CD4-5BCF-625DD7C2F324}"/>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E5A4F125-A528-1FE3-7CAF-663AE74A3EE2}"/>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7B36DD2E-4C67-E799-776E-B0E776D4C493}"/>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5FC2BD1A-A0FB-0991-A82B-F6DF347BA9C1}"/>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898777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292D46A6-78B6-A2AC-827C-CBB6091357EB}"/>
              </a:ext>
            </a:extLst>
          </p:cNvPr>
          <p:cNvSpPr/>
          <p:nvPr/>
        </p:nvSpPr>
        <p:spPr>
          <a:xfrm>
            <a:off x="744742"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0B08714C-5CAE-A63C-1565-22860FF6FFC5}"/>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ECE06440-3068-5571-F1A5-6AF751A43EC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9572321A-C307-E726-A2A3-842F3D97DB56}"/>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6094521F-0934-0BAD-3D78-1D052AF4AA99}"/>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23ABFA88-620F-A743-8D70-5CB9346D5AAD}"/>
              </a:ext>
            </a:extLst>
          </p:cNvPr>
          <p:cNvSpPr/>
          <p:nvPr/>
        </p:nvSpPr>
        <p:spPr>
          <a:xfrm>
            <a:off x="4393426"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45FC142D-28C2-7943-A68A-EC78C697A092}"/>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753B67D8-E0E6-520E-732E-5BB2B379CBA3}"/>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244BA064-0A99-2ACC-5893-02A5B4DFBAD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B83838A9-67FE-75AF-6B47-C7E530FC4CCD}"/>
              </a:ext>
            </a:extLst>
          </p:cNvPr>
          <p:cNvSpPr/>
          <p:nvPr/>
        </p:nvSpPr>
        <p:spPr>
          <a:xfrm>
            <a:off x="8042120"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863E58E4-B17C-4BA2-5D0F-B33DB2A3B20F}"/>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7A64460D-0743-2A7C-03B9-24DBBF6E7A68}"/>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E5405C88-4795-C5F1-04D4-3343AC02D4C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AE25695-DF16-A204-BA87-260F125D76A1}"/>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F6A66F2-D7ED-B28A-F214-3886873BA56C}"/>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5096170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8111ECA-5168-00F6-E7EF-CA154EBE0A2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C7D3300-2F9D-0665-7F56-37EB076E285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395F33CF-978F-3C3D-F7C9-ECCB89870A38}"/>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C9AB2348-41C3-0BAE-480B-67C063FF66AC}"/>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181DD9F-F51D-8818-AF09-E6E5AB8F5870}"/>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7CD0F49A-AFB5-79B0-FA56-E9C12DEC6A4C}"/>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AD7417D1-D239-06EE-1261-9FCA7E951CC0}"/>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66B8295E-E17B-1E24-B2B8-561C164F2252}"/>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6DFB3615-3A34-1F66-F58B-31326E7AF49A}"/>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150852460"/>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CDC6DB-7DB9-647D-9471-64726E5FB08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F7E51177-CDCA-C42C-08B2-0AFE6609C052}"/>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415D8C4-BEC2-A840-749A-DD9F310C2047}"/>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1B1CB826-F584-8609-F010-59C79E8F767E}"/>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276FE1F9-450E-234B-CD2B-928BBAD47A0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4BC2BC4A-C80C-3E44-2217-CEF257D9D210}"/>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A725DB6B-A9F0-D5A7-9CAE-B4986F81197B}"/>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301C848-65FA-A902-09BB-1BD5362F346C}"/>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7C92EC9B-1DDC-1878-F606-E3880DA9E01A}"/>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F824AB0-D433-6E03-CF50-8654AA62A09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EB0E1AFA-101D-BD67-6BD8-CFC5E46BE610}"/>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2E35F637-B84D-F4C1-0A43-86A70B68B19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6DCDF6A0-535C-BFCB-25C5-94B7F8200AC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0809E751-A110-5746-FEE5-7AB01A7C871B}"/>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B5EF9221-BCAB-5AEC-8BCD-9E666D8893CF}"/>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4905229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D8A3A39D-DDDD-E56D-1FA5-876A41A3E6F7}"/>
              </a:ext>
            </a:extLst>
          </p:cNvPr>
          <p:cNvSpPr/>
          <p:nvPr/>
        </p:nvSpPr>
        <p:spPr>
          <a:xfrm>
            <a:off x="827998"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B78B422D-E0AC-535D-13D9-94B8DEB8914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018A9F7B-27D6-1A0B-2AE6-69EF8D0E02B4}"/>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C39C747-CB42-9A45-7524-0B3ADF0B24D7}"/>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0F9B1DB8-E5AA-D709-CC5F-EB65A5847407}"/>
              </a:ext>
            </a:extLst>
          </p:cNvPr>
          <p:cNvSpPr/>
          <p:nvPr/>
        </p:nvSpPr>
        <p:spPr>
          <a:xfrm>
            <a:off x="3472927"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B4EDA80E-72FC-7D64-6665-84C5F6418D0E}"/>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B8998CF1-3F16-0658-7AC8-16C56AC69784}"/>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2C29F2A-86C5-7EBF-985E-3E3E2871B24C}"/>
              </a:ext>
            </a:extLst>
          </p:cNvPr>
          <p:cNvSpPr/>
          <p:nvPr/>
        </p:nvSpPr>
        <p:spPr>
          <a:xfrm>
            <a:off x="6117866"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F170D0D3-4E63-1E63-41BE-0CFD737E817B}"/>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406091C6-12FD-EB6A-B37A-A0C5AEEEBD78}"/>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E472C0AE-8DC8-EC33-341A-2FA87CA22AF2}"/>
              </a:ext>
            </a:extLst>
          </p:cNvPr>
          <p:cNvSpPr/>
          <p:nvPr/>
        </p:nvSpPr>
        <p:spPr>
          <a:xfrm>
            <a:off x="8762795"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D6A7DE28-025F-9C44-48E6-973E726B1BAF}"/>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C09F3D1E-1D69-6E7D-5A02-09DAFF599EA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37012512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F29C92A-2FAB-055F-800B-93259CA2B518}"/>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90E845B-214B-1B9E-704A-02E23596F9E3}"/>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BD147F43-9255-4F55-6C60-9CBF6326BCF4}"/>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FA01CD8B-EF79-E3AC-751D-F603B679BE79}"/>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60943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4A92E48F-35B9-8DC0-5D15-6B1C6363090A}"/>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90F6121D-4DDE-31AB-9AEC-9E08A4CAC28B}"/>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BCC90F5C-D31B-EA75-3769-6BF9DD4D38EB}"/>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6093213A-D42F-421A-DCA5-BFBEF40F2090}"/>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2C341E9-CB0F-6609-5040-8F018918CA23}"/>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50F2BFE3-3534-DE73-ABBD-2EDE464F345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DE555544-4CD6-179F-B6A5-E25435B4D32D}"/>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C1B79319-E60B-D2A8-A8EA-937B4AF091A2}"/>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CBD1B184-A67F-A96A-DCFD-2BD442135376}"/>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635EB90A-C93F-911A-2B41-C9924E64D693}"/>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6A5431BB-2EB5-D709-5B9F-305893A4CDF3}"/>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9E15E0A7-84BE-B5F6-07F1-781700F4C753}"/>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2BD851-F789-6860-E54C-274F2F81576C}"/>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4DFD66ED-F21D-2649-FAEB-B4C40C382DDE}"/>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7A5CE34B-A851-46F5-D76A-2ABE123CE6A5}"/>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C19706E1-2224-79CD-3C25-469F3EBDCF0C}"/>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C84C774C-E5A5-C12F-15D3-72CAD42DC7DF}"/>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44D1345-87D2-3A31-1E1A-C25D4C2C474D}"/>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1CB63F97-2D5A-3AB0-5AA0-06CBEA3D834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4800BF0C-504D-123D-9D9D-B29BB87C4ECC}"/>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B4A0C34D-D615-C8A8-2E1F-AF9CFEA414A7}"/>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F9A6CF42-32CD-AB0D-0C8C-D37A1D4FBA71}"/>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5B0871CA-3B53-BAB7-51BF-19C3538EE5EB}"/>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0D9410BD-89DB-EE9C-B7EA-9052138965A0}"/>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E3B207F-601A-9204-C751-1865E1FE3D90}"/>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15A9DE70-80CD-0B47-E455-CFFC133D9C1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AB41F444-4FDD-7A77-085E-0175EBAD58BB}"/>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87EF7EF2-206A-0577-3AB6-005399F3491E}"/>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57A31041-ACDA-06B2-AA92-C59375D62BE6}"/>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B2C40E0B-30E9-4CCA-81AD-2C3BD88EFE30}"/>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F5BCB4DE-EEEC-F9F8-4822-BADB05BBADBA}"/>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D003BBE3-AA81-9E24-96C6-8D747BD976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21C406EB-818F-680E-9AE2-A337ECE8BA3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9EDE2326-6E5C-D1F5-024A-179C082B17F3}"/>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02A8A89C-BB91-4F1E-D6C4-C873ADC5B3E9}"/>
              </a:ext>
            </a:extLst>
          </p:cNvPr>
          <p:cNvSpPr/>
          <p:nvPr/>
        </p:nvSpPr>
        <p:spPr>
          <a:xfrm rot="5400013">
            <a:off x="-499304" y="388147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01975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62F1E20-47E7-38A8-8CBF-7D1C26E5082F}"/>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82920B0-E597-29A2-5D6D-50370C30AC85}"/>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10CBF72F-F723-E027-E667-5A980A05A3DA}"/>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367232C8-5F5A-0580-AF13-A2F030FA073C}"/>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56F6C86-5C44-A19A-3566-C3B5A4B62A78}"/>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9F513256-2809-1638-9397-2135FF043789}"/>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C674F52C-4488-3EB1-111B-3C89F51DFCC7}"/>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BCD7579E-52B2-73C2-ADC9-4B516806B57A}"/>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C0E1AEEE-8A92-B0A2-6484-55F1279A999B}"/>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99D7F997-1478-2F3D-D6C9-284FE8C39DD6}"/>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E5F3FF25-C980-7873-C6F2-49CA349122ED}"/>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B2D3BCB4-9D43-3CFA-0B56-CADAA0F519A7}"/>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7401926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33768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atin typeface="Outfit" pitchFamily="2"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latin typeface="Outfit" pitchFamily="2" charset="0"/>
            </a:endParaRPr>
          </a:p>
        </p:txBody>
      </p:sp>
    </p:spTree>
    <p:extLst>
      <p:ext uri="{BB962C8B-B14F-4D97-AF65-F5344CB8AC3E}">
        <p14:creationId xmlns:p14="http://schemas.microsoft.com/office/powerpoint/2010/main" val="34815196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4"/>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0"/>
            <a:ext cx="7422683" cy="3273425"/>
          </a:xfrm>
          <a:prstGeom prst="rect">
            <a:avLst/>
          </a:prstGeom>
        </p:spPr>
        <p:txBody>
          <a:bodyPr numCol="1">
            <a:normAutofit/>
          </a:bodyPr>
          <a:lstStyle>
            <a:lvl1pPr marL="285737" indent="-285737">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37" marR="0" lvl="0" indent="-285737" algn="l" defTabSz="914354" rtl="0" eaLnBrk="1" fontAlgn="auto" latinLnBrk="0" hangingPunct="1">
              <a:lnSpc>
                <a:spcPct val="90000"/>
              </a:lnSpc>
              <a:spcBef>
                <a:spcPts val="1000"/>
              </a:spcBef>
              <a:spcAft>
                <a:spcPts val="0"/>
              </a:spcAft>
              <a:buClrTx/>
              <a:buSzTx/>
              <a:tabLst/>
              <a:defRPr/>
            </a:pPr>
            <a:r>
              <a:rPr lang="en-US"/>
              <a:t>Bullet point</a:t>
            </a:r>
          </a:p>
          <a:p>
            <a:pPr marL="285737" marR="0" lvl="0" indent="-285737" algn="l" defTabSz="914354" rtl="0" eaLnBrk="1" fontAlgn="auto" latinLnBrk="0" hangingPunct="1">
              <a:lnSpc>
                <a:spcPct val="90000"/>
              </a:lnSpc>
              <a:spcBef>
                <a:spcPts val="1000"/>
              </a:spcBef>
              <a:spcAft>
                <a:spcPts val="0"/>
              </a:spcAft>
              <a:buClrTx/>
              <a:buSzTx/>
              <a:tabLst/>
              <a:defRPr/>
            </a:pPr>
            <a:r>
              <a:rPr lang="en-US"/>
              <a:t>Bullet point</a:t>
            </a:r>
          </a:p>
          <a:p>
            <a:pPr marL="285737" marR="0" lvl="0" indent="-285737" algn="l" defTabSz="914354" rtl="0" eaLnBrk="1" fontAlgn="auto" latinLnBrk="0" hangingPunct="1">
              <a:lnSpc>
                <a:spcPct val="90000"/>
              </a:lnSpc>
              <a:spcBef>
                <a:spcPts val="1000"/>
              </a:spcBef>
              <a:spcAft>
                <a:spcPts val="0"/>
              </a:spcAft>
              <a:buClrTx/>
              <a:buSzTx/>
              <a:tabLst/>
              <a:defRPr/>
            </a:pPr>
            <a:r>
              <a:rPr lang="en-US"/>
              <a:t>Include only essential points</a:t>
            </a:r>
          </a:p>
          <a:p>
            <a:pPr marL="285737" marR="0" lvl="0" indent="-285737" algn="l" defTabSz="914354"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4" y="2304306"/>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10"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656752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theme" Target="../theme/theme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B8836E09-717F-34F5-87FD-5B8E3827545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5D407EB7-CEE6-6EB5-92AC-72A2C01B868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5EE76464-90AB-B662-F84C-F3682562096F}"/>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D0B64CAC-7230-D038-6E5D-E093964EEA42}"/>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name="Slide5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31979-E41C-AD8B-8565-C73E5459E0B6}"/>
              </a:ext>
            </a:extLst>
          </p:cNvPr>
          <p:cNvSpPr txBox="1">
            <a:spLocks noGrp="1"/>
          </p:cNvSpPr>
          <p:nvPr>
            <p:ph type="title"/>
          </p:nvPr>
        </p:nvSpPr>
        <p:spPr/>
        <p:txBody>
          <a:bodyPr/>
          <a:lstStyle/>
          <a:p>
            <a:r>
              <a:rPr lang="en-GB" sz="4800">
                <a:solidFill>
                  <a:srgbClr val="1EF395"/>
                </a:solidFill>
                <a:latin typeface="Playfair Display"/>
              </a:rPr>
              <a:t>REC Tariff Interoperability Working Group</a:t>
            </a:r>
            <a:endParaRPr lang="en-GB" sz="4800">
              <a:latin typeface="Figtree ExtraBold"/>
            </a:endParaRPr>
          </a:p>
        </p:txBody>
      </p:sp>
      <p:sp>
        <p:nvSpPr>
          <p:cNvPr id="3" name="Text Placeholder 2">
            <a:extLst>
              <a:ext uri="{FF2B5EF4-FFF2-40B4-BE49-F238E27FC236}">
                <a16:creationId xmlns:a16="http://schemas.microsoft.com/office/drawing/2014/main" id="{9CE12581-366D-69AA-F665-FD7C524ECD1F}"/>
              </a:ext>
            </a:extLst>
          </p:cNvPr>
          <p:cNvSpPr txBox="1">
            <a:spLocks noGrp="1"/>
          </p:cNvSpPr>
          <p:nvPr>
            <p:ph type="body" idx="4294967295"/>
          </p:nvPr>
        </p:nvSpPr>
        <p:spPr>
          <a:xfrm>
            <a:off x="4422431" y="600925"/>
            <a:ext cx="3347133" cy="654198"/>
          </a:xfrm>
        </p:spPr>
        <p:txBody>
          <a:bodyPr lIns="0" tIns="0" rIns="0" bIns="0" anchorCtr="1"/>
          <a:lstStyle/>
          <a:p>
            <a:r>
              <a:rPr lang="en-GB">
                <a:latin typeface="Figtree SemiBold"/>
              </a:rPr>
              <a:t> 4</a:t>
            </a:r>
            <a:r>
              <a:rPr lang="en-GB" baseline="30000">
                <a:latin typeface="Figtree SemiBold"/>
              </a:rPr>
              <a:t>th</a:t>
            </a:r>
            <a:r>
              <a:rPr lang="en-GB">
                <a:latin typeface="Figtree SemiBold"/>
              </a:rPr>
              <a:t> June 2026</a:t>
            </a:r>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7DD15-133E-DE8F-61BC-0DD91D59E43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56B8DA9-D6DA-E426-C233-773CC26FC70D}"/>
              </a:ext>
            </a:extLst>
          </p:cNvPr>
          <p:cNvSpPr txBox="1">
            <a:spLocks noGrp="1"/>
          </p:cNvSpPr>
          <p:nvPr>
            <p:ph type="title"/>
          </p:nvPr>
        </p:nvSpPr>
        <p:spPr>
          <a:xfrm>
            <a:off x="151598" y="153079"/>
            <a:ext cx="10515600" cy="577352"/>
          </a:xfrm>
        </p:spPr>
        <p:txBody>
          <a:bodyPr/>
          <a:lstStyle/>
          <a:p>
            <a:r>
              <a:rPr lang="en-GB">
                <a:solidFill>
                  <a:srgbClr val="021E5E"/>
                </a:solidFill>
                <a:latin typeface="Figtree"/>
              </a:rPr>
              <a:t>Agenda</a:t>
            </a:r>
            <a:endParaRPr lang="en-US"/>
          </a:p>
        </p:txBody>
      </p:sp>
      <p:graphicFrame>
        <p:nvGraphicFramePr>
          <p:cNvPr id="2" name="Table 1">
            <a:extLst>
              <a:ext uri="{FF2B5EF4-FFF2-40B4-BE49-F238E27FC236}">
                <a16:creationId xmlns:a16="http://schemas.microsoft.com/office/drawing/2014/main" id="{F5DF0ED5-F576-E6A2-F505-B1F9C4A28B62}"/>
              </a:ext>
            </a:extLst>
          </p:cNvPr>
          <p:cNvGraphicFramePr>
            <a:graphicFrameLocks noGrp="1"/>
          </p:cNvGraphicFramePr>
          <p:nvPr>
            <p:extLst>
              <p:ext uri="{D42A27DB-BD31-4B8C-83A1-F6EECF244321}">
                <p14:modId xmlns:p14="http://schemas.microsoft.com/office/powerpoint/2010/main" val="1956481407"/>
              </p:ext>
            </p:extLst>
          </p:nvPr>
        </p:nvGraphicFramePr>
        <p:xfrm>
          <a:off x="735441" y="1263210"/>
          <a:ext cx="10607274" cy="3655911"/>
        </p:xfrm>
        <a:graphic>
          <a:graphicData uri="http://schemas.openxmlformats.org/drawingml/2006/table">
            <a:tbl>
              <a:tblPr firstRow="1" bandRow="1">
                <a:tableStyleId>{5C22544A-7EE6-4342-B048-85BDC9FD1C3A}</a:tableStyleId>
              </a:tblPr>
              <a:tblGrid>
                <a:gridCol w="6778957">
                  <a:extLst>
                    <a:ext uri="{9D8B030D-6E8A-4147-A177-3AD203B41FA5}">
                      <a16:colId xmlns:a16="http://schemas.microsoft.com/office/drawing/2014/main" val="2847601719"/>
                    </a:ext>
                  </a:extLst>
                </a:gridCol>
                <a:gridCol w="3828317">
                  <a:extLst>
                    <a:ext uri="{9D8B030D-6E8A-4147-A177-3AD203B41FA5}">
                      <a16:colId xmlns:a16="http://schemas.microsoft.com/office/drawing/2014/main" val="276247298"/>
                    </a:ext>
                  </a:extLst>
                </a:gridCol>
              </a:tblGrid>
              <a:tr h="364071">
                <a:tc>
                  <a:txBody>
                    <a:bodyPr/>
                    <a:lstStyle/>
                    <a:p>
                      <a:pPr marL="0" algn="l" defTabSz="914400" rtl="0" eaLnBrk="1" latinLnBrk="0" hangingPunct="1"/>
                      <a:r>
                        <a:rPr lang="en-GB" sz="1400" b="1" kern="0" spc="600">
                          <a:solidFill>
                            <a:srgbClr val="FFFFFF"/>
                          </a:solidFill>
                          <a:latin typeface="Calibri"/>
                          <a:ea typeface="Calibri"/>
                          <a:cs typeface="Calibri"/>
                        </a:rPr>
                        <a:t>AGENDA ITEM</a:t>
                      </a:r>
                    </a:p>
                  </a:txBody>
                  <a:tcPr>
                    <a:solidFill>
                      <a:srgbClr val="021E5E"/>
                    </a:solidFill>
                  </a:tcPr>
                </a:tc>
                <a:tc>
                  <a:txBody>
                    <a:bodyPr/>
                    <a:lstStyle/>
                    <a:p>
                      <a:r>
                        <a:rPr lang="en-GB" sz="1400" b="1" kern="0" spc="600">
                          <a:solidFill>
                            <a:srgbClr val="FFFFFF"/>
                          </a:solidFill>
                          <a:latin typeface="Calibri"/>
                          <a:ea typeface="Calibri"/>
                          <a:cs typeface="Calibri"/>
                        </a:rPr>
                        <a:t>PRESENTER</a:t>
                      </a:r>
                    </a:p>
                  </a:txBody>
                  <a:tcPr>
                    <a:solidFill>
                      <a:srgbClr val="021E5E"/>
                    </a:solidFill>
                  </a:tcPr>
                </a:tc>
                <a:extLst>
                  <a:ext uri="{0D108BD9-81ED-4DB2-BD59-A6C34878D82A}">
                    <a16:rowId xmlns:a16="http://schemas.microsoft.com/office/drawing/2014/main" val="4090843387"/>
                  </a:ext>
                </a:extLst>
              </a:tr>
              <a:tr h="364071">
                <a:tc>
                  <a:txBody>
                    <a:bodyPr/>
                    <a:lstStyle/>
                    <a:p>
                      <a:r>
                        <a:rPr lang="en-GB" sz="1800" kern="1200">
                          <a:solidFill>
                            <a:srgbClr val="000000"/>
                          </a:solidFill>
                          <a:latin typeface="Figtree"/>
                          <a:ea typeface="+mn-lt"/>
                          <a:cs typeface="+mn-lt"/>
                        </a:rPr>
                        <a:t>Welcome &amp; Introduction</a:t>
                      </a:r>
                    </a:p>
                  </a:txBody>
                  <a:tcPr/>
                </a:tc>
                <a:tc>
                  <a:txBody>
                    <a:bodyPr/>
                    <a:lstStyle/>
                    <a:p>
                      <a:r>
                        <a:rPr lang="en-GB" sz="1800" kern="1200">
                          <a:solidFill>
                            <a:srgbClr val="000000"/>
                          </a:solidFill>
                          <a:latin typeface="Figtree"/>
                          <a:ea typeface="+mn-lt"/>
                          <a:cs typeface="+mn-lt"/>
                        </a:rPr>
                        <a:t>Chair</a:t>
                      </a:r>
                    </a:p>
                  </a:txBody>
                  <a:tcPr/>
                </a:tc>
                <a:extLst>
                  <a:ext uri="{0D108BD9-81ED-4DB2-BD59-A6C34878D82A}">
                    <a16:rowId xmlns:a16="http://schemas.microsoft.com/office/drawing/2014/main" val="3959858691"/>
                  </a:ext>
                </a:extLst>
              </a:tr>
              <a:tr h="364071">
                <a:tc>
                  <a:txBody>
                    <a:bodyPr/>
                    <a:lstStyle/>
                    <a:p>
                      <a:r>
                        <a:rPr lang="en-GB" sz="1800" kern="1200">
                          <a:solidFill>
                            <a:srgbClr val="000000"/>
                          </a:solidFill>
                          <a:latin typeface="Figtree"/>
                          <a:ea typeface="+mn-lt"/>
                          <a:cs typeface="+mn-lt"/>
                        </a:rPr>
                        <a:t>Confirmation of Agenda</a:t>
                      </a:r>
                    </a:p>
                  </a:txBody>
                  <a:tcPr/>
                </a:tc>
                <a:tc>
                  <a:txBody>
                    <a:bodyPr/>
                    <a:lstStyle/>
                    <a:p>
                      <a:r>
                        <a:rPr lang="en-GB" sz="1800" kern="1200">
                          <a:solidFill>
                            <a:srgbClr val="000000"/>
                          </a:solidFill>
                          <a:latin typeface="Figtree"/>
                          <a:ea typeface="+mn-lt"/>
                          <a:cs typeface="+mn-lt"/>
                        </a:rPr>
                        <a:t>Chair</a:t>
                      </a:r>
                    </a:p>
                  </a:txBody>
                  <a:tcPr/>
                </a:tc>
                <a:extLst>
                  <a:ext uri="{0D108BD9-81ED-4DB2-BD59-A6C34878D82A}">
                    <a16:rowId xmlns:a16="http://schemas.microsoft.com/office/drawing/2014/main" val="2221646024"/>
                  </a:ext>
                </a:extLst>
              </a:tr>
              <a:tr h="329711">
                <a:tc>
                  <a:txBody>
                    <a:bodyPr/>
                    <a:lstStyle/>
                    <a:p>
                      <a:r>
                        <a:rPr lang="en-GB" sz="1800" kern="1200">
                          <a:solidFill>
                            <a:srgbClr val="000000"/>
                          </a:solidFill>
                          <a:latin typeface="Figtree"/>
                          <a:ea typeface="+mn-lt"/>
                          <a:cs typeface="+mn-lt"/>
                        </a:rPr>
                        <a:t>Approval of Previous Minutes and Actions</a:t>
                      </a:r>
                    </a:p>
                  </a:txBody>
                  <a:tcPr/>
                </a:tc>
                <a:tc>
                  <a:txBody>
                    <a:bodyPr/>
                    <a:lstStyle/>
                    <a:p>
                      <a:r>
                        <a:rPr lang="en-US" sz="1800" kern="1200">
                          <a:solidFill>
                            <a:srgbClr val="000000"/>
                          </a:solidFill>
                          <a:latin typeface="Figtree"/>
                          <a:ea typeface="+mn-lt"/>
                          <a:cs typeface="+mn-lt"/>
                        </a:rPr>
                        <a:t>Secretary</a:t>
                      </a:r>
                      <a:endParaRPr lang="en-GB" sz="1800" kern="1200">
                        <a:solidFill>
                          <a:srgbClr val="000000"/>
                        </a:solidFill>
                        <a:latin typeface="Figtree"/>
                        <a:ea typeface="+mn-lt"/>
                        <a:cs typeface="+mn-lt"/>
                      </a:endParaRPr>
                    </a:p>
                  </a:txBody>
                  <a:tcPr/>
                </a:tc>
                <a:extLst>
                  <a:ext uri="{0D108BD9-81ED-4DB2-BD59-A6C34878D82A}">
                    <a16:rowId xmlns:a16="http://schemas.microsoft.com/office/drawing/2014/main" val="648129780"/>
                  </a:ext>
                </a:extLst>
              </a:tr>
              <a:tr h="364071">
                <a:tc>
                  <a:txBody>
                    <a:bodyPr/>
                    <a:lstStyle/>
                    <a:p>
                      <a:r>
                        <a:rPr lang="en-US" sz="1800" kern="1200">
                          <a:solidFill>
                            <a:srgbClr val="000000"/>
                          </a:solidFill>
                          <a:latin typeface="Figtree"/>
                          <a:ea typeface="+mn-lt"/>
                          <a:cs typeface="+mn-lt"/>
                        </a:rPr>
                        <a:t>Review of Government Response</a:t>
                      </a:r>
                      <a:endParaRPr lang="en-GB" sz="1800" kern="1200">
                        <a:solidFill>
                          <a:srgbClr val="000000"/>
                        </a:solidFill>
                        <a:latin typeface="Figtree"/>
                        <a:ea typeface="+mn-lt"/>
                        <a:cs typeface="+mn-lt"/>
                      </a:endParaRPr>
                    </a:p>
                  </a:txBody>
                  <a:tcPr/>
                </a:tc>
                <a:tc>
                  <a:txBody>
                    <a:bodyPr/>
                    <a:lstStyle/>
                    <a:p>
                      <a:r>
                        <a:rPr lang="en-US" sz="1800" kern="1200">
                          <a:solidFill>
                            <a:srgbClr val="000000"/>
                          </a:solidFill>
                          <a:latin typeface="Figtree"/>
                          <a:ea typeface="+mn-lt"/>
                          <a:cs typeface="+mn-lt"/>
                        </a:rPr>
                        <a:t>Chair</a:t>
                      </a:r>
                      <a:endParaRPr lang="en-GB" sz="1800" kern="1200">
                        <a:solidFill>
                          <a:srgbClr val="000000"/>
                        </a:solidFill>
                        <a:latin typeface="Figtree"/>
                        <a:ea typeface="+mn-lt"/>
                        <a:cs typeface="+mn-lt"/>
                      </a:endParaRPr>
                    </a:p>
                  </a:txBody>
                  <a:tcPr/>
                </a:tc>
                <a:extLst>
                  <a:ext uri="{0D108BD9-81ED-4DB2-BD59-A6C34878D82A}">
                    <a16:rowId xmlns:a16="http://schemas.microsoft.com/office/drawing/2014/main" val="2930310146"/>
                  </a:ext>
                </a:extLst>
              </a:tr>
              <a:tr h="364071">
                <a:tc>
                  <a:txBody>
                    <a:bodyPr/>
                    <a:lstStyle/>
                    <a:p>
                      <a:r>
                        <a:rPr lang="en-US" sz="1800" kern="1200">
                          <a:solidFill>
                            <a:srgbClr val="000000"/>
                          </a:solidFill>
                          <a:latin typeface="Figtree"/>
                          <a:ea typeface="+mn-lt"/>
                          <a:cs typeface="+mn-lt"/>
                        </a:rPr>
                        <a:t>Integration with Consumer Consent Solution (CCS)</a:t>
                      </a:r>
                      <a:endParaRPr lang="en-GB" sz="1800" kern="1200">
                        <a:solidFill>
                          <a:srgbClr val="000000"/>
                        </a:solidFill>
                        <a:latin typeface="Figtree"/>
                        <a:ea typeface="+mn-lt"/>
                        <a:cs typeface="+mn-lt"/>
                      </a:endParaRPr>
                    </a:p>
                  </a:txBody>
                  <a:tcPr/>
                </a:tc>
                <a:tc>
                  <a:txBody>
                    <a:bodyPr/>
                    <a:lstStyle/>
                    <a:p>
                      <a:r>
                        <a:rPr lang="en-US" sz="1800" kern="1200">
                          <a:solidFill>
                            <a:srgbClr val="000000"/>
                          </a:solidFill>
                          <a:latin typeface="Figtree"/>
                          <a:ea typeface="+mn-lt"/>
                          <a:cs typeface="+mn-lt"/>
                        </a:rPr>
                        <a:t>Sarah Jones</a:t>
                      </a:r>
                      <a:endParaRPr lang="en-GB" sz="1800" kern="1200">
                        <a:solidFill>
                          <a:srgbClr val="000000"/>
                        </a:solidFill>
                        <a:latin typeface="Figtree"/>
                        <a:ea typeface="+mn-lt"/>
                        <a:cs typeface="+mn-lt"/>
                      </a:endParaRPr>
                    </a:p>
                  </a:txBody>
                  <a:tcPr/>
                </a:tc>
                <a:extLst>
                  <a:ext uri="{0D108BD9-81ED-4DB2-BD59-A6C34878D82A}">
                    <a16:rowId xmlns:a16="http://schemas.microsoft.com/office/drawing/2014/main" val="1970365504"/>
                  </a:ext>
                </a:extLst>
              </a:tr>
              <a:tr h="364071">
                <a:tc>
                  <a:txBody>
                    <a:bodyPr/>
                    <a:lstStyle/>
                    <a:p>
                      <a:r>
                        <a:rPr lang="en-US" sz="1800" kern="1200">
                          <a:solidFill>
                            <a:srgbClr val="000000"/>
                          </a:solidFill>
                          <a:latin typeface="Figtree"/>
                          <a:ea typeface="+mn-lt"/>
                          <a:cs typeface="+mn-lt"/>
                        </a:rPr>
                        <a:t>Tariff Consumer Validation</a:t>
                      </a:r>
                      <a:endParaRPr lang="en-GB" sz="1800" kern="1200">
                        <a:solidFill>
                          <a:srgbClr val="000000"/>
                        </a:solidFill>
                        <a:latin typeface="Figtree"/>
                        <a:ea typeface="+mn-lt"/>
                        <a:cs typeface="+mn-lt"/>
                      </a:endParaRPr>
                    </a:p>
                  </a:txBody>
                  <a:tcPr/>
                </a:tc>
                <a:tc>
                  <a:txBody>
                    <a:bodyPr/>
                    <a:lstStyle/>
                    <a:p>
                      <a:r>
                        <a:rPr lang="en-US" sz="1800" kern="1200">
                          <a:solidFill>
                            <a:srgbClr val="000000"/>
                          </a:solidFill>
                          <a:latin typeface="Figtree"/>
                          <a:ea typeface="+mn-lt"/>
                          <a:cs typeface="+mn-lt"/>
                        </a:rPr>
                        <a:t>Sarah Jones/Eva Von-Schaxmann</a:t>
                      </a:r>
                      <a:endParaRPr lang="en-GB" sz="1800" kern="1200">
                        <a:solidFill>
                          <a:srgbClr val="000000"/>
                        </a:solidFill>
                        <a:latin typeface="Figtree"/>
                        <a:ea typeface="+mn-lt"/>
                        <a:cs typeface="+mn-lt"/>
                      </a:endParaRPr>
                    </a:p>
                  </a:txBody>
                  <a:tcPr/>
                </a:tc>
                <a:extLst>
                  <a:ext uri="{0D108BD9-81ED-4DB2-BD59-A6C34878D82A}">
                    <a16:rowId xmlns:a16="http://schemas.microsoft.com/office/drawing/2014/main" val="1310985674"/>
                  </a:ext>
                </a:extLst>
              </a:tr>
              <a:tr h="364071">
                <a:tc>
                  <a:txBody>
                    <a:bodyPr/>
                    <a:lstStyle/>
                    <a:p>
                      <a:r>
                        <a:rPr lang="en-US" sz="1800" kern="1200">
                          <a:solidFill>
                            <a:srgbClr val="000000"/>
                          </a:solidFill>
                          <a:latin typeface="Figtree"/>
                          <a:ea typeface="+mn-lt"/>
                          <a:cs typeface="+mn-lt"/>
                        </a:rPr>
                        <a:t>Update on Testing Approach Implementation Working Group</a:t>
                      </a:r>
                      <a:endParaRPr lang="en-GB" sz="1800" kern="1200">
                        <a:solidFill>
                          <a:srgbClr val="000000"/>
                        </a:solidFill>
                        <a:latin typeface="Figtree"/>
                        <a:ea typeface="+mn-lt"/>
                        <a:cs typeface="+mn-lt"/>
                      </a:endParaRPr>
                    </a:p>
                  </a:txBody>
                  <a:tcPr/>
                </a:tc>
                <a:tc>
                  <a:txBody>
                    <a:bodyPr/>
                    <a:lstStyle/>
                    <a:p>
                      <a:r>
                        <a:rPr lang="en-US" sz="1800" kern="1200">
                          <a:solidFill>
                            <a:srgbClr val="000000"/>
                          </a:solidFill>
                          <a:latin typeface="Figtree"/>
                          <a:ea typeface="+mn-lt"/>
                          <a:cs typeface="+mn-lt"/>
                        </a:rPr>
                        <a:t>Chair</a:t>
                      </a:r>
                      <a:endParaRPr lang="en-GB" sz="1800" kern="1200">
                        <a:solidFill>
                          <a:srgbClr val="000000"/>
                        </a:solidFill>
                        <a:latin typeface="Figtree"/>
                        <a:ea typeface="+mn-lt"/>
                        <a:cs typeface="+mn-lt"/>
                      </a:endParaRPr>
                    </a:p>
                  </a:txBody>
                  <a:tcPr/>
                </a:tc>
                <a:extLst>
                  <a:ext uri="{0D108BD9-81ED-4DB2-BD59-A6C34878D82A}">
                    <a16:rowId xmlns:a16="http://schemas.microsoft.com/office/drawing/2014/main" val="911668503"/>
                  </a:ext>
                </a:extLst>
              </a:tr>
              <a:tr h="364071">
                <a:tc>
                  <a:txBody>
                    <a:bodyPr/>
                    <a:lstStyle/>
                    <a:p>
                      <a:r>
                        <a:rPr lang="en-US" sz="1800" kern="1200">
                          <a:solidFill>
                            <a:srgbClr val="000000"/>
                          </a:solidFill>
                          <a:latin typeface="Figtree"/>
                          <a:ea typeface="+mn-lt"/>
                          <a:cs typeface="+mn-lt"/>
                        </a:rPr>
                        <a:t>Next steps for the Tariff Interoperability Project </a:t>
                      </a:r>
                      <a:endParaRPr lang="en-GB" sz="1800" kern="1200">
                        <a:solidFill>
                          <a:srgbClr val="000000"/>
                        </a:solidFill>
                        <a:latin typeface="Figtree"/>
                        <a:ea typeface="+mn-lt"/>
                        <a:cs typeface="+mn-lt"/>
                      </a:endParaRPr>
                    </a:p>
                  </a:txBody>
                  <a:tcPr/>
                </a:tc>
                <a:tc>
                  <a:txBody>
                    <a:bodyPr/>
                    <a:lstStyle/>
                    <a:p>
                      <a:r>
                        <a:rPr lang="en-US" sz="1800" kern="1200">
                          <a:solidFill>
                            <a:srgbClr val="000000"/>
                          </a:solidFill>
                          <a:latin typeface="Figtree"/>
                          <a:ea typeface="+mn-lt"/>
                          <a:cs typeface="+mn-lt"/>
                        </a:rPr>
                        <a:t>Chair</a:t>
                      </a:r>
                      <a:endParaRPr lang="en-GB" sz="1800" kern="1200">
                        <a:solidFill>
                          <a:srgbClr val="000000"/>
                        </a:solidFill>
                        <a:latin typeface="Figtree"/>
                        <a:ea typeface="+mn-lt"/>
                        <a:cs typeface="+mn-lt"/>
                      </a:endParaRPr>
                    </a:p>
                  </a:txBody>
                  <a:tcPr/>
                </a:tc>
                <a:extLst>
                  <a:ext uri="{0D108BD9-81ED-4DB2-BD59-A6C34878D82A}">
                    <a16:rowId xmlns:a16="http://schemas.microsoft.com/office/drawing/2014/main" val="1230597625"/>
                  </a:ext>
                </a:extLst>
              </a:tr>
              <a:tr h="364071">
                <a:tc>
                  <a:txBody>
                    <a:bodyPr/>
                    <a:lstStyle/>
                    <a:p>
                      <a:r>
                        <a:rPr lang="en-US" sz="1800" kern="1200">
                          <a:solidFill>
                            <a:srgbClr val="000000"/>
                          </a:solidFill>
                          <a:latin typeface="Figtree"/>
                          <a:ea typeface="+mn-lt"/>
                          <a:cs typeface="+mn-lt"/>
                        </a:rPr>
                        <a:t>AOB</a:t>
                      </a:r>
                      <a:endParaRPr lang="en-GB" sz="1800" kern="1200">
                        <a:solidFill>
                          <a:srgbClr val="000000"/>
                        </a:solidFill>
                        <a:latin typeface="Figtree"/>
                        <a:ea typeface="+mn-lt"/>
                        <a:cs typeface="+mn-lt"/>
                      </a:endParaRPr>
                    </a:p>
                  </a:txBody>
                  <a:tcPr/>
                </a:tc>
                <a:tc>
                  <a:txBody>
                    <a:bodyPr/>
                    <a:lstStyle/>
                    <a:p>
                      <a:r>
                        <a:rPr lang="en-US" sz="1800" kern="1200">
                          <a:solidFill>
                            <a:srgbClr val="000000"/>
                          </a:solidFill>
                          <a:latin typeface="Figtree"/>
                          <a:ea typeface="+mn-lt"/>
                          <a:cs typeface="+mn-lt"/>
                        </a:rPr>
                        <a:t>Chair</a:t>
                      </a:r>
                      <a:endParaRPr lang="en-GB" sz="1800" kern="1200">
                        <a:solidFill>
                          <a:srgbClr val="000000"/>
                        </a:solidFill>
                        <a:latin typeface="Figtree"/>
                        <a:ea typeface="+mn-lt"/>
                        <a:cs typeface="+mn-lt"/>
                      </a:endParaRPr>
                    </a:p>
                  </a:txBody>
                  <a:tcPr/>
                </a:tc>
                <a:extLst>
                  <a:ext uri="{0D108BD9-81ED-4DB2-BD59-A6C34878D82A}">
                    <a16:rowId xmlns:a16="http://schemas.microsoft.com/office/drawing/2014/main" val="2762745541"/>
                  </a:ext>
                </a:extLst>
              </a:tr>
            </a:tbl>
          </a:graphicData>
        </a:graphic>
      </p:graphicFrame>
    </p:spTree>
    <p:extLst>
      <p:ext uri="{BB962C8B-B14F-4D97-AF65-F5344CB8AC3E}">
        <p14:creationId xmlns:p14="http://schemas.microsoft.com/office/powerpoint/2010/main" val="2506534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F80ED347-F5F6-0206-596E-82FC4649D8DA}"/>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61415D96-DEFB-550D-FF9D-20C9A5E9794D}"/>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9F74215F-28D5-8C9C-4C5C-FED99D67CBAF}"/>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6B6709DD-EB0C-8A92-3918-7A7AEFDB0CA3}"/>
              </a:ext>
            </a:extLst>
          </p:cNvPr>
          <p:cNvSpPr txBox="1"/>
          <p:nvPr/>
        </p:nvSpPr>
        <p:spPr>
          <a:xfrm>
            <a:off x="273975" y="208207"/>
            <a:ext cx="5071141" cy="541646"/>
          </a:xfrm>
          <a:prstGeom prst="rect">
            <a:avLst/>
          </a:prstGeom>
          <a:noFill/>
          <a:ln>
            <a:noFill/>
          </a:ln>
        </p:spPr>
        <p:txBody>
          <a:bodyPr spcFirstLastPara="1" wrap="square" lIns="121900" tIns="121900" rIns="121900" bIns="121900" anchor="t" anchorCtr="0">
            <a:spAutoFit/>
          </a:bodyPr>
          <a:lstStyle/>
          <a:p>
            <a:pPr>
              <a:lnSpc>
                <a:spcPct val="80000"/>
              </a:lnSpc>
              <a:defRPr/>
            </a:pPr>
            <a:r>
              <a:rPr lang="en-US" sz="2400" b="1">
                <a:solidFill>
                  <a:srgbClr val="021E5E"/>
                </a:solidFill>
                <a:latin typeface="Figtree"/>
                <a:ea typeface="Calibri"/>
                <a:cs typeface="Calibri"/>
                <a:sym typeface="Playfair Display"/>
              </a:rPr>
              <a:t>Review of Government Response</a:t>
            </a:r>
            <a:endParaRPr lang="en-GB" sz="2400" b="1">
              <a:solidFill>
                <a:srgbClr val="021E5E"/>
              </a:solidFill>
              <a:latin typeface="Figtree"/>
              <a:ea typeface="Calibri"/>
              <a:cs typeface="Calibri"/>
            </a:endParaRPr>
          </a:p>
        </p:txBody>
      </p:sp>
      <p:sp>
        <p:nvSpPr>
          <p:cNvPr id="54" name="Rectangle 53">
            <a:extLst>
              <a:ext uri="{FF2B5EF4-FFF2-40B4-BE49-F238E27FC236}">
                <a16:creationId xmlns:a16="http://schemas.microsoft.com/office/drawing/2014/main" id="{AEDF20BE-4FBB-4F14-E279-70C044797A21}"/>
              </a:ext>
            </a:extLst>
          </p:cNvPr>
          <p:cNvSpPr/>
          <p:nvPr/>
        </p:nvSpPr>
        <p:spPr>
          <a:xfrm>
            <a:off x="384931" y="830448"/>
            <a:ext cx="11421277" cy="5825028"/>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spcBef>
                <a:spcPts val="200"/>
              </a:spcBef>
              <a:spcAft>
                <a:spcPts val="200"/>
              </a:spcAft>
              <a:defRPr/>
            </a:pPr>
            <a:r>
              <a:rPr lang="en-GB" dirty="0">
                <a:solidFill>
                  <a:srgbClr val="000000"/>
                </a:solidFill>
                <a:latin typeface="Figtree"/>
                <a:ea typeface="+mn-lt"/>
                <a:cs typeface="+mn-lt"/>
              </a:rPr>
              <a:t>The Government Response was published in May 2026, confirming the phased delivery approach for Tariff Interoperability and establishing the regulatory and technical baseline for implementation. The focus now moves from design to delivery, with suppliers expected to begin implementation activities.</a:t>
            </a:r>
            <a:endParaRPr lang="en-US" dirty="0">
              <a:solidFill>
                <a:srgbClr val="000000"/>
              </a:solidFill>
              <a:latin typeface="Figtree"/>
              <a:ea typeface="+mn-lt"/>
              <a:cs typeface="+mn-lt"/>
            </a:endParaRPr>
          </a:p>
          <a:p>
            <a:pPr>
              <a:buClr>
                <a:srgbClr val="4D38F5"/>
              </a:buClr>
              <a:defRPr/>
            </a:pPr>
            <a:endParaRPr lang="en-GB" dirty="0">
              <a:solidFill>
                <a:srgbClr val="000000"/>
              </a:solidFill>
              <a:latin typeface="Figtree"/>
            </a:endParaRPr>
          </a:p>
          <a:p>
            <a:pPr>
              <a:buClr>
                <a:srgbClr val="4D38F5"/>
              </a:buClr>
              <a:defRPr/>
            </a:pPr>
            <a:r>
              <a:rPr lang="en-GB" b="1" dirty="0">
                <a:solidFill>
                  <a:srgbClr val="4D38F5"/>
                </a:solidFill>
                <a:latin typeface="Figtree"/>
              </a:rPr>
              <a:t>Phase 1 Delivery</a:t>
            </a:r>
          </a:p>
          <a:p>
            <a:pPr>
              <a:defRPr/>
            </a:pPr>
            <a:r>
              <a:rPr lang="en-GB" b="1" dirty="0">
                <a:solidFill>
                  <a:srgbClr val="000000"/>
                </a:solidFill>
                <a:latin typeface="Figtree"/>
              </a:rPr>
              <a:t>Phase 1a - Public Tariff Pricing Data – Go Live: 18 February 2027</a:t>
            </a:r>
            <a:r>
              <a:rPr lang="en-GB" dirty="0">
                <a:solidFill>
                  <a:srgbClr val="000000"/>
                </a:solidFill>
                <a:latin typeface="Figtree"/>
              </a:rPr>
              <a:t> </a:t>
            </a:r>
          </a:p>
          <a:p>
            <a:pPr marL="285750">
              <a:spcBef>
                <a:spcPts val="200"/>
              </a:spcBef>
              <a:spcAft>
                <a:spcPts val="200"/>
              </a:spcAft>
              <a:buClr>
                <a:srgbClr val="4D38F5"/>
              </a:buClr>
              <a:buFont typeface="Wingdings" pitchFamily="2" charset="2"/>
              <a:buChar char="§"/>
              <a:defRPr/>
            </a:pPr>
            <a:r>
              <a:rPr lang="en-GB" dirty="0">
                <a:solidFill>
                  <a:srgbClr val="000000"/>
                </a:solidFill>
                <a:latin typeface="Figtree"/>
                <a:ea typeface="+mn-lt"/>
                <a:cs typeface="+mn-lt"/>
              </a:rPr>
              <a:t> Implemented </a:t>
            </a:r>
            <a:r>
              <a:rPr lang="en-GB">
                <a:solidFill>
                  <a:srgbClr val="000000"/>
                </a:solidFill>
                <a:latin typeface="Figtree"/>
                <a:ea typeface="+mn-lt"/>
                <a:cs typeface="+mn-lt"/>
              </a:rPr>
              <a:t>18 May 2026 </a:t>
            </a:r>
            <a:r>
              <a:rPr lang="en-GB" dirty="0">
                <a:solidFill>
                  <a:srgbClr val="000000"/>
                </a:solidFill>
                <a:latin typeface="Figtree"/>
                <a:ea typeface="+mn-lt"/>
                <a:cs typeface="+mn-lt"/>
              </a:rPr>
              <a:t>– </a:t>
            </a:r>
            <a:r>
              <a:rPr lang="en-GB">
                <a:solidFill>
                  <a:srgbClr val="000000"/>
                </a:solidFill>
                <a:latin typeface="Figtree"/>
                <a:ea typeface="+mn-lt"/>
                <a:cs typeface="+mn-lt"/>
              </a:rPr>
              <a:t>Electricity Supply SLC11C</a:t>
            </a:r>
            <a:r>
              <a:rPr lang="en-GB" dirty="0">
                <a:solidFill>
                  <a:srgbClr val="000000"/>
                </a:solidFill>
                <a:latin typeface="Figtree"/>
                <a:ea typeface="+mn-lt"/>
                <a:cs typeface="+mn-lt"/>
              </a:rPr>
              <a:t> &amp; REC Schedule 35 </a:t>
            </a:r>
            <a:endParaRPr lang="en-US" dirty="0">
              <a:solidFill>
                <a:srgbClr val="000000"/>
              </a:solidFill>
              <a:latin typeface="Figtree"/>
              <a:ea typeface="+mn-lt"/>
              <a:cs typeface="+mn-lt"/>
            </a:endParaRPr>
          </a:p>
          <a:p>
            <a:pPr marL="285750">
              <a:spcBef>
                <a:spcPts val="200"/>
              </a:spcBef>
              <a:spcAft>
                <a:spcPts val="200"/>
              </a:spcAft>
              <a:buClr>
                <a:srgbClr val="4D38F5"/>
              </a:buClr>
              <a:buFont typeface="Wingdings" pitchFamily="2" charset="2"/>
              <a:buChar char="§"/>
              <a:defRPr/>
            </a:pPr>
            <a:r>
              <a:rPr lang="en-GB" dirty="0">
                <a:solidFill>
                  <a:srgbClr val="000000"/>
                </a:solidFill>
                <a:latin typeface="Figtree"/>
                <a:ea typeface="+mn-lt"/>
                <a:cs typeface="+mn-lt"/>
              </a:rPr>
              <a:t> Baselined - API Technical Specification, EMDS Updates, Standards Definition Documentation </a:t>
            </a:r>
            <a:endParaRPr lang="en-US" dirty="0">
              <a:solidFill>
                <a:srgbClr val="000000"/>
              </a:solidFill>
              <a:latin typeface="Figtree"/>
              <a:ea typeface="+mn-lt"/>
              <a:cs typeface="+mn-lt"/>
            </a:endParaRPr>
          </a:p>
          <a:p>
            <a:pPr marL="285750">
              <a:spcBef>
                <a:spcPts val="200"/>
              </a:spcBef>
              <a:spcAft>
                <a:spcPts val="200"/>
              </a:spcAft>
              <a:buClr>
                <a:srgbClr val="4D38F5"/>
              </a:buClr>
              <a:buFont typeface="Wingdings" pitchFamily="2" charset="2"/>
              <a:buChar char="§"/>
              <a:defRPr/>
            </a:pPr>
            <a:r>
              <a:rPr lang="en-GB" dirty="0">
                <a:solidFill>
                  <a:srgbClr val="000000"/>
                </a:solidFill>
                <a:latin typeface="Figtree"/>
                <a:ea typeface="+mn-lt"/>
                <a:cs typeface="+mn-lt"/>
              </a:rPr>
              <a:t> Supplier Action – Progress design, build and testing activities against baselined artefacts</a:t>
            </a:r>
          </a:p>
          <a:p>
            <a:pPr marL="285750">
              <a:spcBef>
                <a:spcPts val="200"/>
              </a:spcBef>
              <a:spcAft>
                <a:spcPts val="200"/>
              </a:spcAft>
              <a:buClr>
                <a:srgbClr val="4D38F5"/>
              </a:buClr>
              <a:buFont typeface="Wingdings" pitchFamily="2" charset="2"/>
              <a:buChar char="§"/>
              <a:defRPr/>
            </a:pPr>
            <a:endParaRPr lang="en-GB" b="1" dirty="0">
              <a:solidFill>
                <a:srgbClr val="000000"/>
              </a:solidFill>
              <a:latin typeface="Figtree"/>
              <a:ea typeface="+mn-lt"/>
              <a:cs typeface="+mn-lt"/>
            </a:endParaRPr>
          </a:p>
          <a:p>
            <a:pPr>
              <a:spcBef>
                <a:spcPts val="200"/>
              </a:spcBef>
              <a:spcAft>
                <a:spcPts val="200"/>
              </a:spcAft>
              <a:buClr>
                <a:srgbClr val="4D38F5"/>
              </a:buClr>
              <a:defRPr/>
            </a:pPr>
            <a:r>
              <a:rPr lang="en-GB" b="1" dirty="0">
                <a:solidFill>
                  <a:srgbClr val="000000"/>
                </a:solidFill>
                <a:latin typeface="Figtree"/>
                <a:ea typeface="+mn-lt"/>
                <a:cs typeface="+mn-lt"/>
              </a:rPr>
              <a:t>Phase 1b - Consumer Specific Tariff Information via CCS – Go Live: expected November 2027</a:t>
            </a:r>
            <a:endParaRPr lang="en-GB" dirty="0">
              <a:solidFill>
                <a:srgbClr val="000000"/>
              </a:solidFill>
              <a:latin typeface="Figtree"/>
              <a:ea typeface="+mn-lt"/>
              <a:cs typeface="+mn-lt"/>
            </a:endParaRPr>
          </a:p>
          <a:p>
            <a:pPr marL="285750">
              <a:spcBef>
                <a:spcPts val="200"/>
              </a:spcBef>
              <a:spcAft>
                <a:spcPts val="200"/>
              </a:spcAft>
              <a:buClr>
                <a:srgbClr val="4D38F5"/>
              </a:buClr>
              <a:buFont typeface="Wingdings" pitchFamily="2" charset="2"/>
              <a:buChar char="§"/>
              <a:defRPr/>
            </a:pPr>
            <a:r>
              <a:rPr lang="en-GB" dirty="0">
                <a:solidFill>
                  <a:schemeClr val="tx1"/>
                </a:solidFill>
                <a:latin typeface="Figtree"/>
                <a:ea typeface="+mn-lt"/>
                <a:cs typeface="+mn-lt"/>
              </a:rPr>
              <a:t>Consumer Specific Tariff Information to be delivered through integration with CCS</a:t>
            </a:r>
          </a:p>
          <a:p>
            <a:pPr marL="285750">
              <a:spcBef>
                <a:spcPts val="200"/>
              </a:spcBef>
              <a:spcAft>
                <a:spcPts val="200"/>
              </a:spcAft>
              <a:buClr>
                <a:srgbClr val="4D38F5"/>
              </a:buClr>
              <a:buFont typeface="Wingdings" pitchFamily="2" charset="2"/>
              <a:buChar char="§"/>
              <a:defRPr/>
            </a:pPr>
            <a:r>
              <a:rPr lang="en-GB" dirty="0">
                <a:solidFill>
                  <a:schemeClr val="tx1"/>
                </a:solidFill>
                <a:latin typeface="Figtree"/>
              </a:rPr>
              <a:t>Detailed requirements and implementation approach to be developed through ongoing industry engagement and future consultation</a:t>
            </a:r>
          </a:p>
          <a:p>
            <a:pPr marL="285750" indent="-285750">
              <a:spcBef>
                <a:spcPts val="200"/>
              </a:spcBef>
              <a:spcAft>
                <a:spcPts val="200"/>
              </a:spcAft>
              <a:defRPr/>
            </a:pPr>
            <a:r>
              <a:rPr lang="en-GB" b="1" dirty="0">
                <a:solidFill>
                  <a:srgbClr val="4D38F5"/>
                </a:solidFill>
                <a:latin typeface="Figtree"/>
              </a:rPr>
              <a:t>Next Steps</a:t>
            </a:r>
          </a:p>
          <a:p>
            <a:pPr>
              <a:spcBef>
                <a:spcPts val="200"/>
              </a:spcBef>
              <a:spcAft>
                <a:spcPts val="200"/>
              </a:spcAft>
              <a:defRPr/>
            </a:pPr>
            <a:r>
              <a:rPr lang="en-GB" dirty="0">
                <a:solidFill>
                  <a:srgbClr val="000000"/>
                </a:solidFill>
                <a:latin typeface="Figtree"/>
                <a:ea typeface="+mn-lt"/>
                <a:cs typeface="+mn-lt"/>
              </a:rPr>
              <a:t>Focus now shifts to implementation, testing and operational readiness, with Suppliers expected to progress design and build activities against baselined artefacts.</a:t>
            </a:r>
            <a:r>
              <a:rPr lang="en-GB">
                <a:solidFill>
                  <a:srgbClr val="000000"/>
                </a:solidFill>
                <a:latin typeface="Figtree"/>
                <a:ea typeface="+mn-lt"/>
                <a:cs typeface="+mn-lt"/>
              </a:rPr>
              <a:t> A consultation to finalise the API Specification, EMDS changes and Standards Definition document, and a consultation on Phase 1b, will be taking place in the coming months.</a:t>
            </a:r>
            <a:endParaRPr lang="en-GB" dirty="0"/>
          </a:p>
          <a:p>
            <a:pPr>
              <a:spcBef>
                <a:spcPts val="200"/>
              </a:spcBef>
              <a:spcAft>
                <a:spcPts val="200"/>
              </a:spcAft>
              <a:buFont typeface="Wingdings" pitchFamily="2" charset="2"/>
              <a:defRPr/>
            </a:pPr>
            <a:endParaRPr lang="en-GB" b="1" dirty="0">
              <a:solidFill>
                <a:srgbClr val="000000"/>
              </a:solidFill>
              <a:latin typeface="Figtree"/>
            </a:endParaRPr>
          </a:p>
          <a:p>
            <a:pPr>
              <a:spcBef>
                <a:spcPts val="200"/>
              </a:spcBef>
              <a:spcAft>
                <a:spcPts val="200"/>
              </a:spcAft>
              <a:buFont typeface="Wingdings" pitchFamily="2" charset="2"/>
              <a:defRPr/>
            </a:pPr>
            <a:endParaRPr lang="en-GB" b="1" dirty="0">
              <a:solidFill>
                <a:srgbClr val="000000"/>
              </a:solidFill>
              <a:latin typeface="Figtree"/>
            </a:endParaRPr>
          </a:p>
          <a:p>
            <a:pPr>
              <a:spcBef>
                <a:spcPts val="200"/>
              </a:spcBef>
              <a:spcAft>
                <a:spcPts val="200"/>
              </a:spcAft>
              <a:buFont typeface="Wingdings" pitchFamily="2" charset="2"/>
              <a:defRPr/>
            </a:pPr>
            <a:endParaRPr lang="en-GB" b="1" dirty="0">
              <a:solidFill>
                <a:srgbClr val="000000"/>
              </a:solidFill>
              <a:latin typeface="Figtree"/>
            </a:endParaRPr>
          </a:p>
          <a:p>
            <a:pPr>
              <a:spcBef>
                <a:spcPts val="200"/>
              </a:spcBef>
              <a:spcAft>
                <a:spcPts val="200"/>
              </a:spcAft>
              <a:defRPr/>
            </a:pPr>
            <a:endParaRPr lang="en-GB" b="1" dirty="0">
              <a:solidFill>
                <a:srgbClr val="000000"/>
              </a:solidFill>
              <a:latin typeface="Figtree"/>
            </a:endParaRPr>
          </a:p>
        </p:txBody>
      </p:sp>
    </p:spTree>
    <p:extLst>
      <p:ext uri="{BB962C8B-B14F-4D97-AF65-F5344CB8AC3E}">
        <p14:creationId xmlns:p14="http://schemas.microsoft.com/office/powerpoint/2010/main" val="3636769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B2191-4188-F450-9881-1289340E0CB2}"/>
              </a:ext>
            </a:extLst>
          </p:cNvPr>
          <p:cNvSpPr>
            <a:spLocks noGrp="1"/>
          </p:cNvSpPr>
          <p:nvPr>
            <p:ph type="title"/>
          </p:nvPr>
        </p:nvSpPr>
        <p:spPr/>
        <p:txBody>
          <a:bodyPr/>
          <a:lstStyle/>
          <a:p>
            <a:r>
              <a:rPr lang="en-US"/>
              <a:t>Integration with CCS</a:t>
            </a:r>
            <a:endParaRPr lang="en-GB"/>
          </a:p>
        </p:txBody>
      </p:sp>
    </p:spTree>
    <p:extLst>
      <p:ext uri="{BB962C8B-B14F-4D97-AF65-F5344CB8AC3E}">
        <p14:creationId xmlns:p14="http://schemas.microsoft.com/office/powerpoint/2010/main" val="1694106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AFBB68A4-7E79-3555-1BF8-FBCFEF445BEB}"/>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6D4E8197-DC11-65AB-F368-6D233AB6C50E}"/>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7D90B853-A964-EFF1-D021-0E2615CDD16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8BCFEFE1-334F-E41B-3170-004D0511F8D2}"/>
              </a:ext>
            </a:extLst>
          </p:cNvPr>
          <p:cNvSpPr txBox="1"/>
          <p:nvPr/>
        </p:nvSpPr>
        <p:spPr>
          <a:xfrm>
            <a:off x="273975" y="208207"/>
            <a:ext cx="5071141" cy="541646"/>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21E5E"/>
                </a:solidFill>
                <a:effectLst/>
                <a:uLnTx/>
                <a:uFillTx/>
                <a:latin typeface="Figtree"/>
                <a:ea typeface="Outfit"/>
                <a:cs typeface="Outfit"/>
                <a:sym typeface="Playfair Display"/>
              </a:rPr>
              <a:t>Interaction with CCS</a:t>
            </a:r>
            <a:endParaRPr kumimoji="0" lang="en-GB" sz="2400" b="1" i="0" u="none" strike="noStrike" kern="1200" cap="none" spc="0" normalizeH="0" baseline="0" noProof="0">
              <a:ln>
                <a:noFill/>
              </a:ln>
              <a:solidFill>
                <a:srgbClr val="021E5E"/>
              </a:solidFill>
              <a:effectLst/>
              <a:uLnTx/>
              <a:uFillTx/>
              <a:latin typeface="Figtree"/>
              <a:ea typeface="Outfit"/>
              <a:cs typeface="Outfit"/>
              <a:sym typeface="Outfit"/>
            </a:endParaRPr>
          </a:p>
        </p:txBody>
      </p:sp>
      <p:sp>
        <p:nvSpPr>
          <p:cNvPr id="54" name="Rectangle 53">
            <a:extLst>
              <a:ext uri="{FF2B5EF4-FFF2-40B4-BE49-F238E27FC236}">
                <a16:creationId xmlns:a16="http://schemas.microsoft.com/office/drawing/2014/main" id="{0F827F77-D5BB-6930-9E05-5772F267EDAB}"/>
              </a:ext>
            </a:extLst>
          </p:cNvPr>
          <p:cNvSpPr/>
          <p:nvPr/>
        </p:nvSpPr>
        <p:spPr>
          <a:xfrm>
            <a:off x="526042" y="924522"/>
            <a:ext cx="11139055" cy="5373473"/>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marR="0" lvl="0" indent="-285750" algn="l" defTabSz="914400" rtl="0" eaLnBrk="1" fontAlgn="auto" latinLnBrk="0" hangingPunct="1">
              <a:lnSpc>
                <a:spcPct val="150000"/>
              </a:lnSpc>
              <a:spcBef>
                <a:spcPts val="400"/>
              </a:spcBef>
              <a:spcAft>
                <a:spcPts val="400"/>
              </a:spcAft>
              <a:buClr>
                <a:srgbClr val="4D38F5"/>
              </a:buClr>
              <a:buSzTx/>
              <a:buFont typeface="Wingdings" pitchFamily="2" charset="2"/>
              <a:buChar char="§"/>
              <a:tabLst/>
              <a:defRPr/>
            </a:pPr>
            <a:r>
              <a:rPr kumimoji="0" lang="en-GB" b="0" i="0" u="none" strike="noStrike" kern="1200" cap="none" spc="0" normalizeH="0" baseline="0" noProof="0" err="1">
                <a:ln>
                  <a:noFill/>
                </a:ln>
                <a:solidFill>
                  <a:srgbClr val="000000"/>
                </a:solidFill>
                <a:effectLst/>
                <a:uLnTx/>
                <a:uFillTx/>
                <a:latin typeface="Figtree"/>
              </a:rPr>
              <a:t>RECCo</a:t>
            </a:r>
            <a:r>
              <a:rPr kumimoji="0" lang="en-GB" b="0" i="0" u="none" strike="noStrike" kern="1200" cap="none" spc="0" normalizeH="0" baseline="0" noProof="0">
                <a:ln>
                  <a:noFill/>
                </a:ln>
                <a:solidFill>
                  <a:srgbClr val="000000"/>
                </a:solidFill>
                <a:effectLst/>
                <a:uLnTx/>
                <a:uFillTx/>
                <a:latin typeface="Figtree"/>
              </a:rPr>
              <a:t> </a:t>
            </a:r>
            <a:r>
              <a:rPr kumimoji="0" lang="en-GB" b="0" i="0" u="none" strike="noStrike" kern="1200" cap="none" spc="0" normalizeH="0" baseline="0" noProof="0">
                <a:ln>
                  <a:noFill/>
                </a:ln>
                <a:solidFill>
                  <a:srgbClr val="000000"/>
                </a:solidFill>
                <a:effectLst/>
                <a:uLnTx/>
                <a:uFillTx/>
                <a:latin typeface="Figtree"/>
                <a:ea typeface="Calibri"/>
                <a:cs typeface="Calibri"/>
              </a:rPr>
              <a:t>and DESNZ issued a joint TI consultation in November 2025 – responses received January 2026. </a:t>
            </a:r>
          </a:p>
          <a:p>
            <a:pPr marL="285750" marR="0" lvl="0" indent="-285750" algn="l" defTabSz="914400" rtl="0" eaLnBrk="1" fontAlgn="auto" latinLnBrk="0" hangingPunct="1">
              <a:spcBef>
                <a:spcPts val="400"/>
              </a:spcBef>
              <a:spcAft>
                <a:spcPts val="400"/>
              </a:spcAft>
              <a:buClr>
                <a:srgbClr val="4D38F5"/>
              </a:buClr>
              <a:buSzTx/>
              <a:buFont typeface="Wingdings" pitchFamily="2" charset="2"/>
              <a:buChar char="§"/>
              <a:tabLst/>
              <a:defRPr/>
            </a:pPr>
            <a:r>
              <a:rPr lang="en-GB">
                <a:solidFill>
                  <a:srgbClr val="000000"/>
                </a:solidFill>
                <a:latin typeface="Figtree"/>
                <a:ea typeface="Calibri"/>
                <a:cs typeface="Calibri"/>
              </a:rPr>
              <a:t>Concerns were raised regarding the introduction of a bespoke consent mechanism within the TI Arrangements in the context of Ofgem's direction relating to Supplier consents being recorded in the Consumer Consent Solution (CSS): </a:t>
            </a:r>
          </a:p>
          <a:p>
            <a:pPr marL="742950" marR="0" lvl="1" indent="-285750" algn="l" defTabSz="914400" rtl="0" eaLnBrk="1" fontAlgn="auto" latinLnBrk="0" hangingPunct="1">
              <a:lnSpc>
                <a:spcPct val="100000"/>
              </a:lnSpc>
              <a:spcBef>
                <a:spcPts val="800"/>
              </a:spcBef>
              <a:spcAft>
                <a:spcPts val="800"/>
              </a:spcAft>
              <a:buClr>
                <a:srgbClr val="4D38F5"/>
              </a:buClr>
              <a:buSzTx/>
              <a:buFont typeface="Courier New" panose="02070309020205020404" pitchFamily="49" charset="0"/>
              <a:buChar char="o"/>
              <a:tabLst/>
              <a:defRPr/>
            </a:pPr>
            <a:r>
              <a:rPr kumimoji="0" lang="en-GB" b="0" i="0" u="none" strike="noStrike" kern="1200" cap="none" spc="0" normalizeH="0" baseline="0" noProof="0">
                <a:ln>
                  <a:noFill/>
                </a:ln>
                <a:solidFill>
                  <a:srgbClr val="000000"/>
                </a:solidFill>
                <a:effectLst/>
                <a:uLnTx/>
                <a:uFillTx/>
                <a:latin typeface="Figtree"/>
              </a:rPr>
              <a:t>There is risk of cost and resource duplication due to the requirement to build a standalone consent mechanism for Tariff Interoperability shortly before migrating to the CCS.</a:t>
            </a:r>
          </a:p>
          <a:p>
            <a:pPr marL="742950" lvl="1" indent="-285750">
              <a:spcBef>
                <a:spcPts val="800"/>
              </a:spcBef>
              <a:spcAft>
                <a:spcPts val="800"/>
              </a:spcAft>
              <a:buClr>
                <a:srgbClr val="4D38F5"/>
              </a:buClr>
              <a:buFont typeface="Courier New" panose="02070309020205020404" pitchFamily="49" charset="0"/>
              <a:buChar char="o"/>
              <a:defRPr/>
            </a:pPr>
            <a:r>
              <a:rPr kumimoji="0" lang="en-GB" b="0" i="0" u="none" strike="noStrike" kern="1200" cap="none" spc="0" normalizeH="0" baseline="0" noProof="0">
                <a:ln>
                  <a:noFill/>
                </a:ln>
                <a:solidFill>
                  <a:srgbClr val="000000"/>
                </a:solidFill>
                <a:effectLst/>
                <a:uLnTx/>
                <a:uFillTx/>
                <a:latin typeface="Figtree"/>
              </a:rPr>
              <a:t>There are risks around cost, complexity and potential for data errors in migration from Tariff Interoperability’s consent </a:t>
            </a:r>
            <a:r>
              <a:rPr lang="en-GB">
                <a:solidFill>
                  <a:srgbClr val="000000"/>
                </a:solidFill>
                <a:latin typeface="Figtree"/>
              </a:rPr>
              <a:t>solution to</a:t>
            </a:r>
            <a:r>
              <a:rPr kumimoji="0" lang="en-GB" b="0" i="0" u="none" strike="noStrike" kern="1200" cap="none" spc="0" normalizeH="0" baseline="0" noProof="0">
                <a:ln>
                  <a:noFill/>
                </a:ln>
                <a:solidFill>
                  <a:srgbClr val="000000"/>
                </a:solidFill>
                <a:effectLst/>
                <a:uLnTx/>
                <a:uFillTx/>
                <a:latin typeface="Figtree"/>
              </a:rPr>
              <a:t> CCS </a:t>
            </a:r>
            <a:endParaRPr kumimoji="0" lang="en-GB" b="0" i="0" u="none" strike="noStrike" kern="1200" cap="none" spc="0" normalizeH="0" baseline="0" noProof="0">
              <a:ln>
                <a:noFill/>
              </a:ln>
              <a:solidFill>
                <a:srgbClr val="000000"/>
              </a:solidFill>
              <a:effectLst/>
              <a:uLnTx/>
              <a:uFillTx/>
              <a:latin typeface="Figtree"/>
              <a:ea typeface="Calibri"/>
              <a:cs typeface="Calibri"/>
            </a:endParaRPr>
          </a:p>
          <a:p>
            <a:pPr marL="285750" indent="-285750">
              <a:spcBef>
                <a:spcPts val="800"/>
              </a:spcBef>
              <a:spcAft>
                <a:spcPts val="800"/>
              </a:spcAft>
              <a:buClr>
                <a:srgbClr val="4D38F5"/>
              </a:buClr>
              <a:buFont typeface="Wingdings" panose="02070309020205020404" pitchFamily="49" charset="0"/>
              <a:buChar char="§"/>
              <a:defRPr/>
            </a:pPr>
            <a:r>
              <a:rPr kumimoji="0" lang="en-GB" b="0" i="0" u="none" strike="noStrike" kern="1200" cap="none" spc="0" normalizeH="0" baseline="0" noProof="0" err="1">
                <a:ln>
                  <a:noFill/>
                </a:ln>
                <a:solidFill>
                  <a:srgbClr val="000000"/>
                </a:solidFill>
                <a:effectLst/>
                <a:uLnTx/>
                <a:uFillTx/>
                <a:latin typeface="Figtree"/>
                <a:ea typeface="Calibri"/>
                <a:cs typeface="Calibri"/>
              </a:rPr>
              <a:t>RECCo</a:t>
            </a:r>
            <a:r>
              <a:rPr kumimoji="0" lang="en-GB" b="0" i="0" u="none" strike="noStrike" kern="1200" cap="none" spc="0" normalizeH="0" baseline="0" noProof="0">
                <a:ln>
                  <a:noFill/>
                </a:ln>
                <a:solidFill>
                  <a:srgbClr val="000000"/>
                </a:solidFill>
                <a:effectLst/>
                <a:uLnTx/>
                <a:uFillTx/>
                <a:latin typeface="Figtree"/>
                <a:ea typeface="Calibri"/>
                <a:cs typeface="Calibri"/>
              </a:rPr>
              <a:t>, DESNZ and Ofgem have aligned on a move to a phased approach that delivers public tariff standardisation first (Phase 1a), with access to Consumer Specific Tariff Information (which requires consent) as part of the CCS roadmap (Phase 1b</a:t>
            </a:r>
            <a:r>
              <a:rPr lang="en-GB">
                <a:solidFill>
                  <a:srgbClr val="000000"/>
                </a:solidFill>
                <a:latin typeface="Figtree"/>
                <a:ea typeface="Calibri"/>
                <a:cs typeface="Calibri"/>
              </a:rPr>
              <a:t>) to go live in November 2027.</a:t>
            </a:r>
            <a:r>
              <a:rPr kumimoji="0" lang="en-GB" b="0" i="0" u="none" strike="noStrike" kern="1200" cap="none" spc="0" normalizeH="0" baseline="0" noProof="0">
                <a:ln>
                  <a:noFill/>
                </a:ln>
                <a:solidFill>
                  <a:srgbClr val="000000"/>
                </a:solidFill>
                <a:effectLst/>
                <a:uLnTx/>
                <a:uFillTx/>
                <a:latin typeface="Figtree"/>
                <a:ea typeface="Calibri"/>
                <a:cs typeface="Calibri"/>
              </a:rPr>
              <a:t> </a:t>
            </a:r>
            <a:endParaRPr lang="en-GB" b="0" i="0" u="none" strike="noStrike" kern="1200" cap="none" spc="0" normalizeH="0" baseline="0" noProof="0">
              <a:ln>
                <a:noFill/>
              </a:ln>
              <a:solidFill>
                <a:srgbClr val="000000"/>
              </a:solidFill>
              <a:effectLst/>
              <a:uLnTx/>
              <a:uFillTx/>
              <a:latin typeface="Figtree"/>
              <a:cs typeface="Arial"/>
            </a:endParaRPr>
          </a:p>
          <a:p>
            <a:pPr marL="285750" marR="0" lvl="0" indent="-285750" algn="l" defTabSz="914400" rtl="0" eaLnBrk="1" fontAlgn="auto" latinLnBrk="0" hangingPunct="1">
              <a:lnSpc>
                <a:spcPct val="150000"/>
              </a:lnSpc>
              <a:spcBef>
                <a:spcPts val="400"/>
              </a:spcBef>
              <a:spcAft>
                <a:spcPts val="400"/>
              </a:spcAft>
              <a:buClr>
                <a:srgbClr val="4D38F5"/>
              </a:buClr>
              <a:buSzTx/>
              <a:buFont typeface="Wingdings" pitchFamily="2" charset="2"/>
              <a:buChar char="§"/>
              <a:tabLst/>
              <a:defRPr/>
            </a:pPr>
            <a:r>
              <a:rPr kumimoji="0" lang="en-GB" b="0" i="0" u="none" strike="noStrike" kern="1200" cap="none" spc="0" normalizeH="0" baseline="0" noProof="0">
                <a:ln>
                  <a:noFill/>
                </a:ln>
                <a:solidFill>
                  <a:srgbClr val="000000"/>
                </a:solidFill>
                <a:effectLst/>
                <a:uLnTx/>
                <a:uFillTx/>
                <a:latin typeface="Figtree"/>
                <a:ea typeface="Calibri"/>
                <a:cs typeface="Calibri"/>
              </a:rPr>
              <a:t>This would reduce duplication, lower delivery risk, and still meet policy objectives within a reasonable timeframe</a:t>
            </a:r>
            <a:r>
              <a:rPr kumimoji="0" lang="en-GB" b="0" i="0" u="none" strike="noStrike" kern="1200" cap="none" spc="0" normalizeH="0" baseline="0" noProof="0">
                <a:ln>
                  <a:noFill/>
                </a:ln>
                <a:solidFill>
                  <a:srgbClr val="000000"/>
                </a:solidFill>
                <a:effectLst/>
                <a:uLnTx/>
                <a:uFillTx/>
                <a:latin typeface="Outfit"/>
                <a:ea typeface="Calibri"/>
                <a:cs typeface="Calibri"/>
              </a:rPr>
              <a:t>.</a:t>
            </a:r>
            <a:endParaRPr kumimoji="0" lang="en-US" b="0" i="0" u="none" strike="noStrike" kern="1200" cap="none" spc="0" normalizeH="0" baseline="0" noProof="0">
              <a:ln>
                <a:noFill/>
              </a:ln>
              <a:solidFill>
                <a:srgbClr val="000000"/>
              </a:solidFill>
              <a:effectLst/>
              <a:uLnTx/>
              <a:uFillTx/>
              <a:latin typeface="Outfit"/>
              <a:ea typeface="Calibri"/>
              <a:cs typeface="Calibri"/>
            </a:endParaRPr>
          </a:p>
        </p:txBody>
      </p:sp>
    </p:spTree>
    <p:extLst>
      <p:ext uri="{BB962C8B-B14F-4D97-AF65-F5344CB8AC3E}">
        <p14:creationId xmlns:p14="http://schemas.microsoft.com/office/powerpoint/2010/main" val="201134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A34D8-A06B-99F8-DD0E-28E07DCAD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D59BE-003A-2431-0414-40BD41450C00}"/>
              </a:ext>
            </a:extLst>
          </p:cNvPr>
          <p:cNvSpPr txBox="1"/>
          <p:nvPr/>
        </p:nvSpPr>
        <p:spPr>
          <a:xfrm>
            <a:off x="165911" y="47960"/>
            <a:ext cx="10825773" cy="577352"/>
          </a:xfrm>
          <a:prstGeom prst="rect">
            <a:avLst/>
          </a:prstGeom>
          <a:noFill/>
          <a:ln cap="flat">
            <a:noFill/>
          </a:ln>
        </p:spPr>
        <p:txBody>
          <a:bodyPr vert="horz" wrap="square" lIns="91440" tIns="45720" rIns="91440" bIns="45720" anchor="t" anchorCtr="0" compatLnSpc="1">
            <a:noAutofit/>
          </a:bodyPr>
          <a:lstStyle/>
          <a:p>
            <a:pPr marL="0" marR="0" lvl="0" indent="0" algn="l" defTabSz="609612" rtl="0" eaLnBrk="1" fontAlgn="auto" latinLnBrk="0" hangingPunct="1">
              <a:lnSpc>
                <a:spcPts val="4650"/>
              </a:lnSpc>
              <a:spcBef>
                <a:spcPts val="0"/>
              </a:spcBef>
              <a:spcAft>
                <a:spcPts val="0"/>
              </a:spcAft>
              <a:buClrTx/>
              <a:buSzTx/>
              <a:buFontTx/>
              <a:buNone/>
              <a:tabLst/>
              <a:defRPr sz="1800" b="0" i="0" u="none" strike="noStrike" kern="0" cap="none" spc="0" baseline="0">
                <a:solidFill>
                  <a:srgbClr val="000000"/>
                </a:solidFill>
                <a:uFillTx/>
              </a:defRPr>
            </a:pPr>
            <a:r>
              <a:rPr kumimoji="0" lang="en-US" sz="2400" b="1" i="0" u="none" strike="noStrike" kern="0" cap="none" spc="0" normalizeH="0" baseline="0" noProof="0">
                <a:ln>
                  <a:noFill/>
                </a:ln>
                <a:solidFill>
                  <a:srgbClr val="021E5E"/>
                </a:solidFill>
                <a:effectLst/>
                <a:uLnTx/>
                <a:uFillTx/>
                <a:latin typeface="Figtree"/>
              </a:rPr>
              <a:t>CCS &amp; Tariff Interoperability Phase 1B</a:t>
            </a:r>
          </a:p>
        </p:txBody>
      </p:sp>
      <p:graphicFrame>
        <p:nvGraphicFramePr>
          <p:cNvPr id="3" name="Table 3">
            <a:extLst>
              <a:ext uri="{FF2B5EF4-FFF2-40B4-BE49-F238E27FC236}">
                <a16:creationId xmlns:a16="http://schemas.microsoft.com/office/drawing/2014/main" id="{CADCF6DA-E2CF-37A9-5EAB-55C95DA07FCD}"/>
              </a:ext>
            </a:extLst>
          </p:cNvPr>
          <p:cNvGraphicFramePr>
            <a:graphicFrameLocks noGrp="1"/>
          </p:cNvGraphicFramePr>
          <p:nvPr/>
        </p:nvGraphicFramePr>
        <p:xfrm>
          <a:off x="200555" y="1111336"/>
          <a:ext cx="11516395" cy="5085069"/>
        </p:xfrm>
        <a:graphic>
          <a:graphicData uri="http://schemas.openxmlformats.org/drawingml/2006/table">
            <a:tbl>
              <a:tblPr firstRow="1" bandRow="1">
                <a:effectLst/>
                <a:tableStyleId>{5C22544A-7EE6-4342-B048-85BDC9FD1C3A}</a:tableStyleId>
              </a:tblPr>
              <a:tblGrid>
                <a:gridCol w="2303279">
                  <a:extLst>
                    <a:ext uri="{9D8B030D-6E8A-4147-A177-3AD203B41FA5}">
                      <a16:colId xmlns:a16="http://schemas.microsoft.com/office/drawing/2014/main" val="1483861265"/>
                    </a:ext>
                  </a:extLst>
                </a:gridCol>
                <a:gridCol w="2303279">
                  <a:extLst>
                    <a:ext uri="{9D8B030D-6E8A-4147-A177-3AD203B41FA5}">
                      <a16:colId xmlns:a16="http://schemas.microsoft.com/office/drawing/2014/main" val="3057169726"/>
                    </a:ext>
                  </a:extLst>
                </a:gridCol>
                <a:gridCol w="2303279">
                  <a:extLst>
                    <a:ext uri="{9D8B030D-6E8A-4147-A177-3AD203B41FA5}">
                      <a16:colId xmlns:a16="http://schemas.microsoft.com/office/drawing/2014/main" val="796353878"/>
                    </a:ext>
                  </a:extLst>
                </a:gridCol>
                <a:gridCol w="2303279">
                  <a:extLst>
                    <a:ext uri="{9D8B030D-6E8A-4147-A177-3AD203B41FA5}">
                      <a16:colId xmlns:a16="http://schemas.microsoft.com/office/drawing/2014/main" val="300178342"/>
                    </a:ext>
                  </a:extLst>
                </a:gridCol>
                <a:gridCol w="2303279">
                  <a:extLst>
                    <a:ext uri="{9D8B030D-6E8A-4147-A177-3AD203B41FA5}">
                      <a16:colId xmlns:a16="http://schemas.microsoft.com/office/drawing/2014/main" val="2280790007"/>
                    </a:ext>
                  </a:extLst>
                </a:gridCol>
              </a:tblGrid>
              <a:tr h="422635">
                <a:tc>
                  <a:txBody>
                    <a:bodyPr/>
                    <a:lstStyle/>
                    <a:p>
                      <a:pPr lvl="0" algn="ctr"/>
                      <a:r>
                        <a:rPr lang="en-GB" sz="1600">
                          <a:latin typeface="Figtree"/>
                        </a:rPr>
                        <a:t>Complete</a:t>
                      </a:r>
                    </a:p>
                    <a:p>
                      <a:pPr lvl="0" algn="ctr"/>
                      <a:r>
                        <a:rPr lang="en-GB" sz="1600">
                          <a:latin typeface="Figtree"/>
                        </a:rPr>
                        <a:t>Q3 2025</a:t>
                      </a:r>
                    </a:p>
                  </a:txBody>
                  <a:tcPr>
                    <a:lnB w="38103" cap="flat" cmpd="sng" algn="ctr">
                      <a:noFill/>
                      <a:prstDash val="solid"/>
                      <a:round/>
                      <a:headEnd type="none" w="med" len="med"/>
                      <a:tailEnd type="none" w="med" len="med"/>
                    </a:lnB>
                    <a:solidFill>
                      <a:srgbClr val="021E5E"/>
                    </a:solidFill>
                  </a:tcPr>
                </a:tc>
                <a:tc>
                  <a:txBody>
                    <a:bodyPr/>
                    <a:lstStyle/>
                    <a:p>
                      <a:pPr lvl="0" algn="ctr"/>
                      <a:r>
                        <a:rPr lang="en-GB" sz="1600">
                          <a:latin typeface="Figtree"/>
                        </a:rPr>
                        <a:t>H1 2026</a:t>
                      </a:r>
                    </a:p>
                  </a:txBody>
                  <a:tcPr>
                    <a:lnB w="38103" cap="flat" cmpd="sng" algn="ctr">
                      <a:noFill/>
                      <a:prstDash val="solid"/>
                      <a:round/>
                      <a:headEnd type="none" w="med" len="med"/>
                      <a:tailEnd type="none" w="med" len="med"/>
                    </a:lnB>
                    <a:solidFill>
                      <a:srgbClr val="021E5E"/>
                    </a:solidFill>
                  </a:tcPr>
                </a:tc>
                <a:tc>
                  <a:txBody>
                    <a:bodyPr/>
                    <a:lstStyle/>
                    <a:p>
                      <a:pPr lvl="0" algn="ctr"/>
                      <a:r>
                        <a:rPr lang="en-GB" sz="1600">
                          <a:latin typeface="Figtree"/>
                        </a:rPr>
                        <a:t>H2 2026</a:t>
                      </a:r>
                    </a:p>
                  </a:txBody>
                  <a:tcPr>
                    <a:lnB w="38103" cap="flat" cmpd="sng" algn="ctr">
                      <a:noFill/>
                      <a:prstDash val="solid"/>
                      <a:round/>
                      <a:headEnd type="none" w="med" len="med"/>
                      <a:tailEnd type="none" w="med" len="med"/>
                    </a:lnB>
                    <a:solidFill>
                      <a:srgbClr val="021E5E"/>
                    </a:solidFill>
                  </a:tcPr>
                </a:tc>
                <a:tc>
                  <a:txBody>
                    <a:bodyPr/>
                    <a:lstStyle/>
                    <a:p>
                      <a:pPr lvl="0" algn="ctr"/>
                      <a:r>
                        <a:rPr lang="en-GB" sz="1600">
                          <a:latin typeface="Figtree"/>
                        </a:rPr>
                        <a:t>H1 2027</a:t>
                      </a:r>
                    </a:p>
                  </a:txBody>
                  <a:tcPr>
                    <a:lnB w="38103" cap="flat" cmpd="sng" algn="ctr">
                      <a:noFill/>
                      <a:prstDash val="solid"/>
                      <a:round/>
                      <a:headEnd type="none" w="med" len="med"/>
                      <a:tailEnd type="none" w="med" len="med"/>
                    </a:lnB>
                    <a:solidFill>
                      <a:srgbClr val="021E5E"/>
                    </a:solidFill>
                  </a:tcPr>
                </a:tc>
                <a:tc>
                  <a:txBody>
                    <a:bodyPr/>
                    <a:lstStyle/>
                    <a:p>
                      <a:pPr lvl="0" algn="ctr"/>
                      <a:r>
                        <a:rPr lang="en-GB" sz="1600">
                          <a:latin typeface="Figtree"/>
                        </a:rPr>
                        <a:t>H2 2027</a:t>
                      </a:r>
                    </a:p>
                  </a:txBody>
                  <a:tcPr>
                    <a:lnB w="38103" cap="flat" cmpd="sng" algn="ctr">
                      <a:noFill/>
                      <a:prstDash val="solid"/>
                      <a:round/>
                      <a:headEnd type="none" w="med" len="med"/>
                      <a:tailEnd type="none" w="med" len="med"/>
                    </a:lnB>
                    <a:solidFill>
                      <a:srgbClr val="021E5E"/>
                    </a:solidFill>
                  </a:tcPr>
                </a:tc>
                <a:extLst>
                  <a:ext uri="{0D108BD9-81ED-4DB2-BD59-A6C34878D82A}">
                    <a16:rowId xmlns:a16="http://schemas.microsoft.com/office/drawing/2014/main" val="322980172"/>
                  </a:ext>
                </a:extLst>
              </a:tr>
              <a:tr h="4505949">
                <a:tc>
                  <a:txBody>
                    <a:bodyPr/>
                    <a:lstStyle/>
                    <a:p>
                      <a:pPr marL="0" lvl="0" indent="0">
                        <a:buNone/>
                      </a:pPr>
                      <a:endParaRPr lang="en-GB" sz="1500"/>
                    </a:p>
                  </a:txBody>
                  <a:tcPr>
                    <a:lnL w="12701" cap="flat" cmpd="sng" algn="ctr">
                      <a:noFill/>
                      <a:prstDash val="solid"/>
                      <a:round/>
                      <a:headEnd type="none" w="med" len="med"/>
                      <a:tailEnd type="none" w="med" len="med"/>
                    </a:lnL>
                    <a:lnR w="12700" cmpd="sng">
                      <a:noFill/>
                      <a:prstDash val="solid"/>
                    </a:lnR>
                    <a:lnT w="38103"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endParaRPr lang="en-GB" sz="1500"/>
                    </a:p>
                  </a:txBody>
                  <a:tcPr>
                    <a:lnL w="12700" cmpd="sng">
                      <a:noFill/>
                      <a:prstDash val="solid"/>
                    </a:lnL>
                    <a:lnR w="12700" cmpd="sng">
                      <a:noFill/>
                      <a:prstDash val="solid"/>
                    </a:lnR>
                    <a:lnT w="38103"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endParaRPr lang="en-GB" sz="1500"/>
                    </a:p>
                  </a:txBody>
                  <a:tcPr>
                    <a:lnL w="12700" cmpd="sng">
                      <a:noFill/>
                      <a:prstDash val="solid"/>
                    </a:lnL>
                    <a:lnR w="12700" cmpd="sng">
                      <a:noFill/>
                      <a:prstDash val="solid"/>
                    </a:lnR>
                    <a:lnT w="38103"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endParaRPr lang="en-GB" sz="1500"/>
                    </a:p>
                  </a:txBody>
                  <a:tcPr>
                    <a:lnL w="12700" cmpd="sng">
                      <a:noFill/>
                      <a:prstDash val="solid"/>
                    </a:lnL>
                    <a:lnR w="12700" cmpd="sng">
                      <a:noFill/>
                      <a:prstDash val="solid"/>
                    </a:lnR>
                    <a:lnT w="38103"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endParaRPr lang="en-GB" sz="1500"/>
                    </a:p>
                  </a:txBody>
                  <a:tcPr>
                    <a:lnL w="12700" cmpd="sng">
                      <a:noFill/>
                      <a:prstDash val="solid"/>
                    </a:lnL>
                    <a:lnR w="12700" cmpd="sng">
                      <a:noFill/>
                      <a:prstDash val="solid"/>
                    </a:lnR>
                    <a:lnT w="38103"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50975955"/>
                  </a:ext>
                </a:extLst>
              </a:tr>
            </a:tbl>
          </a:graphicData>
        </a:graphic>
      </p:graphicFrame>
      <p:sp>
        <p:nvSpPr>
          <p:cNvPr id="4" name="Rectangle 4">
            <a:extLst>
              <a:ext uri="{FF2B5EF4-FFF2-40B4-BE49-F238E27FC236}">
                <a16:creationId xmlns:a16="http://schemas.microsoft.com/office/drawing/2014/main" id="{7F887D77-EC14-C0AD-91F3-6793D13FC314}"/>
              </a:ext>
            </a:extLst>
          </p:cNvPr>
          <p:cNvSpPr/>
          <p:nvPr/>
        </p:nvSpPr>
        <p:spPr>
          <a:xfrm>
            <a:off x="248423" y="1848970"/>
            <a:ext cx="2198377" cy="1472205"/>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Mobilisation</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Onboard project team, establish governance &amp; working groups</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endParaRP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Pre-core procurement</a:t>
            </a:r>
            <a:r>
              <a:rPr kumimoji="0" lang="en-GB" sz="1200" b="0" i="0" u="none" strike="noStrike" kern="0" cap="none" spc="0" normalizeH="0" baseline="0" noProof="0">
                <a:ln>
                  <a:noFill/>
                </a:ln>
                <a:solidFill>
                  <a:srgbClr val="000000"/>
                </a:solidFill>
                <a:effectLst/>
                <a:uLnTx/>
                <a:uFillTx/>
                <a:latin typeface="Figtree"/>
                <a:ea typeface="Calibri" pitchFamily="34"/>
                <a:cs typeface="Calibri" pitchFamily="34"/>
              </a:rPr>
              <a:t> &amp;</a:t>
            </a: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 Market Testing</a:t>
            </a:r>
          </a:p>
        </p:txBody>
      </p:sp>
      <p:sp>
        <p:nvSpPr>
          <p:cNvPr id="6" name="Rectangle 6">
            <a:extLst>
              <a:ext uri="{FF2B5EF4-FFF2-40B4-BE49-F238E27FC236}">
                <a16:creationId xmlns:a16="http://schemas.microsoft.com/office/drawing/2014/main" id="{89DEB772-21BF-AD3F-F0A6-CC7A912C3411}"/>
              </a:ext>
            </a:extLst>
          </p:cNvPr>
          <p:cNvSpPr/>
          <p:nvPr/>
        </p:nvSpPr>
        <p:spPr>
          <a:xfrm>
            <a:off x="248423" y="3383072"/>
            <a:ext cx="2185508" cy="860459"/>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Ofgem finalise &amp; publish </a:t>
            </a: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Impact Assessment </a:t>
            </a:r>
          </a:p>
        </p:txBody>
      </p:sp>
      <p:sp>
        <p:nvSpPr>
          <p:cNvPr id="7" name="Rectangle 7">
            <a:extLst>
              <a:ext uri="{FF2B5EF4-FFF2-40B4-BE49-F238E27FC236}">
                <a16:creationId xmlns:a16="http://schemas.microsoft.com/office/drawing/2014/main" id="{39780F06-21AB-71E6-14C1-FBCD4FF69BAF}"/>
              </a:ext>
            </a:extLst>
          </p:cNvPr>
          <p:cNvSpPr/>
          <p:nvPr/>
        </p:nvSpPr>
        <p:spPr>
          <a:xfrm>
            <a:off x="248423" y="4307574"/>
            <a:ext cx="2185508" cy="852467"/>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CC Working Group Advisory Reports </a:t>
            </a: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drafted &amp; published</a:t>
            </a:r>
          </a:p>
        </p:txBody>
      </p:sp>
      <p:sp>
        <p:nvSpPr>
          <p:cNvPr id="8" name="Rectangle 8">
            <a:extLst>
              <a:ext uri="{FF2B5EF4-FFF2-40B4-BE49-F238E27FC236}">
                <a16:creationId xmlns:a16="http://schemas.microsoft.com/office/drawing/2014/main" id="{CE00B7B4-EB28-90CE-F689-85355C0EFFFF}"/>
              </a:ext>
            </a:extLst>
          </p:cNvPr>
          <p:cNvSpPr/>
          <p:nvPr/>
        </p:nvSpPr>
        <p:spPr>
          <a:xfrm>
            <a:off x="2564669" y="1864636"/>
            <a:ext cx="2176611" cy="1068842"/>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Calibri"/>
                <a:cs typeface="Calibri"/>
              </a:rPr>
              <a:t>Design Consultation &amp; </a:t>
            </a:r>
            <a:br>
              <a:rPr kumimoji="0" lang="en-GB" sz="1200" b="1" i="0" u="none" strike="noStrike" kern="0" cap="none" spc="0" normalizeH="0" baseline="0" noProof="0">
                <a:ln>
                  <a:noFill/>
                </a:ln>
                <a:solidFill>
                  <a:srgbClr val="000000"/>
                </a:solidFill>
                <a:effectLst/>
                <a:uLnTx/>
                <a:uFillTx/>
                <a:latin typeface="Figtree"/>
                <a:ea typeface="Calibri"/>
                <a:cs typeface="Calibri"/>
              </a:rPr>
            </a:br>
            <a:r>
              <a:rPr kumimoji="0" lang="en-GB" sz="1200" b="1" i="0" u="none" strike="noStrike" kern="0" cap="none" spc="0" normalizeH="0" baseline="0" noProof="0">
                <a:ln>
                  <a:noFill/>
                </a:ln>
                <a:solidFill>
                  <a:srgbClr val="000000"/>
                </a:solidFill>
                <a:effectLst/>
                <a:uLnTx/>
                <a:uFillTx/>
                <a:latin typeface="Figtree"/>
                <a:ea typeface="Calibri"/>
                <a:cs typeface="Calibri"/>
              </a:rPr>
              <a:t>Response Review</a:t>
            </a:r>
          </a:p>
          <a:p>
            <a:pPr marL="171450" marR="0" lvl="0" indent="-171450" algn="ctr" defTabSz="1219169" rtl="0" eaLnBrk="1" fontAlgn="auto" latinLnBrk="0" hangingPunct="1">
              <a:lnSpc>
                <a:spcPct val="100000"/>
              </a:lnSpc>
              <a:spcBef>
                <a:spcPts val="0"/>
              </a:spcBef>
              <a:spcAft>
                <a:spcPts val="0"/>
              </a:spcAft>
              <a:buClrTx/>
              <a:buSzTx/>
              <a:buFontTx/>
              <a:buChar char="-"/>
              <a:tabLst/>
              <a:defRPr sz="1800" b="0" i="0" u="none" strike="noStrike" kern="0" cap="none" spc="0" baseline="0">
                <a:solidFill>
                  <a:srgbClr val="000000"/>
                </a:solidFill>
                <a:uFillTx/>
              </a:defRPr>
            </a:pPr>
            <a:r>
              <a:rPr kumimoji="0" lang="en-GB" sz="1200" b="0" i="0" u="none" strike="noStrike" kern="0" cap="none" spc="0" normalizeH="0" baseline="0" noProof="0">
                <a:ln>
                  <a:noFill/>
                </a:ln>
                <a:solidFill>
                  <a:srgbClr val="000000"/>
                </a:solidFill>
                <a:effectLst/>
                <a:uLnTx/>
                <a:uFillTx/>
                <a:latin typeface="Figtree"/>
                <a:ea typeface="Calibri"/>
                <a:cs typeface="Calibri"/>
              </a:rPr>
              <a:t>Policy &amp; Governance</a:t>
            </a:r>
          </a:p>
          <a:p>
            <a:pPr marL="171450" marR="0" lvl="0" indent="-171450" algn="ctr" defTabSz="1219169" rtl="0" eaLnBrk="1" fontAlgn="auto" latinLnBrk="0" hangingPunct="1">
              <a:lnSpc>
                <a:spcPct val="100000"/>
              </a:lnSpc>
              <a:spcBef>
                <a:spcPts val="0"/>
              </a:spcBef>
              <a:spcAft>
                <a:spcPts val="0"/>
              </a:spcAft>
              <a:buClrTx/>
              <a:buSzTx/>
              <a:buFontTx/>
              <a:buChar char="-"/>
              <a:tabLst/>
              <a:defRPr sz="1800" b="0" i="0" u="none" strike="noStrike" kern="0" cap="none" spc="0" baseline="0">
                <a:solidFill>
                  <a:srgbClr val="000000"/>
                </a:solidFill>
                <a:uFillTx/>
              </a:defRPr>
            </a:pPr>
            <a:r>
              <a:rPr kumimoji="0" lang="en-GB" sz="1200" b="0" i="0" u="none" strike="noStrike" kern="0" cap="none" spc="0" normalizeH="0" baseline="0" noProof="0">
                <a:ln>
                  <a:noFill/>
                </a:ln>
                <a:solidFill>
                  <a:srgbClr val="000000"/>
                </a:solidFill>
                <a:effectLst/>
                <a:uLnTx/>
                <a:uFillTx/>
                <a:latin typeface="Figtree"/>
                <a:ea typeface="Calibri"/>
                <a:cs typeface="Calibri"/>
              </a:rPr>
              <a:t>User Experience</a:t>
            </a:r>
          </a:p>
          <a:p>
            <a:pPr marL="171450" marR="0" lvl="0" indent="-171450" algn="ctr" defTabSz="1219169" rtl="0" eaLnBrk="1" fontAlgn="auto" latinLnBrk="0" hangingPunct="1">
              <a:lnSpc>
                <a:spcPct val="100000"/>
              </a:lnSpc>
              <a:spcBef>
                <a:spcPts val="0"/>
              </a:spcBef>
              <a:spcAft>
                <a:spcPts val="0"/>
              </a:spcAft>
              <a:buClrTx/>
              <a:buSzTx/>
              <a:buFontTx/>
              <a:buChar char="-"/>
              <a:tabLst/>
              <a:defRPr sz="1800" b="0" i="0" u="none" strike="noStrike" kern="0" cap="none" spc="0" baseline="0">
                <a:solidFill>
                  <a:srgbClr val="000000"/>
                </a:solidFill>
                <a:uFillTx/>
              </a:defRPr>
            </a:pPr>
            <a:r>
              <a:rPr kumimoji="0" lang="en-GB" sz="1200" b="0" i="0" u="none" strike="noStrike" kern="0" cap="none" spc="0" normalizeH="0" baseline="0" noProof="0">
                <a:ln>
                  <a:noFill/>
                </a:ln>
                <a:solidFill>
                  <a:srgbClr val="000000"/>
                </a:solidFill>
                <a:effectLst/>
                <a:uLnTx/>
                <a:uFillTx/>
                <a:latin typeface="Figtree"/>
                <a:ea typeface="Calibri"/>
                <a:cs typeface="Calibri"/>
              </a:rPr>
              <a:t>Technology</a:t>
            </a:r>
          </a:p>
        </p:txBody>
      </p:sp>
      <p:sp>
        <p:nvSpPr>
          <p:cNvPr id="9" name="Rectangle 9">
            <a:extLst>
              <a:ext uri="{FF2B5EF4-FFF2-40B4-BE49-F238E27FC236}">
                <a16:creationId xmlns:a16="http://schemas.microsoft.com/office/drawing/2014/main" id="{AC6F3073-A651-BDA7-948D-639843189D48}"/>
              </a:ext>
            </a:extLst>
          </p:cNvPr>
          <p:cNvSpPr/>
          <p:nvPr/>
        </p:nvSpPr>
        <p:spPr>
          <a:xfrm>
            <a:off x="4867173" y="2403090"/>
            <a:ext cx="2176611" cy="160273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Design, Test &amp; Development of MMP </a:t>
            </a: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(Minimum Marketable Product)</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200" b="0" i="0" u="none" strike="noStrike" kern="0" cap="none" spc="0" normalizeH="0" baseline="0" noProof="0">
              <a:ln>
                <a:noFill/>
              </a:ln>
              <a:solidFill>
                <a:srgbClr val="000000"/>
              </a:solidFill>
              <a:effectLst/>
              <a:uLnTx/>
              <a:uFillTx/>
              <a:latin typeface="Figtree"/>
              <a:ea typeface="Calibri" pitchFamily="34"/>
              <a:cs typeface="Calibri" pitchFamily="34"/>
            </a:endParaRPr>
          </a:p>
          <a:p>
            <a:pPr marL="0" marR="0" lvl="0" indent="0" algn="ctr"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Aptos"/>
                <a:cs typeface="Arial"/>
              </a:rPr>
              <a:t>Early Adopter CCS User integration</a:t>
            </a:r>
            <a:r>
              <a:rPr kumimoji="0" lang="en-GB" sz="1200" b="0" i="0" u="none" strike="noStrike" kern="0" cap="none" spc="0" normalizeH="0" baseline="0" noProof="0">
                <a:ln>
                  <a:noFill/>
                </a:ln>
                <a:solidFill>
                  <a:srgbClr val="000000"/>
                </a:solidFill>
                <a:effectLst/>
                <a:uLnTx/>
                <a:uFillTx/>
                <a:latin typeface="Figtree"/>
                <a:ea typeface="Aptos"/>
                <a:cs typeface="Arial"/>
              </a:rPr>
              <a:t> </a:t>
            </a:r>
            <a:br>
              <a:rPr kumimoji="0" lang="en-GB" sz="1200" b="0" i="0" u="none" strike="noStrike" kern="0" cap="none" spc="0" normalizeH="0" baseline="0" noProof="0">
                <a:ln>
                  <a:noFill/>
                </a:ln>
                <a:solidFill>
                  <a:srgbClr val="000000"/>
                </a:solidFill>
                <a:effectLst/>
                <a:uLnTx/>
                <a:uFillTx/>
                <a:latin typeface="Figtree"/>
                <a:ea typeface="Aptos"/>
                <a:cs typeface="Arial"/>
              </a:rPr>
            </a:br>
            <a:r>
              <a:rPr kumimoji="0" lang="en-GB" sz="1200" b="0" i="0" u="none" strike="noStrike" kern="0" cap="none" spc="0" normalizeH="0" baseline="0" noProof="0">
                <a:ln>
                  <a:noFill/>
                </a:ln>
                <a:solidFill>
                  <a:srgbClr val="000000"/>
                </a:solidFill>
                <a:effectLst/>
                <a:uLnTx/>
                <a:uFillTx/>
                <a:latin typeface="Figtree"/>
                <a:ea typeface="Aptos"/>
                <a:cs typeface="Arial"/>
              </a:rPr>
              <a:t>with technical solution</a:t>
            </a:r>
            <a:endParaRPr kumimoji="0" lang="en-US" sz="1200" b="0" i="0" u="none" strike="noStrike" kern="0" cap="none" spc="0" normalizeH="0" baseline="0" noProof="0">
              <a:ln>
                <a:noFill/>
              </a:ln>
              <a:solidFill>
                <a:srgbClr val="000000"/>
              </a:solidFill>
              <a:effectLst/>
              <a:uLnTx/>
              <a:uFillTx/>
              <a:latin typeface="Figtree"/>
              <a:ea typeface="Aptos"/>
              <a:cs typeface="Arial"/>
            </a:endParaRPr>
          </a:p>
        </p:txBody>
      </p:sp>
      <p:sp>
        <p:nvSpPr>
          <p:cNvPr id="10" name="Rectangle 10">
            <a:extLst>
              <a:ext uri="{FF2B5EF4-FFF2-40B4-BE49-F238E27FC236}">
                <a16:creationId xmlns:a16="http://schemas.microsoft.com/office/drawing/2014/main" id="{04690B29-6B5E-8271-30E6-ADCF7DDF98A6}"/>
              </a:ext>
            </a:extLst>
          </p:cNvPr>
          <p:cNvSpPr/>
          <p:nvPr/>
        </p:nvSpPr>
        <p:spPr>
          <a:xfrm>
            <a:off x="7136949" y="2427241"/>
            <a:ext cx="2237224" cy="1204950"/>
          </a:xfrm>
          <a:prstGeom prst="rect">
            <a:avLst/>
          </a:prstGeom>
          <a:solidFill>
            <a:srgbClr val="4D38F5">
              <a:alpha val="90000"/>
            </a:srgbClr>
          </a:solidFill>
          <a:ln w="57150"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FFFFFF"/>
                </a:solidFill>
                <a:effectLst/>
                <a:uLnTx/>
                <a:uFillTx/>
                <a:latin typeface="Figtree"/>
                <a:ea typeface="Calibri" pitchFamily="34"/>
                <a:cs typeface="Calibri" pitchFamily="34"/>
              </a:rPr>
              <a:t>Launch Consumer Consent MMP</a:t>
            </a:r>
            <a:r>
              <a:rPr kumimoji="0" lang="en-GB" sz="1200" b="0" i="0" u="none" strike="noStrike" kern="0" cap="none" spc="0" normalizeH="0" baseline="0" noProof="0">
                <a:ln>
                  <a:noFill/>
                </a:ln>
                <a:solidFill>
                  <a:srgbClr val="FFFFFF"/>
                </a:solidFill>
                <a:effectLst/>
                <a:uLnTx/>
                <a:uFillTx/>
                <a:latin typeface="Figtree"/>
                <a:ea typeface="Calibri" pitchFamily="34"/>
                <a:cs typeface="Calibri" pitchFamily="34"/>
              </a:rPr>
              <a:t> </a:t>
            </a:r>
            <a:br>
              <a:rPr kumimoji="0" lang="en-GB" sz="1200" b="0" i="0" u="none" strike="noStrike" kern="0" cap="none" spc="0" normalizeH="0" baseline="0" noProof="0">
                <a:ln>
                  <a:noFill/>
                </a:ln>
                <a:solidFill>
                  <a:srgbClr val="FFFFFF"/>
                </a:solidFill>
                <a:effectLst/>
                <a:uLnTx/>
                <a:uFillTx/>
                <a:latin typeface="Figtree"/>
                <a:ea typeface="Calibri" pitchFamily="34"/>
                <a:cs typeface="Calibri" pitchFamily="34"/>
              </a:rPr>
            </a:br>
            <a:r>
              <a:rPr kumimoji="0" lang="en-GB" sz="1200" b="0" i="0" u="none" strike="noStrike" kern="0" cap="none" spc="0" normalizeH="0" baseline="0" noProof="0">
                <a:ln>
                  <a:noFill/>
                </a:ln>
                <a:solidFill>
                  <a:srgbClr val="FFFFFF"/>
                </a:solidFill>
                <a:effectLst/>
                <a:uLnTx/>
                <a:uFillTx/>
                <a:latin typeface="Figtree"/>
                <a:ea typeface="Calibri" pitchFamily="34"/>
                <a:cs typeface="Calibri" pitchFamily="34"/>
              </a:rPr>
              <a:t>(March ’27)</a:t>
            </a:r>
            <a:endParaRPr kumimoji="0" lang="en-GB" sz="1200" b="1" i="0" u="none" strike="noStrike" kern="1200" cap="none" spc="0" normalizeH="0" baseline="0" noProof="0">
              <a:ln>
                <a:noFill/>
              </a:ln>
              <a:solidFill>
                <a:srgbClr val="FFFFFF"/>
              </a:solidFill>
              <a:effectLst/>
              <a:uLnTx/>
              <a:uFillTx/>
              <a:latin typeface="Figtree"/>
              <a:ea typeface="Calibri" pitchFamily="34"/>
              <a:cs typeface="Calibri" pitchFamily="34"/>
            </a:endParaRPr>
          </a:p>
        </p:txBody>
      </p:sp>
      <p:sp>
        <p:nvSpPr>
          <p:cNvPr id="11" name="Rectangle 11">
            <a:extLst>
              <a:ext uri="{FF2B5EF4-FFF2-40B4-BE49-F238E27FC236}">
                <a16:creationId xmlns:a16="http://schemas.microsoft.com/office/drawing/2014/main" id="{2F96F045-B257-BF1E-2622-23627BC1943D}"/>
              </a:ext>
            </a:extLst>
          </p:cNvPr>
          <p:cNvSpPr/>
          <p:nvPr/>
        </p:nvSpPr>
        <p:spPr>
          <a:xfrm>
            <a:off x="9457541" y="2413519"/>
            <a:ext cx="2237224" cy="120495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MMP Optimisation</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endParaRP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Ongoing evolution</a:t>
            </a:r>
            <a:b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b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&amp; development</a:t>
            </a:r>
            <a:endPar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endParaRPr>
          </a:p>
        </p:txBody>
      </p:sp>
      <p:sp>
        <p:nvSpPr>
          <p:cNvPr id="13" name="Rectangle 15">
            <a:extLst>
              <a:ext uri="{FF2B5EF4-FFF2-40B4-BE49-F238E27FC236}">
                <a16:creationId xmlns:a16="http://schemas.microsoft.com/office/drawing/2014/main" id="{0B964DEB-85F1-CF6E-C9EF-FB7EC23C0FE5}"/>
              </a:ext>
            </a:extLst>
          </p:cNvPr>
          <p:cNvSpPr/>
          <p:nvPr/>
        </p:nvSpPr>
        <p:spPr>
          <a:xfrm>
            <a:off x="248423" y="5223111"/>
            <a:ext cx="2183643" cy="805545"/>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a:cs typeface="Calibri"/>
              </a:rPr>
              <a:t>  Procurement activity </a:t>
            </a:r>
            <a:r>
              <a:rPr kumimoji="0" lang="en-GB" sz="1200" b="0" i="0" u="none" strike="noStrike" kern="1200" cap="none" spc="0" normalizeH="0" baseline="0" noProof="0">
                <a:ln>
                  <a:noFill/>
                </a:ln>
                <a:solidFill>
                  <a:srgbClr val="000000"/>
                </a:solidFill>
                <a:effectLst/>
                <a:uLnTx/>
                <a:uFillTx/>
                <a:latin typeface="Figtree"/>
                <a:ea typeface="Calibri"/>
                <a:cs typeface="Calibri"/>
              </a:rPr>
              <a:t>for Tech</a:t>
            </a:r>
            <a:r>
              <a:rPr kumimoji="0" lang="en-GB" sz="1200" b="0" i="0" u="none" strike="noStrike" kern="0" cap="none" spc="0" normalizeH="0" baseline="0" noProof="0">
                <a:ln>
                  <a:noFill/>
                </a:ln>
                <a:solidFill>
                  <a:srgbClr val="000000"/>
                </a:solidFill>
                <a:effectLst/>
                <a:uLnTx/>
                <a:uFillTx/>
                <a:latin typeface="Figtree"/>
                <a:ea typeface="Calibri"/>
                <a:cs typeface="Calibri"/>
              </a:rPr>
              <a:t> Prototypes</a:t>
            </a:r>
            <a:r>
              <a:rPr kumimoji="0" lang="en-GB" sz="1200" b="0" i="0" u="none" strike="noStrike" kern="1200" cap="none" spc="0" normalizeH="0" baseline="0" noProof="0">
                <a:ln>
                  <a:noFill/>
                </a:ln>
                <a:solidFill>
                  <a:srgbClr val="000000"/>
                </a:solidFill>
                <a:effectLst/>
                <a:uLnTx/>
                <a:uFillTx/>
                <a:latin typeface="Figtree"/>
                <a:ea typeface="Calibri"/>
                <a:cs typeface="Calibri"/>
              </a:rPr>
              <a:t>, UX</a:t>
            </a:r>
            <a:r>
              <a:rPr kumimoji="0" lang="en-GB" sz="1200" b="0" i="0" u="none" strike="noStrike" kern="0" cap="none" spc="0" normalizeH="0" baseline="0" noProof="0">
                <a:ln>
                  <a:noFill/>
                </a:ln>
                <a:solidFill>
                  <a:srgbClr val="000000"/>
                </a:solidFill>
                <a:effectLst/>
                <a:uLnTx/>
                <a:uFillTx/>
                <a:latin typeface="Figtree"/>
                <a:ea typeface="Calibri"/>
                <a:cs typeface="Calibri"/>
              </a:rPr>
              <a:t> &amp;</a:t>
            </a:r>
            <a:r>
              <a:rPr kumimoji="0" lang="en-GB" sz="1200" b="0" i="0" u="none" strike="noStrike" kern="1200" cap="none" spc="0" normalizeH="0" baseline="0" noProof="0">
                <a:ln>
                  <a:noFill/>
                </a:ln>
                <a:solidFill>
                  <a:srgbClr val="000000"/>
                </a:solidFill>
                <a:effectLst/>
                <a:uLnTx/>
                <a:uFillTx/>
                <a:latin typeface="Figtree"/>
                <a:ea typeface="Calibri"/>
                <a:cs typeface="Calibri"/>
              </a:rPr>
              <a:t> Prog. Assurance</a:t>
            </a:r>
          </a:p>
        </p:txBody>
      </p:sp>
      <p:sp>
        <p:nvSpPr>
          <p:cNvPr id="14" name="Rectangle 16">
            <a:extLst>
              <a:ext uri="{FF2B5EF4-FFF2-40B4-BE49-F238E27FC236}">
                <a16:creationId xmlns:a16="http://schemas.microsoft.com/office/drawing/2014/main" id="{D4D3014A-D59B-801F-72CB-56487A2D7228}"/>
              </a:ext>
            </a:extLst>
          </p:cNvPr>
          <p:cNvSpPr/>
          <p:nvPr/>
        </p:nvSpPr>
        <p:spPr>
          <a:xfrm>
            <a:off x="4910468" y="4127703"/>
            <a:ext cx="2974424" cy="526477"/>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Calibri" pitchFamily="34"/>
                <a:cs typeface="Calibri" pitchFamily="34"/>
              </a:rPr>
              <a:t>Governance Change Process </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0" cap="none" spc="0" normalizeH="0" baseline="0" noProof="0">
                <a:ln>
                  <a:noFill/>
                </a:ln>
                <a:solidFill>
                  <a:srgbClr val="000000"/>
                </a:solidFill>
                <a:effectLst/>
                <a:uLnTx/>
                <a:uFillTx/>
                <a:latin typeface="Figtree"/>
                <a:ea typeface="Calibri" pitchFamily="34"/>
                <a:cs typeface="Calibri" pitchFamily="34"/>
              </a:rPr>
              <a:t>(Code / Regulatory)</a:t>
            </a:r>
            <a:endPar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endParaRPr>
          </a:p>
        </p:txBody>
      </p:sp>
      <p:sp>
        <p:nvSpPr>
          <p:cNvPr id="15" name="Rectangle 17">
            <a:extLst>
              <a:ext uri="{FF2B5EF4-FFF2-40B4-BE49-F238E27FC236}">
                <a16:creationId xmlns:a16="http://schemas.microsoft.com/office/drawing/2014/main" id="{8CCE6428-71A0-B4F3-07E8-6E8711C27D2B}"/>
              </a:ext>
            </a:extLst>
          </p:cNvPr>
          <p:cNvSpPr/>
          <p:nvPr/>
        </p:nvSpPr>
        <p:spPr>
          <a:xfrm>
            <a:off x="2564669" y="3709303"/>
            <a:ext cx="2176611" cy="52909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Governance Framework</a:t>
            </a:r>
          </a:p>
        </p:txBody>
      </p:sp>
      <p:sp>
        <p:nvSpPr>
          <p:cNvPr id="16" name="Rectangle 18">
            <a:extLst>
              <a:ext uri="{FF2B5EF4-FFF2-40B4-BE49-F238E27FC236}">
                <a16:creationId xmlns:a16="http://schemas.microsoft.com/office/drawing/2014/main" id="{DE4B2214-0886-D889-B407-8A9B7502F032}"/>
              </a:ext>
            </a:extLst>
          </p:cNvPr>
          <p:cNvSpPr/>
          <p:nvPr/>
        </p:nvSpPr>
        <p:spPr>
          <a:xfrm>
            <a:off x="2564669" y="3058573"/>
            <a:ext cx="2176611" cy="52909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Aptos"/>
                <a:cs typeface="Arial"/>
              </a:rPr>
              <a:t>Procurement activity </a:t>
            </a:r>
            <a:br>
              <a:rPr kumimoji="0" lang="en-GB" sz="1200" b="1" i="0" u="none" strike="noStrike" kern="0" cap="none" spc="0" normalizeH="0" baseline="0" noProof="0">
                <a:ln>
                  <a:noFill/>
                </a:ln>
                <a:solidFill>
                  <a:srgbClr val="000000"/>
                </a:solidFill>
                <a:effectLst/>
                <a:uLnTx/>
                <a:uFillTx/>
                <a:latin typeface="Figtree"/>
                <a:ea typeface="Aptos"/>
                <a:cs typeface="Arial"/>
              </a:rPr>
            </a:br>
            <a:r>
              <a:rPr kumimoji="0" lang="en-GB" sz="1200" b="0" i="0" u="none" strike="noStrike" kern="0" cap="none" spc="0" normalizeH="0" baseline="0" noProof="0">
                <a:ln>
                  <a:noFill/>
                </a:ln>
                <a:solidFill>
                  <a:srgbClr val="000000"/>
                </a:solidFill>
                <a:effectLst/>
                <a:uLnTx/>
                <a:uFillTx/>
                <a:latin typeface="Figtree"/>
                <a:ea typeface="Aptos"/>
                <a:cs typeface="Arial"/>
              </a:rPr>
              <a:t>for Tech Partner</a:t>
            </a:r>
            <a:endParaRPr kumimoji="0" lang="en-US" sz="1200" b="0" i="0" u="none" strike="noStrike" kern="0" cap="none" spc="0" normalizeH="0" baseline="0" noProof="0">
              <a:ln>
                <a:noFill/>
              </a:ln>
              <a:solidFill>
                <a:srgbClr val="000000"/>
              </a:solidFill>
              <a:effectLst/>
              <a:uLnTx/>
              <a:uFillTx/>
              <a:latin typeface="Figtree"/>
              <a:ea typeface="Aptos"/>
              <a:cs typeface="Arial"/>
            </a:endParaRPr>
          </a:p>
        </p:txBody>
      </p:sp>
      <p:sp>
        <p:nvSpPr>
          <p:cNvPr id="17" name="Oval 22">
            <a:extLst>
              <a:ext uri="{FF2B5EF4-FFF2-40B4-BE49-F238E27FC236}">
                <a16:creationId xmlns:a16="http://schemas.microsoft.com/office/drawing/2014/main" id="{B24D10CB-C741-6A5A-FE07-1F64F4BEC8F8}"/>
              </a:ext>
            </a:extLst>
          </p:cNvPr>
          <p:cNvSpPr/>
          <p:nvPr/>
        </p:nvSpPr>
        <p:spPr>
          <a:xfrm>
            <a:off x="200555" y="1819462"/>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
        <p:nvSpPr>
          <p:cNvPr id="19" name="Oval 24">
            <a:extLst>
              <a:ext uri="{FF2B5EF4-FFF2-40B4-BE49-F238E27FC236}">
                <a16:creationId xmlns:a16="http://schemas.microsoft.com/office/drawing/2014/main" id="{A3501078-2FFB-BF3A-379C-693DA9A5F56C}"/>
              </a:ext>
            </a:extLst>
          </p:cNvPr>
          <p:cNvSpPr/>
          <p:nvPr/>
        </p:nvSpPr>
        <p:spPr>
          <a:xfrm>
            <a:off x="200555" y="3363088"/>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
        <p:nvSpPr>
          <p:cNvPr id="20" name="Oval 27">
            <a:extLst>
              <a:ext uri="{FF2B5EF4-FFF2-40B4-BE49-F238E27FC236}">
                <a16:creationId xmlns:a16="http://schemas.microsoft.com/office/drawing/2014/main" id="{A16E77F3-D46E-0CDD-A22A-54834DF66D0F}"/>
              </a:ext>
            </a:extLst>
          </p:cNvPr>
          <p:cNvSpPr/>
          <p:nvPr/>
        </p:nvSpPr>
        <p:spPr>
          <a:xfrm>
            <a:off x="9255010" y="6416339"/>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
        <p:nvSpPr>
          <p:cNvPr id="21" name="TextBox 28">
            <a:extLst>
              <a:ext uri="{FF2B5EF4-FFF2-40B4-BE49-F238E27FC236}">
                <a16:creationId xmlns:a16="http://schemas.microsoft.com/office/drawing/2014/main" id="{223DE461-5C02-A560-1CCA-C74A4AC568A3}"/>
              </a:ext>
            </a:extLst>
          </p:cNvPr>
          <p:cNvSpPr txBox="1"/>
          <p:nvPr/>
        </p:nvSpPr>
        <p:spPr>
          <a:xfrm>
            <a:off x="9487554" y="6391519"/>
            <a:ext cx="1507479" cy="287322"/>
          </a:xfrm>
          <a:prstGeom prst="rect">
            <a:avLst/>
          </a:prstGeom>
          <a:noFill/>
          <a:ln cap="flat">
            <a:noFill/>
          </a:ln>
        </p:spPr>
        <p:txBody>
          <a:bodyPr vert="horz" wrap="square" lIns="121916" tIns="60963" rIns="121916" bIns="60963" anchor="t" anchorCtr="0" compatLnSpc="1">
            <a:spAutoFit/>
          </a:bodyPr>
          <a:lstStyle/>
          <a:p>
            <a:pPr marL="0" marR="0" lvl="0" indent="0" algn="l"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067" b="0" i="0" u="none" strike="noStrike" kern="0" cap="none" spc="0" normalizeH="0" baseline="0" noProof="0">
                <a:ln>
                  <a:noFill/>
                </a:ln>
                <a:solidFill>
                  <a:srgbClr val="000000"/>
                </a:solidFill>
                <a:effectLst/>
                <a:uLnTx/>
                <a:uFillTx/>
                <a:latin typeface="Arial"/>
                <a:ea typeface="+mn-ea"/>
                <a:cs typeface="Arial"/>
              </a:rPr>
              <a:t>Complete</a:t>
            </a:r>
          </a:p>
        </p:txBody>
      </p:sp>
      <p:sp>
        <p:nvSpPr>
          <p:cNvPr id="22" name="TextBox 29">
            <a:extLst>
              <a:ext uri="{FF2B5EF4-FFF2-40B4-BE49-F238E27FC236}">
                <a16:creationId xmlns:a16="http://schemas.microsoft.com/office/drawing/2014/main" id="{7C50E667-D17F-1018-1BC0-B3596B60E9B2}"/>
              </a:ext>
            </a:extLst>
          </p:cNvPr>
          <p:cNvSpPr txBox="1"/>
          <p:nvPr/>
        </p:nvSpPr>
        <p:spPr>
          <a:xfrm>
            <a:off x="10690671" y="6399064"/>
            <a:ext cx="1507479" cy="287322"/>
          </a:xfrm>
          <a:prstGeom prst="rect">
            <a:avLst/>
          </a:prstGeom>
          <a:noFill/>
          <a:ln cap="flat">
            <a:noFill/>
          </a:ln>
        </p:spPr>
        <p:txBody>
          <a:bodyPr vert="horz" wrap="square" lIns="121916" tIns="60963" rIns="121916" bIns="60963" anchor="t" anchorCtr="0" compatLnSpc="1">
            <a:spAutoFit/>
          </a:bodyPr>
          <a:lstStyle/>
          <a:p>
            <a:pPr marL="0" marR="0" lvl="0" indent="0" algn="l"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067" b="0" i="0" u="none" strike="noStrike" kern="0" cap="none" spc="0" normalizeH="0" baseline="0" noProof="0">
                <a:ln>
                  <a:noFill/>
                </a:ln>
                <a:solidFill>
                  <a:srgbClr val="000000"/>
                </a:solidFill>
                <a:effectLst/>
                <a:uLnTx/>
                <a:uFillTx/>
                <a:latin typeface="Arial"/>
                <a:ea typeface="+mn-ea"/>
                <a:cs typeface="Arial"/>
              </a:rPr>
              <a:t>In Progress</a:t>
            </a:r>
            <a:endParaRPr kumimoji="0" lang="en-US" sz="1867" b="0" i="0" u="none" strike="noStrike" kern="0" cap="none" spc="0" normalizeH="0" baseline="0" noProof="0">
              <a:ln>
                <a:noFill/>
              </a:ln>
              <a:solidFill>
                <a:srgbClr val="000000"/>
              </a:solidFill>
              <a:effectLst/>
              <a:uLnTx/>
              <a:uFillTx/>
              <a:latin typeface="Arial"/>
              <a:ea typeface="+mn-ea"/>
              <a:cs typeface="Arial"/>
            </a:endParaRPr>
          </a:p>
        </p:txBody>
      </p:sp>
      <p:grpSp>
        <p:nvGrpSpPr>
          <p:cNvPr id="23" name="Group 13">
            <a:extLst>
              <a:ext uri="{FF2B5EF4-FFF2-40B4-BE49-F238E27FC236}">
                <a16:creationId xmlns:a16="http://schemas.microsoft.com/office/drawing/2014/main" id="{DAFFE5B4-7189-F08A-6FD5-E9C5AAC36406}"/>
              </a:ext>
            </a:extLst>
          </p:cNvPr>
          <p:cNvGrpSpPr/>
          <p:nvPr/>
        </p:nvGrpSpPr>
        <p:grpSpPr>
          <a:xfrm>
            <a:off x="10426208" y="6340893"/>
            <a:ext cx="526913" cy="348880"/>
            <a:chOff x="10426208" y="6442432"/>
            <a:chExt cx="526913" cy="348880"/>
          </a:xfrm>
        </p:grpSpPr>
        <p:sp>
          <p:nvSpPr>
            <p:cNvPr id="24" name="Oval 14">
              <a:extLst>
                <a:ext uri="{FF2B5EF4-FFF2-40B4-BE49-F238E27FC236}">
                  <a16:creationId xmlns:a16="http://schemas.microsoft.com/office/drawing/2014/main" id="{0B568AF1-5365-B43C-1B58-67070D6BE1BF}"/>
                </a:ext>
              </a:extLst>
            </p:cNvPr>
            <p:cNvSpPr/>
            <p:nvPr/>
          </p:nvSpPr>
          <p:spPr>
            <a:xfrm>
              <a:off x="10445492" y="6527883"/>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2F2F2"/>
            </a:solidFill>
            <a:ln w="19046" cap="flat">
              <a:solidFill>
                <a:srgbClr val="7F7F7F"/>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600" b="1" i="0" u="none" strike="noStrike" kern="1200" cap="none" spc="0" normalizeH="0" baseline="0" noProof="0">
                <a:ln>
                  <a:noFill/>
                </a:ln>
                <a:solidFill>
                  <a:srgbClr val="7F7F7F"/>
                </a:solidFill>
                <a:effectLst/>
                <a:uLnTx/>
                <a:uFillTx/>
                <a:latin typeface="Aptos"/>
                <a:ea typeface="+mn-ea"/>
                <a:cs typeface="+mn-cs"/>
              </a:endParaRPr>
            </a:p>
          </p:txBody>
        </p:sp>
        <p:sp>
          <p:nvSpPr>
            <p:cNvPr id="25" name="TextBox 20">
              <a:extLst>
                <a:ext uri="{FF2B5EF4-FFF2-40B4-BE49-F238E27FC236}">
                  <a16:creationId xmlns:a16="http://schemas.microsoft.com/office/drawing/2014/main" id="{A258E8F0-A3F8-3FB2-AE3E-D82335BE2C03}"/>
                </a:ext>
              </a:extLst>
            </p:cNvPr>
            <p:cNvSpPr txBox="1"/>
            <p:nvPr/>
          </p:nvSpPr>
          <p:spPr>
            <a:xfrm>
              <a:off x="10426208" y="6442432"/>
              <a:ext cx="526913" cy="348880"/>
            </a:xfrm>
            <a:prstGeom prst="rect">
              <a:avLst/>
            </a:prstGeom>
            <a:noFill/>
            <a:ln cap="flat">
              <a:noFill/>
            </a:ln>
          </p:spPr>
          <p:txBody>
            <a:bodyPr vert="horz" wrap="square" lIns="121916" tIns="60963" rIns="121916" bIns="60963" anchor="t" anchorCtr="0" compatLnSpc="1">
              <a:spAutoFit/>
            </a:bodyPr>
            <a:lstStyle/>
            <a:p>
              <a:pPr marL="0" marR="0" lvl="0" indent="0" algn="l"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467" b="0" i="0" u="none" strike="noStrike" kern="0" cap="none" spc="0" normalizeH="0" baseline="0" noProof="0">
                  <a:ln>
                    <a:noFill/>
                  </a:ln>
                  <a:solidFill>
                    <a:srgbClr val="7F7F7F"/>
                  </a:solidFill>
                  <a:effectLst/>
                  <a:uLnTx/>
                  <a:uFillTx/>
                  <a:latin typeface="Arial"/>
                  <a:ea typeface="+mn-ea"/>
                  <a:cs typeface="Arial"/>
                </a:rPr>
                <a:t>L</a:t>
              </a:r>
            </a:p>
          </p:txBody>
        </p:sp>
      </p:grpSp>
      <p:grpSp>
        <p:nvGrpSpPr>
          <p:cNvPr id="29" name="Group 50">
            <a:extLst>
              <a:ext uri="{FF2B5EF4-FFF2-40B4-BE49-F238E27FC236}">
                <a16:creationId xmlns:a16="http://schemas.microsoft.com/office/drawing/2014/main" id="{56540A32-2CB0-73E2-5C0D-FC966E8D401F}"/>
              </a:ext>
            </a:extLst>
          </p:cNvPr>
          <p:cNvGrpSpPr/>
          <p:nvPr/>
        </p:nvGrpSpPr>
        <p:grpSpPr>
          <a:xfrm>
            <a:off x="2468978" y="3591637"/>
            <a:ext cx="526913" cy="348880"/>
            <a:chOff x="4088373" y="4407389"/>
            <a:chExt cx="526913" cy="348880"/>
          </a:xfrm>
        </p:grpSpPr>
        <p:sp>
          <p:nvSpPr>
            <p:cNvPr id="30" name="Oval 51">
              <a:extLst>
                <a:ext uri="{FF2B5EF4-FFF2-40B4-BE49-F238E27FC236}">
                  <a16:creationId xmlns:a16="http://schemas.microsoft.com/office/drawing/2014/main" id="{B46E889A-A230-A1BB-07ED-D7B0700C29EA}"/>
                </a:ext>
              </a:extLst>
            </p:cNvPr>
            <p:cNvSpPr/>
            <p:nvPr/>
          </p:nvSpPr>
          <p:spPr>
            <a:xfrm>
              <a:off x="4107649" y="4492840"/>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2F2F2"/>
            </a:solidFill>
            <a:ln w="19046" cap="flat">
              <a:solidFill>
                <a:srgbClr val="7F7F7F"/>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600" b="1" i="0" u="none" strike="noStrike" kern="1200" cap="none" spc="0" normalizeH="0" baseline="0" noProof="0">
                <a:ln>
                  <a:noFill/>
                </a:ln>
                <a:solidFill>
                  <a:srgbClr val="7F7F7F"/>
                </a:solidFill>
                <a:effectLst/>
                <a:uLnTx/>
                <a:uFillTx/>
                <a:latin typeface="Aptos"/>
                <a:ea typeface="+mn-ea"/>
                <a:cs typeface="+mn-cs"/>
              </a:endParaRPr>
            </a:p>
          </p:txBody>
        </p:sp>
        <p:sp>
          <p:nvSpPr>
            <p:cNvPr id="31" name="TextBox 52">
              <a:extLst>
                <a:ext uri="{FF2B5EF4-FFF2-40B4-BE49-F238E27FC236}">
                  <a16:creationId xmlns:a16="http://schemas.microsoft.com/office/drawing/2014/main" id="{D48EA604-8640-0008-7E56-55964288ED0D}"/>
                </a:ext>
              </a:extLst>
            </p:cNvPr>
            <p:cNvSpPr txBox="1"/>
            <p:nvPr/>
          </p:nvSpPr>
          <p:spPr>
            <a:xfrm>
              <a:off x="4088373" y="4407389"/>
              <a:ext cx="526913" cy="348880"/>
            </a:xfrm>
            <a:prstGeom prst="rect">
              <a:avLst/>
            </a:prstGeom>
            <a:noFill/>
            <a:ln cap="flat">
              <a:noFill/>
            </a:ln>
          </p:spPr>
          <p:txBody>
            <a:bodyPr vert="horz" wrap="square" lIns="121916" tIns="60963" rIns="121916" bIns="60963" anchor="t" anchorCtr="0" compatLnSpc="1">
              <a:spAutoFit/>
            </a:bodyPr>
            <a:lstStyle/>
            <a:p>
              <a:pPr marL="0" marR="0" lvl="0" indent="0" algn="l"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467" b="0" i="0" u="none" strike="noStrike" kern="0" cap="none" spc="0" normalizeH="0" baseline="0" noProof="0">
                  <a:ln>
                    <a:noFill/>
                  </a:ln>
                  <a:solidFill>
                    <a:srgbClr val="7F7F7F"/>
                  </a:solidFill>
                  <a:effectLst/>
                  <a:uLnTx/>
                  <a:uFillTx/>
                  <a:latin typeface="Arial"/>
                  <a:ea typeface="+mn-ea"/>
                  <a:cs typeface="Arial"/>
                </a:rPr>
                <a:t>L</a:t>
              </a:r>
            </a:p>
          </p:txBody>
        </p:sp>
      </p:grpSp>
      <p:sp>
        <p:nvSpPr>
          <p:cNvPr id="32" name="Oval 19">
            <a:extLst>
              <a:ext uri="{FF2B5EF4-FFF2-40B4-BE49-F238E27FC236}">
                <a16:creationId xmlns:a16="http://schemas.microsoft.com/office/drawing/2014/main" id="{CDA0C23E-CA66-908B-1044-1CADE0454C8D}"/>
              </a:ext>
            </a:extLst>
          </p:cNvPr>
          <p:cNvSpPr/>
          <p:nvPr/>
        </p:nvSpPr>
        <p:spPr>
          <a:xfrm>
            <a:off x="200555" y="4312422"/>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
        <p:nvSpPr>
          <p:cNvPr id="36" name="Oval 21">
            <a:extLst>
              <a:ext uri="{FF2B5EF4-FFF2-40B4-BE49-F238E27FC236}">
                <a16:creationId xmlns:a16="http://schemas.microsoft.com/office/drawing/2014/main" id="{23778F69-ED06-431F-4064-B48D6AA30750}"/>
              </a:ext>
            </a:extLst>
          </p:cNvPr>
          <p:cNvSpPr/>
          <p:nvPr/>
        </p:nvSpPr>
        <p:spPr>
          <a:xfrm>
            <a:off x="200555" y="5196774"/>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
        <p:nvSpPr>
          <p:cNvPr id="37" name="Rectangle 16">
            <a:extLst>
              <a:ext uri="{FF2B5EF4-FFF2-40B4-BE49-F238E27FC236}">
                <a16:creationId xmlns:a16="http://schemas.microsoft.com/office/drawing/2014/main" id="{D974B1AA-82A4-D85F-049C-A9E8455387CF}"/>
              </a:ext>
            </a:extLst>
          </p:cNvPr>
          <p:cNvSpPr/>
          <p:nvPr/>
        </p:nvSpPr>
        <p:spPr>
          <a:xfrm>
            <a:off x="4867173" y="1802786"/>
            <a:ext cx="2176611" cy="52909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Calibri" pitchFamily="34"/>
                <a:cs typeface="Calibri" pitchFamily="34"/>
              </a:rPr>
              <a:t>REC Drafting Consultation</a:t>
            </a:r>
          </a:p>
        </p:txBody>
      </p:sp>
      <p:sp>
        <p:nvSpPr>
          <p:cNvPr id="38" name="Rectangle 16">
            <a:extLst>
              <a:ext uri="{FF2B5EF4-FFF2-40B4-BE49-F238E27FC236}">
                <a16:creationId xmlns:a16="http://schemas.microsoft.com/office/drawing/2014/main" id="{84A73344-88D4-23CB-7A05-8A3FFF7E3EB6}"/>
              </a:ext>
            </a:extLst>
          </p:cNvPr>
          <p:cNvSpPr/>
          <p:nvPr/>
        </p:nvSpPr>
        <p:spPr>
          <a:xfrm>
            <a:off x="7956603" y="4125689"/>
            <a:ext cx="915931" cy="52909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Calibri"/>
                <a:cs typeface="Calibri"/>
              </a:rPr>
              <a:t>CP Approval</a:t>
            </a:r>
            <a:endParaRPr kumimoji="0" lang="en-US" sz="1800" b="0" i="0" u="none" strike="noStrike" kern="0" cap="none" spc="0" normalizeH="0" baseline="0" noProof="0">
              <a:ln>
                <a:noFill/>
              </a:ln>
              <a:solidFill>
                <a:srgbClr val="000000"/>
              </a:solidFill>
              <a:effectLst/>
              <a:uLnTx/>
              <a:uFillTx/>
              <a:latin typeface="Arial"/>
              <a:ea typeface="+mn-ea"/>
              <a:cs typeface="+mn-cs"/>
            </a:endParaRPr>
          </a:p>
        </p:txBody>
      </p:sp>
      <p:sp>
        <p:nvSpPr>
          <p:cNvPr id="40" name="Rectangle 17">
            <a:extLst>
              <a:ext uri="{FF2B5EF4-FFF2-40B4-BE49-F238E27FC236}">
                <a16:creationId xmlns:a16="http://schemas.microsoft.com/office/drawing/2014/main" id="{B8EAE726-A588-B497-7E24-482487FD6FE3}"/>
              </a:ext>
            </a:extLst>
          </p:cNvPr>
          <p:cNvSpPr/>
          <p:nvPr/>
        </p:nvSpPr>
        <p:spPr>
          <a:xfrm>
            <a:off x="4835147" y="6340893"/>
            <a:ext cx="1314680" cy="348881"/>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CCS</a:t>
            </a:r>
          </a:p>
        </p:txBody>
      </p:sp>
      <p:sp>
        <p:nvSpPr>
          <p:cNvPr id="41" name="Rectangle 17">
            <a:extLst>
              <a:ext uri="{FF2B5EF4-FFF2-40B4-BE49-F238E27FC236}">
                <a16:creationId xmlns:a16="http://schemas.microsoft.com/office/drawing/2014/main" id="{58BF2D06-2B59-5C7C-A0FB-0B7F6FBEEB0C}"/>
              </a:ext>
            </a:extLst>
          </p:cNvPr>
          <p:cNvSpPr/>
          <p:nvPr/>
        </p:nvSpPr>
        <p:spPr>
          <a:xfrm>
            <a:off x="6383935" y="6306257"/>
            <a:ext cx="1314680" cy="348881"/>
          </a:xfrm>
          <a:prstGeom prst="rect">
            <a:avLst/>
          </a:prstGeom>
          <a:solidFill>
            <a:srgbClr val="FF206E">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a:cs typeface="Calibri"/>
              </a:rPr>
              <a:t>TI </a:t>
            </a:r>
          </a:p>
        </p:txBody>
      </p:sp>
      <p:sp>
        <p:nvSpPr>
          <p:cNvPr id="42" name="Rectangle 17">
            <a:extLst>
              <a:ext uri="{FF2B5EF4-FFF2-40B4-BE49-F238E27FC236}">
                <a16:creationId xmlns:a16="http://schemas.microsoft.com/office/drawing/2014/main" id="{C4D78721-F468-3D75-9B45-961FBA41721B}"/>
              </a:ext>
            </a:extLst>
          </p:cNvPr>
          <p:cNvSpPr/>
          <p:nvPr/>
        </p:nvSpPr>
        <p:spPr>
          <a:xfrm>
            <a:off x="7171319" y="4798401"/>
            <a:ext cx="2224236" cy="621368"/>
          </a:xfrm>
          <a:prstGeom prst="rect">
            <a:avLst/>
          </a:prstGeom>
          <a:solidFill>
            <a:srgbClr val="FFC7DB"/>
          </a:solidFill>
          <a:ln w="57150"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C0C0C"/>
                </a:solidFill>
                <a:effectLst/>
                <a:uLnTx/>
                <a:uFillTx/>
                <a:latin typeface="Figtree"/>
                <a:ea typeface="Calibri" pitchFamily="34"/>
                <a:cs typeface="Calibri" pitchFamily="34"/>
              </a:rPr>
              <a:t>Phase 1A Implementation</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C0C0C"/>
                </a:solidFill>
                <a:effectLst/>
                <a:uLnTx/>
                <a:uFillTx/>
                <a:latin typeface="Figtree"/>
                <a:ea typeface="Calibri"/>
                <a:cs typeface="Calibri"/>
              </a:rPr>
              <a:t>(Feb </a:t>
            </a:r>
            <a:r>
              <a:rPr lang="en-GB" sz="1200" b="1" kern="0">
                <a:solidFill>
                  <a:srgbClr val="0C0C0C"/>
                </a:solidFill>
                <a:latin typeface="Figtree"/>
                <a:ea typeface="Calibri"/>
                <a:cs typeface="Calibri"/>
              </a:rPr>
              <a:t>‘</a:t>
            </a:r>
            <a:r>
              <a:rPr kumimoji="0" lang="en-GB" sz="1200" b="1" i="0" u="none" strike="noStrike" kern="0" cap="none" spc="0" normalizeH="0" baseline="0" noProof="0">
                <a:ln>
                  <a:noFill/>
                </a:ln>
                <a:solidFill>
                  <a:srgbClr val="0C0C0C"/>
                </a:solidFill>
                <a:effectLst/>
                <a:uLnTx/>
                <a:uFillTx/>
                <a:latin typeface="Figtree"/>
                <a:ea typeface="Calibri"/>
                <a:cs typeface="Calibri"/>
              </a:rPr>
              <a:t>27)</a:t>
            </a:r>
            <a:endParaRPr kumimoji="0" lang="en-GB" sz="1200" b="1" i="0" u="none" strike="noStrike" kern="1200" cap="none" spc="0" normalizeH="0" baseline="0" noProof="0">
              <a:ln>
                <a:noFill/>
              </a:ln>
              <a:solidFill>
                <a:srgbClr val="0C0C0C"/>
              </a:solidFill>
              <a:effectLst/>
              <a:uLnTx/>
              <a:uFillTx/>
              <a:latin typeface="Figtree"/>
              <a:ea typeface="Calibri"/>
              <a:cs typeface="Calibri"/>
            </a:endParaRPr>
          </a:p>
        </p:txBody>
      </p:sp>
      <p:sp>
        <p:nvSpPr>
          <p:cNvPr id="43" name="Rectangle 17">
            <a:extLst>
              <a:ext uri="{FF2B5EF4-FFF2-40B4-BE49-F238E27FC236}">
                <a16:creationId xmlns:a16="http://schemas.microsoft.com/office/drawing/2014/main" id="{129EF02A-B477-57BE-1BF3-604BCF543259}"/>
              </a:ext>
            </a:extLst>
          </p:cNvPr>
          <p:cNvSpPr/>
          <p:nvPr/>
        </p:nvSpPr>
        <p:spPr>
          <a:xfrm>
            <a:off x="3822434" y="5440943"/>
            <a:ext cx="3347961" cy="620087"/>
          </a:xfrm>
          <a:prstGeom prst="rect">
            <a:avLst/>
          </a:prstGeom>
          <a:solidFill>
            <a:srgbClr val="FF206E">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a:cs typeface="Calibri"/>
              </a:rPr>
              <a:t>Phase </a:t>
            </a:r>
            <a:r>
              <a:rPr kumimoji="0" lang="en-GB" sz="1200" b="1" i="0" u="none" strike="noStrike" kern="0" cap="none" spc="0" normalizeH="0" baseline="0" noProof="0">
                <a:ln>
                  <a:noFill/>
                </a:ln>
                <a:solidFill>
                  <a:srgbClr val="000000"/>
                </a:solidFill>
                <a:effectLst/>
                <a:uLnTx/>
                <a:uFillTx/>
                <a:latin typeface="Figtree"/>
                <a:ea typeface="Calibri"/>
                <a:cs typeface="Calibri"/>
              </a:rPr>
              <a:t>1B</a:t>
            </a:r>
            <a:r>
              <a:rPr kumimoji="0" lang="en-GB" sz="1200" b="1" i="0" u="none" strike="noStrike" kern="1200" cap="none" spc="0" normalizeH="0" baseline="0" noProof="0">
                <a:ln>
                  <a:noFill/>
                </a:ln>
                <a:solidFill>
                  <a:srgbClr val="000000"/>
                </a:solidFill>
                <a:effectLst/>
                <a:uLnTx/>
                <a:uFillTx/>
                <a:latin typeface="Figtree"/>
                <a:ea typeface="Calibri"/>
                <a:cs typeface="Calibri"/>
              </a:rPr>
              <a:t> </a:t>
            </a:r>
            <a:r>
              <a:rPr kumimoji="0" lang="en-GB" sz="1200" b="1" i="0" u="none" strike="noStrike" kern="0" cap="none" spc="0" normalizeH="0" baseline="0" noProof="0">
                <a:ln>
                  <a:noFill/>
                </a:ln>
                <a:solidFill>
                  <a:srgbClr val="000000"/>
                </a:solidFill>
                <a:effectLst/>
                <a:uLnTx/>
                <a:uFillTx/>
                <a:latin typeface="Figtree"/>
                <a:ea typeface="Calibri"/>
                <a:cs typeface="Calibri"/>
              </a:rPr>
              <a:t>Design </a:t>
            </a:r>
            <a:r>
              <a:rPr kumimoji="0" lang="en-GB" sz="1200" b="1" i="0" u="none" strike="noStrike" kern="1200" cap="none" spc="0" normalizeH="0" baseline="0" noProof="0">
                <a:ln>
                  <a:noFill/>
                </a:ln>
                <a:solidFill>
                  <a:srgbClr val="000000"/>
                </a:solidFill>
                <a:effectLst/>
                <a:uLnTx/>
                <a:uFillTx/>
                <a:latin typeface="Figtree"/>
                <a:ea typeface="Calibri"/>
                <a:cs typeface="Calibri"/>
              </a:rPr>
              <a:t>&amp; </a:t>
            </a:r>
            <a:r>
              <a:rPr kumimoji="0" lang="en-GB" sz="1200" b="1" i="0" u="none" strike="noStrike" kern="0" cap="none" spc="0" normalizeH="0" baseline="0" noProof="0">
                <a:ln>
                  <a:noFill/>
                </a:ln>
                <a:solidFill>
                  <a:srgbClr val="000000"/>
                </a:solidFill>
                <a:effectLst/>
                <a:uLnTx/>
                <a:uFillTx/>
                <a:latin typeface="Figtree"/>
                <a:ea typeface="Calibri"/>
                <a:cs typeface="Calibri"/>
              </a:rPr>
              <a:t>Consultation</a:t>
            </a:r>
            <a:endParaRPr kumimoji="0" lang="en-GB" sz="1200" b="1" i="0" u="none" strike="noStrike" kern="1200" cap="none" spc="0" normalizeH="0" baseline="0" noProof="0">
              <a:ln>
                <a:noFill/>
              </a:ln>
              <a:solidFill>
                <a:srgbClr val="000000"/>
              </a:solidFill>
              <a:effectLst/>
              <a:uLnTx/>
              <a:uFillTx/>
              <a:latin typeface="Figtree"/>
              <a:ea typeface="Calibri"/>
              <a:cs typeface="Calibri"/>
            </a:endParaRPr>
          </a:p>
        </p:txBody>
      </p:sp>
      <p:sp>
        <p:nvSpPr>
          <p:cNvPr id="44" name="Rectangle 17">
            <a:extLst>
              <a:ext uri="{FF2B5EF4-FFF2-40B4-BE49-F238E27FC236}">
                <a16:creationId xmlns:a16="http://schemas.microsoft.com/office/drawing/2014/main" id="{DCDF03ED-A5AE-B796-B8D8-B34CA707A03B}"/>
              </a:ext>
            </a:extLst>
          </p:cNvPr>
          <p:cNvSpPr/>
          <p:nvPr/>
        </p:nvSpPr>
        <p:spPr>
          <a:xfrm>
            <a:off x="8254599" y="5478630"/>
            <a:ext cx="2418595" cy="621368"/>
          </a:xfrm>
          <a:prstGeom prst="rect">
            <a:avLst/>
          </a:prstGeom>
          <a:solidFill>
            <a:srgbClr val="FF206E">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Phase 1B </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Development &amp; Testing</a:t>
            </a:r>
          </a:p>
        </p:txBody>
      </p:sp>
      <p:sp>
        <p:nvSpPr>
          <p:cNvPr id="45" name="Rectangle 17">
            <a:extLst>
              <a:ext uri="{FF2B5EF4-FFF2-40B4-BE49-F238E27FC236}">
                <a16:creationId xmlns:a16="http://schemas.microsoft.com/office/drawing/2014/main" id="{4844781B-B726-58E8-4DB4-35590A1F006D}"/>
              </a:ext>
            </a:extLst>
          </p:cNvPr>
          <p:cNvSpPr/>
          <p:nvPr/>
        </p:nvSpPr>
        <p:spPr>
          <a:xfrm>
            <a:off x="9487292" y="4798401"/>
            <a:ext cx="2237224" cy="621368"/>
          </a:xfrm>
          <a:prstGeom prst="rect">
            <a:avLst/>
          </a:prstGeom>
          <a:solidFill>
            <a:srgbClr val="FE357B"/>
          </a:solidFill>
          <a:ln w="57150"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FFFFFF"/>
                </a:solidFill>
                <a:effectLst/>
                <a:uLnTx/>
                <a:uFillTx/>
                <a:latin typeface="Figtree"/>
                <a:ea typeface="Calibri"/>
                <a:cs typeface="Calibri"/>
              </a:rPr>
              <a:t>Phase 1B Implementation</a:t>
            </a:r>
          </a:p>
          <a:p>
            <a:pPr algn="ctr" defTabSz="914372">
              <a:defRPr sz="1800" b="0" i="0" u="none" strike="noStrike" kern="0" cap="none" spc="0" baseline="0">
                <a:solidFill>
                  <a:srgbClr val="000000"/>
                </a:solidFill>
                <a:uFillTx/>
              </a:defRPr>
            </a:pPr>
            <a:r>
              <a:rPr lang="en-GB" sz="1200" b="1" kern="0">
                <a:solidFill>
                  <a:srgbClr val="FFFFFF"/>
                </a:solidFill>
                <a:latin typeface="Figtree"/>
                <a:ea typeface="Calibri"/>
                <a:cs typeface="Calibri"/>
              </a:rPr>
              <a:t>(Nov</a:t>
            </a:r>
            <a:r>
              <a:rPr kumimoji="0" lang="en-GB" sz="1200" b="1" i="0" u="none" strike="noStrike" kern="0" cap="none" spc="0" normalizeH="0" baseline="0" noProof="0">
                <a:ln>
                  <a:noFill/>
                </a:ln>
                <a:solidFill>
                  <a:srgbClr val="FFFFFF"/>
                </a:solidFill>
                <a:effectLst/>
                <a:uLnTx/>
                <a:uFillTx/>
                <a:latin typeface="Figtree"/>
                <a:ea typeface="Calibri"/>
                <a:cs typeface="Calibri"/>
              </a:rPr>
              <a:t> </a:t>
            </a:r>
            <a:r>
              <a:rPr lang="en-GB" sz="1200" b="1" kern="0">
                <a:solidFill>
                  <a:srgbClr val="FFFFFF"/>
                </a:solidFill>
                <a:latin typeface="Figtree"/>
                <a:ea typeface="Calibri"/>
                <a:cs typeface="Calibri"/>
              </a:rPr>
              <a:t>'27) </a:t>
            </a:r>
            <a:endParaRPr kumimoji="0" lang="en-GB" sz="1200" b="1" i="0" u="none" strike="noStrike" kern="0" cap="none" spc="0" normalizeH="0" baseline="0" noProof="0">
              <a:ln>
                <a:noFill/>
              </a:ln>
              <a:solidFill>
                <a:srgbClr val="FFFFFF"/>
              </a:solidFill>
              <a:effectLst/>
              <a:uLnTx/>
              <a:uFillTx/>
              <a:latin typeface="Figtree"/>
              <a:ea typeface="Calibri" pitchFamily="34"/>
              <a:cs typeface="Calibri" pitchFamily="34"/>
            </a:endParaRPr>
          </a:p>
        </p:txBody>
      </p:sp>
      <p:sp>
        <p:nvSpPr>
          <p:cNvPr id="5" name="Rectangle 17">
            <a:extLst>
              <a:ext uri="{FF2B5EF4-FFF2-40B4-BE49-F238E27FC236}">
                <a16:creationId xmlns:a16="http://schemas.microsoft.com/office/drawing/2014/main" id="{4AA9922F-5512-BB7E-1F6C-6DFC641B1D7C}"/>
              </a:ext>
            </a:extLst>
          </p:cNvPr>
          <p:cNvSpPr/>
          <p:nvPr/>
        </p:nvSpPr>
        <p:spPr>
          <a:xfrm>
            <a:off x="2980750" y="4797853"/>
            <a:ext cx="1339937" cy="621368"/>
          </a:xfrm>
          <a:prstGeom prst="rect">
            <a:avLst/>
          </a:prstGeom>
          <a:solidFill>
            <a:srgbClr val="FFC7DB"/>
          </a:solidFill>
          <a:ln w="57150"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C0C0C"/>
                </a:solidFill>
                <a:effectLst/>
                <a:uLnTx/>
                <a:uFillTx/>
                <a:latin typeface="Figtree"/>
                <a:ea typeface="Calibri"/>
                <a:cs typeface="Calibri"/>
              </a:rPr>
              <a:t>Government Response</a:t>
            </a:r>
            <a:endParaRPr kumimoji="0" lang="en-US" sz="1800" b="0" i="0" u="none" strike="noStrike" kern="0" cap="none" spc="0" normalizeH="0" baseline="0" noProof="0">
              <a:ln>
                <a:noFill/>
              </a:ln>
              <a:solidFill>
                <a:srgbClr val="0C0C0C"/>
              </a:solidFill>
              <a:effectLst/>
              <a:uLnTx/>
              <a:uFillTx/>
              <a:latin typeface="Arial"/>
              <a:ea typeface="+mn-ea"/>
              <a:cs typeface="+mn-cs"/>
            </a:endParaRPr>
          </a:p>
        </p:txBody>
      </p:sp>
      <p:sp>
        <p:nvSpPr>
          <p:cNvPr id="12" name="TextBox 11">
            <a:extLst>
              <a:ext uri="{FF2B5EF4-FFF2-40B4-BE49-F238E27FC236}">
                <a16:creationId xmlns:a16="http://schemas.microsoft.com/office/drawing/2014/main" id="{4535B00B-F370-2296-4DCD-F53AE4870645}"/>
              </a:ext>
            </a:extLst>
          </p:cNvPr>
          <p:cNvSpPr txBox="1"/>
          <p:nvPr/>
        </p:nvSpPr>
        <p:spPr>
          <a:xfrm>
            <a:off x="7216205" y="-143282"/>
            <a:ext cx="3399692" cy="22599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46" name="TextBox 45">
            <a:extLst>
              <a:ext uri="{FF2B5EF4-FFF2-40B4-BE49-F238E27FC236}">
                <a16:creationId xmlns:a16="http://schemas.microsoft.com/office/drawing/2014/main" id="{4370F495-0D14-A3CE-22FC-8647BDEB4E37}"/>
              </a:ext>
            </a:extLst>
          </p:cNvPr>
          <p:cNvSpPr txBox="1"/>
          <p:nvPr/>
        </p:nvSpPr>
        <p:spPr>
          <a:xfrm>
            <a:off x="10863384" y="104204"/>
            <a:ext cx="1217897" cy="5014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Oval 19">
            <a:extLst>
              <a:ext uri="{FF2B5EF4-FFF2-40B4-BE49-F238E27FC236}">
                <a16:creationId xmlns:a16="http://schemas.microsoft.com/office/drawing/2014/main" id="{ECEF45F4-2E15-6186-F88C-113A1941CDF5}"/>
              </a:ext>
            </a:extLst>
          </p:cNvPr>
          <p:cNvSpPr/>
          <p:nvPr/>
        </p:nvSpPr>
        <p:spPr>
          <a:xfrm>
            <a:off x="2486554" y="3026546"/>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
        <p:nvSpPr>
          <p:cNvPr id="33" name="Oval 27">
            <a:extLst>
              <a:ext uri="{FF2B5EF4-FFF2-40B4-BE49-F238E27FC236}">
                <a16:creationId xmlns:a16="http://schemas.microsoft.com/office/drawing/2014/main" id="{95C0AB18-C0AE-CD83-6AA8-CB62FB0B960A}"/>
              </a:ext>
            </a:extLst>
          </p:cNvPr>
          <p:cNvSpPr/>
          <p:nvPr/>
        </p:nvSpPr>
        <p:spPr>
          <a:xfrm>
            <a:off x="2490879" y="1866426"/>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Tree>
    <p:extLst>
      <p:ext uri="{BB962C8B-B14F-4D97-AF65-F5344CB8AC3E}">
        <p14:creationId xmlns:p14="http://schemas.microsoft.com/office/powerpoint/2010/main" val="882765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B0E74319-3F2D-50D1-25B0-2B383007BC85}"/>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4A9E2750-9F80-6A62-F150-6E1089944D8C}"/>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860817F4-D83F-3D68-DCB8-6724B973057B}"/>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F7CDB819-1AE3-DE8A-66D7-A3ED3AB425F1}"/>
              </a:ext>
            </a:extLst>
          </p:cNvPr>
          <p:cNvSpPr txBox="1"/>
          <p:nvPr/>
        </p:nvSpPr>
        <p:spPr>
          <a:xfrm>
            <a:off x="468373" y="141777"/>
            <a:ext cx="5071141" cy="541646"/>
          </a:xfrm>
          <a:prstGeom prst="rect">
            <a:avLst/>
          </a:prstGeom>
          <a:noFill/>
          <a:ln>
            <a:noFill/>
          </a:ln>
        </p:spPr>
        <p:txBody>
          <a:bodyPr spcFirstLastPara="1" wrap="square" lIns="121900" tIns="121900" rIns="121900" bIns="121900" anchor="t" anchorCtr="0">
            <a:spAutoFit/>
          </a:bodyPr>
          <a:lstStyle/>
          <a:p>
            <a:pPr>
              <a:lnSpc>
                <a:spcPct val="80000"/>
              </a:lnSpc>
              <a:defRPr/>
            </a:pPr>
            <a:r>
              <a:rPr lang="en-US" sz="2400" b="1">
                <a:solidFill>
                  <a:srgbClr val="021E5E"/>
                </a:solidFill>
                <a:latin typeface="Figtree"/>
                <a:ea typeface="Outfit"/>
                <a:cs typeface="Outfit"/>
              </a:rPr>
              <a:t>Scope of TIWG Discussions</a:t>
            </a:r>
            <a:endParaRPr lang="en-US" sz="2400" b="1" i="0" u="none" strike="noStrike" kern="1200" cap="none" spc="0" normalizeH="0" baseline="0" noProof="0">
              <a:ln>
                <a:noFill/>
              </a:ln>
              <a:solidFill>
                <a:srgbClr val="021E5E"/>
              </a:solidFill>
              <a:effectLst/>
              <a:uLnTx/>
              <a:uFillTx/>
              <a:latin typeface="Figtree"/>
              <a:ea typeface="Outfit"/>
              <a:cs typeface="Outfit"/>
            </a:endParaRPr>
          </a:p>
        </p:txBody>
      </p:sp>
      <p:sp>
        <p:nvSpPr>
          <p:cNvPr id="8" name="TextBox 7">
            <a:extLst>
              <a:ext uri="{FF2B5EF4-FFF2-40B4-BE49-F238E27FC236}">
                <a16:creationId xmlns:a16="http://schemas.microsoft.com/office/drawing/2014/main" id="{65725B53-1E7E-0C0D-15D2-1C42B561BB13}"/>
              </a:ext>
            </a:extLst>
          </p:cNvPr>
          <p:cNvSpPr txBox="1"/>
          <p:nvPr/>
        </p:nvSpPr>
        <p:spPr>
          <a:xfrm>
            <a:off x="6601086" y="2655262"/>
            <a:ext cx="4023778" cy="3371703"/>
          </a:xfrm>
          <a:prstGeom prst="rect">
            <a:avLst/>
          </a:prstGeom>
          <a:solidFill>
            <a:schemeClr val="bg1"/>
          </a:solidFill>
          <a:ln>
            <a:solidFill>
              <a:schemeClr val="accent1">
                <a:lumMod val="50000"/>
              </a:schemeClr>
            </a:solidFill>
          </a:ln>
        </p:spPr>
        <p:txBody>
          <a:bodyPr wrap="square" lIns="90000" tIns="45720" rIns="91440" bIns="45720" anchor="ctr">
            <a:noAutofit/>
          </a:bodyPr>
          <a:lstStyle>
            <a:defPPr>
              <a:defRPr lang="en-GB"/>
            </a:defPPr>
            <a:lvl1pPr marL="285750" indent="-285750" defTabSz="1219170">
              <a:spcBef>
                <a:spcPts val="400"/>
              </a:spcBef>
              <a:spcAft>
                <a:spcPts val="400"/>
              </a:spcAft>
              <a:buClr>
                <a:srgbClr val="000000"/>
              </a:buClr>
              <a:buFont typeface="Arial" panose="020B0604020202020204" pitchFamily="34" charset="0"/>
              <a:buChar char="•"/>
              <a:defRPr sz="1500" kern="0">
                <a:latin typeface="Arial"/>
                <a:cs typeface="Arial"/>
              </a:defRPr>
            </a:lvl1pPr>
          </a:lstStyle>
          <a:p>
            <a:pPr>
              <a:spcBef>
                <a:spcPts val="600"/>
              </a:spcBef>
              <a:spcAft>
                <a:spcPts val="600"/>
              </a:spcAft>
              <a:defRPr/>
            </a:pPr>
            <a:r>
              <a:rPr lang="en-GB" sz="1600">
                <a:latin typeface="Figtree"/>
              </a:rPr>
              <a:t>July</a:t>
            </a:r>
            <a:r>
              <a:rPr lang="en-GB" sz="1600"/>
              <a:t> </a:t>
            </a:r>
            <a:r>
              <a:rPr lang="en-GB" sz="1600">
                <a:latin typeface="Figtree"/>
              </a:rPr>
              <a:t>TIWG to walk through end-to-end business process and lower-level design questions.</a:t>
            </a:r>
            <a:endParaRPr lang="en-US">
              <a:latin typeface="Figtree"/>
            </a:endParaRPr>
          </a:p>
          <a:p>
            <a:pPr>
              <a:spcBef>
                <a:spcPts val="600"/>
              </a:spcBef>
              <a:spcAft>
                <a:spcPts val="600"/>
              </a:spcAft>
              <a:defRPr/>
            </a:pPr>
            <a:r>
              <a:rPr lang="en-GB" sz="1600">
                <a:latin typeface="Figtree"/>
              </a:rPr>
              <a:t>This will allow CCS Project Team to focus on baselining CCS lower-level design.</a:t>
            </a:r>
            <a:endParaRPr lang="en-GB">
              <a:latin typeface="Figtree"/>
            </a:endParaRPr>
          </a:p>
          <a:p>
            <a:pPr>
              <a:spcBef>
                <a:spcPts val="600"/>
              </a:spcBef>
              <a:spcAft>
                <a:spcPts val="600"/>
              </a:spcAft>
              <a:defRPr/>
            </a:pPr>
            <a:r>
              <a:rPr lang="en-GB" sz="1600">
                <a:latin typeface="Figtree"/>
              </a:rPr>
              <a:t>Phase 1b will utilise the CCS design and overlay TI specific elements e.g. account holder verification.</a:t>
            </a:r>
          </a:p>
          <a:p>
            <a:pPr>
              <a:spcBef>
                <a:spcPts val="600"/>
              </a:spcBef>
              <a:spcAft>
                <a:spcPts val="600"/>
              </a:spcAft>
              <a:defRPr/>
            </a:pPr>
            <a:endParaRPr lang="en-GB" sz="1600"/>
          </a:p>
        </p:txBody>
      </p:sp>
      <p:sp>
        <p:nvSpPr>
          <p:cNvPr id="10" name="TextBox 9">
            <a:extLst>
              <a:ext uri="{FF2B5EF4-FFF2-40B4-BE49-F238E27FC236}">
                <a16:creationId xmlns:a16="http://schemas.microsoft.com/office/drawing/2014/main" id="{F27CFB6F-0B0A-58FC-B248-740034BA438E}"/>
              </a:ext>
            </a:extLst>
          </p:cNvPr>
          <p:cNvSpPr txBox="1"/>
          <p:nvPr/>
        </p:nvSpPr>
        <p:spPr>
          <a:xfrm>
            <a:off x="1039302" y="2661875"/>
            <a:ext cx="3931668" cy="3363330"/>
          </a:xfrm>
          <a:prstGeom prst="rect">
            <a:avLst/>
          </a:prstGeom>
          <a:solidFill>
            <a:schemeClr val="bg1"/>
          </a:solidFill>
          <a:ln>
            <a:solidFill>
              <a:schemeClr val="accent1">
                <a:lumMod val="50000"/>
              </a:schemeClr>
            </a:solidFill>
          </a:ln>
        </p:spPr>
        <p:txBody>
          <a:bodyPr wrap="square" lIns="90000" tIns="45720" rIns="91440" bIns="45720" anchor="ctr">
            <a:noAutofit/>
          </a:bodyPr>
          <a:lstStyle/>
          <a:p>
            <a:pPr marL="285750" indent="-285750" defTabSz="1219170">
              <a:spcBef>
                <a:spcPts val="600"/>
              </a:spcBef>
              <a:spcAft>
                <a:spcPts val="600"/>
              </a:spcAft>
              <a:buClr>
                <a:srgbClr val="000000"/>
              </a:buClr>
              <a:buFont typeface="Arial" panose="020B0604020202020204" pitchFamily="34" charset="0"/>
              <a:buChar char="•"/>
              <a:defRPr/>
            </a:pPr>
            <a:r>
              <a:rPr lang="en-GB" sz="1600" kern="0">
                <a:latin typeface="Figtree"/>
                <a:cs typeface="Arial"/>
                <a:sym typeface="Arial"/>
              </a:rPr>
              <a:t>Recap on rationale for integrating TI and CCS for Phase 1b.</a:t>
            </a:r>
            <a:endParaRPr lang="en-GB" sz="1600" kern="0">
              <a:latin typeface="Figtree"/>
              <a:cs typeface="Arial"/>
            </a:endParaRPr>
          </a:p>
          <a:p>
            <a:pPr marL="285750" indent="-285750" defTabSz="1219170">
              <a:spcBef>
                <a:spcPts val="600"/>
              </a:spcBef>
              <a:spcAft>
                <a:spcPts val="600"/>
              </a:spcAft>
              <a:buClr>
                <a:srgbClr val="000000"/>
              </a:buClr>
              <a:buFont typeface="Arial" panose="020B0604020202020204" pitchFamily="34" charset="0"/>
              <a:buChar char="•"/>
              <a:defRPr/>
            </a:pPr>
            <a:r>
              <a:rPr lang="en-GB" sz="1600" kern="0">
                <a:latin typeface="Figtree"/>
                <a:cs typeface="Arial"/>
                <a:sym typeface="Arial"/>
              </a:rPr>
              <a:t>Focus on recapping the scope of Phase 1b as well as the governance and technical elements that were developed through TISWG.</a:t>
            </a:r>
            <a:endParaRPr lang="en-GB" sz="1600" kern="0">
              <a:latin typeface="Figtree"/>
              <a:cs typeface="Arial"/>
            </a:endParaRPr>
          </a:p>
          <a:p>
            <a:pPr marL="285750" indent="-285750" defTabSz="1219170">
              <a:spcBef>
                <a:spcPts val="600"/>
              </a:spcBef>
              <a:spcAft>
                <a:spcPts val="600"/>
              </a:spcAft>
              <a:buClr>
                <a:srgbClr val="000000"/>
              </a:buClr>
              <a:buFont typeface="Arial" panose="020B0604020202020204" pitchFamily="34" charset="0"/>
              <a:buChar char="•"/>
              <a:defRPr/>
            </a:pPr>
            <a:r>
              <a:rPr lang="en-GB" sz="1600" kern="0">
                <a:latin typeface="Figtree"/>
                <a:cs typeface="Arial"/>
                <a:sym typeface="Arial"/>
              </a:rPr>
              <a:t>Discussion on Supplier led account holder verification​ and identification of TI specific design questions.</a:t>
            </a:r>
            <a:endParaRPr lang="en-GB" sz="1600" kern="0">
              <a:latin typeface="Figtree"/>
              <a:cs typeface="Arial"/>
            </a:endParaRPr>
          </a:p>
        </p:txBody>
      </p:sp>
      <p:sp>
        <p:nvSpPr>
          <p:cNvPr id="12" name="TextBox 11">
            <a:extLst>
              <a:ext uri="{FF2B5EF4-FFF2-40B4-BE49-F238E27FC236}">
                <a16:creationId xmlns:a16="http://schemas.microsoft.com/office/drawing/2014/main" id="{095B68CB-8267-8DA6-FEB6-DBE00FC4F77F}"/>
              </a:ext>
            </a:extLst>
          </p:cNvPr>
          <p:cNvSpPr txBox="1"/>
          <p:nvPr/>
        </p:nvSpPr>
        <p:spPr>
          <a:xfrm>
            <a:off x="6603204" y="1802231"/>
            <a:ext cx="4028567" cy="861404"/>
          </a:xfrm>
          <a:prstGeom prst="rect">
            <a:avLst/>
          </a:prstGeom>
          <a:solidFill>
            <a:srgbClr val="4D38F5"/>
          </a:solidFill>
          <a:ln>
            <a:noFill/>
          </a:ln>
        </p:spPr>
        <p:txBody>
          <a:bodyPr wrap="square" lIns="90000" tIns="45720" rIns="91440" bIns="45720" anchor="ctr">
            <a:noAutofit/>
          </a:bodyPr>
          <a:lstStyle/>
          <a:p>
            <a:pPr algn="ctr" defTabSz="1219170">
              <a:defRPr/>
            </a:pPr>
            <a:r>
              <a:rPr lang="en-GB" sz="2000" b="1" kern="0">
                <a:solidFill>
                  <a:srgbClr val="F8F8F8"/>
                </a:solidFill>
                <a:latin typeface="Figtree"/>
                <a:cs typeface="Arial"/>
                <a:sym typeface="Arial"/>
              </a:rPr>
              <a:t>July TIWG</a:t>
            </a:r>
            <a:endParaRPr lang="en-US">
              <a:latin typeface="Figtree"/>
            </a:endParaRPr>
          </a:p>
        </p:txBody>
      </p:sp>
      <p:sp>
        <p:nvSpPr>
          <p:cNvPr id="14" name="TextBox 13">
            <a:extLst>
              <a:ext uri="{FF2B5EF4-FFF2-40B4-BE49-F238E27FC236}">
                <a16:creationId xmlns:a16="http://schemas.microsoft.com/office/drawing/2014/main" id="{91031111-3028-348F-85D4-889BE434C6CF}"/>
              </a:ext>
            </a:extLst>
          </p:cNvPr>
          <p:cNvSpPr txBox="1"/>
          <p:nvPr/>
        </p:nvSpPr>
        <p:spPr>
          <a:xfrm>
            <a:off x="1039720" y="1803322"/>
            <a:ext cx="3947499" cy="853031"/>
          </a:xfrm>
          <a:prstGeom prst="rect">
            <a:avLst/>
          </a:prstGeom>
          <a:solidFill>
            <a:srgbClr val="4D38F5"/>
          </a:solidFill>
          <a:ln>
            <a:noFill/>
          </a:ln>
        </p:spPr>
        <p:txBody>
          <a:bodyPr wrap="square" lIns="90000" tIns="45720" rIns="91440" bIns="45720" anchor="ctr">
            <a:noAutofit/>
          </a:bodyPr>
          <a:lstStyle/>
          <a:p>
            <a:pPr algn="ctr" defTabSz="1219170">
              <a:buClr>
                <a:srgbClr val="000000"/>
              </a:buClr>
              <a:defRPr/>
            </a:pPr>
            <a:r>
              <a:rPr lang="en-GB" sz="2000" b="1" kern="0">
                <a:solidFill>
                  <a:srgbClr val="F8F8F8"/>
                </a:solidFill>
                <a:latin typeface="Figtree"/>
                <a:cs typeface="Arial"/>
                <a:sym typeface="Arial"/>
              </a:rPr>
              <a:t>June TIWG</a:t>
            </a:r>
            <a:endParaRPr kumimoji="0" lang="en-GB" sz="2000" b="1" i="0" u="none" strike="noStrike" kern="0" cap="none" spc="0" normalizeH="0" baseline="0" noProof="0">
              <a:ln>
                <a:noFill/>
              </a:ln>
              <a:solidFill>
                <a:srgbClr val="F8F8F8"/>
              </a:solidFill>
              <a:effectLst/>
              <a:uLnTx/>
              <a:uFillTx/>
              <a:latin typeface="Figtree"/>
              <a:cs typeface="Arial"/>
              <a:sym typeface="Arial"/>
            </a:endParaRPr>
          </a:p>
        </p:txBody>
      </p:sp>
    </p:spTree>
    <p:extLst>
      <p:ext uri="{BB962C8B-B14F-4D97-AF65-F5344CB8AC3E}">
        <p14:creationId xmlns:p14="http://schemas.microsoft.com/office/powerpoint/2010/main" val="99852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E9D29E51-640D-1E52-A76B-B95CA79CE24D}"/>
            </a:ext>
          </a:extLst>
        </p:cNvPr>
        <p:cNvGrpSpPr/>
        <p:nvPr/>
      </p:nvGrpSpPr>
      <p:grpSpPr>
        <a:xfrm>
          <a:off x="0" y="0"/>
          <a:ext cx="0" cy="0"/>
          <a:chOff x="0" y="0"/>
          <a:chExt cx="0" cy="0"/>
        </a:xfrm>
      </p:grpSpPr>
      <p:sp>
        <p:nvSpPr>
          <p:cNvPr id="110" name="TextBox 109">
            <a:extLst>
              <a:ext uri="{FF2B5EF4-FFF2-40B4-BE49-F238E27FC236}">
                <a16:creationId xmlns:a16="http://schemas.microsoft.com/office/drawing/2014/main" id="{42EC48F9-C5D0-7BC1-61A1-23AFB79A4376}"/>
              </a:ext>
            </a:extLst>
          </p:cNvPr>
          <p:cNvSpPr txBox="1"/>
          <p:nvPr/>
        </p:nvSpPr>
        <p:spPr>
          <a:xfrm>
            <a:off x="5377070" y="3872349"/>
            <a:ext cx="3011459" cy="298399"/>
          </a:xfrm>
          <a:prstGeom prst="rect">
            <a:avLst/>
          </a:prstGeom>
          <a:noFill/>
          <a:ln w="19050">
            <a:solidFill>
              <a:srgbClr val="4D38F5"/>
            </a:solidFill>
          </a:ln>
        </p:spPr>
        <p:txBody>
          <a:bodyPr wrap="square" lIns="90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Figtree"/>
              </a:rPr>
              <a:t>Consumer-specific Tariff Pricing Data (For RTI Users)</a:t>
            </a:r>
          </a:p>
        </p:txBody>
      </p:sp>
      <p:sp>
        <p:nvSpPr>
          <p:cNvPr id="109" name="Freeform 108">
            <a:extLst>
              <a:ext uri="{FF2B5EF4-FFF2-40B4-BE49-F238E27FC236}">
                <a16:creationId xmlns:a16="http://schemas.microsoft.com/office/drawing/2014/main" id="{8DA04D8F-1486-2A6C-BA36-041D2E2A83BF}"/>
              </a:ext>
            </a:extLst>
          </p:cNvPr>
          <p:cNvSpPr/>
          <p:nvPr/>
        </p:nvSpPr>
        <p:spPr>
          <a:xfrm>
            <a:off x="387633" y="2612300"/>
            <a:ext cx="11676063" cy="3976026"/>
          </a:xfrm>
          <a:custGeom>
            <a:avLst/>
            <a:gdLst>
              <a:gd name="connsiteX0" fmla="*/ 8077554 w 11676063"/>
              <a:gd name="connsiteY0" fmla="*/ 0 h 3976026"/>
              <a:gd name="connsiteX1" fmla="*/ 11591076 w 11676063"/>
              <a:gd name="connsiteY1" fmla="*/ 0 h 3976026"/>
              <a:gd name="connsiteX2" fmla="*/ 11676063 w 11676063"/>
              <a:gd name="connsiteY2" fmla="*/ 84987 h 3976026"/>
              <a:gd name="connsiteX3" fmla="*/ 11676063 w 11676063"/>
              <a:gd name="connsiteY3" fmla="*/ 1594590 h 3976026"/>
              <a:gd name="connsiteX4" fmla="*/ 11671107 w 11676063"/>
              <a:gd name="connsiteY4" fmla="*/ 1619140 h 3976026"/>
              <a:gd name="connsiteX5" fmla="*/ 11676063 w 11676063"/>
              <a:gd name="connsiteY5" fmla="*/ 1643688 h 3976026"/>
              <a:gd name="connsiteX6" fmla="*/ 11676063 w 11676063"/>
              <a:gd name="connsiteY6" fmla="*/ 3851720 h 3976026"/>
              <a:gd name="connsiteX7" fmla="*/ 11551757 w 11676063"/>
              <a:gd name="connsiteY7" fmla="*/ 3976026 h 3976026"/>
              <a:gd name="connsiteX8" fmla="*/ 124306 w 11676063"/>
              <a:gd name="connsiteY8" fmla="*/ 3976026 h 3976026"/>
              <a:gd name="connsiteX9" fmla="*/ 0 w 11676063"/>
              <a:gd name="connsiteY9" fmla="*/ 3851720 h 3976026"/>
              <a:gd name="connsiteX10" fmla="*/ 0 w 11676063"/>
              <a:gd name="connsiteY10" fmla="*/ 1643688 h 3976026"/>
              <a:gd name="connsiteX11" fmla="*/ 124306 w 11676063"/>
              <a:gd name="connsiteY11" fmla="*/ 1519382 h 3976026"/>
              <a:gd name="connsiteX12" fmla="*/ 7992567 w 11676063"/>
              <a:gd name="connsiteY12" fmla="*/ 1519382 h 3976026"/>
              <a:gd name="connsiteX13" fmla="*/ 7992567 w 11676063"/>
              <a:gd name="connsiteY13" fmla="*/ 84987 h 3976026"/>
              <a:gd name="connsiteX14" fmla="*/ 8077554 w 11676063"/>
              <a:gd name="connsiteY14" fmla="*/ 0 h 397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76063" h="3976026">
                <a:moveTo>
                  <a:pt x="8077554" y="0"/>
                </a:moveTo>
                <a:lnTo>
                  <a:pt x="11591076" y="0"/>
                </a:lnTo>
                <a:cubicBezTo>
                  <a:pt x="11638013" y="0"/>
                  <a:pt x="11676063" y="38050"/>
                  <a:pt x="11676063" y="84987"/>
                </a:cubicBezTo>
                <a:lnTo>
                  <a:pt x="11676063" y="1594590"/>
                </a:lnTo>
                <a:lnTo>
                  <a:pt x="11671107" y="1619140"/>
                </a:lnTo>
                <a:lnTo>
                  <a:pt x="11676063" y="1643688"/>
                </a:lnTo>
                <a:lnTo>
                  <a:pt x="11676063" y="3851720"/>
                </a:lnTo>
                <a:cubicBezTo>
                  <a:pt x="11676063" y="3920372"/>
                  <a:pt x="11620409" y="3976026"/>
                  <a:pt x="11551757" y="3976026"/>
                </a:cubicBezTo>
                <a:lnTo>
                  <a:pt x="124306" y="3976026"/>
                </a:lnTo>
                <a:cubicBezTo>
                  <a:pt x="55654" y="3976026"/>
                  <a:pt x="0" y="3920372"/>
                  <a:pt x="0" y="3851720"/>
                </a:cubicBezTo>
                <a:lnTo>
                  <a:pt x="0" y="1643688"/>
                </a:lnTo>
                <a:cubicBezTo>
                  <a:pt x="0" y="1575036"/>
                  <a:pt x="55654" y="1519382"/>
                  <a:pt x="124306" y="1519382"/>
                </a:cubicBezTo>
                <a:lnTo>
                  <a:pt x="7992567" y="1519382"/>
                </a:lnTo>
                <a:lnTo>
                  <a:pt x="7992567" y="84987"/>
                </a:lnTo>
                <a:cubicBezTo>
                  <a:pt x="7992567" y="38050"/>
                  <a:pt x="8030617" y="0"/>
                  <a:pt x="8077554" y="0"/>
                </a:cubicBezTo>
                <a:close/>
              </a:path>
            </a:pathLst>
          </a:custGeom>
          <a:solidFill>
            <a:srgbClr val="F8F8F8"/>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pitchFamily="2" charset="0"/>
              <a:ea typeface="+mn-ea"/>
              <a:cs typeface="+mn-cs"/>
            </a:endParaRPr>
          </a:p>
        </p:txBody>
      </p:sp>
      <p:sp>
        <p:nvSpPr>
          <p:cNvPr id="150" name="TextBox 149">
            <a:extLst>
              <a:ext uri="{FF2B5EF4-FFF2-40B4-BE49-F238E27FC236}">
                <a16:creationId xmlns:a16="http://schemas.microsoft.com/office/drawing/2014/main" id="{85602E96-D0BA-588F-A611-DB39A288539F}"/>
              </a:ext>
            </a:extLst>
          </p:cNvPr>
          <p:cNvSpPr txBox="1"/>
          <p:nvPr/>
        </p:nvSpPr>
        <p:spPr>
          <a:xfrm>
            <a:off x="2731734" y="936775"/>
            <a:ext cx="3923290" cy="357600"/>
          </a:xfrm>
          <a:prstGeom prst="rect">
            <a:avLst/>
          </a:prstGeom>
          <a:noFill/>
          <a:ln w="19050">
            <a:solidFill>
              <a:srgbClr val="4D38F5"/>
            </a:solidFill>
          </a:ln>
        </p:spPr>
        <p:txBody>
          <a:bodyPr wrap="square" lIns="90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Figtree"/>
              </a:rPr>
              <a:t>Publicly Available Tariff Pricing Data (For TI Users)</a:t>
            </a:r>
          </a:p>
        </p:txBody>
      </p:sp>
      <p:sp>
        <p:nvSpPr>
          <p:cNvPr id="148" name="Rounded Rectangle 147">
            <a:extLst>
              <a:ext uri="{FF2B5EF4-FFF2-40B4-BE49-F238E27FC236}">
                <a16:creationId xmlns:a16="http://schemas.microsoft.com/office/drawing/2014/main" id="{93EB68F9-E1C8-CF48-6532-A1F4FC23BE80}"/>
              </a:ext>
            </a:extLst>
          </p:cNvPr>
          <p:cNvSpPr/>
          <p:nvPr/>
        </p:nvSpPr>
        <p:spPr>
          <a:xfrm>
            <a:off x="2731734" y="1170849"/>
            <a:ext cx="9331963" cy="914400"/>
          </a:xfrm>
          <a:prstGeom prst="roundRect">
            <a:avLst>
              <a:gd name="adj" fmla="val 5060"/>
            </a:avLst>
          </a:prstGeom>
          <a:solidFill>
            <a:srgbClr val="F8F8F8"/>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pitchFamily="2" charset="0"/>
              <a:ea typeface="+mn-ea"/>
              <a:cs typeface="+mn-cs"/>
            </a:endParaRPr>
          </a:p>
        </p:txBody>
      </p:sp>
      <p:sp>
        <p:nvSpPr>
          <p:cNvPr id="81" name="Google Shape;81;p16">
            <a:extLst>
              <a:ext uri="{FF2B5EF4-FFF2-40B4-BE49-F238E27FC236}">
                <a16:creationId xmlns:a16="http://schemas.microsoft.com/office/drawing/2014/main" id="{58205B59-F142-261C-E92E-492C61A4A1C7}"/>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Outfit" pitchFamily="2" charset="0"/>
              <a:ea typeface="+mn-ea"/>
              <a:cs typeface="+mn-cs"/>
            </a:endParaRPr>
          </a:p>
        </p:txBody>
      </p:sp>
      <p:pic>
        <p:nvPicPr>
          <p:cNvPr id="83" name="Google Shape;83;p16">
            <a:extLst>
              <a:ext uri="{FF2B5EF4-FFF2-40B4-BE49-F238E27FC236}">
                <a16:creationId xmlns:a16="http://schemas.microsoft.com/office/drawing/2014/main" id="{ADEE2155-F44F-B9A3-BF55-382D6C8C147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9D07734E-4B78-57D4-A9CF-AE5D38252B86}"/>
              </a:ext>
            </a:extLst>
          </p:cNvPr>
          <p:cNvSpPr txBox="1"/>
          <p:nvPr/>
        </p:nvSpPr>
        <p:spPr>
          <a:xfrm>
            <a:off x="164246" y="158192"/>
            <a:ext cx="10316185"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Figtree"/>
                <a:ea typeface="Outfit"/>
                <a:cs typeface="Outfit"/>
                <a:sym typeface="Playfair Display"/>
              </a:rPr>
              <a:t>How do the TI Arrangements work?</a:t>
            </a:r>
            <a:endParaRPr kumimoji="0" lang="en-GB" sz="2133" b="1" i="0" u="none" strike="noStrike" kern="1200" cap="none" spc="0" normalizeH="0" baseline="0" noProof="0">
              <a:ln>
                <a:noFill/>
              </a:ln>
              <a:solidFill>
                <a:srgbClr val="021E5E"/>
              </a:solidFill>
              <a:effectLst/>
              <a:uLnTx/>
              <a:uFillTx/>
              <a:latin typeface="Figtree"/>
              <a:ea typeface="Outfit"/>
              <a:cs typeface="Outfit"/>
              <a:sym typeface="Outfit"/>
            </a:endParaRPr>
          </a:p>
        </p:txBody>
      </p:sp>
      <p:sp>
        <p:nvSpPr>
          <p:cNvPr id="2" name="Rectangle 1">
            <a:extLst>
              <a:ext uri="{FF2B5EF4-FFF2-40B4-BE49-F238E27FC236}">
                <a16:creationId xmlns:a16="http://schemas.microsoft.com/office/drawing/2014/main" id="{C7B641A2-0E6F-F21D-0867-7CBC5A0B7635}"/>
              </a:ext>
            </a:extLst>
          </p:cNvPr>
          <p:cNvSpPr/>
          <p:nvPr/>
        </p:nvSpPr>
        <p:spPr>
          <a:xfrm>
            <a:off x="237956" y="2713483"/>
            <a:ext cx="1002599" cy="568883"/>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Figtree"/>
              </a:rPr>
              <a:t>Users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FFFFFF"/>
                </a:solidFill>
                <a:effectLst/>
                <a:uLnTx/>
                <a:uFillTx/>
                <a:latin typeface="Figtree"/>
              </a:rPr>
              <a:t>Optimisers, DSR SP, etc.</a:t>
            </a:r>
          </a:p>
        </p:txBody>
      </p:sp>
      <p:sp>
        <p:nvSpPr>
          <p:cNvPr id="6" name="Diamond 5">
            <a:extLst>
              <a:ext uri="{FF2B5EF4-FFF2-40B4-BE49-F238E27FC236}">
                <a16:creationId xmlns:a16="http://schemas.microsoft.com/office/drawing/2014/main" id="{6EEC674C-9758-71AC-5DD2-22640F2CE883}"/>
              </a:ext>
            </a:extLst>
          </p:cNvPr>
          <p:cNvSpPr/>
          <p:nvPr/>
        </p:nvSpPr>
        <p:spPr>
          <a:xfrm>
            <a:off x="1510891" y="2494019"/>
            <a:ext cx="1102859" cy="1007810"/>
          </a:xfrm>
          <a:prstGeom prst="diamond">
            <a:avLst/>
          </a:prstGeom>
          <a:solidFill>
            <a:schemeClr val="bg1"/>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Figtree"/>
            </a:endParaRPr>
          </a:p>
        </p:txBody>
      </p:sp>
      <p:sp>
        <p:nvSpPr>
          <p:cNvPr id="10" name="TextBox 9">
            <a:extLst>
              <a:ext uri="{FF2B5EF4-FFF2-40B4-BE49-F238E27FC236}">
                <a16:creationId xmlns:a16="http://schemas.microsoft.com/office/drawing/2014/main" id="{ADAC600A-C8C0-0D9A-3556-92F1CB66DB46}"/>
              </a:ext>
            </a:extLst>
          </p:cNvPr>
          <p:cNvSpPr txBox="1"/>
          <p:nvPr/>
        </p:nvSpPr>
        <p:spPr>
          <a:xfrm>
            <a:off x="1687408" y="2744008"/>
            <a:ext cx="749823" cy="507831"/>
          </a:xfrm>
          <a:prstGeom prst="rect">
            <a:avLst/>
          </a:prstGeom>
          <a:no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What type of data is required?</a:t>
            </a:r>
          </a:p>
        </p:txBody>
      </p:sp>
      <p:sp>
        <p:nvSpPr>
          <p:cNvPr id="11" name="TextBox 10">
            <a:extLst>
              <a:ext uri="{FF2B5EF4-FFF2-40B4-BE49-F238E27FC236}">
                <a16:creationId xmlns:a16="http://schemas.microsoft.com/office/drawing/2014/main" id="{4B6050F5-358A-3425-7B59-9EAC52AE0E46}"/>
              </a:ext>
            </a:extLst>
          </p:cNvPr>
          <p:cNvSpPr txBox="1"/>
          <p:nvPr/>
        </p:nvSpPr>
        <p:spPr>
          <a:xfrm>
            <a:off x="1687407" y="3619244"/>
            <a:ext cx="749823" cy="369332"/>
          </a:xfrm>
          <a:prstGeom prst="rect">
            <a:avLst/>
          </a:prstGeom>
          <a:no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Figtree"/>
              </a:rPr>
              <a:t>Consumer Specific</a:t>
            </a:r>
          </a:p>
        </p:txBody>
      </p:sp>
      <p:sp>
        <p:nvSpPr>
          <p:cNvPr id="12" name="TextBox 11">
            <a:extLst>
              <a:ext uri="{FF2B5EF4-FFF2-40B4-BE49-F238E27FC236}">
                <a16:creationId xmlns:a16="http://schemas.microsoft.com/office/drawing/2014/main" id="{F9023643-75FE-4149-CD4C-4214CB66F20D}"/>
              </a:ext>
            </a:extLst>
          </p:cNvPr>
          <p:cNvSpPr txBox="1"/>
          <p:nvPr/>
        </p:nvSpPr>
        <p:spPr>
          <a:xfrm>
            <a:off x="1687406" y="1874697"/>
            <a:ext cx="749823" cy="369332"/>
          </a:xfrm>
          <a:prstGeom prst="rect">
            <a:avLst/>
          </a:prstGeom>
          <a:no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Figtree"/>
              </a:rPr>
              <a:t>Publicly available</a:t>
            </a:r>
          </a:p>
        </p:txBody>
      </p:sp>
      <p:cxnSp>
        <p:nvCxnSpPr>
          <p:cNvPr id="14" name="Straight Connector 13">
            <a:extLst>
              <a:ext uri="{FF2B5EF4-FFF2-40B4-BE49-F238E27FC236}">
                <a16:creationId xmlns:a16="http://schemas.microsoft.com/office/drawing/2014/main" id="{DD70E17D-5AB7-B2F6-B2C5-300DFDBE82D8}"/>
              </a:ext>
            </a:extLst>
          </p:cNvPr>
          <p:cNvCxnSpPr>
            <a:stCxn id="6" idx="0"/>
            <a:endCxn id="12" idx="2"/>
          </p:cNvCxnSpPr>
          <p:nvPr/>
        </p:nvCxnSpPr>
        <p:spPr>
          <a:xfrm flipH="1" flipV="1">
            <a:off x="2062318" y="2244029"/>
            <a:ext cx="3" cy="249990"/>
          </a:xfrm>
          <a:prstGeom prst="line">
            <a:avLst/>
          </a:prstGeom>
          <a:ln w="19050">
            <a:solidFill>
              <a:srgbClr val="4D38F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9F7235A-E1ED-3B90-16D0-F5D97C2ED9AC}"/>
              </a:ext>
            </a:extLst>
          </p:cNvPr>
          <p:cNvCxnSpPr>
            <a:cxnSpLocks/>
            <a:stCxn id="6" idx="2"/>
            <a:endCxn id="11" idx="0"/>
          </p:cNvCxnSpPr>
          <p:nvPr/>
        </p:nvCxnSpPr>
        <p:spPr>
          <a:xfrm flipH="1">
            <a:off x="2062319" y="3501829"/>
            <a:ext cx="2" cy="117415"/>
          </a:xfrm>
          <a:prstGeom prst="line">
            <a:avLst/>
          </a:prstGeom>
          <a:ln w="19050">
            <a:solidFill>
              <a:srgbClr val="4D38F5"/>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8036E9C-9A7D-4725-5E2F-267C0EA64225}"/>
              </a:ext>
            </a:extLst>
          </p:cNvPr>
          <p:cNvCxnSpPr>
            <a:cxnSpLocks/>
            <a:stCxn id="6" idx="1"/>
            <a:endCxn id="2" idx="3"/>
          </p:cNvCxnSpPr>
          <p:nvPr/>
        </p:nvCxnSpPr>
        <p:spPr>
          <a:xfrm flipH="1">
            <a:off x="1240555" y="2997924"/>
            <a:ext cx="270336" cy="1"/>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328DFCC-0677-0DC6-F3FE-47A08D7AF56E}"/>
              </a:ext>
            </a:extLst>
          </p:cNvPr>
          <p:cNvSpPr txBox="1"/>
          <p:nvPr/>
        </p:nvSpPr>
        <p:spPr>
          <a:xfrm>
            <a:off x="2943388" y="1346839"/>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Access Supplier Register</a:t>
            </a:r>
          </a:p>
        </p:txBody>
      </p:sp>
      <p:sp>
        <p:nvSpPr>
          <p:cNvPr id="33" name="TextBox 32">
            <a:extLst>
              <a:ext uri="{FF2B5EF4-FFF2-40B4-BE49-F238E27FC236}">
                <a16:creationId xmlns:a16="http://schemas.microsoft.com/office/drawing/2014/main" id="{97D7FF23-08BF-A9ED-8BB2-04C934D12FC7}"/>
              </a:ext>
            </a:extLst>
          </p:cNvPr>
          <p:cNvSpPr txBox="1"/>
          <p:nvPr/>
        </p:nvSpPr>
        <p:spPr>
          <a:xfrm>
            <a:off x="4273895" y="1346839"/>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Get Supplier MPID Endpoint</a:t>
            </a:r>
          </a:p>
        </p:txBody>
      </p:sp>
      <p:sp>
        <p:nvSpPr>
          <p:cNvPr id="34" name="TextBox 33">
            <a:extLst>
              <a:ext uri="{FF2B5EF4-FFF2-40B4-BE49-F238E27FC236}">
                <a16:creationId xmlns:a16="http://schemas.microsoft.com/office/drawing/2014/main" id="{4C3B1CF1-0E4C-F278-DAF5-7F136A90E8B8}"/>
              </a:ext>
            </a:extLst>
          </p:cNvPr>
          <p:cNvSpPr txBox="1"/>
          <p:nvPr/>
        </p:nvSpPr>
        <p:spPr>
          <a:xfrm>
            <a:off x="5604402" y="1346839"/>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Issue Request for List of Tariff IDs</a:t>
            </a:r>
          </a:p>
        </p:txBody>
      </p:sp>
      <p:sp>
        <p:nvSpPr>
          <p:cNvPr id="36" name="TextBox 35">
            <a:extLst>
              <a:ext uri="{FF2B5EF4-FFF2-40B4-BE49-F238E27FC236}">
                <a16:creationId xmlns:a16="http://schemas.microsoft.com/office/drawing/2014/main" id="{386B78D5-9594-6DCC-2AEE-44ED52B686A3}"/>
              </a:ext>
            </a:extLst>
          </p:cNvPr>
          <p:cNvSpPr txBox="1"/>
          <p:nvPr/>
        </p:nvSpPr>
        <p:spPr>
          <a:xfrm>
            <a:off x="9595923" y="1346839"/>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Supplier provides Tariff Data</a:t>
            </a:r>
          </a:p>
        </p:txBody>
      </p:sp>
      <p:sp>
        <p:nvSpPr>
          <p:cNvPr id="37" name="TextBox 36">
            <a:extLst>
              <a:ext uri="{FF2B5EF4-FFF2-40B4-BE49-F238E27FC236}">
                <a16:creationId xmlns:a16="http://schemas.microsoft.com/office/drawing/2014/main" id="{EED914DA-8CEC-2E24-AF97-17B8615CBA76}"/>
              </a:ext>
            </a:extLst>
          </p:cNvPr>
          <p:cNvSpPr txBox="1"/>
          <p:nvPr/>
        </p:nvSpPr>
        <p:spPr>
          <a:xfrm>
            <a:off x="10926430" y="1346839"/>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END</a:t>
            </a:r>
          </a:p>
        </p:txBody>
      </p:sp>
      <p:cxnSp>
        <p:nvCxnSpPr>
          <p:cNvPr id="39" name="Straight Connector 38">
            <a:extLst>
              <a:ext uri="{FF2B5EF4-FFF2-40B4-BE49-F238E27FC236}">
                <a16:creationId xmlns:a16="http://schemas.microsoft.com/office/drawing/2014/main" id="{4436FAAA-9648-ACCA-2F73-5FC7426605D5}"/>
              </a:ext>
            </a:extLst>
          </p:cNvPr>
          <p:cNvCxnSpPr>
            <a:cxnSpLocks/>
            <a:stCxn id="33" idx="1"/>
            <a:endCxn id="31" idx="3"/>
          </p:cNvCxnSpPr>
          <p:nvPr/>
        </p:nvCxnSpPr>
        <p:spPr>
          <a:xfrm flipH="1">
            <a:off x="3976898" y="1636080"/>
            <a:ext cx="296997"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3B85176-9A6E-97BF-015D-67986EA6143F}"/>
              </a:ext>
            </a:extLst>
          </p:cNvPr>
          <p:cNvCxnSpPr>
            <a:cxnSpLocks/>
            <a:stCxn id="34" idx="1"/>
            <a:endCxn id="33" idx="3"/>
          </p:cNvCxnSpPr>
          <p:nvPr/>
        </p:nvCxnSpPr>
        <p:spPr>
          <a:xfrm flipH="1">
            <a:off x="5307405" y="1636080"/>
            <a:ext cx="296997"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62825C6-2FDD-058F-AAE0-1F5538FDA85F}"/>
              </a:ext>
            </a:extLst>
          </p:cNvPr>
          <p:cNvCxnSpPr>
            <a:cxnSpLocks/>
            <a:stCxn id="36" idx="1"/>
            <a:endCxn id="34" idx="3"/>
          </p:cNvCxnSpPr>
          <p:nvPr/>
        </p:nvCxnSpPr>
        <p:spPr>
          <a:xfrm flipH="1">
            <a:off x="6637912" y="1636080"/>
            <a:ext cx="2958011"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0A23BE4-44B2-26F1-F6E9-29E778D613EF}"/>
              </a:ext>
            </a:extLst>
          </p:cNvPr>
          <p:cNvCxnSpPr>
            <a:cxnSpLocks/>
            <a:stCxn id="37" idx="1"/>
            <a:endCxn id="36" idx="3"/>
          </p:cNvCxnSpPr>
          <p:nvPr/>
        </p:nvCxnSpPr>
        <p:spPr>
          <a:xfrm flipH="1">
            <a:off x="10629433" y="1636080"/>
            <a:ext cx="296997"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Elbow Connector 59">
            <a:extLst>
              <a:ext uri="{FF2B5EF4-FFF2-40B4-BE49-F238E27FC236}">
                <a16:creationId xmlns:a16="http://schemas.microsoft.com/office/drawing/2014/main" id="{5934ADBC-13C3-3FE2-ECE7-C22F0F9CF7A4}"/>
              </a:ext>
            </a:extLst>
          </p:cNvPr>
          <p:cNvCxnSpPr>
            <a:stCxn id="12" idx="0"/>
            <a:endCxn id="31" idx="1"/>
          </p:cNvCxnSpPr>
          <p:nvPr/>
        </p:nvCxnSpPr>
        <p:spPr>
          <a:xfrm rot="5400000" flipH="1" flipV="1">
            <a:off x="2383545" y="1314854"/>
            <a:ext cx="238617" cy="881070"/>
          </a:xfrm>
          <a:prstGeom prst="bentConnector2">
            <a:avLst/>
          </a:prstGeom>
          <a:ln w="19050">
            <a:solidFill>
              <a:srgbClr val="4D38F5"/>
            </a:solidFill>
            <a:tailEnd type="triangle"/>
          </a:ln>
        </p:spPr>
        <p:style>
          <a:lnRef idx="1">
            <a:schemeClr val="accent1"/>
          </a:lnRef>
          <a:fillRef idx="0">
            <a:schemeClr val="accent1"/>
          </a:fillRef>
          <a:effectRef idx="0">
            <a:schemeClr val="accent1"/>
          </a:effectRef>
          <a:fontRef idx="minor">
            <a:schemeClr val="tx1"/>
          </a:fontRef>
        </p:style>
      </p:cxnSp>
      <p:cxnSp>
        <p:nvCxnSpPr>
          <p:cNvPr id="62" name="Elbow Connector 61">
            <a:extLst>
              <a:ext uri="{FF2B5EF4-FFF2-40B4-BE49-F238E27FC236}">
                <a16:creationId xmlns:a16="http://schemas.microsoft.com/office/drawing/2014/main" id="{1329F015-2126-33C7-82BC-5E64B5C90EB6}"/>
              </a:ext>
            </a:extLst>
          </p:cNvPr>
          <p:cNvCxnSpPr>
            <a:cxnSpLocks/>
            <a:stCxn id="11" idx="1"/>
            <a:endCxn id="43" idx="0"/>
          </p:cNvCxnSpPr>
          <p:nvPr/>
        </p:nvCxnSpPr>
        <p:spPr>
          <a:xfrm rot="10800000" flipV="1">
            <a:off x="1158375" y="3803909"/>
            <a:ext cx="529033" cy="715107"/>
          </a:xfrm>
          <a:prstGeom prst="bentConnector2">
            <a:avLst/>
          </a:prstGeom>
          <a:ln w="19050">
            <a:solidFill>
              <a:srgbClr val="4D38F5"/>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4C22C78-E8C7-1EB0-B2FA-A69DAC4CBC3B}"/>
              </a:ext>
            </a:extLst>
          </p:cNvPr>
          <p:cNvSpPr txBox="1"/>
          <p:nvPr/>
        </p:nvSpPr>
        <p:spPr>
          <a:xfrm>
            <a:off x="6934909" y="1346839"/>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Supplier provides list of Tariff IDs</a:t>
            </a:r>
          </a:p>
        </p:txBody>
      </p:sp>
      <p:sp>
        <p:nvSpPr>
          <p:cNvPr id="16" name="TextBox 15">
            <a:extLst>
              <a:ext uri="{FF2B5EF4-FFF2-40B4-BE49-F238E27FC236}">
                <a16:creationId xmlns:a16="http://schemas.microsoft.com/office/drawing/2014/main" id="{202D4C41-FD39-F358-F42C-AFC41CC490B7}"/>
              </a:ext>
            </a:extLst>
          </p:cNvPr>
          <p:cNvSpPr txBox="1"/>
          <p:nvPr/>
        </p:nvSpPr>
        <p:spPr>
          <a:xfrm>
            <a:off x="8265416" y="1346839"/>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Issue request for specific tariff data using ID</a:t>
            </a:r>
          </a:p>
        </p:txBody>
      </p:sp>
      <p:sp>
        <p:nvSpPr>
          <p:cNvPr id="54" name="Diamond 53">
            <a:extLst>
              <a:ext uri="{FF2B5EF4-FFF2-40B4-BE49-F238E27FC236}">
                <a16:creationId xmlns:a16="http://schemas.microsoft.com/office/drawing/2014/main" id="{2BD4E180-D901-0B85-B7B8-1DD7CA6F63EC}"/>
              </a:ext>
            </a:extLst>
          </p:cNvPr>
          <p:cNvSpPr/>
          <p:nvPr/>
        </p:nvSpPr>
        <p:spPr>
          <a:xfrm>
            <a:off x="7260342" y="4304352"/>
            <a:ext cx="1102859" cy="1007810"/>
          </a:xfrm>
          <a:prstGeom prst="diamond">
            <a:avLst/>
          </a:prstGeom>
          <a:ln>
            <a:solidFill>
              <a:srgbClr val="FEC84B"/>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Figtree"/>
            </a:endParaRPr>
          </a:p>
        </p:txBody>
      </p:sp>
      <p:sp>
        <p:nvSpPr>
          <p:cNvPr id="53" name="Diamond 52">
            <a:extLst>
              <a:ext uri="{FF2B5EF4-FFF2-40B4-BE49-F238E27FC236}">
                <a16:creationId xmlns:a16="http://schemas.microsoft.com/office/drawing/2014/main" id="{89E6469A-3A69-16D4-4DE0-CE3418F533D4}"/>
              </a:ext>
            </a:extLst>
          </p:cNvPr>
          <p:cNvSpPr/>
          <p:nvPr/>
        </p:nvSpPr>
        <p:spPr>
          <a:xfrm>
            <a:off x="2045111" y="4304353"/>
            <a:ext cx="1102859" cy="1007810"/>
          </a:xfrm>
          <a:prstGeom prst="diamond">
            <a:avLst/>
          </a:prstGeom>
          <a:solidFill>
            <a:schemeClr val="bg1"/>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Figtree"/>
            </a:endParaRPr>
          </a:p>
        </p:txBody>
      </p:sp>
      <p:sp>
        <p:nvSpPr>
          <p:cNvPr id="17" name="TextBox 16">
            <a:extLst>
              <a:ext uri="{FF2B5EF4-FFF2-40B4-BE49-F238E27FC236}">
                <a16:creationId xmlns:a16="http://schemas.microsoft.com/office/drawing/2014/main" id="{A6485FCC-52DF-8FFB-E717-53B2315ECE53}"/>
              </a:ext>
            </a:extLst>
          </p:cNvPr>
          <p:cNvSpPr txBox="1"/>
          <p:nvPr/>
        </p:nvSpPr>
        <p:spPr>
          <a:xfrm>
            <a:off x="3409429" y="4519017"/>
            <a:ext cx="1033510" cy="578482"/>
          </a:xfrm>
          <a:prstGeom prst="rect">
            <a:avLst/>
          </a:prstGeom>
          <a:ln>
            <a:solidFill>
              <a:srgbClr val="FFC000"/>
            </a:solidFill>
          </a:ln>
        </p:spPr>
        <p:style>
          <a:lnRef idx="2">
            <a:schemeClr val="accent4"/>
          </a:lnRef>
          <a:fillRef idx="1">
            <a:schemeClr val="lt1"/>
          </a:fillRef>
          <a:effectRef idx="0">
            <a:schemeClr val="accent4"/>
          </a:effectRef>
          <a:fontRef idx="minor">
            <a:schemeClr val="dk1"/>
          </a:fontRef>
        </p:style>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Consumer Consent Process</a:t>
            </a:r>
          </a:p>
        </p:txBody>
      </p:sp>
      <p:sp>
        <p:nvSpPr>
          <p:cNvPr id="18" name="TextBox 17">
            <a:extLst>
              <a:ext uri="{FF2B5EF4-FFF2-40B4-BE49-F238E27FC236}">
                <a16:creationId xmlns:a16="http://schemas.microsoft.com/office/drawing/2014/main" id="{CC668EA3-20B4-C443-7DDF-4D4031ACE213}"/>
              </a:ext>
            </a:extLst>
          </p:cNvPr>
          <p:cNvSpPr txBox="1"/>
          <p:nvPr/>
        </p:nvSpPr>
        <p:spPr>
          <a:xfrm>
            <a:off x="3499114" y="4519016"/>
            <a:ext cx="854141" cy="578482"/>
          </a:xfrm>
          <a:prstGeom prst="rect">
            <a:avLst/>
          </a:prstGeom>
          <a:ln>
            <a:solidFill>
              <a:srgbClr val="FFC000"/>
            </a:solidFill>
          </a:ln>
        </p:spPr>
        <p:style>
          <a:lnRef idx="2">
            <a:schemeClr val="accent4"/>
          </a:lnRef>
          <a:fillRef idx="1">
            <a:schemeClr val="lt1"/>
          </a:fillRef>
          <a:effectRef idx="0">
            <a:schemeClr val="accent4"/>
          </a:effectRef>
          <a:fontRef idx="minor">
            <a:schemeClr val="dk1"/>
          </a:fontRef>
        </p:style>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Consent Mechanism</a:t>
            </a:r>
          </a:p>
        </p:txBody>
      </p:sp>
      <p:sp>
        <p:nvSpPr>
          <p:cNvPr id="19" name="TextBox 18">
            <a:extLst>
              <a:ext uri="{FF2B5EF4-FFF2-40B4-BE49-F238E27FC236}">
                <a16:creationId xmlns:a16="http://schemas.microsoft.com/office/drawing/2014/main" id="{404823D1-F68F-3C5B-13B6-B50C4F0D7759}"/>
              </a:ext>
            </a:extLst>
          </p:cNvPr>
          <p:cNvSpPr txBox="1"/>
          <p:nvPr/>
        </p:nvSpPr>
        <p:spPr>
          <a:xfrm>
            <a:off x="4687399" y="4519016"/>
            <a:ext cx="1033510" cy="578482"/>
          </a:xfrm>
          <a:prstGeom prst="rect">
            <a:avLst/>
          </a:prstGeom>
          <a:ln>
            <a:solidFill>
              <a:srgbClr val="FEC84B"/>
            </a:solidFill>
          </a:ln>
        </p:spPr>
        <p:style>
          <a:lnRef idx="2">
            <a:schemeClr val="accent4"/>
          </a:lnRef>
          <a:fillRef idx="1">
            <a:schemeClr val="lt1"/>
          </a:fillRef>
          <a:effectRef idx="0">
            <a:schemeClr val="accent4"/>
          </a:effectRef>
          <a:fontRef idx="minor">
            <a:schemeClr val="dk1"/>
          </a:fontRef>
        </p:style>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Request Tariff Pricing Data from Supplier</a:t>
            </a:r>
          </a:p>
        </p:txBody>
      </p:sp>
      <p:sp>
        <p:nvSpPr>
          <p:cNvPr id="20" name="TextBox 19">
            <a:extLst>
              <a:ext uri="{FF2B5EF4-FFF2-40B4-BE49-F238E27FC236}">
                <a16:creationId xmlns:a16="http://schemas.microsoft.com/office/drawing/2014/main" id="{C2DFEBAF-1841-777A-D26F-8E2EAE3737D0}"/>
              </a:ext>
            </a:extLst>
          </p:cNvPr>
          <p:cNvSpPr txBox="1"/>
          <p:nvPr/>
        </p:nvSpPr>
        <p:spPr>
          <a:xfrm>
            <a:off x="5965369" y="4519016"/>
            <a:ext cx="1033510" cy="578482"/>
          </a:xfrm>
          <a:prstGeom prst="rect">
            <a:avLst/>
          </a:prstGeom>
          <a:ln>
            <a:solidFill>
              <a:srgbClr val="FEC84B"/>
            </a:solidFill>
          </a:ln>
        </p:spPr>
        <p:style>
          <a:lnRef idx="2">
            <a:schemeClr val="accent4"/>
          </a:lnRef>
          <a:fillRef idx="1">
            <a:schemeClr val="lt1"/>
          </a:fillRef>
          <a:effectRef idx="0">
            <a:schemeClr val="accent4"/>
          </a:effectRef>
          <a:fontRef idx="minor">
            <a:schemeClr val="dk1"/>
          </a:fontRef>
        </p:style>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Supplier checks consent and registration</a:t>
            </a:r>
          </a:p>
        </p:txBody>
      </p:sp>
      <p:sp>
        <p:nvSpPr>
          <p:cNvPr id="21" name="TextBox 20">
            <a:extLst>
              <a:ext uri="{FF2B5EF4-FFF2-40B4-BE49-F238E27FC236}">
                <a16:creationId xmlns:a16="http://schemas.microsoft.com/office/drawing/2014/main" id="{0CF20653-3835-3C72-80A3-77A7348A4C0F}"/>
              </a:ext>
            </a:extLst>
          </p:cNvPr>
          <p:cNvSpPr txBox="1"/>
          <p:nvPr/>
        </p:nvSpPr>
        <p:spPr>
          <a:xfrm>
            <a:off x="8689530" y="4519015"/>
            <a:ext cx="1033510" cy="578482"/>
          </a:xfrm>
          <a:prstGeom prst="rect">
            <a:avLst/>
          </a:prstGeom>
          <a:ln>
            <a:solidFill>
              <a:srgbClr val="FFC000"/>
            </a:solidFill>
          </a:ln>
        </p:spPr>
        <p:style>
          <a:lnRef idx="2">
            <a:schemeClr val="accent4"/>
          </a:lnRef>
          <a:fillRef idx="1">
            <a:schemeClr val="lt1"/>
          </a:fillRef>
          <a:effectRef idx="0">
            <a:schemeClr val="accent4"/>
          </a:effectRef>
          <a:fontRef idx="minor">
            <a:schemeClr val="dk1"/>
          </a:fontRef>
        </p:style>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Return information to RTI User</a:t>
            </a:r>
          </a:p>
        </p:txBody>
      </p:sp>
      <p:cxnSp>
        <p:nvCxnSpPr>
          <p:cNvPr id="23" name="Straight Connector 22">
            <a:extLst>
              <a:ext uri="{FF2B5EF4-FFF2-40B4-BE49-F238E27FC236}">
                <a16:creationId xmlns:a16="http://schemas.microsoft.com/office/drawing/2014/main" id="{33FC48C5-6C05-6BA6-CEB9-8361D64DE311}"/>
              </a:ext>
            </a:extLst>
          </p:cNvPr>
          <p:cNvCxnSpPr>
            <a:cxnSpLocks/>
            <a:endCxn id="43" idx="3"/>
          </p:cNvCxnSpPr>
          <p:nvPr/>
        </p:nvCxnSpPr>
        <p:spPr>
          <a:xfrm flipH="1">
            <a:off x="1675129" y="4808258"/>
            <a:ext cx="369982"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4FF0DDC-C9E5-4C76-2BE8-EF35ED75CB95}"/>
              </a:ext>
            </a:extLst>
          </p:cNvPr>
          <p:cNvCxnSpPr>
            <a:cxnSpLocks/>
            <a:stCxn id="17" idx="1"/>
          </p:cNvCxnSpPr>
          <p:nvPr/>
        </p:nvCxnSpPr>
        <p:spPr>
          <a:xfrm flipH="1">
            <a:off x="3147970" y="4808258"/>
            <a:ext cx="261459"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BF6EE5A-DE3D-BF02-9A77-C25B539B8DEC}"/>
              </a:ext>
            </a:extLst>
          </p:cNvPr>
          <p:cNvCxnSpPr>
            <a:cxnSpLocks/>
            <a:stCxn id="19" idx="1"/>
            <a:endCxn id="17" idx="3"/>
          </p:cNvCxnSpPr>
          <p:nvPr/>
        </p:nvCxnSpPr>
        <p:spPr>
          <a:xfrm flipH="1">
            <a:off x="4442939" y="4808257"/>
            <a:ext cx="244460" cy="1"/>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888E570-A6B3-5CC6-9298-9C88995AA911}"/>
              </a:ext>
            </a:extLst>
          </p:cNvPr>
          <p:cNvCxnSpPr>
            <a:cxnSpLocks/>
            <a:stCxn id="20" idx="1"/>
            <a:endCxn id="19" idx="3"/>
          </p:cNvCxnSpPr>
          <p:nvPr/>
        </p:nvCxnSpPr>
        <p:spPr>
          <a:xfrm flipH="1">
            <a:off x="5720909" y="4808257"/>
            <a:ext cx="244460"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85B032B-6A3C-0B61-F543-A9ABEA29B993}"/>
              </a:ext>
            </a:extLst>
          </p:cNvPr>
          <p:cNvCxnSpPr>
            <a:cxnSpLocks/>
            <a:endCxn id="20" idx="3"/>
          </p:cNvCxnSpPr>
          <p:nvPr/>
        </p:nvCxnSpPr>
        <p:spPr>
          <a:xfrm flipH="1">
            <a:off x="6998879" y="4808257"/>
            <a:ext cx="261463"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441EA5-1278-D88A-806C-FCD819265E40}"/>
              </a:ext>
            </a:extLst>
          </p:cNvPr>
          <p:cNvCxnSpPr>
            <a:cxnSpLocks/>
            <a:stCxn id="21" idx="1"/>
          </p:cNvCxnSpPr>
          <p:nvPr/>
        </p:nvCxnSpPr>
        <p:spPr>
          <a:xfrm flipH="1">
            <a:off x="8538311" y="4808256"/>
            <a:ext cx="151219" cy="1"/>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B0B9F3-85BB-B330-DDA5-F53B8D0DB4FB}"/>
              </a:ext>
            </a:extLst>
          </p:cNvPr>
          <p:cNvSpPr txBox="1"/>
          <p:nvPr/>
        </p:nvSpPr>
        <p:spPr>
          <a:xfrm>
            <a:off x="2184137" y="4623591"/>
            <a:ext cx="824805" cy="369332"/>
          </a:xfrm>
          <a:prstGeom prst="rect">
            <a:avLst/>
          </a:prstGeom>
          <a:no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Registration Complete?</a:t>
            </a:r>
          </a:p>
        </p:txBody>
      </p:sp>
      <p:sp>
        <p:nvSpPr>
          <p:cNvPr id="32" name="TextBox 31">
            <a:extLst>
              <a:ext uri="{FF2B5EF4-FFF2-40B4-BE49-F238E27FC236}">
                <a16:creationId xmlns:a16="http://schemas.microsoft.com/office/drawing/2014/main" id="{826AD63E-908B-7DE1-0F46-B34BD9AF5194}"/>
              </a:ext>
            </a:extLst>
          </p:cNvPr>
          <p:cNvSpPr txBox="1"/>
          <p:nvPr/>
        </p:nvSpPr>
        <p:spPr>
          <a:xfrm>
            <a:off x="2028108" y="5705911"/>
            <a:ext cx="1136861" cy="769951"/>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Figtree"/>
              </a:rPr>
              <a:t>Manual checks carried out by REC CM</a:t>
            </a:r>
          </a:p>
        </p:txBody>
      </p:sp>
      <p:cxnSp>
        <p:nvCxnSpPr>
          <p:cNvPr id="35" name="Straight Connector 34">
            <a:extLst>
              <a:ext uri="{FF2B5EF4-FFF2-40B4-BE49-F238E27FC236}">
                <a16:creationId xmlns:a16="http://schemas.microsoft.com/office/drawing/2014/main" id="{634F1F2A-8140-A629-C7B4-5E710B15752C}"/>
              </a:ext>
            </a:extLst>
          </p:cNvPr>
          <p:cNvCxnSpPr>
            <a:cxnSpLocks/>
            <a:stCxn id="32" idx="0"/>
          </p:cNvCxnSpPr>
          <p:nvPr/>
        </p:nvCxnSpPr>
        <p:spPr>
          <a:xfrm flipV="1">
            <a:off x="2596539" y="5312163"/>
            <a:ext cx="2" cy="393748"/>
          </a:xfrm>
          <a:prstGeom prst="line">
            <a:avLst/>
          </a:prstGeom>
          <a:solidFill>
            <a:schemeClr val="bg1"/>
          </a:solidFill>
          <a:ln w="19050">
            <a:solidFill>
              <a:srgbClr val="4D38F5"/>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9789D723-40EB-B38A-74F3-327B1CEF3E1C}"/>
              </a:ext>
            </a:extLst>
          </p:cNvPr>
          <p:cNvSpPr txBox="1"/>
          <p:nvPr/>
        </p:nvSpPr>
        <p:spPr>
          <a:xfrm>
            <a:off x="7399368" y="4623590"/>
            <a:ext cx="824805" cy="369332"/>
          </a:xfrm>
          <a:prstGeom prst="rect">
            <a:avLst/>
          </a:prstGeom>
          <a:noFill/>
          <a:ln>
            <a:noFill/>
          </a:ln>
        </p:spPr>
        <p:txBody>
          <a:bodyPr wrap="square" lIns="91440" tIns="45720" rIns="91440" bIns="45720" anchor="ctr">
            <a:spAutoFit/>
          </a:bodyPr>
          <a:lstStyle/>
          <a:p>
            <a:pPr algn="ctr">
              <a:defRPr/>
            </a:pPr>
            <a:r>
              <a:rPr lang="en-GB" sz="900">
                <a:solidFill>
                  <a:srgbClr val="000000"/>
                </a:solidFill>
                <a:latin typeface="Figtree"/>
              </a:rPr>
              <a:t>Valid consent?</a:t>
            </a:r>
            <a:endParaRPr kumimoji="0" lang="en-GB" sz="900" b="0" i="0" u="none" strike="noStrike" kern="1200" cap="none" spc="0" normalizeH="0" baseline="0" noProof="0">
              <a:ln>
                <a:noFill/>
              </a:ln>
              <a:solidFill>
                <a:srgbClr val="000000"/>
              </a:solidFill>
              <a:effectLst/>
              <a:uLnTx/>
              <a:uFillTx/>
              <a:latin typeface="Figtree"/>
            </a:endParaRPr>
          </a:p>
        </p:txBody>
      </p:sp>
      <p:sp>
        <p:nvSpPr>
          <p:cNvPr id="40" name="TextBox 39">
            <a:extLst>
              <a:ext uri="{FF2B5EF4-FFF2-40B4-BE49-F238E27FC236}">
                <a16:creationId xmlns:a16="http://schemas.microsoft.com/office/drawing/2014/main" id="{8748110C-C026-227B-2424-33F865770BD2}"/>
              </a:ext>
            </a:extLst>
          </p:cNvPr>
          <p:cNvSpPr txBox="1"/>
          <p:nvPr/>
        </p:nvSpPr>
        <p:spPr>
          <a:xfrm>
            <a:off x="7243339" y="5700650"/>
            <a:ext cx="1136861" cy="769951"/>
          </a:xfrm>
          <a:prstGeom prst="rect">
            <a:avLst/>
          </a:prstGeom>
          <a:ln>
            <a:solidFill>
              <a:srgbClr val="FFC000"/>
            </a:solidFill>
          </a:ln>
        </p:spPr>
        <p:style>
          <a:lnRef idx="2">
            <a:schemeClr val="accent4"/>
          </a:lnRef>
          <a:fillRef idx="1">
            <a:schemeClr val="lt1"/>
          </a:fillRef>
          <a:effectRef idx="0">
            <a:schemeClr val="accent4"/>
          </a:effectRef>
          <a:fontRef idx="minor">
            <a:schemeClr val="dk1"/>
          </a:fontRef>
        </p:style>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Figtree"/>
              </a:rPr>
              <a:t>User Receives Error Message</a:t>
            </a:r>
          </a:p>
        </p:txBody>
      </p:sp>
      <p:cxnSp>
        <p:nvCxnSpPr>
          <p:cNvPr id="41" name="Straight Connector 40">
            <a:extLst>
              <a:ext uri="{FF2B5EF4-FFF2-40B4-BE49-F238E27FC236}">
                <a16:creationId xmlns:a16="http://schemas.microsoft.com/office/drawing/2014/main" id="{E0E6EB84-A599-5628-6712-2EB6D8CA5985}"/>
              </a:ext>
            </a:extLst>
          </p:cNvPr>
          <p:cNvCxnSpPr>
            <a:cxnSpLocks/>
            <a:stCxn id="40" idx="0"/>
          </p:cNvCxnSpPr>
          <p:nvPr/>
        </p:nvCxnSpPr>
        <p:spPr>
          <a:xfrm flipV="1">
            <a:off x="7811770" y="5312162"/>
            <a:ext cx="2" cy="388488"/>
          </a:xfrm>
          <a:prstGeom prst="line">
            <a:avLst/>
          </a:prstGeom>
          <a:solidFill>
            <a:schemeClr val="bg1"/>
          </a:solidFill>
          <a:ln w="19050">
            <a:solidFill>
              <a:srgbClr val="4D38F5"/>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48AFC0F-67D6-8104-9324-2941867BA60A}"/>
              </a:ext>
            </a:extLst>
          </p:cNvPr>
          <p:cNvSpPr txBox="1"/>
          <p:nvPr/>
        </p:nvSpPr>
        <p:spPr>
          <a:xfrm>
            <a:off x="641619" y="4519017"/>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Register as RTI User</a:t>
            </a:r>
          </a:p>
        </p:txBody>
      </p:sp>
      <p:sp>
        <p:nvSpPr>
          <p:cNvPr id="44" name="TextBox 43">
            <a:extLst>
              <a:ext uri="{FF2B5EF4-FFF2-40B4-BE49-F238E27FC236}">
                <a16:creationId xmlns:a16="http://schemas.microsoft.com/office/drawing/2014/main" id="{16C97909-04EA-3BED-6FA2-56626A34788C}"/>
              </a:ext>
            </a:extLst>
          </p:cNvPr>
          <p:cNvSpPr txBox="1"/>
          <p:nvPr/>
        </p:nvSpPr>
        <p:spPr>
          <a:xfrm>
            <a:off x="533101" y="5705912"/>
            <a:ext cx="1250547" cy="769959"/>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Figtree"/>
              </a:rPr>
              <a:t>Through the REC Portal, including agreement to User Agreement</a:t>
            </a:r>
          </a:p>
        </p:txBody>
      </p:sp>
      <p:cxnSp>
        <p:nvCxnSpPr>
          <p:cNvPr id="45" name="Straight Connector 44">
            <a:extLst>
              <a:ext uri="{FF2B5EF4-FFF2-40B4-BE49-F238E27FC236}">
                <a16:creationId xmlns:a16="http://schemas.microsoft.com/office/drawing/2014/main" id="{93F351FA-DEEA-76CC-1E04-857A892E34EE}"/>
              </a:ext>
            </a:extLst>
          </p:cNvPr>
          <p:cNvCxnSpPr>
            <a:cxnSpLocks/>
            <a:stCxn id="44" idx="0"/>
            <a:endCxn id="43" idx="2"/>
          </p:cNvCxnSpPr>
          <p:nvPr/>
        </p:nvCxnSpPr>
        <p:spPr>
          <a:xfrm flipH="1" flipV="1">
            <a:off x="1158374" y="5097499"/>
            <a:ext cx="1" cy="608413"/>
          </a:xfrm>
          <a:prstGeom prst="line">
            <a:avLst/>
          </a:prstGeom>
          <a:solidFill>
            <a:schemeClr val="bg1"/>
          </a:solidFill>
          <a:ln w="19050">
            <a:solidFill>
              <a:srgbClr val="4D38F5"/>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2E75DFA1-EB84-F0D2-57E4-FBB1611DBE24}"/>
              </a:ext>
            </a:extLst>
          </p:cNvPr>
          <p:cNvSpPr txBox="1"/>
          <p:nvPr/>
        </p:nvSpPr>
        <p:spPr>
          <a:xfrm>
            <a:off x="2497812" y="5406378"/>
            <a:ext cx="197450"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Figtree"/>
              </a:rPr>
              <a:t>N</a:t>
            </a:r>
          </a:p>
        </p:txBody>
      </p:sp>
      <p:sp>
        <p:nvSpPr>
          <p:cNvPr id="47" name="TextBox 46">
            <a:extLst>
              <a:ext uri="{FF2B5EF4-FFF2-40B4-BE49-F238E27FC236}">
                <a16:creationId xmlns:a16="http://schemas.microsoft.com/office/drawing/2014/main" id="{B2FF79F4-3E8E-DF5E-F83B-7AB44D9C8D92}"/>
              </a:ext>
            </a:extLst>
          </p:cNvPr>
          <p:cNvSpPr txBox="1"/>
          <p:nvPr/>
        </p:nvSpPr>
        <p:spPr>
          <a:xfrm>
            <a:off x="7713044" y="5406378"/>
            <a:ext cx="197450"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Figtree"/>
              </a:rPr>
              <a:t>N</a:t>
            </a:r>
          </a:p>
        </p:txBody>
      </p:sp>
      <p:sp>
        <p:nvSpPr>
          <p:cNvPr id="49" name="TextBox 48">
            <a:extLst>
              <a:ext uri="{FF2B5EF4-FFF2-40B4-BE49-F238E27FC236}">
                <a16:creationId xmlns:a16="http://schemas.microsoft.com/office/drawing/2014/main" id="{AC4FA1E2-BDB7-4A8E-C98C-573E8C83BFC5}"/>
              </a:ext>
            </a:extLst>
          </p:cNvPr>
          <p:cNvSpPr txBox="1"/>
          <p:nvPr/>
        </p:nvSpPr>
        <p:spPr>
          <a:xfrm>
            <a:off x="8386036" y="4708228"/>
            <a:ext cx="134861"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Figtree"/>
              </a:rPr>
              <a:t>Y</a:t>
            </a:r>
          </a:p>
        </p:txBody>
      </p:sp>
      <p:sp>
        <p:nvSpPr>
          <p:cNvPr id="50" name="TextBox 49">
            <a:extLst>
              <a:ext uri="{FF2B5EF4-FFF2-40B4-BE49-F238E27FC236}">
                <a16:creationId xmlns:a16="http://schemas.microsoft.com/office/drawing/2014/main" id="{8653CAD4-0C19-4DF6-AD51-1F8E78E0706C}"/>
              </a:ext>
            </a:extLst>
          </p:cNvPr>
          <p:cNvSpPr txBox="1"/>
          <p:nvPr/>
        </p:nvSpPr>
        <p:spPr>
          <a:xfrm>
            <a:off x="3175280" y="4708228"/>
            <a:ext cx="134861"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Figtree"/>
              </a:rPr>
              <a:t>Y</a:t>
            </a:r>
          </a:p>
        </p:txBody>
      </p:sp>
      <p:sp>
        <p:nvSpPr>
          <p:cNvPr id="63" name="Rounded Rectangle 62">
            <a:extLst>
              <a:ext uri="{FF2B5EF4-FFF2-40B4-BE49-F238E27FC236}">
                <a16:creationId xmlns:a16="http://schemas.microsoft.com/office/drawing/2014/main" id="{CF2BBE21-A322-41CD-45B1-2EF371BBA9D1}"/>
              </a:ext>
            </a:extLst>
          </p:cNvPr>
          <p:cNvSpPr/>
          <p:nvPr/>
        </p:nvSpPr>
        <p:spPr>
          <a:xfrm>
            <a:off x="8487936" y="2744008"/>
            <a:ext cx="3466107" cy="1445006"/>
          </a:xfrm>
          <a:prstGeom prst="roundRect">
            <a:avLst>
              <a:gd name="adj" fmla="val 2235"/>
            </a:avLst>
          </a:prstGeom>
          <a:solidFill>
            <a:srgbClr val="4D38F5">
              <a:alpha val="11000"/>
            </a:srgbClr>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Figtree"/>
            </a:endParaRPr>
          </a:p>
        </p:txBody>
      </p:sp>
      <p:sp>
        <p:nvSpPr>
          <p:cNvPr id="64" name="TextBox 63">
            <a:extLst>
              <a:ext uri="{FF2B5EF4-FFF2-40B4-BE49-F238E27FC236}">
                <a16:creationId xmlns:a16="http://schemas.microsoft.com/office/drawing/2014/main" id="{D05051DE-A7DA-FBB5-ED1B-EC8FF80B874A}"/>
              </a:ext>
            </a:extLst>
          </p:cNvPr>
          <p:cNvSpPr txBox="1"/>
          <p:nvPr/>
        </p:nvSpPr>
        <p:spPr>
          <a:xfrm>
            <a:off x="10280365" y="2747778"/>
            <a:ext cx="1673679" cy="279082"/>
          </a:xfrm>
          <a:prstGeom prst="rect">
            <a:avLst/>
          </a:prstGeom>
          <a:noFill/>
          <a:ln w="19050">
            <a:solidFill>
              <a:srgbClr val="4D38F5"/>
            </a:solidFill>
          </a:ln>
        </p:spPr>
        <p:txBody>
          <a:bodyPr wrap="square" l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Figtree"/>
              </a:rPr>
              <a:t>Receiving Event Notifications</a:t>
            </a:r>
          </a:p>
        </p:txBody>
      </p:sp>
      <p:sp>
        <p:nvSpPr>
          <p:cNvPr id="65" name="Diamond 64">
            <a:extLst>
              <a:ext uri="{FF2B5EF4-FFF2-40B4-BE49-F238E27FC236}">
                <a16:creationId xmlns:a16="http://schemas.microsoft.com/office/drawing/2014/main" id="{50B216FC-5A01-A514-193F-0E127971B177}"/>
              </a:ext>
            </a:extLst>
          </p:cNvPr>
          <p:cNvSpPr/>
          <p:nvPr/>
        </p:nvSpPr>
        <p:spPr>
          <a:xfrm>
            <a:off x="8670260" y="2839431"/>
            <a:ext cx="1102859" cy="1007810"/>
          </a:xfrm>
          <a:prstGeom prst="diamond">
            <a:avLst/>
          </a:prstGeom>
          <a:solidFill>
            <a:schemeClr val="bg1"/>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Figtree"/>
            </a:endParaRPr>
          </a:p>
        </p:txBody>
      </p:sp>
      <p:sp>
        <p:nvSpPr>
          <p:cNvPr id="67" name="TextBox 66">
            <a:extLst>
              <a:ext uri="{FF2B5EF4-FFF2-40B4-BE49-F238E27FC236}">
                <a16:creationId xmlns:a16="http://schemas.microsoft.com/office/drawing/2014/main" id="{1F5D7F83-CC4D-1F67-84CC-A3DDC1AA35E5}"/>
              </a:ext>
            </a:extLst>
          </p:cNvPr>
          <p:cNvSpPr txBox="1"/>
          <p:nvPr/>
        </p:nvSpPr>
        <p:spPr>
          <a:xfrm>
            <a:off x="8812239" y="3089420"/>
            <a:ext cx="824805" cy="507831"/>
          </a:xfrm>
          <a:prstGeom prst="rect">
            <a:avLst/>
          </a:prstGeom>
          <a:no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Event notifications required?</a:t>
            </a:r>
          </a:p>
        </p:txBody>
      </p:sp>
      <p:sp>
        <p:nvSpPr>
          <p:cNvPr id="68" name="TextBox 67">
            <a:extLst>
              <a:ext uri="{FF2B5EF4-FFF2-40B4-BE49-F238E27FC236}">
                <a16:creationId xmlns:a16="http://schemas.microsoft.com/office/drawing/2014/main" id="{FDF06091-A3EB-84BF-BDB4-F1DC10190A07}"/>
              </a:ext>
            </a:extLst>
          </p:cNvPr>
          <p:cNvSpPr txBox="1"/>
          <p:nvPr/>
        </p:nvSpPr>
        <p:spPr>
          <a:xfrm>
            <a:off x="10816791" y="3054094"/>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Figtree"/>
              </a:rPr>
              <a:t>Register Webhook on User Register</a:t>
            </a:r>
          </a:p>
        </p:txBody>
      </p:sp>
      <p:cxnSp>
        <p:nvCxnSpPr>
          <p:cNvPr id="69" name="Straight Connector 68">
            <a:extLst>
              <a:ext uri="{FF2B5EF4-FFF2-40B4-BE49-F238E27FC236}">
                <a16:creationId xmlns:a16="http://schemas.microsoft.com/office/drawing/2014/main" id="{55DF3840-848C-3642-E3FA-98F03506503A}"/>
              </a:ext>
            </a:extLst>
          </p:cNvPr>
          <p:cNvCxnSpPr>
            <a:cxnSpLocks/>
            <a:stCxn id="68" idx="1"/>
            <a:endCxn id="65" idx="3"/>
          </p:cNvCxnSpPr>
          <p:nvPr/>
        </p:nvCxnSpPr>
        <p:spPr>
          <a:xfrm flipH="1">
            <a:off x="9773119" y="3343335"/>
            <a:ext cx="1043672" cy="1"/>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D7CE092D-A772-7120-23C0-313447D0E935}"/>
              </a:ext>
            </a:extLst>
          </p:cNvPr>
          <p:cNvSpPr txBox="1"/>
          <p:nvPr/>
        </p:nvSpPr>
        <p:spPr>
          <a:xfrm>
            <a:off x="10099839" y="3243307"/>
            <a:ext cx="197450"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Figtree"/>
              </a:rPr>
              <a:t>Y</a:t>
            </a:r>
          </a:p>
        </p:txBody>
      </p:sp>
      <p:cxnSp>
        <p:nvCxnSpPr>
          <p:cNvPr id="88" name="Straight Connector 87">
            <a:extLst>
              <a:ext uri="{FF2B5EF4-FFF2-40B4-BE49-F238E27FC236}">
                <a16:creationId xmlns:a16="http://schemas.microsoft.com/office/drawing/2014/main" id="{6B106551-8A1E-783C-0953-F28DA7230FE4}"/>
              </a:ext>
            </a:extLst>
          </p:cNvPr>
          <p:cNvCxnSpPr>
            <a:cxnSpLocks/>
            <a:stCxn id="65" idx="2"/>
          </p:cNvCxnSpPr>
          <p:nvPr/>
        </p:nvCxnSpPr>
        <p:spPr>
          <a:xfrm flipH="1">
            <a:off x="9221689" y="3847241"/>
            <a:ext cx="1" cy="671774"/>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Elbow Connector 94">
            <a:extLst>
              <a:ext uri="{FF2B5EF4-FFF2-40B4-BE49-F238E27FC236}">
                <a16:creationId xmlns:a16="http://schemas.microsoft.com/office/drawing/2014/main" id="{5D3F808E-9234-7C22-903B-C9EF1E807DF8}"/>
              </a:ext>
            </a:extLst>
          </p:cNvPr>
          <p:cNvCxnSpPr>
            <a:cxnSpLocks/>
            <a:stCxn id="65" idx="1"/>
            <a:endCxn id="19" idx="0"/>
          </p:cNvCxnSpPr>
          <p:nvPr/>
        </p:nvCxnSpPr>
        <p:spPr>
          <a:xfrm rot="10800000" flipV="1">
            <a:off x="5204154" y="3343336"/>
            <a:ext cx="3466106" cy="1175680"/>
          </a:xfrm>
          <a:prstGeom prst="bentConnector2">
            <a:avLst/>
          </a:prstGeom>
          <a:ln w="19050">
            <a:solidFill>
              <a:srgbClr val="4D38F5"/>
            </a:solidFill>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4599F278-E3A3-DAE1-2451-692B37F49015}"/>
              </a:ext>
            </a:extLst>
          </p:cNvPr>
          <p:cNvSpPr txBox="1"/>
          <p:nvPr/>
        </p:nvSpPr>
        <p:spPr>
          <a:xfrm>
            <a:off x="7919467" y="3260667"/>
            <a:ext cx="197450"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Figtree"/>
              </a:rPr>
              <a:t>N</a:t>
            </a:r>
          </a:p>
        </p:txBody>
      </p:sp>
      <p:sp>
        <p:nvSpPr>
          <p:cNvPr id="3" name="TextBox 2">
            <a:extLst>
              <a:ext uri="{FF2B5EF4-FFF2-40B4-BE49-F238E27FC236}">
                <a16:creationId xmlns:a16="http://schemas.microsoft.com/office/drawing/2014/main" id="{D1EF2B60-7855-5970-74D8-4474845F3E85}"/>
              </a:ext>
            </a:extLst>
          </p:cNvPr>
          <p:cNvSpPr txBox="1"/>
          <p:nvPr/>
        </p:nvSpPr>
        <p:spPr>
          <a:xfrm>
            <a:off x="9967764" y="5196942"/>
            <a:ext cx="1917331" cy="1015663"/>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Figtree"/>
              </a:rPr>
              <a:t>Event Notifications: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a:rPr>
              <a:t>Change of Tariff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a:rPr>
              <a:t>Change of Tariff Pricing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a:rPr>
              <a:t>Change of Supplier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a:rPr>
              <a:t>Revocation of Consent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a:rPr>
              <a:t>Cessation of TI involvements</a:t>
            </a:r>
          </a:p>
        </p:txBody>
      </p:sp>
      <p:cxnSp>
        <p:nvCxnSpPr>
          <p:cNvPr id="7" name="Straight Connector 6">
            <a:extLst>
              <a:ext uri="{FF2B5EF4-FFF2-40B4-BE49-F238E27FC236}">
                <a16:creationId xmlns:a16="http://schemas.microsoft.com/office/drawing/2014/main" id="{7B02454E-603E-7024-BC63-3A5CF6C6C98C}"/>
              </a:ext>
            </a:extLst>
          </p:cNvPr>
          <p:cNvCxnSpPr>
            <a:cxnSpLocks/>
            <a:endCxn id="3" idx="0"/>
          </p:cNvCxnSpPr>
          <p:nvPr/>
        </p:nvCxnSpPr>
        <p:spPr>
          <a:xfrm>
            <a:off x="9476509" y="3619244"/>
            <a:ext cx="1449921" cy="157769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8554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AF002A56-E76E-33C2-C713-59A4550D8745}"/>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0334BB22-28B6-6CD8-AF1D-0EF8FCE536AB}"/>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B6B46FF8-512F-80CC-AF2D-F689724D8911}"/>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3496077E-12E5-C67B-19D9-39034DA4B080}"/>
              </a:ext>
            </a:extLst>
          </p:cNvPr>
          <p:cNvSpPr txBox="1"/>
          <p:nvPr/>
        </p:nvSpPr>
        <p:spPr>
          <a:xfrm>
            <a:off x="164247" y="158192"/>
            <a:ext cx="7851810" cy="541646"/>
          </a:xfrm>
          <a:prstGeom prst="rect">
            <a:avLst/>
          </a:prstGeom>
          <a:noFill/>
          <a:ln>
            <a:noFill/>
          </a:ln>
        </p:spPr>
        <p:txBody>
          <a:bodyPr spcFirstLastPara="1" wrap="square" lIns="121900" tIns="121900" rIns="121900" bIns="121900" anchor="t" anchorCtr="0">
            <a:spAutoFit/>
          </a:bodyPr>
          <a:lstStyle/>
          <a:p>
            <a:pPr>
              <a:lnSpc>
                <a:spcPct val="80000"/>
              </a:lnSpc>
              <a:defRPr/>
            </a:pPr>
            <a:r>
              <a:rPr kumimoji="0" lang="en-US" sz="2400" b="1" i="0" u="none" strike="noStrike" kern="1200" cap="none" spc="0" normalizeH="0" baseline="0" noProof="0">
                <a:ln>
                  <a:noFill/>
                </a:ln>
                <a:solidFill>
                  <a:srgbClr val="021E5E"/>
                </a:solidFill>
                <a:effectLst/>
                <a:uLnTx/>
                <a:uFillTx/>
                <a:latin typeface="Figtree"/>
                <a:ea typeface="Outfit"/>
                <a:cs typeface="Outfit"/>
                <a:sym typeface="Playfair Display"/>
              </a:rPr>
              <a:t>TI Arrangements – </a:t>
            </a:r>
            <a:r>
              <a:rPr lang="en-US" sz="2400" b="1">
                <a:solidFill>
                  <a:srgbClr val="021E5E"/>
                </a:solidFill>
                <a:latin typeface="Figtree"/>
                <a:ea typeface="Outfit"/>
                <a:cs typeface="Outfit"/>
                <a:sym typeface="Playfair Display"/>
              </a:rPr>
              <a:t>Governance Components</a:t>
            </a:r>
            <a:endParaRPr kumimoji="0" lang="en-GB" sz="2400" b="1" i="0" u="none" strike="noStrike" kern="1200" cap="none" spc="0" normalizeH="0" baseline="0" noProof="0">
              <a:ln>
                <a:noFill/>
              </a:ln>
              <a:solidFill>
                <a:srgbClr val="021E5E"/>
              </a:solidFill>
              <a:effectLst/>
              <a:uLnTx/>
              <a:uFillTx/>
              <a:latin typeface="Figtree"/>
              <a:ea typeface="Outfit"/>
              <a:cs typeface="Outfit"/>
              <a:sym typeface="Outfit"/>
            </a:endParaRPr>
          </a:p>
        </p:txBody>
      </p:sp>
      <p:cxnSp>
        <p:nvCxnSpPr>
          <p:cNvPr id="3" name="Straight Connector 2">
            <a:extLst>
              <a:ext uri="{FF2B5EF4-FFF2-40B4-BE49-F238E27FC236}">
                <a16:creationId xmlns:a16="http://schemas.microsoft.com/office/drawing/2014/main" id="{A0984F7E-EBEF-9C31-B368-0B75CE1055C8}"/>
              </a:ext>
            </a:extLst>
          </p:cNvPr>
          <p:cNvCxnSpPr>
            <a:cxnSpLocks/>
          </p:cNvCxnSpPr>
          <p:nvPr/>
        </p:nvCxnSpPr>
        <p:spPr>
          <a:xfrm>
            <a:off x="-10569" y="1659892"/>
            <a:ext cx="12192001"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11BCB81D-761B-FCF5-A5EC-7D126230D900}"/>
              </a:ext>
            </a:extLst>
          </p:cNvPr>
          <p:cNvGrpSpPr/>
          <p:nvPr/>
        </p:nvGrpSpPr>
        <p:grpSpPr>
          <a:xfrm>
            <a:off x="555" y="1794675"/>
            <a:ext cx="12202569" cy="988083"/>
            <a:chOff x="-10569" y="1782874"/>
            <a:chExt cx="12202569" cy="988083"/>
          </a:xfrm>
        </p:grpSpPr>
        <p:cxnSp>
          <p:nvCxnSpPr>
            <p:cNvPr id="44" name="Straight Connector 43">
              <a:extLst>
                <a:ext uri="{FF2B5EF4-FFF2-40B4-BE49-F238E27FC236}">
                  <a16:creationId xmlns:a16="http://schemas.microsoft.com/office/drawing/2014/main" id="{11567482-4E78-21E5-55C6-7AE4DDF38703}"/>
                </a:ext>
              </a:extLst>
            </p:cNvPr>
            <p:cNvCxnSpPr>
              <a:cxnSpLocks/>
            </p:cNvCxnSpPr>
            <p:nvPr/>
          </p:nvCxnSpPr>
          <p:spPr>
            <a:xfrm>
              <a:off x="-1" y="1782874"/>
              <a:ext cx="121920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7D9FF64-032A-8276-8CF5-D88D5724295D}"/>
                </a:ext>
              </a:extLst>
            </p:cNvPr>
            <p:cNvCxnSpPr>
              <a:cxnSpLocks/>
            </p:cNvCxnSpPr>
            <p:nvPr/>
          </p:nvCxnSpPr>
          <p:spPr>
            <a:xfrm>
              <a:off x="-10569" y="2557054"/>
              <a:ext cx="1219200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305552AE-CC32-0131-590D-BE7B8E4D6CE3}"/>
                </a:ext>
              </a:extLst>
            </p:cNvPr>
            <p:cNvSpPr/>
            <p:nvPr/>
          </p:nvSpPr>
          <p:spPr>
            <a:xfrm>
              <a:off x="4646159" y="2343150"/>
              <a:ext cx="2899684" cy="427807"/>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400" b="1" i="0" u="none" strike="noStrike" kern="0" cap="none" spc="0" normalizeH="0" baseline="0" noProof="0">
                  <a:ln>
                    <a:noFill/>
                  </a:ln>
                  <a:solidFill>
                    <a:srgbClr val="021E5E"/>
                  </a:solidFill>
                  <a:effectLst/>
                  <a:uLnTx/>
                  <a:uFillTx/>
                  <a:latin typeface="Figtree"/>
                  <a:sym typeface="Arial"/>
                </a:rPr>
                <a:t>Governance Components</a:t>
              </a:r>
              <a:endParaRPr kumimoji="0" lang="en-GB" sz="1400" b="0" i="1" u="none" strike="noStrike" kern="0" cap="none" spc="0" normalizeH="0" baseline="0" noProof="0">
                <a:ln>
                  <a:noFill/>
                </a:ln>
                <a:solidFill>
                  <a:srgbClr val="021E5E"/>
                </a:solidFill>
                <a:effectLst/>
                <a:uLnTx/>
                <a:uFillTx/>
                <a:latin typeface="Figtree"/>
                <a:sym typeface="Arial"/>
              </a:endParaRPr>
            </a:p>
          </p:txBody>
        </p:sp>
      </p:grpSp>
      <p:grpSp>
        <p:nvGrpSpPr>
          <p:cNvPr id="51" name="Group 50">
            <a:extLst>
              <a:ext uri="{FF2B5EF4-FFF2-40B4-BE49-F238E27FC236}">
                <a16:creationId xmlns:a16="http://schemas.microsoft.com/office/drawing/2014/main" id="{3AFACC72-61AC-F06C-92DB-7E65201E5B84}"/>
              </a:ext>
            </a:extLst>
          </p:cNvPr>
          <p:cNvGrpSpPr/>
          <p:nvPr/>
        </p:nvGrpSpPr>
        <p:grpSpPr>
          <a:xfrm>
            <a:off x="4504128" y="3302929"/>
            <a:ext cx="3208097" cy="1648542"/>
            <a:chOff x="-1605032" y="1068874"/>
            <a:chExt cx="3208097" cy="1648542"/>
          </a:xfrm>
        </p:grpSpPr>
        <p:sp>
          <p:nvSpPr>
            <p:cNvPr id="49" name="Rounded Rectangle 3">
              <a:extLst>
                <a:ext uri="{FF2B5EF4-FFF2-40B4-BE49-F238E27FC236}">
                  <a16:creationId xmlns:a16="http://schemas.microsoft.com/office/drawing/2014/main" id="{C143C5C6-C122-627E-C68F-2173818EA09B}"/>
                </a:ext>
              </a:extLst>
            </p:cNvPr>
            <p:cNvSpPr/>
            <p:nvPr/>
          </p:nvSpPr>
          <p:spPr>
            <a:xfrm>
              <a:off x="-1605032" y="1068874"/>
              <a:ext cx="3208097" cy="1648542"/>
            </a:xfrm>
            <a:prstGeom prst="roundRect">
              <a:avLst>
                <a:gd name="adj" fmla="val 7576"/>
              </a:avLst>
            </a:prstGeom>
            <a:solidFill>
              <a:srgbClr val="4D38F5"/>
            </a:solidFill>
            <a:ln>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0" name="Rounded Rectangle 6">
              <a:extLst>
                <a:ext uri="{FF2B5EF4-FFF2-40B4-BE49-F238E27FC236}">
                  <a16:creationId xmlns:a16="http://schemas.microsoft.com/office/drawing/2014/main" id="{23174875-18CE-B6A4-9803-E262C5CE345D}"/>
                </a:ext>
              </a:extLst>
            </p:cNvPr>
            <p:cNvSpPr/>
            <p:nvPr/>
          </p:nvSpPr>
          <p:spPr>
            <a:xfrm>
              <a:off x="-1450826" y="1194945"/>
              <a:ext cx="2899684" cy="1362433"/>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0" algn="ctr">
                <a:spcBef>
                  <a:spcPts val="400"/>
                </a:spcBef>
                <a:spcAft>
                  <a:spcPts val="400"/>
                </a:spcAft>
                <a:buClr>
                  <a:srgbClr val="000000"/>
                </a:buClr>
                <a:defRPr/>
              </a:pPr>
              <a:r>
                <a:rPr lang="en-GB" b="1" kern="0">
                  <a:solidFill>
                    <a:srgbClr val="021E5E"/>
                  </a:solidFill>
                  <a:latin typeface="Figtree"/>
                  <a:sym typeface="Arial"/>
                </a:rPr>
                <a:t>User Agreement</a:t>
              </a:r>
            </a:p>
            <a:p>
              <a:pPr lvl="0" algn="ctr">
                <a:spcBef>
                  <a:spcPts val="400"/>
                </a:spcBef>
                <a:spcAft>
                  <a:spcPts val="400"/>
                </a:spcAft>
                <a:buClr>
                  <a:srgbClr val="000000"/>
                </a:buClr>
                <a:defRPr/>
              </a:pPr>
              <a:r>
                <a:rPr lang="en-GB" sz="1400" i="1" kern="0">
                  <a:solidFill>
                    <a:srgbClr val="021E5E"/>
                  </a:solidFill>
                  <a:latin typeface="Figtree"/>
                  <a:sym typeface="Arial"/>
                </a:rPr>
                <a:t>Agreement to be signed by RTI Users requiring them to meet standards on data protection, use of data, security, etc.</a:t>
              </a:r>
            </a:p>
          </p:txBody>
        </p:sp>
      </p:grpSp>
      <p:grpSp>
        <p:nvGrpSpPr>
          <p:cNvPr id="59" name="Group 58">
            <a:extLst>
              <a:ext uri="{FF2B5EF4-FFF2-40B4-BE49-F238E27FC236}">
                <a16:creationId xmlns:a16="http://schemas.microsoft.com/office/drawing/2014/main" id="{D94624F8-2A8B-AC25-A38A-EAEB5593CC30}"/>
              </a:ext>
            </a:extLst>
          </p:cNvPr>
          <p:cNvGrpSpPr/>
          <p:nvPr/>
        </p:nvGrpSpPr>
        <p:grpSpPr>
          <a:xfrm>
            <a:off x="8300081" y="3309753"/>
            <a:ext cx="3208097" cy="1648542"/>
            <a:chOff x="4491953" y="2120516"/>
            <a:chExt cx="3208097" cy="1761805"/>
          </a:xfrm>
        </p:grpSpPr>
        <p:sp>
          <p:nvSpPr>
            <p:cNvPr id="57" name="Rounded Rectangle 14">
              <a:extLst>
                <a:ext uri="{FF2B5EF4-FFF2-40B4-BE49-F238E27FC236}">
                  <a16:creationId xmlns:a16="http://schemas.microsoft.com/office/drawing/2014/main" id="{27B5DF89-7C26-C249-2F30-103A1490ECBD}"/>
                </a:ext>
              </a:extLst>
            </p:cNvPr>
            <p:cNvSpPr/>
            <p:nvPr/>
          </p:nvSpPr>
          <p:spPr>
            <a:xfrm>
              <a:off x="4491953" y="2120516"/>
              <a:ext cx="3208097" cy="1761805"/>
            </a:xfrm>
            <a:prstGeom prst="roundRect">
              <a:avLst>
                <a:gd name="adj" fmla="val 7576"/>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8" name="Rounded Rectangle 15">
              <a:extLst>
                <a:ext uri="{FF2B5EF4-FFF2-40B4-BE49-F238E27FC236}">
                  <a16:creationId xmlns:a16="http://schemas.microsoft.com/office/drawing/2014/main" id="{0EE0A6FE-05ED-7830-B574-A44B220568D4}"/>
                </a:ext>
              </a:extLst>
            </p:cNvPr>
            <p:cNvSpPr/>
            <p:nvPr/>
          </p:nvSpPr>
          <p:spPr>
            <a:xfrm>
              <a:off x="4646159" y="2273401"/>
              <a:ext cx="2899684" cy="145603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800" b="1" i="0" u="none" strike="noStrike" kern="0" cap="none" spc="0" normalizeH="0" baseline="0" noProof="0">
                  <a:ln>
                    <a:noFill/>
                  </a:ln>
                  <a:solidFill>
                    <a:srgbClr val="021E5E"/>
                  </a:solidFill>
                  <a:effectLst/>
                  <a:uLnTx/>
                  <a:uFillTx/>
                  <a:latin typeface="Figtree"/>
                  <a:sym typeface="Arial"/>
                </a:rPr>
                <a:t>Supplier Licence Conditions</a:t>
              </a: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400" b="0" i="1" u="none" strike="noStrike" kern="0" cap="none" spc="0" normalizeH="0" baseline="0" noProof="0">
                  <a:ln>
                    <a:noFill/>
                  </a:ln>
                  <a:solidFill>
                    <a:srgbClr val="021E5E"/>
                  </a:solidFill>
                  <a:effectLst/>
                  <a:uLnTx/>
                  <a:uFillTx/>
                  <a:latin typeface="Figtree"/>
                  <a:sym typeface="Arial"/>
                </a:rPr>
                <a:t>Additions to the Supplier Licence Conditions to enact rules for Tariff Interoperability</a:t>
              </a:r>
            </a:p>
          </p:txBody>
        </p:sp>
      </p:grpSp>
      <p:sp>
        <p:nvSpPr>
          <p:cNvPr id="61" name="Rectangle 60">
            <a:extLst>
              <a:ext uri="{FF2B5EF4-FFF2-40B4-BE49-F238E27FC236}">
                <a16:creationId xmlns:a16="http://schemas.microsoft.com/office/drawing/2014/main" id="{88EBAF9E-E80A-A9FD-B9DB-D5847523F654}"/>
              </a:ext>
            </a:extLst>
          </p:cNvPr>
          <p:cNvSpPr/>
          <p:nvPr/>
        </p:nvSpPr>
        <p:spPr>
          <a:xfrm>
            <a:off x="-1" y="1453243"/>
            <a:ext cx="12192001" cy="52013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kumimoji="0" lang="en-GB" sz="1200" b="1" i="0" u="none" strike="noStrike" kern="0" cap="none" spc="0" normalizeH="0" baseline="0" noProof="0">
                <a:ln>
                  <a:noFill/>
                </a:ln>
                <a:solidFill>
                  <a:srgbClr val="021D5E"/>
                </a:solidFill>
                <a:effectLst/>
                <a:uLnTx/>
                <a:uFillTx/>
                <a:latin typeface="Figtree"/>
                <a:sym typeface="Arial"/>
              </a:rPr>
              <a:t>Tariff Interoperability is made up of several components which can be separated into broad categories of technical and governance</a:t>
            </a:r>
            <a:r>
              <a:rPr lang="en-GB" sz="1200" b="1" kern="0">
                <a:solidFill>
                  <a:srgbClr val="021D5E"/>
                </a:solidFill>
                <a:latin typeface="Figtree"/>
                <a:sym typeface="Arial"/>
              </a:rPr>
              <a:t>. Governance components include the products set out below.</a:t>
            </a:r>
            <a:endParaRPr kumimoji="0" lang="en-GB" sz="1200" b="1" i="0" u="none" strike="noStrike" kern="0" cap="none" spc="0" normalizeH="0" baseline="0" noProof="0">
              <a:ln>
                <a:noFill/>
              </a:ln>
              <a:solidFill>
                <a:srgbClr val="021D5E"/>
              </a:solidFill>
              <a:effectLst/>
              <a:uLnTx/>
              <a:uFillTx/>
              <a:latin typeface="Figtree"/>
              <a:sym typeface="Arial"/>
            </a:endParaRPr>
          </a:p>
        </p:txBody>
      </p:sp>
      <p:grpSp>
        <p:nvGrpSpPr>
          <p:cNvPr id="2" name="Group 1">
            <a:extLst>
              <a:ext uri="{FF2B5EF4-FFF2-40B4-BE49-F238E27FC236}">
                <a16:creationId xmlns:a16="http://schemas.microsoft.com/office/drawing/2014/main" id="{E8612A18-862F-D452-2D34-BF81502CA361}"/>
              </a:ext>
            </a:extLst>
          </p:cNvPr>
          <p:cNvGrpSpPr/>
          <p:nvPr/>
        </p:nvGrpSpPr>
        <p:grpSpPr>
          <a:xfrm>
            <a:off x="683354" y="3302929"/>
            <a:ext cx="3208097" cy="1648542"/>
            <a:chOff x="2364310" y="2880790"/>
            <a:chExt cx="3208097" cy="1648542"/>
          </a:xfrm>
        </p:grpSpPr>
        <p:sp>
          <p:nvSpPr>
            <p:cNvPr id="4" name="Rounded Rectangle 3">
              <a:extLst>
                <a:ext uri="{FF2B5EF4-FFF2-40B4-BE49-F238E27FC236}">
                  <a16:creationId xmlns:a16="http://schemas.microsoft.com/office/drawing/2014/main" id="{CB556950-3B0C-51E7-266B-10D261DC5C79}"/>
                </a:ext>
              </a:extLst>
            </p:cNvPr>
            <p:cNvSpPr/>
            <p:nvPr/>
          </p:nvSpPr>
          <p:spPr>
            <a:xfrm>
              <a:off x="2364310" y="2880790"/>
              <a:ext cx="3208097" cy="1648542"/>
            </a:xfrm>
            <a:prstGeom prst="roundRect">
              <a:avLst>
                <a:gd name="adj" fmla="val 7576"/>
              </a:avLst>
            </a:prstGeom>
            <a:solidFill>
              <a:srgbClr val="4D38F5"/>
            </a:solidFill>
            <a:ln>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 name="Rounded Rectangle 6">
              <a:extLst>
                <a:ext uri="{FF2B5EF4-FFF2-40B4-BE49-F238E27FC236}">
                  <a16:creationId xmlns:a16="http://schemas.microsoft.com/office/drawing/2014/main" id="{4C2730DE-C523-42E7-0E00-D422FB332E79}"/>
                </a:ext>
              </a:extLst>
            </p:cNvPr>
            <p:cNvSpPr/>
            <p:nvPr/>
          </p:nvSpPr>
          <p:spPr>
            <a:xfrm>
              <a:off x="2518516" y="3023847"/>
              <a:ext cx="2899684" cy="1362433"/>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400"/>
                </a:spcBef>
                <a:spcAft>
                  <a:spcPts val="400"/>
                </a:spcAft>
                <a:buClr>
                  <a:srgbClr val="000000"/>
                </a:buClr>
                <a:defRPr/>
              </a:pPr>
              <a:r>
                <a:rPr lang="en-GB" b="1" kern="0">
                  <a:solidFill>
                    <a:srgbClr val="021E5E"/>
                  </a:solidFill>
                  <a:latin typeface="Figtree"/>
                  <a:sym typeface="Arial"/>
                </a:rPr>
                <a:t>TI Arrangements Schedule</a:t>
              </a:r>
              <a:endParaRPr kumimoji="0" lang="en-GB" sz="1800" b="1" i="0" u="none" strike="noStrike" kern="0" cap="none" spc="0" normalizeH="0" baseline="0" noProof="0">
                <a:ln>
                  <a:noFill/>
                </a:ln>
                <a:solidFill>
                  <a:srgbClr val="021E5E"/>
                </a:solidFill>
                <a:effectLst/>
                <a:uLnTx/>
                <a:uFillTx/>
                <a:latin typeface="Figtree"/>
                <a:sym typeface="Arial"/>
              </a:endParaRP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lang="en-GB" sz="1400" i="1" kern="0">
                  <a:solidFill>
                    <a:srgbClr val="021E5E"/>
                  </a:solidFill>
                  <a:latin typeface="Figtree"/>
                  <a:sym typeface="Arial"/>
                </a:rPr>
                <a:t>Setting</a:t>
              </a:r>
              <a:r>
                <a:rPr kumimoji="0" lang="en-GB" sz="1400" b="0" i="1" u="none" strike="noStrike" kern="0" cap="none" spc="0" normalizeH="0" baseline="0" noProof="0">
                  <a:ln>
                    <a:noFill/>
                  </a:ln>
                  <a:solidFill>
                    <a:srgbClr val="021E5E"/>
                  </a:solidFill>
                  <a:effectLst/>
                  <a:uLnTx/>
                  <a:uFillTx/>
                  <a:latin typeface="Figtree"/>
                  <a:sym typeface="Arial"/>
                </a:rPr>
                <a:t> out obligations on Suppliers, Users and </a:t>
              </a:r>
              <a:r>
                <a:rPr kumimoji="0" lang="en-GB" sz="1400" b="0" i="1" u="none" strike="noStrike" kern="0" cap="none" spc="0" normalizeH="0" baseline="0" noProof="0" err="1">
                  <a:ln>
                    <a:noFill/>
                  </a:ln>
                  <a:solidFill>
                    <a:srgbClr val="021E5E"/>
                  </a:solidFill>
                  <a:effectLst/>
                  <a:uLnTx/>
                  <a:uFillTx/>
                  <a:latin typeface="Figtree"/>
                  <a:sym typeface="Arial"/>
                </a:rPr>
                <a:t>RECCo</a:t>
              </a:r>
              <a:endParaRPr lang="en-GB" sz="1400" b="0" i="1" u="none" strike="noStrike" kern="0" cap="none" spc="0" normalizeH="0" baseline="0" noProof="0">
                <a:ln>
                  <a:noFill/>
                </a:ln>
                <a:solidFill>
                  <a:srgbClr val="021E5E"/>
                </a:solidFill>
                <a:effectLst/>
                <a:uLnTx/>
                <a:uFillTx/>
                <a:latin typeface="Figtree"/>
              </a:endParaRPr>
            </a:p>
          </p:txBody>
        </p:sp>
      </p:grpSp>
    </p:spTree>
    <p:extLst>
      <p:ext uri="{BB962C8B-B14F-4D97-AF65-F5344CB8AC3E}">
        <p14:creationId xmlns:p14="http://schemas.microsoft.com/office/powerpoint/2010/main" val="1880378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8A932-0C7C-BCDC-9560-57EC54287B3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4C4A50C-227F-4347-4DD1-53944888A0F2}"/>
              </a:ext>
            </a:extLst>
          </p:cNvPr>
          <p:cNvSpPr txBox="1">
            <a:spLocks/>
          </p:cNvSpPr>
          <p:nvPr/>
        </p:nvSpPr>
        <p:spPr>
          <a:xfrm>
            <a:off x="262371" y="177585"/>
            <a:ext cx="10515600" cy="72769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80000"/>
              </a:lnSpc>
              <a:spcBef>
                <a:spcPts val="0"/>
              </a:spcBef>
              <a:defRPr/>
            </a:pPr>
            <a:r>
              <a:rPr lang="en-US" sz="2400" b="1">
                <a:solidFill>
                  <a:srgbClr val="021E5E"/>
                </a:solidFill>
                <a:latin typeface="Figtree"/>
                <a:sym typeface="Playfair Display"/>
              </a:rPr>
              <a:t>What does this look like when integrated with CCS?</a:t>
            </a:r>
            <a:endParaRPr lang="en-GB" sz="2400" b="1">
              <a:solidFill>
                <a:srgbClr val="021E5E"/>
              </a:solidFill>
              <a:latin typeface="Figtree"/>
              <a:sym typeface="Outfit"/>
            </a:endParaRPr>
          </a:p>
        </p:txBody>
      </p:sp>
      <p:grpSp>
        <p:nvGrpSpPr>
          <p:cNvPr id="61" name="Group 60">
            <a:extLst>
              <a:ext uri="{FF2B5EF4-FFF2-40B4-BE49-F238E27FC236}">
                <a16:creationId xmlns:a16="http://schemas.microsoft.com/office/drawing/2014/main" id="{E001380A-7715-06B0-AC5A-81E3CC0766A1}"/>
              </a:ext>
            </a:extLst>
          </p:cNvPr>
          <p:cNvGrpSpPr/>
          <p:nvPr/>
        </p:nvGrpSpPr>
        <p:grpSpPr>
          <a:xfrm>
            <a:off x="457993" y="2084485"/>
            <a:ext cx="11023112" cy="1344515"/>
            <a:chOff x="444309" y="870382"/>
            <a:chExt cx="8267334" cy="1008386"/>
          </a:xfrm>
        </p:grpSpPr>
        <p:grpSp>
          <p:nvGrpSpPr>
            <p:cNvPr id="15" name="Group 14">
              <a:extLst>
                <a:ext uri="{FF2B5EF4-FFF2-40B4-BE49-F238E27FC236}">
                  <a16:creationId xmlns:a16="http://schemas.microsoft.com/office/drawing/2014/main" id="{F1010ACD-AEFA-5360-22C0-0FCBC5400CFB}"/>
                </a:ext>
              </a:extLst>
            </p:cNvPr>
            <p:cNvGrpSpPr/>
            <p:nvPr/>
          </p:nvGrpSpPr>
          <p:grpSpPr>
            <a:xfrm>
              <a:off x="547557" y="1026527"/>
              <a:ext cx="720000" cy="720000"/>
              <a:chOff x="3665177" y="1775600"/>
              <a:chExt cx="2052000" cy="2052000"/>
            </a:xfrm>
          </p:grpSpPr>
          <p:sp>
            <p:nvSpPr>
              <p:cNvPr id="3" name="Flowchart: Connector 2">
                <a:extLst>
                  <a:ext uri="{FF2B5EF4-FFF2-40B4-BE49-F238E27FC236}">
                    <a16:creationId xmlns:a16="http://schemas.microsoft.com/office/drawing/2014/main" id="{3458EFA1-B748-4E21-E7BC-DCF678A783A6}"/>
                  </a:ext>
                </a:extLst>
              </p:cNvPr>
              <p:cNvSpPr/>
              <p:nvPr/>
            </p:nvSpPr>
            <p:spPr>
              <a:xfrm>
                <a:off x="3665177" y="1775600"/>
                <a:ext cx="2052000" cy="2052000"/>
              </a:xfrm>
              <a:prstGeom prst="flowChartConnector">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grpSp>
            <p:nvGrpSpPr>
              <p:cNvPr id="14" name="Group 13">
                <a:extLst>
                  <a:ext uri="{FF2B5EF4-FFF2-40B4-BE49-F238E27FC236}">
                    <a16:creationId xmlns:a16="http://schemas.microsoft.com/office/drawing/2014/main" id="{0FA569FD-DB7C-E544-8E2B-267B5632D738}"/>
                  </a:ext>
                </a:extLst>
              </p:cNvPr>
              <p:cNvGrpSpPr/>
              <p:nvPr/>
            </p:nvGrpSpPr>
            <p:grpSpPr>
              <a:xfrm>
                <a:off x="3791177" y="1901600"/>
                <a:ext cx="1800000" cy="1800000"/>
                <a:chOff x="819377" y="1812700"/>
                <a:chExt cx="1800000" cy="1800000"/>
              </a:xfrm>
            </p:grpSpPr>
            <p:sp>
              <p:nvSpPr>
                <p:cNvPr id="13" name="Flowchart: Connector 12">
                  <a:extLst>
                    <a:ext uri="{FF2B5EF4-FFF2-40B4-BE49-F238E27FC236}">
                      <a16:creationId xmlns:a16="http://schemas.microsoft.com/office/drawing/2014/main" id="{4C182DDC-AF2D-9749-19AC-8BACD2E03E9B}"/>
                    </a:ext>
                  </a:extLst>
                </p:cNvPr>
                <p:cNvSpPr/>
                <p:nvPr/>
              </p:nvSpPr>
              <p:spPr>
                <a:xfrm>
                  <a:off x="837377" y="1830700"/>
                  <a:ext cx="1764000" cy="1764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sp>
              <p:nvSpPr>
                <p:cNvPr id="11" name="Freeform: Shape 10">
                  <a:extLst>
                    <a:ext uri="{FF2B5EF4-FFF2-40B4-BE49-F238E27FC236}">
                      <a16:creationId xmlns:a16="http://schemas.microsoft.com/office/drawing/2014/main" id="{24C61040-E8D1-20EB-0071-D3D735506CA1}"/>
                    </a:ext>
                  </a:extLst>
                </p:cNvPr>
                <p:cNvSpPr/>
                <p:nvPr/>
              </p:nvSpPr>
              <p:spPr>
                <a:xfrm>
                  <a:off x="819377" y="1812700"/>
                  <a:ext cx="1800000" cy="1800000"/>
                </a:xfrm>
                <a:custGeom>
                  <a:avLst/>
                  <a:gdLst>
                    <a:gd name="connsiteX0" fmla="*/ 900000 w 1800000"/>
                    <a:gd name="connsiteY0" fmla="*/ 180000 h 1800000"/>
                    <a:gd name="connsiteX1" fmla="*/ 1620000 w 1800000"/>
                    <a:gd name="connsiteY1" fmla="*/ 900000 h 1800000"/>
                    <a:gd name="connsiteX2" fmla="*/ 900000 w 1800000"/>
                    <a:gd name="connsiteY2" fmla="*/ 1620000 h 1800000"/>
                    <a:gd name="connsiteX3" fmla="*/ 180000 w 1800000"/>
                    <a:gd name="connsiteY3" fmla="*/ 900000 h 1800000"/>
                    <a:gd name="connsiteX4" fmla="*/ 900000 w 1800000"/>
                    <a:gd name="connsiteY4" fmla="*/ 180000 h 1800000"/>
                    <a:gd name="connsiteX5" fmla="*/ 900000 w 1800000"/>
                    <a:gd name="connsiteY5" fmla="*/ 90000 h 1800000"/>
                    <a:gd name="connsiteX6" fmla="*/ 90000 w 1800000"/>
                    <a:gd name="connsiteY6" fmla="*/ 900000 h 1800000"/>
                    <a:gd name="connsiteX7" fmla="*/ 900000 w 1800000"/>
                    <a:gd name="connsiteY7" fmla="*/ 1710000 h 1800000"/>
                    <a:gd name="connsiteX8" fmla="*/ 1710000 w 1800000"/>
                    <a:gd name="connsiteY8" fmla="*/ 900000 h 1800000"/>
                    <a:gd name="connsiteX9" fmla="*/ 900000 w 1800000"/>
                    <a:gd name="connsiteY9" fmla="*/ 90000 h 1800000"/>
                    <a:gd name="connsiteX10" fmla="*/ 900000 w 1800000"/>
                    <a:gd name="connsiteY10" fmla="*/ 0 h 1800000"/>
                    <a:gd name="connsiteX11" fmla="*/ 1800000 w 1800000"/>
                    <a:gd name="connsiteY11" fmla="*/ 900000 h 1800000"/>
                    <a:gd name="connsiteX12" fmla="*/ 900000 w 1800000"/>
                    <a:gd name="connsiteY12" fmla="*/ 1800000 h 1800000"/>
                    <a:gd name="connsiteX13" fmla="*/ 0 w 1800000"/>
                    <a:gd name="connsiteY13" fmla="*/ 900000 h 1800000"/>
                    <a:gd name="connsiteX14" fmla="*/ 900000 w 1800000"/>
                    <a:gd name="connsiteY14"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0000" h="1800000">
                      <a:moveTo>
                        <a:pt x="900000" y="180000"/>
                      </a:moveTo>
                      <a:cubicBezTo>
                        <a:pt x="1297645" y="180000"/>
                        <a:pt x="1620000" y="502355"/>
                        <a:pt x="1620000" y="900000"/>
                      </a:cubicBezTo>
                      <a:cubicBezTo>
                        <a:pt x="1620000" y="1297645"/>
                        <a:pt x="1297645" y="1620000"/>
                        <a:pt x="900000" y="1620000"/>
                      </a:cubicBezTo>
                      <a:cubicBezTo>
                        <a:pt x="502355" y="1620000"/>
                        <a:pt x="180000" y="1297645"/>
                        <a:pt x="180000" y="900000"/>
                      </a:cubicBezTo>
                      <a:cubicBezTo>
                        <a:pt x="180000" y="502355"/>
                        <a:pt x="502355" y="180000"/>
                        <a:pt x="900000" y="180000"/>
                      </a:cubicBezTo>
                      <a:close/>
                      <a:moveTo>
                        <a:pt x="900000" y="90000"/>
                      </a:moveTo>
                      <a:cubicBezTo>
                        <a:pt x="452649" y="90000"/>
                        <a:pt x="90000" y="452649"/>
                        <a:pt x="90000" y="900000"/>
                      </a:cubicBezTo>
                      <a:cubicBezTo>
                        <a:pt x="90000" y="1347351"/>
                        <a:pt x="452649" y="1710000"/>
                        <a:pt x="900000" y="1710000"/>
                      </a:cubicBezTo>
                      <a:cubicBezTo>
                        <a:pt x="1347351" y="1710000"/>
                        <a:pt x="1710000" y="1347351"/>
                        <a:pt x="1710000" y="900000"/>
                      </a:cubicBezTo>
                      <a:cubicBezTo>
                        <a:pt x="1710000" y="452649"/>
                        <a:pt x="1347351" y="90000"/>
                        <a:pt x="900000" y="90000"/>
                      </a:cubicBezTo>
                      <a:close/>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path>
                  </a:pathLst>
                </a:cu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grpSp>
        </p:grpSp>
        <p:grpSp>
          <p:nvGrpSpPr>
            <p:cNvPr id="48" name="Group 47">
              <a:extLst>
                <a:ext uri="{FF2B5EF4-FFF2-40B4-BE49-F238E27FC236}">
                  <a16:creationId xmlns:a16="http://schemas.microsoft.com/office/drawing/2014/main" id="{4E2343C4-8C78-BF24-9A5B-457F2DDA03E3}"/>
                </a:ext>
              </a:extLst>
            </p:cNvPr>
            <p:cNvGrpSpPr/>
            <p:nvPr/>
          </p:nvGrpSpPr>
          <p:grpSpPr>
            <a:xfrm>
              <a:off x="444309" y="870382"/>
              <a:ext cx="8267334" cy="1008386"/>
              <a:chOff x="653653" y="1133518"/>
              <a:chExt cx="8267334" cy="1008386"/>
            </a:xfrm>
            <a:solidFill>
              <a:schemeClr val="tx1">
                <a:lumMod val="10000"/>
                <a:lumOff val="90000"/>
              </a:schemeClr>
            </a:solidFill>
          </p:grpSpPr>
          <p:sp>
            <p:nvSpPr>
              <p:cNvPr id="45" name="Freeform: Shape 44">
                <a:extLst>
                  <a:ext uri="{FF2B5EF4-FFF2-40B4-BE49-F238E27FC236}">
                    <a16:creationId xmlns:a16="http://schemas.microsoft.com/office/drawing/2014/main" id="{1918CEE0-361B-BFD1-2272-39EB92AF5701}"/>
                  </a:ext>
                </a:extLst>
              </p:cNvPr>
              <p:cNvSpPr/>
              <p:nvPr/>
            </p:nvSpPr>
            <p:spPr>
              <a:xfrm>
                <a:off x="669421" y="1157422"/>
                <a:ext cx="8251566" cy="984482"/>
              </a:xfrm>
              <a:custGeom>
                <a:avLst/>
                <a:gdLst>
                  <a:gd name="connsiteX0" fmla="*/ 8056226 w 8251566"/>
                  <a:gd name="connsiteY0" fmla="*/ 0 h 984482"/>
                  <a:gd name="connsiteX1" fmla="*/ 8087482 w 8251566"/>
                  <a:gd name="connsiteY1" fmla="*/ 0 h 984482"/>
                  <a:gd name="connsiteX2" fmla="*/ 8251566 w 8251566"/>
                  <a:gd name="connsiteY2" fmla="*/ 164084 h 984482"/>
                  <a:gd name="connsiteX3" fmla="*/ 8251566 w 8251566"/>
                  <a:gd name="connsiteY3" fmla="*/ 820398 h 984482"/>
                  <a:gd name="connsiteX4" fmla="*/ 8087482 w 8251566"/>
                  <a:gd name="connsiteY4" fmla="*/ 984482 h 984482"/>
                  <a:gd name="connsiteX5" fmla="*/ 1007815 w 8251566"/>
                  <a:gd name="connsiteY5" fmla="*/ 984482 h 984482"/>
                  <a:gd name="connsiteX6" fmla="*/ 843731 w 8251566"/>
                  <a:gd name="connsiteY6" fmla="*/ 820398 h 984482"/>
                  <a:gd name="connsiteX7" fmla="*/ 843731 w 8251566"/>
                  <a:gd name="connsiteY7" fmla="*/ 476792 h 984482"/>
                  <a:gd name="connsiteX8" fmla="*/ 812807 w 8251566"/>
                  <a:gd name="connsiteY8" fmla="*/ 323621 h 984482"/>
                  <a:gd name="connsiteX9" fmla="*/ 450000 w 8251566"/>
                  <a:gd name="connsiteY9" fmla="*/ 83136 h 984482"/>
                  <a:gd name="connsiteX10" fmla="*/ 56250 w 8251566"/>
                  <a:gd name="connsiteY10" fmla="*/ 476886 h 984482"/>
                  <a:gd name="connsiteX11" fmla="*/ 0 w 8251566"/>
                  <a:gd name="connsiteY11" fmla="*/ 476886 h 984482"/>
                  <a:gd name="connsiteX12" fmla="*/ 450000 w 8251566"/>
                  <a:gd name="connsiteY12" fmla="*/ 26886 h 984482"/>
                  <a:gd name="connsiteX13" fmla="*/ 890858 w 8251566"/>
                  <a:gd name="connsiteY13" fmla="*/ 386195 h 984482"/>
                  <a:gd name="connsiteX14" fmla="*/ 899122 w 8251566"/>
                  <a:gd name="connsiteY14" fmla="*/ 468178 h 984482"/>
                  <a:gd name="connsiteX15" fmla="*/ 900113 w 8251566"/>
                  <a:gd name="connsiteY15" fmla="*/ 468178 h 984482"/>
                  <a:gd name="connsiteX16" fmla="*/ 900113 w 8251566"/>
                  <a:gd name="connsiteY16" fmla="*/ 782332 h 984482"/>
                  <a:gd name="connsiteX17" fmla="*/ 1044591 w 8251566"/>
                  <a:gd name="connsiteY17" fmla="*/ 926810 h 984482"/>
                  <a:gd name="connsiteX18" fmla="*/ 8045635 w 8251566"/>
                  <a:gd name="connsiteY18" fmla="*/ 926810 h 984482"/>
                  <a:gd name="connsiteX19" fmla="*/ 8190113 w 8251566"/>
                  <a:gd name="connsiteY19" fmla="*/ 782332 h 984482"/>
                  <a:gd name="connsiteX20" fmla="*/ 8190113 w 8251566"/>
                  <a:gd name="connsiteY20" fmla="*/ 204435 h 984482"/>
                  <a:gd name="connsiteX21" fmla="*/ 8101872 w 8251566"/>
                  <a:gd name="connsiteY21" fmla="*/ 71311 h 984482"/>
                  <a:gd name="connsiteX22" fmla="*/ 8056226 w 8251566"/>
                  <a:gd name="connsiteY22" fmla="*/ 62095 h 98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51566" h="984482">
                    <a:moveTo>
                      <a:pt x="8056226" y="0"/>
                    </a:moveTo>
                    <a:lnTo>
                      <a:pt x="8087482" y="0"/>
                    </a:lnTo>
                    <a:cubicBezTo>
                      <a:pt x="8178103" y="0"/>
                      <a:pt x="8251566" y="73463"/>
                      <a:pt x="8251566" y="164084"/>
                    </a:cubicBezTo>
                    <a:lnTo>
                      <a:pt x="8251566" y="820398"/>
                    </a:lnTo>
                    <a:cubicBezTo>
                      <a:pt x="8251566" y="911019"/>
                      <a:pt x="8178103" y="984482"/>
                      <a:pt x="8087482" y="984482"/>
                    </a:cubicBezTo>
                    <a:lnTo>
                      <a:pt x="1007815" y="984482"/>
                    </a:lnTo>
                    <a:cubicBezTo>
                      <a:pt x="917194" y="984482"/>
                      <a:pt x="843731" y="911019"/>
                      <a:pt x="843731" y="820398"/>
                    </a:cubicBezTo>
                    <a:lnTo>
                      <a:pt x="843731" y="476792"/>
                    </a:lnTo>
                    <a:lnTo>
                      <a:pt x="812807" y="323621"/>
                    </a:lnTo>
                    <a:cubicBezTo>
                      <a:pt x="753033" y="182298"/>
                      <a:pt x="613097" y="83136"/>
                      <a:pt x="450000" y="83136"/>
                    </a:cubicBezTo>
                    <a:cubicBezTo>
                      <a:pt x="232538" y="83136"/>
                      <a:pt x="56250" y="259424"/>
                      <a:pt x="56250" y="476886"/>
                    </a:cubicBezTo>
                    <a:lnTo>
                      <a:pt x="0" y="476886"/>
                    </a:lnTo>
                    <a:cubicBezTo>
                      <a:pt x="0" y="228358"/>
                      <a:pt x="201472" y="26886"/>
                      <a:pt x="450000" y="26886"/>
                    </a:cubicBezTo>
                    <a:cubicBezTo>
                      <a:pt x="667462" y="26886"/>
                      <a:pt x="848897" y="181138"/>
                      <a:pt x="890858" y="386195"/>
                    </a:cubicBezTo>
                    <a:lnTo>
                      <a:pt x="899122" y="468178"/>
                    </a:lnTo>
                    <a:lnTo>
                      <a:pt x="900113" y="468178"/>
                    </a:lnTo>
                    <a:lnTo>
                      <a:pt x="900113" y="782332"/>
                    </a:lnTo>
                    <a:cubicBezTo>
                      <a:pt x="900113" y="862125"/>
                      <a:pt x="964798" y="926810"/>
                      <a:pt x="1044591" y="926810"/>
                    </a:cubicBezTo>
                    <a:lnTo>
                      <a:pt x="8045635" y="926810"/>
                    </a:lnTo>
                    <a:cubicBezTo>
                      <a:pt x="8125428" y="926810"/>
                      <a:pt x="8190113" y="862125"/>
                      <a:pt x="8190113" y="782332"/>
                    </a:cubicBezTo>
                    <a:lnTo>
                      <a:pt x="8190113" y="204435"/>
                    </a:lnTo>
                    <a:cubicBezTo>
                      <a:pt x="8190113" y="144590"/>
                      <a:pt x="8153728" y="93244"/>
                      <a:pt x="8101872" y="71311"/>
                    </a:cubicBezTo>
                    <a:lnTo>
                      <a:pt x="8056226" y="620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sp>
            <p:nvSpPr>
              <p:cNvPr id="46" name="Oval 45">
                <a:extLst>
                  <a:ext uri="{FF2B5EF4-FFF2-40B4-BE49-F238E27FC236}">
                    <a16:creationId xmlns:a16="http://schemas.microsoft.com/office/drawing/2014/main" id="{7035A82A-D6CE-6D38-BE02-A6B2F773DD86}"/>
                  </a:ext>
                </a:extLst>
              </p:cNvPr>
              <p:cNvSpPr>
                <a:spLocks noChangeArrowheads="1"/>
              </p:cNvSpPr>
              <p:nvPr/>
            </p:nvSpPr>
            <p:spPr bwMode="auto">
              <a:xfrm>
                <a:off x="653653" y="1649663"/>
                <a:ext cx="72000" cy="72000"/>
              </a:xfrm>
              <a:prstGeom prst="ellipse">
                <a:avLst/>
              </a:prstGeom>
              <a:solidFill>
                <a:srgbClr val="FFFFFF"/>
              </a:solidFill>
              <a:ln w="49213" cap="flat">
                <a:solidFill>
                  <a:schemeClr val="tx1">
                    <a:lumMod val="10000"/>
                    <a:lumOff val="90000"/>
                  </a:schemeClr>
                </a:solidFill>
                <a:prstDash val="solid"/>
                <a:miter lim="800000"/>
                <a:headEnd/>
                <a:tailEnd/>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sp>
            <p:nvSpPr>
              <p:cNvPr id="47" name="Oval 46">
                <a:extLst>
                  <a:ext uri="{FF2B5EF4-FFF2-40B4-BE49-F238E27FC236}">
                    <a16:creationId xmlns:a16="http://schemas.microsoft.com/office/drawing/2014/main" id="{2FF3318B-8F33-5503-F556-22C5DA83363D}"/>
                  </a:ext>
                </a:extLst>
              </p:cNvPr>
              <p:cNvSpPr>
                <a:spLocks noChangeArrowheads="1"/>
              </p:cNvSpPr>
              <p:nvPr/>
            </p:nvSpPr>
            <p:spPr bwMode="auto">
              <a:xfrm>
                <a:off x="8623914" y="1133518"/>
                <a:ext cx="122400" cy="123114"/>
              </a:xfrm>
              <a:prstGeom prst="ellipse">
                <a:avLst/>
              </a:prstGeom>
              <a:grp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grpSp>
      </p:grpSp>
      <p:grpSp>
        <p:nvGrpSpPr>
          <p:cNvPr id="62" name="Group 61">
            <a:extLst>
              <a:ext uri="{FF2B5EF4-FFF2-40B4-BE49-F238E27FC236}">
                <a16:creationId xmlns:a16="http://schemas.microsoft.com/office/drawing/2014/main" id="{52F70F50-DDBC-F8BB-CFA2-2C6C016042F4}"/>
              </a:ext>
            </a:extLst>
          </p:cNvPr>
          <p:cNvGrpSpPr/>
          <p:nvPr/>
        </p:nvGrpSpPr>
        <p:grpSpPr>
          <a:xfrm>
            <a:off x="483001" y="3579026"/>
            <a:ext cx="11023112" cy="1344515"/>
            <a:chOff x="444309" y="870382"/>
            <a:chExt cx="8267334" cy="1008386"/>
          </a:xfrm>
        </p:grpSpPr>
        <p:grpSp>
          <p:nvGrpSpPr>
            <p:cNvPr id="63" name="Group 62">
              <a:extLst>
                <a:ext uri="{FF2B5EF4-FFF2-40B4-BE49-F238E27FC236}">
                  <a16:creationId xmlns:a16="http://schemas.microsoft.com/office/drawing/2014/main" id="{99AE4C7C-4CEA-349C-5C39-6379CD655B76}"/>
                </a:ext>
              </a:extLst>
            </p:cNvPr>
            <p:cNvGrpSpPr/>
            <p:nvPr/>
          </p:nvGrpSpPr>
          <p:grpSpPr>
            <a:xfrm>
              <a:off x="547557" y="1026527"/>
              <a:ext cx="720000" cy="720000"/>
              <a:chOff x="3665177" y="1775600"/>
              <a:chExt cx="2052000" cy="2052000"/>
            </a:xfrm>
          </p:grpSpPr>
          <p:sp>
            <p:nvSpPr>
              <p:cNvPr id="68" name="Flowchart: Connector 67">
                <a:extLst>
                  <a:ext uri="{FF2B5EF4-FFF2-40B4-BE49-F238E27FC236}">
                    <a16:creationId xmlns:a16="http://schemas.microsoft.com/office/drawing/2014/main" id="{0072A624-E0F1-394D-1BD2-3FECA9B89DC4}"/>
                  </a:ext>
                </a:extLst>
              </p:cNvPr>
              <p:cNvSpPr/>
              <p:nvPr/>
            </p:nvSpPr>
            <p:spPr>
              <a:xfrm>
                <a:off x="3665177" y="1775600"/>
                <a:ext cx="2052000" cy="2052000"/>
              </a:xfrm>
              <a:prstGeom prst="flowChartConnector">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grpSp>
            <p:nvGrpSpPr>
              <p:cNvPr id="69" name="Group 68">
                <a:extLst>
                  <a:ext uri="{FF2B5EF4-FFF2-40B4-BE49-F238E27FC236}">
                    <a16:creationId xmlns:a16="http://schemas.microsoft.com/office/drawing/2014/main" id="{C215D521-F67C-88C8-9838-289D913745E3}"/>
                  </a:ext>
                </a:extLst>
              </p:cNvPr>
              <p:cNvGrpSpPr/>
              <p:nvPr/>
            </p:nvGrpSpPr>
            <p:grpSpPr>
              <a:xfrm>
                <a:off x="3791177" y="1901600"/>
                <a:ext cx="1800000" cy="1800000"/>
                <a:chOff x="819377" y="1812700"/>
                <a:chExt cx="1800000" cy="1800000"/>
              </a:xfrm>
            </p:grpSpPr>
            <p:sp>
              <p:nvSpPr>
                <p:cNvPr id="70" name="Flowchart: Connector 69">
                  <a:extLst>
                    <a:ext uri="{FF2B5EF4-FFF2-40B4-BE49-F238E27FC236}">
                      <a16:creationId xmlns:a16="http://schemas.microsoft.com/office/drawing/2014/main" id="{CFB1337E-9344-C6F2-E189-DBDACCCF3DD3}"/>
                    </a:ext>
                  </a:extLst>
                </p:cNvPr>
                <p:cNvSpPr/>
                <p:nvPr/>
              </p:nvSpPr>
              <p:spPr>
                <a:xfrm>
                  <a:off x="837377" y="1830700"/>
                  <a:ext cx="1764000" cy="1764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sp>
              <p:nvSpPr>
                <p:cNvPr id="71" name="Freeform: Shape 70">
                  <a:extLst>
                    <a:ext uri="{FF2B5EF4-FFF2-40B4-BE49-F238E27FC236}">
                      <a16:creationId xmlns:a16="http://schemas.microsoft.com/office/drawing/2014/main" id="{87D133D5-6721-CCE5-FD56-104374C01F48}"/>
                    </a:ext>
                  </a:extLst>
                </p:cNvPr>
                <p:cNvSpPr/>
                <p:nvPr/>
              </p:nvSpPr>
              <p:spPr>
                <a:xfrm>
                  <a:off x="819377" y="1812700"/>
                  <a:ext cx="1800000" cy="1800000"/>
                </a:xfrm>
                <a:custGeom>
                  <a:avLst/>
                  <a:gdLst>
                    <a:gd name="connsiteX0" fmla="*/ 900000 w 1800000"/>
                    <a:gd name="connsiteY0" fmla="*/ 180000 h 1800000"/>
                    <a:gd name="connsiteX1" fmla="*/ 1620000 w 1800000"/>
                    <a:gd name="connsiteY1" fmla="*/ 900000 h 1800000"/>
                    <a:gd name="connsiteX2" fmla="*/ 900000 w 1800000"/>
                    <a:gd name="connsiteY2" fmla="*/ 1620000 h 1800000"/>
                    <a:gd name="connsiteX3" fmla="*/ 180000 w 1800000"/>
                    <a:gd name="connsiteY3" fmla="*/ 900000 h 1800000"/>
                    <a:gd name="connsiteX4" fmla="*/ 900000 w 1800000"/>
                    <a:gd name="connsiteY4" fmla="*/ 180000 h 1800000"/>
                    <a:gd name="connsiteX5" fmla="*/ 900000 w 1800000"/>
                    <a:gd name="connsiteY5" fmla="*/ 90000 h 1800000"/>
                    <a:gd name="connsiteX6" fmla="*/ 90000 w 1800000"/>
                    <a:gd name="connsiteY6" fmla="*/ 900000 h 1800000"/>
                    <a:gd name="connsiteX7" fmla="*/ 900000 w 1800000"/>
                    <a:gd name="connsiteY7" fmla="*/ 1710000 h 1800000"/>
                    <a:gd name="connsiteX8" fmla="*/ 1710000 w 1800000"/>
                    <a:gd name="connsiteY8" fmla="*/ 900000 h 1800000"/>
                    <a:gd name="connsiteX9" fmla="*/ 900000 w 1800000"/>
                    <a:gd name="connsiteY9" fmla="*/ 90000 h 1800000"/>
                    <a:gd name="connsiteX10" fmla="*/ 900000 w 1800000"/>
                    <a:gd name="connsiteY10" fmla="*/ 0 h 1800000"/>
                    <a:gd name="connsiteX11" fmla="*/ 1800000 w 1800000"/>
                    <a:gd name="connsiteY11" fmla="*/ 900000 h 1800000"/>
                    <a:gd name="connsiteX12" fmla="*/ 900000 w 1800000"/>
                    <a:gd name="connsiteY12" fmla="*/ 1800000 h 1800000"/>
                    <a:gd name="connsiteX13" fmla="*/ 0 w 1800000"/>
                    <a:gd name="connsiteY13" fmla="*/ 900000 h 1800000"/>
                    <a:gd name="connsiteX14" fmla="*/ 900000 w 1800000"/>
                    <a:gd name="connsiteY14"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0000" h="1800000">
                      <a:moveTo>
                        <a:pt x="900000" y="180000"/>
                      </a:moveTo>
                      <a:cubicBezTo>
                        <a:pt x="1297645" y="180000"/>
                        <a:pt x="1620000" y="502355"/>
                        <a:pt x="1620000" y="900000"/>
                      </a:cubicBezTo>
                      <a:cubicBezTo>
                        <a:pt x="1620000" y="1297645"/>
                        <a:pt x="1297645" y="1620000"/>
                        <a:pt x="900000" y="1620000"/>
                      </a:cubicBezTo>
                      <a:cubicBezTo>
                        <a:pt x="502355" y="1620000"/>
                        <a:pt x="180000" y="1297645"/>
                        <a:pt x="180000" y="900000"/>
                      </a:cubicBezTo>
                      <a:cubicBezTo>
                        <a:pt x="180000" y="502355"/>
                        <a:pt x="502355" y="180000"/>
                        <a:pt x="900000" y="180000"/>
                      </a:cubicBezTo>
                      <a:close/>
                      <a:moveTo>
                        <a:pt x="900000" y="90000"/>
                      </a:moveTo>
                      <a:cubicBezTo>
                        <a:pt x="452649" y="90000"/>
                        <a:pt x="90000" y="452649"/>
                        <a:pt x="90000" y="900000"/>
                      </a:cubicBezTo>
                      <a:cubicBezTo>
                        <a:pt x="90000" y="1347351"/>
                        <a:pt x="452649" y="1710000"/>
                        <a:pt x="900000" y="1710000"/>
                      </a:cubicBezTo>
                      <a:cubicBezTo>
                        <a:pt x="1347351" y="1710000"/>
                        <a:pt x="1710000" y="1347351"/>
                        <a:pt x="1710000" y="900000"/>
                      </a:cubicBezTo>
                      <a:cubicBezTo>
                        <a:pt x="1710000" y="452649"/>
                        <a:pt x="1347351" y="90000"/>
                        <a:pt x="900000" y="90000"/>
                      </a:cubicBezTo>
                      <a:close/>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path>
                  </a:pathLst>
                </a:custGeom>
                <a:solidFill>
                  <a:srgbClr val="FF206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grpSp>
        </p:grpSp>
        <p:grpSp>
          <p:nvGrpSpPr>
            <p:cNvPr id="64" name="Group 63">
              <a:extLst>
                <a:ext uri="{FF2B5EF4-FFF2-40B4-BE49-F238E27FC236}">
                  <a16:creationId xmlns:a16="http://schemas.microsoft.com/office/drawing/2014/main" id="{38D55603-F6C8-C5B2-B89B-D602A5F3B3DD}"/>
                </a:ext>
              </a:extLst>
            </p:cNvPr>
            <p:cNvGrpSpPr/>
            <p:nvPr/>
          </p:nvGrpSpPr>
          <p:grpSpPr>
            <a:xfrm>
              <a:off x="444309" y="870382"/>
              <a:ext cx="8267334" cy="1008386"/>
              <a:chOff x="653653" y="1133518"/>
              <a:chExt cx="8267334" cy="1008386"/>
            </a:xfrm>
            <a:solidFill>
              <a:schemeClr val="tx1">
                <a:lumMod val="10000"/>
                <a:lumOff val="90000"/>
              </a:schemeClr>
            </a:solidFill>
          </p:grpSpPr>
          <p:sp>
            <p:nvSpPr>
              <p:cNvPr id="65" name="Freeform: Shape 64">
                <a:extLst>
                  <a:ext uri="{FF2B5EF4-FFF2-40B4-BE49-F238E27FC236}">
                    <a16:creationId xmlns:a16="http://schemas.microsoft.com/office/drawing/2014/main" id="{549755A6-2BBE-7FAC-A947-25DAE0D7CE68}"/>
                  </a:ext>
                </a:extLst>
              </p:cNvPr>
              <p:cNvSpPr/>
              <p:nvPr/>
            </p:nvSpPr>
            <p:spPr>
              <a:xfrm>
                <a:off x="669421" y="1157422"/>
                <a:ext cx="8251566" cy="984482"/>
              </a:xfrm>
              <a:custGeom>
                <a:avLst/>
                <a:gdLst>
                  <a:gd name="connsiteX0" fmla="*/ 8056226 w 8251566"/>
                  <a:gd name="connsiteY0" fmla="*/ 0 h 984482"/>
                  <a:gd name="connsiteX1" fmla="*/ 8087482 w 8251566"/>
                  <a:gd name="connsiteY1" fmla="*/ 0 h 984482"/>
                  <a:gd name="connsiteX2" fmla="*/ 8251566 w 8251566"/>
                  <a:gd name="connsiteY2" fmla="*/ 164084 h 984482"/>
                  <a:gd name="connsiteX3" fmla="*/ 8251566 w 8251566"/>
                  <a:gd name="connsiteY3" fmla="*/ 820398 h 984482"/>
                  <a:gd name="connsiteX4" fmla="*/ 8087482 w 8251566"/>
                  <a:gd name="connsiteY4" fmla="*/ 984482 h 984482"/>
                  <a:gd name="connsiteX5" fmla="*/ 1007815 w 8251566"/>
                  <a:gd name="connsiteY5" fmla="*/ 984482 h 984482"/>
                  <a:gd name="connsiteX6" fmla="*/ 843731 w 8251566"/>
                  <a:gd name="connsiteY6" fmla="*/ 820398 h 984482"/>
                  <a:gd name="connsiteX7" fmla="*/ 843731 w 8251566"/>
                  <a:gd name="connsiteY7" fmla="*/ 476792 h 984482"/>
                  <a:gd name="connsiteX8" fmla="*/ 812807 w 8251566"/>
                  <a:gd name="connsiteY8" fmla="*/ 323621 h 984482"/>
                  <a:gd name="connsiteX9" fmla="*/ 450000 w 8251566"/>
                  <a:gd name="connsiteY9" fmla="*/ 83136 h 984482"/>
                  <a:gd name="connsiteX10" fmla="*/ 56250 w 8251566"/>
                  <a:gd name="connsiteY10" fmla="*/ 476886 h 984482"/>
                  <a:gd name="connsiteX11" fmla="*/ 0 w 8251566"/>
                  <a:gd name="connsiteY11" fmla="*/ 476886 h 984482"/>
                  <a:gd name="connsiteX12" fmla="*/ 450000 w 8251566"/>
                  <a:gd name="connsiteY12" fmla="*/ 26886 h 984482"/>
                  <a:gd name="connsiteX13" fmla="*/ 890858 w 8251566"/>
                  <a:gd name="connsiteY13" fmla="*/ 386195 h 984482"/>
                  <a:gd name="connsiteX14" fmla="*/ 899122 w 8251566"/>
                  <a:gd name="connsiteY14" fmla="*/ 468178 h 984482"/>
                  <a:gd name="connsiteX15" fmla="*/ 900113 w 8251566"/>
                  <a:gd name="connsiteY15" fmla="*/ 468178 h 984482"/>
                  <a:gd name="connsiteX16" fmla="*/ 900113 w 8251566"/>
                  <a:gd name="connsiteY16" fmla="*/ 782332 h 984482"/>
                  <a:gd name="connsiteX17" fmla="*/ 1044591 w 8251566"/>
                  <a:gd name="connsiteY17" fmla="*/ 926810 h 984482"/>
                  <a:gd name="connsiteX18" fmla="*/ 8045635 w 8251566"/>
                  <a:gd name="connsiteY18" fmla="*/ 926810 h 984482"/>
                  <a:gd name="connsiteX19" fmla="*/ 8190113 w 8251566"/>
                  <a:gd name="connsiteY19" fmla="*/ 782332 h 984482"/>
                  <a:gd name="connsiteX20" fmla="*/ 8190113 w 8251566"/>
                  <a:gd name="connsiteY20" fmla="*/ 204435 h 984482"/>
                  <a:gd name="connsiteX21" fmla="*/ 8101872 w 8251566"/>
                  <a:gd name="connsiteY21" fmla="*/ 71311 h 984482"/>
                  <a:gd name="connsiteX22" fmla="*/ 8056226 w 8251566"/>
                  <a:gd name="connsiteY22" fmla="*/ 62095 h 98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51566" h="984482">
                    <a:moveTo>
                      <a:pt x="8056226" y="0"/>
                    </a:moveTo>
                    <a:lnTo>
                      <a:pt x="8087482" y="0"/>
                    </a:lnTo>
                    <a:cubicBezTo>
                      <a:pt x="8178103" y="0"/>
                      <a:pt x="8251566" y="73463"/>
                      <a:pt x="8251566" y="164084"/>
                    </a:cubicBezTo>
                    <a:lnTo>
                      <a:pt x="8251566" y="820398"/>
                    </a:lnTo>
                    <a:cubicBezTo>
                      <a:pt x="8251566" y="911019"/>
                      <a:pt x="8178103" y="984482"/>
                      <a:pt x="8087482" y="984482"/>
                    </a:cubicBezTo>
                    <a:lnTo>
                      <a:pt x="1007815" y="984482"/>
                    </a:lnTo>
                    <a:cubicBezTo>
                      <a:pt x="917194" y="984482"/>
                      <a:pt x="843731" y="911019"/>
                      <a:pt x="843731" y="820398"/>
                    </a:cubicBezTo>
                    <a:lnTo>
                      <a:pt x="843731" y="476792"/>
                    </a:lnTo>
                    <a:lnTo>
                      <a:pt x="812807" y="323621"/>
                    </a:lnTo>
                    <a:cubicBezTo>
                      <a:pt x="753033" y="182298"/>
                      <a:pt x="613097" y="83136"/>
                      <a:pt x="450000" y="83136"/>
                    </a:cubicBezTo>
                    <a:cubicBezTo>
                      <a:pt x="232538" y="83136"/>
                      <a:pt x="56250" y="259424"/>
                      <a:pt x="56250" y="476886"/>
                    </a:cubicBezTo>
                    <a:lnTo>
                      <a:pt x="0" y="476886"/>
                    </a:lnTo>
                    <a:cubicBezTo>
                      <a:pt x="0" y="228358"/>
                      <a:pt x="201472" y="26886"/>
                      <a:pt x="450000" y="26886"/>
                    </a:cubicBezTo>
                    <a:cubicBezTo>
                      <a:pt x="667462" y="26886"/>
                      <a:pt x="848897" y="181138"/>
                      <a:pt x="890858" y="386195"/>
                    </a:cubicBezTo>
                    <a:lnTo>
                      <a:pt x="899122" y="468178"/>
                    </a:lnTo>
                    <a:lnTo>
                      <a:pt x="900113" y="468178"/>
                    </a:lnTo>
                    <a:lnTo>
                      <a:pt x="900113" y="782332"/>
                    </a:lnTo>
                    <a:cubicBezTo>
                      <a:pt x="900113" y="862125"/>
                      <a:pt x="964798" y="926810"/>
                      <a:pt x="1044591" y="926810"/>
                    </a:cubicBezTo>
                    <a:lnTo>
                      <a:pt x="8045635" y="926810"/>
                    </a:lnTo>
                    <a:cubicBezTo>
                      <a:pt x="8125428" y="926810"/>
                      <a:pt x="8190113" y="862125"/>
                      <a:pt x="8190113" y="782332"/>
                    </a:cubicBezTo>
                    <a:lnTo>
                      <a:pt x="8190113" y="204435"/>
                    </a:lnTo>
                    <a:cubicBezTo>
                      <a:pt x="8190113" y="144590"/>
                      <a:pt x="8153728" y="93244"/>
                      <a:pt x="8101872" y="71311"/>
                    </a:cubicBezTo>
                    <a:lnTo>
                      <a:pt x="8056226" y="620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sp>
            <p:nvSpPr>
              <p:cNvPr id="66" name="Oval 65">
                <a:extLst>
                  <a:ext uri="{FF2B5EF4-FFF2-40B4-BE49-F238E27FC236}">
                    <a16:creationId xmlns:a16="http://schemas.microsoft.com/office/drawing/2014/main" id="{75392489-90B4-060D-C404-05878A3624A6}"/>
                  </a:ext>
                </a:extLst>
              </p:cNvPr>
              <p:cNvSpPr>
                <a:spLocks noChangeArrowheads="1"/>
              </p:cNvSpPr>
              <p:nvPr/>
            </p:nvSpPr>
            <p:spPr bwMode="auto">
              <a:xfrm>
                <a:off x="653653" y="1649663"/>
                <a:ext cx="72000" cy="72000"/>
              </a:xfrm>
              <a:prstGeom prst="ellipse">
                <a:avLst/>
              </a:prstGeom>
              <a:solidFill>
                <a:srgbClr val="FFFFFF"/>
              </a:solidFill>
              <a:ln w="49213" cap="flat">
                <a:solidFill>
                  <a:schemeClr val="tx1">
                    <a:lumMod val="10000"/>
                    <a:lumOff val="90000"/>
                  </a:schemeClr>
                </a:solidFill>
                <a:prstDash val="solid"/>
                <a:miter lim="800000"/>
                <a:headEnd/>
                <a:tailEnd/>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sp>
            <p:nvSpPr>
              <p:cNvPr id="67" name="Oval 66">
                <a:extLst>
                  <a:ext uri="{FF2B5EF4-FFF2-40B4-BE49-F238E27FC236}">
                    <a16:creationId xmlns:a16="http://schemas.microsoft.com/office/drawing/2014/main" id="{8AF23E27-2071-D918-F243-8E9BFC6386B5}"/>
                  </a:ext>
                </a:extLst>
              </p:cNvPr>
              <p:cNvSpPr>
                <a:spLocks noChangeArrowheads="1"/>
              </p:cNvSpPr>
              <p:nvPr/>
            </p:nvSpPr>
            <p:spPr bwMode="auto">
              <a:xfrm>
                <a:off x="8623914" y="1133518"/>
                <a:ext cx="122400" cy="123114"/>
              </a:xfrm>
              <a:prstGeom prst="ellipse">
                <a:avLst/>
              </a:prstGeom>
              <a:grp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grpSp>
      </p:grpSp>
      <p:grpSp>
        <p:nvGrpSpPr>
          <p:cNvPr id="72" name="Group 71">
            <a:extLst>
              <a:ext uri="{FF2B5EF4-FFF2-40B4-BE49-F238E27FC236}">
                <a16:creationId xmlns:a16="http://schemas.microsoft.com/office/drawing/2014/main" id="{9AFAA734-1F30-6C75-B875-D9F03F27EFAD}"/>
              </a:ext>
            </a:extLst>
          </p:cNvPr>
          <p:cNvGrpSpPr/>
          <p:nvPr/>
        </p:nvGrpSpPr>
        <p:grpSpPr>
          <a:xfrm>
            <a:off x="483001" y="5073566"/>
            <a:ext cx="11023112" cy="1344515"/>
            <a:chOff x="444309" y="870382"/>
            <a:chExt cx="8267334" cy="1008386"/>
          </a:xfrm>
        </p:grpSpPr>
        <p:grpSp>
          <p:nvGrpSpPr>
            <p:cNvPr id="73" name="Group 72">
              <a:extLst>
                <a:ext uri="{FF2B5EF4-FFF2-40B4-BE49-F238E27FC236}">
                  <a16:creationId xmlns:a16="http://schemas.microsoft.com/office/drawing/2014/main" id="{D0C8BEB4-1086-9A10-1F58-2954608D5551}"/>
                </a:ext>
              </a:extLst>
            </p:cNvPr>
            <p:cNvGrpSpPr/>
            <p:nvPr/>
          </p:nvGrpSpPr>
          <p:grpSpPr>
            <a:xfrm>
              <a:off x="547557" y="1026527"/>
              <a:ext cx="720000" cy="720000"/>
              <a:chOff x="3665177" y="1775600"/>
              <a:chExt cx="2052000" cy="2052000"/>
            </a:xfrm>
          </p:grpSpPr>
          <p:sp>
            <p:nvSpPr>
              <p:cNvPr id="78" name="Flowchart: Connector 77">
                <a:extLst>
                  <a:ext uri="{FF2B5EF4-FFF2-40B4-BE49-F238E27FC236}">
                    <a16:creationId xmlns:a16="http://schemas.microsoft.com/office/drawing/2014/main" id="{18712F4D-AE6A-286F-B5CE-8B6167DDC13B}"/>
                  </a:ext>
                </a:extLst>
              </p:cNvPr>
              <p:cNvSpPr/>
              <p:nvPr/>
            </p:nvSpPr>
            <p:spPr>
              <a:xfrm>
                <a:off x="3665177" y="1775600"/>
                <a:ext cx="2052000" cy="2052000"/>
              </a:xfrm>
              <a:prstGeom prst="flowChartConnector">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grpSp>
            <p:nvGrpSpPr>
              <p:cNvPr id="79" name="Group 78">
                <a:extLst>
                  <a:ext uri="{FF2B5EF4-FFF2-40B4-BE49-F238E27FC236}">
                    <a16:creationId xmlns:a16="http://schemas.microsoft.com/office/drawing/2014/main" id="{85FCF404-FEFA-F697-B638-E12ACBB75237}"/>
                  </a:ext>
                </a:extLst>
              </p:cNvPr>
              <p:cNvGrpSpPr/>
              <p:nvPr/>
            </p:nvGrpSpPr>
            <p:grpSpPr>
              <a:xfrm>
                <a:off x="3791177" y="1901600"/>
                <a:ext cx="1800000" cy="1800000"/>
                <a:chOff x="819377" y="1812700"/>
                <a:chExt cx="1800000" cy="1800000"/>
              </a:xfrm>
            </p:grpSpPr>
            <p:sp>
              <p:nvSpPr>
                <p:cNvPr id="80" name="Flowchart: Connector 79">
                  <a:extLst>
                    <a:ext uri="{FF2B5EF4-FFF2-40B4-BE49-F238E27FC236}">
                      <a16:creationId xmlns:a16="http://schemas.microsoft.com/office/drawing/2014/main" id="{0B8E9215-E8A1-F133-24BB-A808B7862CBD}"/>
                    </a:ext>
                  </a:extLst>
                </p:cNvPr>
                <p:cNvSpPr/>
                <p:nvPr/>
              </p:nvSpPr>
              <p:spPr>
                <a:xfrm>
                  <a:off x="837377" y="1830700"/>
                  <a:ext cx="1764000" cy="1764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sp>
              <p:nvSpPr>
                <p:cNvPr id="81" name="Freeform: Shape 80">
                  <a:extLst>
                    <a:ext uri="{FF2B5EF4-FFF2-40B4-BE49-F238E27FC236}">
                      <a16:creationId xmlns:a16="http://schemas.microsoft.com/office/drawing/2014/main" id="{5C0B765E-EF4C-1CFC-0EF2-D14DE94FABA2}"/>
                    </a:ext>
                  </a:extLst>
                </p:cNvPr>
                <p:cNvSpPr/>
                <p:nvPr/>
              </p:nvSpPr>
              <p:spPr>
                <a:xfrm>
                  <a:off x="819377" y="1812700"/>
                  <a:ext cx="1800000" cy="1800000"/>
                </a:xfrm>
                <a:custGeom>
                  <a:avLst/>
                  <a:gdLst>
                    <a:gd name="connsiteX0" fmla="*/ 900000 w 1800000"/>
                    <a:gd name="connsiteY0" fmla="*/ 180000 h 1800000"/>
                    <a:gd name="connsiteX1" fmla="*/ 1620000 w 1800000"/>
                    <a:gd name="connsiteY1" fmla="*/ 900000 h 1800000"/>
                    <a:gd name="connsiteX2" fmla="*/ 900000 w 1800000"/>
                    <a:gd name="connsiteY2" fmla="*/ 1620000 h 1800000"/>
                    <a:gd name="connsiteX3" fmla="*/ 180000 w 1800000"/>
                    <a:gd name="connsiteY3" fmla="*/ 900000 h 1800000"/>
                    <a:gd name="connsiteX4" fmla="*/ 900000 w 1800000"/>
                    <a:gd name="connsiteY4" fmla="*/ 180000 h 1800000"/>
                    <a:gd name="connsiteX5" fmla="*/ 900000 w 1800000"/>
                    <a:gd name="connsiteY5" fmla="*/ 90000 h 1800000"/>
                    <a:gd name="connsiteX6" fmla="*/ 90000 w 1800000"/>
                    <a:gd name="connsiteY6" fmla="*/ 900000 h 1800000"/>
                    <a:gd name="connsiteX7" fmla="*/ 900000 w 1800000"/>
                    <a:gd name="connsiteY7" fmla="*/ 1710000 h 1800000"/>
                    <a:gd name="connsiteX8" fmla="*/ 1710000 w 1800000"/>
                    <a:gd name="connsiteY8" fmla="*/ 900000 h 1800000"/>
                    <a:gd name="connsiteX9" fmla="*/ 900000 w 1800000"/>
                    <a:gd name="connsiteY9" fmla="*/ 90000 h 1800000"/>
                    <a:gd name="connsiteX10" fmla="*/ 900000 w 1800000"/>
                    <a:gd name="connsiteY10" fmla="*/ 0 h 1800000"/>
                    <a:gd name="connsiteX11" fmla="*/ 1800000 w 1800000"/>
                    <a:gd name="connsiteY11" fmla="*/ 900000 h 1800000"/>
                    <a:gd name="connsiteX12" fmla="*/ 900000 w 1800000"/>
                    <a:gd name="connsiteY12" fmla="*/ 1800000 h 1800000"/>
                    <a:gd name="connsiteX13" fmla="*/ 0 w 1800000"/>
                    <a:gd name="connsiteY13" fmla="*/ 900000 h 1800000"/>
                    <a:gd name="connsiteX14" fmla="*/ 900000 w 1800000"/>
                    <a:gd name="connsiteY14"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0000" h="1800000">
                      <a:moveTo>
                        <a:pt x="900000" y="180000"/>
                      </a:moveTo>
                      <a:cubicBezTo>
                        <a:pt x="1297645" y="180000"/>
                        <a:pt x="1620000" y="502355"/>
                        <a:pt x="1620000" y="900000"/>
                      </a:cubicBezTo>
                      <a:cubicBezTo>
                        <a:pt x="1620000" y="1297645"/>
                        <a:pt x="1297645" y="1620000"/>
                        <a:pt x="900000" y="1620000"/>
                      </a:cubicBezTo>
                      <a:cubicBezTo>
                        <a:pt x="502355" y="1620000"/>
                        <a:pt x="180000" y="1297645"/>
                        <a:pt x="180000" y="900000"/>
                      </a:cubicBezTo>
                      <a:cubicBezTo>
                        <a:pt x="180000" y="502355"/>
                        <a:pt x="502355" y="180000"/>
                        <a:pt x="900000" y="180000"/>
                      </a:cubicBezTo>
                      <a:close/>
                      <a:moveTo>
                        <a:pt x="900000" y="90000"/>
                      </a:moveTo>
                      <a:cubicBezTo>
                        <a:pt x="452649" y="90000"/>
                        <a:pt x="90000" y="452649"/>
                        <a:pt x="90000" y="900000"/>
                      </a:cubicBezTo>
                      <a:cubicBezTo>
                        <a:pt x="90000" y="1347351"/>
                        <a:pt x="452649" y="1710000"/>
                        <a:pt x="900000" y="1710000"/>
                      </a:cubicBezTo>
                      <a:cubicBezTo>
                        <a:pt x="1347351" y="1710000"/>
                        <a:pt x="1710000" y="1347351"/>
                        <a:pt x="1710000" y="900000"/>
                      </a:cubicBezTo>
                      <a:cubicBezTo>
                        <a:pt x="1710000" y="452649"/>
                        <a:pt x="1347351" y="90000"/>
                        <a:pt x="900000" y="90000"/>
                      </a:cubicBezTo>
                      <a:close/>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path>
                  </a:pathLst>
                </a:custGeom>
                <a:solidFill>
                  <a:srgbClr val="F0AB3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grpSp>
        </p:grpSp>
        <p:grpSp>
          <p:nvGrpSpPr>
            <p:cNvPr id="74" name="Group 73">
              <a:extLst>
                <a:ext uri="{FF2B5EF4-FFF2-40B4-BE49-F238E27FC236}">
                  <a16:creationId xmlns:a16="http://schemas.microsoft.com/office/drawing/2014/main" id="{25409795-41C0-EA81-FD68-71447407C0D8}"/>
                </a:ext>
              </a:extLst>
            </p:cNvPr>
            <p:cNvGrpSpPr/>
            <p:nvPr/>
          </p:nvGrpSpPr>
          <p:grpSpPr>
            <a:xfrm>
              <a:off x="444309" y="870382"/>
              <a:ext cx="8267334" cy="1008386"/>
              <a:chOff x="653653" y="1133518"/>
              <a:chExt cx="8267334" cy="1008386"/>
            </a:xfrm>
            <a:solidFill>
              <a:schemeClr val="tx1">
                <a:lumMod val="10000"/>
                <a:lumOff val="90000"/>
              </a:schemeClr>
            </a:solidFill>
          </p:grpSpPr>
          <p:sp>
            <p:nvSpPr>
              <p:cNvPr id="75" name="Freeform: Shape 74">
                <a:extLst>
                  <a:ext uri="{FF2B5EF4-FFF2-40B4-BE49-F238E27FC236}">
                    <a16:creationId xmlns:a16="http://schemas.microsoft.com/office/drawing/2014/main" id="{71D488B2-15F8-98BF-DE8C-B79C609A116F}"/>
                  </a:ext>
                </a:extLst>
              </p:cNvPr>
              <p:cNvSpPr/>
              <p:nvPr/>
            </p:nvSpPr>
            <p:spPr>
              <a:xfrm>
                <a:off x="669421" y="1157422"/>
                <a:ext cx="8251566" cy="984482"/>
              </a:xfrm>
              <a:custGeom>
                <a:avLst/>
                <a:gdLst>
                  <a:gd name="connsiteX0" fmla="*/ 8056226 w 8251566"/>
                  <a:gd name="connsiteY0" fmla="*/ 0 h 984482"/>
                  <a:gd name="connsiteX1" fmla="*/ 8087482 w 8251566"/>
                  <a:gd name="connsiteY1" fmla="*/ 0 h 984482"/>
                  <a:gd name="connsiteX2" fmla="*/ 8251566 w 8251566"/>
                  <a:gd name="connsiteY2" fmla="*/ 164084 h 984482"/>
                  <a:gd name="connsiteX3" fmla="*/ 8251566 w 8251566"/>
                  <a:gd name="connsiteY3" fmla="*/ 820398 h 984482"/>
                  <a:gd name="connsiteX4" fmla="*/ 8087482 w 8251566"/>
                  <a:gd name="connsiteY4" fmla="*/ 984482 h 984482"/>
                  <a:gd name="connsiteX5" fmla="*/ 1007815 w 8251566"/>
                  <a:gd name="connsiteY5" fmla="*/ 984482 h 984482"/>
                  <a:gd name="connsiteX6" fmla="*/ 843731 w 8251566"/>
                  <a:gd name="connsiteY6" fmla="*/ 820398 h 984482"/>
                  <a:gd name="connsiteX7" fmla="*/ 843731 w 8251566"/>
                  <a:gd name="connsiteY7" fmla="*/ 476792 h 984482"/>
                  <a:gd name="connsiteX8" fmla="*/ 812807 w 8251566"/>
                  <a:gd name="connsiteY8" fmla="*/ 323621 h 984482"/>
                  <a:gd name="connsiteX9" fmla="*/ 450000 w 8251566"/>
                  <a:gd name="connsiteY9" fmla="*/ 83136 h 984482"/>
                  <a:gd name="connsiteX10" fmla="*/ 56250 w 8251566"/>
                  <a:gd name="connsiteY10" fmla="*/ 476886 h 984482"/>
                  <a:gd name="connsiteX11" fmla="*/ 0 w 8251566"/>
                  <a:gd name="connsiteY11" fmla="*/ 476886 h 984482"/>
                  <a:gd name="connsiteX12" fmla="*/ 450000 w 8251566"/>
                  <a:gd name="connsiteY12" fmla="*/ 26886 h 984482"/>
                  <a:gd name="connsiteX13" fmla="*/ 890858 w 8251566"/>
                  <a:gd name="connsiteY13" fmla="*/ 386195 h 984482"/>
                  <a:gd name="connsiteX14" fmla="*/ 899122 w 8251566"/>
                  <a:gd name="connsiteY14" fmla="*/ 468178 h 984482"/>
                  <a:gd name="connsiteX15" fmla="*/ 900113 w 8251566"/>
                  <a:gd name="connsiteY15" fmla="*/ 468178 h 984482"/>
                  <a:gd name="connsiteX16" fmla="*/ 900113 w 8251566"/>
                  <a:gd name="connsiteY16" fmla="*/ 782332 h 984482"/>
                  <a:gd name="connsiteX17" fmla="*/ 1044591 w 8251566"/>
                  <a:gd name="connsiteY17" fmla="*/ 926810 h 984482"/>
                  <a:gd name="connsiteX18" fmla="*/ 8045635 w 8251566"/>
                  <a:gd name="connsiteY18" fmla="*/ 926810 h 984482"/>
                  <a:gd name="connsiteX19" fmla="*/ 8190113 w 8251566"/>
                  <a:gd name="connsiteY19" fmla="*/ 782332 h 984482"/>
                  <a:gd name="connsiteX20" fmla="*/ 8190113 w 8251566"/>
                  <a:gd name="connsiteY20" fmla="*/ 204435 h 984482"/>
                  <a:gd name="connsiteX21" fmla="*/ 8101872 w 8251566"/>
                  <a:gd name="connsiteY21" fmla="*/ 71311 h 984482"/>
                  <a:gd name="connsiteX22" fmla="*/ 8056226 w 8251566"/>
                  <a:gd name="connsiteY22" fmla="*/ 62095 h 98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51566" h="984482">
                    <a:moveTo>
                      <a:pt x="8056226" y="0"/>
                    </a:moveTo>
                    <a:lnTo>
                      <a:pt x="8087482" y="0"/>
                    </a:lnTo>
                    <a:cubicBezTo>
                      <a:pt x="8178103" y="0"/>
                      <a:pt x="8251566" y="73463"/>
                      <a:pt x="8251566" y="164084"/>
                    </a:cubicBezTo>
                    <a:lnTo>
                      <a:pt x="8251566" y="820398"/>
                    </a:lnTo>
                    <a:cubicBezTo>
                      <a:pt x="8251566" y="911019"/>
                      <a:pt x="8178103" y="984482"/>
                      <a:pt x="8087482" y="984482"/>
                    </a:cubicBezTo>
                    <a:lnTo>
                      <a:pt x="1007815" y="984482"/>
                    </a:lnTo>
                    <a:cubicBezTo>
                      <a:pt x="917194" y="984482"/>
                      <a:pt x="843731" y="911019"/>
                      <a:pt x="843731" y="820398"/>
                    </a:cubicBezTo>
                    <a:lnTo>
                      <a:pt x="843731" y="476792"/>
                    </a:lnTo>
                    <a:lnTo>
                      <a:pt x="812807" y="323621"/>
                    </a:lnTo>
                    <a:cubicBezTo>
                      <a:pt x="753033" y="182298"/>
                      <a:pt x="613097" y="83136"/>
                      <a:pt x="450000" y="83136"/>
                    </a:cubicBezTo>
                    <a:cubicBezTo>
                      <a:pt x="232538" y="83136"/>
                      <a:pt x="56250" y="259424"/>
                      <a:pt x="56250" y="476886"/>
                    </a:cubicBezTo>
                    <a:lnTo>
                      <a:pt x="0" y="476886"/>
                    </a:lnTo>
                    <a:cubicBezTo>
                      <a:pt x="0" y="228358"/>
                      <a:pt x="201472" y="26886"/>
                      <a:pt x="450000" y="26886"/>
                    </a:cubicBezTo>
                    <a:cubicBezTo>
                      <a:pt x="667462" y="26886"/>
                      <a:pt x="848897" y="181138"/>
                      <a:pt x="890858" y="386195"/>
                    </a:cubicBezTo>
                    <a:lnTo>
                      <a:pt x="899122" y="468178"/>
                    </a:lnTo>
                    <a:lnTo>
                      <a:pt x="900113" y="468178"/>
                    </a:lnTo>
                    <a:lnTo>
                      <a:pt x="900113" y="782332"/>
                    </a:lnTo>
                    <a:cubicBezTo>
                      <a:pt x="900113" y="862125"/>
                      <a:pt x="964798" y="926810"/>
                      <a:pt x="1044591" y="926810"/>
                    </a:cubicBezTo>
                    <a:lnTo>
                      <a:pt x="8045635" y="926810"/>
                    </a:lnTo>
                    <a:cubicBezTo>
                      <a:pt x="8125428" y="926810"/>
                      <a:pt x="8190113" y="862125"/>
                      <a:pt x="8190113" y="782332"/>
                    </a:cubicBezTo>
                    <a:lnTo>
                      <a:pt x="8190113" y="204435"/>
                    </a:lnTo>
                    <a:cubicBezTo>
                      <a:pt x="8190113" y="144590"/>
                      <a:pt x="8153728" y="93244"/>
                      <a:pt x="8101872" y="71311"/>
                    </a:cubicBezTo>
                    <a:lnTo>
                      <a:pt x="8056226" y="620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sp>
            <p:nvSpPr>
              <p:cNvPr id="76" name="Oval 75">
                <a:extLst>
                  <a:ext uri="{FF2B5EF4-FFF2-40B4-BE49-F238E27FC236}">
                    <a16:creationId xmlns:a16="http://schemas.microsoft.com/office/drawing/2014/main" id="{96D1615A-90E6-5DB1-3832-3648F09EE937}"/>
                  </a:ext>
                </a:extLst>
              </p:cNvPr>
              <p:cNvSpPr>
                <a:spLocks noChangeArrowheads="1"/>
              </p:cNvSpPr>
              <p:nvPr/>
            </p:nvSpPr>
            <p:spPr bwMode="auto">
              <a:xfrm>
                <a:off x="653653" y="1649663"/>
                <a:ext cx="72000" cy="72000"/>
              </a:xfrm>
              <a:prstGeom prst="ellipse">
                <a:avLst/>
              </a:prstGeom>
              <a:solidFill>
                <a:srgbClr val="FFFFFF"/>
              </a:solidFill>
              <a:ln w="49213" cap="flat">
                <a:solidFill>
                  <a:schemeClr val="tx1">
                    <a:lumMod val="10000"/>
                    <a:lumOff val="90000"/>
                  </a:schemeClr>
                </a:solidFill>
                <a:prstDash val="solid"/>
                <a:miter lim="800000"/>
                <a:headEnd/>
                <a:tailEnd/>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sp>
            <p:nvSpPr>
              <p:cNvPr id="77" name="Oval 76">
                <a:extLst>
                  <a:ext uri="{FF2B5EF4-FFF2-40B4-BE49-F238E27FC236}">
                    <a16:creationId xmlns:a16="http://schemas.microsoft.com/office/drawing/2014/main" id="{1384F673-6EF0-D03E-024A-A50F3F8229D3}"/>
                  </a:ext>
                </a:extLst>
              </p:cNvPr>
              <p:cNvSpPr>
                <a:spLocks noChangeArrowheads="1"/>
              </p:cNvSpPr>
              <p:nvPr/>
            </p:nvSpPr>
            <p:spPr bwMode="auto">
              <a:xfrm>
                <a:off x="8623914" y="1133518"/>
                <a:ext cx="122400" cy="123114"/>
              </a:xfrm>
              <a:prstGeom prst="ellipse">
                <a:avLst/>
              </a:prstGeom>
              <a:grp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grpSp>
      </p:grpSp>
      <p:sp>
        <p:nvSpPr>
          <p:cNvPr id="92" name="TextBox 91">
            <a:extLst>
              <a:ext uri="{FF2B5EF4-FFF2-40B4-BE49-F238E27FC236}">
                <a16:creationId xmlns:a16="http://schemas.microsoft.com/office/drawing/2014/main" id="{2932BEF8-63DB-2AF2-0EA6-A878ED726777}"/>
              </a:ext>
            </a:extLst>
          </p:cNvPr>
          <p:cNvSpPr txBox="1"/>
          <p:nvPr/>
        </p:nvSpPr>
        <p:spPr>
          <a:xfrm>
            <a:off x="1726499" y="5084650"/>
            <a:ext cx="9647720" cy="1092607"/>
          </a:xfrm>
          <a:prstGeom prst="rect">
            <a:avLst/>
          </a:prstGeom>
          <a:noFill/>
        </p:spPr>
        <p:txBody>
          <a:bodyPr wrap="square" lIns="91440" tIns="45720" rIns="91440" bIns="45720" rtlCol="0" anchor="t">
            <a:spAutoFit/>
          </a:bodyPr>
          <a:lstStyle/>
          <a:p>
            <a:pPr defTabSz="1219140">
              <a:buClr>
                <a:srgbClr val="000000"/>
              </a:buClr>
            </a:pPr>
            <a:r>
              <a:rPr lang="en-GB" sz="1300" b="1" kern="0">
                <a:solidFill>
                  <a:srgbClr val="000000"/>
                </a:solidFill>
                <a:latin typeface="Figtree"/>
                <a:ea typeface="Calibri"/>
                <a:cs typeface="Calibri"/>
                <a:sym typeface="Arial"/>
              </a:rPr>
              <a:t>No change to fundamental TI approach</a:t>
            </a:r>
            <a:endParaRPr lang="en-GB" sz="1333" kern="0">
              <a:solidFill>
                <a:srgbClr val="000000"/>
              </a:solidFill>
              <a:latin typeface="Figtree"/>
              <a:ea typeface="Calibri"/>
              <a:cs typeface="Calibri"/>
              <a:sym typeface="Arial"/>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rPr>
              <a:t>REC drafting will reflect the initial content included in the November 2025 consultation, subject to changes made to address comments, as set out in the DESNZ government response and the amended consent mechanism linked to CCS..</a:t>
            </a: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rPr>
              <a:t>The process for the provision of Tariff Pricing Data and TI Event Notifications retained within the TI Arrangements Schedule with links to the CCS API Technical Specification for consent related messages. </a:t>
            </a:r>
          </a:p>
        </p:txBody>
      </p:sp>
      <p:sp>
        <p:nvSpPr>
          <p:cNvPr id="94" name="TextBox 93">
            <a:extLst>
              <a:ext uri="{FF2B5EF4-FFF2-40B4-BE49-F238E27FC236}">
                <a16:creationId xmlns:a16="http://schemas.microsoft.com/office/drawing/2014/main" id="{0CEA29E6-86D5-C869-E5DF-DCDB5EC9D650}"/>
              </a:ext>
            </a:extLst>
          </p:cNvPr>
          <p:cNvSpPr txBox="1"/>
          <p:nvPr/>
        </p:nvSpPr>
        <p:spPr>
          <a:xfrm>
            <a:off x="1769333" y="3660831"/>
            <a:ext cx="9647720" cy="1092607"/>
          </a:xfrm>
          <a:prstGeom prst="rect">
            <a:avLst/>
          </a:prstGeom>
          <a:noFill/>
        </p:spPr>
        <p:txBody>
          <a:bodyPr wrap="square" lIns="91440" tIns="45720" rIns="91440" bIns="45720" rtlCol="0" anchor="t">
            <a:spAutoFit/>
          </a:bodyPr>
          <a:lstStyle/>
          <a:p>
            <a:pPr defTabSz="1219140">
              <a:buClr>
                <a:srgbClr val="000000"/>
              </a:buClr>
            </a:pPr>
            <a:r>
              <a:rPr lang="en-GB" sz="1300" b="1" kern="0">
                <a:solidFill>
                  <a:srgbClr val="000000"/>
                </a:solidFill>
                <a:latin typeface="Figtree"/>
                <a:ea typeface="Calibri"/>
                <a:cs typeface="Calibri"/>
                <a:sym typeface="Arial"/>
              </a:rPr>
              <a:t>No Stand-Alone User Agreement </a:t>
            </a:r>
            <a:endParaRPr lang="en-GB" sz="1300" kern="0">
              <a:solidFill>
                <a:srgbClr val="000000"/>
              </a:solidFill>
              <a:latin typeface="Figtree"/>
              <a:ea typeface="Calibri"/>
              <a:cs typeface="Calibri"/>
              <a:sym typeface="Arial"/>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CCS will be introduced as a new REC Service, therefore the existing Access Agreement applicable to the Enquiry Service Users will be used for RTI Users.</a:t>
            </a:r>
            <a:endParaRPr lang="en-GB" sz="1300" kern="0">
              <a:solidFill>
                <a:srgbClr val="000000"/>
              </a:solidFill>
              <a:latin typeface="Figtree"/>
              <a:ea typeface="Calibri"/>
              <a:cs typeface="Calibri"/>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Legal provisions are aligned with RTI User Agreement previously issued for TI consultation – this approach allows a single agreement to be signed by organisations wishing to access multiple REC Services.</a:t>
            </a:r>
            <a:endParaRPr lang="en-GB" sz="1300" kern="0">
              <a:solidFill>
                <a:srgbClr val="000000"/>
              </a:solidFill>
              <a:latin typeface="Figtree"/>
              <a:ea typeface="Calibri"/>
              <a:cs typeface="Calibri"/>
            </a:endParaRPr>
          </a:p>
        </p:txBody>
      </p:sp>
      <p:sp>
        <p:nvSpPr>
          <p:cNvPr id="95" name="TextBox 94">
            <a:extLst>
              <a:ext uri="{FF2B5EF4-FFF2-40B4-BE49-F238E27FC236}">
                <a16:creationId xmlns:a16="http://schemas.microsoft.com/office/drawing/2014/main" id="{55AB4EEE-CEB1-56AF-F509-E7A56C78B323}"/>
              </a:ext>
            </a:extLst>
          </p:cNvPr>
          <p:cNvSpPr txBox="1"/>
          <p:nvPr/>
        </p:nvSpPr>
        <p:spPr>
          <a:xfrm>
            <a:off x="1766439" y="2226783"/>
            <a:ext cx="9503883" cy="892552"/>
          </a:xfrm>
          <a:prstGeom prst="rect">
            <a:avLst/>
          </a:prstGeom>
          <a:noFill/>
        </p:spPr>
        <p:txBody>
          <a:bodyPr wrap="square" lIns="91440" tIns="45720" rIns="91440" bIns="45720" rtlCol="0" anchor="t">
            <a:spAutoFit/>
          </a:bodyPr>
          <a:lstStyle/>
          <a:p>
            <a:pPr defTabSz="1219140"/>
            <a:r>
              <a:rPr lang="en-GB" sz="1300" b="1" kern="0">
                <a:solidFill>
                  <a:srgbClr val="000000"/>
                </a:solidFill>
                <a:latin typeface="Figtree"/>
                <a:ea typeface="Calibri"/>
                <a:cs typeface="Calibri"/>
                <a:sym typeface="Arial"/>
              </a:rPr>
              <a:t>RTI Users and TI Energy Suppliers to become CCS Users</a:t>
            </a:r>
            <a:endParaRPr lang="en-US">
              <a:latin typeface="Figtree"/>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RTI Users will be Authorised Third Parties and TI Energy Suppliers will be Energy Data Holders under the CCS Arrangements.</a:t>
            </a: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rPr>
              <a:t>Both will be Qualified as CCS Users and will be required to comply with the CCS Arrangements Schedule – caveat that RTI Users will not be required to undergo ISDP assessment.</a:t>
            </a:r>
          </a:p>
        </p:txBody>
      </p:sp>
      <p:sp>
        <p:nvSpPr>
          <p:cNvPr id="2" name="Rectangle: Rounded Corners 1">
            <a:extLst>
              <a:ext uri="{FF2B5EF4-FFF2-40B4-BE49-F238E27FC236}">
                <a16:creationId xmlns:a16="http://schemas.microsoft.com/office/drawing/2014/main" id="{0804F5B9-4BCF-E0C3-310A-03E4B607F955}"/>
              </a:ext>
            </a:extLst>
          </p:cNvPr>
          <p:cNvSpPr/>
          <p:nvPr/>
        </p:nvSpPr>
        <p:spPr>
          <a:xfrm>
            <a:off x="1318595" y="1060932"/>
            <a:ext cx="10055624" cy="789714"/>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p>
            <a:pPr algn="ctr">
              <a:spcBef>
                <a:spcPts val="400"/>
              </a:spcBef>
              <a:spcAft>
                <a:spcPts val="400"/>
              </a:spcAft>
              <a:buClr>
                <a:srgbClr val="4D38F5"/>
              </a:buClr>
              <a:defRPr/>
            </a:pPr>
            <a:r>
              <a:rPr lang="en-GB" sz="1600" b="1">
                <a:solidFill>
                  <a:schemeClr val="bg1"/>
                </a:solidFill>
                <a:latin typeface="Figtree"/>
              </a:rPr>
              <a:t>Underlying principles - no change to the end-to-end business process set out above. </a:t>
            </a:r>
            <a:endParaRPr lang="en-US">
              <a:solidFill>
                <a:schemeClr val="bg1"/>
              </a:solidFill>
            </a:endParaRPr>
          </a:p>
          <a:p>
            <a:pPr lvl="0" algn="ctr">
              <a:spcBef>
                <a:spcPts val="400"/>
              </a:spcBef>
              <a:spcAft>
                <a:spcPts val="400"/>
              </a:spcAft>
              <a:defRPr/>
            </a:pPr>
            <a:r>
              <a:rPr lang="en-GB" sz="1600">
                <a:solidFill>
                  <a:schemeClr val="bg1"/>
                </a:solidFill>
                <a:latin typeface="Figtree"/>
              </a:rPr>
              <a:t>However, the mechanism for delivering certain elements will change.</a:t>
            </a:r>
            <a:r>
              <a:rPr lang="en-GB" sz="1600">
                <a:solidFill>
                  <a:srgbClr val="000000"/>
                </a:solidFill>
                <a:latin typeface="Figtree"/>
                <a:ea typeface="Calibri"/>
                <a:cs typeface="Calibri"/>
              </a:rPr>
              <a:t> </a:t>
            </a:r>
            <a:endParaRPr lang="en-GB"/>
          </a:p>
        </p:txBody>
      </p:sp>
    </p:spTree>
    <p:extLst>
      <p:ext uri="{BB962C8B-B14F-4D97-AF65-F5344CB8AC3E}">
        <p14:creationId xmlns:p14="http://schemas.microsoft.com/office/powerpoint/2010/main" val="43075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0DE8AC60-879F-5DCF-4EFA-942E43458C16}"/>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BD28259B-A172-913C-78A4-610E2A3B52F8}"/>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45015407-FE10-7108-D6C5-832D3407B99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9342B453-ADD7-8115-78B4-99B2FB543145}"/>
              </a:ext>
            </a:extLst>
          </p:cNvPr>
          <p:cNvSpPr txBox="1"/>
          <p:nvPr/>
        </p:nvSpPr>
        <p:spPr>
          <a:xfrm>
            <a:off x="164247" y="158192"/>
            <a:ext cx="7851810" cy="541646"/>
          </a:xfrm>
          <a:prstGeom prst="rect">
            <a:avLst/>
          </a:prstGeom>
          <a:noFill/>
          <a:ln>
            <a:noFill/>
          </a:ln>
        </p:spPr>
        <p:txBody>
          <a:bodyPr spcFirstLastPara="1" wrap="square" lIns="121900" tIns="121900" rIns="121900" bIns="121900" anchor="t" anchorCtr="0">
            <a:spAutoFit/>
          </a:bodyPr>
          <a:lstStyle/>
          <a:p>
            <a:pPr>
              <a:lnSpc>
                <a:spcPct val="80000"/>
              </a:lnSpc>
              <a:defRPr/>
            </a:pPr>
            <a:r>
              <a:rPr lang="en-US" sz="2400" b="1">
                <a:solidFill>
                  <a:srgbClr val="021E5E"/>
                </a:solidFill>
                <a:latin typeface="Figtree"/>
                <a:ea typeface="Outfit"/>
                <a:cs typeface="Outfit"/>
                <a:sym typeface="Playfair Display"/>
              </a:rPr>
              <a:t>Phase 1b Arrangements</a:t>
            </a:r>
            <a:r>
              <a:rPr kumimoji="0" lang="en-US" sz="2400" b="1" i="0" u="none" strike="noStrike" kern="1200" cap="none" spc="0" normalizeH="0" baseline="0" noProof="0">
                <a:ln>
                  <a:noFill/>
                </a:ln>
                <a:solidFill>
                  <a:srgbClr val="021E5E"/>
                </a:solidFill>
                <a:effectLst/>
                <a:uLnTx/>
                <a:uFillTx/>
                <a:latin typeface="Figtree"/>
                <a:ea typeface="Outfit"/>
                <a:cs typeface="Outfit"/>
                <a:sym typeface="Playfair Display"/>
              </a:rPr>
              <a:t> – </a:t>
            </a:r>
            <a:r>
              <a:rPr lang="en-US" sz="2400" b="1">
                <a:solidFill>
                  <a:srgbClr val="021E5E"/>
                </a:solidFill>
                <a:latin typeface="Figtree"/>
                <a:ea typeface="Outfit"/>
                <a:cs typeface="Outfit"/>
                <a:sym typeface="Playfair Display"/>
              </a:rPr>
              <a:t>Governance Components</a:t>
            </a:r>
            <a:endParaRPr kumimoji="0" lang="en-GB" sz="2400" b="1" i="0" u="none" strike="noStrike" kern="1200" cap="none" spc="0" normalizeH="0" baseline="0" noProof="0">
              <a:ln>
                <a:noFill/>
              </a:ln>
              <a:solidFill>
                <a:srgbClr val="021E5E"/>
              </a:solidFill>
              <a:effectLst/>
              <a:uLnTx/>
              <a:uFillTx/>
              <a:latin typeface="Figtree"/>
              <a:ea typeface="Outfit"/>
              <a:cs typeface="Outfit"/>
              <a:sym typeface="Outfit"/>
            </a:endParaRPr>
          </a:p>
        </p:txBody>
      </p:sp>
      <p:grpSp>
        <p:nvGrpSpPr>
          <p:cNvPr id="51" name="Group 50">
            <a:extLst>
              <a:ext uri="{FF2B5EF4-FFF2-40B4-BE49-F238E27FC236}">
                <a16:creationId xmlns:a16="http://schemas.microsoft.com/office/drawing/2014/main" id="{3A6D7F98-B9C5-6850-5B59-5B837D68F6A3}"/>
              </a:ext>
            </a:extLst>
          </p:cNvPr>
          <p:cNvGrpSpPr/>
          <p:nvPr/>
        </p:nvGrpSpPr>
        <p:grpSpPr>
          <a:xfrm>
            <a:off x="530954" y="1505925"/>
            <a:ext cx="3208097" cy="1648542"/>
            <a:chOff x="2364310" y="2880790"/>
            <a:chExt cx="3208097" cy="1648542"/>
          </a:xfrm>
        </p:grpSpPr>
        <p:sp>
          <p:nvSpPr>
            <p:cNvPr id="49" name="Rounded Rectangle 3">
              <a:extLst>
                <a:ext uri="{FF2B5EF4-FFF2-40B4-BE49-F238E27FC236}">
                  <a16:creationId xmlns:a16="http://schemas.microsoft.com/office/drawing/2014/main" id="{CF150EDE-4406-D492-FB89-FD2D6CB426C0}"/>
                </a:ext>
              </a:extLst>
            </p:cNvPr>
            <p:cNvSpPr/>
            <p:nvPr/>
          </p:nvSpPr>
          <p:spPr>
            <a:xfrm>
              <a:off x="2364310" y="2880790"/>
              <a:ext cx="3208097" cy="1648542"/>
            </a:xfrm>
            <a:prstGeom prst="roundRect">
              <a:avLst>
                <a:gd name="adj" fmla="val 7576"/>
              </a:avLst>
            </a:prstGeom>
            <a:solidFill>
              <a:srgbClr val="4D38F5"/>
            </a:solidFill>
            <a:ln>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0" name="Rounded Rectangle 6">
              <a:extLst>
                <a:ext uri="{FF2B5EF4-FFF2-40B4-BE49-F238E27FC236}">
                  <a16:creationId xmlns:a16="http://schemas.microsoft.com/office/drawing/2014/main" id="{872FB6FE-95ED-60A8-7EB1-416B8151BC74}"/>
                </a:ext>
              </a:extLst>
            </p:cNvPr>
            <p:cNvSpPr/>
            <p:nvPr/>
          </p:nvSpPr>
          <p:spPr>
            <a:xfrm>
              <a:off x="2518516" y="3023847"/>
              <a:ext cx="2899684" cy="1362433"/>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400"/>
                </a:spcBef>
                <a:spcAft>
                  <a:spcPts val="400"/>
                </a:spcAft>
                <a:buClr>
                  <a:srgbClr val="000000"/>
                </a:buClr>
                <a:defRPr/>
              </a:pPr>
              <a:r>
                <a:rPr lang="en-GB" b="1" kern="0">
                  <a:solidFill>
                    <a:srgbClr val="021E5E"/>
                  </a:solidFill>
                  <a:latin typeface="Figtree"/>
                  <a:sym typeface="Arial"/>
                </a:rPr>
                <a:t>TI Arrangements Schedule</a:t>
              </a:r>
              <a:endParaRPr kumimoji="0" lang="en-GB" sz="1800" b="1" i="0" u="none" strike="noStrike" kern="0" cap="none" spc="0" normalizeH="0" baseline="0" noProof="0">
                <a:ln>
                  <a:noFill/>
                </a:ln>
                <a:solidFill>
                  <a:srgbClr val="021E5E"/>
                </a:solidFill>
                <a:effectLst/>
                <a:uLnTx/>
                <a:uFillTx/>
                <a:latin typeface="Figtree"/>
                <a:sym typeface="Arial"/>
              </a:endParaRP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lang="en-GB" sz="1400" i="1" kern="0">
                  <a:solidFill>
                    <a:srgbClr val="021E5E"/>
                  </a:solidFill>
                  <a:latin typeface="Figtree"/>
                  <a:sym typeface="Arial"/>
                </a:rPr>
                <a:t>Setting</a:t>
              </a:r>
              <a:r>
                <a:rPr kumimoji="0" lang="en-GB" sz="1400" b="0" i="1" u="none" strike="noStrike" kern="0" cap="none" spc="0" normalizeH="0" baseline="0" noProof="0">
                  <a:ln>
                    <a:noFill/>
                  </a:ln>
                  <a:solidFill>
                    <a:srgbClr val="021E5E"/>
                  </a:solidFill>
                  <a:effectLst/>
                  <a:uLnTx/>
                  <a:uFillTx/>
                  <a:latin typeface="Figtree"/>
                  <a:sym typeface="Arial"/>
                </a:rPr>
                <a:t> out obligations on Suppliers, Users and </a:t>
              </a:r>
              <a:r>
                <a:rPr kumimoji="0" lang="en-GB" sz="1400" b="0" i="1" u="none" strike="noStrike" kern="0" cap="none" spc="0" normalizeH="0" baseline="0" noProof="0" err="1">
                  <a:ln>
                    <a:noFill/>
                  </a:ln>
                  <a:solidFill>
                    <a:srgbClr val="021E5E"/>
                  </a:solidFill>
                  <a:effectLst/>
                  <a:uLnTx/>
                  <a:uFillTx/>
                  <a:latin typeface="Figtree"/>
                  <a:sym typeface="Arial"/>
                </a:rPr>
                <a:t>RECCo</a:t>
              </a:r>
              <a:endParaRPr lang="en-GB" sz="1400" b="0" i="1" u="none" strike="noStrike" kern="0" cap="none" spc="0" normalizeH="0" baseline="0" noProof="0">
                <a:ln>
                  <a:noFill/>
                </a:ln>
                <a:solidFill>
                  <a:srgbClr val="021E5E"/>
                </a:solidFill>
                <a:effectLst/>
                <a:uLnTx/>
                <a:uFillTx/>
                <a:latin typeface="Figtree"/>
              </a:endParaRPr>
            </a:p>
          </p:txBody>
        </p:sp>
      </p:grpSp>
      <p:grpSp>
        <p:nvGrpSpPr>
          <p:cNvPr id="55" name="Group 54">
            <a:extLst>
              <a:ext uri="{FF2B5EF4-FFF2-40B4-BE49-F238E27FC236}">
                <a16:creationId xmlns:a16="http://schemas.microsoft.com/office/drawing/2014/main" id="{FCBE25C4-61F6-D58E-41D2-C6AF314287B7}"/>
              </a:ext>
            </a:extLst>
          </p:cNvPr>
          <p:cNvGrpSpPr/>
          <p:nvPr/>
        </p:nvGrpSpPr>
        <p:grpSpPr>
          <a:xfrm>
            <a:off x="4569055" y="1505925"/>
            <a:ext cx="3208097" cy="1648542"/>
            <a:chOff x="4491953" y="2120516"/>
            <a:chExt cx="3208097" cy="1761805"/>
          </a:xfrm>
        </p:grpSpPr>
        <p:sp>
          <p:nvSpPr>
            <p:cNvPr id="53" name="Rounded Rectangle 26">
              <a:extLst>
                <a:ext uri="{FF2B5EF4-FFF2-40B4-BE49-F238E27FC236}">
                  <a16:creationId xmlns:a16="http://schemas.microsoft.com/office/drawing/2014/main" id="{F43C4AC2-F432-94E1-BFD9-27BD06ED6E4D}"/>
                </a:ext>
              </a:extLst>
            </p:cNvPr>
            <p:cNvSpPr/>
            <p:nvPr/>
          </p:nvSpPr>
          <p:spPr>
            <a:xfrm>
              <a:off x="4491953" y="2120516"/>
              <a:ext cx="3208097" cy="1761805"/>
            </a:xfrm>
            <a:prstGeom prst="roundRect">
              <a:avLst>
                <a:gd name="adj" fmla="val 7576"/>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4" name="Rounded Rectangle 27">
              <a:extLst>
                <a:ext uri="{FF2B5EF4-FFF2-40B4-BE49-F238E27FC236}">
                  <a16:creationId xmlns:a16="http://schemas.microsoft.com/office/drawing/2014/main" id="{F465991F-90CA-C2CF-E8B5-69F197110FDF}"/>
                </a:ext>
              </a:extLst>
            </p:cNvPr>
            <p:cNvSpPr/>
            <p:nvPr/>
          </p:nvSpPr>
          <p:spPr>
            <a:xfrm>
              <a:off x="4646159" y="2273401"/>
              <a:ext cx="2899684" cy="1456039"/>
            </a:xfrm>
            <a:prstGeom prst="roundRect">
              <a:avLst>
                <a:gd name="adj" fmla="val 7576"/>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800" b="1" i="0" u="none" strike="noStrike" kern="0" cap="none" spc="0" normalizeH="0" baseline="0" noProof="0">
                  <a:ln>
                    <a:noFill/>
                  </a:ln>
                  <a:solidFill>
                    <a:srgbClr val="021E5E"/>
                  </a:solidFill>
                  <a:effectLst/>
                  <a:uLnTx/>
                  <a:uFillTx/>
                  <a:latin typeface="Figtree"/>
                  <a:sym typeface="Arial"/>
                </a:rPr>
                <a:t>User Agreement</a:t>
              </a: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400" b="0" i="1" u="none" strike="noStrike" kern="0" cap="none" spc="0" normalizeH="0" baseline="0" noProof="0">
                  <a:ln>
                    <a:noFill/>
                  </a:ln>
                  <a:solidFill>
                    <a:srgbClr val="021E5E"/>
                  </a:solidFill>
                  <a:effectLst/>
                  <a:uLnTx/>
                  <a:uFillTx/>
                  <a:latin typeface="Figtree"/>
                  <a:sym typeface="Arial"/>
                </a:rPr>
                <a:t>Agreement to be signed by RTI Users requiring them to meet standards on data protection, use of data, security, etc.</a:t>
              </a:r>
            </a:p>
          </p:txBody>
        </p:sp>
      </p:grpSp>
      <p:grpSp>
        <p:nvGrpSpPr>
          <p:cNvPr id="59" name="Group 58">
            <a:extLst>
              <a:ext uri="{FF2B5EF4-FFF2-40B4-BE49-F238E27FC236}">
                <a16:creationId xmlns:a16="http://schemas.microsoft.com/office/drawing/2014/main" id="{50667F0C-A840-584A-162A-9F94C778CD92}"/>
              </a:ext>
            </a:extLst>
          </p:cNvPr>
          <p:cNvGrpSpPr/>
          <p:nvPr/>
        </p:nvGrpSpPr>
        <p:grpSpPr>
          <a:xfrm>
            <a:off x="8596193" y="1505925"/>
            <a:ext cx="3208097" cy="1648542"/>
            <a:chOff x="4491953" y="2120516"/>
            <a:chExt cx="3208097" cy="1761805"/>
          </a:xfrm>
        </p:grpSpPr>
        <p:sp>
          <p:nvSpPr>
            <p:cNvPr id="57" name="Rounded Rectangle 14">
              <a:extLst>
                <a:ext uri="{FF2B5EF4-FFF2-40B4-BE49-F238E27FC236}">
                  <a16:creationId xmlns:a16="http://schemas.microsoft.com/office/drawing/2014/main" id="{C8F62614-EE3C-E604-B3A0-5DAC8318913D}"/>
                </a:ext>
              </a:extLst>
            </p:cNvPr>
            <p:cNvSpPr/>
            <p:nvPr/>
          </p:nvSpPr>
          <p:spPr>
            <a:xfrm>
              <a:off x="4491953" y="2120516"/>
              <a:ext cx="3208097" cy="1761805"/>
            </a:xfrm>
            <a:prstGeom prst="roundRect">
              <a:avLst>
                <a:gd name="adj" fmla="val 7576"/>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8" name="Rounded Rectangle 15">
              <a:extLst>
                <a:ext uri="{FF2B5EF4-FFF2-40B4-BE49-F238E27FC236}">
                  <a16:creationId xmlns:a16="http://schemas.microsoft.com/office/drawing/2014/main" id="{EAA41CB8-CC8F-0DCB-140C-A6F645BF511B}"/>
                </a:ext>
              </a:extLst>
            </p:cNvPr>
            <p:cNvSpPr/>
            <p:nvPr/>
          </p:nvSpPr>
          <p:spPr>
            <a:xfrm>
              <a:off x="4646159" y="2273401"/>
              <a:ext cx="2899684" cy="145603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800" b="1" i="0" u="none" strike="noStrike" kern="0" cap="none" spc="0" normalizeH="0" baseline="0" noProof="0">
                  <a:ln>
                    <a:noFill/>
                  </a:ln>
                  <a:solidFill>
                    <a:srgbClr val="021E5E"/>
                  </a:solidFill>
                  <a:effectLst/>
                  <a:uLnTx/>
                  <a:uFillTx/>
                  <a:latin typeface="Figtree"/>
                  <a:sym typeface="Arial"/>
                </a:rPr>
                <a:t>Supplier Licence Conditions</a:t>
              </a: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400" b="0" i="1" u="none" strike="noStrike" kern="0" cap="none" spc="0" normalizeH="0" baseline="0" noProof="0">
                  <a:ln>
                    <a:noFill/>
                  </a:ln>
                  <a:solidFill>
                    <a:srgbClr val="021E5E"/>
                  </a:solidFill>
                  <a:effectLst/>
                  <a:uLnTx/>
                  <a:uFillTx/>
                  <a:latin typeface="Figtree"/>
                  <a:sym typeface="Arial"/>
                </a:rPr>
                <a:t>Additions to the Supplier Licence Conditions to enact rules for Tariff Interoperability</a:t>
              </a:r>
            </a:p>
          </p:txBody>
        </p:sp>
      </p:grpSp>
      <p:sp>
        <p:nvSpPr>
          <p:cNvPr id="63" name="Rounded Rectangle 3">
            <a:extLst>
              <a:ext uri="{FF2B5EF4-FFF2-40B4-BE49-F238E27FC236}">
                <a16:creationId xmlns:a16="http://schemas.microsoft.com/office/drawing/2014/main" id="{61C5DE2E-5A21-DE7C-54B7-2E017CCE8133}"/>
              </a:ext>
            </a:extLst>
          </p:cNvPr>
          <p:cNvSpPr/>
          <p:nvPr/>
        </p:nvSpPr>
        <p:spPr>
          <a:xfrm>
            <a:off x="530954" y="3463828"/>
            <a:ext cx="3208097" cy="1648542"/>
          </a:xfrm>
          <a:prstGeom prst="roundRect">
            <a:avLst>
              <a:gd name="adj" fmla="val 7576"/>
            </a:avLst>
          </a:prstGeom>
          <a:solidFill>
            <a:srgbClr val="FEC84B"/>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65" name="Rounded Rectangle 6">
            <a:extLst>
              <a:ext uri="{FF2B5EF4-FFF2-40B4-BE49-F238E27FC236}">
                <a16:creationId xmlns:a16="http://schemas.microsoft.com/office/drawing/2014/main" id="{67161EEB-2ECA-40C6-1176-086D2A7CF363}"/>
              </a:ext>
            </a:extLst>
          </p:cNvPr>
          <p:cNvSpPr/>
          <p:nvPr/>
        </p:nvSpPr>
        <p:spPr>
          <a:xfrm>
            <a:off x="681903" y="3606885"/>
            <a:ext cx="2899684" cy="1362433"/>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400"/>
              </a:spcBef>
              <a:spcAft>
                <a:spcPts val="400"/>
              </a:spcAft>
              <a:buClr>
                <a:srgbClr val="000000"/>
              </a:buClr>
              <a:defRPr/>
            </a:pPr>
            <a:r>
              <a:rPr lang="en-GB" b="1" kern="0">
                <a:solidFill>
                  <a:srgbClr val="021E5E"/>
                </a:solidFill>
                <a:latin typeface="Figtree"/>
                <a:sym typeface="Arial"/>
              </a:rPr>
              <a:t>CCS Arrangements Schedule</a:t>
            </a:r>
            <a:endParaRPr kumimoji="0" lang="en-GB" sz="1800" b="1" i="0" u="none" strike="noStrike" kern="0" cap="none" spc="0" normalizeH="0" baseline="0" noProof="0">
              <a:ln>
                <a:noFill/>
              </a:ln>
              <a:solidFill>
                <a:srgbClr val="021E5E"/>
              </a:solidFill>
              <a:effectLst/>
              <a:uLnTx/>
              <a:uFillTx/>
              <a:latin typeface="Figtree"/>
              <a:sym typeface="Arial"/>
            </a:endParaRP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lang="en-GB" sz="1400" i="1" kern="0">
                <a:solidFill>
                  <a:srgbClr val="021E5E"/>
                </a:solidFill>
                <a:latin typeface="Figtree"/>
                <a:sym typeface="Arial"/>
              </a:rPr>
              <a:t>Setting</a:t>
            </a:r>
            <a:r>
              <a:rPr kumimoji="0" lang="en-GB" sz="1400" b="0" i="1" u="none" strike="noStrike" kern="0" cap="none" spc="0" normalizeH="0" baseline="0" noProof="0">
                <a:ln>
                  <a:noFill/>
                </a:ln>
                <a:solidFill>
                  <a:srgbClr val="021E5E"/>
                </a:solidFill>
                <a:effectLst/>
                <a:uLnTx/>
                <a:uFillTx/>
                <a:latin typeface="Figtree"/>
                <a:sym typeface="Arial"/>
              </a:rPr>
              <a:t> out obligations on </a:t>
            </a:r>
            <a:r>
              <a:rPr lang="en-GB" sz="1400" i="1" kern="0">
                <a:solidFill>
                  <a:srgbClr val="021E5E"/>
                </a:solidFill>
                <a:latin typeface="Figtree"/>
                <a:sym typeface="Arial"/>
              </a:rPr>
              <a:t>CCS</a:t>
            </a:r>
            <a:r>
              <a:rPr kumimoji="0" lang="en-GB" sz="1400" b="0" i="1" u="none" strike="noStrike" kern="0" cap="none" spc="0" normalizeH="0" baseline="0" noProof="0">
                <a:ln>
                  <a:noFill/>
                </a:ln>
                <a:solidFill>
                  <a:srgbClr val="021E5E"/>
                </a:solidFill>
                <a:effectLst/>
                <a:uLnTx/>
                <a:uFillTx/>
                <a:latin typeface="Figtree"/>
                <a:sym typeface="Arial"/>
              </a:rPr>
              <a:t> Users and </a:t>
            </a:r>
            <a:r>
              <a:rPr kumimoji="0" lang="en-GB" sz="1400" b="0" i="1" u="none" strike="noStrike" kern="0" cap="none" spc="0" normalizeH="0" baseline="0" noProof="0" err="1">
                <a:ln>
                  <a:noFill/>
                </a:ln>
                <a:solidFill>
                  <a:srgbClr val="021E5E"/>
                </a:solidFill>
                <a:effectLst/>
                <a:uLnTx/>
                <a:uFillTx/>
                <a:latin typeface="Figtree"/>
                <a:sym typeface="Arial"/>
              </a:rPr>
              <a:t>RECCo</a:t>
            </a:r>
            <a:endParaRPr lang="en-GB" sz="1400" b="0" i="1" u="none" strike="noStrike" kern="0" cap="none" spc="0" normalizeH="0" baseline="0" noProof="0">
              <a:ln>
                <a:noFill/>
              </a:ln>
              <a:solidFill>
                <a:srgbClr val="021E5E"/>
              </a:solidFill>
              <a:effectLst/>
              <a:uLnTx/>
              <a:uFillTx/>
              <a:latin typeface="Figtree"/>
            </a:endParaRPr>
          </a:p>
        </p:txBody>
      </p:sp>
      <p:sp>
        <p:nvSpPr>
          <p:cNvPr id="66" name="Rounded Rectangle 3">
            <a:extLst>
              <a:ext uri="{FF2B5EF4-FFF2-40B4-BE49-F238E27FC236}">
                <a16:creationId xmlns:a16="http://schemas.microsoft.com/office/drawing/2014/main" id="{1C5DF522-DF20-8C74-E190-4CEE4288BFEB}"/>
              </a:ext>
            </a:extLst>
          </p:cNvPr>
          <p:cNvSpPr/>
          <p:nvPr/>
        </p:nvSpPr>
        <p:spPr>
          <a:xfrm>
            <a:off x="2367453" y="5442835"/>
            <a:ext cx="3767262" cy="1264801"/>
          </a:xfrm>
          <a:prstGeom prst="roundRect">
            <a:avLst>
              <a:gd name="adj" fmla="val 7576"/>
            </a:avLst>
          </a:prstGeom>
          <a:solidFill>
            <a:srgbClr val="FEC84B"/>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67" name="Rounded Rectangle 6">
            <a:extLst>
              <a:ext uri="{FF2B5EF4-FFF2-40B4-BE49-F238E27FC236}">
                <a16:creationId xmlns:a16="http://schemas.microsoft.com/office/drawing/2014/main" id="{B172D070-57A7-8A60-1E9A-0235BEF4C36C}"/>
              </a:ext>
            </a:extLst>
          </p:cNvPr>
          <p:cNvSpPr/>
          <p:nvPr/>
        </p:nvSpPr>
        <p:spPr>
          <a:xfrm>
            <a:off x="2521659" y="5591374"/>
            <a:ext cx="3409511" cy="978692"/>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400"/>
              </a:spcBef>
              <a:spcAft>
                <a:spcPts val="400"/>
              </a:spcAft>
              <a:buClr>
                <a:srgbClr val="000000"/>
              </a:buClr>
              <a:defRPr/>
            </a:pPr>
            <a:r>
              <a:rPr lang="en-GB" b="1" kern="0">
                <a:solidFill>
                  <a:srgbClr val="021E5E"/>
                </a:solidFill>
                <a:latin typeface="Figtree"/>
                <a:sym typeface="Arial"/>
              </a:rPr>
              <a:t>CCS Service Definition</a:t>
            </a:r>
            <a:endParaRPr lang="en-GB" sz="1400" i="1" kern="0">
              <a:solidFill>
                <a:srgbClr val="021E5E"/>
              </a:solidFill>
              <a:latin typeface="Figtree"/>
              <a:sym typeface="Arial"/>
            </a:endParaRPr>
          </a:p>
          <a:p>
            <a:pPr algn="ctr">
              <a:spcBef>
                <a:spcPts val="400"/>
              </a:spcBef>
              <a:spcAft>
                <a:spcPts val="400"/>
              </a:spcAft>
              <a:defRPr/>
            </a:pPr>
            <a:r>
              <a:rPr lang="en-GB" sz="1400" i="1" kern="0">
                <a:solidFill>
                  <a:srgbClr val="021E5E"/>
                </a:solidFill>
                <a:latin typeface="Figtree"/>
                <a:sym typeface="Arial"/>
              </a:rPr>
              <a:t>Setting</a:t>
            </a:r>
            <a:r>
              <a:rPr kumimoji="0" lang="en-GB" sz="1400" b="0" i="1" u="none" strike="noStrike" kern="0" cap="none" spc="0" normalizeH="0" baseline="0" noProof="0">
                <a:ln>
                  <a:noFill/>
                </a:ln>
                <a:solidFill>
                  <a:srgbClr val="021E5E"/>
                </a:solidFill>
                <a:effectLst/>
                <a:uLnTx/>
                <a:uFillTx/>
                <a:latin typeface="Figtree"/>
                <a:sym typeface="Arial"/>
              </a:rPr>
              <a:t> out </a:t>
            </a:r>
            <a:r>
              <a:rPr lang="en-GB" sz="1400" i="1" kern="0">
                <a:solidFill>
                  <a:srgbClr val="021E5E"/>
                </a:solidFill>
                <a:latin typeface="Figtree"/>
                <a:sym typeface="Arial"/>
              </a:rPr>
              <a:t>functional and non-functional CCS requirements</a:t>
            </a:r>
            <a:endParaRPr lang="en-GB" sz="1400" b="0" i="1" u="none" strike="noStrike" kern="0" cap="none" spc="0" normalizeH="0" baseline="0" noProof="0">
              <a:ln>
                <a:noFill/>
              </a:ln>
              <a:solidFill>
                <a:srgbClr val="021E5E"/>
              </a:solidFill>
              <a:effectLst/>
              <a:uLnTx/>
              <a:uFillTx/>
              <a:latin typeface="Figtree"/>
            </a:endParaRPr>
          </a:p>
        </p:txBody>
      </p:sp>
      <p:sp>
        <p:nvSpPr>
          <p:cNvPr id="2" name="Rounded Rectangle 3">
            <a:extLst>
              <a:ext uri="{FF2B5EF4-FFF2-40B4-BE49-F238E27FC236}">
                <a16:creationId xmlns:a16="http://schemas.microsoft.com/office/drawing/2014/main" id="{FE0F7076-0DBA-1A03-32D0-020F341CE415}"/>
              </a:ext>
            </a:extLst>
          </p:cNvPr>
          <p:cNvSpPr/>
          <p:nvPr/>
        </p:nvSpPr>
        <p:spPr>
          <a:xfrm>
            <a:off x="8628353" y="3431402"/>
            <a:ext cx="3208097" cy="1648542"/>
          </a:xfrm>
          <a:prstGeom prst="roundRect">
            <a:avLst>
              <a:gd name="adj" fmla="val 7576"/>
            </a:avLst>
          </a:prstGeom>
          <a:solidFill>
            <a:srgbClr val="FEC84B"/>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4" name="Rounded Rectangle 6">
            <a:extLst>
              <a:ext uri="{FF2B5EF4-FFF2-40B4-BE49-F238E27FC236}">
                <a16:creationId xmlns:a16="http://schemas.microsoft.com/office/drawing/2014/main" id="{404B359E-EF1F-359B-35F4-4405FFFD0844}"/>
              </a:ext>
            </a:extLst>
          </p:cNvPr>
          <p:cNvSpPr/>
          <p:nvPr/>
        </p:nvSpPr>
        <p:spPr>
          <a:xfrm>
            <a:off x="8771595" y="3585423"/>
            <a:ext cx="2916431" cy="1362433"/>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400"/>
              </a:spcBef>
              <a:spcAft>
                <a:spcPts val="400"/>
              </a:spcAft>
              <a:buClr>
                <a:srgbClr val="000000"/>
              </a:buClr>
              <a:defRPr/>
            </a:pPr>
            <a:r>
              <a:rPr lang="en-GB" b="1" kern="0">
                <a:solidFill>
                  <a:srgbClr val="021E5E"/>
                </a:solidFill>
                <a:latin typeface="Figtree"/>
                <a:sym typeface="Arial"/>
              </a:rPr>
              <a:t>Consumer Experience Guidelines</a:t>
            </a:r>
            <a:endParaRPr lang="en-GB" sz="1400" i="1" kern="0">
              <a:solidFill>
                <a:srgbClr val="021E5E"/>
              </a:solidFill>
              <a:latin typeface="Figtree"/>
              <a:sym typeface="Arial"/>
            </a:endParaRPr>
          </a:p>
          <a:p>
            <a:pPr algn="ctr">
              <a:spcBef>
                <a:spcPts val="400"/>
              </a:spcBef>
              <a:spcAft>
                <a:spcPts val="400"/>
              </a:spcAft>
              <a:defRPr/>
            </a:pPr>
            <a:r>
              <a:rPr lang="en-GB" sz="1400" i="1" kern="0">
                <a:solidFill>
                  <a:srgbClr val="021E5E"/>
                </a:solidFill>
                <a:latin typeface="Figtree"/>
                <a:sym typeface="Arial"/>
              </a:rPr>
              <a:t>Setting out requirements for consumer-facing platforms requesting consent</a:t>
            </a:r>
            <a:endParaRPr lang="en-GB" sz="1400" i="1" kern="0">
              <a:solidFill>
                <a:srgbClr val="021E5E"/>
              </a:solidFill>
              <a:latin typeface="Figtree"/>
            </a:endParaRPr>
          </a:p>
        </p:txBody>
      </p:sp>
      <p:grpSp>
        <p:nvGrpSpPr>
          <p:cNvPr id="8" name="Group 7">
            <a:extLst>
              <a:ext uri="{FF2B5EF4-FFF2-40B4-BE49-F238E27FC236}">
                <a16:creationId xmlns:a16="http://schemas.microsoft.com/office/drawing/2014/main" id="{99E72AE6-2A4C-7289-5177-A9051CB4FA8C}"/>
              </a:ext>
            </a:extLst>
          </p:cNvPr>
          <p:cNvGrpSpPr/>
          <p:nvPr/>
        </p:nvGrpSpPr>
        <p:grpSpPr>
          <a:xfrm>
            <a:off x="-48900" y="817678"/>
            <a:ext cx="12192001" cy="394135"/>
            <a:chOff x="-10569" y="2278670"/>
            <a:chExt cx="12192001" cy="394135"/>
          </a:xfrm>
        </p:grpSpPr>
        <p:cxnSp>
          <p:nvCxnSpPr>
            <p:cNvPr id="6" name="Straight Connector 5">
              <a:extLst>
                <a:ext uri="{FF2B5EF4-FFF2-40B4-BE49-F238E27FC236}">
                  <a16:creationId xmlns:a16="http://schemas.microsoft.com/office/drawing/2014/main" id="{B99DD21B-BE34-04B4-9FE3-7A25B0B2FF45}"/>
                </a:ext>
              </a:extLst>
            </p:cNvPr>
            <p:cNvCxnSpPr>
              <a:cxnSpLocks/>
            </p:cNvCxnSpPr>
            <p:nvPr/>
          </p:nvCxnSpPr>
          <p:spPr>
            <a:xfrm>
              <a:off x="-10569" y="2475738"/>
              <a:ext cx="1219200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ABC622FE-98A3-232F-AD0F-E18A8E20D168}"/>
                </a:ext>
              </a:extLst>
            </p:cNvPr>
            <p:cNvSpPr/>
            <p:nvPr/>
          </p:nvSpPr>
          <p:spPr>
            <a:xfrm>
              <a:off x="4646159" y="2278670"/>
              <a:ext cx="2899684" cy="394135"/>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400"/>
                </a:spcBef>
                <a:spcAft>
                  <a:spcPts val="400"/>
                </a:spcAft>
                <a:buClr>
                  <a:srgbClr val="000000"/>
                </a:buClr>
                <a:defRPr/>
              </a:pPr>
              <a:r>
                <a:rPr lang="en-GB" sz="1400" b="1" kern="0">
                  <a:solidFill>
                    <a:srgbClr val="021E5E"/>
                  </a:solidFill>
                  <a:latin typeface="Figtree"/>
                  <a:sym typeface="Arial"/>
                </a:rPr>
                <a:t>Governance Components</a:t>
              </a:r>
              <a:endParaRPr kumimoji="0" lang="en-GB" sz="1400" b="0" i="1" u="none" strike="noStrike" kern="0" cap="none" spc="0" normalizeH="0" baseline="0" noProof="0">
                <a:ln>
                  <a:noFill/>
                </a:ln>
                <a:solidFill>
                  <a:srgbClr val="021E5E"/>
                </a:solidFill>
                <a:effectLst/>
                <a:uLnTx/>
                <a:uFillTx/>
                <a:latin typeface="Figtree"/>
                <a:sym typeface="Arial"/>
              </a:endParaRPr>
            </a:p>
          </p:txBody>
        </p:sp>
      </p:grpSp>
      <p:sp>
        <p:nvSpPr>
          <p:cNvPr id="9" name="Rounded Rectangle 3">
            <a:extLst>
              <a:ext uri="{FF2B5EF4-FFF2-40B4-BE49-F238E27FC236}">
                <a16:creationId xmlns:a16="http://schemas.microsoft.com/office/drawing/2014/main" id="{830A3216-E6C0-8432-173B-D317502B7685}"/>
              </a:ext>
            </a:extLst>
          </p:cNvPr>
          <p:cNvSpPr/>
          <p:nvPr/>
        </p:nvSpPr>
        <p:spPr>
          <a:xfrm>
            <a:off x="4587644" y="3441900"/>
            <a:ext cx="3208097" cy="1648542"/>
          </a:xfrm>
          <a:prstGeom prst="roundRect">
            <a:avLst>
              <a:gd name="adj" fmla="val 7576"/>
            </a:avLst>
          </a:prstGeom>
          <a:solidFill>
            <a:srgbClr val="FEC84B"/>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0" name="Rounded Rectangle 6">
            <a:extLst>
              <a:ext uri="{FF2B5EF4-FFF2-40B4-BE49-F238E27FC236}">
                <a16:creationId xmlns:a16="http://schemas.microsoft.com/office/drawing/2014/main" id="{CD831FAE-49F8-F764-4A55-409FADE144BA}"/>
              </a:ext>
            </a:extLst>
          </p:cNvPr>
          <p:cNvSpPr/>
          <p:nvPr/>
        </p:nvSpPr>
        <p:spPr>
          <a:xfrm>
            <a:off x="4738593" y="3584956"/>
            <a:ext cx="2899684" cy="1362433"/>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400"/>
              </a:spcBef>
              <a:spcAft>
                <a:spcPts val="400"/>
              </a:spcAft>
              <a:buClr>
                <a:srgbClr val="000000"/>
              </a:buClr>
              <a:defRPr/>
            </a:pPr>
            <a:r>
              <a:rPr lang="en-GB" b="1" kern="0">
                <a:solidFill>
                  <a:srgbClr val="021E5E"/>
                </a:solidFill>
                <a:latin typeface="Figtree"/>
                <a:sym typeface="Arial"/>
              </a:rPr>
              <a:t>Qualification and Maintenance Schedule</a:t>
            </a:r>
            <a:endParaRPr kumimoji="0" lang="en-GB" sz="1800" b="1" i="0" u="none" strike="noStrike" kern="0" cap="none" spc="0" normalizeH="0" baseline="0" noProof="0">
              <a:ln>
                <a:noFill/>
              </a:ln>
              <a:solidFill>
                <a:srgbClr val="021E5E"/>
              </a:solidFill>
              <a:effectLst/>
              <a:uLnTx/>
              <a:uFillTx/>
              <a:latin typeface="Figtree"/>
              <a:sym typeface="Arial"/>
            </a:endParaRPr>
          </a:p>
          <a:p>
            <a:pPr algn="ctr">
              <a:spcBef>
                <a:spcPts val="400"/>
              </a:spcBef>
              <a:spcAft>
                <a:spcPts val="400"/>
              </a:spcAft>
              <a:buClr>
                <a:srgbClr val="000000"/>
              </a:buClr>
              <a:defRPr/>
            </a:pPr>
            <a:r>
              <a:rPr lang="en-GB" sz="1400" i="1" kern="0">
                <a:solidFill>
                  <a:srgbClr val="021E5E"/>
                </a:solidFill>
                <a:latin typeface="Figtree"/>
                <a:sym typeface="Arial"/>
              </a:rPr>
              <a:t>Setting</a:t>
            </a:r>
            <a:r>
              <a:rPr kumimoji="0" lang="en-GB" sz="1400" b="0" i="1" u="none" strike="noStrike" kern="0" cap="none" spc="0" normalizeH="0" baseline="0" noProof="0">
                <a:ln>
                  <a:noFill/>
                </a:ln>
                <a:solidFill>
                  <a:srgbClr val="021E5E"/>
                </a:solidFill>
                <a:effectLst/>
                <a:uLnTx/>
                <a:uFillTx/>
                <a:latin typeface="Figtree"/>
                <a:sym typeface="Arial"/>
              </a:rPr>
              <a:t> out </a:t>
            </a:r>
            <a:r>
              <a:rPr lang="en-GB" sz="1400" i="1" kern="0">
                <a:solidFill>
                  <a:srgbClr val="021E5E"/>
                </a:solidFill>
                <a:latin typeface="Figtree"/>
                <a:sym typeface="Arial"/>
              </a:rPr>
              <a:t>the entry arrangements and Access Agreement</a:t>
            </a:r>
            <a:endParaRPr lang="en-GB" sz="1400" b="0" i="1" u="none" strike="noStrike" kern="0" cap="none" spc="0" normalizeH="0" baseline="0" noProof="0">
              <a:ln>
                <a:noFill/>
              </a:ln>
              <a:solidFill>
                <a:srgbClr val="021E5E"/>
              </a:solidFill>
              <a:effectLst/>
              <a:uLnTx/>
              <a:uFillTx/>
              <a:latin typeface="Figtree"/>
            </a:endParaRPr>
          </a:p>
        </p:txBody>
      </p:sp>
    </p:spTree>
    <p:extLst>
      <p:ext uri="{BB962C8B-B14F-4D97-AF65-F5344CB8AC3E}">
        <p14:creationId xmlns:p14="http://schemas.microsoft.com/office/powerpoint/2010/main" val="2453319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0DE8AC60-879F-5DCF-4EFA-942E43458C16}"/>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BD28259B-A172-913C-78A4-610E2A3B52F8}"/>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45015407-FE10-7108-D6C5-832D3407B99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9342B453-ADD7-8115-78B4-99B2FB543145}"/>
              </a:ext>
            </a:extLst>
          </p:cNvPr>
          <p:cNvSpPr txBox="1"/>
          <p:nvPr/>
        </p:nvSpPr>
        <p:spPr>
          <a:xfrm>
            <a:off x="164247" y="158192"/>
            <a:ext cx="7851810" cy="541646"/>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21E5E"/>
                </a:solidFill>
                <a:effectLst/>
                <a:uLnTx/>
                <a:uFillTx/>
                <a:latin typeface="Figtree"/>
                <a:ea typeface="Outfit"/>
                <a:cs typeface="Outfit"/>
                <a:sym typeface="Playfair Display"/>
              </a:rPr>
              <a:t>TI Arrangements – Technical Components</a:t>
            </a:r>
            <a:endParaRPr kumimoji="0" lang="en-GB" sz="2400" b="1" i="0" u="none" strike="noStrike" kern="1200" cap="none" spc="0" normalizeH="0" baseline="0" noProof="0">
              <a:ln>
                <a:noFill/>
              </a:ln>
              <a:solidFill>
                <a:srgbClr val="021E5E"/>
              </a:solidFill>
              <a:effectLst/>
              <a:uLnTx/>
              <a:uFillTx/>
              <a:latin typeface="Figtree"/>
              <a:ea typeface="Outfit"/>
              <a:cs typeface="Outfit"/>
              <a:sym typeface="Outfit"/>
            </a:endParaRPr>
          </a:p>
        </p:txBody>
      </p:sp>
      <p:sp>
        <p:nvSpPr>
          <p:cNvPr id="2" name="Rectangle 1">
            <a:extLst>
              <a:ext uri="{FF2B5EF4-FFF2-40B4-BE49-F238E27FC236}">
                <a16:creationId xmlns:a16="http://schemas.microsoft.com/office/drawing/2014/main" id="{551DC560-FE7A-732B-0734-113A63D12F74}"/>
              </a:ext>
            </a:extLst>
          </p:cNvPr>
          <p:cNvSpPr/>
          <p:nvPr/>
        </p:nvSpPr>
        <p:spPr>
          <a:xfrm>
            <a:off x="-10569" y="1170035"/>
            <a:ext cx="12192001" cy="52013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kumimoji="0" lang="en-GB" sz="1200" b="1" i="0" u="none" strike="noStrike" kern="0" cap="none" spc="0" normalizeH="0" baseline="0" noProof="0">
                <a:ln>
                  <a:noFill/>
                </a:ln>
                <a:solidFill>
                  <a:srgbClr val="021D5E"/>
                </a:solidFill>
                <a:effectLst/>
                <a:uLnTx/>
                <a:uFillTx/>
                <a:latin typeface="Figtree"/>
                <a:sym typeface="Arial"/>
              </a:rPr>
              <a:t>Tariff Interoperability is made up of several components which can be separated into broad categories of technical and governance</a:t>
            </a:r>
            <a:r>
              <a:rPr lang="en-GB" sz="1200" b="1" kern="0">
                <a:solidFill>
                  <a:srgbClr val="021D5E"/>
                </a:solidFill>
                <a:latin typeface="Figtree"/>
                <a:sym typeface="Arial"/>
              </a:rPr>
              <a:t>. </a:t>
            </a:r>
            <a:r>
              <a:rPr lang="en-GB" sz="1200" b="1" kern="0">
                <a:solidFill>
                  <a:srgbClr val="021D5E"/>
                </a:solidFill>
                <a:ea typeface="+mn-lt"/>
                <a:cs typeface="+mn-lt"/>
                <a:sym typeface="Arial"/>
              </a:rPr>
              <a:t>Technical components include the products set out below.</a:t>
            </a:r>
            <a:endParaRPr kumimoji="0" lang="en-GB" sz="1200" b="1" i="0" u="none" strike="noStrike" kern="0" cap="none" spc="0" normalizeH="0" baseline="0" noProof="0">
              <a:ln>
                <a:noFill/>
              </a:ln>
              <a:solidFill>
                <a:srgbClr val="021D5E"/>
              </a:solidFill>
              <a:effectLst/>
              <a:uLnTx/>
              <a:uFillTx/>
              <a:latin typeface="Figtree"/>
              <a:sym typeface="Arial"/>
            </a:endParaRPr>
          </a:p>
        </p:txBody>
      </p:sp>
      <p:cxnSp>
        <p:nvCxnSpPr>
          <p:cNvPr id="3" name="Straight Connector 2">
            <a:extLst>
              <a:ext uri="{FF2B5EF4-FFF2-40B4-BE49-F238E27FC236}">
                <a16:creationId xmlns:a16="http://schemas.microsoft.com/office/drawing/2014/main" id="{533208B4-6F72-21E7-23B1-7A2D6AE60172}"/>
              </a:ext>
            </a:extLst>
          </p:cNvPr>
          <p:cNvCxnSpPr>
            <a:cxnSpLocks/>
          </p:cNvCxnSpPr>
          <p:nvPr/>
        </p:nvCxnSpPr>
        <p:spPr>
          <a:xfrm>
            <a:off x="-10569" y="1170035"/>
            <a:ext cx="121920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47C4E5F-92A7-2C32-EA64-077B8FEAF302}"/>
              </a:ext>
            </a:extLst>
          </p:cNvPr>
          <p:cNvCxnSpPr>
            <a:cxnSpLocks/>
          </p:cNvCxnSpPr>
          <p:nvPr/>
        </p:nvCxnSpPr>
        <p:spPr>
          <a:xfrm>
            <a:off x="-10569" y="1690166"/>
            <a:ext cx="12192001"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979D1BA1-EB15-63DF-F056-9FD9CF112BB2}"/>
              </a:ext>
            </a:extLst>
          </p:cNvPr>
          <p:cNvSpPr/>
          <p:nvPr/>
        </p:nvSpPr>
        <p:spPr>
          <a:xfrm>
            <a:off x="-10568" y="4247540"/>
            <a:ext cx="12181432" cy="212314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021E5E"/>
                </a:solidFill>
                <a:effectLst/>
                <a:uLnTx/>
                <a:uFillTx/>
                <a:latin typeface="Figtree"/>
                <a:sym typeface="Arial"/>
              </a:rPr>
              <a:t>RECCo Tariff Interoperability Arrangements Enablers</a:t>
            </a:r>
          </a:p>
        </p:txBody>
      </p:sp>
      <p:grpSp>
        <p:nvGrpSpPr>
          <p:cNvPr id="6" name="Group 5">
            <a:extLst>
              <a:ext uri="{FF2B5EF4-FFF2-40B4-BE49-F238E27FC236}">
                <a16:creationId xmlns:a16="http://schemas.microsoft.com/office/drawing/2014/main" id="{67CC25CE-446C-BD53-E4BF-A72622EA2CC8}"/>
              </a:ext>
            </a:extLst>
          </p:cNvPr>
          <p:cNvGrpSpPr/>
          <p:nvPr/>
        </p:nvGrpSpPr>
        <p:grpSpPr>
          <a:xfrm>
            <a:off x="8404646" y="4748134"/>
            <a:ext cx="3208097" cy="1518786"/>
            <a:chOff x="6168737" y="1995822"/>
            <a:chExt cx="2406073" cy="1321354"/>
          </a:xfrm>
        </p:grpSpPr>
        <p:sp>
          <p:nvSpPr>
            <p:cNvPr id="7" name="Rounded Rectangle 29">
              <a:extLst>
                <a:ext uri="{FF2B5EF4-FFF2-40B4-BE49-F238E27FC236}">
                  <a16:creationId xmlns:a16="http://schemas.microsoft.com/office/drawing/2014/main" id="{FA651DA3-0383-A646-E33E-1783E575EA13}"/>
                </a:ext>
              </a:extLst>
            </p:cNvPr>
            <p:cNvSpPr/>
            <p:nvPr/>
          </p:nvSpPr>
          <p:spPr>
            <a:xfrm>
              <a:off x="6168737" y="1995822"/>
              <a:ext cx="2406073" cy="1321354"/>
            </a:xfrm>
            <a:prstGeom prst="roundRect">
              <a:avLst>
                <a:gd name="adj" fmla="val 7576"/>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Figtree"/>
                <a:sym typeface="Arial"/>
              </a:endParaRPr>
            </a:p>
          </p:txBody>
        </p:sp>
        <p:sp>
          <p:nvSpPr>
            <p:cNvPr id="8" name="Rounded Rectangle 30">
              <a:extLst>
                <a:ext uri="{FF2B5EF4-FFF2-40B4-BE49-F238E27FC236}">
                  <a16:creationId xmlns:a16="http://schemas.microsoft.com/office/drawing/2014/main" id="{B169BFD1-F5AC-E21D-355F-6F295ABD2F87}"/>
                </a:ext>
              </a:extLst>
            </p:cNvPr>
            <p:cNvSpPr/>
            <p:nvPr/>
          </p:nvSpPr>
          <p:spPr>
            <a:xfrm>
              <a:off x="6284392" y="2110485"/>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800" b="1" i="0" u="none" strike="noStrike" kern="0" cap="none" spc="0" normalizeH="0" baseline="0" noProof="0">
                  <a:ln>
                    <a:noFill/>
                  </a:ln>
                  <a:solidFill>
                    <a:srgbClr val="021E5E"/>
                  </a:solidFill>
                  <a:effectLst/>
                  <a:uLnTx/>
                  <a:uFillTx/>
                  <a:latin typeface="Figtree"/>
                  <a:sym typeface="Arial"/>
                </a:rPr>
                <a:t>TI Monitoring</a:t>
              </a:r>
            </a:p>
            <a:p>
              <a:pPr algn="ctr">
                <a:spcBef>
                  <a:spcPts val="400"/>
                </a:spcBef>
                <a:spcAft>
                  <a:spcPts val="400"/>
                </a:spcAft>
                <a:buClr>
                  <a:srgbClr val="000000"/>
                </a:buClr>
                <a:defRPr/>
              </a:pPr>
              <a:r>
                <a:rPr kumimoji="0" lang="en-GB" sz="1200" b="0" i="1" u="none" strike="noStrike" kern="0" cap="none" spc="0" normalizeH="0" baseline="0" noProof="0">
                  <a:ln>
                    <a:noFill/>
                  </a:ln>
                  <a:solidFill>
                    <a:srgbClr val="021E5E"/>
                  </a:solidFill>
                  <a:effectLst/>
                  <a:uLnTx/>
                  <a:uFillTx/>
                  <a:latin typeface="Figtree"/>
                  <a:sym typeface="Arial"/>
                </a:rPr>
                <a:t>Internal tool used by </a:t>
              </a:r>
              <a:r>
                <a:rPr kumimoji="0" lang="en-GB" sz="1200" b="0" i="1" u="none" strike="noStrike" kern="0" cap="none" spc="0" normalizeH="0" baseline="0" noProof="0" err="1">
                  <a:ln>
                    <a:noFill/>
                  </a:ln>
                  <a:solidFill>
                    <a:srgbClr val="021E5E"/>
                  </a:solidFill>
                  <a:effectLst/>
                  <a:uLnTx/>
                  <a:uFillTx/>
                  <a:latin typeface="Figtree"/>
                  <a:sym typeface="Arial"/>
                </a:rPr>
                <a:t>RECCo</a:t>
              </a:r>
              <a:r>
                <a:rPr kumimoji="0" lang="en-GB" sz="1200" b="0" i="1" u="none" strike="noStrike" kern="0" cap="none" spc="0" normalizeH="0" baseline="0" noProof="0">
                  <a:ln>
                    <a:noFill/>
                  </a:ln>
                  <a:solidFill>
                    <a:srgbClr val="021E5E"/>
                  </a:solidFill>
                  <a:effectLst/>
                  <a:uLnTx/>
                  <a:uFillTx/>
                  <a:latin typeface="Figtree"/>
                  <a:sym typeface="Arial"/>
                </a:rPr>
                <a:t> to monitor and assure the performance of Suppliers and </a:t>
              </a:r>
              <a:r>
                <a:rPr lang="en-GB" sz="1200" i="1" kern="0">
                  <a:solidFill>
                    <a:srgbClr val="021E5E"/>
                  </a:solidFill>
                  <a:latin typeface="Figtree"/>
                  <a:sym typeface="Arial"/>
                </a:rPr>
                <a:t>RTI  Users</a:t>
              </a:r>
              <a:r>
                <a:rPr kumimoji="0" lang="en-GB" sz="1200" b="0" i="1" u="none" strike="noStrike" kern="0" cap="none" spc="0" normalizeH="0" baseline="0" noProof="0">
                  <a:ln>
                    <a:noFill/>
                  </a:ln>
                  <a:solidFill>
                    <a:srgbClr val="021E5E"/>
                  </a:solidFill>
                  <a:effectLst/>
                  <a:uLnTx/>
                  <a:uFillTx/>
                  <a:latin typeface="Figtree"/>
                  <a:sym typeface="Arial"/>
                </a:rPr>
                <a:t>’ adherence to agreement</a:t>
              </a:r>
              <a:endParaRPr kumimoji="0" lang="en-GB" sz="1400" b="0" i="1" u="none" strike="noStrike" kern="0" cap="none" spc="0" normalizeH="0" baseline="0" noProof="0">
                <a:ln>
                  <a:noFill/>
                </a:ln>
                <a:solidFill>
                  <a:srgbClr val="021E5E"/>
                </a:solidFill>
                <a:effectLst/>
                <a:uLnTx/>
                <a:uFillTx/>
                <a:latin typeface="Figtree"/>
                <a:sym typeface="Arial"/>
              </a:endParaRPr>
            </a:p>
          </p:txBody>
        </p:sp>
      </p:grpSp>
      <p:grpSp>
        <p:nvGrpSpPr>
          <p:cNvPr id="9" name="Group 8">
            <a:extLst>
              <a:ext uri="{FF2B5EF4-FFF2-40B4-BE49-F238E27FC236}">
                <a16:creationId xmlns:a16="http://schemas.microsoft.com/office/drawing/2014/main" id="{1B97C46B-EE78-9273-07E3-12AF703CA597}"/>
              </a:ext>
            </a:extLst>
          </p:cNvPr>
          <p:cNvGrpSpPr/>
          <p:nvPr/>
        </p:nvGrpSpPr>
        <p:grpSpPr>
          <a:xfrm>
            <a:off x="558121" y="4748134"/>
            <a:ext cx="3208097" cy="1518786"/>
            <a:chOff x="569189" y="1995822"/>
            <a:chExt cx="2406073" cy="1321354"/>
          </a:xfrm>
        </p:grpSpPr>
        <p:sp>
          <p:nvSpPr>
            <p:cNvPr id="10" name="Rounded Rectangle 23">
              <a:extLst>
                <a:ext uri="{FF2B5EF4-FFF2-40B4-BE49-F238E27FC236}">
                  <a16:creationId xmlns:a16="http://schemas.microsoft.com/office/drawing/2014/main" id="{81DD1F99-4935-C0D8-5217-BF8BDDE5B3D0}"/>
                </a:ext>
              </a:extLst>
            </p:cNvPr>
            <p:cNvSpPr/>
            <p:nvPr/>
          </p:nvSpPr>
          <p:spPr>
            <a:xfrm>
              <a:off x="569189" y="1995822"/>
              <a:ext cx="2406073" cy="1321354"/>
            </a:xfrm>
            <a:prstGeom prst="roundRect">
              <a:avLst>
                <a:gd name="adj" fmla="val 7576"/>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Figtree"/>
                <a:sym typeface="Arial"/>
              </a:endParaRPr>
            </a:p>
          </p:txBody>
        </p:sp>
        <p:sp>
          <p:nvSpPr>
            <p:cNvPr id="11" name="Rounded Rectangle 24">
              <a:extLst>
                <a:ext uri="{FF2B5EF4-FFF2-40B4-BE49-F238E27FC236}">
                  <a16:creationId xmlns:a16="http://schemas.microsoft.com/office/drawing/2014/main" id="{F85A6AD0-FE9B-FC87-D3C3-1EC59276DDB3}"/>
                </a:ext>
              </a:extLst>
            </p:cNvPr>
            <p:cNvSpPr/>
            <p:nvPr/>
          </p:nvSpPr>
          <p:spPr>
            <a:xfrm>
              <a:off x="684844" y="2110485"/>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800" b="1" i="0" u="none" strike="noStrike" kern="0" cap="none" spc="0" normalizeH="0" baseline="0" noProof="0">
                  <a:ln>
                    <a:noFill/>
                  </a:ln>
                  <a:solidFill>
                    <a:srgbClr val="021E5E"/>
                  </a:solidFill>
                  <a:effectLst/>
                  <a:uLnTx/>
                  <a:uFillTx/>
                  <a:latin typeface="Figtree"/>
                  <a:sym typeface="Arial"/>
                </a:rPr>
                <a:t>Supplier Register</a:t>
              </a: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200" b="0" i="1" u="none" strike="noStrike" kern="0" cap="none" spc="0" normalizeH="0" baseline="0" noProof="0">
                  <a:ln>
                    <a:noFill/>
                  </a:ln>
                  <a:solidFill>
                    <a:srgbClr val="021E5E"/>
                  </a:solidFill>
                  <a:effectLst/>
                  <a:uLnTx/>
                  <a:uFillTx/>
                  <a:latin typeface="Figtree"/>
                  <a:sym typeface="Arial"/>
                </a:rPr>
                <a:t>Register of Supplier information and Supplier Endpoints to allow for accurate flow of information from Users via API</a:t>
              </a:r>
              <a:endParaRPr kumimoji="0" lang="en-GB" sz="1400" b="0" i="1" u="none" strike="noStrike" kern="0" cap="none" spc="0" normalizeH="0" baseline="0" noProof="0">
                <a:ln>
                  <a:noFill/>
                </a:ln>
                <a:solidFill>
                  <a:srgbClr val="021E5E"/>
                </a:solidFill>
                <a:effectLst/>
                <a:uLnTx/>
                <a:uFillTx/>
                <a:latin typeface="Figtree"/>
                <a:sym typeface="Arial"/>
              </a:endParaRPr>
            </a:p>
          </p:txBody>
        </p:sp>
      </p:grpSp>
      <p:grpSp>
        <p:nvGrpSpPr>
          <p:cNvPr id="12" name="Group 11">
            <a:extLst>
              <a:ext uri="{FF2B5EF4-FFF2-40B4-BE49-F238E27FC236}">
                <a16:creationId xmlns:a16="http://schemas.microsoft.com/office/drawing/2014/main" id="{5ACFBE38-9101-B9BB-BC8C-A04B7405A38A}"/>
              </a:ext>
            </a:extLst>
          </p:cNvPr>
          <p:cNvGrpSpPr/>
          <p:nvPr/>
        </p:nvGrpSpPr>
        <p:grpSpPr>
          <a:xfrm>
            <a:off x="4481384" y="4748134"/>
            <a:ext cx="3208097" cy="1518786"/>
            <a:chOff x="3368963" y="1995822"/>
            <a:chExt cx="2406073" cy="1321354"/>
          </a:xfrm>
        </p:grpSpPr>
        <p:sp>
          <p:nvSpPr>
            <p:cNvPr id="13" name="Rounded Rectangle 21">
              <a:extLst>
                <a:ext uri="{FF2B5EF4-FFF2-40B4-BE49-F238E27FC236}">
                  <a16:creationId xmlns:a16="http://schemas.microsoft.com/office/drawing/2014/main" id="{0E4CFF8E-02E9-ABE7-E400-B0842CBF8A37}"/>
                </a:ext>
              </a:extLst>
            </p:cNvPr>
            <p:cNvSpPr/>
            <p:nvPr/>
          </p:nvSpPr>
          <p:spPr>
            <a:xfrm>
              <a:off x="3368963" y="1995822"/>
              <a:ext cx="2406073" cy="1321354"/>
            </a:xfrm>
            <a:prstGeom prst="roundRect">
              <a:avLst>
                <a:gd name="adj" fmla="val 7576"/>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Figtree"/>
                <a:sym typeface="Arial"/>
              </a:endParaRPr>
            </a:p>
          </p:txBody>
        </p:sp>
        <p:sp>
          <p:nvSpPr>
            <p:cNvPr id="14" name="Rounded Rectangle 22">
              <a:extLst>
                <a:ext uri="{FF2B5EF4-FFF2-40B4-BE49-F238E27FC236}">
                  <a16:creationId xmlns:a16="http://schemas.microsoft.com/office/drawing/2014/main" id="{1D5351DD-EB0C-3283-53E8-E13939B12D22}"/>
                </a:ext>
              </a:extLst>
            </p:cNvPr>
            <p:cNvSpPr/>
            <p:nvPr/>
          </p:nvSpPr>
          <p:spPr>
            <a:xfrm>
              <a:off x="3484618" y="2110485"/>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400"/>
                </a:spcBef>
                <a:spcAft>
                  <a:spcPts val="400"/>
                </a:spcAft>
                <a:buClr>
                  <a:srgbClr val="000000"/>
                </a:buClr>
                <a:defRPr/>
              </a:pPr>
              <a:r>
                <a:rPr lang="en-GB" b="1" kern="0">
                  <a:solidFill>
                    <a:srgbClr val="021E5E"/>
                  </a:solidFill>
                  <a:latin typeface="Figtree"/>
                  <a:sym typeface="Arial"/>
                </a:rPr>
                <a:t>RTI User</a:t>
              </a:r>
              <a:r>
                <a:rPr kumimoji="0" lang="en-GB" sz="1800" b="1" i="0" u="none" strike="noStrike" kern="0" cap="none" spc="0" normalizeH="0" baseline="0" noProof="0">
                  <a:ln>
                    <a:noFill/>
                  </a:ln>
                  <a:solidFill>
                    <a:srgbClr val="021E5E"/>
                  </a:solidFill>
                  <a:effectLst/>
                  <a:uLnTx/>
                  <a:uFillTx/>
                  <a:latin typeface="Figtree"/>
                  <a:sym typeface="Arial"/>
                </a:rPr>
                <a:t> Register</a:t>
              </a: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200" b="0" i="1" u="none" strike="noStrike" kern="0" cap="none" spc="0" normalizeH="0" baseline="0" noProof="0">
                  <a:ln>
                    <a:noFill/>
                  </a:ln>
                  <a:solidFill>
                    <a:srgbClr val="021E5E"/>
                  </a:solidFill>
                  <a:effectLst/>
                  <a:uLnTx/>
                  <a:uFillTx/>
                  <a:latin typeface="Figtree"/>
                  <a:sym typeface="Arial"/>
                </a:rPr>
                <a:t>Stores Registered User information and allows the registration of Webhooks for event notifications</a:t>
              </a:r>
              <a:endParaRPr kumimoji="0" lang="en-GB" sz="1400" b="0" i="1" u="none" strike="noStrike" kern="0" cap="none" spc="0" normalizeH="0" baseline="0" noProof="0">
                <a:ln>
                  <a:noFill/>
                </a:ln>
                <a:solidFill>
                  <a:srgbClr val="021E5E"/>
                </a:solidFill>
                <a:effectLst/>
                <a:uLnTx/>
                <a:uFillTx/>
                <a:latin typeface="Figtree"/>
                <a:sym typeface="Arial"/>
              </a:endParaRPr>
            </a:p>
          </p:txBody>
        </p:sp>
      </p:grpSp>
      <p:grpSp>
        <p:nvGrpSpPr>
          <p:cNvPr id="15" name="Group 14">
            <a:extLst>
              <a:ext uri="{FF2B5EF4-FFF2-40B4-BE49-F238E27FC236}">
                <a16:creationId xmlns:a16="http://schemas.microsoft.com/office/drawing/2014/main" id="{21BE6183-DF44-7C08-5393-0591C274003F}"/>
              </a:ext>
            </a:extLst>
          </p:cNvPr>
          <p:cNvGrpSpPr/>
          <p:nvPr/>
        </p:nvGrpSpPr>
        <p:grpSpPr>
          <a:xfrm>
            <a:off x="2246981" y="2481092"/>
            <a:ext cx="7676899" cy="1518786"/>
            <a:chOff x="2172737" y="2968407"/>
            <a:chExt cx="7676899" cy="1518786"/>
          </a:xfrm>
        </p:grpSpPr>
        <p:grpSp>
          <p:nvGrpSpPr>
            <p:cNvPr id="16" name="Group 15">
              <a:extLst>
                <a:ext uri="{FF2B5EF4-FFF2-40B4-BE49-F238E27FC236}">
                  <a16:creationId xmlns:a16="http://schemas.microsoft.com/office/drawing/2014/main" id="{E123D18C-E597-963F-B493-E6AC0A7B53C9}"/>
                </a:ext>
              </a:extLst>
            </p:cNvPr>
            <p:cNvGrpSpPr/>
            <p:nvPr/>
          </p:nvGrpSpPr>
          <p:grpSpPr>
            <a:xfrm>
              <a:off x="2172737" y="2968407"/>
              <a:ext cx="3528907" cy="1518786"/>
              <a:chOff x="1772226" y="3667776"/>
              <a:chExt cx="2406073" cy="1321354"/>
            </a:xfrm>
          </p:grpSpPr>
          <p:sp>
            <p:nvSpPr>
              <p:cNvPr id="20" name="Rounded Rectangle 33">
                <a:extLst>
                  <a:ext uri="{FF2B5EF4-FFF2-40B4-BE49-F238E27FC236}">
                    <a16:creationId xmlns:a16="http://schemas.microsoft.com/office/drawing/2014/main" id="{EFA2A883-EA3A-02A1-78B8-928BC4E583A0}"/>
                  </a:ext>
                </a:extLst>
              </p:cNvPr>
              <p:cNvSpPr/>
              <p:nvPr/>
            </p:nvSpPr>
            <p:spPr>
              <a:xfrm>
                <a:off x="1772226" y="3667776"/>
                <a:ext cx="2406073" cy="1321354"/>
              </a:xfrm>
              <a:prstGeom prst="roundRect">
                <a:avLst>
                  <a:gd name="adj" fmla="val 7576"/>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Figtree"/>
                  <a:sym typeface="Arial"/>
                </a:endParaRPr>
              </a:p>
            </p:txBody>
          </p:sp>
          <p:sp>
            <p:nvSpPr>
              <p:cNvPr id="21" name="Rounded Rectangle 34">
                <a:extLst>
                  <a:ext uri="{FF2B5EF4-FFF2-40B4-BE49-F238E27FC236}">
                    <a16:creationId xmlns:a16="http://schemas.microsoft.com/office/drawing/2014/main" id="{B8D38AF4-A8E5-56EE-E8C8-A60ECCAE255B}"/>
                  </a:ext>
                </a:extLst>
              </p:cNvPr>
              <p:cNvSpPr/>
              <p:nvPr/>
            </p:nvSpPr>
            <p:spPr>
              <a:xfrm>
                <a:off x="1860740" y="3782439"/>
                <a:ext cx="2225166"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800" b="1" i="0" u="none" strike="noStrike" kern="0" cap="none" spc="0" normalizeH="0" baseline="0" noProof="0">
                    <a:ln>
                      <a:noFill/>
                    </a:ln>
                    <a:solidFill>
                      <a:srgbClr val="021E5E"/>
                    </a:solidFill>
                    <a:effectLst/>
                    <a:uLnTx/>
                    <a:uFillTx/>
                    <a:latin typeface="Figtree"/>
                    <a:sym typeface="Arial"/>
                  </a:rPr>
                  <a:t>API Technical Specification</a:t>
                </a: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200" b="0" i="1" u="none" strike="noStrike" kern="0" cap="none" spc="0" normalizeH="0" baseline="0" noProof="0">
                    <a:ln>
                      <a:noFill/>
                    </a:ln>
                    <a:solidFill>
                      <a:schemeClr val="bg1">
                        <a:lumMod val="10000"/>
                      </a:schemeClr>
                    </a:solidFill>
                    <a:effectLst/>
                    <a:uLnTx/>
                    <a:uFillTx/>
                    <a:latin typeface="Figtree"/>
                    <a:sym typeface="Arial"/>
                  </a:rPr>
                  <a:t>Technical definition of Tariff Interoperability API (including supplier </a:t>
                </a:r>
                <a:r>
                  <a:rPr kumimoji="0" lang="en-GB" sz="1200" b="0" i="1" u="none" strike="noStrike" kern="0" cap="none" spc="0" normalizeH="0" baseline="0" noProof="0" err="1">
                    <a:ln>
                      <a:noFill/>
                    </a:ln>
                    <a:solidFill>
                      <a:schemeClr val="bg1">
                        <a:lumMod val="10000"/>
                      </a:schemeClr>
                    </a:solidFill>
                    <a:effectLst/>
                    <a:uLnTx/>
                    <a:uFillTx/>
                    <a:latin typeface="Figtree"/>
                    <a:sym typeface="Arial"/>
                  </a:rPr>
                  <a:t>reportin</a:t>
                </a:r>
                <a:r>
                  <a:rPr lang="en-GB" sz="1200" i="1" kern="0">
                    <a:solidFill>
                      <a:schemeClr val="bg1">
                        <a:lumMod val="10000"/>
                      </a:schemeClr>
                    </a:solidFill>
                    <a:latin typeface="Figtree"/>
                    <a:sym typeface="Arial"/>
                  </a:rPr>
                  <a:t>g) </a:t>
                </a:r>
                <a:r>
                  <a:rPr kumimoji="0" lang="en-GB" sz="1200" b="0" i="1" u="none" strike="noStrike" kern="0" cap="none" spc="0" normalizeH="0" baseline="0" noProof="0">
                    <a:ln>
                      <a:noFill/>
                    </a:ln>
                    <a:solidFill>
                      <a:srgbClr val="021E5E"/>
                    </a:solidFill>
                    <a:effectLst/>
                    <a:uLnTx/>
                    <a:uFillTx/>
                    <a:latin typeface="Figtree"/>
                    <a:sym typeface="Arial"/>
                  </a:rPr>
                  <a:t>to enable Suppliers and RTI Users to build their solution.</a:t>
                </a:r>
                <a:endParaRPr lang="en-GB" sz="1200" b="0" i="1" u="none" strike="noStrike" kern="0" cap="none" spc="0" normalizeH="0" baseline="0" noProof="0">
                  <a:ln>
                    <a:noFill/>
                  </a:ln>
                  <a:solidFill>
                    <a:srgbClr val="021E5E"/>
                  </a:solidFill>
                  <a:effectLst/>
                  <a:uLnTx/>
                  <a:uFillTx/>
                  <a:latin typeface="Figtree"/>
                </a:endParaRPr>
              </a:p>
            </p:txBody>
          </p:sp>
        </p:grpSp>
        <p:grpSp>
          <p:nvGrpSpPr>
            <p:cNvPr id="17" name="Group 16">
              <a:extLst>
                <a:ext uri="{FF2B5EF4-FFF2-40B4-BE49-F238E27FC236}">
                  <a16:creationId xmlns:a16="http://schemas.microsoft.com/office/drawing/2014/main" id="{29342E64-D7CA-044C-DA1B-DA8D3D7E44A3}"/>
                </a:ext>
              </a:extLst>
            </p:cNvPr>
            <p:cNvGrpSpPr/>
            <p:nvPr/>
          </p:nvGrpSpPr>
          <p:grpSpPr>
            <a:xfrm>
              <a:off x="6320729" y="2968407"/>
              <a:ext cx="3528907" cy="1518786"/>
              <a:chOff x="4965700" y="3667776"/>
              <a:chExt cx="2406073" cy="1321354"/>
            </a:xfrm>
          </p:grpSpPr>
          <p:sp>
            <p:nvSpPr>
              <p:cNvPr id="18" name="Rounded Rectangle 31">
                <a:extLst>
                  <a:ext uri="{FF2B5EF4-FFF2-40B4-BE49-F238E27FC236}">
                    <a16:creationId xmlns:a16="http://schemas.microsoft.com/office/drawing/2014/main" id="{1EF72B99-D04C-D39F-586B-5DA74FC7107C}"/>
                  </a:ext>
                </a:extLst>
              </p:cNvPr>
              <p:cNvSpPr/>
              <p:nvPr/>
            </p:nvSpPr>
            <p:spPr>
              <a:xfrm>
                <a:off x="4965700" y="3667776"/>
                <a:ext cx="2406073" cy="1321354"/>
              </a:xfrm>
              <a:prstGeom prst="roundRect">
                <a:avLst>
                  <a:gd name="adj" fmla="val 7576"/>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Figtree"/>
                  <a:sym typeface="Arial"/>
                </a:endParaRPr>
              </a:p>
            </p:txBody>
          </p:sp>
          <p:sp>
            <p:nvSpPr>
              <p:cNvPr id="19" name="Rounded Rectangle 32">
                <a:extLst>
                  <a:ext uri="{FF2B5EF4-FFF2-40B4-BE49-F238E27FC236}">
                    <a16:creationId xmlns:a16="http://schemas.microsoft.com/office/drawing/2014/main" id="{A542F33A-0CC5-484B-EE7E-2583DB4A4929}"/>
                  </a:ext>
                </a:extLst>
              </p:cNvPr>
              <p:cNvSpPr/>
              <p:nvPr/>
            </p:nvSpPr>
            <p:spPr>
              <a:xfrm>
                <a:off x="5081355" y="3782439"/>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800" b="1" i="0" u="none" strike="noStrike" kern="0" cap="none" spc="0" normalizeH="0" baseline="0" noProof="0">
                    <a:ln>
                      <a:noFill/>
                    </a:ln>
                    <a:solidFill>
                      <a:srgbClr val="021E5E"/>
                    </a:solidFill>
                    <a:effectLst/>
                    <a:uLnTx/>
                    <a:uFillTx/>
                    <a:latin typeface="Figtree"/>
                    <a:sym typeface="Arial"/>
                  </a:rPr>
                  <a:t>Data Specification</a:t>
                </a: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200" b="0" i="1" u="none" strike="noStrike" kern="0" cap="none" spc="0" normalizeH="0" baseline="0" noProof="0">
                    <a:ln>
                      <a:noFill/>
                    </a:ln>
                    <a:solidFill>
                      <a:srgbClr val="021E5E"/>
                    </a:solidFill>
                    <a:effectLst/>
                    <a:uLnTx/>
                    <a:uFillTx/>
                    <a:latin typeface="Figtree"/>
                    <a:sym typeface="Arial"/>
                  </a:rPr>
                  <a:t>Standardised definition of </a:t>
                </a:r>
                <a:r>
                  <a:rPr lang="en-GB" sz="1200" i="1" kern="0">
                    <a:solidFill>
                      <a:srgbClr val="021E5E"/>
                    </a:solidFill>
                    <a:latin typeface="Figtree"/>
                    <a:sym typeface="Arial"/>
                  </a:rPr>
                  <a:t>new</a:t>
                </a:r>
                <a:r>
                  <a:rPr kumimoji="0" lang="en-GB" sz="1200" b="0" i="1" u="none" strike="noStrike" kern="0" cap="none" spc="0" normalizeH="0" baseline="0" noProof="0">
                    <a:ln>
                      <a:noFill/>
                    </a:ln>
                    <a:solidFill>
                      <a:srgbClr val="021E5E"/>
                    </a:solidFill>
                    <a:effectLst/>
                    <a:uLnTx/>
                    <a:uFillTx/>
                    <a:latin typeface="Figtree"/>
                    <a:sym typeface="Arial"/>
                  </a:rPr>
                  <a:t> Data Items (where required) and </a:t>
                </a:r>
                <a:r>
                  <a:rPr lang="en-GB" sz="1200" i="1" kern="0">
                    <a:solidFill>
                      <a:srgbClr val="021E5E"/>
                    </a:solidFill>
                    <a:latin typeface="Figtree"/>
                    <a:sym typeface="Arial"/>
                  </a:rPr>
                  <a:t>new</a:t>
                </a:r>
                <a:r>
                  <a:rPr kumimoji="0" lang="en-GB" sz="1200" b="0" i="1" u="none" strike="noStrike" kern="0" cap="none" spc="0" normalizeH="0" baseline="0" noProof="0">
                    <a:ln>
                      <a:noFill/>
                    </a:ln>
                    <a:solidFill>
                      <a:srgbClr val="021E5E"/>
                    </a:solidFill>
                    <a:effectLst/>
                    <a:uLnTx/>
                    <a:uFillTx/>
                    <a:latin typeface="Figtree"/>
                    <a:sym typeface="Arial"/>
                  </a:rPr>
                  <a:t> Market Messages for sharing dat</a:t>
                </a:r>
                <a:r>
                  <a:rPr kumimoji="0" lang="en-GB" sz="1200" b="0" i="1" u="none" strike="noStrike" kern="0" cap="none" spc="0" normalizeH="0" baseline="0" noProof="0">
                    <a:ln>
                      <a:noFill/>
                    </a:ln>
                    <a:solidFill>
                      <a:schemeClr val="bg1">
                        <a:lumMod val="10000"/>
                      </a:schemeClr>
                    </a:solidFill>
                    <a:effectLst/>
                    <a:uLnTx/>
                    <a:uFillTx/>
                    <a:latin typeface="Figtree"/>
                    <a:sym typeface="Arial"/>
                  </a:rPr>
                  <a:t>a – includes supplier reporting</a:t>
                </a:r>
                <a:endParaRPr lang="en-GB" sz="1400" b="0" i="1" u="none" strike="noStrike" kern="0" cap="none" spc="0" normalizeH="0" baseline="0" noProof="0">
                  <a:ln>
                    <a:noFill/>
                  </a:ln>
                  <a:solidFill>
                    <a:schemeClr val="bg1">
                      <a:lumMod val="10000"/>
                    </a:schemeClr>
                  </a:solidFill>
                  <a:effectLst/>
                  <a:uLnTx/>
                  <a:uFillTx/>
                  <a:latin typeface="Figtree"/>
                </a:endParaRPr>
              </a:p>
            </p:txBody>
          </p:sp>
        </p:grpSp>
      </p:grpSp>
      <p:grpSp>
        <p:nvGrpSpPr>
          <p:cNvPr id="23" name="Group 22">
            <a:extLst>
              <a:ext uri="{FF2B5EF4-FFF2-40B4-BE49-F238E27FC236}">
                <a16:creationId xmlns:a16="http://schemas.microsoft.com/office/drawing/2014/main" id="{65F4E436-0410-E7DD-AD4A-403D3E975DEA}"/>
              </a:ext>
            </a:extLst>
          </p:cNvPr>
          <p:cNvGrpSpPr/>
          <p:nvPr/>
        </p:nvGrpSpPr>
        <p:grpSpPr>
          <a:xfrm>
            <a:off x="-21137" y="1937828"/>
            <a:ext cx="12192001" cy="394135"/>
            <a:chOff x="-10569" y="2278670"/>
            <a:chExt cx="12192001" cy="394135"/>
          </a:xfrm>
        </p:grpSpPr>
        <p:cxnSp>
          <p:nvCxnSpPr>
            <p:cNvPr id="24" name="Straight Connector 23">
              <a:extLst>
                <a:ext uri="{FF2B5EF4-FFF2-40B4-BE49-F238E27FC236}">
                  <a16:creationId xmlns:a16="http://schemas.microsoft.com/office/drawing/2014/main" id="{7733849F-096E-64C0-8FAF-9A669A74C7BF}"/>
                </a:ext>
              </a:extLst>
            </p:cNvPr>
            <p:cNvCxnSpPr>
              <a:cxnSpLocks/>
            </p:cNvCxnSpPr>
            <p:nvPr/>
          </p:nvCxnSpPr>
          <p:spPr>
            <a:xfrm>
              <a:off x="-10569" y="2475738"/>
              <a:ext cx="1219200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84F9C07E-5CBF-FEED-8113-912DD19A3C02}"/>
                </a:ext>
              </a:extLst>
            </p:cNvPr>
            <p:cNvSpPr/>
            <p:nvPr/>
          </p:nvSpPr>
          <p:spPr>
            <a:xfrm>
              <a:off x="4646159" y="2278670"/>
              <a:ext cx="2899684" cy="394135"/>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400" b="1" i="0" u="none" strike="noStrike" kern="0" cap="none" spc="0" normalizeH="0" baseline="0" noProof="0">
                  <a:ln>
                    <a:noFill/>
                  </a:ln>
                  <a:solidFill>
                    <a:srgbClr val="021E5E"/>
                  </a:solidFill>
                  <a:effectLst/>
                  <a:uLnTx/>
                  <a:uFillTx/>
                  <a:latin typeface="Figtree"/>
                  <a:sym typeface="Arial"/>
                </a:rPr>
                <a:t>Technical Components</a:t>
              </a:r>
              <a:endParaRPr kumimoji="0" lang="en-GB" sz="1400" b="0" i="1" u="none" strike="noStrike" kern="0" cap="none" spc="0" normalizeH="0" baseline="0" noProof="0">
                <a:ln>
                  <a:noFill/>
                </a:ln>
                <a:solidFill>
                  <a:srgbClr val="021E5E"/>
                </a:solidFill>
                <a:effectLst/>
                <a:uLnTx/>
                <a:uFillTx/>
                <a:latin typeface="Figtree"/>
                <a:sym typeface="Arial"/>
              </a:endParaRPr>
            </a:p>
          </p:txBody>
        </p:sp>
      </p:grpSp>
    </p:spTree>
    <p:extLst>
      <p:ext uri="{BB962C8B-B14F-4D97-AF65-F5344CB8AC3E}">
        <p14:creationId xmlns:p14="http://schemas.microsoft.com/office/powerpoint/2010/main" val="1842289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ADA80-DE70-EF14-B5B2-730D1024154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D29D9C2-14D7-1845-9110-F20DC30312F5}"/>
              </a:ext>
            </a:extLst>
          </p:cNvPr>
          <p:cNvSpPr txBox="1">
            <a:spLocks/>
          </p:cNvSpPr>
          <p:nvPr/>
        </p:nvSpPr>
        <p:spPr>
          <a:xfrm>
            <a:off x="262371" y="177585"/>
            <a:ext cx="10515600" cy="72769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80000"/>
              </a:lnSpc>
              <a:spcBef>
                <a:spcPts val="0"/>
              </a:spcBef>
              <a:defRPr/>
            </a:pPr>
            <a:r>
              <a:rPr lang="en-US" sz="2400" b="1">
                <a:solidFill>
                  <a:srgbClr val="021E5E"/>
                </a:solidFill>
                <a:latin typeface="Figtree"/>
                <a:sym typeface="Playfair Display"/>
              </a:rPr>
              <a:t>What does this look like when integrated with CCS?</a:t>
            </a:r>
            <a:endParaRPr lang="en-GB" sz="2400" b="1">
              <a:solidFill>
                <a:srgbClr val="021E5E"/>
              </a:solidFill>
              <a:latin typeface="Figtree"/>
              <a:sym typeface="Outfit"/>
            </a:endParaRPr>
          </a:p>
        </p:txBody>
      </p:sp>
      <p:grpSp>
        <p:nvGrpSpPr>
          <p:cNvPr id="61" name="Group 60">
            <a:extLst>
              <a:ext uri="{FF2B5EF4-FFF2-40B4-BE49-F238E27FC236}">
                <a16:creationId xmlns:a16="http://schemas.microsoft.com/office/drawing/2014/main" id="{4DD0A337-304E-5DA6-0AB5-1F9A1E199A9F}"/>
              </a:ext>
            </a:extLst>
          </p:cNvPr>
          <p:cNvGrpSpPr/>
          <p:nvPr/>
        </p:nvGrpSpPr>
        <p:grpSpPr>
          <a:xfrm>
            <a:off x="457993" y="2084485"/>
            <a:ext cx="11023112" cy="1344515"/>
            <a:chOff x="444309" y="870382"/>
            <a:chExt cx="8267334" cy="1008386"/>
          </a:xfrm>
        </p:grpSpPr>
        <p:grpSp>
          <p:nvGrpSpPr>
            <p:cNvPr id="15" name="Group 14">
              <a:extLst>
                <a:ext uri="{FF2B5EF4-FFF2-40B4-BE49-F238E27FC236}">
                  <a16:creationId xmlns:a16="http://schemas.microsoft.com/office/drawing/2014/main" id="{10F2AC19-4F62-D3D8-05CB-697AF7972ADA}"/>
                </a:ext>
              </a:extLst>
            </p:cNvPr>
            <p:cNvGrpSpPr/>
            <p:nvPr/>
          </p:nvGrpSpPr>
          <p:grpSpPr>
            <a:xfrm>
              <a:off x="547557" y="1026527"/>
              <a:ext cx="720000" cy="720000"/>
              <a:chOff x="3665177" y="1775600"/>
              <a:chExt cx="2052000" cy="2052000"/>
            </a:xfrm>
          </p:grpSpPr>
          <p:sp>
            <p:nvSpPr>
              <p:cNvPr id="3" name="Flowchart: Connector 2">
                <a:extLst>
                  <a:ext uri="{FF2B5EF4-FFF2-40B4-BE49-F238E27FC236}">
                    <a16:creationId xmlns:a16="http://schemas.microsoft.com/office/drawing/2014/main" id="{85A5DF1C-D022-D468-16CA-E2AB5604483E}"/>
                  </a:ext>
                </a:extLst>
              </p:cNvPr>
              <p:cNvSpPr/>
              <p:nvPr/>
            </p:nvSpPr>
            <p:spPr>
              <a:xfrm>
                <a:off x="3665177" y="1775600"/>
                <a:ext cx="2052000" cy="2052000"/>
              </a:xfrm>
              <a:prstGeom prst="flowChartConnector">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grpSp>
            <p:nvGrpSpPr>
              <p:cNvPr id="14" name="Group 13">
                <a:extLst>
                  <a:ext uri="{FF2B5EF4-FFF2-40B4-BE49-F238E27FC236}">
                    <a16:creationId xmlns:a16="http://schemas.microsoft.com/office/drawing/2014/main" id="{E75CC709-51A8-72F5-E4EF-E9E183B7CA06}"/>
                  </a:ext>
                </a:extLst>
              </p:cNvPr>
              <p:cNvGrpSpPr/>
              <p:nvPr/>
            </p:nvGrpSpPr>
            <p:grpSpPr>
              <a:xfrm>
                <a:off x="3791177" y="1901600"/>
                <a:ext cx="1800000" cy="1800000"/>
                <a:chOff x="819377" y="1812700"/>
                <a:chExt cx="1800000" cy="1800000"/>
              </a:xfrm>
            </p:grpSpPr>
            <p:sp>
              <p:nvSpPr>
                <p:cNvPr id="13" name="Flowchart: Connector 12">
                  <a:extLst>
                    <a:ext uri="{FF2B5EF4-FFF2-40B4-BE49-F238E27FC236}">
                      <a16:creationId xmlns:a16="http://schemas.microsoft.com/office/drawing/2014/main" id="{12404315-8056-B53F-E785-EF032F78DAC8}"/>
                    </a:ext>
                  </a:extLst>
                </p:cNvPr>
                <p:cNvSpPr/>
                <p:nvPr/>
              </p:nvSpPr>
              <p:spPr>
                <a:xfrm>
                  <a:off x="837377" y="1830700"/>
                  <a:ext cx="1764000" cy="1764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sp>
              <p:nvSpPr>
                <p:cNvPr id="11" name="Freeform: Shape 10">
                  <a:extLst>
                    <a:ext uri="{FF2B5EF4-FFF2-40B4-BE49-F238E27FC236}">
                      <a16:creationId xmlns:a16="http://schemas.microsoft.com/office/drawing/2014/main" id="{0DCF3917-336D-281B-A7A1-1DB4910D0DF1}"/>
                    </a:ext>
                  </a:extLst>
                </p:cNvPr>
                <p:cNvSpPr/>
                <p:nvPr/>
              </p:nvSpPr>
              <p:spPr>
                <a:xfrm>
                  <a:off x="819377" y="1812700"/>
                  <a:ext cx="1800000" cy="1800000"/>
                </a:xfrm>
                <a:custGeom>
                  <a:avLst/>
                  <a:gdLst>
                    <a:gd name="connsiteX0" fmla="*/ 900000 w 1800000"/>
                    <a:gd name="connsiteY0" fmla="*/ 180000 h 1800000"/>
                    <a:gd name="connsiteX1" fmla="*/ 1620000 w 1800000"/>
                    <a:gd name="connsiteY1" fmla="*/ 900000 h 1800000"/>
                    <a:gd name="connsiteX2" fmla="*/ 900000 w 1800000"/>
                    <a:gd name="connsiteY2" fmla="*/ 1620000 h 1800000"/>
                    <a:gd name="connsiteX3" fmla="*/ 180000 w 1800000"/>
                    <a:gd name="connsiteY3" fmla="*/ 900000 h 1800000"/>
                    <a:gd name="connsiteX4" fmla="*/ 900000 w 1800000"/>
                    <a:gd name="connsiteY4" fmla="*/ 180000 h 1800000"/>
                    <a:gd name="connsiteX5" fmla="*/ 900000 w 1800000"/>
                    <a:gd name="connsiteY5" fmla="*/ 90000 h 1800000"/>
                    <a:gd name="connsiteX6" fmla="*/ 90000 w 1800000"/>
                    <a:gd name="connsiteY6" fmla="*/ 900000 h 1800000"/>
                    <a:gd name="connsiteX7" fmla="*/ 900000 w 1800000"/>
                    <a:gd name="connsiteY7" fmla="*/ 1710000 h 1800000"/>
                    <a:gd name="connsiteX8" fmla="*/ 1710000 w 1800000"/>
                    <a:gd name="connsiteY8" fmla="*/ 900000 h 1800000"/>
                    <a:gd name="connsiteX9" fmla="*/ 900000 w 1800000"/>
                    <a:gd name="connsiteY9" fmla="*/ 90000 h 1800000"/>
                    <a:gd name="connsiteX10" fmla="*/ 900000 w 1800000"/>
                    <a:gd name="connsiteY10" fmla="*/ 0 h 1800000"/>
                    <a:gd name="connsiteX11" fmla="*/ 1800000 w 1800000"/>
                    <a:gd name="connsiteY11" fmla="*/ 900000 h 1800000"/>
                    <a:gd name="connsiteX12" fmla="*/ 900000 w 1800000"/>
                    <a:gd name="connsiteY12" fmla="*/ 1800000 h 1800000"/>
                    <a:gd name="connsiteX13" fmla="*/ 0 w 1800000"/>
                    <a:gd name="connsiteY13" fmla="*/ 900000 h 1800000"/>
                    <a:gd name="connsiteX14" fmla="*/ 900000 w 1800000"/>
                    <a:gd name="connsiteY14"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0000" h="1800000">
                      <a:moveTo>
                        <a:pt x="900000" y="180000"/>
                      </a:moveTo>
                      <a:cubicBezTo>
                        <a:pt x="1297645" y="180000"/>
                        <a:pt x="1620000" y="502355"/>
                        <a:pt x="1620000" y="900000"/>
                      </a:cubicBezTo>
                      <a:cubicBezTo>
                        <a:pt x="1620000" y="1297645"/>
                        <a:pt x="1297645" y="1620000"/>
                        <a:pt x="900000" y="1620000"/>
                      </a:cubicBezTo>
                      <a:cubicBezTo>
                        <a:pt x="502355" y="1620000"/>
                        <a:pt x="180000" y="1297645"/>
                        <a:pt x="180000" y="900000"/>
                      </a:cubicBezTo>
                      <a:cubicBezTo>
                        <a:pt x="180000" y="502355"/>
                        <a:pt x="502355" y="180000"/>
                        <a:pt x="900000" y="180000"/>
                      </a:cubicBezTo>
                      <a:close/>
                      <a:moveTo>
                        <a:pt x="900000" y="90000"/>
                      </a:moveTo>
                      <a:cubicBezTo>
                        <a:pt x="452649" y="90000"/>
                        <a:pt x="90000" y="452649"/>
                        <a:pt x="90000" y="900000"/>
                      </a:cubicBezTo>
                      <a:cubicBezTo>
                        <a:pt x="90000" y="1347351"/>
                        <a:pt x="452649" y="1710000"/>
                        <a:pt x="900000" y="1710000"/>
                      </a:cubicBezTo>
                      <a:cubicBezTo>
                        <a:pt x="1347351" y="1710000"/>
                        <a:pt x="1710000" y="1347351"/>
                        <a:pt x="1710000" y="900000"/>
                      </a:cubicBezTo>
                      <a:cubicBezTo>
                        <a:pt x="1710000" y="452649"/>
                        <a:pt x="1347351" y="90000"/>
                        <a:pt x="900000" y="90000"/>
                      </a:cubicBezTo>
                      <a:close/>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path>
                  </a:pathLst>
                </a:cu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grpSp>
        </p:grpSp>
        <p:grpSp>
          <p:nvGrpSpPr>
            <p:cNvPr id="48" name="Group 47">
              <a:extLst>
                <a:ext uri="{FF2B5EF4-FFF2-40B4-BE49-F238E27FC236}">
                  <a16:creationId xmlns:a16="http://schemas.microsoft.com/office/drawing/2014/main" id="{79B22C8B-5A8B-33B5-CBCD-71CCC40008E5}"/>
                </a:ext>
              </a:extLst>
            </p:cNvPr>
            <p:cNvGrpSpPr/>
            <p:nvPr/>
          </p:nvGrpSpPr>
          <p:grpSpPr>
            <a:xfrm>
              <a:off x="444309" y="870382"/>
              <a:ext cx="8267334" cy="1008386"/>
              <a:chOff x="653653" y="1133518"/>
              <a:chExt cx="8267334" cy="1008386"/>
            </a:xfrm>
            <a:solidFill>
              <a:schemeClr val="tx1">
                <a:lumMod val="10000"/>
                <a:lumOff val="90000"/>
              </a:schemeClr>
            </a:solidFill>
          </p:grpSpPr>
          <p:sp>
            <p:nvSpPr>
              <p:cNvPr id="45" name="Freeform: Shape 44">
                <a:extLst>
                  <a:ext uri="{FF2B5EF4-FFF2-40B4-BE49-F238E27FC236}">
                    <a16:creationId xmlns:a16="http://schemas.microsoft.com/office/drawing/2014/main" id="{D5EB5575-3CD0-C87C-2904-D0F02F956F67}"/>
                  </a:ext>
                </a:extLst>
              </p:cNvPr>
              <p:cNvSpPr/>
              <p:nvPr/>
            </p:nvSpPr>
            <p:spPr>
              <a:xfrm>
                <a:off x="669421" y="1157422"/>
                <a:ext cx="8251566" cy="984482"/>
              </a:xfrm>
              <a:custGeom>
                <a:avLst/>
                <a:gdLst>
                  <a:gd name="connsiteX0" fmla="*/ 8056226 w 8251566"/>
                  <a:gd name="connsiteY0" fmla="*/ 0 h 984482"/>
                  <a:gd name="connsiteX1" fmla="*/ 8087482 w 8251566"/>
                  <a:gd name="connsiteY1" fmla="*/ 0 h 984482"/>
                  <a:gd name="connsiteX2" fmla="*/ 8251566 w 8251566"/>
                  <a:gd name="connsiteY2" fmla="*/ 164084 h 984482"/>
                  <a:gd name="connsiteX3" fmla="*/ 8251566 w 8251566"/>
                  <a:gd name="connsiteY3" fmla="*/ 820398 h 984482"/>
                  <a:gd name="connsiteX4" fmla="*/ 8087482 w 8251566"/>
                  <a:gd name="connsiteY4" fmla="*/ 984482 h 984482"/>
                  <a:gd name="connsiteX5" fmla="*/ 1007815 w 8251566"/>
                  <a:gd name="connsiteY5" fmla="*/ 984482 h 984482"/>
                  <a:gd name="connsiteX6" fmla="*/ 843731 w 8251566"/>
                  <a:gd name="connsiteY6" fmla="*/ 820398 h 984482"/>
                  <a:gd name="connsiteX7" fmla="*/ 843731 w 8251566"/>
                  <a:gd name="connsiteY7" fmla="*/ 476792 h 984482"/>
                  <a:gd name="connsiteX8" fmla="*/ 812807 w 8251566"/>
                  <a:gd name="connsiteY8" fmla="*/ 323621 h 984482"/>
                  <a:gd name="connsiteX9" fmla="*/ 450000 w 8251566"/>
                  <a:gd name="connsiteY9" fmla="*/ 83136 h 984482"/>
                  <a:gd name="connsiteX10" fmla="*/ 56250 w 8251566"/>
                  <a:gd name="connsiteY10" fmla="*/ 476886 h 984482"/>
                  <a:gd name="connsiteX11" fmla="*/ 0 w 8251566"/>
                  <a:gd name="connsiteY11" fmla="*/ 476886 h 984482"/>
                  <a:gd name="connsiteX12" fmla="*/ 450000 w 8251566"/>
                  <a:gd name="connsiteY12" fmla="*/ 26886 h 984482"/>
                  <a:gd name="connsiteX13" fmla="*/ 890858 w 8251566"/>
                  <a:gd name="connsiteY13" fmla="*/ 386195 h 984482"/>
                  <a:gd name="connsiteX14" fmla="*/ 899122 w 8251566"/>
                  <a:gd name="connsiteY14" fmla="*/ 468178 h 984482"/>
                  <a:gd name="connsiteX15" fmla="*/ 900113 w 8251566"/>
                  <a:gd name="connsiteY15" fmla="*/ 468178 h 984482"/>
                  <a:gd name="connsiteX16" fmla="*/ 900113 w 8251566"/>
                  <a:gd name="connsiteY16" fmla="*/ 782332 h 984482"/>
                  <a:gd name="connsiteX17" fmla="*/ 1044591 w 8251566"/>
                  <a:gd name="connsiteY17" fmla="*/ 926810 h 984482"/>
                  <a:gd name="connsiteX18" fmla="*/ 8045635 w 8251566"/>
                  <a:gd name="connsiteY18" fmla="*/ 926810 h 984482"/>
                  <a:gd name="connsiteX19" fmla="*/ 8190113 w 8251566"/>
                  <a:gd name="connsiteY19" fmla="*/ 782332 h 984482"/>
                  <a:gd name="connsiteX20" fmla="*/ 8190113 w 8251566"/>
                  <a:gd name="connsiteY20" fmla="*/ 204435 h 984482"/>
                  <a:gd name="connsiteX21" fmla="*/ 8101872 w 8251566"/>
                  <a:gd name="connsiteY21" fmla="*/ 71311 h 984482"/>
                  <a:gd name="connsiteX22" fmla="*/ 8056226 w 8251566"/>
                  <a:gd name="connsiteY22" fmla="*/ 62095 h 98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51566" h="984482">
                    <a:moveTo>
                      <a:pt x="8056226" y="0"/>
                    </a:moveTo>
                    <a:lnTo>
                      <a:pt x="8087482" y="0"/>
                    </a:lnTo>
                    <a:cubicBezTo>
                      <a:pt x="8178103" y="0"/>
                      <a:pt x="8251566" y="73463"/>
                      <a:pt x="8251566" y="164084"/>
                    </a:cubicBezTo>
                    <a:lnTo>
                      <a:pt x="8251566" y="820398"/>
                    </a:lnTo>
                    <a:cubicBezTo>
                      <a:pt x="8251566" y="911019"/>
                      <a:pt x="8178103" y="984482"/>
                      <a:pt x="8087482" y="984482"/>
                    </a:cubicBezTo>
                    <a:lnTo>
                      <a:pt x="1007815" y="984482"/>
                    </a:lnTo>
                    <a:cubicBezTo>
                      <a:pt x="917194" y="984482"/>
                      <a:pt x="843731" y="911019"/>
                      <a:pt x="843731" y="820398"/>
                    </a:cubicBezTo>
                    <a:lnTo>
                      <a:pt x="843731" y="476792"/>
                    </a:lnTo>
                    <a:lnTo>
                      <a:pt x="812807" y="323621"/>
                    </a:lnTo>
                    <a:cubicBezTo>
                      <a:pt x="753033" y="182298"/>
                      <a:pt x="613097" y="83136"/>
                      <a:pt x="450000" y="83136"/>
                    </a:cubicBezTo>
                    <a:cubicBezTo>
                      <a:pt x="232538" y="83136"/>
                      <a:pt x="56250" y="259424"/>
                      <a:pt x="56250" y="476886"/>
                    </a:cubicBezTo>
                    <a:lnTo>
                      <a:pt x="0" y="476886"/>
                    </a:lnTo>
                    <a:cubicBezTo>
                      <a:pt x="0" y="228358"/>
                      <a:pt x="201472" y="26886"/>
                      <a:pt x="450000" y="26886"/>
                    </a:cubicBezTo>
                    <a:cubicBezTo>
                      <a:pt x="667462" y="26886"/>
                      <a:pt x="848897" y="181138"/>
                      <a:pt x="890858" y="386195"/>
                    </a:cubicBezTo>
                    <a:lnTo>
                      <a:pt x="899122" y="468178"/>
                    </a:lnTo>
                    <a:lnTo>
                      <a:pt x="900113" y="468178"/>
                    </a:lnTo>
                    <a:lnTo>
                      <a:pt x="900113" y="782332"/>
                    </a:lnTo>
                    <a:cubicBezTo>
                      <a:pt x="900113" y="862125"/>
                      <a:pt x="964798" y="926810"/>
                      <a:pt x="1044591" y="926810"/>
                    </a:cubicBezTo>
                    <a:lnTo>
                      <a:pt x="8045635" y="926810"/>
                    </a:lnTo>
                    <a:cubicBezTo>
                      <a:pt x="8125428" y="926810"/>
                      <a:pt x="8190113" y="862125"/>
                      <a:pt x="8190113" y="782332"/>
                    </a:cubicBezTo>
                    <a:lnTo>
                      <a:pt x="8190113" y="204435"/>
                    </a:lnTo>
                    <a:cubicBezTo>
                      <a:pt x="8190113" y="144590"/>
                      <a:pt x="8153728" y="93244"/>
                      <a:pt x="8101872" y="71311"/>
                    </a:cubicBezTo>
                    <a:lnTo>
                      <a:pt x="8056226" y="620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sp>
            <p:nvSpPr>
              <p:cNvPr id="46" name="Oval 45">
                <a:extLst>
                  <a:ext uri="{FF2B5EF4-FFF2-40B4-BE49-F238E27FC236}">
                    <a16:creationId xmlns:a16="http://schemas.microsoft.com/office/drawing/2014/main" id="{EA0D991D-F214-94EB-92D4-B514CA00014F}"/>
                  </a:ext>
                </a:extLst>
              </p:cNvPr>
              <p:cNvSpPr>
                <a:spLocks noChangeArrowheads="1"/>
              </p:cNvSpPr>
              <p:nvPr/>
            </p:nvSpPr>
            <p:spPr bwMode="auto">
              <a:xfrm>
                <a:off x="653653" y="1649663"/>
                <a:ext cx="72000" cy="72000"/>
              </a:xfrm>
              <a:prstGeom prst="ellipse">
                <a:avLst/>
              </a:prstGeom>
              <a:solidFill>
                <a:srgbClr val="FFFFFF"/>
              </a:solidFill>
              <a:ln w="49213" cap="flat">
                <a:solidFill>
                  <a:schemeClr val="tx1">
                    <a:lumMod val="10000"/>
                    <a:lumOff val="90000"/>
                  </a:schemeClr>
                </a:solidFill>
                <a:prstDash val="solid"/>
                <a:miter lim="800000"/>
                <a:headEnd/>
                <a:tailEnd/>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sp>
            <p:nvSpPr>
              <p:cNvPr id="47" name="Oval 46">
                <a:extLst>
                  <a:ext uri="{FF2B5EF4-FFF2-40B4-BE49-F238E27FC236}">
                    <a16:creationId xmlns:a16="http://schemas.microsoft.com/office/drawing/2014/main" id="{85B5ED7A-87D6-4C84-5288-BA2816A98C69}"/>
                  </a:ext>
                </a:extLst>
              </p:cNvPr>
              <p:cNvSpPr>
                <a:spLocks noChangeArrowheads="1"/>
              </p:cNvSpPr>
              <p:nvPr/>
            </p:nvSpPr>
            <p:spPr bwMode="auto">
              <a:xfrm>
                <a:off x="8623914" y="1133518"/>
                <a:ext cx="122400" cy="123114"/>
              </a:xfrm>
              <a:prstGeom prst="ellipse">
                <a:avLst/>
              </a:prstGeom>
              <a:grp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grpSp>
      </p:grpSp>
      <p:grpSp>
        <p:nvGrpSpPr>
          <p:cNvPr id="62" name="Group 61">
            <a:extLst>
              <a:ext uri="{FF2B5EF4-FFF2-40B4-BE49-F238E27FC236}">
                <a16:creationId xmlns:a16="http://schemas.microsoft.com/office/drawing/2014/main" id="{4D25EDC8-CFD1-C46A-5A04-273C213CAC49}"/>
              </a:ext>
            </a:extLst>
          </p:cNvPr>
          <p:cNvGrpSpPr/>
          <p:nvPr/>
        </p:nvGrpSpPr>
        <p:grpSpPr>
          <a:xfrm>
            <a:off x="483001" y="3579026"/>
            <a:ext cx="11023112" cy="1344515"/>
            <a:chOff x="444309" y="870382"/>
            <a:chExt cx="8267334" cy="1008386"/>
          </a:xfrm>
        </p:grpSpPr>
        <p:grpSp>
          <p:nvGrpSpPr>
            <p:cNvPr id="63" name="Group 62">
              <a:extLst>
                <a:ext uri="{FF2B5EF4-FFF2-40B4-BE49-F238E27FC236}">
                  <a16:creationId xmlns:a16="http://schemas.microsoft.com/office/drawing/2014/main" id="{79AB9425-551F-CC2A-1AD7-4BAA3A828EBC}"/>
                </a:ext>
              </a:extLst>
            </p:cNvPr>
            <p:cNvGrpSpPr/>
            <p:nvPr/>
          </p:nvGrpSpPr>
          <p:grpSpPr>
            <a:xfrm>
              <a:off x="547557" y="1026527"/>
              <a:ext cx="720000" cy="720000"/>
              <a:chOff x="3665177" y="1775600"/>
              <a:chExt cx="2052000" cy="2052000"/>
            </a:xfrm>
          </p:grpSpPr>
          <p:sp>
            <p:nvSpPr>
              <p:cNvPr id="68" name="Flowchart: Connector 67">
                <a:extLst>
                  <a:ext uri="{FF2B5EF4-FFF2-40B4-BE49-F238E27FC236}">
                    <a16:creationId xmlns:a16="http://schemas.microsoft.com/office/drawing/2014/main" id="{D46E7A73-0BF8-FA5D-2FFB-ED94C4FEAC7E}"/>
                  </a:ext>
                </a:extLst>
              </p:cNvPr>
              <p:cNvSpPr/>
              <p:nvPr/>
            </p:nvSpPr>
            <p:spPr>
              <a:xfrm>
                <a:off x="3665177" y="1775600"/>
                <a:ext cx="2052000" cy="2052000"/>
              </a:xfrm>
              <a:prstGeom prst="flowChartConnector">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grpSp>
            <p:nvGrpSpPr>
              <p:cNvPr id="69" name="Group 68">
                <a:extLst>
                  <a:ext uri="{FF2B5EF4-FFF2-40B4-BE49-F238E27FC236}">
                    <a16:creationId xmlns:a16="http://schemas.microsoft.com/office/drawing/2014/main" id="{4355FA53-FA0E-99BC-2EF9-66EF806A1D82}"/>
                  </a:ext>
                </a:extLst>
              </p:cNvPr>
              <p:cNvGrpSpPr/>
              <p:nvPr/>
            </p:nvGrpSpPr>
            <p:grpSpPr>
              <a:xfrm>
                <a:off x="3791177" y="1901600"/>
                <a:ext cx="1800000" cy="1800000"/>
                <a:chOff x="819377" y="1812700"/>
                <a:chExt cx="1800000" cy="1800000"/>
              </a:xfrm>
            </p:grpSpPr>
            <p:sp>
              <p:nvSpPr>
                <p:cNvPr id="70" name="Flowchart: Connector 69">
                  <a:extLst>
                    <a:ext uri="{FF2B5EF4-FFF2-40B4-BE49-F238E27FC236}">
                      <a16:creationId xmlns:a16="http://schemas.microsoft.com/office/drawing/2014/main" id="{5B2ABB1F-0164-ECC3-885F-DCF1DF33FC29}"/>
                    </a:ext>
                  </a:extLst>
                </p:cNvPr>
                <p:cNvSpPr/>
                <p:nvPr/>
              </p:nvSpPr>
              <p:spPr>
                <a:xfrm>
                  <a:off x="837377" y="1830700"/>
                  <a:ext cx="1764000" cy="1764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sp>
              <p:nvSpPr>
                <p:cNvPr id="71" name="Freeform: Shape 70">
                  <a:extLst>
                    <a:ext uri="{FF2B5EF4-FFF2-40B4-BE49-F238E27FC236}">
                      <a16:creationId xmlns:a16="http://schemas.microsoft.com/office/drawing/2014/main" id="{7909E789-1DCD-C370-0B40-A502EB267CF7}"/>
                    </a:ext>
                  </a:extLst>
                </p:cNvPr>
                <p:cNvSpPr/>
                <p:nvPr/>
              </p:nvSpPr>
              <p:spPr>
                <a:xfrm>
                  <a:off x="819377" y="1812700"/>
                  <a:ext cx="1800000" cy="1800000"/>
                </a:xfrm>
                <a:custGeom>
                  <a:avLst/>
                  <a:gdLst>
                    <a:gd name="connsiteX0" fmla="*/ 900000 w 1800000"/>
                    <a:gd name="connsiteY0" fmla="*/ 180000 h 1800000"/>
                    <a:gd name="connsiteX1" fmla="*/ 1620000 w 1800000"/>
                    <a:gd name="connsiteY1" fmla="*/ 900000 h 1800000"/>
                    <a:gd name="connsiteX2" fmla="*/ 900000 w 1800000"/>
                    <a:gd name="connsiteY2" fmla="*/ 1620000 h 1800000"/>
                    <a:gd name="connsiteX3" fmla="*/ 180000 w 1800000"/>
                    <a:gd name="connsiteY3" fmla="*/ 900000 h 1800000"/>
                    <a:gd name="connsiteX4" fmla="*/ 900000 w 1800000"/>
                    <a:gd name="connsiteY4" fmla="*/ 180000 h 1800000"/>
                    <a:gd name="connsiteX5" fmla="*/ 900000 w 1800000"/>
                    <a:gd name="connsiteY5" fmla="*/ 90000 h 1800000"/>
                    <a:gd name="connsiteX6" fmla="*/ 90000 w 1800000"/>
                    <a:gd name="connsiteY6" fmla="*/ 900000 h 1800000"/>
                    <a:gd name="connsiteX7" fmla="*/ 900000 w 1800000"/>
                    <a:gd name="connsiteY7" fmla="*/ 1710000 h 1800000"/>
                    <a:gd name="connsiteX8" fmla="*/ 1710000 w 1800000"/>
                    <a:gd name="connsiteY8" fmla="*/ 900000 h 1800000"/>
                    <a:gd name="connsiteX9" fmla="*/ 900000 w 1800000"/>
                    <a:gd name="connsiteY9" fmla="*/ 90000 h 1800000"/>
                    <a:gd name="connsiteX10" fmla="*/ 900000 w 1800000"/>
                    <a:gd name="connsiteY10" fmla="*/ 0 h 1800000"/>
                    <a:gd name="connsiteX11" fmla="*/ 1800000 w 1800000"/>
                    <a:gd name="connsiteY11" fmla="*/ 900000 h 1800000"/>
                    <a:gd name="connsiteX12" fmla="*/ 900000 w 1800000"/>
                    <a:gd name="connsiteY12" fmla="*/ 1800000 h 1800000"/>
                    <a:gd name="connsiteX13" fmla="*/ 0 w 1800000"/>
                    <a:gd name="connsiteY13" fmla="*/ 900000 h 1800000"/>
                    <a:gd name="connsiteX14" fmla="*/ 900000 w 1800000"/>
                    <a:gd name="connsiteY14"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0000" h="1800000">
                      <a:moveTo>
                        <a:pt x="900000" y="180000"/>
                      </a:moveTo>
                      <a:cubicBezTo>
                        <a:pt x="1297645" y="180000"/>
                        <a:pt x="1620000" y="502355"/>
                        <a:pt x="1620000" y="900000"/>
                      </a:cubicBezTo>
                      <a:cubicBezTo>
                        <a:pt x="1620000" y="1297645"/>
                        <a:pt x="1297645" y="1620000"/>
                        <a:pt x="900000" y="1620000"/>
                      </a:cubicBezTo>
                      <a:cubicBezTo>
                        <a:pt x="502355" y="1620000"/>
                        <a:pt x="180000" y="1297645"/>
                        <a:pt x="180000" y="900000"/>
                      </a:cubicBezTo>
                      <a:cubicBezTo>
                        <a:pt x="180000" y="502355"/>
                        <a:pt x="502355" y="180000"/>
                        <a:pt x="900000" y="180000"/>
                      </a:cubicBezTo>
                      <a:close/>
                      <a:moveTo>
                        <a:pt x="900000" y="90000"/>
                      </a:moveTo>
                      <a:cubicBezTo>
                        <a:pt x="452649" y="90000"/>
                        <a:pt x="90000" y="452649"/>
                        <a:pt x="90000" y="900000"/>
                      </a:cubicBezTo>
                      <a:cubicBezTo>
                        <a:pt x="90000" y="1347351"/>
                        <a:pt x="452649" y="1710000"/>
                        <a:pt x="900000" y="1710000"/>
                      </a:cubicBezTo>
                      <a:cubicBezTo>
                        <a:pt x="1347351" y="1710000"/>
                        <a:pt x="1710000" y="1347351"/>
                        <a:pt x="1710000" y="900000"/>
                      </a:cubicBezTo>
                      <a:cubicBezTo>
                        <a:pt x="1710000" y="452649"/>
                        <a:pt x="1347351" y="90000"/>
                        <a:pt x="900000" y="90000"/>
                      </a:cubicBezTo>
                      <a:close/>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path>
                  </a:pathLst>
                </a:custGeom>
                <a:solidFill>
                  <a:srgbClr val="FF206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grpSp>
        </p:grpSp>
        <p:grpSp>
          <p:nvGrpSpPr>
            <p:cNvPr id="64" name="Group 63">
              <a:extLst>
                <a:ext uri="{FF2B5EF4-FFF2-40B4-BE49-F238E27FC236}">
                  <a16:creationId xmlns:a16="http://schemas.microsoft.com/office/drawing/2014/main" id="{7E170BC1-5EB6-2B0D-B92C-16C000A352AB}"/>
                </a:ext>
              </a:extLst>
            </p:cNvPr>
            <p:cNvGrpSpPr/>
            <p:nvPr/>
          </p:nvGrpSpPr>
          <p:grpSpPr>
            <a:xfrm>
              <a:off x="444309" y="870382"/>
              <a:ext cx="8267334" cy="1008386"/>
              <a:chOff x="653653" y="1133518"/>
              <a:chExt cx="8267334" cy="1008386"/>
            </a:xfrm>
            <a:solidFill>
              <a:schemeClr val="tx1">
                <a:lumMod val="10000"/>
                <a:lumOff val="90000"/>
              </a:schemeClr>
            </a:solidFill>
          </p:grpSpPr>
          <p:sp>
            <p:nvSpPr>
              <p:cNvPr id="65" name="Freeform: Shape 64">
                <a:extLst>
                  <a:ext uri="{FF2B5EF4-FFF2-40B4-BE49-F238E27FC236}">
                    <a16:creationId xmlns:a16="http://schemas.microsoft.com/office/drawing/2014/main" id="{13EE2A0A-C9FA-2BA5-2B6A-F6E0712C99D2}"/>
                  </a:ext>
                </a:extLst>
              </p:cNvPr>
              <p:cNvSpPr/>
              <p:nvPr/>
            </p:nvSpPr>
            <p:spPr>
              <a:xfrm>
                <a:off x="669421" y="1157422"/>
                <a:ext cx="8251566" cy="984482"/>
              </a:xfrm>
              <a:custGeom>
                <a:avLst/>
                <a:gdLst>
                  <a:gd name="connsiteX0" fmla="*/ 8056226 w 8251566"/>
                  <a:gd name="connsiteY0" fmla="*/ 0 h 984482"/>
                  <a:gd name="connsiteX1" fmla="*/ 8087482 w 8251566"/>
                  <a:gd name="connsiteY1" fmla="*/ 0 h 984482"/>
                  <a:gd name="connsiteX2" fmla="*/ 8251566 w 8251566"/>
                  <a:gd name="connsiteY2" fmla="*/ 164084 h 984482"/>
                  <a:gd name="connsiteX3" fmla="*/ 8251566 w 8251566"/>
                  <a:gd name="connsiteY3" fmla="*/ 820398 h 984482"/>
                  <a:gd name="connsiteX4" fmla="*/ 8087482 w 8251566"/>
                  <a:gd name="connsiteY4" fmla="*/ 984482 h 984482"/>
                  <a:gd name="connsiteX5" fmla="*/ 1007815 w 8251566"/>
                  <a:gd name="connsiteY5" fmla="*/ 984482 h 984482"/>
                  <a:gd name="connsiteX6" fmla="*/ 843731 w 8251566"/>
                  <a:gd name="connsiteY6" fmla="*/ 820398 h 984482"/>
                  <a:gd name="connsiteX7" fmla="*/ 843731 w 8251566"/>
                  <a:gd name="connsiteY7" fmla="*/ 476792 h 984482"/>
                  <a:gd name="connsiteX8" fmla="*/ 812807 w 8251566"/>
                  <a:gd name="connsiteY8" fmla="*/ 323621 h 984482"/>
                  <a:gd name="connsiteX9" fmla="*/ 450000 w 8251566"/>
                  <a:gd name="connsiteY9" fmla="*/ 83136 h 984482"/>
                  <a:gd name="connsiteX10" fmla="*/ 56250 w 8251566"/>
                  <a:gd name="connsiteY10" fmla="*/ 476886 h 984482"/>
                  <a:gd name="connsiteX11" fmla="*/ 0 w 8251566"/>
                  <a:gd name="connsiteY11" fmla="*/ 476886 h 984482"/>
                  <a:gd name="connsiteX12" fmla="*/ 450000 w 8251566"/>
                  <a:gd name="connsiteY12" fmla="*/ 26886 h 984482"/>
                  <a:gd name="connsiteX13" fmla="*/ 890858 w 8251566"/>
                  <a:gd name="connsiteY13" fmla="*/ 386195 h 984482"/>
                  <a:gd name="connsiteX14" fmla="*/ 899122 w 8251566"/>
                  <a:gd name="connsiteY14" fmla="*/ 468178 h 984482"/>
                  <a:gd name="connsiteX15" fmla="*/ 900113 w 8251566"/>
                  <a:gd name="connsiteY15" fmla="*/ 468178 h 984482"/>
                  <a:gd name="connsiteX16" fmla="*/ 900113 w 8251566"/>
                  <a:gd name="connsiteY16" fmla="*/ 782332 h 984482"/>
                  <a:gd name="connsiteX17" fmla="*/ 1044591 w 8251566"/>
                  <a:gd name="connsiteY17" fmla="*/ 926810 h 984482"/>
                  <a:gd name="connsiteX18" fmla="*/ 8045635 w 8251566"/>
                  <a:gd name="connsiteY18" fmla="*/ 926810 h 984482"/>
                  <a:gd name="connsiteX19" fmla="*/ 8190113 w 8251566"/>
                  <a:gd name="connsiteY19" fmla="*/ 782332 h 984482"/>
                  <a:gd name="connsiteX20" fmla="*/ 8190113 w 8251566"/>
                  <a:gd name="connsiteY20" fmla="*/ 204435 h 984482"/>
                  <a:gd name="connsiteX21" fmla="*/ 8101872 w 8251566"/>
                  <a:gd name="connsiteY21" fmla="*/ 71311 h 984482"/>
                  <a:gd name="connsiteX22" fmla="*/ 8056226 w 8251566"/>
                  <a:gd name="connsiteY22" fmla="*/ 62095 h 98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51566" h="984482">
                    <a:moveTo>
                      <a:pt x="8056226" y="0"/>
                    </a:moveTo>
                    <a:lnTo>
                      <a:pt x="8087482" y="0"/>
                    </a:lnTo>
                    <a:cubicBezTo>
                      <a:pt x="8178103" y="0"/>
                      <a:pt x="8251566" y="73463"/>
                      <a:pt x="8251566" y="164084"/>
                    </a:cubicBezTo>
                    <a:lnTo>
                      <a:pt x="8251566" y="820398"/>
                    </a:lnTo>
                    <a:cubicBezTo>
                      <a:pt x="8251566" y="911019"/>
                      <a:pt x="8178103" y="984482"/>
                      <a:pt x="8087482" y="984482"/>
                    </a:cubicBezTo>
                    <a:lnTo>
                      <a:pt x="1007815" y="984482"/>
                    </a:lnTo>
                    <a:cubicBezTo>
                      <a:pt x="917194" y="984482"/>
                      <a:pt x="843731" y="911019"/>
                      <a:pt x="843731" y="820398"/>
                    </a:cubicBezTo>
                    <a:lnTo>
                      <a:pt x="843731" y="476792"/>
                    </a:lnTo>
                    <a:lnTo>
                      <a:pt x="812807" y="323621"/>
                    </a:lnTo>
                    <a:cubicBezTo>
                      <a:pt x="753033" y="182298"/>
                      <a:pt x="613097" y="83136"/>
                      <a:pt x="450000" y="83136"/>
                    </a:cubicBezTo>
                    <a:cubicBezTo>
                      <a:pt x="232538" y="83136"/>
                      <a:pt x="56250" y="259424"/>
                      <a:pt x="56250" y="476886"/>
                    </a:cubicBezTo>
                    <a:lnTo>
                      <a:pt x="0" y="476886"/>
                    </a:lnTo>
                    <a:cubicBezTo>
                      <a:pt x="0" y="228358"/>
                      <a:pt x="201472" y="26886"/>
                      <a:pt x="450000" y="26886"/>
                    </a:cubicBezTo>
                    <a:cubicBezTo>
                      <a:pt x="667462" y="26886"/>
                      <a:pt x="848897" y="181138"/>
                      <a:pt x="890858" y="386195"/>
                    </a:cubicBezTo>
                    <a:lnTo>
                      <a:pt x="899122" y="468178"/>
                    </a:lnTo>
                    <a:lnTo>
                      <a:pt x="900113" y="468178"/>
                    </a:lnTo>
                    <a:lnTo>
                      <a:pt x="900113" y="782332"/>
                    </a:lnTo>
                    <a:cubicBezTo>
                      <a:pt x="900113" y="862125"/>
                      <a:pt x="964798" y="926810"/>
                      <a:pt x="1044591" y="926810"/>
                    </a:cubicBezTo>
                    <a:lnTo>
                      <a:pt x="8045635" y="926810"/>
                    </a:lnTo>
                    <a:cubicBezTo>
                      <a:pt x="8125428" y="926810"/>
                      <a:pt x="8190113" y="862125"/>
                      <a:pt x="8190113" y="782332"/>
                    </a:cubicBezTo>
                    <a:lnTo>
                      <a:pt x="8190113" y="204435"/>
                    </a:lnTo>
                    <a:cubicBezTo>
                      <a:pt x="8190113" y="144590"/>
                      <a:pt x="8153728" y="93244"/>
                      <a:pt x="8101872" y="71311"/>
                    </a:cubicBezTo>
                    <a:lnTo>
                      <a:pt x="8056226" y="620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sp>
            <p:nvSpPr>
              <p:cNvPr id="66" name="Oval 65">
                <a:extLst>
                  <a:ext uri="{FF2B5EF4-FFF2-40B4-BE49-F238E27FC236}">
                    <a16:creationId xmlns:a16="http://schemas.microsoft.com/office/drawing/2014/main" id="{7D5625DE-A635-9EB2-C816-2226F4470B32}"/>
                  </a:ext>
                </a:extLst>
              </p:cNvPr>
              <p:cNvSpPr>
                <a:spLocks noChangeArrowheads="1"/>
              </p:cNvSpPr>
              <p:nvPr/>
            </p:nvSpPr>
            <p:spPr bwMode="auto">
              <a:xfrm>
                <a:off x="653653" y="1649663"/>
                <a:ext cx="72000" cy="72000"/>
              </a:xfrm>
              <a:prstGeom prst="ellipse">
                <a:avLst/>
              </a:prstGeom>
              <a:solidFill>
                <a:srgbClr val="FFFFFF"/>
              </a:solidFill>
              <a:ln w="49213" cap="flat">
                <a:solidFill>
                  <a:schemeClr val="tx1">
                    <a:lumMod val="10000"/>
                    <a:lumOff val="90000"/>
                  </a:schemeClr>
                </a:solidFill>
                <a:prstDash val="solid"/>
                <a:miter lim="800000"/>
                <a:headEnd/>
                <a:tailEnd/>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sp>
            <p:nvSpPr>
              <p:cNvPr id="67" name="Oval 66">
                <a:extLst>
                  <a:ext uri="{FF2B5EF4-FFF2-40B4-BE49-F238E27FC236}">
                    <a16:creationId xmlns:a16="http://schemas.microsoft.com/office/drawing/2014/main" id="{80E43814-1FA3-4F4C-A365-9DEFBAF18F67}"/>
                  </a:ext>
                </a:extLst>
              </p:cNvPr>
              <p:cNvSpPr>
                <a:spLocks noChangeArrowheads="1"/>
              </p:cNvSpPr>
              <p:nvPr/>
            </p:nvSpPr>
            <p:spPr bwMode="auto">
              <a:xfrm>
                <a:off x="8623914" y="1133518"/>
                <a:ext cx="122400" cy="123114"/>
              </a:xfrm>
              <a:prstGeom prst="ellipse">
                <a:avLst/>
              </a:prstGeom>
              <a:grp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grpSp>
      </p:grpSp>
      <p:grpSp>
        <p:nvGrpSpPr>
          <p:cNvPr id="72" name="Group 71">
            <a:extLst>
              <a:ext uri="{FF2B5EF4-FFF2-40B4-BE49-F238E27FC236}">
                <a16:creationId xmlns:a16="http://schemas.microsoft.com/office/drawing/2014/main" id="{26C7FE80-4EA7-4D39-F9DE-B543A43D1B3D}"/>
              </a:ext>
            </a:extLst>
          </p:cNvPr>
          <p:cNvGrpSpPr/>
          <p:nvPr/>
        </p:nvGrpSpPr>
        <p:grpSpPr>
          <a:xfrm>
            <a:off x="483001" y="5073566"/>
            <a:ext cx="11023112" cy="1344515"/>
            <a:chOff x="444309" y="870382"/>
            <a:chExt cx="8267334" cy="1008386"/>
          </a:xfrm>
        </p:grpSpPr>
        <p:grpSp>
          <p:nvGrpSpPr>
            <p:cNvPr id="73" name="Group 72">
              <a:extLst>
                <a:ext uri="{FF2B5EF4-FFF2-40B4-BE49-F238E27FC236}">
                  <a16:creationId xmlns:a16="http://schemas.microsoft.com/office/drawing/2014/main" id="{D4E103DE-FF89-AC9C-12F0-C3582E95E1C6}"/>
                </a:ext>
              </a:extLst>
            </p:cNvPr>
            <p:cNvGrpSpPr/>
            <p:nvPr/>
          </p:nvGrpSpPr>
          <p:grpSpPr>
            <a:xfrm>
              <a:off x="547557" y="1026527"/>
              <a:ext cx="720000" cy="720000"/>
              <a:chOff x="3665177" y="1775600"/>
              <a:chExt cx="2052000" cy="2052000"/>
            </a:xfrm>
          </p:grpSpPr>
          <p:sp>
            <p:nvSpPr>
              <p:cNvPr id="78" name="Flowchart: Connector 77">
                <a:extLst>
                  <a:ext uri="{FF2B5EF4-FFF2-40B4-BE49-F238E27FC236}">
                    <a16:creationId xmlns:a16="http://schemas.microsoft.com/office/drawing/2014/main" id="{0CC28861-C7BC-CFAA-C9A0-8FFA255433C5}"/>
                  </a:ext>
                </a:extLst>
              </p:cNvPr>
              <p:cNvSpPr/>
              <p:nvPr/>
            </p:nvSpPr>
            <p:spPr>
              <a:xfrm>
                <a:off x="3665177" y="1775600"/>
                <a:ext cx="2052000" cy="2052000"/>
              </a:xfrm>
              <a:prstGeom prst="flowChartConnector">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grpSp>
            <p:nvGrpSpPr>
              <p:cNvPr id="79" name="Group 78">
                <a:extLst>
                  <a:ext uri="{FF2B5EF4-FFF2-40B4-BE49-F238E27FC236}">
                    <a16:creationId xmlns:a16="http://schemas.microsoft.com/office/drawing/2014/main" id="{2F1408AB-D7B6-B8B9-8EA2-D028476B21EE}"/>
                  </a:ext>
                </a:extLst>
              </p:cNvPr>
              <p:cNvGrpSpPr/>
              <p:nvPr/>
            </p:nvGrpSpPr>
            <p:grpSpPr>
              <a:xfrm>
                <a:off x="3791177" y="1901600"/>
                <a:ext cx="1800000" cy="1800000"/>
                <a:chOff x="819377" y="1812700"/>
                <a:chExt cx="1800000" cy="1800000"/>
              </a:xfrm>
            </p:grpSpPr>
            <p:sp>
              <p:nvSpPr>
                <p:cNvPr id="80" name="Flowchart: Connector 79">
                  <a:extLst>
                    <a:ext uri="{FF2B5EF4-FFF2-40B4-BE49-F238E27FC236}">
                      <a16:creationId xmlns:a16="http://schemas.microsoft.com/office/drawing/2014/main" id="{9474E30F-2CE0-EAB9-1B35-1C596719A568}"/>
                    </a:ext>
                  </a:extLst>
                </p:cNvPr>
                <p:cNvSpPr/>
                <p:nvPr/>
              </p:nvSpPr>
              <p:spPr>
                <a:xfrm>
                  <a:off x="837377" y="1830700"/>
                  <a:ext cx="1764000" cy="1764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8F8F8"/>
                    </a:solidFill>
                    <a:latin typeface="Outfit"/>
                    <a:sym typeface="Arial"/>
                  </a:endParaRPr>
                </a:p>
              </p:txBody>
            </p:sp>
            <p:sp>
              <p:nvSpPr>
                <p:cNvPr id="81" name="Freeform: Shape 80">
                  <a:extLst>
                    <a:ext uri="{FF2B5EF4-FFF2-40B4-BE49-F238E27FC236}">
                      <a16:creationId xmlns:a16="http://schemas.microsoft.com/office/drawing/2014/main" id="{9C44CD98-AFF9-F868-8AE1-BEB069789E2D}"/>
                    </a:ext>
                  </a:extLst>
                </p:cNvPr>
                <p:cNvSpPr/>
                <p:nvPr/>
              </p:nvSpPr>
              <p:spPr>
                <a:xfrm>
                  <a:off x="819377" y="1812700"/>
                  <a:ext cx="1800000" cy="1800000"/>
                </a:xfrm>
                <a:custGeom>
                  <a:avLst/>
                  <a:gdLst>
                    <a:gd name="connsiteX0" fmla="*/ 900000 w 1800000"/>
                    <a:gd name="connsiteY0" fmla="*/ 180000 h 1800000"/>
                    <a:gd name="connsiteX1" fmla="*/ 1620000 w 1800000"/>
                    <a:gd name="connsiteY1" fmla="*/ 900000 h 1800000"/>
                    <a:gd name="connsiteX2" fmla="*/ 900000 w 1800000"/>
                    <a:gd name="connsiteY2" fmla="*/ 1620000 h 1800000"/>
                    <a:gd name="connsiteX3" fmla="*/ 180000 w 1800000"/>
                    <a:gd name="connsiteY3" fmla="*/ 900000 h 1800000"/>
                    <a:gd name="connsiteX4" fmla="*/ 900000 w 1800000"/>
                    <a:gd name="connsiteY4" fmla="*/ 180000 h 1800000"/>
                    <a:gd name="connsiteX5" fmla="*/ 900000 w 1800000"/>
                    <a:gd name="connsiteY5" fmla="*/ 90000 h 1800000"/>
                    <a:gd name="connsiteX6" fmla="*/ 90000 w 1800000"/>
                    <a:gd name="connsiteY6" fmla="*/ 900000 h 1800000"/>
                    <a:gd name="connsiteX7" fmla="*/ 900000 w 1800000"/>
                    <a:gd name="connsiteY7" fmla="*/ 1710000 h 1800000"/>
                    <a:gd name="connsiteX8" fmla="*/ 1710000 w 1800000"/>
                    <a:gd name="connsiteY8" fmla="*/ 900000 h 1800000"/>
                    <a:gd name="connsiteX9" fmla="*/ 900000 w 1800000"/>
                    <a:gd name="connsiteY9" fmla="*/ 90000 h 1800000"/>
                    <a:gd name="connsiteX10" fmla="*/ 900000 w 1800000"/>
                    <a:gd name="connsiteY10" fmla="*/ 0 h 1800000"/>
                    <a:gd name="connsiteX11" fmla="*/ 1800000 w 1800000"/>
                    <a:gd name="connsiteY11" fmla="*/ 900000 h 1800000"/>
                    <a:gd name="connsiteX12" fmla="*/ 900000 w 1800000"/>
                    <a:gd name="connsiteY12" fmla="*/ 1800000 h 1800000"/>
                    <a:gd name="connsiteX13" fmla="*/ 0 w 1800000"/>
                    <a:gd name="connsiteY13" fmla="*/ 900000 h 1800000"/>
                    <a:gd name="connsiteX14" fmla="*/ 900000 w 1800000"/>
                    <a:gd name="connsiteY14"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0000" h="1800000">
                      <a:moveTo>
                        <a:pt x="900000" y="180000"/>
                      </a:moveTo>
                      <a:cubicBezTo>
                        <a:pt x="1297645" y="180000"/>
                        <a:pt x="1620000" y="502355"/>
                        <a:pt x="1620000" y="900000"/>
                      </a:cubicBezTo>
                      <a:cubicBezTo>
                        <a:pt x="1620000" y="1297645"/>
                        <a:pt x="1297645" y="1620000"/>
                        <a:pt x="900000" y="1620000"/>
                      </a:cubicBezTo>
                      <a:cubicBezTo>
                        <a:pt x="502355" y="1620000"/>
                        <a:pt x="180000" y="1297645"/>
                        <a:pt x="180000" y="900000"/>
                      </a:cubicBezTo>
                      <a:cubicBezTo>
                        <a:pt x="180000" y="502355"/>
                        <a:pt x="502355" y="180000"/>
                        <a:pt x="900000" y="180000"/>
                      </a:cubicBezTo>
                      <a:close/>
                      <a:moveTo>
                        <a:pt x="900000" y="90000"/>
                      </a:moveTo>
                      <a:cubicBezTo>
                        <a:pt x="452649" y="90000"/>
                        <a:pt x="90000" y="452649"/>
                        <a:pt x="90000" y="900000"/>
                      </a:cubicBezTo>
                      <a:cubicBezTo>
                        <a:pt x="90000" y="1347351"/>
                        <a:pt x="452649" y="1710000"/>
                        <a:pt x="900000" y="1710000"/>
                      </a:cubicBezTo>
                      <a:cubicBezTo>
                        <a:pt x="1347351" y="1710000"/>
                        <a:pt x="1710000" y="1347351"/>
                        <a:pt x="1710000" y="900000"/>
                      </a:cubicBezTo>
                      <a:cubicBezTo>
                        <a:pt x="1710000" y="452649"/>
                        <a:pt x="1347351" y="90000"/>
                        <a:pt x="900000" y="90000"/>
                      </a:cubicBezTo>
                      <a:close/>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path>
                  </a:pathLst>
                </a:custGeom>
                <a:solidFill>
                  <a:srgbClr val="F0AB3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grpSp>
        </p:grpSp>
        <p:grpSp>
          <p:nvGrpSpPr>
            <p:cNvPr id="74" name="Group 73">
              <a:extLst>
                <a:ext uri="{FF2B5EF4-FFF2-40B4-BE49-F238E27FC236}">
                  <a16:creationId xmlns:a16="http://schemas.microsoft.com/office/drawing/2014/main" id="{7351397F-4E20-45C7-840F-88F9C41BFF53}"/>
                </a:ext>
              </a:extLst>
            </p:cNvPr>
            <p:cNvGrpSpPr/>
            <p:nvPr/>
          </p:nvGrpSpPr>
          <p:grpSpPr>
            <a:xfrm>
              <a:off x="444309" y="870382"/>
              <a:ext cx="8267334" cy="1008386"/>
              <a:chOff x="653653" y="1133518"/>
              <a:chExt cx="8267334" cy="1008386"/>
            </a:xfrm>
            <a:solidFill>
              <a:schemeClr val="tx1">
                <a:lumMod val="10000"/>
                <a:lumOff val="90000"/>
              </a:schemeClr>
            </a:solidFill>
          </p:grpSpPr>
          <p:sp>
            <p:nvSpPr>
              <p:cNvPr id="75" name="Freeform: Shape 74">
                <a:extLst>
                  <a:ext uri="{FF2B5EF4-FFF2-40B4-BE49-F238E27FC236}">
                    <a16:creationId xmlns:a16="http://schemas.microsoft.com/office/drawing/2014/main" id="{58CA790B-A1CB-CF8C-8C2D-CBBE721EEAB9}"/>
                  </a:ext>
                </a:extLst>
              </p:cNvPr>
              <p:cNvSpPr/>
              <p:nvPr/>
            </p:nvSpPr>
            <p:spPr>
              <a:xfrm>
                <a:off x="669421" y="1157422"/>
                <a:ext cx="8251566" cy="984482"/>
              </a:xfrm>
              <a:custGeom>
                <a:avLst/>
                <a:gdLst>
                  <a:gd name="connsiteX0" fmla="*/ 8056226 w 8251566"/>
                  <a:gd name="connsiteY0" fmla="*/ 0 h 984482"/>
                  <a:gd name="connsiteX1" fmla="*/ 8087482 w 8251566"/>
                  <a:gd name="connsiteY1" fmla="*/ 0 h 984482"/>
                  <a:gd name="connsiteX2" fmla="*/ 8251566 w 8251566"/>
                  <a:gd name="connsiteY2" fmla="*/ 164084 h 984482"/>
                  <a:gd name="connsiteX3" fmla="*/ 8251566 w 8251566"/>
                  <a:gd name="connsiteY3" fmla="*/ 820398 h 984482"/>
                  <a:gd name="connsiteX4" fmla="*/ 8087482 w 8251566"/>
                  <a:gd name="connsiteY4" fmla="*/ 984482 h 984482"/>
                  <a:gd name="connsiteX5" fmla="*/ 1007815 w 8251566"/>
                  <a:gd name="connsiteY5" fmla="*/ 984482 h 984482"/>
                  <a:gd name="connsiteX6" fmla="*/ 843731 w 8251566"/>
                  <a:gd name="connsiteY6" fmla="*/ 820398 h 984482"/>
                  <a:gd name="connsiteX7" fmla="*/ 843731 w 8251566"/>
                  <a:gd name="connsiteY7" fmla="*/ 476792 h 984482"/>
                  <a:gd name="connsiteX8" fmla="*/ 812807 w 8251566"/>
                  <a:gd name="connsiteY8" fmla="*/ 323621 h 984482"/>
                  <a:gd name="connsiteX9" fmla="*/ 450000 w 8251566"/>
                  <a:gd name="connsiteY9" fmla="*/ 83136 h 984482"/>
                  <a:gd name="connsiteX10" fmla="*/ 56250 w 8251566"/>
                  <a:gd name="connsiteY10" fmla="*/ 476886 h 984482"/>
                  <a:gd name="connsiteX11" fmla="*/ 0 w 8251566"/>
                  <a:gd name="connsiteY11" fmla="*/ 476886 h 984482"/>
                  <a:gd name="connsiteX12" fmla="*/ 450000 w 8251566"/>
                  <a:gd name="connsiteY12" fmla="*/ 26886 h 984482"/>
                  <a:gd name="connsiteX13" fmla="*/ 890858 w 8251566"/>
                  <a:gd name="connsiteY13" fmla="*/ 386195 h 984482"/>
                  <a:gd name="connsiteX14" fmla="*/ 899122 w 8251566"/>
                  <a:gd name="connsiteY14" fmla="*/ 468178 h 984482"/>
                  <a:gd name="connsiteX15" fmla="*/ 900113 w 8251566"/>
                  <a:gd name="connsiteY15" fmla="*/ 468178 h 984482"/>
                  <a:gd name="connsiteX16" fmla="*/ 900113 w 8251566"/>
                  <a:gd name="connsiteY16" fmla="*/ 782332 h 984482"/>
                  <a:gd name="connsiteX17" fmla="*/ 1044591 w 8251566"/>
                  <a:gd name="connsiteY17" fmla="*/ 926810 h 984482"/>
                  <a:gd name="connsiteX18" fmla="*/ 8045635 w 8251566"/>
                  <a:gd name="connsiteY18" fmla="*/ 926810 h 984482"/>
                  <a:gd name="connsiteX19" fmla="*/ 8190113 w 8251566"/>
                  <a:gd name="connsiteY19" fmla="*/ 782332 h 984482"/>
                  <a:gd name="connsiteX20" fmla="*/ 8190113 w 8251566"/>
                  <a:gd name="connsiteY20" fmla="*/ 204435 h 984482"/>
                  <a:gd name="connsiteX21" fmla="*/ 8101872 w 8251566"/>
                  <a:gd name="connsiteY21" fmla="*/ 71311 h 984482"/>
                  <a:gd name="connsiteX22" fmla="*/ 8056226 w 8251566"/>
                  <a:gd name="connsiteY22" fmla="*/ 62095 h 98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251566" h="984482">
                    <a:moveTo>
                      <a:pt x="8056226" y="0"/>
                    </a:moveTo>
                    <a:lnTo>
                      <a:pt x="8087482" y="0"/>
                    </a:lnTo>
                    <a:cubicBezTo>
                      <a:pt x="8178103" y="0"/>
                      <a:pt x="8251566" y="73463"/>
                      <a:pt x="8251566" y="164084"/>
                    </a:cubicBezTo>
                    <a:lnTo>
                      <a:pt x="8251566" y="820398"/>
                    </a:lnTo>
                    <a:cubicBezTo>
                      <a:pt x="8251566" y="911019"/>
                      <a:pt x="8178103" y="984482"/>
                      <a:pt x="8087482" y="984482"/>
                    </a:cubicBezTo>
                    <a:lnTo>
                      <a:pt x="1007815" y="984482"/>
                    </a:lnTo>
                    <a:cubicBezTo>
                      <a:pt x="917194" y="984482"/>
                      <a:pt x="843731" y="911019"/>
                      <a:pt x="843731" y="820398"/>
                    </a:cubicBezTo>
                    <a:lnTo>
                      <a:pt x="843731" y="476792"/>
                    </a:lnTo>
                    <a:lnTo>
                      <a:pt x="812807" y="323621"/>
                    </a:lnTo>
                    <a:cubicBezTo>
                      <a:pt x="753033" y="182298"/>
                      <a:pt x="613097" y="83136"/>
                      <a:pt x="450000" y="83136"/>
                    </a:cubicBezTo>
                    <a:cubicBezTo>
                      <a:pt x="232538" y="83136"/>
                      <a:pt x="56250" y="259424"/>
                      <a:pt x="56250" y="476886"/>
                    </a:cubicBezTo>
                    <a:lnTo>
                      <a:pt x="0" y="476886"/>
                    </a:lnTo>
                    <a:cubicBezTo>
                      <a:pt x="0" y="228358"/>
                      <a:pt x="201472" y="26886"/>
                      <a:pt x="450000" y="26886"/>
                    </a:cubicBezTo>
                    <a:cubicBezTo>
                      <a:pt x="667462" y="26886"/>
                      <a:pt x="848897" y="181138"/>
                      <a:pt x="890858" y="386195"/>
                    </a:cubicBezTo>
                    <a:lnTo>
                      <a:pt x="899122" y="468178"/>
                    </a:lnTo>
                    <a:lnTo>
                      <a:pt x="900113" y="468178"/>
                    </a:lnTo>
                    <a:lnTo>
                      <a:pt x="900113" y="782332"/>
                    </a:lnTo>
                    <a:cubicBezTo>
                      <a:pt x="900113" y="862125"/>
                      <a:pt x="964798" y="926810"/>
                      <a:pt x="1044591" y="926810"/>
                    </a:cubicBezTo>
                    <a:lnTo>
                      <a:pt x="8045635" y="926810"/>
                    </a:lnTo>
                    <a:cubicBezTo>
                      <a:pt x="8125428" y="926810"/>
                      <a:pt x="8190113" y="862125"/>
                      <a:pt x="8190113" y="782332"/>
                    </a:cubicBezTo>
                    <a:lnTo>
                      <a:pt x="8190113" y="204435"/>
                    </a:lnTo>
                    <a:cubicBezTo>
                      <a:pt x="8190113" y="144590"/>
                      <a:pt x="8153728" y="93244"/>
                      <a:pt x="8101872" y="71311"/>
                    </a:cubicBezTo>
                    <a:lnTo>
                      <a:pt x="8056226" y="620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40">
                  <a:buClr>
                    <a:srgbClr val="000000"/>
                  </a:buClr>
                </a:pPr>
                <a:endParaRPr lang="en-GB" sz="1867" kern="0">
                  <a:solidFill>
                    <a:srgbClr val="F8F8F8"/>
                  </a:solidFill>
                  <a:latin typeface="Outfit"/>
                  <a:sym typeface="Arial"/>
                </a:endParaRPr>
              </a:p>
            </p:txBody>
          </p:sp>
          <p:sp>
            <p:nvSpPr>
              <p:cNvPr id="76" name="Oval 75">
                <a:extLst>
                  <a:ext uri="{FF2B5EF4-FFF2-40B4-BE49-F238E27FC236}">
                    <a16:creationId xmlns:a16="http://schemas.microsoft.com/office/drawing/2014/main" id="{8C97FCB1-BC29-2029-20F8-DACF1B201D38}"/>
                  </a:ext>
                </a:extLst>
              </p:cNvPr>
              <p:cNvSpPr>
                <a:spLocks noChangeArrowheads="1"/>
              </p:cNvSpPr>
              <p:nvPr/>
            </p:nvSpPr>
            <p:spPr bwMode="auto">
              <a:xfrm>
                <a:off x="653653" y="1649663"/>
                <a:ext cx="72000" cy="72000"/>
              </a:xfrm>
              <a:prstGeom prst="ellipse">
                <a:avLst/>
              </a:prstGeom>
              <a:solidFill>
                <a:srgbClr val="FFFFFF"/>
              </a:solidFill>
              <a:ln w="49213" cap="flat">
                <a:solidFill>
                  <a:schemeClr val="tx1">
                    <a:lumMod val="10000"/>
                    <a:lumOff val="90000"/>
                  </a:schemeClr>
                </a:solidFill>
                <a:prstDash val="solid"/>
                <a:miter lim="800000"/>
                <a:headEnd/>
                <a:tailEnd/>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sp>
            <p:nvSpPr>
              <p:cNvPr id="77" name="Oval 76">
                <a:extLst>
                  <a:ext uri="{FF2B5EF4-FFF2-40B4-BE49-F238E27FC236}">
                    <a16:creationId xmlns:a16="http://schemas.microsoft.com/office/drawing/2014/main" id="{0CF8566E-F486-0B0D-B5E1-3C1410F9DE8F}"/>
                  </a:ext>
                </a:extLst>
              </p:cNvPr>
              <p:cNvSpPr>
                <a:spLocks noChangeArrowheads="1"/>
              </p:cNvSpPr>
              <p:nvPr/>
            </p:nvSpPr>
            <p:spPr bwMode="auto">
              <a:xfrm>
                <a:off x="8623914" y="1133518"/>
                <a:ext cx="122400" cy="123114"/>
              </a:xfrm>
              <a:prstGeom prst="ellipse">
                <a:avLst/>
              </a:prstGeom>
              <a:grp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32">
                  <a:buClr>
                    <a:srgbClr val="000000"/>
                  </a:buClr>
                </a:pPr>
                <a:endParaRPr lang="en-GB" sz="1400">
                  <a:solidFill>
                    <a:srgbClr val="201E2E"/>
                  </a:solidFill>
                  <a:latin typeface="Outfit"/>
                  <a:sym typeface="Arial"/>
                </a:endParaRPr>
              </a:p>
            </p:txBody>
          </p:sp>
        </p:grpSp>
      </p:grpSp>
      <p:sp>
        <p:nvSpPr>
          <p:cNvPr id="92" name="TextBox 91">
            <a:extLst>
              <a:ext uri="{FF2B5EF4-FFF2-40B4-BE49-F238E27FC236}">
                <a16:creationId xmlns:a16="http://schemas.microsoft.com/office/drawing/2014/main" id="{7741228A-76A9-14CB-A3A9-F31CC2FDF39B}"/>
              </a:ext>
            </a:extLst>
          </p:cNvPr>
          <p:cNvSpPr txBox="1"/>
          <p:nvPr/>
        </p:nvSpPr>
        <p:spPr>
          <a:xfrm>
            <a:off x="1726499" y="5084650"/>
            <a:ext cx="9647720" cy="1302793"/>
          </a:xfrm>
          <a:prstGeom prst="rect">
            <a:avLst/>
          </a:prstGeom>
          <a:noFill/>
        </p:spPr>
        <p:txBody>
          <a:bodyPr wrap="square" lIns="91440" tIns="45720" rIns="91440" bIns="45720" rtlCol="0" anchor="t">
            <a:spAutoFit/>
          </a:bodyPr>
          <a:lstStyle/>
          <a:p>
            <a:pPr defTabSz="1219140">
              <a:buClr>
                <a:srgbClr val="000000"/>
              </a:buClr>
            </a:pPr>
            <a:r>
              <a:rPr lang="en-GB" sz="1333" b="1" kern="0">
                <a:solidFill>
                  <a:srgbClr val="000000"/>
                </a:solidFill>
                <a:latin typeface="Figtree"/>
                <a:ea typeface="Calibri"/>
                <a:cs typeface="Calibri"/>
                <a:sym typeface="Arial"/>
              </a:rPr>
              <a:t>Consent Management</a:t>
            </a:r>
            <a:endParaRPr lang="en-GB" sz="1333" kern="0">
              <a:solidFill>
                <a:srgbClr val="000000"/>
              </a:solidFill>
              <a:latin typeface="Figtree"/>
              <a:ea typeface="Calibri"/>
              <a:cs typeface="Calibri"/>
              <a:sym typeface="Arial"/>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The account holder will continue to be responsible for providing consent to share Consumer Specific Tariff Information. Energy Suppliers will verify the individual is the account holder.</a:t>
            </a:r>
            <a:endParaRPr lang="en-GB" sz="1300" kern="0">
              <a:solidFill>
                <a:srgbClr val="000000"/>
              </a:solidFill>
              <a:latin typeface="Figtree"/>
              <a:ea typeface="Calibri"/>
              <a:cs typeface="Calibri"/>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However, Energy Suppliers will not be required to manage the granting of consent. Therefore, Suppliers will be required to integrate with CCS to confirm consent is in place before sharing Consumer Specific Tariff Information.</a:t>
            </a:r>
            <a:endParaRPr lang="en-GB" sz="1300" kern="0">
              <a:solidFill>
                <a:srgbClr val="000000"/>
              </a:solidFill>
              <a:latin typeface="Figtree"/>
              <a:ea typeface="Calibri"/>
              <a:cs typeface="Calibri"/>
            </a:endParaRPr>
          </a:p>
          <a:p>
            <a:pPr marL="228589" indent="-228589" defTabSz="1219140">
              <a:buClr>
                <a:srgbClr val="000000"/>
              </a:buClr>
              <a:buFont typeface="Arial" panose="020B0604020202020204" pitchFamily="34" charset="0"/>
              <a:buChar char="•"/>
            </a:pPr>
            <a:r>
              <a:rPr lang="en-GB" sz="1333" kern="0">
                <a:solidFill>
                  <a:srgbClr val="000000"/>
                </a:solidFill>
                <a:latin typeface="Figtree"/>
                <a:ea typeface="Calibri"/>
                <a:cs typeface="Calibri"/>
                <a:sym typeface="Arial"/>
              </a:rPr>
              <a:t>Further information on the consent mechanism provided on later slides</a:t>
            </a:r>
          </a:p>
        </p:txBody>
      </p:sp>
      <p:sp>
        <p:nvSpPr>
          <p:cNvPr id="94" name="TextBox 93">
            <a:extLst>
              <a:ext uri="{FF2B5EF4-FFF2-40B4-BE49-F238E27FC236}">
                <a16:creationId xmlns:a16="http://schemas.microsoft.com/office/drawing/2014/main" id="{DD86AA37-E413-28D6-D73E-4D27B13EC84E}"/>
              </a:ext>
            </a:extLst>
          </p:cNvPr>
          <p:cNvSpPr txBox="1"/>
          <p:nvPr/>
        </p:nvSpPr>
        <p:spPr>
          <a:xfrm>
            <a:off x="1769333" y="3660831"/>
            <a:ext cx="9647720" cy="1102738"/>
          </a:xfrm>
          <a:prstGeom prst="rect">
            <a:avLst/>
          </a:prstGeom>
          <a:noFill/>
        </p:spPr>
        <p:txBody>
          <a:bodyPr wrap="square" lIns="91440" tIns="45720" rIns="91440" bIns="45720" rtlCol="0" anchor="t">
            <a:spAutoFit/>
          </a:bodyPr>
          <a:lstStyle/>
          <a:p>
            <a:pPr defTabSz="1219140">
              <a:buClr>
                <a:srgbClr val="000000"/>
              </a:buClr>
            </a:pPr>
            <a:r>
              <a:rPr lang="en-GB" sz="1333" b="1" kern="0">
                <a:solidFill>
                  <a:srgbClr val="000000"/>
                </a:solidFill>
                <a:latin typeface="Figtree"/>
                <a:ea typeface="Calibri"/>
                <a:cs typeface="Calibri"/>
                <a:sym typeface="Arial"/>
              </a:rPr>
              <a:t>Supplier Endpoint Register </a:t>
            </a:r>
            <a:endParaRPr lang="en-GB" sz="1333" kern="0">
              <a:solidFill>
                <a:srgbClr val="000000"/>
              </a:solidFill>
              <a:latin typeface="Figtree"/>
              <a:ea typeface="Calibri"/>
              <a:cs typeface="Calibri"/>
              <a:sym typeface="Arial"/>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At the point of Phase 1b implementation, the content of the Phase 1a Supplier Register will be migrated into the CCS Directory.</a:t>
            </a:r>
            <a:endParaRPr lang="en-GB" sz="1300" kern="0">
              <a:solidFill>
                <a:srgbClr val="000000"/>
              </a:solidFill>
              <a:latin typeface="Figtree"/>
              <a:ea typeface="Calibri"/>
              <a:cs typeface="Calibri"/>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No stand-alone Supplier Register – details of Supplier Endpoints will be held within CCS Directory, accessible via the CCS User Portal and CCS API.</a:t>
            </a:r>
            <a:endParaRPr lang="en-GB" sz="1300" kern="0">
              <a:solidFill>
                <a:srgbClr val="000000"/>
              </a:solidFill>
              <a:latin typeface="Figtree"/>
              <a:ea typeface="Calibri"/>
              <a:cs typeface="Calibri"/>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Energy Suppliers self-manage updates to organisational data including endpoints and operational contact details.</a:t>
            </a:r>
            <a:endParaRPr lang="en-GB" sz="1300" kern="0">
              <a:solidFill>
                <a:srgbClr val="000000"/>
              </a:solidFill>
              <a:latin typeface="Figtree"/>
              <a:ea typeface="Calibri"/>
              <a:cs typeface="Calibri"/>
            </a:endParaRPr>
          </a:p>
        </p:txBody>
      </p:sp>
      <p:sp>
        <p:nvSpPr>
          <p:cNvPr id="95" name="TextBox 94">
            <a:extLst>
              <a:ext uri="{FF2B5EF4-FFF2-40B4-BE49-F238E27FC236}">
                <a16:creationId xmlns:a16="http://schemas.microsoft.com/office/drawing/2014/main" id="{A5F6F470-37E8-07F8-4FA3-9360AD27FE38}"/>
              </a:ext>
            </a:extLst>
          </p:cNvPr>
          <p:cNvSpPr txBox="1"/>
          <p:nvPr/>
        </p:nvSpPr>
        <p:spPr>
          <a:xfrm>
            <a:off x="1766439" y="2101658"/>
            <a:ext cx="9741317" cy="1097673"/>
          </a:xfrm>
          <a:prstGeom prst="rect">
            <a:avLst/>
          </a:prstGeom>
          <a:noFill/>
        </p:spPr>
        <p:txBody>
          <a:bodyPr wrap="square" lIns="91440" tIns="45720" rIns="91440" bIns="45720" rtlCol="0" anchor="t">
            <a:spAutoFit/>
          </a:bodyPr>
          <a:lstStyle/>
          <a:p>
            <a:pPr defTabSz="1219140">
              <a:buClr>
                <a:srgbClr val="000000"/>
              </a:buClr>
            </a:pPr>
            <a:r>
              <a:rPr lang="en-GB" sz="1333" b="1" kern="0">
                <a:solidFill>
                  <a:srgbClr val="000000"/>
                </a:solidFill>
                <a:latin typeface="Figtree"/>
                <a:ea typeface="Calibri"/>
                <a:cs typeface="Calibri"/>
                <a:sym typeface="Arial"/>
              </a:rPr>
              <a:t>RTI User Registration</a:t>
            </a: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Front end RTI User registration unchanged, utilising REC Portal with verification checks using companies house etc. </a:t>
            </a: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RTI Users onboarded with specific roles, limiting data access to tariff data, unless also Qualified for access to other data.</a:t>
            </a:r>
            <a:endParaRPr lang="en-GB" sz="1300" kern="0">
              <a:solidFill>
                <a:srgbClr val="000000"/>
              </a:solidFill>
              <a:latin typeface="Figtree"/>
              <a:ea typeface="Calibri"/>
              <a:cs typeface="Calibri"/>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No stand-alone RTI User Register. Details of RTI Users will be held within CCS Directory, accessible via the CCS User Portal and API.</a:t>
            </a:r>
            <a:endParaRPr lang="en-GB" sz="1300" kern="0">
              <a:solidFill>
                <a:srgbClr val="000000"/>
              </a:solidFill>
              <a:latin typeface="Figtree"/>
              <a:ea typeface="Calibri"/>
              <a:cs typeface="Calibri"/>
            </a:endParaRPr>
          </a:p>
          <a:p>
            <a:pPr marL="227965" indent="-227965" defTabSz="1219140">
              <a:buClr>
                <a:srgbClr val="000000"/>
              </a:buClr>
              <a:buFont typeface="Arial" panose="020B0604020202020204" pitchFamily="34" charset="0"/>
              <a:buChar char="•"/>
            </a:pPr>
            <a:r>
              <a:rPr lang="en-GB" sz="1300" kern="0">
                <a:solidFill>
                  <a:srgbClr val="000000"/>
                </a:solidFill>
                <a:latin typeface="Figtree"/>
                <a:ea typeface="Calibri"/>
                <a:cs typeface="Calibri"/>
                <a:sym typeface="Arial"/>
              </a:rPr>
              <a:t>RTI Users self-manage updates to organisational data including webhooks and operational contact details.</a:t>
            </a:r>
            <a:endParaRPr lang="en-GB" sz="1300" kern="0">
              <a:solidFill>
                <a:srgbClr val="000000"/>
              </a:solidFill>
              <a:latin typeface="Figtree"/>
              <a:ea typeface="Calibri"/>
              <a:cs typeface="Calibri"/>
            </a:endParaRPr>
          </a:p>
        </p:txBody>
      </p:sp>
      <p:sp>
        <p:nvSpPr>
          <p:cNvPr id="2" name="Rectangle: Rounded Corners 1">
            <a:extLst>
              <a:ext uri="{FF2B5EF4-FFF2-40B4-BE49-F238E27FC236}">
                <a16:creationId xmlns:a16="http://schemas.microsoft.com/office/drawing/2014/main" id="{DF8A8504-3E3A-7075-1AE6-5DA11C599F46}"/>
              </a:ext>
            </a:extLst>
          </p:cNvPr>
          <p:cNvSpPr/>
          <p:nvPr/>
        </p:nvSpPr>
        <p:spPr>
          <a:xfrm>
            <a:off x="1318595" y="1060932"/>
            <a:ext cx="10055624" cy="789714"/>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p>
            <a:pPr algn="ctr">
              <a:spcBef>
                <a:spcPts val="400"/>
              </a:spcBef>
              <a:spcAft>
                <a:spcPts val="400"/>
              </a:spcAft>
              <a:buClr>
                <a:srgbClr val="4D38F5"/>
              </a:buClr>
              <a:defRPr/>
            </a:pPr>
            <a:r>
              <a:rPr lang="en-GB" sz="1600" b="1">
                <a:solidFill>
                  <a:schemeClr val="bg1"/>
                </a:solidFill>
                <a:latin typeface="Figtree"/>
              </a:rPr>
              <a:t>Underlying principles - no change to the end-to-end business process set out above. </a:t>
            </a:r>
            <a:endParaRPr lang="en-GB" sz="1600">
              <a:solidFill>
                <a:schemeClr val="bg1"/>
              </a:solidFill>
              <a:latin typeface="Figtree"/>
              <a:ea typeface="Calibri"/>
              <a:cs typeface="Calibri"/>
            </a:endParaRPr>
          </a:p>
          <a:p>
            <a:pPr lvl="0" algn="ctr">
              <a:spcBef>
                <a:spcPts val="400"/>
              </a:spcBef>
              <a:spcAft>
                <a:spcPts val="400"/>
              </a:spcAft>
              <a:defRPr/>
            </a:pPr>
            <a:r>
              <a:rPr lang="en-GB" sz="1600">
                <a:solidFill>
                  <a:schemeClr val="bg1"/>
                </a:solidFill>
                <a:latin typeface="Figtree"/>
              </a:rPr>
              <a:t>However, the mechanism for delivering certain elements will change.</a:t>
            </a:r>
            <a:endParaRPr lang="en-GB" sz="1600">
              <a:solidFill>
                <a:schemeClr val="bg1"/>
              </a:solidFill>
              <a:latin typeface="Figtree"/>
              <a:ea typeface="Calibri"/>
              <a:cs typeface="Calibri"/>
            </a:endParaRPr>
          </a:p>
        </p:txBody>
      </p:sp>
    </p:spTree>
    <p:extLst>
      <p:ext uri="{BB962C8B-B14F-4D97-AF65-F5344CB8AC3E}">
        <p14:creationId xmlns:p14="http://schemas.microsoft.com/office/powerpoint/2010/main" val="4124727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0D2DCF82-ADA0-4805-66C4-009143E0429E}"/>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424B7002-F4D1-99F7-7187-D33A0AE9EC84}"/>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2B973AA4-BD0C-2FF9-1D98-37F4FCDE041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83FFB1B7-F2C4-F6A3-A13F-10CB94D38940}"/>
              </a:ext>
            </a:extLst>
          </p:cNvPr>
          <p:cNvSpPr txBox="1"/>
          <p:nvPr/>
        </p:nvSpPr>
        <p:spPr>
          <a:xfrm>
            <a:off x="164247" y="158192"/>
            <a:ext cx="7851810" cy="541646"/>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21E5E"/>
                </a:solidFill>
                <a:effectLst/>
                <a:uLnTx/>
                <a:uFillTx/>
                <a:latin typeface="Figtree"/>
                <a:ea typeface="Outfit"/>
                <a:cs typeface="Outfit"/>
                <a:sym typeface="Playfair Display"/>
              </a:rPr>
              <a:t>Phase 1B – Technical Components</a:t>
            </a:r>
            <a:endParaRPr kumimoji="0" lang="en-GB" sz="2400" b="1" i="0" u="none" strike="noStrike" kern="1200" cap="none" spc="0" normalizeH="0" baseline="0" noProof="0">
              <a:ln>
                <a:noFill/>
              </a:ln>
              <a:solidFill>
                <a:srgbClr val="021E5E"/>
              </a:solidFill>
              <a:effectLst/>
              <a:uLnTx/>
              <a:uFillTx/>
              <a:latin typeface="Figtree"/>
              <a:ea typeface="Outfit"/>
              <a:cs typeface="Outfit"/>
              <a:sym typeface="Outfit"/>
            </a:endParaRPr>
          </a:p>
        </p:txBody>
      </p:sp>
      <p:sp>
        <p:nvSpPr>
          <p:cNvPr id="5" name="Rectangle 4">
            <a:extLst>
              <a:ext uri="{FF2B5EF4-FFF2-40B4-BE49-F238E27FC236}">
                <a16:creationId xmlns:a16="http://schemas.microsoft.com/office/drawing/2014/main" id="{6217894D-6002-D9AE-6750-6A4429586059}"/>
              </a:ext>
            </a:extLst>
          </p:cNvPr>
          <p:cNvSpPr/>
          <p:nvPr/>
        </p:nvSpPr>
        <p:spPr>
          <a:xfrm>
            <a:off x="10568" y="3030062"/>
            <a:ext cx="12181432" cy="212314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021E5E"/>
                </a:solidFill>
                <a:effectLst/>
                <a:uLnTx/>
                <a:uFillTx/>
                <a:latin typeface="Figtree"/>
                <a:sym typeface="Arial"/>
              </a:rPr>
              <a:t>RECCo Tariff Interoperability Arrangements Enablers</a:t>
            </a:r>
          </a:p>
        </p:txBody>
      </p:sp>
      <p:grpSp>
        <p:nvGrpSpPr>
          <p:cNvPr id="6" name="Group 5">
            <a:extLst>
              <a:ext uri="{FF2B5EF4-FFF2-40B4-BE49-F238E27FC236}">
                <a16:creationId xmlns:a16="http://schemas.microsoft.com/office/drawing/2014/main" id="{23141E13-CB84-94A6-2816-EA8257B63665}"/>
              </a:ext>
            </a:extLst>
          </p:cNvPr>
          <p:cNvGrpSpPr/>
          <p:nvPr/>
        </p:nvGrpSpPr>
        <p:grpSpPr>
          <a:xfrm>
            <a:off x="8366315" y="3529522"/>
            <a:ext cx="3208097" cy="1518786"/>
            <a:chOff x="6168737" y="1995822"/>
            <a:chExt cx="2406073" cy="1321354"/>
          </a:xfrm>
        </p:grpSpPr>
        <p:sp>
          <p:nvSpPr>
            <p:cNvPr id="7" name="Rounded Rectangle 29">
              <a:extLst>
                <a:ext uri="{FF2B5EF4-FFF2-40B4-BE49-F238E27FC236}">
                  <a16:creationId xmlns:a16="http://schemas.microsoft.com/office/drawing/2014/main" id="{E42F2FA6-2139-F3A9-1A2B-D71A388D0245}"/>
                </a:ext>
              </a:extLst>
            </p:cNvPr>
            <p:cNvSpPr/>
            <p:nvPr/>
          </p:nvSpPr>
          <p:spPr>
            <a:xfrm>
              <a:off x="6168737" y="1995822"/>
              <a:ext cx="2406073" cy="1321354"/>
            </a:xfrm>
            <a:prstGeom prst="roundRect">
              <a:avLst>
                <a:gd name="adj" fmla="val 7576"/>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Figtree"/>
                <a:sym typeface="Arial"/>
              </a:endParaRPr>
            </a:p>
          </p:txBody>
        </p:sp>
        <p:sp>
          <p:nvSpPr>
            <p:cNvPr id="8" name="Rounded Rectangle 30">
              <a:extLst>
                <a:ext uri="{FF2B5EF4-FFF2-40B4-BE49-F238E27FC236}">
                  <a16:creationId xmlns:a16="http://schemas.microsoft.com/office/drawing/2014/main" id="{350143C4-D8FC-B8DE-9F16-22ECB0C6E69A}"/>
                </a:ext>
              </a:extLst>
            </p:cNvPr>
            <p:cNvSpPr/>
            <p:nvPr/>
          </p:nvSpPr>
          <p:spPr>
            <a:xfrm>
              <a:off x="6284392" y="2110485"/>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800" b="1" i="0" u="none" strike="noStrike" kern="0" cap="none" spc="0" normalizeH="0" baseline="0" noProof="0">
                  <a:ln>
                    <a:noFill/>
                  </a:ln>
                  <a:solidFill>
                    <a:srgbClr val="021E5E"/>
                  </a:solidFill>
                  <a:effectLst/>
                  <a:uLnTx/>
                  <a:uFillTx/>
                  <a:latin typeface="Figtree"/>
                  <a:sym typeface="Arial"/>
                </a:rPr>
                <a:t>TI Monitoring</a:t>
              </a: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200" b="0" i="1" u="none" strike="noStrike" kern="0" cap="none" spc="0" normalizeH="0" baseline="0" noProof="0">
                  <a:ln>
                    <a:noFill/>
                  </a:ln>
                  <a:solidFill>
                    <a:srgbClr val="021E5E"/>
                  </a:solidFill>
                  <a:effectLst/>
                  <a:uLnTx/>
                  <a:uFillTx/>
                  <a:latin typeface="Figtree"/>
                  <a:sym typeface="Arial"/>
                </a:rPr>
                <a:t>Internal tool used by RECCo to monitor and assure the performance of Suppliers and Users’ adherence to agreement</a:t>
              </a:r>
              <a:endParaRPr kumimoji="0" lang="en-GB" sz="1400" b="0" i="1" u="none" strike="noStrike" kern="0" cap="none" spc="0" normalizeH="0" baseline="0" noProof="0">
                <a:ln>
                  <a:noFill/>
                </a:ln>
                <a:solidFill>
                  <a:srgbClr val="021E5E"/>
                </a:solidFill>
                <a:effectLst/>
                <a:uLnTx/>
                <a:uFillTx/>
                <a:latin typeface="Figtree"/>
                <a:sym typeface="Arial"/>
              </a:endParaRPr>
            </a:p>
          </p:txBody>
        </p:sp>
      </p:grpSp>
      <p:grpSp>
        <p:nvGrpSpPr>
          <p:cNvPr id="9" name="Group 8">
            <a:extLst>
              <a:ext uri="{FF2B5EF4-FFF2-40B4-BE49-F238E27FC236}">
                <a16:creationId xmlns:a16="http://schemas.microsoft.com/office/drawing/2014/main" id="{5A87229B-1602-A707-04CE-9F733BC2D7E9}"/>
              </a:ext>
            </a:extLst>
          </p:cNvPr>
          <p:cNvGrpSpPr/>
          <p:nvPr/>
        </p:nvGrpSpPr>
        <p:grpSpPr>
          <a:xfrm>
            <a:off x="519790" y="3529522"/>
            <a:ext cx="3208097" cy="1518786"/>
            <a:chOff x="569189" y="1995822"/>
            <a:chExt cx="2406073" cy="1321354"/>
          </a:xfrm>
        </p:grpSpPr>
        <p:sp>
          <p:nvSpPr>
            <p:cNvPr id="10" name="Rounded Rectangle 23">
              <a:extLst>
                <a:ext uri="{FF2B5EF4-FFF2-40B4-BE49-F238E27FC236}">
                  <a16:creationId xmlns:a16="http://schemas.microsoft.com/office/drawing/2014/main" id="{82795EDE-6ED6-77F8-97EE-4109B3D5B46B}"/>
                </a:ext>
              </a:extLst>
            </p:cNvPr>
            <p:cNvSpPr/>
            <p:nvPr/>
          </p:nvSpPr>
          <p:spPr>
            <a:xfrm>
              <a:off x="569189" y="1995822"/>
              <a:ext cx="2406073" cy="1321354"/>
            </a:xfrm>
            <a:prstGeom prst="roundRect">
              <a:avLst>
                <a:gd name="adj" fmla="val 7576"/>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400"/>
                </a:spcBef>
                <a:spcAft>
                  <a:spcPts val="400"/>
                </a:spcAft>
                <a:buClr>
                  <a:srgbClr val="000000"/>
                </a:buClr>
              </a:pPr>
              <a:endParaRPr lang="en-GB" b="1" kern="0">
                <a:solidFill>
                  <a:srgbClr val="021E5E"/>
                </a:solidFill>
                <a:latin typeface="Figtree"/>
                <a:sym typeface="Arial"/>
              </a:endParaRPr>
            </a:p>
          </p:txBody>
        </p:sp>
        <p:sp>
          <p:nvSpPr>
            <p:cNvPr id="11" name="Rounded Rectangle 24">
              <a:extLst>
                <a:ext uri="{FF2B5EF4-FFF2-40B4-BE49-F238E27FC236}">
                  <a16:creationId xmlns:a16="http://schemas.microsoft.com/office/drawing/2014/main" id="{6FE09764-1EF3-4D38-D7C9-D1F48A7103B2}"/>
                </a:ext>
              </a:extLst>
            </p:cNvPr>
            <p:cNvSpPr/>
            <p:nvPr/>
          </p:nvSpPr>
          <p:spPr>
            <a:xfrm>
              <a:off x="684844" y="2110485"/>
              <a:ext cx="2174763" cy="1092029"/>
            </a:xfrm>
            <a:prstGeom prst="roundRect">
              <a:avLst>
                <a:gd name="adj" fmla="val 7576"/>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400"/>
                </a:spcBef>
                <a:spcAft>
                  <a:spcPts val="400"/>
                </a:spcAft>
                <a:buClr>
                  <a:srgbClr val="000000"/>
                </a:buClr>
              </a:pPr>
              <a:r>
                <a:rPr lang="en-GB" b="1" kern="0">
                  <a:solidFill>
                    <a:srgbClr val="021E5E"/>
                  </a:solidFill>
                  <a:latin typeface="Figtree"/>
                  <a:sym typeface="Arial"/>
                </a:rPr>
                <a:t>Supplier Register   - N/A</a:t>
              </a:r>
            </a:p>
            <a:p>
              <a:pPr algn="ctr">
                <a:spcBef>
                  <a:spcPts val="400"/>
                </a:spcBef>
                <a:spcAft>
                  <a:spcPts val="400"/>
                </a:spcAft>
                <a:buClr>
                  <a:srgbClr val="000000"/>
                </a:buClr>
              </a:pPr>
              <a:r>
                <a:rPr lang="en-GB" sz="1200" i="1" kern="0">
                  <a:solidFill>
                    <a:srgbClr val="021E5E"/>
                  </a:solidFill>
                  <a:latin typeface="Figtree"/>
                  <a:sym typeface="Arial"/>
                </a:rPr>
                <a:t>Register of Supplier information and Supplier Endpoints to allow for accurate flow of information from Users via API</a:t>
              </a:r>
            </a:p>
          </p:txBody>
        </p:sp>
      </p:grpSp>
      <p:grpSp>
        <p:nvGrpSpPr>
          <p:cNvPr id="12" name="Group 11">
            <a:extLst>
              <a:ext uri="{FF2B5EF4-FFF2-40B4-BE49-F238E27FC236}">
                <a16:creationId xmlns:a16="http://schemas.microsoft.com/office/drawing/2014/main" id="{1BD63FD5-C214-A17F-F88B-61330921B3B1}"/>
              </a:ext>
            </a:extLst>
          </p:cNvPr>
          <p:cNvGrpSpPr/>
          <p:nvPr/>
        </p:nvGrpSpPr>
        <p:grpSpPr>
          <a:xfrm>
            <a:off x="4443053" y="3529522"/>
            <a:ext cx="3208097" cy="1518786"/>
            <a:chOff x="3368963" y="1995822"/>
            <a:chExt cx="2406073" cy="1321354"/>
          </a:xfrm>
        </p:grpSpPr>
        <p:sp>
          <p:nvSpPr>
            <p:cNvPr id="13" name="Rounded Rectangle 21">
              <a:extLst>
                <a:ext uri="{FF2B5EF4-FFF2-40B4-BE49-F238E27FC236}">
                  <a16:creationId xmlns:a16="http://schemas.microsoft.com/office/drawing/2014/main" id="{44C6E9F3-0614-52CC-0CBB-0398F4F38E24}"/>
                </a:ext>
              </a:extLst>
            </p:cNvPr>
            <p:cNvSpPr/>
            <p:nvPr/>
          </p:nvSpPr>
          <p:spPr>
            <a:xfrm>
              <a:off x="3368963" y="1995822"/>
              <a:ext cx="2406073" cy="1321354"/>
            </a:xfrm>
            <a:prstGeom prst="roundRect">
              <a:avLst>
                <a:gd name="adj" fmla="val 7576"/>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Figtree"/>
                <a:sym typeface="Arial"/>
              </a:endParaRPr>
            </a:p>
          </p:txBody>
        </p:sp>
        <p:sp>
          <p:nvSpPr>
            <p:cNvPr id="14" name="Rounded Rectangle 22">
              <a:extLst>
                <a:ext uri="{FF2B5EF4-FFF2-40B4-BE49-F238E27FC236}">
                  <a16:creationId xmlns:a16="http://schemas.microsoft.com/office/drawing/2014/main" id="{357E0222-E0BD-96F8-A85C-516D54094B19}"/>
                </a:ext>
              </a:extLst>
            </p:cNvPr>
            <p:cNvSpPr/>
            <p:nvPr/>
          </p:nvSpPr>
          <p:spPr>
            <a:xfrm>
              <a:off x="3484618" y="2110485"/>
              <a:ext cx="2174763" cy="1092029"/>
            </a:xfrm>
            <a:prstGeom prst="roundRect">
              <a:avLst>
                <a:gd name="adj" fmla="val 7576"/>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800" b="1" i="0" u="none" strike="noStrike" kern="0" cap="none" spc="0" normalizeH="0" baseline="0" noProof="0">
                  <a:ln>
                    <a:noFill/>
                  </a:ln>
                  <a:solidFill>
                    <a:srgbClr val="021E5E"/>
                  </a:solidFill>
                  <a:effectLst/>
                  <a:uLnTx/>
                  <a:uFillTx/>
                  <a:latin typeface="Figtree"/>
                  <a:sym typeface="Arial"/>
                </a:rPr>
                <a:t>User Register – N/A</a:t>
              </a: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200" b="0" i="1" u="none" strike="noStrike" kern="0" cap="none" spc="0" normalizeH="0" baseline="0" noProof="0">
                  <a:ln>
                    <a:noFill/>
                  </a:ln>
                  <a:solidFill>
                    <a:srgbClr val="021E5E"/>
                  </a:solidFill>
                  <a:effectLst/>
                  <a:uLnTx/>
                  <a:uFillTx/>
                  <a:latin typeface="Figtree"/>
                  <a:sym typeface="Arial"/>
                </a:rPr>
                <a:t>Stores Registered User information and allows the registration of Webhooks for event notifications</a:t>
              </a:r>
              <a:endParaRPr kumimoji="0" lang="en-GB" sz="1400" b="0" i="1" u="none" strike="noStrike" kern="0" cap="none" spc="0" normalizeH="0" baseline="0" noProof="0">
                <a:ln>
                  <a:noFill/>
                </a:ln>
                <a:solidFill>
                  <a:srgbClr val="021E5E"/>
                </a:solidFill>
                <a:effectLst/>
                <a:uLnTx/>
                <a:uFillTx/>
                <a:latin typeface="Figtree"/>
                <a:sym typeface="Arial"/>
              </a:endParaRPr>
            </a:p>
          </p:txBody>
        </p:sp>
      </p:grpSp>
      <p:grpSp>
        <p:nvGrpSpPr>
          <p:cNvPr id="16" name="Group 15">
            <a:extLst>
              <a:ext uri="{FF2B5EF4-FFF2-40B4-BE49-F238E27FC236}">
                <a16:creationId xmlns:a16="http://schemas.microsoft.com/office/drawing/2014/main" id="{B92C5125-D3A5-5AE6-8385-C912C2A3AB10}"/>
              </a:ext>
            </a:extLst>
          </p:cNvPr>
          <p:cNvGrpSpPr/>
          <p:nvPr/>
        </p:nvGrpSpPr>
        <p:grpSpPr>
          <a:xfrm>
            <a:off x="418181" y="1379482"/>
            <a:ext cx="3528907" cy="1518786"/>
            <a:chOff x="1772226" y="3667776"/>
            <a:chExt cx="2406073" cy="1321354"/>
          </a:xfrm>
        </p:grpSpPr>
        <p:sp>
          <p:nvSpPr>
            <p:cNvPr id="20" name="Rounded Rectangle 33">
              <a:extLst>
                <a:ext uri="{FF2B5EF4-FFF2-40B4-BE49-F238E27FC236}">
                  <a16:creationId xmlns:a16="http://schemas.microsoft.com/office/drawing/2014/main" id="{8BD3CE72-D3C6-FBFD-685A-AD7D8E601F0E}"/>
                </a:ext>
              </a:extLst>
            </p:cNvPr>
            <p:cNvSpPr/>
            <p:nvPr/>
          </p:nvSpPr>
          <p:spPr>
            <a:xfrm>
              <a:off x="1772226" y="3667776"/>
              <a:ext cx="2406073" cy="1321354"/>
            </a:xfrm>
            <a:prstGeom prst="roundRect">
              <a:avLst>
                <a:gd name="adj" fmla="val 7576"/>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Figtree"/>
                <a:sym typeface="Arial"/>
              </a:endParaRPr>
            </a:p>
          </p:txBody>
        </p:sp>
        <p:sp>
          <p:nvSpPr>
            <p:cNvPr id="21" name="Rounded Rectangle 34">
              <a:extLst>
                <a:ext uri="{FF2B5EF4-FFF2-40B4-BE49-F238E27FC236}">
                  <a16:creationId xmlns:a16="http://schemas.microsoft.com/office/drawing/2014/main" id="{BAEC3D8D-0F2D-5FC7-545C-1CD74E660C68}"/>
                </a:ext>
              </a:extLst>
            </p:cNvPr>
            <p:cNvSpPr/>
            <p:nvPr/>
          </p:nvSpPr>
          <p:spPr>
            <a:xfrm>
              <a:off x="1887881" y="3782439"/>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600" b="1" i="0" u="none" strike="noStrike" kern="0" cap="none" spc="0" normalizeH="0" baseline="0" noProof="0">
                  <a:ln>
                    <a:noFill/>
                  </a:ln>
                  <a:solidFill>
                    <a:srgbClr val="021E5E"/>
                  </a:solidFill>
                  <a:effectLst/>
                  <a:uLnTx/>
                  <a:uFillTx/>
                  <a:latin typeface="Figtree"/>
                  <a:sym typeface="Arial"/>
                </a:rPr>
                <a:t>TI API Technical Specification</a:t>
              </a:r>
            </a:p>
            <a:p>
              <a:pPr lvl="0" algn="ctr">
                <a:spcBef>
                  <a:spcPts val="400"/>
                </a:spcBef>
                <a:spcAft>
                  <a:spcPts val="400"/>
                </a:spcAft>
                <a:buClr>
                  <a:srgbClr val="000000"/>
                </a:buClr>
                <a:defRPr/>
              </a:pPr>
              <a:r>
                <a:rPr kumimoji="0" lang="en-GB" sz="1200" b="0" i="1" u="none" strike="noStrike" kern="0" cap="none" spc="0" normalizeH="0" baseline="0" noProof="0">
                  <a:ln>
                    <a:noFill/>
                  </a:ln>
                  <a:solidFill>
                    <a:srgbClr val="FFFFFF">
                      <a:lumMod val="10000"/>
                    </a:srgbClr>
                  </a:solidFill>
                  <a:effectLst/>
                  <a:uLnTx/>
                  <a:uFillTx/>
                  <a:latin typeface="Figtree"/>
                  <a:sym typeface="Arial"/>
                </a:rPr>
                <a:t>Technical definition of TI API including tariff </a:t>
              </a:r>
              <a:r>
                <a:rPr lang="en-GB" sz="1200" i="1" kern="0">
                  <a:solidFill>
                    <a:srgbClr val="FFFFFF">
                      <a:lumMod val="10000"/>
                    </a:srgbClr>
                  </a:solidFill>
                  <a:latin typeface="Figtree"/>
                  <a:sym typeface="Arial"/>
                </a:rPr>
                <a:t>data schema and event notification definition - </a:t>
              </a:r>
              <a:r>
                <a:rPr kumimoji="0" lang="en-GB" sz="1200" b="0" i="1" u="none" strike="noStrike" kern="0" cap="none" spc="0" normalizeH="0" baseline="0" noProof="0">
                  <a:ln>
                    <a:noFill/>
                  </a:ln>
                  <a:solidFill>
                    <a:srgbClr val="FFFFFF">
                      <a:lumMod val="10000"/>
                    </a:srgbClr>
                  </a:solidFill>
                  <a:effectLst/>
                  <a:uLnTx/>
                  <a:uFillTx/>
                  <a:latin typeface="Figtree"/>
                  <a:sym typeface="Arial"/>
                </a:rPr>
                <a:t>bilateral communications between RTI Users and Suppliers</a:t>
              </a:r>
              <a:endParaRPr kumimoji="0" lang="en-GB" sz="1200" b="0" i="1" u="none" strike="noStrike" kern="0" cap="none" spc="0" normalizeH="0" baseline="0" noProof="0">
                <a:ln>
                  <a:noFill/>
                </a:ln>
                <a:solidFill>
                  <a:srgbClr val="021E5E"/>
                </a:solidFill>
                <a:effectLst/>
                <a:uLnTx/>
                <a:uFillTx/>
                <a:latin typeface="Figtree"/>
              </a:endParaRPr>
            </a:p>
          </p:txBody>
        </p:sp>
      </p:grpSp>
      <p:sp>
        <p:nvSpPr>
          <p:cNvPr id="18" name="Rounded Rectangle 31">
            <a:extLst>
              <a:ext uri="{FF2B5EF4-FFF2-40B4-BE49-F238E27FC236}">
                <a16:creationId xmlns:a16="http://schemas.microsoft.com/office/drawing/2014/main" id="{B8E566B6-4AE7-FA04-2224-C0FA922189DC}"/>
              </a:ext>
            </a:extLst>
          </p:cNvPr>
          <p:cNvSpPr/>
          <p:nvPr/>
        </p:nvSpPr>
        <p:spPr>
          <a:xfrm>
            <a:off x="4415969" y="1379482"/>
            <a:ext cx="3528907" cy="1518786"/>
          </a:xfrm>
          <a:prstGeom prst="roundRect">
            <a:avLst>
              <a:gd name="adj" fmla="val 7576"/>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endParaRPr lang="en-GB" sz="1400" kern="0">
              <a:solidFill>
                <a:srgbClr val="F8F8F8"/>
              </a:solidFill>
              <a:latin typeface="Figtree"/>
              <a:sym typeface="Arial"/>
            </a:endParaRPr>
          </a:p>
        </p:txBody>
      </p:sp>
      <p:grpSp>
        <p:nvGrpSpPr>
          <p:cNvPr id="23" name="Group 22">
            <a:extLst>
              <a:ext uri="{FF2B5EF4-FFF2-40B4-BE49-F238E27FC236}">
                <a16:creationId xmlns:a16="http://schemas.microsoft.com/office/drawing/2014/main" id="{AAC19824-61CB-607F-5998-DFECF34F7CE5}"/>
              </a:ext>
            </a:extLst>
          </p:cNvPr>
          <p:cNvGrpSpPr/>
          <p:nvPr/>
        </p:nvGrpSpPr>
        <p:grpSpPr>
          <a:xfrm>
            <a:off x="-48900" y="817678"/>
            <a:ext cx="12192001" cy="394135"/>
            <a:chOff x="-10569" y="2278670"/>
            <a:chExt cx="12192001" cy="394135"/>
          </a:xfrm>
        </p:grpSpPr>
        <p:cxnSp>
          <p:nvCxnSpPr>
            <p:cNvPr id="24" name="Straight Connector 23">
              <a:extLst>
                <a:ext uri="{FF2B5EF4-FFF2-40B4-BE49-F238E27FC236}">
                  <a16:creationId xmlns:a16="http://schemas.microsoft.com/office/drawing/2014/main" id="{E4295BB1-ECE2-8F5B-9612-74731D132C2D}"/>
                </a:ext>
              </a:extLst>
            </p:cNvPr>
            <p:cNvCxnSpPr>
              <a:cxnSpLocks/>
            </p:cNvCxnSpPr>
            <p:nvPr/>
          </p:nvCxnSpPr>
          <p:spPr>
            <a:xfrm>
              <a:off x="-10569" y="2475738"/>
              <a:ext cx="1219200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CD01CBE-E45D-9CD7-7FFA-AE9BE40F68AA}"/>
                </a:ext>
              </a:extLst>
            </p:cNvPr>
            <p:cNvSpPr/>
            <p:nvPr/>
          </p:nvSpPr>
          <p:spPr>
            <a:xfrm>
              <a:off x="4646159" y="2278670"/>
              <a:ext cx="2899684" cy="394135"/>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400" b="1" i="0" u="none" strike="noStrike" kern="0" cap="none" spc="0" normalizeH="0" baseline="0" noProof="0">
                  <a:ln>
                    <a:noFill/>
                  </a:ln>
                  <a:solidFill>
                    <a:srgbClr val="021E5E"/>
                  </a:solidFill>
                  <a:effectLst/>
                  <a:uLnTx/>
                  <a:uFillTx/>
                  <a:latin typeface="Figtree"/>
                  <a:sym typeface="Arial"/>
                </a:rPr>
                <a:t>Technical Components</a:t>
              </a:r>
              <a:endParaRPr kumimoji="0" lang="en-GB" sz="1400" b="0" i="1" u="none" strike="noStrike" kern="0" cap="none" spc="0" normalizeH="0" baseline="0" noProof="0">
                <a:ln>
                  <a:noFill/>
                </a:ln>
                <a:solidFill>
                  <a:srgbClr val="021E5E"/>
                </a:solidFill>
                <a:effectLst/>
                <a:uLnTx/>
                <a:uFillTx/>
                <a:latin typeface="Figtree"/>
                <a:sym typeface="Arial"/>
              </a:endParaRPr>
            </a:p>
          </p:txBody>
        </p:sp>
      </p:grpSp>
      <p:sp>
        <p:nvSpPr>
          <p:cNvPr id="26" name="Rounded Rectangle 31">
            <a:extLst>
              <a:ext uri="{FF2B5EF4-FFF2-40B4-BE49-F238E27FC236}">
                <a16:creationId xmlns:a16="http://schemas.microsoft.com/office/drawing/2014/main" id="{8F6A24F1-21E8-FDBF-ACCD-5B8DD5AE0F3A}"/>
              </a:ext>
            </a:extLst>
          </p:cNvPr>
          <p:cNvSpPr/>
          <p:nvPr/>
        </p:nvSpPr>
        <p:spPr>
          <a:xfrm>
            <a:off x="2561808" y="5292022"/>
            <a:ext cx="3528907" cy="1518786"/>
          </a:xfrm>
          <a:prstGeom prst="roundRect">
            <a:avLst>
              <a:gd name="adj" fmla="val 7576"/>
            </a:avLst>
          </a:prstGeom>
          <a:solidFill>
            <a:srgbClr val="FEC8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Figtree"/>
              <a:sym typeface="Arial"/>
            </a:endParaRPr>
          </a:p>
        </p:txBody>
      </p:sp>
      <p:sp>
        <p:nvSpPr>
          <p:cNvPr id="28" name="Rounded Rectangle 31">
            <a:extLst>
              <a:ext uri="{FF2B5EF4-FFF2-40B4-BE49-F238E27FC236}">
                <a16:creationId xmlns:a16="http://schemas.microsoft.com/office/drawing/2014/main" id="{91A4F4A5-FFCF-DEB5-DC10-637128D61507}"/>
              </a:ext>
            </a:extLst>
          </p:cNvPr>
          <p:cNvSpPr/>
          <p:nvPr/>
        </p:nvSpPr>
        <p:spPr>
          <a:xfrm>
            <a:off x="8491482" y="1379482"/>
            <a:ext cx="3614205" cy="1518786"/>
          </a:xfrm>
          <a:prstGeom prst="roundRect">
            <a:avLst>
              <a:gd name="adj" fmla="val 757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GB" sz="1200" b="1" kern="0">
                <a:solidFill>
                  <a:srgbClr val="021D5E"/>
                </a:solidFill>
                <a:ea typeface="+mn-lt"/>
                <a:cs typeface="+mn-lt"/>
              </a:rPr>
              <a:t>Governance components include the products set out below.</a:t>
            </a:r>
            <a:endParaRPr lang="en-US"/>
          </a:p>
        </p:txBody>
      </p:sp>
      <p:sp>
        <p:nvSpPr>
          <p:cNvPr id="29" name="Rounded Rectangle 32">
            <a:extLst>
              <a:ext uri="{FF2B5EF4-FFF2-40B4-BE49-F238E27FC236}">
                <a16:creationId xmlns:a16="http://schemas.microsoft.com/office/drawing/2014/main" id="{6C9BB9B0-F57E-7C7F-EC69-09D66D2D30F7}"/>
              </a:ext>
            </a:extLst>
          </p:cNvPr>
          <p:cNvSpPr/>
          <p:nvPr/>
        </p:nvSpPr>
        <p:spPr>
          <a:xfrm>
            <a:off x="8638363" y="1511278"/>
            <a:ext cx="3337502" cy="1255196"/>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0" algn="ctr">
              <a:spcBef>
                <a:spcPts val="400"/>
              </a:spcBef>
              <a:spcAft>
                <a:spcPts val="400"/>
              </a:spcAft>
              <a:buClr>
                <a:srgbClr val="000000"/>
              </a:buClr>
              <a:defRPr/>
            </a:pPr>
            <a:r>
              <a:rPr lang="en-GB" sz="1550" b="1" kern="0">
                <a:solidFill>
                  <a:srgbClr val="021E5E"/>
                </a:solidFill>
                <a:latin typeface="Figtree"/>
                <a:sym typeface="Arial"/>
              </a:rPr>
              <a:t>CCS API Technical Specification</a:t>
            </a:r>
          </a:p>
          <a:p>
            <a:pPr lvl="0" algn="ctr">
              <a:spcBef>
                <a:spcPts val="400"/>
              </a:spcBef>
              <a:spcAft>
                <a:spcPts val="400"/>
              </a:spcAft>
              <a:buClr>
                <a:srgbClr val="000000"/>
              </a:buClr>
              <a:defRPr/>
            </a:pPr>
            <a:r>
              <a:rPr lang="en-GB" sz="1200" i="1" kern="0">
                <a:solidFill>
                  <a:srgbClr val="FFFFFF">
                    <a:lumMod val="10000"/>
                  </a:srgbClr>
                </a:solidFill>
                <a:latin typeface="Figtree"/>
                <a:sym typeface="Arial"/>
              </a:rPr>
              <a:t>Technical definition of CCS API including consent schema and interactions between RTI Users / Supplier and CCS</a:t>
            </a:r>
            <a:endParaRPr lang="en-GB" sz="1200" i="1" kern="0">
              <a:solidFill>
                <a:srgbClr val="FFFFFF">
                  <a:lumMod val="10000"/>
                </a:srgbClr>
              </a:solidFill>
              <a:latin typeface="Figtree"/>
            </a:endParaRPr>
          </a:p>
        </p:txBody>
      </p:sp>
      <p:sp>
        <p:nvSpPr>
          <p:cNvPr id="2" name="Rounded Rectangle 31">
            <a:extLst>
              <a:ext uri="{FF2B5EF4-FFF2-40B4-BE49-F238E27FC236}">
                <a16:creationId xmlns:a16="http://schemas.microsoft.com/office/drawing/2014/main" id="{25F57CD3-89F2-25B8-7D13-19EB964C11F6}"/>
              </a:ext>
            </a:extLst>
          </p:cNvPr>
          <p:cNvSpPr/>
          <p:nvPr/>
        </p:nvSpPr>
        <p:spPr>
          <a:xfrm>
            <a:off x="5921030" y="1377435"/>
            <a:ext cx="2061773" cy="1518786"/>
          </a:xfrm>
          <a:prstGeom prst="roundRect">
            <a:avLst>
              <a:gd name="adj" fmla="val 757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en-GB" sz="1200" b="1" kern="0">
              <a:solidFill>
                <a:srgbClr val="021D5E"/>
              </a:solidFill>
            </a:endParaRPr>
          </a:p>
        </p:txBody>
      </p:sp>
      <p:sp>
        <p:nvSpPr>
          <p:cNvPr id="30" name="Rounded Rectangle 32">
            <a:extLst>
              <a:ext uri="{FF2B5EF4-FFF2-40B4-BE49-F238E27FC236}">
                <a16:creationId xmlns:a16="http://schemas.microsoft.com/office/drawing/2014/main" id="{46F1EF4F-F74A-0438-7825-F94A08903123}"/>
              </a:ext>
            </a:extLst>
          </p:cNvPr>
          <p:cNvSpPr/>
          <p:nvPr/>
        </p:nvSpPr>
        <p:spPr>
          <a:xfrm>
            <a:off x="2731435" y="5444612"/>
            <a:ext cx="3189652" cy="1255196"/>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Bef>
                <a:spcPts val="400"/>
              </a:spcBef>
              <a:spcAft>
                <a:spcPts val="400"/>
              </a:spcAft>
              <a:buClr>
                <a:srgbClr val="000000"/>
              </a:buClr>
              <a:defRPr/>
            </a:pPr>
            <a:r>
              <a:rPr lang="en-GB" sz="1550" b="1" kern="0">
                <a:solidFill>
                  <a:srgbClr val="021E5E"/>
                </a:solidFill>
                <a:latin typeface="Figtree"/>
                <a:sym typeface="Arial"/>
              </a:rPr>
              <a:t>CCS Directory</a:t>
            </a:r>
            <a:endParaRPr lang="en-GB" sz="1550" b="1" kern="0">
              <a:solidFill>
                <a:srgbClr val="021E5E"/>
              </a:solidFill>
              <a:latin typeface="Figtree"/>
            </a:endParaRPr>
          </a:p>
          <a:p>
            <a:pPr lvl="0" algn="ctr">
              <a:spcBef>
                <a:spcPts val="400"/>
              </a:spcBef>
              <a:spcAft>
                <a:spcPts val="400"/>
              </a:spcAft>
              <a:buClr>
                <a:srgbClr val="000000"/>
              </a:buClr>
              <a:defRPr/>
            </a:pPr>
            <a:r>
              <a:rPr lang="en-GB" sz="1200" i="1" kern="0">
                <a:solidFill>
                  <a:srgbClr val="FFFFFF">
                    <a:lumMod val="10000"/>
                  </a:srgbClr>
                </a:solidFill>
                <a:latin typeface="Figtree"/>
                <a:sym typeface="Arial"/>
              </a:rPr>
              <a:t>Stores information on all CCS Users (including RTI Users and Energy Suppliers)</a:t>
            </a:r>
            <a:endParaRPr lang="en-GB" sz="1200" i="1" kern="0">
              <a:solidFill>
                <a:srgbClr val="FFFFFF">
                  <a:lumMod val="10000"/>
                </a:srgbClr>
              </a:solidFill>
              <a:latin typeface="Figtree"/>
            </a:endParaRPr>
          </a:p>
        </p:txBody>
      </p:sp>
      <p:sp>
        <p:nvSpPr>
          <p:cNvPr id="19" name="Rounded Rectangle 32">
            <a:extLst>
              <a:ext uri="{FF2B5EF4-FFF2-40B4-BE49-F238E27FC236}">
                <a16:creationId xmlns:a16="http://schemas.microsoft.com/office/drawing/2014/main" id="{E13E22CA-7B28-03C0-7CF7-02BCCD86F73B}"/>
              </a:ext>
            </a:extLst>
          </p:cNvPr>
          <p:cNvSpPr/>
          <p:nvPr/>
        </p:nvSpPr>
        <p:spPr>
          <a:xfrm>
            <a:off x="4587155" y="1510980"/>
            <a:ext cx="3189652" cy="1255196"/>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800" b="1" i="0" u="none" strike="noStrike" kern="0" cap="none" spc="0" normalizeH="0" baseline="0" noProof="0">
                <a:ln>
                  <a:noFill/>
                </a:ln>
                <a:solidFill>
                  <a:srgbClr val="021E5E"/>
                </a:solidFill>
                <a:effectLst/>
                <a:uLnTx/>
                <a:uFillTx/>
                <a:latin typeface="Figtree"/>
                <a:sym typeface="Arial"/>
              </a:rPr>
              <a:t>Data Specification</a:t>
            </a:r>
          </a:p>
          <a:p>
            <a:pPr marL="0" marR="0" lvl="0" indent="0" algn="ctr" defTabSz="914400" rtl="0" eaLnBrk="1" fontAlgn="auto" latinLnBrk="0" hangingPunct="1">
              <a:lnSpc>
                <a:spcPct val="100000"/>
              </a:lnSpc>
              <a:spcBef>
                <a:spcPts val="400"/>
              </a:spcBef>
              <a:spcAft>
                <a:spcPts val="400"/>
              </a:spcAft>
              <a:buClr>
                <a:srgbClr val="000000"/>
              </a:buClr>
              <a:buSzTx/>
              <a:buFont typeface="Arial"/>
              <a:buNone/>
              <a:tabLst/>
              <a:defRPr/>
            </a:pPr>
            <a:r>
              <a:rPr kumimoji="0" lang="en-GB" sz="1200" b="0" i="1" u="none" strike="noStrike" kern="0" cap="none" spc="0" normalizeH="0" baseline="0" noProof="0">
                <a:ln>
                  <a:noFill/>
                </a:ln>
                <a:solidFill>
                  <a:srgbClr val="021E5E"/>
                </a:solidFill>
                <a:effectLst/>
                <a:uLnTx/>
                <a:uFillTx/>
                <a:latin typeface="Figtree"/>
                <a:sym typeface="Arial"/>
              </a:rPr>
              <a:t>Standardised definition of </a:t>
            </a:r>
            <a:r>
              <a:rPr lang="en-GB" sz="1200" i="1" kern="0">
                <a:solidFill>
                  <a:srgbClr val="021E5E"/>
                </a:solidFill>
                <a:latin typeface="Figtree"/>
                <a:sym typeface="Arial"/>
              </a:rPr>
              <a:t>new</a:t>
            </a:r>
            <a:r>
              <a:rPr kumimoji="0" lang="en-GB" sz="1200" b="0" i="1" u="none" strike="noStrike" kern="0" cap="none" spc="0" normalizeH="0" baseline="0" noProof="0">
                <a:ln>
                  <a:noFill/>
                </a:ln>
                <a:solidFill>
                  <a:srgbClr val="021E5E"/>
                </a:solidFill>
                <a:effectLst/>
                <a:uLnTx/>
                <a:uFillTx/>
                <a:latin typeface="Figtree"/>
                <a:sym typeface="Arial"/>
              </a:rPr>
              <a:t> Data Items (where required) and </a:t>
            </a:r>
            <a:r>
              <a:rPr lang="en-GB" sz="1200" i="1" kern="0">
                <a:solidFill>
                  <a:srgbClr val="021E5E"/>
                </a:solidFill>
                <a:latin typeface="Figtree"/>
                <a:sym typeface="Arial"/>
              </a:rPr>
              <a:t>new</a:t>
            </a:r>
            <a:r>
              <a:rPr kumimoji="0" lang="en-GB" sz="1200" b="0" i="1" u="none" strike="noStrike" kern="0" cap="none" spc="0" normalizeH="0" baseline="0" noProof="0">
                <a:ln>
                  <a:noFill/>
                </a:ln>
                <a:solidFill>
                  <a:srgbClr val="021E5E"/>
                </a:solidFill>
                <a:effectLst/>
                <a:uLnTx/>
                <a:uFillTx/>
                <a:latin typeface="Figtree"/>
                <a:sym typeface="Arial"/>
              </a:rPr>
              <a:t> Market Messages for sharing dat</a:t>
            </a:r>
            <a:r>
              <a:rPr kumimoji="0" lang="en-GB" sz="1200" b="0" i="1" u="none" strike="noStrike" kern="0" cap="none" spc="0" normalizeH="0" baseline="0" noProof="0">
                <a:ln>
                  <a:noFill/>
                </a:ln>
                <a:solidFill>
                  <a:srgbClr val="FFFFFF">
                    <a:lumMod val="10000"/>
                  </a:srgbClr>
                </a:solidFill>
                <a:effectLst/>
                <a:uLnTx/>
                <a:uFillTx/>
                <a:latin typeface="Figtree"/>
                <a:sym typeface="Arial"/>
              </a:rPr>
              <a:t>a</a:t>
            </a:r>
            <a:endParaRPr kumimoji="0" lang="en-GB" sz="1400" b="0" i="1" u="none" strike="noStrike" kern="0" cap="none" spc="0" normalizeH="0" baseline="0" noProof="0">
              <a:ln>
                <a:noFill/>
              </a:ln>
              <a:solidFill>
                <a:srgbClr val="FFFFFF">
                  <a:lumMod val="10000"/>
                </a:srgbClr>
              </a:solidFill>
              <a:effectLst/>
              <a:uLnTx/>
              <a:uFillTx/>
              <a:latin typeface="Figtree"/>
            </a:endParaRPr>
          </a:p>
        </p:txBody>
      </p:sp>
    </p:spTree>
    <p:extLst>
      <p:ext uri="{BB962C8B-B14F-4D97-AF65-F5344CB8AC3E}">
        <p14:creationId xmlns:p14="http://schemas.microsoft.com/office/powerpoint/2010/main" val="146289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18F76D96-676B-1FD4-F4FE-B3846F7FA3F0}"/>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AFF40921-7663-AEDB-212D-F25471A4C767}"/>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909CF6FF-AE72-1467-C0F7-C9C367EA3F1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0EB7D539-86C7-A6DE-99B6-C81A45D3A330}"/>
              </a:ext>
            </a:extLst>
          </p:cNvPr>
          <p:cNvSpPr txBox="1"/>
          <p:nvPr/>
        </p:nvSpPr>
        <p:spPr>
          <a:xfrm>
            <a:off x="164247" y="158192"/>
            <a:ext cx="6762196" cy="541646"/>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21E5E"/>
                </a:solidFill>
                <a:effectLst/>
                <a:uLnTx/>
                <a:uFillTx/>
                <a:latin typeface="Figtree"/>
                <a:ea typeface="Outfit"/>
                <a:cs typeface="Outfit"/>
                <a:sym typeface="Playfair Display"/>
              </a:rPr>
              <a:t>Changes to the Technical </a:t>
            </a:r>
            <a:r>
              <a:rPr lang="en-US" sz="2400" b="1">
                <a:solidFill>
                  <a:srgbClr val="021E5E"/>
                </a:solidFill>
                <a:latin typeface="Figtree"/>
                <a:ea typeface="Outfit"/>
                <a:cs typeface="Outfit"/>
                <a:sym typeface="Playfair Display"/>
              </a:rPr>
              <a:t>Elements</a:t>
            </a:r>
            <a:endParaRPr kumimoji="0" lang="en-GB" sz="2400" b="1" i="0" u="none" strike="noStrike" kern="1200" cap="none" spc="0" normalizeH="0" baseline="0" noProof="0">
              <a:ln>
                <a:noFill/>
              </a:ln>
              <a:solidFill>
                <a:srgbClr val="021E5E"/>
              </a:solidFill>
              <a:effectLst/>
              <a:uLnTx/>
              <a:uFillTx/>
              <a:latin typeface="Figtree"/>
              <a:ea typeface="Outfit"/>
              <a:cs typeface="Outfit"/>
              <a:sym typeface="Outfit"/>
            </a:endParaRPr>
          </a:p>
        </p:txBody>
      </p:sp>
      <p:sp>
        <p:nvSpPr>
          <p:cNvPr id="54" name="Rectangle 53">
            <a:extLst>
              <a:ext uri="{FF2B5EF4-FFF2-40B4-BE49-F238E27FC236}">
                <a16:creationId xmlns:a16="http://schemas.microsoft.com/office/drawing/2014/main" id="{3CB5E826-205E-2A14-DF7C-3613798CCFBE}"/>
              </a:ext>
            </a:extLst>
          </p:cNvPr>
          <p:cNvSpPr/>
          <p:nvPr/>
        </p:nvSpPr>
        <p:spPr>
          <a:xfrm>
            <a:off x="273786" y="1321491"/>
            <a:ext cx="11198586" cy="4209936"/>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spcBef>
                <a:spcPts val="800"/>
              </a:spcBef>
              <a:spcAft>
                <a:spcPts val="800"/>
              </a:spcAft>
              <a:buClr>
                <a:srgbClr val="4D38F5"/>
              </a:buClr>
              <a:buFont typeface="Wingdings" panose="02070309020205020404" pitchFamily="49" charset="0"/>
              <a:buChar char="§"/>
              <a:defRPr/>
            </a:pPr>
            <a:r>
              <a:rPr lang="en-GB">
                <a:solidFill>
                  <a:srgbClr val="000000"/>
                </a:solidFill>
                <a:latin typeface="Figtree"/>
              </a:rPr>
              <a:t>Removal of TI Register interactions from TI API Technical Specification – these will be captured within the CCS API Technical Specification being introduced with CCS Minimum Marketable Product.  Endpoint for Supplier Register will change to reflect CCS endpoint.</a:t>
            </a:r>
          </a:p>
          <a:p>
            <a:pPr marL="285750" indent="-285750">
              <a:spcBef>
                <a:spcPts val="800"/>
              </a:spcBef>
              <a:spcAft>
                <a:spcPts val="800"/>
              </a:spcAft>
              <a:buClr>
                <a:srgbClr val="4D38F5"/>
              </a:buClr>
              <a:buFont typeface="Wingdings" panose="02070309020205020404" pitchFamily="49" charset="0"/>
              <a:buChar char="§"/>
              <a:defRPr/>
            </a:pPr>
            <a:r>
              <a:rPr lang="en-GB">
                <a:solidFill>
                  <a:srgbClr val="000000"/>
                </a:solidFill>
                <a:latin typeface="Figtree"/>
              </a:rPr>
              <a:t>Amendments to ‘Register Trust’ interactions – these will be replaced with messages to allow an RTI User to subscribe to Energy Supplier Event Notifications.</a:t>
            </a:r>
          </a:p>
          <a:p>
            <a:pPr marL="285750" indent="-285750">
              <a:spcBef>
                <a:spcPts val="800"/>
              </a:spcBef>
              <a:spcAft>
                <a:spcPts val="800"/>
              </a:spcAft>
              <a:buClr>
                <a:srgbClr val="4D38F5"/>
              </a:buClr>
              <a:buFont typeface="Wingdings" panose="02070309020205020404" pitchFamily="49" charset="0"/>
              <a:buChar char="§"/>
              <a:defRPr/>
            </a:pPr>
            <a:r>
              <a:rPr kumimoji="0" lang="en-GB" b="0" i="0" u="none" strike="noStrike" kern="1200" cap="none" spc="0" normalizeH="0" baseline="0" noProof="0">
                <a:ln>
                  <a:noFill/>
                </a:ln>
                <a:solidFill>
                  <a:srgbClr val="000000"/>
                </a:solidFill>
                <a:effectLst/>
                <a:uLnTx/>
                <a:uFillTx/>
                <a:latin typeface="Figtree"/>
              </a:rPr>
              <a:t>Update the Get MPxN Tariff Details message to include the CCS consent token </a:t>
            </a:r>
            <a:r>
              <a:rPr lang="en-GB">
                <a:solidFill>
                  <a:srgbClr val="000000"/>
                </a:solidFill>
                <a:latin typeface="Figtree"/>
              </a:rPr>
              <a:t>to </a:t>
            </a:r>
            <a:r>
              <a:rPr kumimoji="0" lang="en-GB" b="0" i="0" u="none" strike="noStrike" kern="1200" cap="none" spc="0" normalizeH="0" baseline="0" noProof="0">
                <a:ln>
                  <a:noFill/>
                </a:ln>
                <a:solidFill>
                  <a:srgbClr val="000000"/>
                </a:solidFill>
                <a:effectLst/>
                <a:uLnTx/>
                <a:uFillTx/>
                <a:latin typeface="Figtree"/>
              </a:rPr>
              <a:t>be shared </a:t>
            </a:r>
            <a:r>
              <a:rPr lang="en-GB">
                <a:solidFill>
                  <a:srgbClr val="000000"/>
                </a:solidFill>
                <a:latin typeface="Figtree"/>
              </a:rPr>
              <a:t>with</a:t>
            </a:r>
            <a:r>
              <a:rPr kumimoji="0" lang="en-GB" b="0" i="0" u="none" strike="noStrike" kern="1200" cap="none" spc="0" normalizeH="0" baseline="0" noProof="0">
                <a:ln>
                  <a:noFill/>
                </a:ln>
                <a:solidFill>
                  <a:srgbClr val="000000"/>
                </a:solidFill>
                <a:effectLst/>
                <a:uLnTx/>
                <a:uFillTx/>
                <a:latin typeface="Figtree"/>
              </a:rPr>
              <a:t> the relevant Energy Supplier</a:t>
            </a:r>
            <a:r>
              <a:rPr lang="en-GB">
                <a:solidFill>
                  <a:srgbClr val="000000"/>
                </a:solidFill>
                <a:latin typeface="Figtree"/>
              </a:rPr>
              <a:t> by the RTI User</a:t>
            </a:r>
            <a:r>
              <a:rPr kumimoji="0" lang="en-GB" b="0" i="0" u="none" strike="noStrike" kern="1200" cap="none" spc="0" normalizeH="0" baseline="0" noProof="0">
                <a:ln>
                  <a:noFill/>
                </a:ln>
                <a:solidFill>
                  <a:srgbClr val="000000"/>
                </a:solidFill>
                <a:effectLst/>
                <a:uLnTx/>
                <a:uFillTx/>
                <a:latin typeface="Figtree"/>
              </a:rPr>
              <a:t>.</a:t>
            </a:r>
            <a:endParaRPr lang="en-GB" b="0" i="0" u="none" strike="noStrike" kern="1200" cap="none" spc="0" normalizeH="0" baseline="0" noProof="0">
              <a:ln>
                <a:noFill/>
              </a:ln>
              <a:solidFill>
                <a:srgbClr val="000000"/>
              </a:solidFill>
              <a:effectLst/>
              <a:uLnTx/>
              <a:uFillTx/>
              <a:latin typeface="Figtree"/>
            </a:endParaRPr>
          </a:p>
          <a:p>
            <a:pPr marL="285750" indent="-285750">
              <a:spcBef>
                <a:spcPts val="800"/>
              </a:spcBef>
              <a:spcAft>
                <a:spcPts val="800"/>
              </a:spcAft>
              <a:buClr>
                <a:srgbClr val="4D38F5"/>
              </a:buClr>
              <a:buFont typeface="Wingdings" panose="02070309020205020404" pitchFamily="49" charset="0"/>
              <a:buChar char="§"/>
              <a:defRPr/>
            </a:pPr>
            <a:r>
              <a:rPr lang="en-GB">
                <a:solidFill>
                  <a:srgbClr val="000000"/>
                </a:solidFill>
                <a:latin typeface="Figtree"/>
              </a:rPr>
              <a:t>Requirement for exchange of messages between Suppliers and RTI Users to use </a:t>
            </a:r>
            <a:r>
              <a:rPr lang="en-GB" err="1">
                <a:solidFill>
                  <a:srgbClr val="000000"/>
                </a:solidFill>
                <a:latin typeface="Figtree"/>
              </a:rPr>
              <a:t>mTLS</a:t>
            </a:r>
            <a:r>
              <a:rPr lang="en-GB">
                <a:solidFill>
                  <a:srgbClr val="000000"/>
                </a:solidFill>
                <a:latin typeface="Figtree"/>
              </a:rPr>
              <a:t> security standard – security certificates to be managed through the CCS User Portal. </a:t>
            </a:r>
            <a:r>
              <a:rPr lang="en-GB" err="1">
                <a:solidFill>
                  <a:srgbClr val="000000"/>
                </a:solidFill>
                <a:latin typeface="Figtree"/>
              </a:rPr>
              <a:t>mTLS</a:t>
            </a:r>
            <a:r>
              <a:rPr lang="en-GB">
                <a:solidFill>
                  <a:srgbClr val="000000"/>
                </a:solidFill>
                <a:latin typeface="Figtree"/>
              </a:rPr>
              <a:t> security not required for TI User access to Supplier Register or public Tariff Pricing Data.</a:t>
            </a:r>
          </a:p>
          <a:p>
            <a:pPr marL="285750" indent="-285750">
              <a:spcBef>
                <a:spcPts val="800"/>
              </a:spcBef>
              <a:spcAft>
                <a:spcPts val="800"/>
              </a:spcAft>
              <a:buClr>
                <a:srgbClr val="4D38F5"/>
              </a:buClr>
              <a:buFont typeface="Wingdings" panose="02070309020205020404" pitchFamily="49" charset="0"/>
              <a:buChar char="§"/>
              <a:defRPr/>
            </a:pPr>
            <a:r>
              <a:rPr kumimoji="0" lang="en-GB" b="0" i="0" u="none" strike="noStrike" kern="1200" cap="none" spc="0" normalizeH="0" baseline="0" noProof="0">
                <a:ln>
                  <a:noFill/>
                </a:ln>
                <a:solidFill>
                  <a:srgbClr val="000000"/>
                </a:solidFill>
                <a:effectLst/>
                <a:uLnTx/>
                <a:uFillTx/>
                <a:latin typeface="Figtree"/>
              </a:rPr>
              <a:t>CCS API Technical Specification to </a:t>
            </a:r>
            <a:r>
              <a:rPr lang="en-GB">
                <a:solidFill>
                  <a:srgbClr val="000000"/>
                </a:solidFill>
                <a:latin typeface="Figtree"/>
              </a:rPr>
              <a:t>define integrations between RTI Users / Energy Suppliers and CCS – including the mechanism for validating consent is in place (mandatory introspection).</a:t>
            </a:r>
            <a:endParaRPr kumimoji="0" lang="en-GB" b="0" i="0" u="none" strike="noStrike" kern="1200" cap="none" spc="0" normalizeH="0" baseline="0" noProof="0">
              <a:ln>
                <a:noFill/>
              </a:ln>
              <a:solidFill>
                <a:srgbClr val="000000"/>
              </a:solidFill>
              <a:effectLst/>
              <a:uLnTx/>
              <a:uFillTx/>
              <a:latin typeface="Figtree"/>
            </a:endParaRPr>
          </a:p>
        </p:txBody>
      </p:sp>
    </p:spTree>
    <p:extLst>
      <p:ext uri="{BB962C8B-B14F-4D97-AF65-F5344CB8AC3E}">
        <p14:creationId xmlns:p14="http://schemas.microsoft.com/office/powerpoint/2010/main" val="2577747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B839C-FFB4-9B0E-2B53-2B24BF4F44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FBF9DE-170C-97E1-94B5-1D34FE0B4EAA}"/>
              </a:ext>
            </a:extLst>
          </p:cNvPr>
          <p:cNvSpPr>
            <a:spLocks noGrp="1"/>
          </p:cNvSpPr>
          <p:nvPr>
            <p:ph type="title"/>
          </p:nvPr>
        </p:nvSpPr>
        <p:spPr/>
        <p:txBody>
          <a:bodyPr/>
          <a:lstStyle/>
          <a:p>
            <a:r>
              <a:rPr lang="en-US"/>
              <a:t>Tariff Consumer Verification</a:t>
            </a:r>
            <a:endParaRPr lang="en-GB"/>
          </a:p>
        </p:txBody>
      </p:sp>
    </p:spTree>
    <p:extLst>
      <p:ext uri="{BB962C8B-B14F-4D97-AF65-F5344CB8AC3E}">
        <p14:creationId xmlns:p14="http://schemas.microsoft.com/office/powerpoint/2010/main" val="3327944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03AD030C-6006-8DC1-2C0F-665C20549244}"/>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0E60C96B-DDB0-7160-74DA-DBA60D6E2CD5}"/>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680CA57B-5BA5-ECB8-A930-590BAA0B897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51149EE3-A9AB-B508-1508-969F1B803D52}"/>
              </a:ext>
            </a:extLst>
          </p:cNvPr>
          <p:cNvSpPr txBox="1"/>
          <p:nvPr/>
        </p:nvSpPr>
        <p:spPr>
          <a:xfrm>
            <a:off x="164247" y="158192"/>
            <a:ext cx="8426860" cy="541646"/>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21E5E"/>
                </a:solidFill>
                <a:effectLst/>
                <a:uLnTx/>
                <a:uFillTx/>
                <a:latin typeface="Outfit"/>
                <a:ea typeface="Outfit"/>
                <a:cs typeface="Outfit"/>
                <a:sym typeface="Playfair Display"/>
              </a:rPr>
              <a:t>Consumer Consenting for Tariff Data Only for Phase 1b </a:t>
            </a:r>
            <a:endParaRPr kumimoji="0" lang="en-GB" sz="2400" b="1" i="0" u="none" strike="noStrike" kern="1200" cap="none" spc="0" normalizeH="0" baseline="0" noProof="0">
              <a:ln>
                <a:noFill/>
              </a:ln>
              <a:solidFill>
                <a:srgbClr val="021E5E"/>
              </a:solidFill>
              <a:effectLst/>
              <a:uLnTx/>
              <a:uFillTx/>
              <a:latin typeface="Outfit"/>
              <a:ea typeface="Outfit"/>
              <a:cs typeface="Outfit"/>
              <a:sym typeface="Outfit"/>
            </a:endParaRPr>
          </a:p>
        </p:txBody>
      </p:sp>
      <p:sp>
        <p:nvSpPr>
          <p:cNvPr id="54" name="Rectangle 53">
            <a:extLst>
              <a:ext uri="{FF2B5EF4-FFF2-40B4-BE49-F238E27FC236}">
                <a16:creationId xmlns:a16="http://schemas.microsoft.com/office/drawing/2014/main" id="{DFBA9D5D-D76D-A13C-0C16-B1FA72DAB5B6}"/>
              </a:ext>
            </a:extLst>
          </p:cNvPr>
          <p:cNvSpPr/>
          <p:nvPr/>
        </p:nvSpPr>
        <p:spPr>
          <a:xfrm>
            <a:off x="254535" y="941353"/>
            <a:ext cx="11198586" cy="4209936"/>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spcBef>
                <a:spcPts val="800"/>
              </a:spcBef>
              <a:buClr>
                <a:srgbClr val="4D38F5"/>
              </a:buClr>
              <a:defRPr/>
            </a:pPr>
            <a:r>
              <a:rPr lang="en-US" sz="1400" dirty="0">
                <a:solidFill>
                  <a:srgbClr val="000000"/>
                </a:solidFill>
                <a:latin typeface="Outfit"/>
              </a:rPr>
              <a:t>If a consumer consents to access to tariff pricing data only, they would be verified by logging into their online account with their supplier(s). This aligns with the original design for sharing consumer specific pricing information. </a:t>
            </a:r>
          </a:p>
          <a:p>
            <a:pPr>
              <a:spcBef>
                <a:spcPts val="800"/>
              </a:spcBef>
              <a:buClr>
                <a:srgbClr val="4D38F5"/>
              </a:buClr>
              <a:defRPr/>
            </a:pPr>
            <a:r>
              <a:rPr lang="en-US" sz="1400" dirty="0">
                <a:solidFill>
                  <a:srgbClr val="000000"/>
                </a:solidFill>
                <a:latin typeface="Outfit"/>
              </a:rPr>
              <a:t>How it would work:</a:t>
            </a:r>
          </a:p>
          <a:p>
            <a:pPr marL="285750" indent="-285750">
              <a:spcBef>
                <a:spcPts val="800"/>
              </a:spcBef>
              <a:buClr>
                <a:srgbClr val="4D38F5"/>
              </a:buClr>
              <a:buFont typeface="Wingdings" panose="02070309020205020404" pitchFamily="49" charset="0"/>
              <a:buChar char="§"/>
              <a:defRPr/>
            </a:pPr>
            <a:r>
              <a:rPr lang="en-US" sz="1400" dirty="0">
                <a:solidFill>
                  <a:srgbClr val="000000"/>
                </a:solidFill>
                <a:latin typeface="Outfit"/>
              </a:rPr>
              <a:t>A consumer would be redirected to their supplier(s) to login to their online account to confirm they are the account holder. </a:t>
            </a:r>
          </a:p>
          <a:p>
            <a:pPr marL="285750" indent="-285750">
              <a:spcBef>
                <a:spcPts val="800"/>
              </a:spcBef>
              <a:buClr>
                <a:srgbClr val="4D38F5"/>
              </a:buClr>
              <a:buFont typeface="Wingdings" panose="02070309020205020404" pitchFamily="49" charset="0"/>
              <a:buChar char="§"/>
              <a:defRPr/>
            </a:pPr>
            <a:r>
              <a:rPr lang="en-US" sz="1400" dirty="0">
                <a:solidFill>
                  <a:srgbClr val="000000"/>
                </a:solidFill>
                <a:latin typeface="Outfit"/>
              </a:rPr>
              <a:t>The supplier would verify if they are the account holder and share the consumer's </a:t>
            </a:r>
            <a:r>
              <a:rPr lang="en-US" sz="1400" dirty="0" err="1">
                <a:solidFill>
                  <a:srgbClr val="000000"/>
                </a:solidFill>
                <a:latin typeface="Outfit"/>
              </a:rPr>
              <a:t>MPxN</a:t>
            </a:r>
            <a:r>
              <a:rPr lang="en-US" sz="1400" dirty="0">
                <a:solidFill>
                  <a:srgbClr val="000000"/>
                </a:solidFill>
                <a:latin typeface="Outfit"/>
              </a:rPr>
              <a:t> information with the CCS.</a:t>
            </a:r>
          </a:p>
          <a:p>
            <a:pPr marL="285750" indent="-285750">
              <a:spcBef>
                <a:spcPts val="800"/>
              </a:spcBef>
              <a:buClr>
                <a:srgbClr val="4D38F5"/>
              </a:buClr>
              <a:buFont typeface="Wingdings" panose="02070309020205020404" pitchFamily="49" charset="0"/>
              <a:buChar char="§"/>
              <a:defRPr/>
            </a:pPr>
            <a:r>
              <a:rPr lang="en-US" sz="1400" dirty="0">
                <a:solidFill>
                  <a:srgbClr val="000000"/>
                </a:solidFill>
                <a:latin typeface="Outfit"/>
              </a:rPr>
              <a:t>After the individual has been verified, they will grant consent via the CCS.</a:t>
            </a:r>
          </a:p>
          <a:p>
            <a:pPr marL="285750" indent="-285750">
              <a:spcBef>
                <a:spcPts val="800"/>
              </a:spcBef>
              <a:buClr>
                <a:srgbClr val="4D38F5"/>
              </a:buClr>
              <a:buFont typeface="Wingdings" panose="02070309020205020404" pitchFamily="49" charset="0"/>
              <a:buChar char="§"/>
              <a:defRPr/>
            </a:pPr>
            <a:endParaRPr lang="en-US" sz="1600" dirty="0">
              <a:solidFill>
                <a:srgbClr val="000000"/>
              </a:solidFill>
              <a:latin typeface="Outfit"/>
            </a:endParaRPr>
          </a:p>
        </p:txBody>
      </p:sp>
      <p:sp>
        <p:nvSpPr>
          <p:cNvPr id="2" name="TextBox 1">
            <a:extLst>
              <a:ext uri="{FF2B5EF4-FFF2-40B4-BE49-F238E27FC236}">
                <a16:creationId xmlns:a16="http://schemas.microsoft.com/office/drawing/2014/main" id="{13D40146-D665-34B1-B7F1-228F678B87A1}"/>
              </a:ext>
            </a:extLst>
          </p:cNvPr>
          <p:cNvSpPr txBox="1"/>
          <p:nvPr/>
        </p:nvSpPr>
        <p:spPr>
          <a:xfrm>
            <a:off x="271898" y="5681390"/>
            <a:ext cx="11648204" cy="738664"/>
          </a:xfrm>
          <a:prstGeom prst="rect">
            <a:avLst/>
          </a:prstGeom>
          <a:noFill/>
          <a:ln w="19050">
            <a:solidFill>
              <a:schemeClr val="accent1"/>
            </a:solidFill>
          </a:ln>
        </p:spPr>
        <p:txBody>
          <a:bodyPr wrap="square" lIns="91440" tIns="45720" rIns="91440" bIns="45720" anchor="ctr">
            <a:spAutoFit/>
          </a:bodyPr>
          <a:lstStyle/>
          <a:p>
            <a:pPr defTabSz="685800">
              <a:buClrTx/>
            </a:pPr>
            <a:r>
              <a:rPr lang="en-GB" sz="1400" b="1" kern="1200" noProof="0">
                <a:solidFill>
                  <a:schemeClr val="accent1"/>
                </a:solidFill>
                <a:latin typeface="Outfit"/>
                <a:ea typeface="Calibri"/>
                <a:cs typeface="Calibri"/>
              </a:rPr>
              <a:t>Working Group Input:</a:t>
            </a:r>
            <a:r>
              <a:rPr lang="en-GB" sz="1400" b="1" kern="1200" noProof="0">
                <a:solidFill>
                  <a:schemeClr val="accent4"/>
                </a:solidFill>
                <a:latin typeface="Outfit"/>
                <a:ea typeface="Calibri"/>
                <a:cs typeface="Calibri"/>
              </a:rPr>
              <a:t> </a:t>
            </a:r>
          </a:p>
          <a:p>
            <a:pPr marL="171450" indent="-171450" defTabSz="685800">
              <a:buFont typeface="Arial" panose="020B0604020202020204" pitchFamily="34" charset="0"/>
              <a:buChar char="•"/>
            </a:pPr>
            <a:r>
              <a:rPr lang="en-GB" sz="1400">
                <a:latin typeface="Outfit"/>
                <a:ea typeface="Calibri"/>
                <a:cs typeface="Calibri"/>
              </a:rPr>
              <a:t>Should consumers</a:t>
            </a:r>
            <a:r>
              <a:rPr lang="en-GB" sz="1400" kern="1200" noProof="0">
                <a:latin typeface="Outfit"/>
                <a:ea typeface="Calibri"/>
                <a:cs typeface="Calibri"/>
              </a:rPr>
              <a:t> have the ability to revoke </a:t>
            </a:r>
            <a:r>
              <a:rPr lang="en-GB" sz="1400">
                <a:latin typeface="Outfit"/>
                <a:ea typeface="Calibri"/>
                <a:cs typeface="Calibri"/>
              </a:rPr>
              <a:t>consent</a:t>
            </a:r>
            <a:r>
              <a:rPr lang="en-GB" sz="1400" kern="1200" noProof="0">
                <a:latin typeface="Outfit"/>
                <a:ea typeface="Calibri"/>
                <a:cs typeface="Calibri"/>
              </a:rPr>
              <a:t> for</a:t>
            </a:r>
            <a:r>
              <a:rPr lang="en-GB" sz="1400">
                <a:latin typeface="Outfit"/>
                <a:ea typeface="Calibri"/>
                <a:cs typeface="Calibri"/>
              </a:rPr>
              <a:t> consumer</a:t>
            </a:r>
            <a:r>
              <a:rPr lang="en-GB" sz="1400" kern="1200" noProof="0">
                <a:latin typeface="Outfit"/>
                <a:ea typeface="Calibri"/>
                <a:cs typeface="Calibri"/>
              </a:rPr>
              <a:t> </a:t>
            </a:r>
            <a:r>
              <a:rPr lang="en-GB" sz="1400">
                <a:latin typeface="Outfit"/>
                <a:ea typeface="Calibri"/>
                <a:cs typeface="Calibri"/>
              </a:rPr>
              <a:t>specific tariff information </a:t>
            </a:r>
            <a:r>
              <a:rPr lang="en-GB" sz="1400" kern="1200" noProof="0">
                <a:latin typeface="Outfit"/>
                <a:ea typeface="Calibri"/>
                <a:cs typeface="Calibri"/>
              </a:rPr>
              <a:t>directly with the supplier or only have the option to revoke via the RTI User and CCS </a:t>
            </a:r>
            <a:r>
              <a:rPr lang="en-GB" sz="1400">
                <a:latin typeface="Outfit"/>
                <a:ea typeface="Calibri"/>
                <a:cs typeface="Calibri"/>
              </a:rPr>
              <a:t>Consumer Portal</a:t>
            </a:r>
            <a:r>
              <a:rPr lang="en-GB" sz="1400" kern="1200" noProof="0">
                <a:latin typeface="Outfit"/>
                <a:ea typeface="Calibri"/>
                <a:cs typeface="Calibri"/>
              </a:rPr>
              <a:t>?</a:t>
            </a:r>
          </a:p>
        </p:txBody>
      </p:sp>
      <p:grpSp>
        <p:nvGrpSpPr>
          <p:cNvPr id="34" name="Group 33">
            <a:extLst>
              <a:ext uri="{FF2B5EF4-FFF2-40B4-BE49-F238E27FC236}">
                <a16:creationId xmlns:a16="http://schemas.microsoft.com/office/drawing/2014/main" id="{C0B93772-3DD8-452E-3074-95342A59642F}"/>
              </a:ext>
            </a:extLst>
          </p:cNvPr>
          <p:cNvGrpSpPr/>
          <p:nvPr/>
        </p:nvGrpSpPr>
        <p:grpSpPr>
          <a:xfrm>
            <a:off x="271898" y="3163712"/>
            <a:ext cx="11648204" cy="1864359"/>
            <a:chOff x="271898" y="3684308"/>
            <a:chExt cx="11648204" cy="1864359"/>
          </a:xfrm>
        </p:grpSpPr>
        <p:sp>
          <p:nvSpPr>
            <p:cNvPr id="16" name="Rectangle 15">
              <a:extLst>
                <a:ext uri="{FF2B5EF4-FFF2-40B4-BE49-F238E27FC236}">
                  <a16:creationId xmlns:a16="http://schemas.microsoft.com/office/drawing/2014/main" id="{62395521-56E6-3AF0-1A22-375E55EC146F}"/>
                </a:ext>
              </a:extLst>
            </p:cNvPr>
            <p:cNvSpPr/>
            <p:nvPr/>
          </p:nvSpPr>
          <p:spPr>
            <a:xfrm>
              <a:off x="271898" y="3707717"/>
              <a:ext cx="1018452" cy="732347"/>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100" b="1" i="0" u="none" strike="noStrike" kern="0" cap="none" spc="0" normalizeH="0" baseline="0" noProof="0">
                  <a:ln>
                    <a:noFill/>
                  </a:ln>
                  <a:solidFill>
                    <a:srgbClr val="F8F8F8"/>
                  </a:solidFill>
                  <a:effectLst/>
                  <a:uLnTx/>
                  <a:uFillTx/>
                  <a:latin typeface="Outfit" pitchFamily="2" charset="0"/>
                  <a:sym typeface="Arial"/>
                </a:rPr>
                <a:t>Consumer</a:t>
              </a:r>
            </a:p>
          </p:txBody>
        </p:sp>
        <p:sp>
          <p:nvSpPr>
            <p:cNvPr id="17" name="Rectangle 16">
              <a:extLst>
                <a:ext uri="{FF2B5EF4-FFF2-40B4-BE49-F238E27FC236}">
                  <a16:creationId xmlns:a16="http://schemas.microsoft.com/office/drawing/2014/main" id="{71EDF959-9888-742B-5E04-140761916258}"/>
                </a:ext>
              </a:extLst>
            </p:cNvPr>
            <p:cNvSpPr/>
            <p:nvPr/>
          </p:nvSpPr>
          <p:spPr>
            <a:xfrm>
              <a:off x="1719691" y="3751071"/>
              <a:ext cx="1593440" cy="645638"/>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GB" sz="900" i="1" kern="0" dirty="0">
                  <a:solidFill>
                    <a:srgbClr val="021E5E"/>
                  </a:solidFill>
                  <a:latin typeface="Outfit"/>
                </a:rPr>
                <a:t>Opens RTI User App, chooses to share their tariff and is redirected to CCS</a:t>
              </a:r>
              <a:endParaRPr lang="en-US" sz="900" i="1" kern="0" dirty="0">
                <a:solidFill>
                  <a:srgbClr val="021E5E"/>
                </a:solidFill>
                <a:latin typeface="Outfit"/>
              </a:endParaRPr>
            </a:p>
          </p:txBody>
        </p:sp>
        <p:sp>
          <p:nvSpPr>
            <p:cNvPr id="18" name="Rectangle 17">
              <a:extLst>
                <a:ext uri="{FF2B5EF4-FFF2-40B4-BE49-F238E27FC236}">
                  <a16:creationId xmlns:a16="http://schemas.microsoft.com/office/drawing/2014/main" id="{724FFDE0-31E4-CF9F-790D-5B1A9615FC9A}"/>
                </a:ext>
              </a:extLst>
            </p:cNvPr>
            <p:cNvSpPr/>
            <p:nvPr/>
          </p:nvSpPr>
          <p:spPr>
            <a:xfrm>
              <a:off x="1970611" y="4816320"/>
              <a:ext cx="1018452" cy="73234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8F8F8"/>
                  </a:solidFill>
                  <a:effectLst/>
                  <a:uLnTx/>
                  <a:uFillTx/>
                  <a:latin typeface="Outfit" pitchFamily="2" charset="0"/>
                  <a:sym typeface="Arial"/>
                </a:rPr>
                <a:t>Supplier</a:t>
              </a:r>
            </a:p>
          </p:txBody>
        </p:sp>
        <p:sp>
          <p:nvSpPr>
            <p:cNvPr id="19" name="Rectangle 18">
              <a:extLst>
                <a:ext uri="{FF2B5EF4-FFF2-40B4-BE49-F238E27FC236}">
                  <a16:creationId xmlns:a16="http://schemas.microsoft.com/office/drawing/2014/main" id="{86537080-F3EA-FF07-516B-E99C5F1F4677}"/>
                </a:ext>
              </a:extLst>
            </p:cNvPr>
            <p:cNvSpPr/>
            <p:nvPr/>
          </p:nvSpPr>
          <p:spPr>
            <a:xfrm>
              <a:off x="3743538" y="3707717"/>
              <a:ext cx="1018452" cy="73234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8F8F8"/>
                  </a:solidFill>
                  <a:effectLst/>
                  <a:uLnTx/>
                  <a:uFillTx/>
                  <a:latin typeface="Outfit" pitchFamily="2" charset="0"/>
                  <a:sym typeface="Arial"/>
                </a:rPr>
                <a:t>CCS</a:t>
              </a:r>
            </a:p>
          </p:txBody>
        </p:sp>
        <p:sp>
          <p:nvSpPr>
            <p:cNvPr id="20" name="Rectangle 19">
              <a:extLst>
                <a:ext uri="{FF2B5EF4-FFF2-40B4-BE49-F238E27FC236}">
                  <a16:creationId xmlns:a16="http://schemas.microsoft.com/office/drawing/2014/main" id="{7813EB9D-B4DB-A0B4-78EA-FA265A337548}"/>
                </a:ext>
              </a:extLst>
            </p:cNvPr>
            <p:cNvSpPr/>
            <p:nvPr/>
          </p:nvSpPr>
          <p:spPr>
            <a:xfrm>
              <a:off x="3456044" y="4859675"/>
              <a:ext cx="1593440" cy="645638"/>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GB" sz="900" i="1" kern="0" dirty="0">
                  <a:solidFill>
                    <a:srgbClr val="021E5E"/>
                  </a:solidFill>
                  <a:latin typeface="Outfit" pitchFamily="2" charset="0"/>
                </a:rPr>
                <a:t>Validates the consumer by redirecting them to their supplier to login with their online account</a:t>
              </a:r>
              <a:endParaRPr lang="en-US" sz="900" i="1" kern="0" dirty="0">
                <a:solidFill>
                  <a:srgbClr val="021E5E"/>
                </a:solidFill>
                <a:latin typeface="Outfit" pitchFamily="2" charset="0"/>
              </a:endParaRPr>
            </a:p>
          </p:txBody>
        </p:sp>
        <p:sp>
          <p:nvSpPr>
            <p:cNvPr id="21" name="Rectangle 20">
              <a:extLst>
                <a:ext uri="{FF2B5EF4-FFF2-40B4-BE49-F238E27FC236}">
                  <a16:creationId xmlns:a16="http://schemas.microsoft.com/office/drawing/2014/main" id="{1FDF41C3-938F-8DA3-63F9-704BFD4A1C91}"/>
                </a:ext>
              </a:extLst>
            </p:cNvPr>
            <p:cNvSpPr/>
            <p:nvPr/>
          </p:nvSpPr>
          <p:spPr>
            <a:xfrm>
              <a:off x="5190265" y="3684308"/>
              <a:ext cx="1702454" cy="779163"/>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GB" sz="900" i="1" kern="0" dirty="0">
                  <a:solidFill>
                    <a:srgbClr val="021E5E"/>
                  </a:solidFill>
                  <a:latin typeface="Outfit" pitchFamily="2" charset="0"/>
                </a:rPr>
                <a:t>Consent is then granted directly via CCS and can be viewed, managed and revoked through the CCS portal</a:t>
              </a:r>
              <a:endParaRPr lang="en-US" sz="900" i="1" kern="0" dirty="0">
                <a:solidFill>
                  <a:srgbClr val="021E5E"/>
                </a:solidFill>
                <a:latin typeface="Outfit" pitchFamily="2" charset="0"/>
              </a:endParaRPr>
            </a:p>
          </p:txBody>
        </p:sp>
        <p:sp>
          <p:nvSpPr>
            <p:cNvPr id="23" name="Rectangle 22">
              <a:extLst>
                <a:ext uri="{FF2B5EF4-FFF2-40B4-BE49-F238E27FC236}">
                  <a16:creationId xmlns:a16="http://schemas.microsoft.com/office/drawing/2014/main" id="{932BFB59-4ACD-07F1-F37D-C4F52FD17D6A}"/>
                </a:ext>
              </a:extLst>
            </p:cNvPr>
            <p:cNvSpPr/>
            <p:nvPr/>
          </p:nvSpPr>
          <p:spPr>
            <a:xfrm>
              <a:off x="7322060" y="3707717"/>
              <a:ext cx="1018452" cy="732347"/>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GB" sz="1400" b="1" kern="0" dirty="0">
                  <a:solidFill>
                    <a:srgbClr val="F8F8F8"/>
                  </a:solidFill>
                  <a:latin typeface="Outfit" pitchFamily="2" charset="0"/>
                  <a:sym typeface="Arial"/>
                </a:rPr>
                <a:t>RTI User</a:t>
              </a:r>
              <a:endParaRPr kumimoji="0" lang="en-GB" sz="1400" b="1" i="0" u="none" strike="noStrike" kern="0" cap="none" spc="0" normalizeH="0" baseline="0" noProof="0" dirty="0">
                <a:ln>
                  <a:noFill/>
                </a:ln>
                <a:solidFill>
                  <a:srgbClr val="F8F8F8"/>
                </a:solidFill>
                <a:effectLst/>
                <a:uLnTx/>
                <a:uFillTx/>
                <a:latin typeface="Outfit" pitchFamily="2" charset="0"/>
                <a:sym typeface="Arial"/>
              </a:endParaRPr>
            </a:p>
          </p:txBody>
        </p:sp>
        <p:sp>
          <p:nvSpPr>
            <p:cNvPr id="24" name="Rectangle 23">
              <a:extLst>
                <a:ext uri="{FF2B5EF4-FFF2-40B4-BE49-F238E27FC236}">
                  <a16:creationId xmlns:a16="http://schemas.microsoft.com/office/drawing/2014/main" id="{DE9CB614-8B82-EF1D-3BDC-4AA6E916989B}"/>
                </a:ext>
              </a:extLst>
            </p:cNvPr>
            <p:cNvSpPr/>
            <p:nvPr/>
          </p:nvSpPr>
          <p:spPr>
            <a:xfrm>
              <a:off x="8743201" y="3751071"/>
              <a:ext cx="1755759" cy="645638"/>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US" sz="900" i="1" kern="0" dirty="0">
                  <a:solidFill>
                    <a:srgbClr val="021E5E"/>
                  </a:solidFill>
                  <a:latin typeface="Outfit" pitchFamily="2" charset="0"/>
                </a:rPr>
                <a:t>C</a:t>
              </a:r>
              <a:r>
                <a:rPr lang="en-GB" sz="900" i="1" kern="0" dirty="0">
                  <a:solidFill>
                    <a:srgbClr val="021E5E"/>
                  </a:solidFill>
                  <a:latin typeface="Outfit" pitchFamily="2" charset="0"/>
                </a:rPr>
                <a:t>CS provides a consent token to the RTI user they can share with the supplier to show they have consent for tariff data*</a:t>
              </a:r>
              <a:endParaRPr lang="en-US" sz="900" i="1" kern="0" dirty="0">
                <a:solidFill>
                  <a:srgbClr val="021E5E"/>
                </a:solidFill>
                <a:latin typeface="Outfit" pitchFamily="2" charset="0"/>
              </a:endParaRPr>
            </a:p>
          </p:txBody>
        </p:sp>
        <p:sp>
          <p:nvSpPr>
            <p:cNvPr id="25" name="Rectangle 24">
              <a:extLst>
                <a:ext uri="{FF2B5EF4-FFF2-40B4-BE49-F238E27FC236}">
                  <a16:creationId xmlns:a16="http://schemas.microsoft.com/office/drawing/2014/main" id="{97F2CAF0-32A2-0FA4-7FD5-89E8940EF9F7}"/>
                </a:ext>
              </a:extLst>
            </p:cNvPr>
            <p:cNvSpPr/>
            <p:nvPr/>
          </p:nvSpPr>
          <p:spPr>
            <a:xfrm>
              <a:off x="10901650" y="3707717"/>
              <a:ext cx="1018452" cy="73234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8F8F8"/>
                  </a:solidFill>
                  <a:effectLst/>
                  <a:uLnTx/>
                  <a:uFillTx/>
                  <a:latin typeface="Outfit" pitchFamily="2" charset="0"/>
                  <a:sym typeface="Arial"/>
                </a:rPr>
                <a:t>Supplier</a:t>
              </a:r>
            </a:p>
          </p:txBody>
        </p:sp>
        <p:cxnSp>
          <p:nvCxnSpPr>
            <p:cNvPr id="26" name="Straight Connector 25">
              <a:extLst>
                <a:ext uri="{FF2B5EF4-FFF2-40B4-BE49-F238E27FC236}">
                  <a16:creationId xmlns:a16="http://schemas.microsoft.com/office/drawing/2014/main" id="{40609492-9EB8-A1B7-6D74-DD3F65536CA2}"/>
                </a:ext>
              </a:extLst>
            </p:cNvPr>
            <p:cNvCxnSpPr>
              <a:cxnSpLocks/>
              <a:stCxn id="16" idx="3"/>
              <a:endCxn id="17" idx="1"/>
            </p:cNvCxnSpPr>
            <p:nvPr/>
          </p:nvCxnSpPr>
          <p:spPr>
            <a:xfrm flipV="1">
              <a:off x="1290350" y="4073890"/>
              <a:ext cx="429341"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D5CCB2B-0800-DAAA-7164-A21D800D716F}"/>
                </a:ext>
              </a:extLst>
            </p:cNvPr>
            <p:cNvCxnSpPr>
              <a:cxnSpLocks/>
              <a:stCxn id="17" idx="3"/>
              <a:endCxn id="19" idx="1"/>
            </p:cNvCxnSpPr>
            <p:nvPr/>
          </p:nvCxnSpPr>
          <p:spPr>
            <a:xfrm>
              <a:off x="3313131" y="4073890"/>
              <a:ext cx="430407"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D8A22AA-33C1-E384-9973-FAB452570EEF}"/>
                </a:ext>
              </a:extLst>
            </p:cNvPr>
            <p:cNvCxnSpPr>
              <a:cxnSpLocks/>
              <a:stCxn id="21" idx="3"/>
              <a:endCxn id="23" idx="1"/>
            </p:cNvCxnSpPr>
            <p:nvPr/>
          </p:nvCxnSpPr>
          <p:spPr>
            <a:xfrm>
              <a:off x="6892719" y="4073890"/>
              <a:ext cx="429341"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70F6B5A-1625-4C55-4FF9-E27158D8B221}"/>
                </a:ext>
              </a:extLst>
            </p:cNvPr>
            <p:cNvCxnSpPr>
              <a:cxnSpLocks/>
              <a:stCxn id="23" idx="3"/>
              <a:endCxn id="24" idx="1"/>
            </p:cNvCxnSpPr>
            <p:nvPr/>
          </p:nvCxnSpPr>
          <p:spPr>
            <a:xfrm flipV="1">
              <a:off x="8340512" y="4073890"/>
              <a:ext cx="402689"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83B418B-E191-4D23-CED8-511FC66611DE}"/>
                </a:ext>
              </a:extLst>
            </p:cNvPr>
            <p:cNvCxnSpPr>
              <a:cxnSpLocks/>
              <a:stCxn id="24" idx="3"/>
              <a:endCxn id="25" idx="1"/>
            </p:cNvCxnSpPr>
            <p:nvPr/>
          </p:nvCxnSpPr>
          <p:spPr>
            <a:xfrm>
              <a:off x="10498960" y="4073890"/>
              <a:ext cx="402690"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C3EE462-ACFB-407A-4CEC-15A8B1011E23}"/>
                </a:ext>
              </a:extLst>
            </p:cNvPr>
            <p:cNvCxnSpPr>
              <a:cxnSpLocks/>
              <a:stCxn id="18" idx="3"/>
              <a:endCxn id="20" idx="1"/>
            </p:cNvCxnSpPr>
            <p:nvPr/>
          </p:nvCxnSpPr>
          <p:spPr>
            <a:xfrm>
              <a:off x="2989063" y="5182494"/>
              <a:ext cx="466981"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3B654544-D096-F4E9-C2EB-8199EB11E775}"/>
              </a:ext>
            </a:extLst>
          </p:cNvPr>
          <p:cNvCxnSpPr>
            <a:stCxn id="19" idx="2"/>
            <a:endCxn id="20" idx="0"/>
          </p:cNvCxnSpPr>
          <p:nvPr/>
        </p:nvCxnSpPr>
        <p:spPr>
          <a:xfrm>
            <a:off x="4252764" y="3919468"/>
            <a:ext cx="0" cy="41961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Connector: Elbow 11">
            <a:extLst>
              <a:ext uri="{FF2B5EF4-FFF2-40B4-BE49-F238E27FC236}">
                <a16:creationId xmlns:a16="http://schemas.microsoft.com/office/drawing/2014/main" id="{87DB7476-2BC8-28AB-12F6-74CD7F356F21}"/>
              </a:ext>
            </a:extLst>
          </p:cNvPr>
          <p:cNvCxnSpPr>
            <a:stCxn id="20" idx="3"/>
            <a:endCxn id="21" idx="2"/>
          </p:cNvCxnSpPr>
          <p:nvPr/>
        </p:nvCxnSpPr>
        <p:spPr>
          <a:xfrm flipV="1">
            <a:off x="5049484" y="3942875"/>
            <a:ext cx="992008" cy="719023"/>
          </a:xfrm>
          <a:prstGeom prst="bentConnector2">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Rectangle 35">
            <a:extLst>
              <a:ext uri="{FF2B5EF4-FFF2-40B4-BE49-F238E27FC236}">
                <a16:creationId xmlns:a16="http://schemas.microsoft.com/office/drawing/2014/main" id="{EF975171-7C1D-4407-430E-652B8A13373D}"/>
              </a:ext>
            </a:extLst>
          </p:cNvPr>
          <p:cNvSpPr/>
          <p:nvPr/>
        </p:nvSpPr>
        <p:spPr>
          <a:xfrm>
            <a:off x="9328332" y="5082623"/>
            <a:ext cx="2589332" cy="465187"/>
          </a:xfrm>
          <a:prstGeom prst="rect">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US" sz="900" i="1" kern="0" dirty="0">
                <a:solidFill>
                  <a:srgbClr val="021E5E"/>
                </a:solidFill>
                <a:latin typeface="Outfit" pitchFamily="2" charset="0"/>
              </a:rPr>
              <a:t>*</a:t>
            </a:r>
            <a:r>
              <a:rPr lang="en-US" sz="800" i="1" kern="0" dirty="0">
                <a:solidFill>
                  <a:srgbClr val="021E5E"/>
                </a:solidFill>
                <a:latin typeface="Outfit" pitchFamily="2" charset="0"/>
              </a:rPr>
              <a:t>This process covers access to the Tariff ID, a more detailed process setting out the arrangements for event notifications will be covered at a future meeting</a:t>
            </a:r>
            <a:endParaRPr lang="en-US" sz="900" i="1" kern="0" dirty="0">
              <a:solidFill>
                <a:srgbClr val="021E5E"/>
              </a:solidFill>
              <a:latin typeface="Outfit" pitchFamily="2" charset="0"/>
            </a:endParaRPr>
          </a:p>
        </p:txBody>
      </p:sp>
    </p:spTree>
    <p:extLst>
      <p:ext uri="{BB962C8B-B14F-4D97-AF65-F5344CB8AC3E}">
        <p14:creationId xmlns:p14="http://schemas.microsoft.com/office/powerpoint/2010/main" val="3925485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C67604E3-4B99-7868-7B1A-223DBB5E6EF2}"/>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B2D28935-CA39-5383-6DF0-BE977A0F0D1D}"/>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71FA95F6-070F-6FEC-4497-91004EE7CC37}"/>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FEB09AE5-A77D-B292-9BE5-00821925A7F2}"/>
              </a:ext>
            </a:extLst>
          </p:cNvPr>
          <p:cNvSpPr txBox="1"/>
          <p:nvPr/>
        </p:nvSpPr>
        <p:spPr>
          <a:xfrm>
            <a:off x="164246" y="158192"/>
            <a:ext cx="8565867" cy="541646"/>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21E5E"/>
                </a:solidFill>
                <a:effectLst/>
                <a:uLnTx/>
                <a:uFillTx/>
                <a:latin typeface="Outfit"/>
                <a:ea typeface="Outfit"/>
                <a:cs typeface="Outfit"/>
                <a:sym typeface="Playfair Display"/>
              </a:rPr>
              <a:t>Consumer Journeys with Consumption Data</a:t>
            </a:r>
            <a:endParaRPr kumimoji="0" lang="en-GB" sz="2400" b="1" i="0" u="none" strike="noStrike" kern="1200" cap="none" spc="0" normalizeH="0" baseline="0" noProof="0" dirty="0">
              <a:ln>
                <a:noFill/>
              </a:ln>
              <a:solidFill>
                <a:srgbClr val="021E5E"/>
              </a:solidFill>
              <a:effectLst/>
              <a:uLnTx/>
              <a:uFillTx/>
              <a:latin typeface="Outfit"/>
              <a:ea typeface="Outfit"/>
              <a:cs typeface="Outfit"/>
              <a:sym typeface="Outfit"/>
            </a:endParaRPr>
          </a:p>
        </p:txBody>
      </p:sp>
      <p:sp>
        <p:nvSpPr>
          <p:cNvPr id="54" name="Rectangle 53">
            <a:extLst>
              <a:ext uri="{FF2B5EF4-FFF2-40B4-BE49-F238E27FC236}">
                <a16:creationId xmlns:a16="http://schemas.microsoft.com/office/drawing/2014/main" id="{7F2805F5-8EA2-CF1B-3C91-7F035FD26A27}"/>
              </a:ext>
            </a:extLst>
          </p:cNvPr>
          <p:cNvSpPr/>
          <p:nvPr/>
        </p:nvSpPr>
        <p:spPr>
          <a:xfrm>
            <a:off x="254535" y="854584"/>
            <a:ext cx="11198586" cy="4209936"/>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spcBef>
                <a:spcPts val="800"/>
              </a:spcBef>
              <a:buClr>
                <a:srgbClr val="4D38F5"/>
              </a:buClr>
              <a:defRPr/>
            </a:pPr>
            <a:r>
              <a:rPr lang="en-US" sz="1050" dirty="0">
                <a:solidFill>
                  <a:srgbClr val="000000"/>
                </a:solidFill>
                <a:latin typeface="Outfit"/>
              </a:rPr>
              <a:t>If a consumer is looking to access a service that requires tariff pricing data and consumption data, or tariff pricing data only but has previously granted consent for consumption data through the CCS, we’re seeking views on leveraging the identity verification (IDV) check for consumption data and using a simplified supplier verification journey to reduce consumer friction.</a:t>
            </a:r>
          </a:p>
          <a:p>
            <a:pPr>
              <a:spcBef>
                <a:spcPts val="800"/>
              </a:spcBef>
              <a:buClr>
                <a:srgbClr val="4D38F5"/>
              </a:buClr>
              <a:defRPr/>
            </a:pPr>
            <a:r>
              <a:rPr lang="en-US" sz="1050" dirty="0">
                <a:solidFill>
                  <a:srgbClr val="000000"/>
                </a:solidFill>
                <a:latin typeface="Outfit"/>
              </a:rPr>
              <a:t>How it would work: </a:t>
            </a:r>
          </a:p>
          <a:p>
            <a:pPr marL="285750" indent="-285750">
              <a:spcBef>
                <a:spcPts val="800"/>
              </a:spcBef>
              <a:buClr>
                <a:srgbClr val="4D38F5"/>
              </a:buClr>
              <a:buFont typeface="Wingdings" panose="02070309020205020404" pitchFamily="49" charset="0"/>
              <a:buChar char="§"/>
              <a:defRPr/>
            </a:pPr>
            <a:r>
              <a:rPr lang="en-US" sz="1050" dirty="0">
                <a:solidFill>
                  <a:srgbClr val="000000"/>
                </a:solidFill>
                <a:latin typeface="Outfit"/>
              </a:rPr>
              <a:t>A consumer confirms that they are both the occupant and account holder.</a:t>
            </a:r>
          </a:p>
          <a:p>
            <a:pPr marL="285750" indent="-285750">
              <a:spcBef>
                <a:spcPts val="800"/>
              </a:spcBef>
              <a:buClr>
                <a:srgbClr val="4D38F5"/>
              </a:buClr>
              <a:buFont typeface="Wingdings" panose="02070309020205020404" pitchFamily="49" charset="0"/>
              <a:buChar char="§"/>
              <a:defRPr/>
            </a:pPr>
            <a:r>
              <a:rPr lang="en-US" sz="1050" dirty="0">
                <a:solidFill>
                  <a:srgbClr val="000000"/>
                </a:solidFill>
                <a:latin typeface="Outfit"/>
              </a:rPr>
              <a:t>A consumer completes (or would have previously completed) the IDV process for consumption data, this would verify who the consumer is and that they are an occupant at the property. </a:t>
            </a:r>
          </a:p>
          <a:p>
            <a:pPr marL="285750" indent="-285750">
              <a:spcBef>
                <a:spcPts val="800"/>
              </a:spcBef>
              <a:buClr>
                <a:srgbClr val="4D38F5"/>
              </a:buClr>
              <a:buFont typeface="Wingdings" panose="02070309020205020404" pitchFamily="49" charset="0"/>
              <a:buChar char="§"/>
              <a:defRPr/>
            </a:pPr>
            <a:r>
              <a:rPr lang="en-US" sz="1050" dirty="0">
                <a:solidFill>
                  <a:srgbClr val="000000"/>
                </a:solidFill>
                <a:latin typeface="Outfit"/>
              </a:rPr>
              <a:t>The CCS would use the enquiry services to obtain the consumer's </a:t>
            </a:r>
            <a:r>
              <a:rPr lang="en-US" sz="1050" dirty="0" err="1">
                <a:solidFill>
                  <a:srgbClr val="000000"/>
                </a:solidFill>
                <a:latin typeface="Outfit"/>
              </a:rPr>
              <a:t>MPxNs</a:t>
            </a:r>
            <a:r>
              <a:rPr lang="en-US" sz="1050" dirty="0">
                <a:solidFill>
                  <a:srgbClr val="000000"/>
                </a:solidFill>
                <a:latin typeface="Outfit"/>
              </a:rPr>
              <a:t> for their property. </a:t>
            </a:r>
          </a:p>
          <a:p>
            <a:pPr marL="285750" indent="-285750">
              <a:spcBef>
                <a:spcPts val="800"/>
              </a:spcBef>
              <a:buClr>
                <a:srgbClr val="4D38F5"/>
              </a:buClr>
              <a:buFont typeface="Wingdings" panose="02070309020205020404" pitchFamily="49" charset="0"/>
              <a:buChar char="§"/>
              <a:defRPr/>
            </a:pPr>
            <a:r>
              <a:rPr lang="en-US" sz="1050" dirty="0">
                <a:solidFill>
                  <a:srgbClr val="000000"/>
                </a:solidFill>
                <a:latin typeface="Outfit"/>
              </a:rPr>
              <a:t>An API check could then be done with the supplier to validate if the consumer's email address and </a:t>
            </a:r>
            <a:r>
              <a:rPr lang="en-US" sz="1050" dirty="0" err="1">
                <a:solidFill>
                  <a:srgbClr val="000000"/>
                </a:solidFill>
                <a:latin typeface="Outfit"/>
              </a:rPr>
              <a:t>MPxNs</a:t>
            </a:r>
            <a:r>
              <a:rPr lang="en-US" sz="1050" dirty="0">
                <a:solidFill>
                  <a:srgbClr val="000000"/>
                </a:solidFill>
                <a:latin typeface="Outfit"/>
              </a:rPr>
              <a:t> are both linked to the account with the supplier. This would </a:t>
            </a:r>
            <a:r>
              <a:rPr lang="en-US" sz="1050" dirty="0" err="1">
                <a:solidFill>
                  <a:srgbClr val="000000"/>
                </a:solidFill>
                <a:latin typeface="Outfit"/>
              </a:rPr>
              <a:t>minimise</a:t>
            </a:r>
            <a:r>
              <a:rPr lang="en-US" sz="1050" dirty="0">
                <a:solidFill>
                  <a:srgbClr val="000000"/>
                </a:solidFill>
                <a:latin typeface="Outfit"/>
              </a:rPr>
              <a:t> friction for the consumer as they wouldn’t need to also login to their supplier account after completing the IDV journey for consumption data. </a:t>
            </a:r>
          </a:p>
        </p:txBody>
      </p:sp>
      <p:sp>
        <p:nvSpPr>
          <p:cNvPr id="3" name="TextBox 2">
            <a:extLst>
              <a:ext uri="{FF2B5EF4-FFF2-40B4-BE49-F238E27FC236}">
                <a16:creationId xmlns:a16="http://schemas.microsoft.com/office/drawing/2014/main" id="{DBED2575-62A2-4AC7-E635-39A0E56EDE26}"/>
              </a:ext>
            </a:extLst>
          </p:cNvPr>
          <p:cNvSpPr txBox="1"/>
          <p:nvPr/>
        </p:nvSpPr>
        <p:spPr>
          <a:xfrm>
            <a:off x="289261" y="6130388"/>
            <a:ext cx="11648204" cy="600164"/>
          </a:xfrm>
          <a:prstGeom prst="rect">
            <a:avLst/>
          </a:prstGeom>
          <a:noFill/>
          <a:ln w="19050">
            <a:solidFill>
              <a:schemeClr val="accent1"/>
            </a:solidFill>
          </a:ln>
        </p:spPr>
        <p:txBody>
          <a:bodyPr wrap="square" lIns="91440" tIns="45720" rIns="91440" bIns="45720" anchor="ctr">
            <a:spAutoFit/>
          </a:bodyPr>
          <a:lstStyle/>
          <a:p>
            <a:pPr defTabSz="685800">
              <a:buClrTx/>
            </a:pPr>
            <a:r>
              <a:rPr lang="en-GB" sz="1100" b="1" kern="1200" noProof="0" dirty="0">
                <a:solidFill>
                  <a:schemeClr val="accent1"/>
                </a:solidFill>
                <a:latin typeface="Outfit" pitchFamily="2" charset="0"/>
                <a:ea typeface="Calibri"/>
                <a:cs typeface="Calibri"/>
              </a:rPr>
              <a:t>Working Group Input:</a:t>
            </a:r>
            <a:r>
              <a:rPr lang="en-GB" sz="1100" b="1" kern="1200" noProof="0" dirty="0">
                <a:solidFill>
                  <a:schemeClr val="accent4"/>
                </a:solidFill>
                <a:latin typeface="Outfit" pitchFamily="2" charset="0"/>
                <a:ea typeface="Calibri"/>
                <a:cs typeface="Calibri"/>
              </a:rPr>
              <a:t> </a:t>
            </a:r>
          </a:p>
          <a:p>
            <a:pPr marL="171450" indent="-171450" defTabSz="685800">
              <a:buClrTx/>
              <a:buFont typeface="Arial" panose="020B0604020202020204" pitchFamily="34" charset="0"/>
              <a:buChar char="•"/>
            </a:pPr>
            <a:r>
              <a:rPr lang="en-GB" sz="1100" dirty="0">
                <a:latin typeface="Outfit" pitchFamily="2" charset="0"/>
                <a:ea typeface="Calibri"/>
                <a:cs typeface="Calibri"/>
              </a:rPr>
              <a:t>Would TIWG (particularly suppliers) be comfortable with this verification approach, including relying on the IDV checks completed by CCS for the purposes of sharing consumption data, to share consumer specific tariff pricing information? </a:t>
            </a:r>
            <a:endParaRPr lang="en-GB" sz="1100" kern="1200" noProof="0" dirty="0">
              <a:latin typeface="Outfit" pitchFamily="2" charset="0"/>
              <a:ea typeface="Calibri"/>
              <a:cs typeface="Calibri"/>
            </a:endParaRPr>
          </a:p>
        </p:txBody>
      </p:sp>
      <p:grpSp>
        <p:nvGrpSpPr>
          <p:cNvPr id="5" name="Group 4">
            <a:extLst>
              <a:ext uri="{FF2B5EF4-FFF2-40B4-BE49-F238E27FC236}">
                <a16:creationId xmlns:a16="http://schemas.microsoft.com/office/drawing/2014/main" id="{4E0AAE02-DB74-EAF5-5619-D42611A055BE}"/>
              </a:ext>
            </a:extLst>
          </p:cNvPr>
          <p:cNvGrpSpPr/>
          <p:nvPr/>
        </p:nvGrpSpPr>
        <p:grpSpPr>
          <a:xfrm>
            <a:off x="266613" y="3203753"/>
            <a:ext cx="11648204" cy="2759874"/>
            <a:chOff x="265223" y="1228112"/>
            <a:chExt cx="11648204" cy="2759874"/>
          </a:xfrm>
        </p:grpSpPr>
        <p:sp>
          <p:nvSpPr>
            <p:cNvPr id="6" name="Rectangle 5">
              <a:extLst>
                <a:ext uri="{FF2B5EF4-FFF2-40B4-BE49-F238E27FC236}">
                  <a16:creationId xmlns:a16="http://schemas.microsoft.com/office/drawing/2014/main" id="{CA2A36BF-7943-779F-AADC-98E6E0D381D7}"/>
                </a:ext>
              </a:extLst>
            </p:cNvPr>
            <p:cNvSpPr/>
            <p:nvPr/>
          </p:nvSpPr>
          <p:spPr>
            <a:xfrm>
              <a:off x="265223" y="1238170"/>
              <a:ext cx="1018452" cy="732347"/>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100" b="1" i="0" u="none" strike="noStrike" kern="0" cap="none" spc="0" normalizeH="0" baseline="0" noProof="0">
                  <a:ln>
                    <a:noFill/>
                  </a:ln>
                  <a:solidFill>
                    <a:srgbClr val="F8F8F8"/>
                  </a:solidFill>
                  <a:effectLst/>
                  <a:uLnTx/>
                  <a:uFillTx/>
                  <a:latin typeface="Outfit" pitchFamily="2" charset="0"/>
                  <a:sym typeface="Arial"/>
                </a:rPr>
                <a:t>Consumer</a:t>
              </a:r>
            </a:p>
          </p:txBody>
        </p:sp>
        <p:sp>
          <p:nvSpPr>
            <p:cNvPr id="7" name="Rectangle 6">
              <a:extLst>
                <a:ext uri="{FF2B5EF4-FFF2-40B4-BE49-F238E27FC236}">
                  <a16:creationId xmlns:a16="http://schemas.microsoft.com/office/drawing/2014/main" id="{42ED67A2-AF4D-44C3-9347-45D6DF62AE4D}"/>
                </a:ext>
              </a:extLst>
            </p:cNvPr>
            <p:cNvSpPr/>
            <p:nvPr/>
          </p:nvSpPr>
          <p:spPr>
            <a:xfrm>
              <a:off x="1713016" y="1281524"/>
              <a:ext cx="1593440" cy="645638"/>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GB" sz="900" i="1" kern="0" dirty="0">
                  <a:solidFill>
                    <a:srgbClr val="021E5E"/>
                  </a:solidFill>
                  <a:latin typeface="Outfit" pitchFamily="2" charset="0"/>
                </a:rPr>
                <a:t>Opens RTI User App, chooses to share their tariff and is redirected to CCS</a:t>
              </a:r>
              <a:endParaRPr lang="en-US" sz="900" i="1" kern="0" dirty="0">
                <a:solidFill>
                  <a:srgbClr val="021E5E"/>
                </a:solidFill>
                <a:latin typeface="Outfit" pitchFamily="2" charset="0"/>
              </a:endParaRPr>
            </a:p>
          </p:txBody>
        </p:sp>
        <p:sp>
          <p:nvSpPr>
            <p:cNvPr id="8" name="Rectangle 7">
              <a:extLst>
                <a:ext uri="{FF2B5EF4-FFF2-40B4-BE49-F238E27FC236}">
                  <a16:creationId xmlns:a16="http://schemas.microsoft.com/office/drawing/2014/main" id="{3FD314D2-40B3-2BCE-84B1-A72B54C3C609}"/>
                </a:ext>
              </a:extLst>
            </p:cNvPr>
            <p:cNvSpPr/>
            <p:nvPr/>
          </p:nvSpPr>
          <p:spPr>
            <a:xfrm>
              <a:off x="5580098" y="3255639"/>
              <a:ext cx="1018452" cy="73234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8F8F8"/>
                  </a:solidFill>
                  <a:effectLst/>
                  <a:uLnTx/>
                  <a:uFillTx/>
                  <a:latin typeface="Outfit" pitchFamily="2" charset="0"/>
                  <a:sym typeface="Arial"/>
                </a:rPr>
                <a:t>Supplier</a:t>
              </a:r>
            </a:p>
          </p:txBody>
        </p:sp>
        <p:sp>
          <p:nvSpPr>
            <p:cNvPr id="9" name="Rectangle 8">
              <a:extLst>
                <a:ext uri="{FF2B5EF4-FFF2-40B4-BE49-F238E27FC236}">
                  <a16:creationId xmlns:a16="http://schemas.microsoft.com/office/drawing/2014/main" id="{994446D0-E750-1A4A-1A8D-F2DF950700E5}"/>
                </a:ext>
              </a:extLst>
            </p:cNvPr>
            <p:cNvSpPr/>
            <p:nvPr/>
          </p:nvSpPr>
          <p:spPr>
            <a:xfrm>
              <a:off x="3736863" y="1238170"/>
              <a:ext cx="1018452" cy="73234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8F8F8"/>
                  </a:solidFill>
                  <a:effectLst/>
                  <a:uLnTx/>
                  <a:uFillTx/>
                  <a:latin typeface="Outfit" pitchFamily="2" charset="0"/>
                  <a:sym typeface="Arial"/>
                </a:rPr>
                <a:t>CCS</a:t>
              </a:r>
            </a:p>
          </p:txBody>
        </p:sp>
        <p:sp>
          <p:nvSpPr>
            <p:cNvPr id="10" name="Rectangle 9">
              <a:extLst>
                <a:ext uri="{FF2B5EF4-FFF2-40B4-BE49-F238E27FC236}">
                  <a16:creationId xmlns:a16="http://schemas.microsoft.com/office/drawing/2014/main" id="{785C5F1C-0C7B-2E09-9568-2FAD1A376706}"/>
                </a:ext>
              </a:extLst>
            </p:cNvPr>
            <p:cNvSpPr/>
            <p:nvPr/>
          </p:nvSpPr>
          <p:spPr>
            <a:xfrm>
              <a:off x="5292604" y="2264088"/>
              <a:ext cx="1593440" cy="732346"/>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GB" sz="900" i="1" kern="0" dirty="0">
                  <a:solidFill>
                    <a:srgbClr val="021E5E"/>
                  </a:solidFill>
                  <a:latin typeface="Outfit" pitchFamily="2" charset="0"/>
                </a:rPr>
                <a:t>Validates the consumer via an API call to the supplier to confirm the </a:t>
              </a:r>
              <a:r>
                <a:rPr lang="en-GB" sz="900" i="1" kern="0" dirty="0" err="1">
                  <a:solidFill>
                    <a:srgbClr val="021E5E"/>
                  </a:solidFill>
                  <a:latin typeface="Outfit" pitchFamily="2" charset="0"/>
                </a:rPr>
                <a:t>MPxN</a:t>
              </a:r>
              <a:r>
                <a:rPr lang="en-GB" sz="900" i="1" kern="0" dirty="0">
                  <a:solidFill>
                    <a:srgbClr val="021E5E"/>
                  </a:solidFill>
                  <a:latin typeface="Outfit" pitchFamily="2" charset="0"/>
                </a:rPr>
                <a:t> and email address is linked to the account </a:t>
              </a:r>
              <a:endParaRPr lang="en-US" sz="900" i="1" kern="0" dirty="0">
                <a:solidFill>
                  <a:srgbClr val="021E5E"/>
                </a:solidFill>
                <a:latin typeface="Outfit" pitchFamily="2" charset="0"/>
              </a:endParaRPr>
            </a:p>
          </p:txBody>
        </p:sp>
        <p:sp>
          <p:nvSpPr>
            <p:cNvPr id="11" name="Rectangle 10">
              <a:extLst>
                <a:ext uri="{FF2B5EF4-FFF2-40B4-BE49-F238E27FC236}">
                  <a16:creationId xmlns:a16="http://schemas.microsoft.com/office/drawing/2014/main" id="{FE968E51-EA8E-20E9-B625-77D964DF9F0B}"/>
                </a:ext>
              </a:extLst>
            </p:cNvPr>
            <p:cNvSpPr/>
            <p:nvPr/>
          </p:nvSpPr>
          <p:spPr>
            <a:xfrm>
              <a:off x="5183590" y="1228112"/>
              <a:ext cx="1702454" cy="752461"/>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GB" sz="900" i="1" kern="0" dirty="0">
                  <a:solidFill>
                    <a:srgbClr val="021E5E"/>
                  </a:solidFill>
                  <a:latin typeface="Outfit" pitchFamily="2" charset="0"/>
                </a:rPr>
                <a:t>Consent is then granted directly via CCS and can be viewed, managed and revoked through the CCS portal</a:t>
              </a:r>
              <a:endParaRPr lang="en-US" sz="900" i="1" kern="0" dirty="0">
                <a:solidFill>
                  <a:srgbClr val="021E5E"/>
                </a:solidFill>
                <a:latin typeface="Outfit" pitchFamily="2" charset="0"/>
              </a:endParaRPr>
            </a:p>
          </p:txBody>
        </p:sp>
        <p:sp>
          <p:nvSpPr>
            <p:cNvPr id="12" name="Rectangle 11">
              <a:extLst>
                <a:ext uri="{FF2B5EF4-FFF2-40B4-BE49-F238E27FC236}">
                  <a16:creationId xmlns:a16="http://schemas.microsoft.com/office/drawing/2014/main" id="{6A3D7ABD-8A00-18A0-4468-91C42FBA3EE7}"/>
                </a:ext>
              </a:extLst>
            </p:cNvPr>
            <p:cNvSpPr/>
            <p:nvPr/>
          </p:nvSpPr>
          <p:spPr>
            <a:xfrm>
              <a:off x="7315385" y="1238170"/>
              <a:ext cx="1018452" cy="732347"/>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GB" sz="1400" b="1" kern="0">
                  <a:solidFill>
                    <a:srgbClr val="F8F8F8"/>
                  </a:solidFill>
                  <a:latin typeface="Outfit" pitchFamily="2" charset="0"/>
                  <a:sym typeface="Arial"/>
                </a:rPr>
                <a:t>RTI User</a:t>
              </a:r>
              <a:endParaRPr kumimoji="0" lang="en-GB" sz="1400" b="1" i="0" u="none" strike="noStrike" kern="0" cap="none" spc="0" normalizeH="0" baseline="0" noProof="0">
                <a:ln>
                  <a:noFill/>
                </a:ln>
                <a:solidFill>
                  <a:srgbClr val="F8F8F8"/>
                </a:solidFill>
                <a:effectLst/>
                <a:uLnTx/>
                <a:uFillTx/>
                <a:latin typeface="Outfit" pitchFamily="2" charset="0"/>
                <a:sym typeface="Arial"/>
              </a:endParaRPr>
            </a:p>
          </p:txBody>
        </p:sp>
        <p:sp>
          <p:nvSpPr>
            <p:cNvPr id="13" name="Rectangle 12">
              <a:extLst>
                <a:ext uri="{FF2B5EF4-FFF2-40B4-BE49-F238E27FC236}">
                  <a16:creationId xmlns:a16="http://schemas.microsoft.com/office/drawing/2014/main" id="{C16DD921-E319-AD62-503E-D6E225A32407}"/>
                </a:ext>
              </a:extLst>
            </p:cNvPr>
            <p:cNvSpPr/>
            <p:nvPr/>
          </p:nvSpPr>
          <p:spPr>
            <a:xfrm>
              <a:off x="8763178" y="1281524"/>
              <a:ext cx="1702454" cy="645638"/>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US" sz="900" i="1" kern="0">
                  <a:solidFill>
                    <a:srgbClr val="021E5E"/>
                  </a:solidFill>
                  <a:latin typeface="Outfit" pitchFamily="2" charset="0"/>
                </a:rPr>
                <a:t>C</a:t>
              </a:r>
              <a:r>
                <a:rPr lang="en-GB" sz="900" i="1" kern="0">
                  <a:solidFill>
                    <a:srgbClr val="021E5E"/>
                  </a:solidFill>
                  <a:latin typeface="Outfit" pitchFamily="2" charset="0"/>
                </a:rPr>
                <a:t>CS provides a consent token to the RTI user they can share with the supplier to show they have consent for tariff data</a:t>
              </a:r>
              <a:endParaRPr lang="en-US" sz="900" i="1" kern="0">
                <a:solidFill>
                  <a:srgbClr val="021E5E"/>
                </a:solidFill>
                <a:latin typeface="Outfit" pitchFamily="2" charset="0"/>
              </a:endParaRPr>
            </a:p>
          </p:txBody>
        </p:sp>
        <p:sp>
          <p:nvSpPr>
            <p:cNvPr id="14" name="Rectangle 13">
              <a:extLst>
                <a:ext uri="{FF2B5EF4-FFF2-40B4-BE49-F238E27FC236}">
                  <a16:creationId xmlns:a16="http://schemas.microsoft.com/office/drawing/2014/main" id="{5C7E6F71-07A3-DF5E-02C9-8217AC300C95}"/>
                </a:ext>
              </a:extLst>
            </p:cNvPr>
            <p:cNvSpPr/>
            <p:nvPr/>
          </p:nvSpPr>
          <p:spPr>
            <a:xfrm>
              <a:off x="10894975" y="1238170"/>
              <a:ext cx="1018452" cy="73234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8F8F8"/>
                  </a:solidFill>
                  <a:effectLst/>
                  <a:uLnTx/>
                  <a:uFillTx/>
                  <a:latin typeface="Outfit" pitchFamily="2" charset="0"/>
                  <a:sym typeface="Arial"/>
                </a:rPr>
                <a:t>Supplier</a:t>
              </a:r>
            </a:p>
          </p:txBody>
        </p:sp>
        <p:cxnSp>
          <p:nvCxnSpPr>
            <p:cNvPr id="15" name="Straight Connector 14">
              <a:extLst>
                <a:ext uri="{FF2B5EF4-FFF2-40B4-BE49-F238E27FC236}">
                  <a16:creationId xmlns:a16="http://schemas.microsoft.com/office/drawing/2014/main" id="{BF1BA914-4B8E-686D-2D53-FEB4E15B2792}"/>
                </a:ext>
              </a:extLst>
            </p:cNvPr>
            <p:cNvCxnSpPr>
              <a:stCxn id="6" idx="3"/>
              <a:endCxn id="7" idx="1"/>
            </p:cNvCxnSpPr>
            <p:nvPr/>
          </p:nvCxnSpPr>
          <p:spPr>
            <a:xfrm flipV="1">
              <a:off x="1283675" y="1604343"/>
              <a:ext cx="429341"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14AC589-2A5E-4E52-DBB5-8C6863744C76}"/>
                </a:ext>
              </a:extLst>
            </p:cNvPr>
            <p:cNvCxnSpPr>
              <a:stCxn id="7" idx="3"/>
              <a:endCxn id="9" idx="1"/>
            </p:cNvCxnSpPr>
            <p:nvPr/>
          </p:nvCxnSpPr>
          <p:spPr>
            <a:xfrm>
              <a:off x="3306456" y="1604343"/>
              <a:ext cx="430407"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D68A4D7-511C-E266-776B-C5BE5B6B14AF}"/>
                </a:ext>
              </a:extLst>
            </p:cNvPr>
            <p:cNvCxnSpPr>
              <a:cxnSpLocks/>
              <a:stCxn id="11" idx="3"/>
              <a:endCxn id="12" idx="1"/>
            </p:cNvCxnSpPr>
            <p:nvPr/>
          </p:nvCxnSpPr>
          <p:spPr>
            <a:xfrm>
              <a:off x="6886044" y="1604343"/>
              <a:ext cx="429341"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9B39636-7A2A-3187-0172-A6DF7C65629F}"/>
                </a:ext>
              </a:extLst>
            </p:cNvPr>
            <p:cNvCxnSpPr>
              <a:stCxn id="12" idx="3"/>
              <a:endCxn id="13" idx="1"/>
            </p:cNvCxnSpPr>
            <p:nvPr/>
          </p:nvCxnSpPr>
          <p:spPr>
            <a:xfrm flipV="1">
              <a:off x="8333837" y="1604343"/>
              <a:ext cx="429341"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D5A2BEE-D47C-4CA2-0E82-1EF4AAEFEC1F}"/>
                </a:ext>
              </a:extLst>
            </p:cNvPr>
            <p:cNvCxnSpPr>
              <a:stCxn id="13" idx="3"/>
              <a:endCxn id="14" idx="1"/>
            </p:cNvCxnSpPr>
            <p:nvPr/>
          </p:nvCxnSpPr>
          <p:spPr>
            <a:xfrm>
              <a:off x="10465632" y="1604343"/>
              <a:ext cx="429343"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D7FED9AA-118F-2726-072F-87159A6E7266}"/>
                </a:ext>
              </a:extLst>
            </p:cNvPr>
            <p:cNvSpPr/>
            <p:nvPr/>
          </p:nvSpPr>
          <p:spPr>
            <a:xfrm>
              <a:off x="3448304" y="2307442"/>
              <a:ext cx="1593440" cy="645638"/>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US" sz="900" i="1" kern="0" dirty="0">
                  <a:solidFill>
                    <a:srgbClr val="021E5E"/>
                  </a:solidFill>
                  <a:latin typeface="Outfit" pitchFamily="2" charset="0"/>
                </a:rPr>
                <a:t>I</a:t>
              </a:r>
              <a:r>
                <a:rPr lang="en-GB" sz="900" i="1" kern="0" dirty="0">
                  <a:solidFill>
                    <a:srgbClr val="021E5E"/>
                  </a:solidFill>
                  <a:latin typeface="Outfit" pitchFamily="2" charset="0"/>
                </a:rPr>
                <a:t>DV process for sharing consumption data would be triggered (or previously completed) </a:t>
              </a:r>
              <a:endParaRPr lang="en-US" sz="900" i="1" kern="0" dirty="0">
                <a:solidFill>
                  <a:srgbClr val="021E5E"/>
                </a:solidFill>
                <a:latin typeface="Outfit" pitchFamily="2" charset="0"/>
              </a:endParaRPr>
            </a:p>
          </p:txBody>
        </p:sp>
        <p:sp>
          <p:nvSpPr>
            <p:cNvPr id="23" name="Rectangle 22">
              <a:extLst>
                <a:ext uri="{FF2B5EF4-FFF2-40B4-BE49-F238E27FC236}">
                  <a16:creationId xmlns:a16="http://schemas.microsoft.com/office/drawing/2014/main" id="{5D429F43-3FA9-A5FB-F155-659E7174833D}"/>
                </a:ext>
              </a:extLst>
            </p:cNvPr>
            <p:cNvSpPr/>
            <p:nvPr/>
          </p:nvSpPr>
          <p:spPr>
            <a:xfrm>
              <a:off x="1345638" y="2171643"/>
              <a:ext cx="1593440" cy="917236"/>
            </a:xfrm>
            <a:prstGeom prst="rect">
              <a:avLst/>
            </a:prstGeom>
            <a:solidFill>
              <a:schemeClr val="bg1"/>
            </a:solidFill>
            <a:ln w="12700">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uClr>
                  <a:srgbClr val="000000"/>
                </a:buClr>
                <a:defRPr/>
              </a:pPr>
              <a:r>
                <a:rPr lang="en-US" sz="900" kern="0">
                  <a:solidFill>
                    <a:srgbClr val="021E5E"/>
                  </a:solidFill>
                  <a:latin typeface="Outfit" pitchFamily="2" charset="0"/>
                </a:rPr>
                <a:t>The proposed IDV process for consumption data verifies the consumer is who they say they are and is an occupant at the given address</a:t>
              </a:r>
            </a:p>
          </p:txBody>
        </p:sp>
        <p:cxnSp>
          <p:nvCxnSpPr>
            <p:cNvPr id="24" name="Straight Connector 23">
              <a:extLst>
                <a:ext uri="{FF2B5EF4-FFF2-40B4-BE49-F238E27FC236}">
                  <a16:creationId xmlns:a16="http://schemas.microsoft.com/office/drawing/2014/main" id="{D87B6E94-DB35-CE95-AA10-9E20F815BF3B}"/>
                </a:ext>
              </a:extLst>
            </p:cNvPr>
            <p:cNvCxnSpPr>
              <a:stCxn id="23" idx="3"/>
              <a:endCxn id="21" idx="1"/>
            </p:cNvCxnSpPr>
            <p:nvPr/>
          </p:nvCxnSpPr>
          <p:spPr>
            <a:xfrm>
              <a:off x="2939078" y="2630261"/>
              <a:ext cx="509226" cy="0"/>
            </a:xfrm>
            <a:prstGeom prst="line">
              <a:avLst/>
            </a:prstGeom>
            <a:ln w="12700">
              <a:prstDash val="sysDot"/>
            </a:ln>
          </p:spPr>
          <p:style>
            <a:lnRef idx="1">
              <a:schemeClr val="accent1"/>
            </a:lnRef>
            <a:fillRef idx="0">
              <a:schemeClr val="accent1"/>
            </a:fillRef>
            <a:effectRef idx="0">
              <a:schemeClr val="accent1"/>
            </a:effectRef>
            <a:fontRef idx="minor">
              <a:schemeClr val="tx1"/>
            </a:fontRef>
          </p:style>
        </p:cxnSp>
      </p:grpSp>
      <p:cxnSp>
        <p:nvCxnSpPr>
          <p:cNvPr id="30" name="Straight Connector 29">
            <a:extLst>
              <a:ext uri="{FF2B5EF4-FFF2-40B4-BE49-F238E27FC236}">
                <a16:creationId xmlns:a16="http://schemas.microsoft.com/office/drawing/2014/main" id="{7A3CDB0A-43F2-D9D1-81D5-919B49994DEA}"/>
              </a:ext>
            </a:extLst>
          </p:cNvPr>
          <p:cNvCxnSpPr>
            <a:stCxn id="9" idx="2"/>
            <a:endCxn id="21" idx="0"/>
          </p:cNvCxnSpPr>
          <p:nvPr/>
        </p:nvCxnSpPr>
        <p:spPr>
          <a:xfrm flipH="1">
            <a:off x="4246414" y="3946158"/>
            <a:ext cx="1065" cy="33692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F9DCAA21-79E5-5B9D-0F4D-00B436D1EB43}"/>
              </a:ext>
            </a:extLst>
          </p:cNvPr>
          <p:cNvCxnSpPr>
            <a:stCxn id="21" idx="3"/>
            <a:endCxn id="10" idx="1"/>
          </p:cNvCxnSpPr>
          <p:nvPr/>
        </p:nvCxnSpPr>
        <p:spPr>
          <a:xfrm>
            <a:off x="5043134" y="4605902"/>
            <a:ext cx="25086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F6CC5F3-1545-507D-AA50-09CD5A042AED}"/>
              </a:ext>
            </a:extLst>
          </p:cNvPr>
          <p:cNvCxnSpPr>
            <a:stCxn id="10" idx="0"/>
          </p:cNvCxnSpPr>
          <p:nvPr/>
        </p:nvCxnSpPr>
        <p:spPr>
          <a:xfrm flipV="1">
            <a:off x="6090714" y="3956214"/>
            <a:ext cx="0" cy="28351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918A405-D86E-1378-36CF-6DAD6D1487BC}"/>
              </a:ext>
            </a:extLst>
          </p:cNvPr>
          <p:cNvCxnSpPr>
            <a:stCxn id="10" idx="2"/>
            <a:endCxn id="8" idx="0"/>
          </p:cNvCxnSpPr>
          <p:nvPr/>
        </p:nvCxnSpPr>
        <p:spPr>
          <a:xfrm>
            <a:off x="6090714" y="4972075"/>
            <a:ext cx="0" cy="259205"/>
          </a:xfrm>
          <a:prstGeom prst="line">
            <a:avLst/>
          </a:prstGeom>
          <a:ln w="1270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1395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7808D-3391-8C08-597B-C49CED626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3C4DC6-CF1D-43DD-4B20-173FD2A3B91C}"/>
              </a:ext>
            </a:extLst>
          </p:cNvPr>
          <p:cNvSpPr>
            <a:spLocks noGrp="1"/>
          </p:cNvSpPr>
          <p:nvPr>
            <p:ph type="title"/>
          </p:nvPr>
        </p:nvSpPr>
        <p:spPr/>
        <p:txBody>
          <a:bodyPr/>
          <a:lstStyle/>
          <a:p>
            <a:r>
              <a:rPr lang="en-US">
                <a:latin typeface="Figtree"/>
              </a:rPr>
              <a:t>Testing, Implementation and Project Next Steps</a:t>
            </a:r>
            <a:endParaRPr lang="en-US"/>
          </a:p>
        </p:txBody>
      </p:sp>
    </p:spTree>
    <p:extLst>
      <p:ext uri="{BB962C8B-B14F-4D97-AF65-F5344CB8AC3E}">
        <p14:creationId xmlns:p14="http://schemas.microsoft.com/office/powerpoint/2010/main" val="2105543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785CC1FD-4D49-BD7B-C5E4-D55C4BEEB36F}"/>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FC8B59FA-836C-1F81-D58E-2D52675F6CBD}"/>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D29B11FE-4827-9DD2-B1E6-FCE863FD6E28}"/>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16C4F8AB-441B-AB91-0DBE-B03CDA78CD61}"/>
              </a:ext>
            </a:extLst>
          </p:cNvPr>
          <p:cNvSpPr txBox="1"/>
          <p:nvPr/>
        </p:nvSpPr>
        <p:spPr>
          <a:xfrm>
            <a:off x="273975" y="255244"/>
            <a:ext cx="8608326" cy="551053"/>
          </a:xfrm>
          <a:prstGeom prst="rect">
            <a:avLst/>
          </a:prstGeom>
          <a:noFill/>
          <a:ln>
            <a:noFill/>
          </a:ln>
        </p:spPr>
        <p:txBody>
          <a:bodyPr spcFirstLastPara="1" wrap="square" lIns="121900" tIns="121900" rIns="121900" bIns="121900" anchor="t" anchorCtr="0">
            <a:spAutoFit/>
          </a:bodyPr>
          <a:lstStyle/>
          <a:p>
            <a:pPr>
              <a:lnSpc>
                <a:spcPct val="80000"/>
              </a:lnSpc>
              <a:defRPr/>
            </a:pPr>
            <a:r>
              <a:rPr lang="en-US" sz="2400" b="1">
                <a:solidFill>
                  <a:srgbClr val="021E5E"/>
                </a:solidFill>
                <a:latin typeface="Figtree"/>
                <a:sym typeface="Playfair Display"/>
              </a:rPr>
              <a:t>Testing Approach &amp; Implementation Working Group</a:t>
            </a:r>
            <a:endParaRPr lang="en-US" sz="2400" b="1">
              <a:solidFill>
                <a:srgbClr val="021E5E"/>
              </a:solidFill>
              <a:latin typeface="Figtree"/>
            </a:endParaRPr>
          </a:p>
        </p:txBody>
      </p:sp>
      <p:sp>
        <p:nvSpPr>
          <p:cNvPr id="54" name="Rectangle 53">
            <a:extLst>
              <a:ext uri="{FF2B5EF4-FFF2-40B4-BE49-F238E27FC236}">
                <a16:creationId xmlns:a16="http://schemas.microsoft.com/office/drawing/2014/main" id="{1FB404C2-14A0-B7B2-EAEB-747817CDC2E4}"/>
              </a:ext>
            </a:extLst>
          </p:cNvPr>
          <p:cNvSpPr/>
          <p:nvPr/>
        </p:nvSpPr>
        <p:spPr>
          <a:xfrm>
            <a:off x="384931" y="830448"/>
            <a:ext cx="11421277" cy="5825028"/>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spcBef>
                <a:spcPts val="200"/>
              </a:spcBef>
              <a:spcAft>
                <a:spcPts val="200"/>
              </a:spcAft>
              <a:defRPr/>
            </a:pPr>
            <a:r>
              <a:rPr lang="en-GB">
                <a:solidFill>
                  <a:srgbClr val="000000"/>
                </a:solidFill>
                <a:latin typeface="Figtree"/>
                <a:ea typeface="+mn-lt"/>
                <a:cs typeface="+mn-lt"/>
              </a:rPr>
              <a:t>Phase 1a testing is now moving from planning into implementation. The objective is to provide confidence that Supplier APIs &amp; endpoints, the TI Supplier Register, and TI Monitoring Tool are operating as expected ahead of the February 2027 go-live.</a:t>
            </a:r>
            <a:endParaRPr lang="en-US">
              <a:solidFill>
                <a:srgbClr val="000000"/>
              </a:solidFill>
              <a:latin typeface="Figtree"/>
              <a:ea typeface="+mn-lt"/>
              <a:cs typeface="+mn-lt"/>
            </a:endParaRPr>
          </a:p>
          <a:p>
            <a:pPr>
              <a:buClr>
                <a:srgbClr val="4D38F5"/>
              </a:buClr>
              <a:defRPr/>
            </a:pPr>
            <a:endParaRPr lang="en-GB">
              <a:solidFill>
                <a:srgbClr val="000000"/>
              </a:solidFill>
              <a:latin typeface="Figtree"/>
            </a:endParaRPr>
          </a:p>
          <a:p>
            <a:pPr>
              <a:buClr>
                <a:srgbClr val="4D38F5"/>
              </a:buClr>
              <a:defRPr/>
            </a:pPr>
            <a:r>
              <a:rPr lang="en-GB" b="1">
                <a:solidFill>
                  <a:srgbClr val="4D38F5"/>
                </a:solidFill>
                <a:latin typeface="Figtree"/>
              </a:rPr>
              <a:t>Testing Approach</a:t>
            </a:r>
          </a:p>
          <a:p>
            <a:pPr marL="285750">
              <a:spcBef>
                <a:spcPts val="200"/>
              </a:spcBef>
              <a:spcAft>
                <a:spcPts val="200"/>
              </a:spcAft>
              <a:buClr>
                <a:srgbClr val="4D38F5"/>
              </a:buClr>
              <a:buFont typeface="Wingdings" pitchFamily="2" charset="2"/>
              <a:buChar char="§"/>
              <a:defRPr/>
            </a:pPr>
            <a:r>
              <a:rPr lang="en-GB">
                <a:solidFill>
                  <a:srgbClr val="000000"/>
                </a:solidFill>
                <a:latin typeface="Figtree"/>
                <a:ea typeface="+mn-lt"/>
                <a:cs typeface="+mn-lt"/>
              </a:rPr>
              <a:t> Supplier-led testing against published test workbook</a:t>
            </a:r>
            <a:endParaRPr lang="en-US">
              <a:solidFill>
                <a:srgbClr val="000000"/>
              </a:solidFill>
              <a:latin typeface="Figtree"/>
              <a:ea typeface="+mn-lt"/>
              <a:cs typeface="+mn-lt"/>
            </a:endParaRPr>
          </a:p>
          <a:p>
            <a:pPr marL="285750">
              <a:spcBef>
                <a:spcPts val="200"/>
              </a:spcBef>
              <a:spcAft>
                <a:spcPts val="200"/>
              </a:spcAft>
              <a:buClr>
                <a:srgbClr val="4D38F5"/>
              </a:buClr>
              <a:buFont typeface="Wingdings" pitchFamily="2" charset="2"/>
              <a:buChar char="§"/>
              <a:defRPr/>
            </a:pPr>
            <a:r>
              <a:rPr lang="en-GB">
                <a:solidFill>
                  <a:srgbClr val="000000"/>
                </a:solidFill>
                <a:latin typeface="Figtree"/>
                <a:ea typeface="+mn-lt"/>
                <a:cs typeface="+mn-lt"/>
              </a:rPr>
              <a:t> Director-level attestation required ahead of go-live</a:t>
            </a:r>
            <a:endParaRPr lang="en-US">
              <a:solidFill>
                <a:srgbClr val="000000"/>
              </a:solidFill>
              <a:latin typeface="Figtree"/>
              <a:ea typeface="+mn-lt"/>
              <a:cs typeface="+mn-lt"/>
            </a:endParaRPr>
          </a:p>
          <a:p>
            <a:pPr marL="285750">
              <a:spcBef>
                <a:spcPts val="200"/>
              </a:spcBef>
              <a:spcAft>
                <a:spcPts val="200"/>
              </a:spcAft>
              <a:buClr>
                <a:srgbClr val="4D38F5"/>
              </a:buClr>
              <a:buFont typeface="Wingdings" pitchFamily="2" charset="2"/>
              <a:buChar char="§"/>
              <a:defRPr/>
            </a:pPr>
            <a:r>
              <a:rPr lang="en-US">
                <a:solidFill>
                  <a:srgbClr val="000000"/>
                </a:solidFill>
                <a:latin typeface="Figtree"/>
                <a:ea typeface="+mn-lt"/>
                <a:cs typeface="+mn-lt"/>
              </a:rPr>
              <a:t> Pilot testing activities being established through IWG</a:t>
            </a:r>
          </a:p>
          <a:p>
            <a:pPr marL="285750">
              <a:spcBef>
                <a:spcPts val="200"/>
              </a:spcBef>
              <a:spcAft>
                <a:spcPts val="200"/>
              </a:spcAft>
              <a:buClr>
                <a:srgbClr val="4D38F5"/>
              </a:buClr>
              <a:defRPr/>
            </a:pPr>
            <a:endParaRPr lang="en-GB" b="1">
              <a:solidFill>
                <a:srgbClr val="4D38F5"/>
              </a:solidFill>
              <a:latin typeface="Figtree"/>
              <a:ea typeface="+mn-lt"/>
              <a:cs typeface="+mn-lt"/>
            </a:endParaRPr>
          </a:p>
          <a:p>
            <a:pPr marL="285750" indent="-285750">
              <a:spcBef>
                <a:spcPts val="200"/>
              </a:spcBef>
              <a:spcAft>
                <a:spcPts val="200"/>
              </a:spcAft>
              <a:defRPr/>
            </a:pPr>
            <a:r>
              <a:rPr lang="en-GB" b="1">
                <a:solidFill>
                  <a:srgbClr val="4D38F5"/>
                </a:solidFill>
                <a:latin typeface="Figtree"/>
                <a:ea typeface="+mn-lt"/>
                <a:cs typeface="+mn-lt"/>
              </a:rPr>
              <a:t>Industry Engagement</a:t>
            </a:r>
            <a:endParaRPr lang="en-US">
              <a:solidFill>
                <a:srgbClr val="000000"/>
              </a:solidFill>
              <a:latin typeface="Figtree"/>
              <a:ea typeface="+mn-lt"/>
              <a:cs typeface="+mn-lt"/>
            </a:endParaRPr>
          </a:p>
          <a:p>
            <a:pPr marL="285750">
              <a:spcBef>
                <a:spcPts val="200"/>
              </a:spcBef>
              <a:spcAft>
                <a:spcPts val="200"/>
              </a:spcAft>
              <a:buClr>
                <a:srgbClr val="4D38F5"/>
              </a:buClr>
              <a:buFont typeface="Wingdings" pitchFamily="2" charset="2"/>
              <a:buChar char="§"/>
              <a:defRPr/>
            </a:pPr>
            <a:r>
              <a:rPr lang="en-US">
                <a:solidFill>
                  <a:srgbClr val="000000"/>
                </a:solidFill>
                <a:latin typeface="Figtree"/>
                <a:ea typeface="+mn-lt"/>
                <a:cs typeface="+mn-lt"/>
              </a:rPr>
              <a:t> Testing approach, onboarding model and workbook reviewed through IWG</a:t>
            </a:r>
          </a:p>
          <a:p>
            <a:pPr marL="285750">
              <a:spcBef>
                <a:spcPts val="200"/>
              </a:spcBef>
              <a:spcAft>
                <a:spcPts val="200"/>
              </a:spcAft>
              <a:buClr>
                <a:srgbClr val="4D38F5"/>
              </a:buClr>
              <a:buFont typeface="Wingdings" pitchFamily="2" charset="2"/>
              <a:buChar char="§"/>
              <a:defRPr/>
            </a:pPr>
            <a:r>
              <a:rPr lang="en-US">
                <a:solidFill>
                  <a:srgbClr val="000000"/>
                </a:solidFill>
                <a:latin typeface="Figtree"/>
                <a:ea typeface="+mn-lt"/>
                <a:cs typeface="+mn-lt"/>
              </a:rPr>
              <a:t> Suppliers encouraged to raise issues, defects and clarifications early</a:t>
            </a:r>
          </a:p>
          <a:p>
            <a:pPr marL="285750">
              <a:spcBef>
                <a:spcPts val="200"/>
              </a:spcBef>
              <a:spcAft>
                <a:spcPts val="200"/>
              </a:spcAft>
              <a:buClr>
                <a:srgbClr val="4D38F5"/>
              </a:buClr>
              <a:buFont typeface="Wingdings" pitchFamily="2" charset="2"/>
              <a:buChar char="§"/>
              <a:defRPr/>
            </a:pPr>
            <a:r>
              <a:rPr lang="en-US">
                <a:solidFill>
                  <a:srgbClr val="000000"/>
                </a:solidFill>
                <a:latin typeface="Figtree"/>
                <a:ea typeface="+mn-lt"/>
                <a:cs typeface="+mn-lt"/>
              </a:rPr>
              <a:t> Additional guidance and workbook refinements under development</a:t>
            </a:r>
          </a:p>
          <a:p>
            <a:pPr marL="285750">
              <a:spcBef>
                <a:spcPts val="200"/>
              </a:spcBef>
              <a:spcAft>
                <a:spcPts val="200"/>
              </a:spcAft>
              <a:buClr>
                <a:srgbClr val="4D38F5"/>
              </a:buClr>
              <a:buFont typeface="Wingdings" pitchFamily="2" charset="2"/>
              <a:buChar char="§"/>
              <a:defRPr/>
            </a:pPr>
            <a:endParaRPr lang="en-US">
              <a:solidFill>
                <a:srgbClr val="000000"/>
              </a:solidFill>
              <a:latin typeface="Figtree"/>
            </a:endParaRPr>
          </a:p>
          <a:p>
            <a:pPr marL="285750" indent="-285750">
              <a:spcBef>
                <a:spcPts val="200"/>
              </a:spcBef>
              <a:spcAft>
                <a:spcPts val="200"/>
              </a:spcAft>
              <a:buClr>
                <a:srgbClr val="4D38F5"/>
              </a:buClr>
              <a:defRPr/>
            </a:pPr>
            <a:r>
              <a:rPr lang="en-GB" b="1">
                <a:solidFill>
                  <a:srgbClr val="4D38F5"/>
                </a:solidFill>
                <a:latin typeface="Figtree"/>
              </a:rPr>
              <a:t>Next steps</a:t>
            </a:r>
          </a:p>
          <a:p>
            <a:pPr marL="285750">
              <a:spcBef>
                <a:spcPts val="200"/>
              </a:spcBef>
              <a:spcAft>
                <a:spcPts val="200"/>
              </a:spcAft>
              <a:buClr>
                <a:srgbClr val="4D38F5"/>
              </a:buClr>
              <a:buFont typeface="Wingdings" pitchFamily="2" charset="2"/>
              <a:buChar char="§"/>
              <a:defRPr/>
            </a:pPr>
            <a:r>
              <a:rPr lang="en-US">
                <a:solidFill>
                  <a:srgbClr val="000000"/>
                </a:solidFill>
                <a:latin typeface="Figtree"/>
              </a:rPr>
              <a:t> Pilot participation, testing materials and implementation support activities continue through IWG ahead of wider industry testing​</a:t>
            </a:r>
          </a:p>
          <a:p>
            <a:pPr marL="285750">
              <a:spcBef>
                <a:spcPts val="200"/>
              </a:spcBef>
              <a:spcAft>
                <a:spcPts val="200"/>
              </a:spcAft>
              <a:buClr>
                <a:srgbClr val="4D38F5"/>
              </a:buClr>
              <a:buFont typeface="Wingdings" pitchFamily="2" charset="2"/>
              <a:buChar char="§"/>
              <a:defRPr/>
            </a:pPr>
            <a:endParaRPr lang="en-GB" b="1">
              <a:solidFill>
                <a:srgbClr val="000000"/>
              </a:solidFill>
              <a:latin typeface="Figtree"/>
            </a:endParaRPr>
          </a:p>
          <a:p>
            <a:pPr>
              <a:spcBef>
                <a:spcPts val="200"/>
              </a:spcBef>
              <a:spcAft>
                <a:spcPts val="200"/>
              </a:spcAft>
              <a:buClr>
                <a:srgbClr val="4D38F5"/>
              </a:buClr>
              <a:defRPr/>
            </a:pPr>
            <a:endParaRPr lang="en-GB" b="1">
              <a:solidFill>
                <a:srgbClr val="000000"/>
              </a:solidFill>
              <a:latin typeface="Figtree"/>
            </a:endParaRPr>
          </a:p>
          <a:p>
            <a:pPr>
              <a:spcBef>
                <a:spcPts val="200"/>
              </a:spcBef>
              <a:spcAft>
                <a:spcPts val="200"/>
              </a:spcAft>
              <a:buFont typeface="Wingdings" pitchFamily="2" charset="2"/>
              <a:defRPr/>
            </a:pPr>
            <a:endParaRPr lang="en-GB" b="1">
              <a:solidFill>
                <a:srgbClr val="000000"/>
              </a:solidFill>
              <a:latin typeface="Figtree"/>
            </a:endParaRPr>
          </a:p>
          <a:p>
            <a:pPr>
              <a:spcBef>
                <a:spcPts val="200"/>
              </a:spcBef>
              <a:spcAft>
                <a:spcPts val="200"/>
              </a:spcAft>
              <a:buFont typeface="Wingdings" pitchFamily="2" charset="2"/>
              <a:defRPr/>
            </a:pPr>
            <a:endParaRPr lang="en-GB" b="1">
              <a:solidFill>
                <a:srgbClr val="000000"/>
              </a:solidFill>
              <a:latin typeface="Figtree"/>
            </a:endParaRPr>
          </a:p>
          <a:p>
            <a:pPr>
              <a:spcBef>
                <a:spcPts val="200"/>
              </a:spcBef>
              <a:spcAft>
                <a:spcPts val="200"/>
              </a:spcAft>
              <a:buFont typeface="Wingdings" pitchFamily="2" charset="2"/>
              <a:defRPr/>
            </a:pPr>
            <a:endParaRPr lang="en-GB" b="1">
              <a:solidFill>
                <a:srgbClr val="000000"/>
              </a:solidFill>
              <a:latin typeface="Figtree"/>
            </a:endParaRPr>
          </a:p>
          <a:p>
            <a:pPr>
              <a:spcBef>
                <a:spcPts val="200"/>
              </a:spcBef>
              <a:spcAft>
                <a:spcPts val="200"/>
              </a:spcAft>
              <a:defRPr/>
            </a:pPr>
            <a:endParaRPr lang="en-GB" b="1">
              <a:solidFill>
                <a:srgbClr val="000000"/>
              </a:solidFill>
              <a:latin typeface="Figtree"/>
            </a:endParaRPr>
          </a:p>
        </p:txBody>
      </p:sp>
    </p:spTree>
    <p:extLst>
      <p:ext uri="{BB962C8B-B14F-4D97-AF65-F5344CB8AC3E}">
        <p14:creationId xmlns:p14="http://schemas.microsoft.com/office/powerpoint/2010/main" val="703850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1F7507AF-C6F9-634C-E22B-4910261AF822}"/>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58F6D3D4-D059-78EB-10CE-54522ACBAB73}"/>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E875BA06-5591-561B-AD0E-80792BC3E4E7}"/>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43F36B7D-F514-967B-7FCC-EAB7FFE14027}"/>
              </a:ext>
            </a:extLst>
          </p:cNvPr>
          <p:cNvSpPr txBox="1"/>
          <p:nvPr/>
        </p:nvSpPr>
        <p:spPr>
          <a:xfrm>
            <a:off x="273975" y="255244"/>
            <a:ext cx="8608326" cy="551053"/>
          </a:xfrm>
          <a:prstGeom prst="rect">
            <a:avLst/>
          </a:prstGeom>
          <a:noFill/>
          <a:ln>
            <a:noFill/>
          </a:ln>
        </p:spPr>
        <p:txBody>
          <a:bodyPr spcFirstLastPara="1" wrap="square" lIns="121900" tIns="121900" rIns="121900" bIns="121900" anchor="t" anchorCtr="0">
            <a:spAutoFit/>
          </a:bodyPr>
          <a:lstStyle/>
          <a:p>
            <a:pPr>
              <a:lnSpc>
                <a:spcPct val="80000"/>
              </a:lnSpc>
              <a:defRPr/>
            </a:pPr>
            <a:r>
              <a:rPr lang="en-US" sz="2400" b="1">
                <a:solidFill>
                  <a:srgbClr val="021E5E"/>
                </a:solidFill>
                <a:latin typeface="Figtree"/>
                <a:sym typeface="Playfair Display"/>
              </a:rPr>
              <a:t>Project Next steps</a:t>
            </a:r>
            <a:endParaRPr lang="en-US" sz="2400" b="1">
              <a:solidFill>
                <a:srgbClr val="021E5E"/>
              </a:solidFill>
              <a:latin typeface="Figtree"/>
            </a:endParaRPr>
          </a:p>
        </p:txBody>
      </p:sp>
      <p:sp>
        <p:nvSpPr>
          <p:cNvPr id="54" name="Rectangle 53">
            <a:extLst>
              <a:ext uri="{FF2B5EF4-FFF2-40B4-BE49-F238E27FC236}">
                <a16:creationId xmlns:a16="http://schemas.microsoft.com/office/drawing/2014/main" id="{077B136A-B15A-8FDB-81C8-1885107DB0CF}"/>
              </a:ext>
            </a:extLst>
          </p:cNvPr>
          <p:cNvSpPr/>
          <p:nvPr/>
        </p:nvSpPr>
        <p:spPr>
          <a:xfrm>
            <a:off x="384931" y="830448"/>
            <a:ext cx="11421277" cy="5825028"/>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spcBef>
                <a:spcPts val="200"/>
              </a:spcBef>
              <a:spcAft>
                <a:spcPts val="200"/>
              </a:spcAft>
              <a:defRPr/>
            </a:pPr>
            <a:r>
              <a:rPr lang="en-GB" dirty="0">
                <a:solidFill>
                  <a:srgbClr val="000000"/>
                </a:solidFill>
                <a:latin typeface="Figtree"/>
              </a:rPr>
              <a:t>With the Government Response published and Phase 1a arrangements implemented, the project focus has shifted from policy and design into implementation, testing and operational readiness.</a:t>
            </a:r>
            <a:endParaRPr lang="en-US" dirty="0">
              <a:solidFill>
                <a:srgbClr val="000000"/>
              </a:solidFill>
              <a:latin typeface="Figtree"/>
            </a:endParaRPr>
          </a:p>
          <a:p>
            <a:pPr>
              <a:buClr>
                <a:srgbClr val="4D38F5"/>
              </a:buClr>
              <a:defRPr/>
            </a:pPr>
            <a:endParaRPr lang="en-GB" dirty="0">
              <a:solidFill>
                <a:srgbClr val="000000"/>
              </a:solidFill>
              <a:latin typeface="Figtree"/>
            </a:endParaRPr>
          </a:p>
          <a:p>
            <a:pPr>
              <a:buClr>
                <a:srgbClr val="4D38F5"/>
              </a:buClr>
              <a:defRPr/>
            </a:pPr>
            <a:r>
              <a:rPr lang="en-GB" b="1" dirty="0">
                <a:solidFill>
                  <a:srgbClr val="4D38F5"/>
                </a:solidFill>
                <a:latin typeface="Figtree"/>
              </a:rPr>
              <a:t>Phase 1a</a:t>
            </a:r>
          </a:p>
          <a:p>
            <a:pPr marL="285750">
              <a:spcBef>
                <a:spcPts val="200"/>
              </a:spcBef>
              <a:spcAft>
                <a:spcPts val="200"/>
              </a:spcAft>
              <a:buClr>
                <a:srgbClr val="4D38F5"/>
              </a:buClr>
              <a:buFont typeface="Wingdings" pitchFamily="2" charset="2"/>
              <a:buChar char="§"/>
              <a:defRPr/>
            </a:pPr>
            <a:r>
              <a:rPr lang="en-GB" dirty="0">
                <a:solidFill>
                  <a:srgbClr val="000000"/>
                </a:solidFill>
                <a:latin typeface="Figtree"/>
                <a:ea typeface="+mn-lt"/>
                <a:cs typeface="+mn-lt"/>
              </a:rPr>
              <a:t> Supplier implementation activities underway</a:t>
            </a:r>
            <a:endParaRPr lang="en-US" dirty="0">
              <a:solidFill>
                <a:srgbClr val="000000"/>
              </a:solidFill>
              <a:latin typeface="Figtree"/>
              <a:ea typeface="+mn-lt"/>
              <a:cs typeface="+mn-lt"/>
            </a:endParaRPr>
          </a:p>
          <a:p>
            <a:pPr marL="285750">
              <a:spcBef>
                <a:spcPts val="200"/>
              </a:spcBef>
              <a:spcAft>
                <a:spcPts val="200"/>
              </a:spcAft>
              <a:buClr>
                <a:srgbClr val="4D38F5"/>
              </a:buClr>
              <a:buFont typeface="Wingdings" pitchFamily="2" charset="2"/>
              <a:buChar char="§"/>
              <a:defRPr/>
            </a:pPr>
            <a:r>
              <a:rPr lang="en-GB" dirty="0">
                <a:solidFill>
                  <a:srgbClr val="000000"/>
                </a:solidFill>
                <a:latin typeface="Figtree"/>
                <a:ea typeface="+mn-lt"/>
                <a:cs typeface="+mn-lt"/>
              </a:rPr>
              <a:t> Supplier Register and Monitoring Tool development progressing</a:t>
            </a:r>
            <a:endParaRPr lang="en-US" dirty="0">
              <a:solidFill>
                <a:srgbClr val="000000"/>
              </a:solidFill>
              <a:latin typeface="Figtree"/>
              <a:ea typeface="+mn-lt"/>
              <a:cs typeface="+mn-lt"/>
            </a:endParaRPr>
          </a:p>
          <a:p>
            <a:pPr marL="285750">
              <a:spcBef>
                <a:spcPts val="200"/>
              </a:spcBef>
              <a:spcAft>
                <a:spcPts val="200"/>
              </a:spcAft>
              <a:buClr>
                <a:srgbClr val="4D38F5"/>
              </a:buClr>
              <a:buFont typeface="Wingdings" pitchFamily="2" charset="2"/>
              <a:buChar char="§"/>
              <a:defRPr/>
            </a:pPr>
            <a:r>
              <a:rPr lang="en-US" dirty="0">
                <a:solidFill>
                  <a:srgbClr val="000000"/>
                </a:solidFill>
                <a:latin typeface="Figtree"/>
                <a:ea typeface="+mn-lt"/>
                <a:cs typeface="+mn-lt"/>
              </a:rPr>
              <a:t> Testing approach and pilot activities being </a:t>
            </a:r>
            <a:r>
              <a:rPr lang="en-US" dirty="0" err="1">
                <a:solidFill>
                  <a:srgbClr val="000000"/>
                </a:solidFill>
                <a:latin typeface="Figtree"/>
                <a:ea typeface="+mn-lt"/>
                <a:cs typeface="+mn-lt"/>
              </a:rPr>
              <a:t>mobilised</a:t>
            </a:r>
            <a:endParaRPr lang="en-GB" dirty="0">
              <a:solidFill>
                <a:srgbClr val="000000"/>
              </a:solidFill>
              <a:latin typeface="Figtree"/>
              <a:ea typeface="+mn-lt"/>
              <a:cs typeface="+mn-lt"/>
            </a:endParaRPr>
          </a:p>
          <a:p>
            <a:pPr marL="285750">
              <a:spcBef>
                <a:spcPts val="200"/>
              </a:spcBef>
              <a:spcAft>
                <a:spcPts val="200"/>
              </a:spcAft>
              <a:buClr>
                <a:srgbClr val="4D38F5"/>
              </a:buClr>
              <a:buFont typeface="Wingdings" pitchFamily="2" charset="2"/>
              <a:buChar char="§"/>
              <a:defRPr/>
            </a:pPr>
            <a:r>
              <a:rPr lang="en-US">
                <a:solidFill>
                  <a:srgbClr val="000000"/>
                </a:solidFill>
                <a:latin typeface="Figtree"/>
                <a:ea typeface="+mn-lt"/>
                <a:cs typeface="+mn-lt"/>
              </a:rPr>
              <a:t> Consultation on API Specification, EMDS Updates and Standards definition document </a:t>
            </a:r>
          </a:p>
          <a:p>
            <a:pPr marL="285750">
              <a:spcBef>
                <a:spcPts val="200"/>
              </a:spcBef>
              <a:spcAft>
                <a:spcPts val="200"/>
              </a:spcAft>
              <a:buClr>
                <a:srgbClr val="4D38F5"/>
              </a:buClr>
              <a:defRPr/>
            </a:pPr>
            <a:endParaRPr lang="en-GB" b="1">
              <a:solidFill>
                <a:srgbClr val="4D38F5"/>
              </a:solidFill>
              <a:latin typeface="Figtree"/>
              <a:ea typeface="+mn-lt"/>
              <a:cs typeface="+mn-lt"/>
            </a:endParaRPr>
          </a:p>
          <a:p>
            <a:pPr marL="285750" indent="-285750">
              <a:spcBef>
                <a:spcPts val="200"/>
              </a:spcBef>
              <a:spcAft>
                <a:spcPts val="200"/>
              </a:spcAft>
              <a:defRPr/>
            </a:pPr>
            <a:r>
              <a:rPr lang="en-GB" b="1" dirty="0">
                <a:solidFill>
                  <a:srgbClr val="4D38F5"/>
                </a:solidFill>
                <a:latin typeface="Figtree"/>
                <a:ea typeface="+mn-lt"/>
                <a:cs typeface="+mn-lt"/>
              </a:rPr>
              <a:t>Phase 1b</a:t>
            </a:r>
          </a:p>
          <a:p>
            <a:pPr marL="285750">
              <a:spcBef>
                <a:spcPts val="200"/>
              </a:spcBef>
              <a:spcAft>
                <a:spcPts val="200"/>
              </a:spcAft>
              <a:buClr>
                <a:srgbClr val="4D38F5"/>
              </a:buClr>
              <a:buFont typeface="Wingdings" pitchFamily="2" charset="2"/>
              <a:buChar char="§"/>
              <a:defRPr/>
            </a:pPr>
            <a:r>
              <a:rPr lang="en-US" dirty="0">
                <a:solidFill>
                  <a:srgbClr val="000000"/>
                </a:solidFill>
                <a:latin typeface="Figtree"/>
                <a:ea typeface="+mn-lt"/>
                <a:cs typeface="+mn-lt"/>
              </a:rPr>
              <a:t> CCS integration design discussions continuing.</a:t>
            </a:r>
          </a:p>
          <a:p>
            <a:pPr marL="285750">
              <a:spcBef>
                <a:spcPts val="200"/>
              </a:spcBef>
              <a:spcAft>
                <a:spcPts val="200"/>
              </a:spcAft>
              <a:buClr>
                <a:srgbClr val="4D38F5"/>
              </a:buClr>
              <a:buFont typeface="Wingdings" pitchFamily="2" charset="2"/>
              <a:buChar char="§"/>
              <a:defRPr/>
            </a:pPr>
            <a:r>
              <a:rPr lang="en-US" dirty="0">
                <a:solidFill>
                  <a:srgbClr val="000000"/>
                </a:solidFill>
                <a:latin typeface="Figtree"/>
                <a:ea typeface="+mn-lt"/>
                <a:cs typeface="+mn-lt"/>
              </a:rPr>
              <a:t> Consumer verification and consent approach being developed through TIWG.</a:t>
            </a:r>
          </a:p>
          <a:p>
            <a:pPr marL="285750">
              <a:spcBef>
                <a:spcPts val="200"/>
              </a:spcBef>
              <a:spcAft>
                <a:spcPts val="200"/>
              </a:spcAft>
              <a:buClr>
                <a:srgbClr val="4D38F5"/>
              </a:buClr>
              <a:buFont typeface="Wingdings" pitchFamily="2" charset="2"/>
              <a:buChar char="§"/>
              <a:defRPr/>
            </a:pPr>
            <a:r>
              <a:rPr lang="en-US" dirty="0">
                <a:solidFill>
                  <a:srgbClr val="000000"/>
                </a:solidFill>
                <a:latin typeface="Figtree"/>
                <a:ea typeface="+mn-lt"/>
                <a:cs typeface="+mn-lt"/>
              </a:rPr>
              <a:t> Future consultation and detailed requirements development planned</a:t>
            </a:r>
            <a:r>
              <a:rPr lang="en-US">
                <a:solidFill>
                  <a:srgbClr val="000000"/>
                </a:solidFill>
                <a:latin typeface="Figtree"/>
                <a:ea typeface="+mn-lt"/>
                <a:cs typeface="+mn-lt"/>
              </a:rPr>
              <a:t> for August 2026</a:t>
            </a:r>
            <a:endParaRPr lang="en-US" dirty="0">
              <a:solidFill>
                <a:srgbClr val="000000"/>
              </a:solidFill>
              <a:latin typeface="Figtree"/>
              <a:ea typeface="+mn-lt"/>
              <a:cs typeface="+mn-lt"/>
            </a:endParaRPr>
          </a:p>
          <a:p>
            <a:pPr marL="285750">
              <a:spcBef>
                <a:spcPts val="200"/>
              </a:spcBef>
              <a:spcAft>
                <a:spcPts val="200"/>
              </a:spcAft>
              <a:buClr>
                <a:srgbClr val="4D38F5"/>
              </a:buClr>
              <a:buFont typeface="Wingdings" pitchFamily="2" charset="2"/>
              <a:buChar char="§"/>
              <a:defRPr/>
            </a:pPr>
            <a:endParaRPr lang="en-US" dirty="0">
              <a:solidFill>
                <a:srgbClr val="000000"/>
              </a:solidFill>
              <a:latin typeface="Figtree"/>
            </a:endParaRPr>
          </a:p>
          <a:p>
            <a:pPr marL="285750" indent="-285750">
              <a:spcBef>
                <a:spcPts val="200"/>
              </a:spcBef>
              <a:spcAft>
                <a:spcPts val="200"/>
              </a:spcAft>
              <a:buClr>
                <a:srgbClr val="4D38F5"/>
              </a:buClr>
              <a:defRPr/>
            </a:pPr>
            <a:r>
              <a:rPr lang="en-GB" b="1" dirty="0">
                <a:solidFill>
                  <a:srgbClr val="4D38F5"/>
                </a:solidFill>
                <a:latin typeface="Figtree"/>
              </a:rPr>
              <a:t>Operational Readiness</a:t>
            </a:r>
          </a:p>
          <a:p>
            <a:pPr marL="285750">
              <a:spcBef>
                <a:spcPts val="200"/>
              </a:spcBef>
              <a:spcAft>
                <a:spcPts val="200"/>
              </a:spcAft>
              <a:buClr>
                <a:srgbClr val="4D38F5"/>
              </a:buClr>
              <a:buFont typeface="Wingdings" pitchFamily="2" charset="2"/>
              <a:buChar char="§"/>
              <a:defRPr/>
            </a:pPr>
            <a:r>
              <a:rPr lang="en-US" dirty="0">
                <a:solidFill>
                  <a:srgbClr val="000000"/>
                </a:solidFill>
                <a:ea typeface="+mn-lt"/>
                <a:cs typeface="+mn-lt"/>
              </a:rPr>
              <a:t> Operational readiness framework established</a:t>
            </a:r>
          </a:p>
          <a:p>
            <a:pPr marL="285750">
              <a:spcBef>
                <a:spcPts val="200"/>
              </a:spcBef>
              <a:spcAft>
                <a:spcPts val="200"/>
              </a:spcAft>
              <a:buClr>
                <a:srgbClr val="4D38F5"/>
              </a:buClr>
              <a:buFont typeface="Wingdings" pitchFamily="2" charset="2"/>
              <a:buChar char="§"/>
              <a:defRPr/>
            </a:pPr>
            <a:r>
              <a:rPr lang="en-US" dirty="0">
                <a:solidFill>
                  <a:srgbClr val="000000"/>
                </a:solidFill>
                <a:ea typeface="+mn-lt"/>
                <a:cs typeface="+mn-lt"/>
              </a:rPr>
              <a:t> Alignment underway with REC Operations and Service Management teams. </a:t>
            </a:r>
          </a:p>
          <a:p>
            <a:pPr marL="285750">
              <a:spcBef>
                <a:spcPts val="200"/>
              </a:spcBef>
              <a:spcAft>
                <a:spcPts val="200"/>
              </a:spcAft>
              <a:buClr>
                <a:srgbClr val="4D38F5"/>
              </a:buClr>
              <a:buFont typeface="Wingdings" pitchFamily="2" charset="2"/>
              <a:buChar char="§"/>
              <a:defRPr/>
            </a:pPr>
            <a:r>
              <a:rPr lang="en-US" dirty="0">
                <a:solidFill>
                  <a:srgbClr val="000000"/>
                </a:solidFill>
                <a:ea typeface="+mn-lt"/>
                <a:cs typeface="+mn-lt"/>
              </a:rPr>
              <a:t> Governance, support processes, assurance and BAU transition planning progressing.</a:t>
            </a:r>
            <a:endParaRPr lang="en-US" dirty="0"/>
          </a:p>
          <a:p>
            <a:pPr marL="285750">
              <a:spcBef>
                <a:spcPts val="200"/>
              </a:spcBef>
              <a:spcAft>
                <a:spcPts val="200"/>
              </a:spcAft>
              <a:buClr>
                <a:srgbClr val="4D38F5"/>
              </a:buClr>
              <a:buFont typeface="Wingdings" pitchFamily="2" charset="2"/>
              <a:buChar char="§"/>
              <a:defRPr/>
            </a:pPr>
            <a:endParaRPr lang="en-US" dirty="0">
              <a:solidFill>
                <a:srgbClr val="000000"/>
              </a:solidFill>
              <a:latin typeface="Aptos"/>
            </a:endParaRPr>
          </a:p>
          <a:p>
            <a:pPr marL="285750">
              <a:spcBef>
                <a:spcPts val="200"/>
              </a:spcBef>
              <a:spcAft>
                <a:spcPts val="200"/>
              </a:spcAft>
              <a:buClr>
                <a:srgbClr val="4D38F5"/>
              </a:buClr>
              <a:buFont typeface="Wingdings" pitchFamily="2" charset="2"/>
              <a:buChar char="§"/>
              <a:defRPr/>
            </a:pPr>
            <a:endParaRPr lang="en-GB" b="1" dirty="0">
              <a:solidFill>
                <a:srgbClr val="000000"/>
              </a:solidFill>
              <a:latin typeface="Figtree"/>
            </a:endParaRPr>
          </a:p>
          <a:p>
            <a:pPr>
              <a:spcBef>
                <a:spcPts val="200"/>
              </a:spcBef>
              <a:spcAft>
                <a:spcPts val="200"/>
              </a:spcAft>
              <a:buClr>
                <a:srgbClr val="4D38F5"/>
              </a:buClr>
              <a:defRPr/>
            </a:pPr>
            <a:endParaRPr lang="en-GB" b="1" dirty="0">
              <a:solidFill>
                <a:srgbClr val="000000"/>
              </a:solidFill>
              <a:latin typeface="Figtree"/>
            </a:endParaRPr>
          </a:p>
          <a:p>
            <a:pPr>
              <a:spcBef>
                <a:spcPts val="200"/>
              </a:spcBef>
              <a:spcAft>
                <a:spcPts val="200"/>
              </a:spcAft>
              <a:buFont typeface="Wingdings" pitchFamily="2" charset="2"/>
              <a:defRPr/>
            </a:pPr>
            <a:endParaRPr lang="en-GB" b="1" dirty="0">
              <a:solidFill>
                <a:srgbClr val="000000"/>
              </a:solidFill>
              <a:latin typeface="Figtree"/>
            </a:endParaRPr>
          </a:p>
          <a:p>
            <a:pPr>
              <a:spcBef>
                <a:spcPts val="200"/>
              </a:spcBef>
              <a:spcAft>
                <a:spcPts val="200"/>
              </a:spcAft>
              <a:buFont typeface="Wingdings" pitchFamily="2" charset="2"/>
              <a:defRPr/>
            </a:pPr>
            <a:endParaRPr lang="en-GB" b="1" dirty="0">
              <a:solidFill>
                <a:srgbClr val="000000"/>
              </a:solidFill>
              <a:latin typeface="Figtree"/>
            </a:endParaRPr>
          </a:p>
          <a:p>
            <a:pPr>
              <a:spcBef>
                <a:spcPts val="200"/>
              </a:spcBef>
              <a:spcAft>
                <a:spcPts val="200"/>
              </a:spcAft>
              <a:buFont typeface="Wingdings" pitchFamily="2" charset="2"/>
              <a:defRPr/>
            </a:pPr>
            <a:endParaRPr lang="en-GB" b="1" dirty="0">
              <a:solidFill>
                <a:srgbClr val="000000"/>
              </a:solidFill>
              <a:latin typeface="Figtree"/>
            </a:endParaRPr>
          </a:p>
          <a:p>
            <a:pPr>
              <a:spcBef>
                <a:spcPts val="200"/>
              </a:spcBef>
              <a:spcAft>
                <a:spcPts val="200"/>
              </a:spcAft>
              <a:defRPr/>
            </a:pPr>
            <a:endParaRPr lang="en-GB" b="1" dirty="0">
              <a:solidFill>
                <a:srgbClr val="000000"/>
              </a:solidFill>
              <a:latin typeface="Figtree"/>
            </a:endParaRPr>
          </a:p>
        </p:txBody>
      </p:sp>
    </p:spTree>
    <p:extLst>
      <p:ext uri="{BB962C8B-B14F-4D97-AF65-F5344CB8AC3E}">
        <p14:creationId xmlns:p14="http://schemas.microsoft.com/office/powerpoint/2010/main" val="3523486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9B374-501A-35B8-9114-1668087F423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47B1815-AB1B-04CB-5F2D-26715AF9F39B}"/>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AOB</a:t>
            </a:r>
            <a:endParaRPr lang="en-GB" sz="2400" b="1" i="0" u="none" strike="noStrike" kern="0" cap="none" spc="100" baseline="0">
              <a:solidFill>
                <a:srgbClr val="021E5E"/>
              </a:solidFill>
              <a:uFillTx/>
              <a:latin typeface="Figtree"/>
              <a:ea typeface="Figtree" pitchFamily="2"/>
              <a:cs typeface="Arial"/>
            </a:endParaRPr>
          </a:p>
        </p:txBody>
      </p:sp>
    </p:spTree>
    <p:extLst>
      <p:ext uri="{BB962C8B-B14F-4D97-AF65-F5344CB8AC3E}">
        <p14:creationId xmlns:p14="http://schemas.microsoft.com/office/powerpoint/2010/main" val="2874648492"/>
      </p:ext>
    </p:extLst>
  </p:cSld>
  <p:clrMapOvr>
    <a:masterClrMapping/>
  </p:clrMapOvr>
</p:sld>
</file>

<file path=ppt/theme/theme1.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B7C07F-6FF0-48B9-847E-E0DF53911729}">
  <ds:schemaRefs>
    <ds:schemaRef ds:uri="http://schemas.microsoft.com/office/2006/documentManagement/types"/>
    <ds:schemaRef ds:uri="53a2f638-5852-43c9-9c33-b3ce8753f29c"/>
    <ds:schemaRef ds:uri="http://purl.org/dc/terms/"/>
    <ds:schemaRef ds:uri="http://schemas.openxmlformats.org/package/2006/metadata/core-properties"/>
    <ds:schemaRef ds:uri="http://www.w3.org/XML/1998/namespace"/>
    <ds:schemaRef ds:uri="http://purl.org/dc/elements/1.1/"/>
    <ds:schemaRef ds:uri="http://purl.org/dc/dcmitype/"/>
    <ds:schemaRef ds:uri="http://schemas.microsoft.com/office/infopath/2007/PartnerControls"/>
    <ds:schemaRef ds:uri="81d9b952-a132-4d77-a9d0-9ef686452be1"/>
    <ds:schemaRef ds:uri="http://schemas.microsoft.com/office/2006/metadata/properties"/>
  </ds:schemaRefs>
</ds:datastoreItem>
</file>

<file path=customXml/itemProps2.xml><?xml version="1.0" encoding="utf-8"?>
<ds:datastoreItem xmlns:ds="http://schemas.openxmlformats.org/officeDocument/2006/customXml" ds:itemID="{8B3E55E5-BA16-46C7-B663-761B9B02B1BE}">
  <ds:schemaRefs>
    <ds:schemaRef ds:uri="http://schemas.microsoft.com/sharepoint/v3/contenttype/forms"/>
  </ds:schemaRefs>
</ds:datastoreItem>
</file>

<file path=customXml/itemProps3.xml><?xml version="1.0" encoding="utf-8"?>
<ds:datastoreItem xmlns:ds="http://schemas.openxmlformats.org/officeDocument/2006/customXml" ds:itemID="{52938E78-5862-40DA-AECE-FB4628701574}"/>
</file>

<file path=docProps/app.xml><?xml version="1.0" encoding="utf-8"?>
<Properties xmlns="http://schemas.openxmlformats.org/officeDocument/2006/extended-properties" xmlns:vt="http://schemas.openxmlformats.org/officeDocument/2006/docPropsVTypes">
  <Template>RECCo%20Template%20DF</Template>
  <TotalTime>2</TotalTime>
  <Words>2963</Words>
  <Application>Microsoft Office PowerPoint</Application>
  <PresentationFormat>Widescreen</PresentationFormat>
  <Paragraphs>326</Paragraphs>
  <Slides>22</Slides>
  <Notes>16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22</vt:i4>
      </vt:variant>
    </vt:vector>
  </HeadingPairs>
  <TitlesOfParts>
    <vt:vector size="35" baseType="lpstr">
      <vt:lpstr>Aptos</vt:lpstr>
      <vt:lpstr>Arial</vt:lpstr>
      <vt:lpstr>Calibri</vt:lpstr>
      <vt:lpstr>Courier New</vt:lpstr>
      <vt:lpstr>Figtree</vt:lpstr>
      <vt:lpstr>Figtree ExtraBold</vt:lpstr>
      <vt:lpstr>Figtree SemiBold</vt:lpstr>
      <vt:lpstr>Outfit</vt:lpstr>
      <vt:lpstr>Playfair Display</vt:lpstr>
      <vt:lpstr>Wingdings</vt:lpstr>
      <vt:lpstr>Wingdings 2</vt:lpstr>
      <vt:lpstr>Dark blue theme</vt:lpstr>
      <vt:lpstr>White theme</vt:lpstr>
      <vt:lpstr>REC Tariff Interoperability Working Group</vt:lpstr>
      <vt:lpstr>Agenda</vt:lpstr>
      <vt:lpstr>PowerPoint Presentation</vt:lpstr>
      <vt:lpstr>Integration with CCS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Tariff Consumer Verification</vt:lpstr>
      <vt:lpstr>PowerPoint Presentation</vt:lpstr>
      <vt:lpstr>PowerPoint Presentation</vt:lpstr>
      <vt:lpstr>Testing, Implementation and Project Next Steps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Dale Flynn</dc:creator>
  <dc:description/>
  <cp:lastModifiedBy>Edma HYSKAJ</cp:lastModifiedBy>
  <cp:revision>4</cp:revision>
  <dcterms:created xsi:type="dcterms:W3CDTF">2026-01-07T14:59:49Z</dcterms:created>
  <dcterms:modified xsi:type="dcterms:W3CDTF">2026-06-01T15:30:42Z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0x010100E3F83C56C950074FBBC1FEEA0F1826A8</vt:lpwstr>
  </property>
  <property fmtid="{D5CDD505-2E9C-101B-9397-08002B2CF9AE}" pid="13" name="MediaServiceImageTags">
    <vt:lpwstr/>
  </property>
</Properties>
</file>