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90" r:id="rId5"/>
  </p:sldMasterIdLst>
  <p:notesMasterIdLst>
    <p:notesMasterId r:id="rId29"/>
  </p:notesMasterIdLst>
  <p:handoutMasterIdLst>
    <p:handoutMasterId r:id="rId30"/>
  </p:handoutMasterIdLst>
  <p:sldIdLst>
    <p:sldId id="312" r:id="rId6"/>
    <p:sldId id="328" r:id="rId7"/>
    <p:sldId id="2147480083" r:id="rId8"/>
    <p:sldId id="2147480081" r:id="rId9"/>
    <p:sldId id="2147480079" r:id="rId10"/>
    <p:sldId id="2147480071" r:id="rId11"/>
    <p:sldId id="2147480070" r:id="rId12"/>
    <p:sldId id="2147480065" r:id="rId13"/>
    <p:sldId id="2147480072" r:id="rId14"/>
    <p:sldId id="2147480066" r:id="rId15"/>
    <p:sldId id="2147480063" r:id="rId16"/>
    <p:sldId id="2147480069" r:id="rId17"/>
    <p:sldId id="331" r:id="rId18"/>
    <p:sldId id="2147480067" r:id="rId19"/>
    <p:sldId id="2147480068" r:id="rId20"/>
    <p:sldId id="2147480073" r:id="rId21"/>
    <p:sldId id="2147480074" r:id="rId22"/>
    <p:sldId id="2147480076" r:id="rId23"/>
    <p:sldId id="2147480077" r:id="rId24"/>
    <p:sldId id="2147480078" r:id="rId25"/>
    <p:sldId id="2147480080" r:id="rId26"/>
    <p:sldId id="267" r:id="rId27"/>
    <p:sldId id="2147480082"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AD49202-9F73-D7B7-4846-9D29F280F8AA}" name="Andrew Wallace" initials="AW" userId="S::andrew.wallace@retailenergycode.co.uk::b85f50ea-c8e9-4ab8-a03d-c7430dfcb69a" providerId="AD"/>
  <p188:author id="{4D9BCB16-1B9D-EA7E-A822-A842392AA06C}" name="Nizar Hamood" initials="" userId="S::nizar.hamood@retailenergycode.co.uk::945f4fdd-359d-40ca-aeb2-2e1f6be454d0" providerId="AD"/>
  <p188:author id="{0F1ED816-5FCF-BA02-AF22-DAFC349464CE}" name="John Aung" initials="JA" userId="S::john.aung@retailenergycode.co.uk::2cc2b4d8-2431-41f3-b0d0-457e6f15c715" providerId="AD"/>
  <p188:author id="{05DEA623-A4F9-7A61-206A-327DE9CA4916}" name="Paul Crorken" initials="PC" userId="S::paul.crorken@retailenergycode.co.uk::7d030d97-cf6f-40ad-901e-4ad369443dc8" providerId="AD"/>
  <p188:author id="{AB0B6860-EECA-3055-13D3-928DAE5ABDBF}" name="Roberts, George" initials="RG" userId="S::george.a.roberts_capgemini.com#ext#@retailenergycodecompany.onmicrosoft.com::0979a66e-cb15-4ddb-a6cf-ce520ef0bd2a" providerId="AD"/>
  <p188:author id="{9D91197F-AD41-A9BD-7206-03ADD481FD74}" name="Eva Von-Schaxmann" initials="EV" userId="S::eva.von-schaxmann@retailenergycode.co.uk::2635d874-7c84-4919-9484-f4ef4c8c0283" providerId="AD"/>
  <p188:author id="{79D18DE3-61C7-0DD5-1EFC-B90549964F31}" name="Sarah Jones" initials="SJ" userId="S::sarah.jones@retailenergycode.co.uk::7a772374-e7f6-4a90-af30-60a214e7477f" providerId="AD"/>
  <p188:author id="{F5B444F7-E605-A119-1D07-A5FB65F3DDC0}" name="Nizar Hamood" initials="NH" userId="6f5da4f632ac19b8" providerId="Windows Live"/>
  <p188:author id="{1BD9F8F7-0129-6EB1-2647-0F9181EC5C43}" name="Sarah Jones" initials="SJ" userId="S::sarah.jones_sjw-energy.co.uk#ext#@retailenergycodecompany.onmicrosoft.com::c039bd41-8737-4057-be77-582d4c1f04f3" providerId="AD"/>
  <p188:author id="{6A27DDFD-CB56-DB82-0B73-9C6C40BEABBB}" name="Chris Stock" initials="CS" userId="S::chris.stock@retailenergycode.co.uk::def5a52e-0879-438c-8175-a9c27e65cd3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E8FE"/>
    <a:srgbClr val="4D38F5"/>
    <a:srgbClr val="021E5E"/>
    <a:srgbClr val="FEC84B"/>
    <a:srgbClr val="FF206E"/>
    <a:srgbClr val="2F855A"/>
    <a:srgbClr val="E6E5EE"/>
    <a:srgbClr val="1EF395"/>
    <a:srgbClr val="20D6FF"/>
    <a:srgbClr val="FF79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EC8104-255E-B6EA-93AA-F9AB289CD144}" v="7" dt="2026-09-21T08:46:21.398"/>
    <p1510:client id="{20C238A5-3418-E6A2-FC56-97789B478853}" v="88" dt="2026-09-21T15:50:35.352"/>
    <p1510:client id="{28836F9F-B371-B06C-3E13-438B2317DB47}" v="123" dt="2026-09-21T09:25:36.567"/>
    <p1510:client id="{9A8F587E-6299-C08E-0038-0E85E4764E3B}" v="13" dt="2026-09-21T09:03:14.762"/>
    <p1510:client id="{B33421C2-9333-448F-99CB-0170FC5BB720}" v="1085" dt="2026-09-21T12:01:27.414"/>
  </p1510:revLst>
</p1510:revInfo>
</file>

<file path=ppt/tableStyles.xml><?xml version="1.0" encoding="utf-8"?>
<a:tblStyleLst xmlns:a="http://schemas.openxmlformats.org/drawingml/2006/main" def="{5C22544A-7EE6-4342-B048-85BDC9FD1C3A}">
  <a:tblStyle styleId="{21E4AEA4-8DFA-4A89-87EB-49C32662AFE0}"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FBEBE8"/>
          </a:solidFill>
        </a:fill>
      </a:tcStyle>
    </a:wholeTbl>
    <a:band1H>
      <a:tcStyle>
        <a:tcBdr/>
        <a:fill>
          <a:solidFill>
            <a:srgbClr val="F7D5CD"/>
          </a:solidFill>
        </a:fill>
      </a:tcStyle>
    </a:band1H>
    <a:band2H>
      <a:tcStyle>
        <a:tcBdr/>
      </a:tcStyle>
    </a:band2H>
    <a:band1V>
      <a:tcStyle>
        <a:tcBdr/>
        <a:fill>
          <a:solidFill>
            <a:srgbClr val="F7D5CD"/>
          </a:solidFill>
        </a:fill>
      </a:tcStyle>
    </a:band1V>
    <a:band2V>
      <a:tcStyle>
        <a:tcBdr/>
      </a:tcStyle>
    </a:band2V>
    <a:lastCol>
      <a:tcTxStyle b="on">
        <a:font>
          <a:latin typeface="+mn-lt"/>
          <a:ea typeface="+mn-ea"/>
          <a:cs typeface="+mn-cs"/>
        </a:font>
        <a:srgbClr val="FFFFFF"/>
      </a:tcTxStyle>
      <a:tcStyle>
        <a:tcBdr/>
        <a:fill>
          <a:solidFill>
            <a:srgbClr val="E97132"/>
          </a:solidFill>
        </a:fill>
      </a:tcStyle>
    </a:lastCol>
    <a:firstCol>
      <a:tcTxStyle b="on">
        <a:font>
          <a:latin typeface="+mn-lt"/>
          <a:ea typeface="+mn-ea"/>
          <a:cs typeface="+mn-cs"/>
        </a:font>
        <a:srgbClr val="FFFFFF"/>
      </a:tcTxStyle>
      <a:tcStyle>
        <a:tcBdr/>
        <a:fill>
          <a:solidFill>
            <a:srgbClr val="E97132"/>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E97132"/>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E97132"/>
          </a:solidFill>
        </a:fill>
      </a:tcStyle>
    </a:firstRow>
  </a:tblStyle>
  <a:tblStyle styleId="{D113A9D2-9D6B-4929-AA2D-F23B5EE8CBE7}" styleName="">
    <a:wholeTbl>
      <a:tcTxStyle>
        <a:font>
          <a:latin typeface="+mn-lt"/>
          <a:ea typeface="+mn-ea"/>
          <a:cs typeface="+mn-cs"/>
        </a:font>
        <a:srgbClr val="FFFFFF"/>
      </a:tcTxStyle>
      <a:tcStyle>
        <a:tcBdr>
          <a:left>
            <a:ln w="3172" cap="flat" cmpd="sng" algn="ctr">
              <a:solidFill>
                <a:srgbClr val="BCC5CD"/>
              </a:solidFill>
              <a:prstDash val="solid"/>
              <a:round/>
              <a:headEnd type="none" w="med" len="med"/>
              <a:tailEnd type="none" w="med" len="med"/>
            </a:ln>
          </a:left>
          <a:right>
            <a:ln w="3172" cap="flat" cmpd="sng" algn="ctr">
              <a:solidFill>
                <a:srgbClr val="BCC5CD"/>
              </a:solidFill>
              <a:prstDash val="solid"/>
              <a:round/>
              <a:headEnd type="none" w="med" len="med"/>
              <a:tailEnd type="none" w="med" len="med"/>
            </a:ln>
          </a:right>
          <a:top>
            <a:ln w="3172" cap="flat" cmpd="sng" algn="ctr">
              <a:solidFill>
                <a:srgbClr val="BCC5CD"/>
              </a:solidFill>
              <a:prstDash val="solid"/>
              <a:round/>
              <a:headEnd type="none" w="med" len="med"/>
              <a:tailEnd type="none" w="med" len="med"/>
            </a:ln>
          </a:top>
          <a:bottom>
            <a:ln w="3172" cap="flat" cmpd="sng" algn="ctr">
              <a:solidFill>
                <a:srgbClr val="BCC5CD"/>
              </a:solidFill>
              <a:prstDash val="solid"/>
              <a:round/>
              <a:headEnd type="none" w="med" len="med"/>
              <a:tailEnd type="none" w="med" len="med"/>
            </a:ln>
          </a:bottom>
        </a:tcBdr>
        <a:fill>
          <a:solidFill>
            <a:srgbClr val="156082"/>
          </a:solidFill>
        </a:fill>
      </a:tcStyle>
    </a:wholeTbl>
    <a:band1H>
      <a:tcStyle>
        <a:tcBdr/>
        <a:fill>
          <a:solidFill>
            <a:srgbClr val="FFFFFF"/>
          </a:solidFill>
        </a:fill>
      </a:tcStyle>
    </a:band1H>
    <a:band1V>
      <a:tcStyle>
        <a:tcBdr/>
        <a:fill>
          <a:solidFill>
            <a:srgbClr val="FFFFFF"/>
          </a:solidFill>
        </a:fill>
      </a:tcStyle>
    </a:band1V>
    <a:lastCol>
      <a:tcTxStyle b="on">
        <a:font>
          <a:latin typeface=""/>
          <a:ea typeface=""/>
          <a:cs typeface=""/>
        </a:font>
      </a:tcTxStyle>
      <a:tcStyle>
        <a:tcBdr>
          <a:left>
            <a:ln w="3172" cap="flat" cmpd="sng" algn="ctr">
              <a:solidFill>
                <a:srgbClr val="FFFFFF"/>
              </a:solidFill>
              <a:prstDash val="solid"/>
              <a:round/>
              <a:headEnd type="none" w="med" len="med"/>
              <a:tailEnd type="none" w="med" len="med"/>
            </a:ln>
          </a:left>
        </a:tcBdr>
        <a:fill>
          <a:solidFill>
            <a:srgbClr val="156082"/>
          </a:solidFill>
        </a:fill>
      </a:tcStyle>
    </a:lastCol>
    <a:firstCol>
      <a:tcTxStyle b="on">
        <a:font>
          <a:latin typeface=""/>
          <a:ea typeface=""/>
          <a:cs typeface=""/>
        </a:font>
      </a:tcTxStyle>
      <a:tcStyle>
        <a:tcBdr>
          <a:right>
            <a:ln w="3172" cap="flat" cmpd="sng" algn="ctr">
              <a:solidFill>
                <a:srgbClr val="FFFFFF"/>
              </a:solidFill>
              <a:prstDash val="solid"/>
              <a:round/>
              <a:headEnd type="none" w="med" len="med"/>
              <a:tailEnd type="none" w="med" len="med"/>
            </a:ln>
          </a:right>
        </a:tcBdr>
        <a:fill>
          <a:solidFill>
            <a:srgbClr val="156082"/>
          </a:solidFill>
        </a:fill>
      </a:tcStyle>
    </a:firstCol>
    <a:lastRow>
      <a:tcTxStyle b="on">
        <a:font>
          <a:latin typeface=""/>
          <a:ea typeface=""/>
          <a:cs typeface=""/>
        </a:font>
      </a:tcTxStyle>
      <a:tcStyle>
        <a:tcBdr>
          <a:top>
            <a:ln w="3172" cap="flat" cmpd="sng" algn="ctr">
              <a:solidFill>
                <a:srgbClr val="FFFFFF"/>
              </a:solidFill>
              <a:prstDash val="solid"/>
              <a:round/>
              <a:headEnd type="none" w="med" len="med"/>
              <a:tailEnd type="none" w="med" len="med"/>
            </a:ln>
          </a:top>
        </a:tcBdr>
        <a:fill>
          <a:solidFill>
            <a:srgbClr val="156082"/>
          </a:solidFill>
        </a:fill>
      </a:tcStyle>
    </a:lastRow>
    <a:firstRow>
      <a:tcTxStyle b="on">
        <a:font>
          <a:latin typeface=""/>
          <a:ea typeface=""/>
          <a:cs typeface=""/>
        </a:font>
      </a:tcTxStyle>
      <a:tcStyle>
        <a:tcBdr>
          <a:bottom>
            <a:ln w="3172" cap="flat" cmpd="sng" algn="ctr">
              <a:solidFill>
                <a:srgbClr val="FFFFFF"/>
              </a:solidFill>
              <a:prstDash val="solid"/>
              <a:round/>
              <a:headEnd type="none" w="med" len="med"/>
              <a:tailEnd type="none" w="med" len="med"/>
            </a:ln>
          </a:bottom>
        </a:tcBdr>
        <a:fill>
          <a:solidFill>
            <a:srgbClr val="156082"/>
          </a:solidFill>
        </a:fill>
      </a:tcStyle>
    </a:firstRow>
  </a:tblStyle>
  <a:tblStyle styleId="{69012ECD-51FC-41F1-AA8D-1B2483CD663E}" styleName="">
    <a:wholeTbl>
      <a:tcTxStyle>
        <a:font>
          <a:latin typeface="+mn-lt"/>
          <a:ea typeface="+mn-ea"/>
          <a:cs typeface="+mn-cs"/>
        </a:font>
        <a:srgbClr val="000000"/>
      </a:tcTxStyle>
      <a:tcStyle>
        <a:tcBdr>
          <a:left>
            <a:ln w="3172" cap="flat" cmpd="sng" algn="ctr">
              <a:solidFill>
                <a:srgbClr val="156082"/>
              </a:solidFill>
              <a:prstDash val="solid"/>
              <a:round/>
              <a:headEnd type="none" w="med" len="med"/>
              <a:tailEnd type="none" w="med" len="med"/>
            </a:ln>
          </a:left>
          <a:right>
            <a:ln w="3172" cap="flat" cmpd="sng" algn="ctr">
              <a:solidFill>
                <a:srgbClr val="156082"/>
              </a:solidFill>
              <a:prstDash val="solid"/>
              <a:round/>
              <a:headEnd type="none" w="med" len="med"/>
              <a:tailEnd type="none" w="med" len="med"/>
            </a:ln>
          </a:right>
          <a:top>
            <a:ln w="3172" cap="flat" cmpd="sng" algn="ctr">
              <a:solidFill>
                <a:srgbClr val="156082"/>
              </a:solidFill>
              <a:prstDash val="solid"/>
              <a:round/>
              <a:headEnd type="none" w="med" len="med"/>
              <a:tailEnd type="none" w="med" len="med"/>
            </a:ln>
          </a:top>
          <a:bottom>
            <a:ln w="3172" cap="flat" cmpd="sng" algn="ctr">
              <a:solidFill>
                <a:srgbClr val="156082"/>
              </a:solidFill>
              <a:prstDash val="solid"/>
              <a:round/>
              <a:headEnd type="none" w="med" len="med"/>
              <a:tailEnd type="none" w="med" len="med"/>
            </a:ln>
          </a:bottom>
        </a:tcBdr>
      </a:tcStyle>
    </a:wholeTbl>
    <a:band1H>
      <a:tcStyle>
        <a:tcBdr>
          <a:top>
            <a:ln w="3172" cap="flat" cmpd="sng" algn="ctr">
              <a:solidFill>
                <a:srgbClr val="156082"/>
              </a:solidFill>
              <a:prstDash val="solid"/>
              <a:round/>
              <a:headEnd type="none" w="med" len="med"/>
              <a:tailEnd type="none" w="med" len="med"/>
            </a:ln>
          </a:top>
          <a:bottom>
            <a:ln w="3172" cap="flat" cmpd="sng" algn="ctr">
              <a:solidFill>
                <a:srgbClr val="156082"/>
              </a:solidFill>
              <a:prstDash val="solid"/>
              <a:round/>
              <a:headEnd type="none" w="med" len="med"/>
              <a:tailEnd type="none" w="med" len="med"/>
            </a:ln>
          </a:bottom>
        </a:tcBdr>
      </a:tcStyle>
    </a:band1H>
    <a:band1V>
      <a:tcStyle>
        <a:tcBdr>
          <a:left>
            <a:ln w="3172" cap="flat" cmpd="sng" algn="ctr">
              <a:solidFill>
                <a:srgbClr val="156082"/>
              </a:solidFill>
              <a:prstDash val="solid"/>
              <a:round/>
              <a:headEnd type="none" w="med" len="med"/>
              <a:tailEnd type="none" w="med" len="med"/>
            </a:ln>
          </a:left>
          <a:right>
            <a:ln w="3172" cap="flat" cmpd="sng" algn="ctr">
              <a:solidFill>
                <a:srgbClr val="156082"/>
              </a:solidFill>
              <a:prstDash val="solid"/>
              <a:round/>
              <a:headEnd type="none" w="med" len="med"/>
              <a:tailEnd type="none" w="med" len="med"/>
            </a:ln>
          </a:right>
        </a:tcBdr>
      </a:tcStyle>
    </a:band1V>
    <a:band2V>
      <a:tcStyle>
        <a:tcBdr>
          <a:left>
            <a:ln w="3172" cap="flat" cmpd="sng" algn="ctr">
              <a:solidFill>
                <a:srgbClr val="156082"/>
              </a:solidFill>
              <a:prstDash val="solid"/>
              <a:round/>
              <a:headEnd type="none" w="med" len="med"/>
              <a:tailEnd type="none" w="med" len="med"/>
            </a:ln>
          </a:left>
          <a:right>
            <a:ln w="3172" cap="flat" cmpd="sng" algn="ctr">
              <a:solidFill>
                <a:srgbClr val="156082"/>
              </a:solidFill>
              <a:prstDash val="solid"/>
              <a:round/>
              <a:headEnd type="none" w="med" len="med"/>
              <a:tailEnd type="none" w="med" len="med"/>
            </a:ln>
          </a:right>
        </a:tcBdr>
      </a:tcStyle>
    </a:band2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156082"/>
              </a:solidFill>
              <a:prstDash val="solid"/>
              <a:round/>
              <a:headEnd type="none" w="med" len="med"/>
              <a:tailEnd type="none" w="med" len="med"/>
            </a:ln>
          </a:top>
        </a:tcBdr>
      </a:tcStyle>
    </a:lastRow>
    <a:firstRow>
      <a:tcTxStyle b="on">
        <a:font>
          <a:latin typeface="+mn-lt"/>
          <a:ea typeface="+mn-ea"/>
          <a:cs typeface="+mn-cs"/>
        </a:font>
        <a:srgbClr val="FFFFFF"/>
      </a:tcTxStyle>
      <a:tcStyle>
        <a:tcBdr/>
        <a:fill>
          <a:solidFill>
            <a:srgbClr val="156082"/>
          </a:solidFill>
        </a:fill>
      </a:tcStyle>
    </a:firstRow>
  </a:tblStyle>
  <a:tblStyle styleId="{F5AB1C69-6EDB-4FF4-983F-18BD219EF322}"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7EBE8"/>
          </a:solidFill>
        </a:fill>
      </a:tcStyle>
    </a:wholeTbl>
    <a:band1H>
      <a:tcStyle>
        <a:tcBdr/>
        <a:fill>
          <a:solidFill>
            <a:srgbClr val="CCD4CC"/>
          </a:solidFill>
        </a:fill>
      </a:tcStyle>
    </a:band1H>
    <a:band2H>
      <a:tcStyle>
        <a:tcBdr/>
      </a:tcStyle>
    </a:band2H>
    <a:band1V>
      <a:tcStyle>
        <a:tcBdr/>
        <a:fill>
          <a:solidFill>
            <a:srgbClr val="CCD4CC"/>
          </a:solidFill>
        </a:fill>
      </a:tcStyle>
    </a:band1V>
    <a:band2V>
      <a:tcStyle>
        <a:tcBdr/>
      </a:tcStyle>
    </a:band2V>
    <a:lastCol>
      <a:tcTxStyle b="on">
        <a:font>
          <a:latin typeface="+mn-lt"/>
          <a:ea typeface="+mn-ea"/>
          <a:cs typeface="+mn-cs"/>
        </a:font>
        <a:srgbClr val="FFFFFF"/>
      </a:tcTxStyle>
      <a:tcStyle>
        <a:tcBdr/>
        <a:fill>
          <a:solidFill>
            <a:srgbClr val="196B24"/>
          </a:solidFill>
        </a:fill>
      </a:tcStyle>
    </a:lastCol>
    <a:firstCol>
      <a:tcTxStyle b="on">
        <a:font>
          <a:latin typeface="+mn-lt"/>
          <a:ea typeface="+mn-ea"/>
          <a:cs typeface="+mn-cs"/>
        </a:font>
        <a:srgbClr val="FFFFFF"/>
      </a:tcTxStyle>
      <a:tcStyle>
        <a:tcBdr/>
        <a:fill>
          <a:solidFill>
            <a:srgbClr val="196B24"/>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196B24"/>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196B24"/>
          </a:solidFill>
        </a:fill>
      </a:tcStyle>
    </a:firstRow>
  </a:tblStyle>
  <a:tblStyle styleId="{35758FB7-9AC5-4552-8A53-C91805E547FA}" styleName="">
    <a:wholeTbl>
      <a:tcTxStyle>
        <a:font>
          <a:latin typeface="+mn-lt"/>
          <a:ea typeface="+mn-ea"/>
          <a:cs typeface="+mn-cs"/>
        </a:font>
        <a:srgbClr val="000000"/>
      </a:tcTxStyle>
      <a:tcStyle>
        <a:tcBdr>
          <a:left>
            <a:ln w="3172" cap="flat" cmpd="sng" algn="ctr">
              <a:solidFill>
                <a:srgbClr val="A02B93"/>
              </a:solidFill>
              <a:prstDash val="solid"/>
              <a:round/>
              <a:headEnd type="none" w="med" len="med"/>
              <a:tailEnd type="none" w="med" len="med"/>
            </a:ln>
          </a:left>
          <a:right>
            <a:ln w="3172" cap="flat" cmpd="sng" algn="ctr">
              <a:solidFill>
                <a:srgbClr val="A02B93"/>
              </a:solidFill>
              <a:prstDash val="solid"/>
              <a:round/>
              <a:headEnd type="none" w="med" len="med"/>
              <a:tailEnd type="none" w="med" len="med"/>
            </a:ln>
          </a:right>
          <a:top>
            <a:ln w="3172" cap="flat" cmpd="sng" algn="ctr">
              <a:solidFill>
                <a:srgbClr val="A02B93"/>
              </a:solidFill>
              <a:prstDash val="solid"/>
              <a:round/>
              <a:headEnd type="none" w="med" len="med"/>
              <a:tailEnd type="none" w="med" len="med"/>
            </a:ln>
          </a:top>
          <a:bottom>
            <a:ln w="3172" cap="flat" cmpd="sng" algn="ctr">
              <a:solidFill>
                <a:srgbClr val="A02B93"/>
              </a:solidFill>
              <a:prstDash val="solid"/>
              <a:round/>
              <a:headEnd type="none" w="med" len="med"/>
              <a:tailEnd type="none" w="med" len="med"/>
            </a:ln>
          </a:bottom>
        </a:tcBdr>
        <a:fill>
          <a:solidFill>
            <a:srgbClr val="A02B93"/>
          </a:solidFill>
        </a:fill>
      </a:tcStyle>
    </a:wholeTbl>
    <a:band1H>
      <a:tcStyle>
        <a:tcBdr/>
        <a:fill>
          <a:solidFill>
            <a:srgbClr val="A02B93"/>
          </a:solidFill>
        </a:fill>
      </a:tcStyle>
    </a:band1H>
    <a:band2H>
      <a:tcStyle>
        <a:tcBdr/>
        <a:fill>
          <a:solidFill>
            <a:srgbClr val="A02B93"/>
          </a:solidFill>
        </a:fill>
      </a:tcStyle>
    </a:band2H>
    <a:band1V>
      <a:tcStyle>
        <a:tcBdr>
          <a:top>
            <a:ln w="3172" cap="flat" cmpd="sng" algn="ctr">
              <a:solidFill>
                <a:srgbClr val="A02B93"/>
              </a:solidFill>
              <a:prstDash val="solid"/>
              <a:round/>
              <a:headEnd type="none" w="med" len="med"/>
              <a:tailEnd type="none" w="med" len="med"/>
            </a:ln>
          </a:top>
          <a:bottom>
            <a:ln w="3172" cap="flat" cmpd="sng" algn="ctr">
              <a:solidFill>
                <a:srgbClr val="A02B93"/>
              </a:solidFill>
              <a:prstDash val="solid"/>
              <a:round/>
              <a:headEnd type="none" w="med" len="med"/>
              <a:tailEnd type="none" w="med" len="med"/>
            </a:ln>
          </a:bottom>
        </a:tcBdr>
        <a:fill>
          <a:solidFill>
            <a:srgbClr val="A02B93"/>
          </a:solidFill>
        </a:fill>
      </a:tcStyle>
    </a:band1V>
    <a:band2V>
      <a:tcStyle>
        <a:tcBdr/>
        <a:fill>
          <a:solidFill>
            <a:srgbClr val="A02B93"/>
          </a:solidFill>
        </a:fill>
      </a:tcStyle>
    </a:band2V>
    <a:lastCol>
      <a:tcTxStyle b="on">
        <a:font>
          <a:latin typeface=""/>
          <a:ea typeface=""/>
          <a:cs typeface=""/>
        </a:font>
      </a:tcTxStyle>
      <a:tcStyle>
        <a:tcBdr>
          <a:left>
            <a:ln w="3172" cap="flat" cmpd="sng" algn="ctr">
              <a:solidFill>
                <a:srgbClr val="A02B93"/>
              </a:solidFill>
              <a:prstDash val="solid"/>
              <a:round/>
              <a:headEnd type="none" w="med" len="med"/>
              <a:tailEnd type="none" w="med" len="med"/>
            </a:ln>
          </a:left>
          <a:right>
            <a:ln w="3172" cap="flat" cmpd="sng" algn="ctr">
              <a:solidFill>
                <a:srgbClr val="A02B93"/>
              </a:solidFill>
              <a:prstDash val="solid"/>
              <a:round/>
              <a:headEnd type="none" w="med" len="med"/>
              <a:tailEnd type="none" w="med" len="med"/>
            </a:ln>
          </a:right>
          <a:top>
            <a:ln w="3172" cap="flat" cmpd="sng" algn="ctr">
              <a:solidFill>
                <a:srgbClr val="A02B93"/>
              </a:solidFill>
              <a:prstDash val="solid"/>
              <a:round/>
              <a:headEnd type="none" w="med" len="med"/>
              <a:tailEnd type="none" w="med" len="med"/>
            </a:ln>
          </a:top>
          <a:bottom>
            <a:ln w="3172" cap="flat" cmpd="sng" algn="ctr">
              <a:solidFill>
                <a:srgbClr val="A02B93"/>
              </a:solidFill>
              <a:prstDash val="solid"/>
              <a:round/>
              <a:headEnd type="none" w="med" len="med"/>
              <a:tailEnd type="none" w="med" len="med"/>
            </a:ln>
          </a:bottom>
        </a:tcBdr>
        <a:fill>
          <a:solidFill>
            <a:srgbClr val="A02B93"/>
          </a:solidFill>
        </a:fill>
      </a:tcStyle>
    </a:lastCol>
    <a:firstCol>
      <a:tcTxStyle b="on">
        <a:font>
          <a:latin typeface=""/>
          <a:ea typeface=""/>
          <a:cs typeface=""/>
        </a:font>
      </a:tcTxStyle>
      <a:tcStyle>
        <a:tcBdr>
          <a:left>
            <a:ln w="3172" cap="flat" cmpd="sng" algn="ctr">
              <a:solidFill>
                <a:srgbClr val="A02B93"/>
              </a:solidFill>
              <a:prstDash val="solid"/>
              <a:round/>
              <a:headEnd type="none" w="med" len="med"/>
              <a:tailEnd type="none" w="med" len="med"/>
            </a:ln>
          </a:left>
          <a:right>
            <a:ln w="3172" cap="flat" cmpd="sng" algn="ctr">
              <a:solidFill>
                <a:srgbClr val="A02B93"/>
              </a:solidFill>
              <a:prstDash val="solid"/>
              <a:round/>
              <a:headEnd type="none" w="med" len="med"/>
              <a:tailEnd type="none" w="med" len="med"/>
            </a:ln>
          </a:right>
          <a:top>
            <a:ln w="3172" cap="flat" cmpd="sng" algn="ctr">
              <a:solidFill>
                <a:srgbClr val="A02B93"/>
              </a:solidFill>
              <a:prstDash val="solid"/>
              <a:round/>
              <a:headEnd type="none" w="med" len="med"/>
              <a:tailEnd type="none" w="med" len="med"/>
            </a:ln>
          </a:top>
          <a:bottom>
            <a:ln w="3172" cap="flat" cmpd="sng" algn="ctr">
              <a:solidFill>
                <a:srgbClr val="A02B93"/>
              </a:solidFill>
              <a:prstDash val="solid"/>
              <a:round/>
              <a:headEnd type="none" w="med" len="med"/>
              <a:tailEnd type="none" w="med" len="med"/>
            </a:ln>
          </a:bottom>
        </a:tcBdr>
        <a:fill>
          <a:solidFill>
            <a:srgbClr val="A02B93"/>
          </a:solidFill>
        </a:fill>
      </a:tcStyle>
    </a:firstCol>
    <a:lastRow>
      <a:tcTxStyle b="on">
        <a:font>
          <a:latin typeface=""/>
          <a:ea typeface=""/>
          <a:cs typeface=""/>
        </a:font>
      </a:tcTxStyle>
      <a:tcStyle>
        <a:tcBdr>
          <a:left>
            <a:ln w="3172" cap="flat" cmpd="sng" algn="ctr">
              <a:solidFill>
                <a:srgbClr val="A02B93"/>
              </a:solidFill>
              <a:prstDash val="solid"/>
              <a:round/>
              <a:headEnd type="none" w="med" len="med"/>
              <a:tailEnd type="none" w="med" len="med"/>
            </a:ln>
          </a:left>
          <a:right>
            <a:ln w="3172" cap="flat" cmpd="sng" algn="ctr">
              <a:solidFill>
                <a:srgbClr val="A02B93"/>
              </a:solidFill>
              <a:prstDash val="solid"/>
              <a:round/>
              <a:headEnd type="none" w="med" len="med"/>
              <a:tailEnd type="none" w="med" len="med"/>
            </a:ln>
          </a:right>
          <a:top>
            <a:ln w="3172" cap="flat" cmpd="sng" algn="ctr">
              <a:solidFill>
                <a:srgbClr val="A02B93"/>
              </a:solidFill>
              <a:prstDash val="solid"/>
              <a:round/>
              <a:headEnd type="none" w="med" len="med"/>
              <a:tailEnd type="none" w="med" len="med"/>
            </a:ln>
          </a:top>
          <a:bottom>
            <a:ln w="3172" cap="flat" cmpd="sng" algn="ctr">
              <a:solidFill>
                <a:srgbClr val="A02B93"/>
              </a:solidFill>
              <a:prstDash val="solid"/>
              <a:round/>
              <a:headEnd type="none" w="med" len="med"/>
              <a:tailEnd type="none" w="med" len="med"/>
            </a:ln>
          </a:bottom>
        </a:tcBdr>
        <a:fill>
          <a:solidFill>
            <a:srgbClr val="A02B93"/>
          </a:solidFill>
        </a:fill>
      </a:tcStyle>
    </a:lastRow>
    <a:firstRow>
      <a:tcTxStyle b="on">
        <a:font>
          <a:latin typeface="+mn-lt"/>
          <a:ea typeface="+mn-ea"/>
          <a:cs typeface="+mn-cs"/>
        </a:font>
        <a:srgbClr val="FFFFFF"/>
      </a:tcTxStyle>
      <a:tcStyle>
        <a:tcBdr>
          <a:left>
            <a:ln w="3172" cap="flat" cmpd="sng" algn="ctr">
              <a:solidFill>
                <a:srgbClr val="A02B93"/>
              </a:solidFill>
              <a:prstDash val="solid"/>
              <a:round/>
              <a:headEnd type="none" w="med" len="med"/>
              <a:tailEnd type="none" w="med" len="med"/>
            </a:ln>
          </a:left>
          <a:right>
            <a:ln w="3172" cap="flat" cmpd="sng" algn="ctr">
              <a:solidFill>
                <a:srgbClr val="A02B93"/>
              </a:solidFill>
              <a:prstDash val="solid"/>
              <a:round/>
              <a:headEnd type="none" w="med" len="med"/>
              <a:tailEnd type="none" w="med" len="med"/>
            </a:ln>
          </a:right>
          <a:top>
            <a:ln w="3172" cap="flat" cmpd="sng" algn="ctr">
              <a:solidFill>
                <a:srgbClr val="A02B93"/>
              </a:solidFill>
              <a:prstDash val="solid"/>
              <a:round/>
              <a:headEnd type="none" w="med" len="med"/>
              <a:tailEnd type="none" w="med" len="med"/>
            </a:ln>
          </a:top>
          <a:bottom>
            <a:ln w="3172" cap="flat" cmpd="sng" algn="ctr">
              <a:solidFill>
                <a:srgbClr val="FFFFFF"/>
              </a:solidFill>
              <a:prstDash val="solid"/>
              <a:round/>
              <a:headEnd type="none" w="med" len="med"/>
              <a:tailEnd type="none" w="med" len="med"/>
            </a:ln>
          </a:bottom>
        </a:tcBdr>
        <a:fill>
          <a:solidFill>
            <a:srgbClr val="A02B93"/>
          </a:solidFill>
        </a:fill>
      </a:tcStyle>
    </a:firstRow>
  </a:tblStyle>
  <a:tblStyle styleId="{3C2FFA5D-87B4-456A-9821-1D502468CF0F}" styleName="">
    <a:wholeTbl>
      <a:tcTxStyle>
        <a:font>
          <a:latin typeface="+mn-lt"/>
          <a:ea typeface="+mn-ea"/>
          <a:cs typeface="+mn-cs"/>
        </a:font>
        <a:srgbClr val="000000"/>
      </a:tcTxStyle>
      <a:tcStyle>
        <a:tcBdr>
          <a:left>
            <a:ln w="3172" cap="flat" cmpd="sng" algn="ctr">
              <a:solidFill>
                <a:srgbClr val="156082"/>
              </a:solidFill>
              <a:prstDash val="solid"/>
              <a:round/>
              <a:headEnd type="none" w="med" len="med"/>
              <a:tailEnd type="none" w="med" len="med"/>
            </a:ln>
          </a:left>
          <a:right>
            <a:ln w="3172" cap="flat" cmpd="sng" algn="ctr">
              <a:solidFill>
                <a:srgbClr val="156082"/>
              </a:solidFill>
              <a:prstDash val="solid"/>
              <a:round/>
              <a:headEnd type="none" w="med" len="med"/>
              <a:tailEnd type="none" w="med" len="med"/>
            </a:ln>
          </a:right>
          <a:top>
            <a:ln w="3172" cap="flat" cmpd="sng" algn="ctr">
              <a:solidFill>
                <a:srgbClr val="156082"/>
              </a:solidFill>
              <a:prstDash val="solid"/>
              <a:round/>
              <a:headEnd type="none" w="med" len="med"/>
              <a:tailEnd type="none" w="med" len="med"/>
            </a:ln>
          </a:top>
          <a:bottom>
            <a:ln w="3172" cap="flat" cmpd="sng" algn="ctr">
              <a:solidFill>
                <a:srgbClr val="156082"/>
              </a:solidFill>
              <a:prstDash val="solid"/>
              <a:round/>
              <a:headEnd type="none" w="med" len="med"/>
              <a:tailEnd type="none" w="med" len="med"/>
            </a:ln>
          </a:bottom>
        </a:tcBdr>
        <a:fill>
          <a:solidFill>
            <a:srgbClr val="156082"/>
          </a:solidFill>
        </a:fill>
      </a:tcStyle>
    </a:wholeTbl>
    <a:band1H>
      <a:tcStyle>
        <a:tcBdr/>
        <a:fill>
          <a:solidFill>
            <a:srgbClr val="156082"/>
          </a:solidFill>
        </a:fill>
      </a:tcStyle>
    </a:band1H>
    <a:band2H>
      <a:tcStyle>
        <a:tcBdr/>
        <a:fill>
          <a:solidFill>
            <a:srgbClr val="156082"/>
          </a:solidFill>
        </a:fill>
      </a:tcStyle>
    </a:band2H>
    <a:band1V>
      <a:tcStyle>
        <a:tcBdr>
          <a:top>
            <a:ln w="3172" cap="flat" cmpd="sng" algn="ctr">
              <a:solidFill>
                <a:srgbClr val="156082"/>
              </a:solidFill>
              <a:prstDash val="solid"/>
              <a:round/>
              <a:headEnd type="none" w="med" len="med"/>
              <a:tailEnd type="none" w="med" len="med"/>
            </a:ln>
          </a:top>
          <a:bottom>
            <a:ln w="3172" cap="flat" cmpd="sng" algn="ctr">
              <a:solidFill>
                <a:srgbClr val="156082"/>
              </a:solidFill>
              <a:prstDash val="solid"/>
              <a:round/>
              <a:headEnd type="none" w="med" len="med"/>
              <a:tailEnd type="none" w="med" len="med"/>
            </a:ln>
          </a:bottom>
        </a:tcBdr>
        <a:fill>
          <a:solidFill>
            <a:srgbClr val="156082"/>
          </a:solidFill>
        </a:fill>
      </a:tcStyle>
    </a:band1V>
    <a:band2V>
      <a:tcStyle>
        <a:tcBdr/>
        <a:fill>
          <a:solidFill>
            <a:srgbClr val="156082"/>
          </a:solidFill>
        </a:fill>
      </a:tcStyle>
    </a:band2V>
    <a:lastCol>
      <a:tcTxStyle b="on">
        <a:font>
          <a:latin typeface=""/>
          <a:ea typeface=""/>
          <a:cs typeface=""/>
        </a:font>
      </a:tcTxStyle>
      <a:tcStyle>
        <a:tcBdr>
          <a:left>
            <a:ln w="3172" cap="flat" cmpd="sng" algn="ctr">
              <a:solidFill>
                <a:srgbClr val="156082"/>
              </a:solidFill>
              <a:prstDash val="solid"/>
              <a:round/>
              <a:headEnd type="none" w="med" len="med"/>
              <a:tailEnd type="none" w="med" len="med"/>
            </a:ln>
          </a:left>
          <a:right>
            <a:ln w="3172" cap="flat" cmpd="sng" algn="ctr">
              <a:solidFill>
                <a:srgbClr val="156082"/>
              </a:solidFill>
              <a:prstDash val="solid"/>
              <a:round/>
              <a:headEnd type="none" w="med" len="med"/>
              <a:tailEnd type="none" w="med" len="med"/>
            </a:ln>
          </a:right>
          <a:top>
            <a:ln w="3172" cap="flat" cmpd="sng" algn="ctr">
              <a:solidFill>
                <a:srgbClr val="156082"/>
              </a:solidFill>
              <a:prstDash val="solid"/>
              <a:round/>
              <a:headEnd type="none" w="med" len="med"/>
              <a:tailEnd type="none" w="med" len="med"/>
            </a:ln>
          </a:top>
          <a:bottom>
            <a:ln w="3172" cap="flat" cmpd="sng" algn="ctr">
              <a:solidFill>
                <a:srgbClr val="156082"/>
              </a:solidFill>
              <a:prstDash val="solid"/>
              <a:round/>
              <a:headEnd type="none" w="med" len="med"/>
              <a:tailEnd type="none" w="med" len="med"/>
            </a:ln>
          </a:bottom>
        </a:tcBdr>
        <a:fill>
          <a:solidFill>
            <a:srgbClr val="156082"/>
          </a:solidFill>
        </a:fill>
      </a:tcStyle>
    </a:lastCol>
    <a:firstCol>
      <a:tcTxStyle b="on">
        <a:font>
          <a:latin typeface=""/>
          <a:ea typeface=""/>
          <a:cs typeface=""/>
        </a:font>
      </a:tcTxStyle>
      <a:tcStyle>
        <a:tcBdr>
          <a:left>
            <a:ln w="3172" cap="flat" cmpd="sng" algn="ctr">
              <a:solidFill>
                <a:srgbClr val="156082"/>
              </a:solidFill>
              <a:prstDash val="solid"/>
              <a:round/>
              <a:headEnd type="none" w="med" len="med"/>
              <a:tailEnd type="none" w="med" len="med"/>
            </a:ln>
          </a:left>
          <a:right>
            <a:ln w="3172" cap="flat" cmpd="sng" algn="ctr">
              <a:solidFill>
                <a:srgbClr val="156082"/>
              </a:solidFill>
              <a:prstDash val="solid"/>
              <a:round/>
              <a:headEnd type="none" w="med" len="med"/>
              <a:tailEnd type="none" w="med" len="med"/>
            </a:ln>
          </a:right>
          <a:top>
            <a:ln w="3172" cap="flat" cmpd="sng" algn="ctr">
              <a:solidFill>
                <a:srgbClr val="156082"/>
              </a:solidFill>
              <a:prstDash val="solid"/>
              <a:round/>
              <a:headEnd type="none" w="med" len="med"/>
              <a:tailEnd type="none" w="med" len="med"/>
            </a:ln>
          </a:top>
          <a:bottom>
            <a:ln w="3172" cap="flat" cmpd="sng" algn="ctr">
              <a:solidFill>
                <a:srgbClr val="156082"/>
              </a:solidFill>
              <a:prstDash val="solid"/>
              <a:round/>
              <a:headEnd type="none" w="med" len="med"/>
              <a:tailEnd type="none" w="med" len="med"/>
            </a:ln>
          </a:bottom>
        </a:tcBdr>
        <a:fill>
          <a:solidFill>
            <a:srgbClr val="156082"/>
          </a:solidFill>
        </a:fill>
      </a:tcStyle>
    </a:firstCol>
    <a:lastRow>
      <a:tcTxStyle b="on">
        <a:font>
          <a:latin typeface=""/>
          <a:ea typeface=""/>
          <a:cs typeface=""/>
        </a:font>
      </a:tcTxStyle>
      <a:tcStyle>
        <a:tcBdr>
          <a:left>
            <a:ln w="3172" cap="flat" cmpd="sng" algn="ctr">
              <a:solidFill>
                <a:srgbClr val="156082"/>
              </a:solidFill>
              <a:prstDash val="solid"/>
              <a:round/>
              <a:headEnd type="none" w="med" len="med"/>
              <a:tailEnd type="none" w="med" len="med"/>
            </a:ln>
          </a:left>
          <a:right>
            <a:ln w="3172" cap="flat" cmpd="sng" algn="ctr">
              <a:solidFill>
                <a:srgbClr val="156082"/>
              </a:solidFill>
              <a:prstDash val="solid"/>
              <a:round/>
              <a:headEnd type="none" w="med" len="med"/>
              <a:tailEnd type="none" w="med" len="med"/>
            </a:ln>
          </a:right>
          <a:top>
            <a:ln w="3172" cap="flat" cmpd="sng" algn="ctr">
              <a:solidFill>
                <a:srgbClr val="156082"/>
              </a:solidFill>
              <a:prstDash val="solid"/>
              <a:round/>
              <a:headEnd type="none" w="med" len="med"/>
              <a:tailEnd type="none" w="med" len="med"/>
            </a:ln>
          </a:top>
          <a:bottom>
            <a:ln w="3172" cap="flat" cmpd="sng" algn="ctr">
              <a:solidFill>
                <a:srgbClr val="156082"/>
              </a:solidFill>
              <a:prstDash val="solid"/>
              <a:round/>
              <a:headEnd type="none" w="med" len="med"/>
              <a:tailEnd type="none" w="med" len="med"/>
            </a:ln>
          </a:bottom>
        </a:tcBdr>
        <a:fill>
          <a:solidFill>
            <a:srgbClr val="156082"/>
          </a:solidFill>
        </a:fill>
      </a:tcStyle>
    </a:lastRow>
    <a:firstRow>
      <a:tcTxStyle b="on">
        <a:font>
          <a:latin typeface="+mn-lt"/>
          <a:ea typeface="+mn-ea"/>
          <a:cs typeface="+mn-cs"/>
        </a:font>
        <a:srgbClr val="FFFFFF"/>
      </a:tcTxStyle>
      <a:tcStyle>
        <a:tcBdr>
          <a:left>
            <a:ln w="3172" cap="flat" cmpd="sng" algn="ctr">
              <a:solidFill>
                <a:srgbClr val="156082"/>
              </a:solidFill>
              <a:prstDash val="solid"/>
              <a:round/>
              <a:headEnd type="none" w="med" len="med"/>
              <a:tailEnd type="none" w="med" len="med"/>
            </a:ln>
          </a:left>
          <a:right>
            <a:ln w="3172" cap="flat" cmpd="sng" algn="ctr">
              <a:solidFill>
                <a:srgbClr val="156082"/>
              </a:solidFill>
              <a:prstDash val="solid"/>
              <a:round/>
              <a:headEnd type="none" w="med" len="med"/>
              <a:tailEnd type="none" w="med" len="med"/>
            </a:ln>
          </a:right>
          <a:top>
            <a:ln w="3172" cap="flat" cmpd="sng" algn="ctr">
              <a:solidFill>
                <a:srgbClr val="156082"/>
              </a:solidFill>
              <a:prstDash val="solid"/>
              <a:round/>
              <a:headEnd type="none" w="med" len="med"/>
              <a:tailEnd type="none" w="med" len="med"/>
            </a:ln>
          </a:top>
          <a:bottom>
            <a:ln w="3172" cap="flat" cmpd="sng" algn="ctr">
              <a:solidFill>
                <a:srgbClr val="FFFFFF"/>
              </a:solidFill>
              <a:prstDash val="solid"/>
              <a:round/>
              <a:headEnd type="none" w="med" len="med"/>
              <a:tailEnd type="none" w="med" len="med"/>
            </a:ln>
          </a:bottom>
        </a:tcBdr>
        <a:fill>
          <a:solidFill>
            <a:srgbClr val="156082"/>
          </a:solidFill>
        </a:fill>
      </a:tcStyle>
    </a:firstRow>
  </a:tblStyle>
  <a:tblStyle styleId="{1FECB4D8-DB02-4DC6-A0A2-4F2EBAE1DC90}" styleName="">
    <a:wholeTbl>
      <a:tcTxStyle>
        <a:font>
          <a:latin typeface="+mn-lt"/>
          <a:ea typeface="+mn-ea"/>
          <a:cs typeface="+mn-cs"/>
        </a:font>
        <a:srgbClr val="000000"/>
      </a:tcTxStyle>
      <a:tcStyle>
        <a:tcBdr>
          <a:left>
            <a:ln w="12701" cap="flat" cmpd="sng" algn="ctr">
              <a:solidFill>
                <a:srgbClr val="196B24"/>
              </a:solidFill>
              <a:prstDash val="solid"/>
              <a:round/>
              <a:headEnd type="none" w="med" len="med"/>
              <a:tailEnd type="none" w="med" len="med"/>
            </a:ln>
          </a:left>
          <a:right>
            <a:ln w="12701" cap="flat" cmpd="sng" algn="ctr">
              <a:solidFill>
                <a:srgbClr val="196B24"/>
              </a:solidFill>
              <a:prstDash val="solid"/>
              <a:round/>
              <a:headEnd type="none" w="med" len="med"/>
              <a:tailEnd type="none" w="med" len="med"/>
            </a:ln>
          </a:right>
          <a:top>
            <a:ln w="12701" cap="flat" cmpd="sng" algn="ctr">
              <a:solidFill>
                <a:srgbClr val="196B24"/>
              </a:solidFill>
              <a:prstDash val="solid"/>
              <a:round/>
              <a:headEnd type="none" w="med" len="med"/>
              <a:tailEnd type="none" w="med" len="med"/>
            </a:ln>
          </a:top>
          <a:bottom>
            <a:ln w="12701" cap="flat" cmpd="sng" algn="ctr">
              <a:solidFill>
                <a:srgbClr val="196B24"/>
              </a:solidFill>
              <a:prstDash val="solid"/>
              <a:round/>
              <a:headEnd type="none" w="med" len="med"/>
              <a:tailEnd type="none" w="med" len="med"/>
            </a:ln>
          </a:bottom>
        </a:tcBdr>
        <a:fill>
          <a:solidFill>
            <a:srgbClr val="FFFFFF"/>
          </a:solidFill>
        </a:fill>
      </a:tcStyle>
    </a:wholeTbl>
    <a:band1H>
      <a:tcStyle>
        <a:tcBdr/>
        <a:fill>
          <a:solidFill>
            <a:srgbClr val="E7EBE8"/>
          </a:solidFill>
        </a:fill>
      </a:tcStyle>
    </a:band1H>
    <a:band1V>
      <a:tcStyle>
        <a:tcBdr/>
        <a:fill>
          <a:solidFill>
            <a:srgbClr val="E7EBE8"/>
          </a:solidFill>
        </a:fill>
      </a:tcStyle>
    </a:band1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196B24"/>
              </a:solidFill>
              <a:prstDash val="solid"/>
              <a:round/>
              <a:headEnd type="none" w="med" len="med"/>
              <a:tailEnd type="none" w="med" len="med"/>
            </a:ln>
          </a:top>
        </a:tcBdr>
        <a:fill>
          <a:solidFill>
            <a:srgbClr val="FFFFFF"/>
          </a:solidFill>
        </a:fill>
      </a:tcStyle>
    </a:lastRow>
    <a:firstRow>
      <a:tcTxStyle b="on">
        <a:font>
          <a:latin typeface="+mn-lt"/>
          <a:ea typeface="+mn-ea"/>
          <a:cs typeface="+mn-cs"/>
        </a:font>
        <a:srgbClr val="FFFFFF"/>
      </a:tcTxStyle>
      <a:tcStyle>
        <a:tcBdr/>
        <a:fill>
          <a:solidFill>
            <a:srgbClr val="196B24"/>
          </a:solidFill>
        </a:fill>
      </a:tcStyle>
    </a:firstRow>
  </a:tblStyle>
  <a:tblStyle styleId="{37CE84F3-28C3-443E-9E96-99CF82512B78}" styleName="">
    <a:wholeTbl>
      <a:tcTxStyle>
        <a:font>
          <a:latin typeface="+mn-lt"/>
          <a:ea typeface="+mn-ea"/>
          <a:cs typeface="+mn-cs"/>
        </a:font>
        <a:srgbClr val="FFFFFF"/>
      </a:tcTxStyle>
      <a:tcStyle>
        <a:tcBdr/>
        <a:fill>
          <a:solidFill>
            <a:srgbClr val="E97132"/>
          </a:solidFill>
        </a:fill>
      </a:tcStyle>
    </a:wholeTbl>
    <a:band1H>
      <a:tcStyle>
        <a:tcBdr/>
        <a:fill>
          <a:solidFill>
            <a:srgbClr val="BA5926"/>
          </a:solidFill>
        </a:fill>
      </a:tcStyle>
    </a:band1H>
    <a:band1V>
      <a:tcStyle>
        <a:tcBdr/>
        <a:fill>
          <a:solidFill>
            <a:srgbClr val="BA5926"/>
          </a:solidFill>
        </a:fill>
      </a:tcStyle>
    </a:band1V>
    <a:lastCol>
      <a:tcTxStyle b="on">
        <a:font>
          <a:latin typeface=""/>
          <a:ea typeface=""/>
          <a:cs typeface=""/>
        </a:font>
      </a:tcTxStyle>
      <a:tcStyle>
        <a:tcBdr>
          <a:left>
            <a:ln w="25402" cap="flat" cmpd="sng" algn="ctr">
              <a:solidFill>
                <a:srgbClr val="FFFFFF"/>
              </a:solidFill>
              <a:prstDash val="solid"/>
              <a:round/>
              <a:headEnd type="none" w="med" len="med"/>
              <a:tailEnd type="none" w="med" len="med"/>
            </a:ln>
          </a:left>
        </a:tcBdr>
        <a:fill>
          <a:solidFill>
            <a:srgbClr val="BA5926"/>
          </a:solidFill>
        </a:fill>
      </a:tcStyle>
    </a:lastCol>
    <a:firstCol>
      <a:tcTxStyle b="on">
        <a:font>
          <a:latin typeface=""/>
          <a:ea typeface=""/>
          <a:cs typeface=""/>
        </a:font>
      </a:tcTxStyle>
      <a:tcStyle>
        <a:tcBdr>
          <a:right>
            <a:ln w="25402" cap="flat" cmpd="sng" algn="ctr">
              <a:solidFill>
                <a:srgbClr val="FFFFFF"/>
              </a:solidFill>
              <a:prstDash val="solid"/>
              <a:round/>
              <a:headEnd type="none" w="med" len="med"/>
              <a:tailEnd type="none" w="med" len="med"/>
            </a:ln>
          </a:right>
        </a:tcBdr>
        <a:fill>
          <a:solidFill>
            <a:srgbClr val="BA5926"/>
          </a:solidFill>
        </a:fill>
      </a:tcStyle>
    </a:firstCol>
    <a:lastRow>
      <a:tcTxStyle b="on">
        <a:font>
          <a:latin typeface=""/>
          <a:ea typeface=""/>
          <a:cs typeface=""/>
        </a:font>
      </a:tcTxStyle>
      <a:tcStyle>
        <a:tcBdr>
          <a:top>
            <a:ln w="25402" cap="flat" cmpd="sng" algn="ctr">
              <a:solidFill>
                <a:srgbClr val="FFFFFF"/>
              </a:solidFill>
              <a:prstDash val="solid"/>
              <a:round/>
              <a:headEnd type="none" w="med" len="med"/>
              <a:tailEnd type="none" w="med" len="med"/>
            </a:ln>
          </a:top>
        </a:tcBdr>
        <a:fill>
          <a:solidFill>
            <a:srgbClr val="9B491E"/>
          </a:solidFill>
        </a:fill>
      </a:tcStyle>
    </a:lastRow>
    <a:firstRow>
      <a:tcTxStyle b="on">
        <a:font>
          <a:latin typeface=""/>
          <a:ea typeface=""/>
          <a:cs typeface=""/>
        </a:font>
      </a:tcTxStyle>
      <a:tcStyle>
        <a:tcBdr>
          <a:bottom>
            <a:ln w="25402" cap="flat" cmpd="sng" algn="ctr">
              <a:solidFill>
                <a:srgbClr val="FFFFFF"/>
              </a:solidFill>
              <a:prstDash val="solid"/>
              <a:round/>
              <a:headEnd type="none" w="med" len="med"/>
              <a:tailEnd type="none" w="med" len="med"/>
            </a:ln>
          </a:bottom>
        </a:tcBdr>
        <a:fill>
          <a:solidFill>
            <a:srgbClr val="000000"/>
          </a:solidFill>
        </a:fill>
      </a:tcStyle>
    </a:firstRow>
  </a:tblStyle>
  <a:tblStyle styleId="{533BE89A-3F12-448C-A339-D79EAFCCBA5C}" styleName="">
    <a:wholeTbl>
      <a:tcTxStyle>
        <a:font>
          <a:latin typeface="Arial"/>
          <a:ea typeface="Arial"/>
          <a:cs typeface="Arial"/>
        </a:font>
        <a:srgbClr val="000000"/>
      </a:tcTxStyle>
      <a:tcStyle>
        <a:tcBdr/>
      </a:tcStyle>
    </a:wholeTbl>
    <a:band1H>
      <a:tcTxStyle>
        <a:font>
          <a:latin typeface=""/>
          <a:ea typeface=""/>
          <a:cs typeface=""/>
        </a:font>
      </a:tcTxStyle>
      <a:tcStyle>
        <a:tcBdr/>
      </a:tcStyle>
    </a:band1H>
    <a:band2H>
      <a:tcTxStyle>
        <a:font>
          <a:latin typeface=""/>
          <a:ea typeface=""/>
          <a:cs typeface=""/>
        </a:font>
      </a:tcTxStyle>
      <a:tcStyle>
        <a:tcBdr/>
      </a:tcStyle>
    </a:band2H>
    <a:band1V>
      <a:tcTxStyle>
        <a:font>
          <a:latin typeface=""/>
          <a:ea typeface=""/>
          <a:cs typeface=""/>
        </a:font>
      </a:tcTxStyle>
      <a:tcStyle>
        <a:tcBdr/>
      </a:tcStyle>
    </a:band1V>
    <a:band2V>
      <a:tcTxStyle>
        <a:font>
          <a:latin typeface=""/>
          <a:ea typeface=""/>
          <a:cs typeface=""/>
        </a:font>
      </a:tcTxStyle>
      <a:tcStyle>
        <a:tcBdr/>
      </a:tcStyle>
    </a:band2V>
    <a:lastCol>
      <a:tcTxStyle>
        <a:font>
          <a:latin typeface=""/>
          <a:ea typeface=""/>
          <a:cs typeface=""/>
        </a:font>
      </a:tcTxStyle>
      <a:tcStyle>
        <a:tcBdr/>
      </a:tcStyle>
    </a:lastCol>
    <a:firstCol>
      <a:tcTxStyle>
        <a:font>
          <a:latin typeface=""/>
          <a:ea typeface=""/>
          <a:cs typeface=""/>
        </a:font>
      </a:tcTxStyle>
      <a:tcStyle>
        <a:tcBdr/>
      </a:tcStyle>
    </a:firstCol>
    <a:lastRow>
      <a:tcTxStyle>
        <a:font>
          <a:latin typeface=""/>
          <a:ea typeface=""/>
          <a:cs typeface=""/>
        </a:font>
      </a:tcTxStyle>
      <a:tcStyle>
        <a:tcBdr/>
      </a:tcStyle>
    </a:lastRow>
    <a:firstRow>
      <a:tcTxStyle>
        <a:font>
          <a:latin typeface=""/>
          <a:ea typeface=""/>
          <a:cs typeface=""/>
        </a:font>
      </a:tcTxStyle>
      <a:tcStyle>
        <a:tcBdr/>
      </a:tcStyle>
    </a:firstRow>
  </a:tblStyle>
  <a:tblStyle styleId="{72833802-FEF1-4C79-8D5D-14CF1EAF98D9}" styleName="">
    <a:wholeTbl>
      <a:tcTxStyle>
        <a:font>
          <a:latin typeface="+mn-lt"/>
          <a:ea typeface="+mn-ea"/>
          <a:cs typeface="+mn-cs"/>
        </a:font>
        <a:srgbClr val="000000"/>
      </a:tcTxStyle>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tcStyle>
    </a:wholeTbl>
    <a:band1H>
      <a:tcStyle>
        <a:tcBdr>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tcStyle>
    </a:band1H>
    <a:band1V>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cBdr>
      </a:tcStyle>
    </a:band1V>
    <a:band2V>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cBdr>
      </a:tcStyle>
    </a:band2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E97132"/>
              </a:solidFill>
              <a:prstDash val="solid"/>
              <a:round/>
              <a:headEnd type="none" w="med" len="med"/>
              <a:tailEnd type="none" w="med" len="med"/>
            </a:ln>
          </a:top>
        </a:tcBdr>
      </a:tcStyle>
    </a:lastRow>
    <a:firstRow>
      <a:tcTxStyle b="on">
        <a:font>
          <a:latin typeface="+mn-lt"/>
          <a:ea typeface="+mn-ea"/>
          <a:cs typeface="+mn-cs"/>
        </a:font>
        <a:srgbClr val="FFFFFF"/>
      </a:tcTxStyle>
      <a:tcStyle>
        <a:tcBdr/>
        <a:fill>
          <a:solidFill>
            <a:srgbClr val="E97132"/>
          </a:solidFill>
        </a:fill>
      </a:tcStyle>
    </a:firstRow>
  </a:tblStyle>
  <a:tblStyle styleId="{D03447BB-5D67-496B-8E87-E561075AD55C}" styleName="">
    <a:wholeTbl>
      <a:tcTxStyle>
        <a:font>
          <a:latin typeface="+mn-lt"/>
          <a:ea typeface="+mn-ea"/>
          <a:cs typeface="+mn-cs"/>
        </a:font>
        <a:srgbClr val="FFFFFF"/>
      </a:tcTxStyle>
      <a:tcStyle>
        <a:tcBdr/>
        <a:fill>
          <a:solidFill>
            <a:srgbClr val="196B24"/>
          </a:solidFill>
        </a:fill>
      </a:tcStyle>
    </a:wholeTbl>
    <a:band1H>
      <a:tcStyle>
        <a:tcBdr/>
        <a:fill>
          <a:solidFill>
            <a:srgbClr val="12541A"/>
          </a:solidFill>
        </a:fill>
      </a:tcStyle>
    </a:band1H>
    <a:band1V>
      <a:tcStyle>
        <a:tcBdr/>
        <a:fill>
          <a:solidFill>
            <a:srgbClr val="12541A"/>
          </a:solidFill>
        </a:fill>
      </a:tcStyle>
    </a:band1V>
    <a:lastCol>
      <a:tcTxStyle b="on">
        <a:font>
          <a:latin typeface=""/>
          <a:ea typeface=""/>
          <a:cs typeface=""/>
        </a:font>
      </a:tcTxStyle>
      <a:tcStyle>
        <a:tcBdr>
          <a:left>
            <a:ln w="25402" cap="flat" cmpd="sng" algn="ctr">
              <a:solidFill>
                <a:srgbClr val="FFFFFF"/>
              </a:solidFill>
              <a:prstDash val="solid"/>
              <a:round/>
              <a:headEnd type="none" w="med" len="med"/>
              <a:tailEnd type="none" w="med" len="med"/>
            </a:ln>
          </a:left>
        </a:tcBdr>
        <a:fill>
          <a:solidFill>
            <a:srgbClr val="12541A"/>
          </a:solidFill>
        </a:fill>
      </a:tcStyle>
    </a:lastCol>
    <a:firstCol>
      <a:tcTxStyle b="on">
        <a:font>
          <a:latin typeface=""/>
          <a:ea typeface=""/>
          <a:cs typeface=""/>
        </a:font>
      </a:tcTxStyle>
      <a:tcStyle>
        <a:tcBdr>
          <a:right>
            <a:ln w="25402" cap="flat" cmpd="sng" algn="ctr">
              <a:solidFill>
                <a:srgbClr val="FFFFFF"/>
              </a:solidFill>
              <a:prstDash val="solid"/>
              <a:round/>
              <a:headEnd type="none" w="med" len="med"/>
              <a:tailEnd type="none" w="med" len="med"/>
            </a:ln>
          </a:right>
        </a:tcBdr>
        <a:fill>
          <a:solidFill>
            <a:srgbClr val="12541A"/>
          </a:solidFill>
        </a:fill>
      </a:tcStyle>
    </a:firstCol>
    <a:lastRow>
      <a:tcTxStyle b="on">
        <a:font>
          <a:latin typeface=""/>
          <a:ea typeface=""/>
          <a:cs typeface=""/>
        </a:font>
      </a:tcTxStyle>
      <a:tcStyle>
        <a:tcBdr>
          <a:top>
            <a:ln w="25402" cap="flat" cmpd="sng" algn="ctr">
              <a:solidFill>
                <a:srgbClr val="FFFFFF"/>
              </a:solidFill>
              <a:prstDash val="solid"/>
              <a:round/>
              <a:headEnd type="none" w="med" len="med"/>
              <a:tailEnd type="none" w="med" len="med"/>
            </a:ln>
          </a:top>
        </a:tcBdr>
        <a:fill>
          <a:solidFill>
            <a:srgbClr val="0D4514"/>
          </a:solidFill>
        </a:fill>
      </a:tcStyle>
    </a:lastRow>
    <a:firstRow>
      <a:tcTxStyle b="on">
        <a:font>
          <a:latin typeface=""/>
          <a:ea typeface=""/>
          <a:cs typeface=""/>
        </a:font>
      </a:tcTxStyle>
      <a:tcStyle>
        <a:tcBdr>
          <a:bottom>
            <a:ln w="25402" cap="flat" cmpd="sng" algn="ctr">
              <a:solidFill>
                <a:srgbClr val="FFFFFF"/>
              </a:solidFill>
              <a:prstDash val="solid"/>
              <a:round/>
              <a:headEnd type="none" w="med" len="med"/>
              <a:tailEnd type="none" w="med" len="med"/>
            </a:ln>
          </a:bottom>
        </a:tcBdr>
        <a:fill>
          <a:solidFill>
            <a:srgbClr val="000000"/>
          </a:solidFill>
        </a:fill>
      </a:tcStyle>
    </a:firstRow>
  </a:tblStyle>
  <a:tblStyle styleId="{306799F8-075E-4A3A-A7F6-7FBC6576F1A4}" styleName="">
    <a:wholeTbl>
      <a:tcTxStyle>
        <a:font>
          <a:latin typeface="+mn-lt"/>
          <a:ea typeface="+mn-ea"/>
          <a:cs typeface="+mn-cs"/>
        </a:font>
        <a:srgbClr val="FFFFFF"/>
      </a:tcTxStyle>
      <a:tcStyle>
        <a:tcBdr>
          <a:left>
            <a:ln w="3172" cap="flat" cmpd="sng" algn="ctr">
              <a:solidFill>
                <a:srgbClr val="BCC7BD"/>
              </a:solidFill>
              <a:prstDash val="solid"/>
              <a:round/>
              <a:headEnd type="none" w="med" len="med"/>
              <a:tailEnd type="none" w="med" len="med"/>
            </a:ln>
          </a:left>
          <a:right>
            <a:ln w="3172" cap="flat" cmpd="sng" algn="ctr">
              <a:solidFill>
                <a:srgbClr val="BCC7BD"/>
              </a:solidFill>
              <a:prstDash val="solid"/>
              <a:round/>
              <a:headEnd type="none" w="med" len="med"/>
              <a:tailEnd type="none" w="med" len="med"/>
            </a:ln>
          </a:right>
          <a:top>
            <a:ln w="3172" cap="flat" cmpd="sng" algn="ctr">
              <a:solidFill>
                <a:srgbClr val="BCC7BD"/>
              </a:solidFill>
              <a:prstDash val="solid"/>
              <a:round/>
              <a:headEnd type="none" w="med" len="med"/>
              <a:tailEnd type="none" w="med" len="med"/>
            </a:ln>
          </a:top>
          <a:bottom>
            <a:ln w="3172" cap="flat" cmpd="sng" algn="ctr">
              <a:solidFill>
                <a:srgbClr val="BCC7BD"/>
              </a:solidFill>
              <a:prstDash val="solid"/>
              <a:round/>
              <a:headEnd type="none" w="med" len="med"/>
              <a:tailEnd type="none" w="med" len="med"/>
            </a:ln>
          </a:bottom>
        </a:tcBdr>
        <a:fill>
          <a:solidFill>
            <a:srgbClr val="196B24"/>
          </a:solidFill>
        </a:fill>
      </a:tcStyle>
    </a:wholeTbl>
    <a:band1H>
      <a:tcStyle>
        <a:tcBdr/>
        <a:fill>
          <a:solidFill>
            <a:srgbClr val="FFFFFF"/>
          </a:solidFill>
        </a:fill>
      </a:tcStyle>
    </a:band1H>
    <a:band1V>
      <a:tcStyle>
        <a:tcBdr/>
        <a:fill>
          <a:solidFill>
            <a:srgbClr val="FFFFFF"/>
          </a:solidFill>
        </a:fill>
      </a:tcStyle>
    </a:band1V>
    <a:lastCol>
      <a:tcTxStyle b="on">
        <a:font>
          <a:latin typeface=""/>
          <a:ea typeface=""/>
          <a:cs typeface=""/>
        </a:font>
      </a:tcTxStyle>
      <a:tcStyle>
        <a:tcBdr>
          <a:left>
            <a:ln w="3172" cap="flat" cmpd="sng" algn="ctr">
              <a:solidFill>
                <a:srgbClr val="FFFFFF"/>
              </a:solidFill>
              <a:prstDash val="solid"/>
              <a:round/>
              <a:headEnd type="none" w="med" len="med"/>
              <a:tailEnd type="none" w="med" len="med"/>
            </a:ln>
          </a:left>
        </a:tcBdr>
        <a:fill>
          <a:solidFill>
            <a:srgbClr val="196B24"/>
          </a:solidFill>
        </a:fill>
      </a:tcStyle>
    </a:lastCol>
    <a:firstCol>
      <a:tcTxStyle b="on">
        <a:font>
          <a:latin typeface=""/>
          <a:ea typeface=""/>
          <a:cs typeface=""/>
        </a:font>
      </a:tcTxStyle>
      <a:tcStyle>
        <a:tcBdr>
          <a:right>
            <a:ln w="3172" cap="flat" cmpd="sng" algn="ctr">
              <a:solidFill>
                <a:srgbClr val="FFFFFF"/>
              </a:solidFill>
              <a:prstDash val="solid"/>
              <a:round/>
              <a:headEnd type="none" w="med" len="med"/>
              <a:tailEnd type="none" w="med" len="med"/>
            </a:ln>
          </a:right>
        </a:tcBdr>
        <a:fill>
          <a:solidFill>
            <a:srgbClr val="196B24"/>
          </a:solidFill>
        </a:fill>
      </a:tcStyle>
    </a:firstCol>
    <a:lastRow>
      <a:tcTxStyle b="on">
        <a:font>
          <a:latin typeface=""/>
          <a:ea typeface=""/>
          <a:cs typeface=""/>
        </a:font>
      </a:tcTxStyle>
      <a:tcStyle>
        <a:tcBdr>
          <a:top>
            <a:ln w="3172" cap="flat" cmpd="sng" algn="ctr">
              <a:solidFill>
                <a:srgbClr val="FFFFFF"/>
              </a:solidFill>
              <a:prstDash val="solid"/>
              <a:round/>
              <a:headEnd type="none" w="med" len="med"/>
              <a:tailEnd type="none" w="med" len="med"/>
            </a:ln>
          </a:top>
        </a:tcBdr>
        <a:fill>
          <a:solidFill>
            <a:srgbClr val="196B24"/>
          </a:solidFill>
        </a:fill>
      </a:tcStyle>
    </a:lastRow>
    <a:firstRow>
      <a:tcTxStyle b="on">
        <a:font>
          <a:latin typeface=""/>
          <a:ea typeface=""/>
          <a:cs typeface=""/>
        </a:font>
      </a:tcTxStyle>
      <a:tcStyle>
        <a:tcBdr>
          <a:bottom>
            <a:ln w="3172" cap="flat" cmpd="sng" algn="ctr">
              <a:solidFill>
                <a:srgbClr val="FFFFFF"/>
              </a:solidFill>
              <a:prstDash val="solid"/>
              <a:round/>
              <a:headEnd type="none" w="med" len="med"/>
              <a:tailEnd type="none" w="med" len="med"/>
            </a:ln>
          </a:bottom>
        </a:tcBdr>
        <a:fill>
          <a:solidFill>
            <a:srgbClr val="196B24"/>
          </a:solidFill>
        </a:fill>
      </a:tcStyle>
    </a:firstRow>
  </a:tblStyle>
  <a:tblStyle styleId="{69C7853C-536D-4A76-A0AE-DD22124D55A5}" styleName="">
    <a:wholeTbl>
      <a:tcTxStyle>
        <a:font>
          <a:latin typeface="+mn-lt"/>
          <a:ea typeface="+mn-ea"/>
          <a:cs typeface="+mn-cs"/>
        </a:font>
        <a:srgbClr val="000000"/>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wholeTbl>
    <a:band1H>
      <a:tcStyle>
        <a:tcBdr/>
        <a:fill>
          <a:solidFill>
            <a:srgbClr val="196B24"/>
          </a:solidFill>
        </a:fill>
      </a:tcStyle>
    </a:band1H>
    <a:band2H>
      <a:tcStyle>
        <a:tcBdr/>
        <a:fill>
          <a:solidFill>
            <a:srgbClr val="196B24"/>
          </a:solidFill>
        </a:fill>
      </a:tcStyle>
    </a:band2H>
    <a:band1V>
      <a:tcStyle>
        <a:tcBdr>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band1V>
    <a:band2V>
      <a:tcStyle>
        <a:tcBdr/>
        <a:fill>
          <a:solidFill>
            <a:srgbClr val="196B24"/>
          </a:solidFill>
        </a:fill>
      </a:tcStyle>
    </a:band2V>
    <a:lastCol>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lastCol>
    <a:firstCol>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firstCol>
    <a:lastRow>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lastRow>
    <a:firstRow>
      <a:tcTxStyle b="on">
        <a:font>
          <a:latin typeface="+mn-lt"/>
          <a:ea typeface="+mn-ea"/>
          <a:cs typeface="+mn-cs"/>
        </a:font>
        <a:srgbClr val="FFFFFF"/>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FFFFFF"/>
              </a:solidFill>
              <a:prstDash val="solid"/>
              <a:round/>
              <a:headEnd type="none" w="med" len="med"/>
              <a:tailEnd type="none" w="med" len="med"/>
            </a:ln>
          </a:bottom>
        </a:tcBdr>
        <a:fill>
          <a:solidFill>
            <a:srgbClr val="196B24"/>
          </a:solidFill>
        </a:fill>
      </a:tcStyle>
    </a:firstRow>
  </a:tblStyle>
  <a:tblStyle styleId="{775DCB02-9BB8-47FD-8907-85C794F793BA}" styleName="">
    <a:wholeTbl>
      <a:tcTxStyle>
        <a:font>
          <a:latin typeface="+mn-lt"/>
          <a:ea typeface="+mn-ea"/>
          <a:cs typeface="+mn-cs"/>
        </a:font>
        <a:srgbClr val="000000"/>
      </a:tcTxStyle>
      <a:tcStyle>
        <a:tcBdr>
          <a:left>
            <a:ln w="3172" cap="flat" cmpd="sng" algn="ctr">
              <a:solidFill>
                <a:srgbClr val="0F9ED5"/>
              </a:solidFill>
              <a:prstDash val="solid"/>
              <a:round/>
              <a:headEnd type="none" w="med" len="med"/>
              <a:tailEnd type="none" w="med" len="med"/>
            </a:ln>
          </a:left>
          <a:right>
            <a:ln w="3172" cap="flat" cmpd="sng" algn="ctr">
              <a:solidFill>
                <a:srgbClr val="0F9ED5"/>
              </a:solidFill>
              <a:prstDash val="solid"/>
              <a:round/>
              <a:headEnd type="none" w="med" len="med"/>
              <a:tailEnd type="none" w="med" len="med"/>
            </a:ln>
          </a:right>
          <a:top>
            <a:ln w="3172" cap="flat" cmpd="sng" algn="ctr">
              <a:solidFill>
                <a:srgbClr val="0F9ED5"/>
              </a:solidFill>
              <a:prstDash val="solid"/>
              <a:round/>
              <a:headEnd type="none" w="med" len="med"/>
              <a:tailEnd type="none" w="med" len="med"/>
            </a:ln>
          </a:top>
          <a:bottom>
            <a:ln w="3172" cap="flat" cmpd="sng" algn="ctr">
              <a:solidFill>
                <a:srgbClr val="0F9ED5"/>
              </a:solidFill>
              <a:prstDash val="solid"/>
              <a:round/>
              <a:headEnd type="none" w="med" len="med"/>
              <a:tailEnd type="none" w="med" len="med"/>
            </a:ln>
          </a:bottom>
        </a:tcBdr>
        <a:fill>
          <a:solidFill>
            <a:srgbClr val="0F9ED5"/>
          </a:solidFill>
        </a:fill>
      </a:tcStyle>
    </a:wholeTbl>
    <a:band1H>
      <a:tcStyle>
        <a:tcBdr/>
        <a:fill>
          <a:solidFill>
            <a:srgbClr val="0F9ED5"/>
          </a:solidFill>
        </a:fill>
      </a:tcStyle>
    </a:band1H>
    <a:band2H>
      <a:tcStyle>
        <a:tcBdr/>
        <a:fill>
          <a:solidFill>
            <a:srgbClr val="0F9ED5"/>
          </a:solidFill>
        </a:fill>
      </a:tcStyle>
    </a:band2H>
    <a:band1V>
      <a:tcStyle>
        <a:tcBdr>
          <a:top>
            <a:ln w="3172" cap="flat" cmpd="sng" algn="ctr">
              <a:solidFill>
                <a:srgbClr val="0F9ED5"/>
              </a:solidFill>
              <a:prstDash val="solid"/>
              <a:round/>
              <a:headEnd type="none" w="med" len="med"/>
              <a:tailEnd type="none" w="med" len="med"/>
            </a:ln>
          </a:top>
          <a:bottom>
            <a:ln w="3172" cap="flat" cmpd="sng" algn="ctr">
              <a:solidFill>
                <a:srgbClr val="0F9ED5"/>
              </a:solidFill>
              <a:prstDash val="solid"/>
              <a:round/>
              <a:headEnd type="none" w="med" len="med"/>
              <a:tailEnd type="none" w="med" len="med"/>
            </a:ln>
          </a:bottom>
        </a:tcBdr>
        <a:fill>
          <a:solidFill>
            <a:srgbClr val="0F9ED5"/>
          </a:solidFill>
        </a:fill>
      </a:tcStyle>
    </a:band1V>
    <a:band2V>
      <a:tcStyle>
        <a:tcBdr/>
        <a:fill>
          <a:solidFill>
            <a:srgbClr val="0F9ED5"/>
          </a:solidFill>
        </a:fill>
      </a:tcStyle>
    </a:band2V>
    <a:lastCol>
      <a:tcTxStyle b="on">
        <a:font>
          <a:latin typeface=""/>
          <a:ea typeface=""/>
          <a:cs typeface=""/>
        </a:font>
      </a:tcTxStyle>
      <a:tcStyle>
        <a:tcBdr>
          <a:left>
            <a:ln w="3172" cap="flat" cmpd="sng" algn="ctr">
              <a:solidFill>
                <a:srgbClr val="0F9ED5"/>
              </a:solidFill>
              <a:prstDash val="solid"/>
              <a:round/>
              <a:headEnd type="none" w="med" len="med"/>
              <a:tailEnd type="none" w="med" len="med"/>
            </a:ln>
          </a:left>
          <a:right>
            <a:ln w="3172" cap="flat" cmpd="sng" algn="ctr">
              <a:solidFill>
                <a:srgbClr val="0F9ED5"/>
              </a:solidFill>
              <a:prstDash val="solid"/>
              <a:round/>
              <a:headEnd type="none" w="med" len="med"/>
              <a:tailEnd type="none" w="med" len="med"/>
            </a:ln>
          </a:right>
          <a:top>
            <a:ln w="3172" cap="flat" cmpd="sng" algn="ctr">
              <a:solidFill>
                <a:srgbClr val="0F9ED5"/>
              </a:solidFill>
              <a:prstDash val="solid"/>
              <a:round/>
              <a:headEnd type="none" w="med" len="med"/>
              <a:tailEnd type="none" w="med" len="med"/>
            </a:ln>
          </a:top>
          <a:bottom>
            <a:ln w="3172" cap="flat" cmpd="sng" algn="ctr">
              <a:solidFill>
                <a:srgbClr val="0F9ED5"/>
              </a:solidFill>
              <a:prstDash val="solid"/>
              <a:round/>
              <a:headEnd type="none" w="med" len="med"/>
              <a:tailEnd type="none" w="med" len="med"/>
            </a:ln>
          </a:bottom>
        </a:tcBdr>
        <a:fill>
          <a:solidFill>
            <a:srgbClr val="0F9ED5"/>
          </a:solidFill>
        </a:fill>
      </a:tcStyle>
    </a:lastCol>
    <a:firstCol>
      <a:tcTxStyle b="on">
        <a:font>
          <a:latin typeface=""/>
          <a:ea typeface=""/>
          <a:cs typeface=""/>
        </a:font>
      </a:tcTxStyle>
      <a:tcStyle>
        <a:tcBdr>
          <a:left>
            <a:ln w="3172" cap="flat" cmpd="sng" algn="ctr">
              <a:solidFill>
                <a:srgbClr val="0F9ED5"/>
              </a:solidFill>
              <a:prstDash val="solid"/>
              <a:round/>
              <a:headEnd type="none" w="med" len="med"/>
              <a:tailEnd type="none" w="med" len="med"/>
            </a:ln>
          </a:left>
          <a:right>
            <a:ln w="3172" cap="flat" cmpd="sng" algn="ctr">
              <a:solidFill>
                <a:srgbClr val="0F9ED5"/>
              </a:solidFill>
              <a:prstDash val="solid"/>
              <a:round/>
              <a:headEnd type="none" w="med" len="med"/>
              <a:tailEnd type="none" w="med" len="med"/>
            </a:ln>
          </a:right>
          <a:top>
            <a:ln w="3172" cap="flat" cmpd="sng" algn="ctr">
              <a:solidFill>
                <a:srgbClr val="0F9ED5"/>
              </a:solidFill>
              <a:prstDash val="solid"/>
              <a:round/>
              <a:headEnd type="none" w="med" len="med"/>
              <a:tailEnd type="none" w="med" len="med"/>
            </a:ln>
          </a:top>
          <a:bottom>
            <a:ln w="3172" cap="flat" cmpd="sng" algn="ctr">
              <a:solidFill>
                <a:srgbClr val="0F9ED5"/>
              </a:solidFill>
              <a:prstDash val="solid"/>
              <a:round/>
              <a:headEnd type="none" w="med" len="med"/>
              <a:tailEnd type="none" w="med" len="med"/>
            </a:ln>
          </a:bottom>
        </a:tcBdr>
        <a:fill>
          <a:solidFill>
            <a:srgbClr val="0F9ED5"/>
          </a:solidFill>
        </a:fill>
      </a:tcStyle>
    </a:firstCol>
    <a:lastRow>
      <a:tcTxStyle b="on">
        <a:font>
          <a:latin typeface=""/>
          <a:ea typeface=""/>
          <a:cs typeface=""/>
        </a:font>
      </a:tcTxStyle>
      <a:tcStyle>
        <a:tcBdr>
          <a:left>
            <a:ln w="3172" cap="flat" cmpd="sng" algn="ctr">
              <a:solidFill>
                <a:srgbClr val="0F9ED5"/>
              </a:solidFill>
              <a:prstDash val="solid"/>
              <a:round/>
              <a:headEnd type="none" w="med" len="med"/>
              <a:tailEnd type="none" w="med" len="med"/>
            </a:ln>
          </a:left>
          <a:right>
            <a:ln w="3172" cap="flat" cmpd="sng" algn="ctr">
              <a:solidFill>
                <a:srgbClr val="0F9ED5"/>
              </a:solidFill>
              <a:prstDash val="solid"/>
              <a:round/>
              <a:headEnd type="none" w="med" len="med"/>
              <a:tailEnd type="none" w="med" len="med"/>
            </a:ln>
          </a:right>
          <a:top>
            <a:ln w="3172" cap="flat" cmpd="sng" algn="ctr">
              <a:solidFill>
                <a:srgbClr val="0F9ED5"/>
              </a:solidFill>
              <a:prstDash val="solid"/>
              <a:round/>
              <a:headEnd type="none" w="med" len="med"/>
              <a:tailEnd type="none" w="med" len="med"/>
            </a:ln>
          </a:top>
          <a:bottom>
            <a:ln w="3172" cap="flat" cmpd="sng" algn="ctr">
              <a:solidFill>
                <a:srgbClr val="0F9ED5"/>
              </a:solidFill>
              <a:prstDash val="solid"/>
              <a:round/>
              <a:headEnd type="none" w="med" len="med"/>
              <a:tailEnd type="none" w="med" len="med"/>
            </a:ln>
          </a:bottom>
        </a:tcBdr>
        <a:fill>
          <a:solidFill>
            <a:srgbClr val="0F9ED5"/>
          </a:solidFill>
        </a:fill>
      </a:tcStyle>
    </a:lastRow>
    <a:firstRow>
      <a:tcTxStyle b="on">
        <a:font>
          <a:latin typeface="+mn-lt"/>
          <a:ea typeface="+mn-ea"/>
          <a:cs typeface="+mn-cs"/>
        </a:font>
        <a:srgbClr val="FFFFFF"/>
      </a:tcTxStyle>
      <a:tcStyle>
        <a:tcBdr>
          <a:left>
            <a:ln w="3172" cap="flat" cmpd="sng" algn="ctr">
              <a:solidFill>
                <a:srgbClr val="0F9ED5"/>
              </a:solidFill>
              <a:prstDash val="solid"/>
              <a:round/>
              <a:headEnd type="none" w="med" len="med"/>
              <a:tailEnd type="none" w="med" len="med"/>
            </a:ln>
          </a:left>
          <a:right>
            <a:ln w="3172" cap="flat" cmpd="sng" algn="ctr">
              <a:solidFill>
                <a:srgbClr val="0F9ED5"/>
              </a:solidFill>
              <a:prstDash val="solid"/>
              <a:round/>
              <a:headEnd type="none" w="med" len="med"/>
              <a:tailEnd type="none" w="med" len="med"/>
            </a:ln>
          </a:right>
          <a:top>
            <a:ln w="3172" cap="flat" cmpd="sng" algn="ctr">
              <a:solidFill>
                <a:srgbClr val="0F9ED5"/>
              </a:solidFill>
              <a:prstDash val="solid"/>
              <a:round/>
              <a:headEnd type="none" w="med" len="med"/>
              <a:tailEnd type="none" w="med" len="med"/>
            </a:ln>
          </a:top>
          <a:bottom>
            <a:ln w="3172" cap="flat" cmpd="sng" algn="ctr">
              <a:solidFill>
                <a:srgbClr val="FFFFFF"/>
              </a:solidFill>
              <a:prstDash val="solid"/>
              <a:round/>
              <a:headEnd type="none" w="med" len="med"/>
              <a:tailEnd type="none" w="med" len="med"/>
            </a:ln>
          </a:bottom>
        </a:tcBdr>
        <a:fill>
          <a:solidFill>
            <a:srgbClr val="0F9ED5"/>
          </a:solidFill>
        </a:fill>
      </a:tcStyle>
    </a:firstRow>
  </a:tblStyle>
  <a:tblStyle styleId="{125E5076-3810-47DD-B79F-674D7AD40C01}" styleName="">
    <a:wholeTbl>
      <a:tcTxStyle>
        <a:font>
          <a:latin typeface="+mn-lt"/>
          <a:ea typeface="+mn-ea"/>
          <a:cs typeface="+mn-cs"/>
        </a:font>
        <a:srgbClr val="FFFFFF"/>
      </a:tcTxStyle>
      <a:tcStyle>
        <a:tcBdr/>
        <a:fill>
          <a:solidFill>
            <a:srgbClr val="156082"/>
          </a:solidFill>
        </a:fill>
      </a:tcStyle>
    </a:wholeTbl>
    <a:band1H>
      <a:tcStyle>
        <a:tcBdr/>
        <a:fill>
          <a:solidFill>
            <a:srgbClr val="0E4B66"/>
          </a:solidFill>
        </a:fill>
      </a:tcStyle>
    </a:band1H>
    <a:band1V>
      <a:tcStyle>
        <a:tcBdr/>
        <a:fill>
          <a:solidFill>
            <a:srgbClr val="0E4B66"/>
          </a:solidFill>
        </a:fill>
      </a:tcStyle>
    </a:band1V>
    <a:lastCol>
      <a:tcTxStyle b="on">
        <a:font>
          <a:latin typeface=""/>
          <a:ea typeface=""/>
          <a:cs typeface=""/>
        </a:font>
      </a:tcTxStyle>
      <a:tcStyle>
        <a:tcBdr>
          <a:left>
            <a:ln w="25402" cap="flat" cmpd="sng" algn="ctr">
              <a:solidFill>
                <a:srgbClr val="FFFFFF"/>
              </a:solidFill>
              <a:prstDash val="solid"/>
              <a:round/>
              <a:headEnd type="none" w="med" len="med"/>
              <a:tailEnd type="none" w="med" len="med"/>
            </a:ln>
          </a:left>
        </a:tcBdr>
        <a:fill>
          <a:solidFill>
            <a:srgbClr val="0E4B66"/>
          </a:solidFill>
        </a:fill>
      </a:tcStyle>
    </a:lastCol>
    <a:firstCol>
      <a:tcTxStyle b="on">
        <a:font>
          <a:latin typeface=""/>
          <a:ea typeface=""/>
          <a:cs typeface=""/>
        </a:font>
      </a:tcTxStyle>
      <a:tcStyle>
        <a:tcBdr>
          <a:right>
            <a:ln w="25402" cap="flat" cmpd="sng" algn="ctr">
              <a:solidFill>
                <a:srgbClr val="FFFFFF"/>
              </a:solidFill>
              <a:prstDash val="solid"/>
              <a:round/>
              <a:headEnd type="none" w="med" len="med"/>
              <a:tailEnd type="none" w="med" len="med"/>
            </a:ln>
          </a:right>
        </a:tcBdr>
        <a:fill>
          <a:solidFill>
            <a:srgbClr val="0E4B66"/>
          </a:solidFill>
        </a:fill>
      </a:tcStyle>
    </a:firstCol>
    <a:lastRow>
      <a:tcTxStyle b="on">
        <a:font>
          <a:latin typeface=""/>
          <a:ea typeface=""/>
          <a:cs typeface=""/>
        </a:font>
      </a:tcTxStyle>
      <a:tcStyle>
        <a:tcBdr>
          <a:top>
            <a:ln w="25402" cap="flat" cmpd="sng" algn="ctr">
              <a:solidFill>
                <a:srgbClr val="FFFFFF"/>
              </a:solidFill>
              <a:prstDash val="solid"/>
              <a:round/>
              <a:headEnd type="none" w="med" len="med"/>
              <a:tailEnd type="none" w="med" len="med"/>
            </a:ln>
          </a:top>
        </a:tcBdr>
        <a:fill>
          <a:solidFill>
            <a:srgbClr val="0A3D54"/>
          </a:solidFill>
        </a:fill>
      </a:tcStyle>
    </a:lastRow>
    <a:firstRow>
      <a:tcTxStyle b="on">
        <a:font>
          <a:latin typeface=""/>
          <a:ea typeface=""/>
          <a:cs typeface=""/>
        </a:font>
      </a:tcTxStyle>
      <a:tcStyle>
        <a:tcBdr>
          <a:bottom>
            <a:ln w="25402" cap="flat" cmpd="sng" algn="ctr">
              <a:solidFill>
                <a:srgbClr val="FFFFFF"/>
              </a:solidFill>
              <a:prstDash val="solid"/>
              <a:round/>
              <a:headEnd type="none" w="med" len="med"/>
              <a:tailEnd type="none" w="med" len="med"/>
            </a:ln>
          </a:bottom>
        </a:tcBdr>
        <a:fill>
          <a:solidFill>
            <a:srgbClr val="000000"/>
          </a:solidFill>
        </a:fill>
      </a:tcStyle>
    </a:firstRow>
  </a:tblStyle>
  <a:tblStyle styleId="{284E427A-3D55-4303-BF80-6455036E1DE7}" styleName="">
    <a:wholeTbl>
      <a:tcTxStyle>
        <a:font>
          <a:latin typeface="+mn-lt"/>
          <a:ea typeface="+mn-ea"/>
          <a:cs typeface="+mn-cs"/>
        </a:font>
        <a:srgbClr val="000000"/>
      </a:tcTxStyle>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fill>
          <a:solidFill>
            <a:srgbClr val="E97132"/>
          </a:solidFill>
        </a:fill>
      </a:tcStyle>
    </a:wholeTbl>
    <a:band1H>
      <a:tcStyle>
        <a:tcBdr/>
        <a:fill>
          <a:solidFill>
            <a:srgbClr val="E97132"/>
          </a:solidFill>
        </a:fill>
      </a:tcStyle>
    </a:band1H>
    <a:band2H>
      <a:tcStyle>
        <a:tcBdr/>
        <a:fill>
          <a:solidFill>
            <a:srgbClr val="E97132"/>
          </a:solidFill>
        </a:fill>
      </a:tcStyle>
    </a:band2H>
    <a:band1V>
      <a:tcStyle>
        <a:tcBdr>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fill>
          <a:solidFill>
            <a:srgbClr val="E97132"/>
          </a:solidFill>
        </a:fill>
      </a:tcStyle>
    </a:band1V>
    <a:band2V>
      <a:tcStyle>
        <a:tcBdr/>
        <a:fill>
          <a:solidFill>
            <a:srgbClr val="E97132"/>
          </a:solidFill>
        </a:fill>
      </a:tcStyle>
    </a:band2V>
    <a:lastCol>
      <a:tcTxStyle b="on">
        <a:font>
          <a:latin typeface=""/>
          <a:ea typeface=""/>
          <a:cs typeface=""/>
        </a:font>
      </a:tcTxStyle>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fill>
          <a:solidFill>
            <a:srgbClr val="E97132"/>
          </a:solidFill>
        </a:fill>
      </a:tcStyle>
    </a:lastCol>
    <a:firstCol>
      <a:tcTxStyle b="on">
        <a:font>
          <a:latin typeface=""/>
          <a:ea typeface=""/>
          <a:cs typeface=""/>
        </a:font>
      </a:tcTxStyle>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fill>
          <a:solidFill>
            <a:srgbClr val="E97132"/>
          </a:solidFill>
        </a:fill>
      </a:tcStyle>
    </a:firstCol>
    <a:lastRow>
      <a:tcTxStyle b="on">
        <a:font>
          <a:latin typeface=""/>
          <a:ea typeface=""/>
          <a:cs typeface=""/>
        </a:font>
      </a:tcTxStyle>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fill>
          <a:solidFill>
            <a:srgbClr val="E97132"/>
          </a:solidFill>
        </a:fill>
      </a:tcStyle>
    </a:lastRow>
    <a:firstRow>
      <a:tcTxStyle b="on">
        <a:font>
          <a:latin typeface="+mn-lt"/>
          <a:ea typeface="+mn-ea"/>
          <a:cs typeface="+mn-cs"/>
        </a:font>
        <a:srgbClr val="FFFFFF"/>
      </a:tcTxStyle>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op>
            <a:ln w="3172" cap="flat" cmpd="sng" algn="ctr">
              <a:solidFill>
                <a:srgbClr val="E97132"/>
              </a:solidFill>
              <a:prstDash val="solid"/>
              <a:round/>
              <a:headEnd type="none" w="med" len="med"/>
              <a:tailEnd type="none" w="med" len="med"/>
            </a:ln>
          </a:top>
          <a:bottom>
            <a:ln w="3172" cap="flat" cmpd="sng" algn="ctr">
              <a:solidFill>
                <a:srgbClr val="FFFFFF"/>
              </a:solidFill>
              <a:prstDash val="solid"/>
              <a:round/>
              <a:headEnd type="none" w="med" len="med"/>
              <a:tailEnd type="none" w="med" len="med"/>
            </a:ln>
          </a:bottom>
        </a:tcBdr>
        <a:fill>
          <a:solidFill>
            <a:srgbClr val="E97132"/>
          </a:solidFill>
        </a:fill>
      </a:tcStyle>
    </a:firstRow>
  </a:tblStyle>
  <a:tblStyle styleId="{B301B821-A1FF-4177-AEE7-76D212191A09}" styleName="">
    <a:wholeTbl>
      <a:tcTxStyle>
        <a:font>
          <a:latin typeface="+mn-lt"/>
          <a:ea typeface="+mn-ea"/>
          <a:cs typeface="+mn-cs"/>
        </a:font>
        <a:srgbClr val="000000"/>
      </a:tcTxStyle>
      <a:tcStyle>
        <a:tcBdr>
          <a:left>
            <a:ln w="12701" cap="flat" cmpd="sng" algn="ctr">
              <a:solidFill>
                <a:srgbClr val="156082"/>
              </a:solidFill>
              <a:prstDash val="solid"/>
              <a:round/>
              <a:headEnd type="none" w="med" len="med"/>
              <a:tailEnd type="none" w="med" len="med"/>
            </a:ln>
          </a:left>
          <a:right>
            <a:ln w="12701" cap="flat" cmpd="sng" algn="ctr">
              <a:solidFill>
                <a:srgbClr val="156082"/>
              </a:solidFill>
              <a:prstDash val="solid"/>
              <a:round/>
              <a:headEnd type="none" w="med" len="med"/>
              <a:tailEnd type="none" w="med" len="med"/>
            </a:ln>
          </a:right>
          <a:top>
            <a:ln w="12701" cap="flat" cmpd="sng" algn="ctr">
              <a:solidFill>
                <a:srgbClr val="156082"/>
              </a:solidFill>
              <a:prstDash val="solid"/>
              <a:round/>
              <a:headEnd type="none" w="med" len="med"/>
              <a:tailEnd type="none" w="med" len="med"/>
            </a:ln>
          </a:top>
          <a:bottom>
            <a:ln w="12701" cap="flat" cmpd="sng" algn="ctr">
              <a:solidFill>
                <a:srgbClr val="156082"/>
              </a:solidFill>
              <a:prstDash val="solid"/>
              <a:round/>
              <a:headEnd type="none" w="med" len="med"/>
              <a:tailEnd type="none" w="med" len="med"/>
            </a:ln>
          </a:bottom>
        </a:tcBdr>
        <a:fill>
          <a:solidFill>
            <a:srgbClr val="FFFFFF"/>
          </a:solidFill>
        </a:fill>
      </a:tcStyle>
    </a:wholeTbl>
    <a:band1H>
      <a:tcStyle>
        <a:tcBdr/>
        <a:fill>
          <a:solidFill>
            <a:srgbClr val="E7EAED"/>
          </a:solidFill>
        </a:fill>
      </a:tcStyle>
    </a:band1H>
    <a:band1V>
      <a:tcStyle>
        <a:tcBdr/>
        <a:fill>
          <a:solidFill>
            <a:srgbClr val="E7EAED"/>
          </a:solidFill>
        </a:fill>
      </a:tcStyle>
    </a:band1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156082"/>
              </a:solidFill>
              <a:prstDash val="solid"/>
              <a:round/>
              <a:headEnd type="none" w="med" len="med"/>
              <a:tailEnd type="none" w="med" len="med"/>
            </a:ln>
          </a:top>
        </a:tcBdr>
        <a:fill>
          <a:solidFill>
            <a:srgbClr val="FFFFFF"/>
          </a:solidFill>
        </a:fill>
      </a:tcStyle>
    </a:lastRow>
    <a:firstRow>
      <a:tcTxStyle b="on">
        <a:font>
          <a:latin typeface="+mn-lt"/>
          <a:ea typeface="+mn-ea"/>
          <a:cs typeface="+mn-cs"/>
        </a:font>
        <a:srgbClr val="FFFFFF"/>
      </a:tcTxStyle>
      <a:tcStyle>
        <a:tcBdr/>
        <a:fill>
          <a:solidFill>
            <a:srgbClr val="15608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2100" y="8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handoutMaster" Target="handoutMasters/handoutMaster1.xml"/><Relationship Id="rId35" Type="http://schemas.microsoft.com/office/2015/10/relationships/revisionInfo" Target="revisionInfo.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972968E-211C-6B1A-0841-6A757229C0AE}"/>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0" cap="none" spc="0" baseline="0">
              <a:solidFill>
                <a:srgbClr val="000000"/>
              </a:solidFill>
              <a:uFillTx/>
              <a:latin typeface="Outfit" pitchFamily="2"/>
              <a:ea typeface="Arial"/>
              <a:cs typeface="Arial"/>
            </a:endParaRPr>
          </a:p>
        </p:txBody>
      </p:sp>
      <p:sp>
        <p:nvSpPr>
          <p:cNvPr id="3" name="Date Placeholder 2">
            <a:extLst>
              <a:ext uri="{FF2B5EF4-FFF2-40B4-BE49-F238E27FC236}">
                <a16:creationId xmlns:a16="http://schemas.microsoft.com/office/drawing/2014/main" id="{2CF8B470-9161-D135-1A80-B6559F591CF2}"/>
              </a:ext>
            </a:extLst>
          </p:cNvPr>
          <p:cNvSpPr txBox="1">
            <a:spLocks noGrp="1"/>
          </p:cNvSpPr>
          <p:nvPr>
            <p:ph type="dt" sz="quarter"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F63C0B7-D367-451D-B387-C891C6582493}" type="datetime1">
              <a:rPr lang="en-US" sz="1200" b="0" i="0" u="none" strike="noStrike" kern="0" cap="none" spc="0" baseline="0">
                <a:solidFill>
                  <a:srgbClr val="000000"/>
                </a:solidFill>
                <a:uFillTx/>
                <a:latin typeface="Outfit" pitchFamily="2"/>
                <a:ea typeface="Arial"/>
                <a:cs typeface="Arial"/>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9/23/2026</a:t>
            </a:fld>
            <a:endParaRPr lang="en-US" sz="1200" b="0" i="0" u="none" strike="noStrike" kern="0" cap="none" spc="0" baseline="0">
              <a:solidFill>
                <a:srgbClr val="000000"/>
              </a:solidFill>
              <a:uFillTx/>
              <a:latin typeface="Outfit" pitchFamily="2"/>
              <a:ea typeface="Arial"/>
              <a:cs typeface="Arial"/>
            </a:endParaRPr>
          </a:p>
        </p:txBody>
      </p:sp>
      <p:sp>
        <p:nvSpPr>
          <p:cNvPr id="4" name="Footer Placeholder 3">
            <a:extLst>
              <a:ext uri="{FF2B5EF4-FFF2-40B4-BE49-F238E27FC236}">
                <a16:creationId xmlns:a16="http://schemas.microsoft.com/office/drawing/2014/main" id="{A440B379-36AC-C239-9F20-42E9F2B3ECE7}"/>
              </a:ext>
            </a:extLst>
          </p:cNvPr>
          <p:cNvSpPr txBox="1">
            <a:spLocks noGrp="1"/>
          </p:cNvSpPr>
          <p:nvPr>
            <p:ph type="ftr" sz="quarter" idx="2"/>
          </p:nvPr>
        </p:nvSpPr>
        <p:spPr>
          <a:xfrm>
            <a:off x="0"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0" cap="none" spc="0" baseline="0">
              <a:solidFill>
                <a:srgbClr val="000000"/>
              </a:solidFill>
              <a:uFillTx/>
              <a:latin typeface="Outfit" pitchFamily="2"/>
              <a:ea typeface="Arial"/>
              <a:cs typeface="Arial"/>
            </a:endParaRPr>
          </a:p>
        </p:txBody>
      </p:sp>
      <p:sp>
        <p:nvSpPr>
          <p:cNvPr id="5" name="Slide Number Placeholder 4">
            <a:extLst>
              <a:ext uri="{FF2B5EF4-FFF2-40B4-BE49-F238E27FC236}">
                <a16:creationId xmlns:a16="http://schemas.microsoft.com/office/drawing/2014/main" id="{F14F4C29-3D15-4602-4FC2-D9633B15A9ED}"/>
              </a:ext>
            </a:extLst>
          </p:cNvPr>
          <p:cNvSpPr txBox="1">
            <a:spLocks noGrp="1"/>
          </p:cNvSpPr>
          <p:nvPr>
            <p:ph type="sldNum" sz="quarter" idx="3"/>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32BA92E-A457-427E-977B-48D5B9710C42}" type="slidenum">
              <a:t>‹#›</a:t>
            </a:fld>
            <a:endParaRPr lang="en-US" sz="1200" b="0" i="0" u="none" strike="noStrike" kern="0" cap="none" spc="0" baseline="0">
              <a:solidFill>
                <a:srgbClr val="000000"/>
              </a:solidFill>
              <a:uFillTx/>
              <a:latin typeface="Outfit" pitchFamily="2"/>
              <a:ea typeface="Arial"/>
              <a:cs typeface="Arial"/>
            </a:endParaRPr>
          </a:p>
        </p:txBody>
      </p:sp>
    </p:spTree>
    <p:extLst>
      <p:ext uri="{BB962C8B-B14F-4D97-AF65-F5344CB8AC3E}">
        <p14:creationId xmlns:p14="http://schemas.microsoft.com/office/powerpoint/2010/main" val="38546928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Google Shape;3;n">
            <a:extLst>
              <a:ext uri="{FF2B5EF4-FFF2-40B4-BE49-F238E27FC236}">
                <a16:creationId xmlns:a16="http://schemas.microsoft.com/office/drawing/2014/main" id="{0E332F64-C377-B876-78B3-CDDBD4ECAF83}"/>
              </a:ext>
            </a:extLst>
          </p:cNvPr>
          <p:cNvSpPr txBox="1">
            <a:spLocks noGrp="1"/>
          </p:cNvSpPr>
          <p:nvPr>
            <p:ph type="hdr" sz="quarter"/>
          </p:nvPr>
        </p:nvSpPr>
        <p:spPr>
          <a:xfrm>
            <a:off x="0" y="0"/>
            <a:ext cx="2971800" cy="458791"/>
          </a:xfrm>
          <a:prstGeom prst="rect">
            <a:avLst/>
          </a:prstGeom>
          <a:noFill/>
          <a:ln>
            <a:noFill/>
          </a:ln>
        </p:spPr>
        <p:txBody>
          <a:bodyPr vert="horz" wrap="square" lIns="91421" tIns="45701" rIns="91421" bIns="45701" anchor="t"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3" name="Google Shape;4;n">
            <a:extLst>
              <a:ext uri="{FF2B5EF4-FFF2-40B4-BE49-F238E27FC236}">
                <a16:creationId xmlns:a16="http://schemas.microsoft.com/office/drawing/2014/main" id="{3D9AB0DC-4C95-41A1-F2CB-D24D09935624}"/>
              </a:ext>
            </a:extLst>
          </p:cNvPr>
          <p:cNvSpPr txBox="1">
            <a:spLocks noGrp="1"/>
          </p:cNvSpPr>
          <p:nvPr>
            <p:ph type="dt" idx="1"/>
          </p:nvPr>
        </p:nvSpPr>
        <p:spPr>
          <a:xfrm>
            <a:off x="3884608" y="0"/>
            <a:ext cx="2971800" cy="458791"/>
          </a:xfrm>
          <a:prstGeom prst="rect">
            <a:avLst/>
          </a:prstGeom>
          <a:noFill/>
          <a:ln>
            <a:noFill/>
          </a:ln>
        </p:spPr>
        <p:txBody>
          <a:bodyPr vert="horz" wrap="square" lIns="91421" tIns="45701" rIns="91421" bIns="45701" anchor="t"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4" name="Google Shape;5;n">
            <a:extLst>
              <a:ext uri="{FF2B5EF4-FFF2-40B4-BE49-F238E27FC236}">
                <a16:creationId xmlns:a16="http://schemas.microsoft.com/office/drawing/2014/main" id="{6417FE25-1EBF-04CA-BAED-0FC03AD176A6}"/>
              </a:ext>
            </a:extLst>
          </p:cNvPr>
          <p:cNvSpPr>
            <a:spLocks noGrp="1" noRot="1" noChangeAspect="1"/>
          </p:cNvSpPr>
          <p:nvPr>
            <p:ph type="sldImg" idx="2"/>
          </p:nvPr>
        </p:nvSpPr>
        <p:spPr>
          <a:xfrm>
            <a:off x="685800" y="1143000"/>
            <a:ext cx="5486400" cy="3086099"/>
          </a:xfrm>
          <a:prstGeom prst="rect">
            <a:avLst/>
          </a:prstGeom>
          <a:noFill/>
          <a:ln w="12701" cap="flat">
            <a:solidFill>
              <a:srgbClr val="000000"/>
            </a:solidFill>
            <a:prstDash val="solid"/>
            <a:round/>
          </a:ln>
        </p:spPr>
      </p:sp>
      <p:sp>
        <p:nvSpPr>
          <p:cNvPr id="5" name="Google Shape;6;n">
            <a:extLst>
              <a:ext uri="{FF2B5EF4-FFF2-40B4-BE49-F238E27FC236}">
                <a16:creationId xmlns:a16="http://schemas.microsoft.com/office/drawing/2014/main" id="{6C040AB0-5810-0EAA-0CAC-446251D89B46}"/>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21" tIns="45701" rIns="91421" bIns="45701" anchor="t" anchorCtr="0" compatLnSpc="1">
            <a:noAutofit/>
          </a:bodyPr>
          <a:lstStyle/>
          <a:p>
            <a:pPr lvl="0"/>
            <a:endParaRPr lang="en-GB"/>
          </a:p>
        </p:txBody>
      </p:sp>
      <p:sp>
        <p:nvSpPr>
          <p:cNvPr id="6" name="Google Shape;7;n">
            <a:extLst>
              <a:ext uri="{FF2B5EF4-FFF2-40B4-BE49-F238E27FC236}">
                <a16:creationId xmlns:a16="http://schemas.microsoft.com/office/drawing/2014/main" id="{C74DEBCD-193D-BF84-3CBD-8CD875A63C09}"/>
              </a:ext>
            </a:extLst>
          </p:cNvPr>
          <p:cNvSpPr txBox="1">
            <a:spLocks noGrp="1"/>
          </p:cNvSpPr>
          <p:nvPr>
            <p:ph type="ftr" sz="quarter" idx="4"/>
          </p:nvPr>
        </p:nvSpPr>
        <p:spPr>
          <a:xfrm>
            <a:off x="0" y="8685208"/>
            <a:ext cx="2971800" cy="458791"/>
          </a:xfrm>
          <a:prstGeom prst="rect">
            <a:avLst/>
          </a:prstGeom>
          <a:noFill/>
          <a:ln>
            <a:noFill/>
          </a:ln>
        </p:spPr>
        <p:txBody>
          <a:bodyPr vert="horz" wrap="square" lIns="91421" tIns="45701" rIns="91421" bIns="45701" anchor="b"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7" name="Google Shape;8;n">
            <a:extLst>
              <a:ext uri="{FF2B5EF4-FFF2-40B4-BE49-F238E27FC236}">
                <a16:creationId xmlns:a16="http://schemas.microsoft.com/office/drawing/2014/main" id="{7F37349C-F016-C4CD-77AD-6B34755E8D8D}"/>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21" tIns="45701" rIns="91421" bIns="45701" anchor="b"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0" cap="none" spc="0" baseline="0">
                <a:solidFill>
                  <a:srgbClr val="000000"/>
                </a:solidFill>
                <a:uFillTx/>
                <a:latin typeface="Outfit" pitchFamily="2"/>
                <a:ea typeface="Arial"/>
                <a:cs typeface="Arial"/>
              </a:defRPr>
            </a:lvl1pPr>
          </a:lstStyle>
          <a:p>
            <a:pPr lvl="0"/>
            <a:fld id="{0139197D-C159-46AD-92B1-B6C41A34FB10}" type="slidenum">
              <a:t>‹#›</a:t>
            </a:fld>
            <a:endParaRPr lang="en-GB"/>
          </a:p>
        </p:txBody>
      </p:sp>
    </p:spTree>
    <p:extLst>
      <p:ext uri="{BB962C8B-B14F-4D97-AF65-F5344CB8AC3E}">
        <p14:creationId xmlns:p14="http://schemas.microsoft.com/office/powerpoint/2010/main" val="150218002"/>
      </p:ext>
    </p:extLst>
  </p:cSld>
  <p:clrMap bg1="lt1" tx1="dk1" bg2="lt2" tx2="dk2" accent1="accent1" accent2="accent2" accent3="accent3" accent4="accent4" accent5="accent5" accent6="accent6" hlink="hlink" folHlink="folHlink"/>
  <p:notesStyle>
    <a:lvl1pPr marL="457200" marR="0" lvl="0" indent="-228600" algn="l" defTabSz="914400" rtl="0" fontAlgn="auto" hangingPunct="1">
      <a:lnSpc>
        <a:spcPct val="100000"/>
      </a:lnSpc>
      <a:spcBef>
        <a:spcPts val="0"/>
      </a:spcBef>
      <a:spcAft>
        <a:spcPts val="0"/>
      </a:spcAft>
      <a:buNone/>
      <a:tabLst/>
      <a:defRPr lang="en-GB" sz="1200" b="0" i="0" u="none" strike="noStrike" kern="0" cap="none" spc="0" baseline="0">
        <a:solidFill>
          <a:srgbClr val="000000"/>
        </a:solidFill>
        <a:uFillTx/>
        <a:latin typeface="Arial"/>
        <a:ea typeface="Arial"/>
        <a:cs typeface="Arial"/>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8" Type="http://schemas.openxmlformats.org/officeDocument/2006/relationships/hyperlink" Target="https://uk.linkedin.com/company/the-retail-energy-code-company" TargetMode="External"/><Relationship Id="rId3" Type="http://schemas.openxmlformats.org/officeDocument/2006/relationships/image" Target="../media/image6.png"/><Relationship Id="rId7" Type="http://schemas.openxmlformats.org/officeDocument/2006/relationships/hyperlink" Target="retailenergycode.co.uk" TargetMode="External"/><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hyperlink" Target="mailto:info@retailenergycode.co.uk" TargetMode="External"/><Relationship Id="rId5" Type="http://schemas.openxmlformats.org/officeDocument/2006/relationships/image" Target="../media/image9.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8.png"/><Relationship Id="rId9"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8" Type="http://schemas.openxmlformats.org/officeDocument/2006/relationships/hyperlink" Target="retailenergycode.co.uk" TargetMode="External"/><Relationship Id="rId3" Type="http://schemas.openxmlformats.org/officeDocument/2006/relationships/image" Target="../media/image12.png"/><Relationship Id="rId7" Type="http://schemas.openxmlformats.org/officeDocument/2006/relationships/hyperlink" Target="mailto:info@retailenergycode.co.uk" TargetMode="External"/><Relationship Id="rId2" Type="http://schemas.openxmlformats.org/officeDocument/2006/relationships/image" Target="../media/image16.png"/><Relationship Id="rId1" Type="http://schemas.openxmlformats.org/officeDocument/2006/relationships/slideMaster" Target="../slideMasters/slideMaster2.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15.png"/><Relationship Id="rId9" Type="http://schemas.openxmlformats.org/officeDocument/2006/relationships/hyperlink" Target="https://uk.linkedin.com/company/the-retail-energy-code-company" TargetMode="Externa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CCDE48BA-1252-1E50-B5E1-17FD4D975242}"/>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83BB61DF-E22C-0F6D-464A-AA28D168EC42}"/>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197B863B-06D8-AC81-621E-D50FE9825F5B}"/>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0DE0CFAF-A683-2E37-A48B-32BE9F1D6A15}"/>
              </a:ext>
            </a:extLst>
          </p:cNvPr>
          <p:cNvSpPr/>
          <p:nvPr/>
        </p:nvSpPr>
        <p:spPr>
          <a:xfrm rot="10799991">
            <a:off x="1445602" y="-24099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6" name="TextBox 3">
            <a:extLst>
              <a:ext uri="{FF2B5EF4-FFF2-40B4-BE49-F238E27FC236}">
                <a16:creationId xmlns:a16="http://schemas.microsoft.com/office/drawing/2014/main" id="{C4BC99E5-1590-1DBC-BA9A-43188354777E}"/>
              </a:ext>
            </a:extLst>
          </p:cNvPr>
          <p:cNvSpPr txBox="1"/>
          <p:nvPr/>
        </p:nvSpPr>
        <p:spPr>
          <a:xfrm>
            <a:off x="3747540" y="-299804"/>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Tree>
    <p:extLst>
      <p:ext uri="{BB962C8B-B14F-4D97-AF65-F5344CB8AC3E}">
        <p14:creationId xmlns:p14="http://schemas.microsoft.com/office/powerpoint/2010/main" val="192932821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24EEE543-75CD-958C-210C-5DC6BBBAD922}"/>
              </a:ext>
            </a:extLst>
          </p:cNvPr>
          <p:cNvSpPr txBox="1">
            <a:spLocks noGrp="1"/>
          </p:cNvSpPr>
          <p:nvPr>
            <p:ph type="title"/>
          </p:nvPr>
        </p:nvSpPr>
        <p:spPr>
          <a:xfrm>
            <a:off x="1001094" y="1644804"/>
            <a:ext cx="5056878"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AD405FC-CA9C-88F8-FB25-188AA14894F8}"/>
              </a:ext>
            </a:extLst>
          </p:cNvPr>
          <p:cNvSpPr txBox="1">
            <a:spLocks noGrp="1"/>
          </p:cNvSpPr>
          <p:nvPr>
            <p:ph type="body" idx="4294967295"/>
          </p:nvPr>
        </p:nvSpPr>
        <p:spPr>
          <a:xfrm>
            <a:off x="1001094" y="3805751"/>
            <a:ext cx="5056878"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7FB8F1C9-A3C2-C487-1579-9FBE04900DB3}"/>
              </a:ext>
            </a:extLst>
          </p:cNvPr>
          <p:cNvSpPr txBox="1">
            <a:spLocks noGrp="1"/>
          </p:cNvSpPr>
          <p:nvPr>
            <p:ph type="pic" idx="4294967295"/>
          </p:nvPr>
        </p:nvSpPr>
        <p:spPr>
          <a:xfrm>
            <a:off x="7135127" y="0"/>
            <a:ext cx="5056878" cy="6858000"/>
          </a:xfrm>
          <a:solidFill>
            <a:srgbClr val="4D38F5"/>
          </a:solidFill>
        </p:spPr>
        <p:txBody>
          <a:bodyPr anchorCtr="1"/>
          <a:lstStyle>
            <a:lvl1pPr algn="ctr">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148146BD-C85B-B1B8-0384-7948BF8984A6}"/>
              </a:ext>
            </a:extLst>
          </p:cNvPr>
          <p:cNvPicPr>
            <a:picLocks noChangeAspect="1"/>
          </p:cNvPicPr>
          <p:nvPr/>
        </p:nvPicPr>
        <p:blipFill>
          <a:blip r:embed="rId3"/>
          <a:stretch>
            <a:fillRect/>
          </a:stretch>
        </p:blipFill>
        <p:spPr>
          <a:xfrm>
            <a:off x="1001094" y="5882691"/>
            <a:ext cx="2042358" cy="354778"/>
          </a:xfrm>
          <a:prstGeom prst="rect">
            <a:avLst/>
          </a:prstGeom>
          <a:noFill/>
          <a:ln cap="flat">
            <a:noFill/>
          </a:ln>
        </p:spPr>
      </p:pic>
      <p:sp>
        <p:nvSpPr>
          <p:cNvPr id="6" name="Text Placeholder 3">
            <a:extLst>
              <a:ext uri="{FF2B5EF4-FFF2-40B4-BE49-F238E27FC236}">
                <a16:creationId xmlns:a16="http://schemas.microsoft.com/office/drawing/2014/main" id="{DFA496FD-BD2C-A2DB-1592-4B270338974D}"/>
              </a:ext>
            </a:extLst>
          </p:cNvPr>
          <p:cNvSpPr txBox="1">
            <a:spLocks noGrp="1"/>
          </p:cNvSpPr>
          <p:nvPr>
            <p:ph type="body" idx="4294967295"/>
          </p:nvPr>
        </p:nvSpPr>
        <p:spPr>
          <a:xfrm>
            <a:off x="1001094" y="62053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948A23C7-0017-461E-709C-A36535AFD2E2}"/>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A37770FB-BDB0-486B-3FBA-82D563A26D86}"/>
              </a:ext>
            </a:extLst>
          </p:cNvPr>
          <p:cNvSpPr/>
          <p:nvPr/>
        </p:nvSpPr>
        <p:spPr>
          <a:xfrm rot="10799991">
            <a:off x="1445602" y="-24099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C62ADB6C-7F6E-FCB0-DDF6-18A59A903321}"/>
              </a:ext>
            </a:extLst>
          </p:cNvPr>
          <p:cNvSpPr txBox="1"/>
          <p:nvPr/>
        </p:nvSpPr>
        <p:spPr>
          <a:xfrm>
            <a:off x="-1799914" y="4155865"/>
            <a:ext cx="1596908" cy="523219"/>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2578D183-C21D-34E7-ED9E-404BAF4F6CD4}"/>
              </a:ext>
            </a:extLst>
          </p:cNvPr>
          <p:cNvSpPr/>
          <p:nvPr/>
        </p:nvSpPr>
        <p:spPr>
          <a:xfrm rot="5400013">
            <a:off x="-499304" y="4354011"/>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985602EE-9F3F-DF27-0493-D721F36CB77F}"/>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9255297F-9EE5-F49D-7F53-330017FD74F8}"/>
              </a:ext>
            </a:extLst>
          </p:cNvPr>
          <p:cNvSpPr/>
          <p:nvPr/>
        </p:nvSpPr>
        <p:spPr>
          <a:xfrm rot="10799991">
            <a:off x="9119484"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07782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04E4596-A173-39A7-FB65-0BE935F503B7}"/>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8AC0A587-7435-EB30-112C-B95D1E3AF05E}"/>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B5B294AE-3CEE-1E22-B39B-51312F3EBE60}"/>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latin typeface="Figtree" pitchFamily="2"/>
              </a:defRPr>
            </a:lvl1pPr>
          </a:lstStyle>
          <a:p>
            <a:pPr lvl="0"/>
            <a:r>
              <a:rPr lang="en-US"/>
              <a:t>Add Date here</a:t>
            </a:r>
          </a:p>
        </p:txBody>
      </p:sp>
      <p:sp>
        <p:nvSpPr>
          <p:cNvPr id="5" name="TextBox 1">
            <a:extLst>
              <a:ext uri="{FF2B5EF4-FFF2-40B4-BE49-F238E27FC236}">
                <a16:creationId xmlns:a16="http://schemas.microsoft.com/office/drawing/2014/main" id="{9B367650-63F0-0F12-1B4B-74EFB7F85275}"/>
              </a:ext>
            </a:extLst>
          </p:cNvPr>
          <p:cNvSpPr txBox="1"/>
          <p:nvPr/>
        </p:nvSpPr>
        <p:spPr>
          <a:xfrm>
            <a:off x="4422431" y="-596902"/>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6" name="Triangle 2">
            <a:extLst>
              <a:ext uri="{FF2B5EF4-FFF2-40B4-BE49-F238E27FC236}">
                <a16:creationId xmlns:a16="http://schemas.microsoft.com/office/drawing/2014/main" id="{91FDB7BC-FF73-C351-F90B-64683F49A6BB}"/>
              </a:ext>
            </a:extLst>
          </p:cNvPr>
          <p:cNvSpPr/>
          <p:nvPr/>
        </p:nvSpPr>
        <p:spPr>
          <a:xfrm rot="10799991">
            <a:off x="5487094" y="-289124"/>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717634096"/>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32670F37-90EF-FA5B-ED10-48958CD36ADF}"/>
              </a:ext>
            </a:extLst>
          </p:cNvPr>
          <p:cNvSpPr txBox="1">
            <a:spLocks noGrp="1"/>
          </p:cNvSpPr>
          <p:nvPr>
            <p:ph type="pic" idx="4294967295"/>
          </p:nvPr>
        </p:nvSpPr>
        <p:spPr>
          <a:xfrm>
            <a:off x="0" y="0"/>
            <a:ext cx="12191996" cy="6217920"/>
          </a:xfrm>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4D5475F5-436B-516B-BCEE-B340ACAF3322}"/>
              </a:ext>
            </a:extLst>
          </p:cNvPr>
          <p:cNvSpPr txBox="1">
            <a:spLocks noGrp="1"/>
          </p:cNvSpPr>
          <p:nvPr>
            <p:ph type="title"/>
          </p:nvPr>
        </p:nvSpPr>
        <p:spPr>
          <a:xfrm>
            <a:off x="908300" y="1504946"/>
            <a:ext cx="5187702" cy="3848096"/>
          </a:xfrm>
        </p:spPr>
        <p:txBody>
          <a:bodyPr lIns="0" tIns="0" rIns="0" bIns="0">
            <a:noAutofit/>
          </a:bodyPr>
          <a:lstStyle>
            <a:lvl1pPr>
              <a:defRPr sz="7200" spc="100">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descr="A white letter on a black background&#10;&#10;AI-generated content may be incorrect.">
            <a:extLst>
              <a:ext uri="{FF2B5EF4-FFF2-40B4-BE49-F238E27FC236}">
                <a16:creationId xmlns:a16="http://schemas.microsoft.com/office/drawing/2014/main" id="{671FD592-8E9D-273F-519F-AFDE8909B6E9}"/>
              </a:ext>
            </a:extLst>
          </p:cNvPr>
          <p:cNvPicPr>
            <a:picLocks noChangeAspect="1"/>
          </p:cNvPicPr>
          <p:nvPr/>
        </p:nvPicPr>
        <p:blipFill>
          <a:blip r:embed="rId2"/>
          <a:stretch>
            <a:fillRect/>
          </a:stretch>
        </p:blipFill>
        <p:spPr>
          <a:xfrm>
            <a:off x="908300" y="6426174"/>
            <a:ext cx="1514054" cy="263008"/>
          </a:xfrm>
          <a:prstGeom prst="rect">
            <a:avLst/>
          </a:prstGeom>
          <a:noFill/>
          <a:ln cap="flat">
            <a:noFill/>
          </a:ln>
        </p:spPr>
      </p:pic>
      <p:sp>
        <p:nvSpPr>
          <p:cNvPr id="5" name="TextBox 1">
            <a:extLst>
              <a:ext uri="{FF2B5EF4-FFF2-40B4-BE49-F238E27FC236}">
                <a16:creationId xmlns:a16="http://schemas.microsoft.com/office/drawing/2014/main" id="{3B57438D-6F97-1EF4-CAEB-3C930DDE9138}"/>
              </a:ext>
            </a:extLst>
          </p:cNvPr>
          <p:cNvSpPr txBox="1"/>
          <p:nvPr/>
        </p:nvSpPr>
        <p:spPr>
          <a:xfrm>
            <a:off x="5414976" y="-888961"/>
            <a:ext cx="2887327"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529BE6A0-4D46-A520-17CF-427F5139FE14}"/>
              </a:ext>
            </a:extLst>
          </p:cNvPr>
          <p:cNvSpPr/>
          <p:nvPr/>
        </p:nvSpPr>
        <p:spPr>
          <a:xfrm rot="10799991">
            <a:off x="6498869" y="-335192"/>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7475097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63398AB4-506D-94CE-0C6B-D5AA89EA123D}"/>
              </a:ext>
            </a:extLst>
          </p:cNvPr>
          <p:cNvSpPr txBox="1">
            <a:spLocks noGrp="1"/>
          </p:cNvSpPr>
          <p:nvPr>
            <p:ph type="title"/>
          </p:nvPr>
        </p:nvSpPr>
        <p:spPr>
          <a:xfrm>
            <a:off x="827998"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177AA394-C427-65F0-8BA1-6262AD424C7D}"/>
              </a:ext>
            </a:extLst>
          </p:cNvPr>
          <p:cNvSpPr txBox="1">
            <a:spLocks noGrp="1"/>
          </p:cNvSpPr>
          <p:nvPr>
            <p:ph type="pic" idx="4294967295"/>
          </p:nvPr>
        </p:nvSpPr>
        <p:spPr>
          <a:xfrm>
            <a:off x="4319076" y="0"/>
            <a:ext cx="7872919" cy="6858000"/>
          </a:xfrm>
          <a:solidFill>
            <a:srgbClr val="4D38F5"/>
          </a:solidFill>
        </p:spPr>
        <p:txBody>
          <a:bodyPr anchorCtr="1"/>
          <a:lstStyle>
            <a:lvl1pPr algn="ctr">
              <a:defRPr/>
            </a:lvl1pPr>
          </a:lstStyle>
          <a:p>
            <a:pPr lvl="0"/>
            <a:r>
              <a:rPr lang="en-US"/>
              <a:t>Click icon to add picture</a:t>
            </a:r>
          </a:p>
        </p:txBody>
      </p:sp>
      <p:sp>
        <p:nvSpPr>
          <p:cNvPr id="4" name="Text Placeholder 3">
            <a:extLst>
              <a:ext uri="{FF2B5EF4-FFF2-40B4-BE49-F238E27FC236}">
                <a16:creationId xmlns:a16="http://schemas.microsoft.com/office/drawing/2014/main" id="{D6E5C12B-92DF-60F3-C57E-3E35680E0D3E}"/>
              </a:ext>
            </a:extLst>
          </p:cNvPr>
          <p:cNvSpPr txBox="1">
            <a:spLocks noGrp="1"/>
          </p:cNvSpPr>
          <p:nvPr>
            <p:ph type="body" idx="4294967295"/>
          </p:nvPr>
        </p:nvSpPr>
        <p:spPr>
          <a:xfrm>
            <a:off x="827998" y="2253694"/>
            <a:ext cx="2635044" cy="4007952"/>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A3AE233C-52EF-7F8D-A4C6-48DA9E5AC887}"/>
              </a:ext>
            </a:extLst>
          </p:cNvPr>
          <p:cNvSpPr txBox="1"/>
          <p:nvPr/>
        </p:nvSpPr>
        <p:spPr>
          <a:xfrm>
            <a:off x="6816367" y="-81235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393EB4D4-6F27-E0F3-D576-7173D5EED675}"/>
              </a:ext>
            </a:extLst>
          </p:cNvPr>
          <p:cNvSpPr/>
          <p:nvPr/>
        </p:nvSpPr>
        <p:spPr>
          <a:xfrm rot="10799991">
            <a:off x="8054949" y="-27485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01884390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05F56187-7195-F081-454F-E1C8A6FC9542}"/>
              </a:ext>
            </a:extLst>
          </p:cNvPr>
          <p:cNvSpPr txBox="1">
            <a:spLocks noGrp="1"/>
          </p:cNvSpPr>
          <p:nvPr>
            <p:ph type="pic" idx="4294967295"/>
          </p:nvPr>
        </p:nvSpPr>
        <p:spPr>
          <a:xfrm>
            <a:off x="3378653"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491637C6-0B6E-E220-AAD8-4EEE76991D49}"/>
              </a:ext>
            </a:extLst>
          </p:cNvPr>
          <p:cNvSpPr txBox="1">
            <a:spLocks noGrp="1"/>
          </p:cNvSpPr>
          <p:nvPr>
            <p:ph type="body" idx="4294967295"/>
          </p:nvPr>
        </p:nvSpPr>
        <p:spPr>
          <a:xfrm>
            <a:off x="2522655"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45A9D196-489E-559F-70FE-F6E315CE5AFA}"/>
              </a:ext>
            </a:extLst>
          </p:cNvPr>
          <p:cNvSpPr txBox="1">
            <a:spLocks noGrp="1"/>
          </p:cNvSpPr>
          <p:nvPr>
            <p:ph type="body" idx="4294967295"/>
          </p:nvPr>
        </p:nvSpPr>
        <p:spPr>
          <a:xfrm>
            <a:off x="2522655"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675A9388-9112-13C1-9876-0857579F8E9C}"/>
              </a:ext>
            </a:extLst>
          </p:cNvPr>
          <p:cNvSpPr txBox="1">
            <a:spLocks noGrp="1"/>
          </p:cNvSpPr>
          <p:nvPr>
            <p:ph type="pic" idx="4294967295"/>
          </p:nvPr>
        </p:nvSpPr>
        <p:spPr>
          <a:xfrm>
            <a:off x="7094875"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6A55352B-634B-1780-F174-4AD5AA93A2FD}"/>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12C7D53D-7F74-BAA1-A2C4-3C667F2E3CFA}"/>
              </a:ext>
            </a:extLst>
          </p:cNvPr>
          <p:cNvSpPr txBox="1">
            <a:spLocks noGrp="1"/>
          </p:cNvSpPr>
          <p:nvPr>
            <p:ph type="body" idx="4294967295"/>
          </p:nvPr>
        </p:nvSpPr>
        <p:spPr>
          <a:xfrm>
            <a:off x="6238868"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1C9EA7FE-E8AC-3196-180B-AD325BC1C7F2}"/>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4EFC8D88-D468-2F5D-9910-3FEB52F7C9B1}"/>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93F91F9F-14F4-FC36-0CF1-70C956BA097A}"/>
              </a:ext>
            </a:extLst>
          </p:cNvPr>
          <p:cNvSpPr/>
          <p:nvPr/>
        </p:nvSpPr>
        <p:spPr>
          <a:xfrm rot="10799991">
            <a:off x="5510009"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177440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E4921608-586A-E2DA-C405-30264F5C4FE9}"/>
              </a:ext>
            </a:extLst>
          </p:cNvPr>
          <p:cNvSpPr txBox="1">
            <a:spLocks noGrp="1"/>
          </p:cNvSpPr>
          <p:nvPr>
            <p:ph type="pic" idx="4294967295"/>
          </p:nvPr>
        </p:nvSpPr>
        <p:spPr>
          <a:xfrm>
            <a:off x="5278438"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468F9BB8-56A5-37AE-2258-22B7D39E987F}"/>
              </a:ext>
            </a:extLst>
          </p:cNvPr>
          <p:cNvSpPr txBox="1">
            <a:spLocks noGrp="1"/>
          </p:cNvSpPr>
          <p:nvPr>
            <p:ph type="body" idx="4294967295"/>
          </p:nvPr>
        </p:nvSpPr>
        <p:spPr>
          <a:xfrm>
            <a:off x="4422431" y="4052410"/>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040CFF6C-ED96-2FDB-9918-F99FBA725BAA}"/>
              </a:ext>
            </a:extLst>
          </p:cNvPr>
          <p:cNvSpPr txBox="1">
            <a:spLocks noGrp="1"/>
          </p:cNvSpPr>
          <p:nvPr>
            <p:ph type="body" idx="4294967295"/>
          </p:nvPr>
        </p:nvSpPr>
        <p:spPr>
          <a:xfrm>
            <a:off x="4422431"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23BEC6C5-F589-62A0-CF75-F89A8F43CC0B}"/>
              </a:ext>
            </a:extLst>
          </p:cNvPr>
          <p:cNvSpPr txBox="1">
            <a:spLocks noGrp="1"/>
          </p:cNvSpPr>
          <p:nvPr>
            <p:ph type="pic" idx="4294967295"/>
          </p:nvPr>
        </p:nvSpPr>
        <p:spPr>
          <a:xfrm>
            <a:off x="8994651"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520B454B-F74C-A00D-36A8-9EBE53E72656}"/>
              </a:ext>
            </a:extLst>
          </p:cNvPr>
          <p:cNvSpPr txBox="1">
            <a:spLocks noGrp="1"/>
          </p:cNvSpPr>
          <p:nvPr>
            <p:ph type="body" idx="4294967295"/>
          </p:nvPr>
        </p:nvSpPr>
        <p:spPr>
          <a:xfrm>
            <a:off x="8138653" y="4052410"/>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C1FCE34E-30C8-AFAB-5546-87A6D1E336A6}"/>
              </a:ext>
            </a:extLst>
          </p:cNvPr>
          <p:cNvSpPr txBox="1">
            <a:spLocks noGrp="1"/>
          </p:cNvSpPr>
          <p:nvPr>
            <p:ph type="body" idx="4294967295"/>
          </p:nvPr>
        </p:nvSpPr>
        <p:spPr>
          <a:xfrm>
            <a:off x="8138653"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82F95B1C-09DE-5F4C-2EC1-9AD066A67006}"/>
              </a:ext>
            </a:extLst>
          </p:cNvPr>
          <p:cNvSpPr txBox="1">
            <a:spLocks noGrp="1"/>
          </p:cNvSpPr>
          <p:nvPr>
            <p:ph type="pic" idx="4294967295"/>
          </p:nvPr>
        </p:nvSpPr>
        <p:spPr>
          <a:xfrm>
            <a:off x="1562215"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C05FAB7E-DA4C-2532-F834-56912A9E4933}"/>
              </a:ext>
            </a:extLst>
          </p:cNvPr>
          <p:cNvSpPr txBox="1">
            <a:spLocks noGrp="1"/>
          </p:cNvSpPr>
          <p:nvPr>
            <p:ph type="body" idx="4294967295"/>
          </p:nvPr>
        </p:nvSpPr>
        <p:spPr>
          <a:xfrm>
            <a:off x="706218" y="4052410"/>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3721C585-FEE9-0603-EEAE-79C84D18E315}"/>
              </a:ext>
            </a:extLst>
          </p:cNvPr>
          <p:cNvSpPr txBox="1">
            <a:spLocks noGrp="1"/>
          </p:cNvSpPr>
          <p:nvPr>
            <p:ph type="body" idx="4294967295"/>
          </p:nvPr>
        </p:nvSpPr>
        <p:spPr>
          <a:xfrm>
            <a:off x="706218"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6AF20DCE-8B33-076E-5490-22FE652C7A40}"/>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5A9056F8-D188-097E-19F3-C276FCC7C510}"/>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5F2A7921-7F69-6BE3-2424-B0E5BB3A75F3}"/>
              </a:ext>
            </a:extLst>
          </p:cNvPr>
          <p:cNvSpPr/>
          <p:nvPr/>
        </p:nvSpPr>
        <p:spPr>
          <a:xfrm rot="10799991">
            <a:off x="5510009"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83422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D6CFE4EF-A5A3-301E-484C-01E530E7E43E}"/>
              </a:ext>
            </a:extLst>
          </p:cNvPr>
          <p:cNvSpPr txBox="1">
            <a:spLocks noGrp="1"/>
          </p:cNvSpPr>
          <p:nvPr>
            <p:ph type="body" idx="4294967295"/>
          </p:nvPr>
        </p:nvSpPr>
        <p:spPr>
          <a:xfrm>
            <a:off x="827998" y="2110398"/>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F758BCB5-5378-1B62-023D-B27D18133116}"/>
              </a:ext>
            </a:extLst>
          </p:cNvPr>
          <p:cNvSpPr txBox="1">
            <a:spLocks noGrp="1"/>
          </p:cNvSpPr>
          <p:nvPr>
            <p:ph type="title"/>
          </p:nvPr>
        </p:nvSpPr>
        <p:spPr>
          <a:xfrm>
            <a:off x="827998"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15F40EAC-80B7-7E69-936C-25670731BF37}"/>
              </a:ext>
            </a:extLst>
          </p:cNvPr>
          <p:cNvSpPr txBox="1">
            <a:spLocks noGrp="1"/>
          </p:cNvSpPr>
          <p:nvPr>
            <p:ph type="pic" idx="4294967295"/>
          </p:nvPr>
        </p:nvSpPr>
        <p:spPr>
          <a:xfrm>
            <a:off x="7135127" y="0"/>
            <a:ext cx="5056878" cy="6858000"/>
          </a:xfrm>
          <a:solidFill>
            <a:srgbClr val="4D38F5"/>
          </a:solidFill>
        </p:spPr>
        <p:txBody>
          <a:bodyPr anchorCtr="1"/>
          <a:lstStyle>
            <a:lvl1pPr algn="ctr">
              <a:defRPr/>
            </a:lvl1pPr>
          </a:lstStyle>
          <a:p>
            <a:pPr lvl="0"/>
            <a:r>
              <a:rPr lang="en-US"/>
              <a:t>Click icon to add picture</a:t>
            </a:r>
          </a:p>
        </p:txBody>
      </p:sp>
      <p:sp>
        <p:nvSpPr>
          <p:cNvPr id="5" name="Text Placeholder 3">
            <a:extLst>
              <a:ext uri="{FF2B5EF4-FFF2-40B4-BE49-F238E27FC236}">
                <a16:creationId xmlns:a16="http://schemas.microsoft.com/office/drawing/2014/main" id="{6649D13A-3522-86BF-8AAA-C23FB7D5F1FD}"/>
              </a:ext>
            </a:extLst>
          </p:cNvPr>
          <p:cNvSpPr txBox="1">
            <a:spLocks noGrp="1"/>
          </p:cNvSpPr>
          <p:nvPr>
            <p:ph type="body" idx="4294967295"/>
          </p:nvPr>
        </p:nvSpPr>
        <p:spPr>
          <a:xfrm>
            <a:off x="827998" y="2930011"/>
            <a:ext cx="5268004"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6B514F13-7F8E-8E14-01A1-1A48437DEC81}"/>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D9B09EDE-2772-47FA-765B-63E133C1E454}"/>
              </a:ext>
            </a:extLst>
          </p:cNvPr>
          <p:cNvSpPr/>
          <p:nvPr/>
        </p:nvSpPr>
        <p:spPr>
          <a:xfrm rot="10799991">
            <a:off x="9119484"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7567609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7C5736A2-E374-46A8-C161-479BA73F7B70}"/>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24A238F9-164F-7835-CEF2-FB32C590045B}"/>
              </a:ext>
            </a:extLst>
          </p:cNvPr>
          <p:cNvSpPr txBox="1">
            <a:spLocks noGrp="1"/>
          </p:cNvSpPr>
          <p:nvPr>
            <p:ph type="body" idx="4294967295"/>
          </p:nvPr>
        </p:nvSpPr>
        <p:spPr>
          <a:xfrm>
            <a:off x="827998" y="2110398"/>
            <a:ext cx="7102666"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8B90AC41-64C9-1FED-29D6-44080CAA6212}"/>
              </a:ext>
            </a:extLst>
          </p:cNvPr>
          <p:cNvSpPr txBox="1">
            <a:spLocks noGrp="1"/>
          </p:cNvSpPr>
          <p:nvPr>
            <p:ph type="title"/>
          </p:nvPr>
        </p:nvSpPr>
        <p:spPr>
          <a:xfrm>
            <a:off x="827998" y="596344"/>
            <a:ext cx="7102666"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D90B7CE8-9E38-5F32-D22D-6F3111D2D80C}"/>
              </a:ext>
            </a:extLst>
          </p:cNvPr>
          <p:cNvSpPr txBox="1">
            <a:spLocks noGrp="1"/>
          </p:cNvSpPr>
          <p:nvPr>
            <p:ph type="body" idx="4294967295"/>
          </p:nvPr>
        </p:nvSpPr>
        <p:spPr>
          <a:xfrm>
            <a:off x="827998" y="2930011"/>
            <a:ext cx="7102656"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6DD329C0-622D-253A-E20E-275A50ECEAE7}"/>
              </a:ext>
            </a:extLst>
          </p:cNvPr>
          <p:cNvSpPr txBox="1"/>
          <p:nvPr/>
        </p:nvSpPr>
        <p:spPr>
          <a:xfrm>
            <a:off x="8743593"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1B2D213D-932D-1F22-BCE1-F4FA2D22C579}"/>
              </a:ext>
            </a:extLst>
          </p:cNvPr>
          <p:cNvSpPr/>
          <p:nvPr/>
        </p:nvSpPr>
        <p:spPr>
          <a:xfrm rot="10799991">
            <a:off x="9982175"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958367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E32EF9C7-4C70-F643-D72A-6C63CE64CF92}"/>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BAE77F4D-E9E1-6706-C549-B13218AB20C9}"/>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142D685A-BC94-C1C9-4DE1-89816E527AF0}"/>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9B797711-F6F0-5DC0-1F8A-8F68FB474DAE}"/>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6" name="Text Placeholder 3">
            <a:extLst>
              <a:ext uri="{FF2B5EF4-FFF2-40B4-BE49-F238E27FC236}">
                <a16:creationId xmlns:a16="http://schemas.microsoft.com/office/drawing/2014/main" id="{05FA6D48-E375-65C0-0192-78264E6E6785}"/>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58FF55BB-526A-FE29-27CF-876FC0141B31}"/>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2909462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6A29A7C8-EEB3-2FC7-FBC9-4C67F95923AC}"/>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A9FF444D-9E4C-4731-1179-0F0D15838F97}"/>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4" name="Picture Placeholder 11">
            <a:extLst>
              <a:ext uri="{FF2B5EF4-FFF2-40B4-BE49-F238E27FC236}">
                <a16:creationId xmlns:a16="http://schemas.microsoft.com/office/drawing/2014/main" id="{BA26A555-9F66-092E-A7DD-4917E2E3B522}"/>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9A94AC7C-FF1B-B9A3-87EC-B2D7D673F00D}"/>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E3ACFC91-7E7F-042A-7AE8-14DA9833869B}"/>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A8B9E92C-AA8C-76C1-8EE0-716EDDDA18E0}"/>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C1778D3F-7F21-345D-A931-F4521DCF9B94}"/>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07703701-159C-7402-00DF-5A537CE5BDA3}"/>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0" name="TextBox 3">
            <a:extLst>
              <a:ext uri="{FF2B5EF4-FFF2-40B4-BE49-F238E27FC236}">
                <a16:creationId xmlns:a16="http://schemas.microsoft.com/office/drawing/2014/main" id="{39DEFFD8-BED9-1A27-FBC9-C209DCCB8BC7}"/>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4">
            <a:extLst>
              <a:ext uri="{FF2B5EF4-FFF2-40B4-BE49-F238E27FC236}">
                <a16:creationId xmlns:a16="http://schemas.microsoft.com/office/drawing/2014/main" id="{6CD03946-B534-6F94-9131-99C2FDB3B74C}"/>
              </a:ext>
            </a:extLst>
          </p:cNvPr>
          <p:cNvSpPr/>
          <p:nvPr/>
        </p:nvSpPr>
        <p:spPr>
          <a:xfrm rot="5400013">
            <a:off x="-499304" y="237054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371125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C6A44B35-20D4-7113-B195-BCAC63EA8A7A}"/>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B8A23E6-9816-51FD-F120-8A8AC233C162}"/>
              </a:ext>
            </a:extLst>
          </p:cNvPr>
          <p:cNvSpPr txBox="1">
            <a:spLocks noGrp="1"/>
          </p:cNvSpPr>
          <p:nvPr>
            <p:ph type="body" idx="4294967295"/>
          </p:nvPr>
        </p:nvSpPr>
        <p:spPr>
          <a:xfrm>
            <a:off x="827998" y="2251079"/>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DC815C3F-0114-82A0-3082-582B331BEC19}"/>
              </a:ext>
            </a:extLst>
          </p:cNvPr>
          <p:cNvSpPr txBox="1">
            <a:spLocks noGrp="1"/>
          </p:cNvSpPr>
          <p:nvPr>
            <p:ph type="body" idx="4294967295"/>
          </p:nvPr>
        </p:nvSpPr>
        <p:spPr>
          <a:xfrm>
            <a:off x="4481428" y="2251079"/>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32506732-A3DF-8561-9FFA-12B06799683F}"/>
              </a:ext>
            </a:extLst>
          </p:cNvPr>
          <p:cNvSpPr txBox="1">
            <a:spLocks noGrp="1"/>
          </p:cNvSpPr>
          <p:nvPr>
            <p:ph type="body" idx="4294967295"/>
          </p:nvPr>
        </p:nvSpPr>
        <p:spPr>
          <a:xfrm>
            <a:off x="8155259" y="2251079"/>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3FD192AE-30FD-6570-8BF4-9D4FCF5720D6}"/>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C9AD4AFA-407B-911D-9EFE-940E23B19CB2}"/>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7E092B93-28DF-A31E-8DB5-074930859BA9}"/>
              </a:ext>
            </a:extLst>
          </p:cNvPr>
          <p:cNvSpPr txBox="1">
            <a:spLocks noGrp="1"/>
          </p:cNvSpPr>
          <p:nvPr>
            <p:ph type="body" idx="4294967295"/>
          </p:nvPr>
        </p:nvSpPr>
        <p:spPr>
          <a:xfrm>
            <a:off x="81552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30504241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647E747D-7FDE-F109-370B-CFEF565F7CEE}"/>
              </a:ext>
            </a:extLst>
          </p:cNvPr>
          <p:cNvSpPr txBox="1">
            <a:spLocks noGrp="1"/>
          </p:cNvSpPr>
          <p:nvPr>
            <p:ph type="pic" idx="4294967295"/>
          </p:nvPr>
        </p:nvSpPr>
        <p:spPr>
          <a:xfrm>
            <a:off x="827998" y="2251079"/>
            <a:ext cx="368905" cy="358307"/>
          </a:xfrm>
        </p:spPr>
        <p:txBody>
          <a:bodyPr lIns="0" rIns="0"/>
          <a:lstStyle>
            <a:lvl1pPr>
              <a:defRPr/>
            </a:lvl1pPr>
          </a:lstStyle>
          <a:p>
            <a:pPr lvl="0"/>
            <a:r>
              <a:rPr lang="en-US"/>
              <a:t>Click icon to add picture</a:t>
            </a:r>
          </a:p>
        </p:txBody>
      </p:sp>
      <p:sp>
        <p:nvSpPr>
          <p:cNvPr id="3" name="Picture Placeholder 22">
            <a:extLst>
              <a:ext uri="{FF2B5EF4-FFF2-40B4-BE49-F238E27FC236}">
                <a16:creationId xmlns:a16="http://schemas.microsoft.com/office/drawing/2014/main" id="{589DC458-7D87-D04E-CA06-C33D3626A850}"/>
              </a:ext>
            </a:extLst>
          </p:cNvPr>
          <p:cNvSpPr txBox="1">
            <a:spLocks noGrp="1"/>
          </p:cNvSpPr>
          <p:nvPr>
            <p:ph type="pic" idx="4294967295"/>
          </p:nvPr>
        </p:nvSpPr>
        <p:spPr>
          <a:xfrm>
            <a:off x="4481428" y="2251079"/>
            <a:ext cx="368905" cy="358307"/>
          </a:xfrm>
        </p:spPr>
        <p:txBody>
          <a:bodyPr lIns="0" rIns="0"/>
          <a:lstStyle>
            <a:lvl1pPr>
              <a:defRPr/>
            </a:lvl1pPr>
          </a:lstStyle>
          <a:p>
            <a:pPr lvl="0"/>
            <a:r>
              <a:rPr lang="en-US"/>
              <a:t>Click icon to add picture</a:t>
            </a:r>
          </a:p>
        </p:txBody>
      </p:sp>
      <p:sp>
        <p:nvSpPr>
          <p:cNvPr id="4" name="Picture Placeholder 22">
            <a:extLst>
              <a:ext uri="{FF2B5EF4-FFF2-40B4-BE49-F238E27FC236}">
                <a16:creationId xmlns:a16="http://schemas.microsoft.com/office/drawing/2014/main" id="{F491CC33-CE43-3CF1-1A0F-3B615F657E4E}"/>
              </a:ext>
            </a:extLst>
          </p:cNvPr>
          <p:cNvSpPr txBox="1">
            <a:spLocks noGrp="1"/>
          </p:cNvSpPr>
          <p:nvPr>
            <p:ph type="pic" idx="4294967295"/>
          </p:nvPr>
        </p:nvSpPr>
        <p:spPr>
          <a:xfrm>
            <a:off x="8134859" y="2251079"/>
            <a:ext cx="368905" cy="358307"/>
          </a:xfrm>
        </p:spPr>
        <p:txBody>
          <a:bodyPr lIns="0" rIns="0"/>
          <a:lstStyle>
            <a:lvl1pPr>
              <a:defRPr/>
            </a:lvl1pPr>
          </a:lstStyle>
          <a:p>
            <a:pPr lvl="0"/>
            <a:r>
              <a:rPr lang="en-US"/>
              <a:t>Click icon to add picture</a:t>
            </a:r>
          </a:p>
        </p:txBody>
      </p:sp>
      <p:sp>
        <p:nvSpPr>
          <p:cNvPr id="5" name="Google Shape;268;p37">
            <a:extLst>
              <a:ext uri="{FF2B5EF4-FFF2-40B4-BE49-F238E27FC236}">
                <a16:creationId xmlns:a16="http://schemas.microsoft.com/office/drawing/2014/main" id="{CFAF93A3-EECF-6232-7094-BA35F85CD7EE}"/>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AC8272F7-DD7E-240D-D485-C8CE8F759E70}"/>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3976FF76-0D1E-673F-7AFD-0BAB74D50AE1}"/>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26D19A57-427B-9C65-ECAC-2ED203D3291A}"/>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7BE64E9B-581B-9619-5B10-90B5DEED8DC0}"/>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5C28BEA4-F588-0342-6776-67411FBF2C64}"/>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D1CC89E4-1F9C-B33D-4836-22BB9C6D5294}"/>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4FB380DA-55FF-09A7-8201-CC1745F7FFA8}"/>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B9F53D70-9740-33A7-DEC2-4C9E645B3804}"/>
              </a:ext>
            </a:extLst>
          </p:cNvPr>
          <p:cNvSpPr/>
          <p:nvPr/>
        </p:nvSpPr>
        <p:spPr>
          <a:xfrm rot="5400013">
            <a:off x="-499304" y="237054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0053945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21A4AEAE-A9D2-F6DA-1FEB-57C1BA0A2105}"/>
              </a:ext>
            </a:extLst>
          </p:cNvPr>
          <p:cNvSpPr/>
          <p:nvPr/>
        </p:nvSpPr>
        <p:spPr>
          <a:xfrm>
            <a:off x="744742" y="1995202"/>
            <a:ext cx="331745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E929021B-A170-08A8-A02A-D0660777CF0F}"/>
              </a:ext>
            </a:extLst>
          </p:cNvPr>
          <p:cNvSpPr txBox="1">
            <a:spLocks noGrp="1"/>
          </p:cNvSpPr>
          <p:nvPr>
            <p:ph type="pic" idx="4294967295"/>
          </p:nvPr>
        </p:nvSpPr>
        <p:spPr>
          <a:xfrm>
            <a:off x="1075974" y="2266578"/>
            <a:ext cx="348523" cy="358307"/>
          </a:xfrm>
        </p:spPr>
        <p:txBody>
          <a:bodyPr lIns="0" rIns="0"/>
          <a:lstStyle>
            <a:lvl1pPr>
              <a:defRPr/>
            </a:lvl1pPr>
          </a:lstStyle>
          <a:p>
            <a:pPr lvl="0"/>
            <a:r>
              <a:rPr lang="en-US"/>
              <a:t>Click icon to add picture</a:t>
            </a:r>
          </a:p>
        </p:txBody>
      </p:sp>
      <p:sp>
        <p:nvSpPr>
          <p:cNvPr id="4" name="Google Shape;268;p37">
            <a:extLst>
              <a:ext uri="{FF2B5EF4-FFF2-40B4-BE49-F238E27FC236}">
                <a16:creationId xmlns:a16="http://schemas.microsoft.com/office/drawing/2014/main" id="{E852A16A-3548-99CF-8E67-FC9EBC08D1FA}"/>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57776852-9685-6829-1B27-A8678A6F23F5}"/>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8837D16E-AF7B-F887-3A75-EBEDFCA97B32}"/>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84D05003-652F-7C13-51D3-2D590703D8A8}"/>
              </a:ext>
            </a:extLst>
          </p:cNvPr>
          <p:cNvSpPr/>
          <p:nvPr/>
        </p:nvSpPr>
        <p:spPr>
          <a:xfrm>
            <a:off x="4393426" y="1995202"/>
            <a:ext cx="331745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B3776FC8-1CBA-9019-F579-64766A97F15E}"/>
              </a:ext>
            </a:extLst>
          </p:cNvPr>
          <p:cNvSpPr txBox="1">
            <a:spLocks noGrp="1"/>
          </p:cNvSpPr>
          <p:nvPr>
            <p:ph type="pic" idx="4294967295"/>
          </p:nvPr>
        </p:nvSpPr>
        <p:spPr>
          <a:xfrm>
            <a:off x="4724659" y="2266578"/>
            <a:ext cx="348523" cy="358307"/>
          </a:xfrm>
        </p:spPr>
        <p:txBody>
          <a:bodyPr lIns="0" rIns="0"/>
          <a:lstStyle>
            <a:lvl1pPr>
              <a:defRPr/>
            </a:lvl1pPr>
          </a:lstStyle>
          <a:p>
            <a:pPr lvl="0"/>
            <a:r>
              <a:rPr lang="en-US"/>
              <a:t>Click icon to add picture</a:t>
            </a:r>
          </a:p>
        </p:txBody>
      </p:sp>
      <p:sp>
        <p:nvSpPr>
          <p:cNvPr id="9" name="Text Placeholder 3">
            <a:extLst>
              <a:ext uri="{FF2B5EF4-FFF2-40B4-BE49-F238E27FC236}">
                <a16:creationId xmlns:a16="http://schemas.microsoft.com/office/drawing/2014/main" id="{37A14191-387A-9450-9E61-E6195DD94487}"/>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794D4FBF-017D-6BC5-9767-DFAE57760B77}"/>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D766AC60-123A-8A41-D999-0778AF8B90C6}"/>
              </a:ext>
            </a:extLst>
          </p:cNvPr>
          <p:cNvSpPr/>
          <p:nvPr/>
        </p:nvSpPr>
        <p:spPr>
          <a:xfrm>
            <a:off x="8042120" y="1995202"/>
            <a:ext cx="331745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BEF2C1D9-6987-E98D-75AA-309AC1B87354}"/>
              </a:ext>
            </a:extLst>
          </p:cNvPr>
          <p:cNvSpPr txBox="1">
            <a:spLocks noGrp="1"/>
          </p:cNvSpPr>
          <p:nvPr>
            <p:ph type="pic" idx="4294967295"/>
          </p:nvPr>
        </p:nvSpPr>
        <p:spPr>
          <a:xfrm>
            <a:off x="8373352" y="2266578"/>
            <a:ext cx="348523" cy="358307"/>
          </a:xfrm>
        </p:spPr>
        <p:txBody>
          <a:bodyPr lIns="0" rIns="0"/>
          <a:lstStyle>
            <a:lvl1pPr>
              <a:defRPr/>
            </a:lvl1pPr>
          </a:lstStyle>
          <a:p>
            <a:pPr lvl="0"/>
            <a:r>
              <a:rPr lang="en-US"/>
              <a:t>Click icon to add picture</a:t>
            </a:r>
          </a:p>
        </p:txBody>
      </p:sp>
      <p:sp>
        <p:nvSpPr>
          <p:cNvPr id="13" name="Text Placeholder 3">
            <a:extLst>
              <a:ext uri="{FF2B5EF4-FFF2-40B4-BE49-F238E27FC236}">
                <a16:creationId xmlns:a16="http://schemas.microsoft.com/office/drawing/2014/main" id="{3944859E-45ED-FB4B-245F-60CE3B36C052}"/>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69199CF4-BEE0-998C-9AB2-E2757ED274C2}"/>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FC5AF31C-830F-FA1A-456D-02D91D604C5E}"/>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C72F2702-A7AF-663B-870F-92FE5ED14092}"/>
              </a:ext>
            </a:extLst>
          </p:cNvPr>
          <p:cNvSpPr/>
          <p:nvPr/>
        </p:nvSpPr>
        <p:spPr>
          <a:xfrm rot="5400013">
            <a:off x="-499304" y="237054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6906098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7A980A02-CAF3-A0DC-046E-61615205F5BD}"/>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D604BFE2-DAA7-4C88-4C24-22844FA8D841}"/>
              </a:ext>
            </a:extLst>
          </p:cNvPr>
          <p:cNvSpPr txBox="1">
            <a:spLocks noGrp="1"/>
          </p:cNvSpPr>
          <p:nvPr>
            <p:ph type="body" idx="4294967295"/>
          </p:nvPr>
        </p:nvSpPr>
        <p:spPr>
          <a:xfrm>
            <a:off x="827998" y="2251079"/>
            <a:ext cx="2367674"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A057B2F2-A272-E4AD-619A-5A5F16BFBDC0}"/>
              </a:ext>
            </a:extLst>
          </p:cNvPr>
          <p:cNvSpPr txBox="1">
            <a:spLocks noGrp="1"/>
          </p:cNvSpPr>
          <p:nvPr>
            <p:ph type="body" idx="4294967295"/>
          </p:nvPr>
        </p:nvSpPr>
        <p:spPr>
          <a:xfrm>
            <a:off x="3536213" y="2251079"/>
            <a:ext cx="2367674"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308493BB-C0E8-54B2-C0AE-BDEEE005A22B}"/>
              </a:ext>
            </a:extLst>
          </p:cNvPr>
          <p:cNvSpPr txBox="1">
            <a:spLocks noGrp="1"/>
          </p:cNvSpPr>
          <p:nvPr>
            <p:ph type="body" idx="4294967295"/>
          </p:nvPr>
        </p:nvSpPr>
        <p:spPr>
          <a:xfrm>
            <a:off x="6244419" y="2251079"/>
            <a:ext cx="2367674"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040CDF6B-6C5B-59BC-2842-ECAB15077911}"/>
              </a:ext>
            </a:extLst>
          </p:cNvPr>
          <p:cNvSpPr txBox="1">
            <a:spLocks noGrp="1"/>
          </p:cNvSpPr>
          <p:nvPr>
            <p:ph type="body" idx="4294967295"/>
          </p:nvPr>
        </p:nvSpPr>
        <p:spPr>
          <a:xfrm>
            <a:off x="8952625" y="2224982"/>
            <a:ext cx="2367674"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D28F2147-91C5-36C6-D891-1A3DE6C01227}"/>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522C737E-26AD-80E6-F928-F7EAAB301F6A}"/>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765F8892-5A4E-21BA-732A-37C2F63FFB32}"/>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DD3C5D66-77FD-D57C-5F62-F50B1FFCD936}"/>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Tree>
    <p:extLst>
      <p:ext uri="{BB962C8B-B14F-4D97-AF65-F5344CB8AC3E}">
        <p14:creationId xmlns:p14="http://schemas.microsoft.com/office/powerpoint/2010/main" val="3203477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7891481C-DFCA-DF21-4AB0-F8059B892285}"/>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r>
              <a:rPr lang="en-US"/>
              <a:t>Click icon to add picture</a:t>
            </a:r>
          </a:p>
        </p:txBody>
      </p:sp>
      <p:sp>
        <p:nvSpPr>
          <p:cNvPr id="3" name="Picture Placeholder 22">
            <a:extLst>
              <a:ext uri="{FF2B5EF4-FFF2-40B4-BE49-F238E27FC236}">
                <a16:creationId xmlns:a16="http://schemas.microsoft.com/office/drawing/2014/main" id="{5682DF2F-3659-E062-F36F-E3A0F187B3CE}"/>
              </a:ext>
            </a:extLst>
          </p:cNvPr>
          <p:cNvSpPr txBox="1">
            <a:spLocks noGrp="1"/>
          </p:cNvSpPr>
          <p:nvPr>
            <p:ph type="pic" idx="4294967295"/>
          </p:nvPr>
        </p:nvSpPr>
        <p:spPr>
          <a:xfrm>
            <a:off x="3536213" y="2251079"/>
            <a:ext cx="368905" cy="358307"/>
          </a:xfrm>
        </p:spPr>
        <p:txBody>
          <a:bodyPr lIns="0" rIns="0"/>
          <a:lstStyle>
            <a:lvl1pPr>
              <a:defRPr/>
            </a:lvl1pPr>
          </a:lstStyle>
          <a:p>
            <a:pPr lvl="0"/>
            <a:r>
              <a:rPr lang="en-US"/>
              <a:t>Click icon to add picture</a:t>
            </a:r>
          </a:p>
        </p:txBody>
      </p:sp>
      <p:sp>
        <p:nvSpPr>
          <p:cNvPr id="4" name="Picture Placeholder 22">
            <a:extLst>
              <a:ext uri="{FF2B5EF4-FFF2-40B4-BE49-F238E27FC236}">
                <a16:creationId xmlns:a16="http://schemas.microsoft.com/office/drawing/2014/main" id="{6EDD8373-DF2B-9246-DFE3-2AF77200CC17}"/>
              </a:ext>
            </a:extLst>
          </p:cNvPr>
          <p:cNvSpPr txBox="1">
            <a:spLocks noGrp="1"/>
          </p:cNvSpPr>
          <p:nvPr>
            <p:ph type="pic" idx="4294967295"/>
          </p:nvPr>
        </p:nvSpPr>
        <p:spPr>
          <a:xfrm>
            <a:off x="6243111" y="2251079"/>
            <a:ext cx="368905" cy="358307"/>
          </a:xfrm>
        </p:spPr>
        <p:txBody>
          <a:bodyPr lIns="0" rIns="0"/>
          <a:lstStyle>
            <a:lvl1pPr>
              <a:defRPr/>
            </a:lvl1pPr>
          </a:lstStyle>
          <a:p>
            <a:pPr lvl="0"/>
            <a:r>
              <a:rPr lang="en-US"/>
              <a:t>Click icon to add picture</a:t>
            </a:r>
          </a:p>
        </p:txBody>
      </p:sp>
      <p:sp>
        <p:nvSpPr>
          <p:cNvPr id="5" name="Picture Placeholder 22">
            <a:extLst>
              <a:ext uri="{FF2B5EF4-FFF2-40B4-BE49-F238E27FC236}">
                <a16:creationId xmlns:a16="http://schemas.microsoft.com/office/drawing/2014/main" id="{1A56DA6F-11EA-8677-D6E6-F44CDE94C688}"/>
              </a:ext>
            </a:extLst>
          </p:cNvPr>
          <p:cNvSpPr txBox="1">
            <a:spLocks noGrp="1"/>
          </p:cNvSpPr>
          <p:nvPr>
            <p:ph type="pic" idx="4294967295"/>
          </p:nvPr>
        </p:nvSpPr>
        <p:spPr>
          <a:xfrm>
            <a:off x="8952625" y="2251079"/>
            <a:ext cx="368905" cy="358307"/>
          </a:xfrm>
        </p:spPr>
        <p:txBody>
          <a:bodyPr lIns="0" rIns="0"/>
          <a:lstStyle>
            <a:lvl1pPr>
              <a:defRPr/>
            </a:lvl1pPr>
          </a:lstStyle>
          <a:p>
            <a:pPr lvl="0"/>
            <a:r>
              <a:rPr lang="en-US"/>
              <a:t>Click icon to add picture</a:t>
            </a:r>
          </a:p>
        </p:txBody>
      </p:sp>
      <p:sp>
        <p:nvSpPr>
          <p:cNvPr id="6" name="Google Shape;268;p37">
            <a:extLst>
              <a:ext uri="{FF2B5EF4-FFF2-40B4-BE49-F238E27FC236}">
                <a16:creationId xmlns:a16="http://schemas.microsoft.com/office/drawing/2014/main" id="{9F8B2D05-D602-140A-5FF1-D6DEF5807219}"/>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A8FD8345-D22E-B295-E5C5-1F0F569CA5EA}"/>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9FF2B597-1EEB-2913-7E63-C8FE59F202FE}"/>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9D19CFA8-2777-3B95-BF2A-56345C049E87}"/>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5ABEAAF9-CCC4-7C0B-C304-A62811A20A1D}"/>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B726D809-186B-62C0-30D2-FF5DAA42AA9C}"/>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152B80EA-9C1B-F554-231A-3421DB48842D}"/>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00C52D92-4A0D-E89B-DC63-11E9EAC0739C}"/>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E39D0C4A-D7C4-D31A-130C-7EFFA600DEC9}"/>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C09EDF97-580D-D7E8-F20D-8888F830ABD7}"/>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430F9E15-8E05-B3A1-A45D-6D2BDEEB40B2}"/>
              </a:ext>
            </a:extLst>
          </p:cNvPr>
          <p:cNvSpPr/>
          <p:nvPr/>
        </p:nvSpPr>
        <p:spPr>
          <a:xfrm rot="5400013">
            <a:off x="-499304" y="237054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4103103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C8EAA0E6-83F1-0BE6-41F5-33D2A6E7F5CA}"/>
              </a:ext>
            </a:extLst>
          </p:cNvPr>
          <p:cNvSpPr/>
          <p:nvPr/>
        </p:nvSpPr>
        <p:spPr>
          <a:xfrm>
            <a:off x="827998" y="1975323"/>
            <a:ext cx="241736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C2A9F046-C1DD-6F0F-2CC2-0FFE52C696DE}"/>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75B6202F-3A5D-A9CB-6609-6B2EED5F0CEA}"/>
              </a:ext>
            </a:extLst>
          </p:cNvPr>
          <p:cNvSpPr txBox="1">
            <a:spLocks noGrp="1"/>
          </p:cNvSpPr>
          <p:nvPr>
            <p:ph type="body" idx="4294967295"/>
          </p:nvPr>
        </p:nvSpPr>
        <p:spPr>
          <a:xfrm>
            <a:off x="1159230" y="2246699"/>
            <a:ext cx="1762478"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384AF91A-A14D-EA5B-6A59-42A9854B7C90}"/>
              </a:ext>
            </a:extLst>
          </p:cNvPr>
          <p:cNvSpPr txBox="1">
            <a:spLocks noGrp="1"/>
          </p:cNvSpPr>
          <p:nvPr>
            <p:ph type="body" idx="4294967295"/>
          </p:nvPr>
        </p:nvSpPr>
        <p:spPr>
          <a:xfrm>
            <a:off x="1159230"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74871560-683D-1741-18D8-283AB8B5F047}"/>
              </a:ext>
            </a:extLst>
          </p:cNvPr>
          <p:cNvSpPr/>
          <p:nvPr/>
        </p:nvSpPr>
        <p:spPr>
          <a:xfrm>
            <a:off x="3472927" y="1975323"/>
            <a:ext cx="241736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97558D42-A5B9-61D7-6B3A-FE256D5CC166}"/>
              </a:ext>
            </a:extLst>
          </p:cNvPr>
          <p:cNvSpPr txBox="1">
            <a:spLocks noGrp="1"/>
          </p:cNvSpPr>
          <p:nvPr>
            <p:ph type="body" idx="4294967295"/>
          </p:nvPr>
        </p:nvSpPr>
        <p:spPr>
          <a:xfrm>
            <a:off x="3804169" y="2246699"/>
            <a:ext cx="1762478"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5F8E2268-0530-EDCB-7034-FC168B85B537}"/>
              </a:ext>
            </a:extLst>
          </p:cNvPr>
          <p:cNvSpPr txBox="1">
            <a:spLocks noGrp="1"/>
          </p:cNvSpPr>
          <p:nvPr>
            <p:ph type="body" idx="4294967295"/>
          </p:nvPr>
        </p:nvSpPr>
        <p:spPr>
          <a:xfrm>
            <a:off x="3804169"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0231D63E-F8CD-05D7-A20F-74C1E3455EAD}"/>
              </a:ext>
            </a:extLst>
          </p:cNvPr>
          <p:cNvSpPr/>
          <p:nvPr/>
        </p:nvSpPr>
        <p:spPr>
          <a:xfrm>
            <a:off x="6117866" y="1975323"/>
            <a:ext cx="241736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9E70EB7F-ADAF-F10E-7094-31710AA4183F}"/>
              </a:ext>
            </a:extLst>
          </p:cNvPr>
          <p:cNvSpPr txBox="1">
            <a:spLocks noGrp="1"/>
          </p:cNvSpPr>
          <p:nvPr>
            <p:ph type="body" idx="4294967295"/>
          </p:nvPr>
        </p:nvSpPr>
        <p:spPr>
          <a:xfrm>
            <a:off x="6449098" y="2246699"/>
            <a:ext cx="1762478"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39719C65-8972-366C-B4FB-51E17839B102}"/>
              </a:ext>
            </a:extLst>
          </p:cNvPr>
          <p:cNvSpPr txBox="1">
            <a:spLocks noGrp="1"/>
          </p:cNvSpPr>
          <p:nvPr>
            <p:ph type="body" idx="4294967295"/>
          </p:nvPr>
        </p:nvSpPr>
        <p:spPr>
          <a:xfrm>
            <a:off x="644909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96D0CE8C-EB31-EE8E-3E16-E54D0B61E407}"/>
              </a:ext>
            </a:extLst>
          </p:cNvPr>
          <p:cNvSpPr/>
          <p:nvPr/>
        </p:nvSpPr>
        <p:spPr>
          <a:xfrm>
            <a:off x="8762795" y="1975323"/>
            <a:ext cx="241736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D2357DC8-66F9-2275-8C12-9ADD8A221536}"/>
              </a:ext>
            </a:extLst>
          </p:cNvPr>
          <p:cNvSpPr txBox="1">
            <a:spLocks noGrp="1"/>
          </p:cNvSpPr>
          <p:nvPr>
            <p:ph type="body" idx="4294967295"/>
          </p:nvPr>
        </p:nvSpPr>
        <p:spPr>
          <a:xfrm>
            <a:off x="9094028" y="2246699"/>
            <a:ext cx="1762478"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A2E61189-13FF-F00B-9E70-7B7CE5B81488}"/>
              </a:ext>
            </a:extLst>
          </p:cNvPr>
          <p:cNvSpPr txBox="1">
            <a:spLocks noGrp="1"/>
          </p:cNvSpPr>
          <p:nvPr>
            <p:ph type="body" idx="4294967295"/>
          </p:nvPr>
        </p:nvSpPr>
        <p:spPr>
          <a:xfrm>
            <a:off x="909402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Tree>
    <p:extLst>
      <p:ext uri="{BB962C8B-B14F-4D97-AF65-F5344CB8AC3E}">
        <p14:creationId xmlns:p14="http://schemas.microsoft.com/office/powerpoint/2010/main" val="6262490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CC8CB010-165B-E408-5ED4-727F52F2B9F8}"/>
              </a:ext>
            </a:extLst>
          </p:cNvPr>
          <p:cNvSpPr txBox="1">
            <a:spLocks noGrp="1"/>
          </p:cNvSpPr>
          <p:nvPr>
            <p:ph type="title"/>
          </p:nvPr>
        </p:nvSpPr>
        <p:spPr>
          <a:xfrm>
            <a:off x="827998" y="596344"/>
            <a:ext cx="1025031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254D522-3C41-D23F-0D4A-569ACA2F5EC1}"/>
              </a:ext>
            </a:extLst>
          </p:cNvPr>
          <p:cNvSpPr txBox="1">
            <a:spLocks noGrp="1"/>
          </p:cNvSpPr>
          <p:nvPr>
            <p:ph type="body" idx="4294967295"/>
          </p:nvPr>
        </p:nvSpPr>
        <p:spPr>
          <a:xfrm>
            <a:off x="827998"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41493271-8DD4-0E63-BC1D-87D8DFBEB505}"/>
              </a:ext>
            </a:extLst>
          </p:cNvPr>
          <p:cNvSpPr txBox="1">
            <a:spLocks noGrp="1"/>
          </p:cNvSpPr>
          <p:nvPr>
            <p:ph type="body" idx="4294967295"/>
          </p:nvPr>
        </p:nvSpPr>
        <p:spPr>
          <a:xfrm>
            <a:off x="4379326"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A2964ED5-5157-D2F7-4E57-3D0EE29B8690}"/>
              </a:ext>
            </a:extLst>
          </p:cNvPr>
          <p:cNvSpPr txBox="1">
            <a:spLocks noGrp="1"/>
          </p:cNvSpPr>
          <p:nvPr>
            <p:ph type="body" idx="4294967295"/>
          </p:nvPr>
        </p:nvSpPr>
        <p:spPr>
          <a:xfrm>
            <a:off x="7930664"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Tree>
    <p:extLst>
      <p:ext uri="{BB962C8B-B14F-4D97-AF65-F5344CB8AC3E}">
        <p14:creationId xmlns:p14="http://schemas.microsoft.com/office/powerpoint/2010/main" val="30996067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7C4C1940-1BC5-58C9-D50B-A210592797BC}"/>
              </a:ext>
            </a:extLst>
          </p:cNvPr>
          <p:cNvSpPr txBox="1">
            <a:spLocks noGrp="1"/>
          </p:cNvSpPr>
          <p:nvPr>
            <p:ph type="body" idx="4294967295"/>
          </p:nvPr>
        </p:nvSpPr>
        <p:spPr>
          <a:xfrm>
            <a:off x="827998" y="2251079"/>
            <a:ext cx="2006641" cy="358307"/>
          </a:xfrm>
        </p:spPr>
        <p:txBody>
          <a:bodyPr lIns="0" tIns="0" rIns="0" bIns="0" anchor="b"/>
          <a:lstStyle>
            <a:lvl1pPr>
              <a:defRPr sz="2400" spc="30"/>
            </a:lvl1pPr>
          </a:lstStyle>
          <a:p>
            <a:pPr lvl="0"/>
            <a:r>
              <a:rPr lang="en-US"/>
              <a:t>Item 1 here</a:t>
            </a:r>
          </a:p>
        </p:txBody>
      </p:sp>
      <p:sp>
        <p:nvSpPr>
          <p:cNvPr id="3" name="Text Placeholder 3">
            <a:extLst>
              <a:ext uri="{FF2B5EF4-FFF2-40B4-BE49-F238E27FC236}">
                <a16:creationId xmlns:a16="http://schemas.microsoft.com/office/drawing/2014/main" id="{1E82F225-3B2F-CB1F-6E7B-340156BC0409}"/>
              </a:ext>
            </a:extLst>
          </p:cNvPr>
          <p:cNvSpPr txBox="1">
            <a:spLocks noGrp="1"/>
          </p:cNvSpPr>
          <p:nvPr>
            <p:ph type="body" idx="4294967295"/>
          </p:nvPr>
        </p:nvSpPr>
        <p:spPr>
          <a:xfrm>
            <a:off x="827998" y="2878055"/>
            <a:ext cx="2006641" cy="675046"/>
          </a:xfrm>
        </p:spPr>
        <p:txBody>
          <a:bodyPr lIns="0" tIns="0" rIns="0" bIns="0"/>
          <a:lstStyle>
            <a:lvl1pPr>
              <a:lnSpc>
                <a:spcPts val="1820"/>
              </a:lnSpc>
              <a:defRPr sz="1600" b="0" spc="30">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4FA1C175-43DA-E623-DBD9-E376BF275139}"/>
              </a:ext>
            </a:extLst>
          </p:cNvPr>
          <p:cNvSpPr txBox="1">
            <a:spLocks noGrp="1"/>
          </p:cNvSpPr>
          <p:nvPr>
            <p:ph type="body" idx="4294967295"/>
          </p:nvPr>
        </p:nvSpPr>
        <p:spPr>
          <a:xfrm>
            <a:off x="1179996" y="3821762"/>
            <a:ext cx="1708318" cy="182523"/>
          </a:xfrm>
        </p:spPr>
        <p:txBody>
          <a:bodyPr lIns="0" tIns="0" rIns="0" bIns="0"/>
          <a:lstStyle>
            <a:lvl1pPr>
              <a:defRPr sz="1600" b="0" spc="30">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2E279F3C-D70E-9EC9-85E0-5D80C02D84B6}"/>
              </a:ext>
            </a:extLst>
          </p:cNvPr>
          <p:cNvPicPr>
            <a:picLocks noChangeAspect="1"/>
          </p:cNvPicPr>
          <p:nvPr/>
        </p:nvPicPr>
        <p:blipFill>
          <a:blip r:embed="rId3"/>
          <a:stretch>
            <a:fillRect/>
          </a:stretch>
        </p:blipFill>
        <p:spPr>
          <a:xfrm>
            <a:off x="827998" y="3821762"/>
            <a:ext cx="192636" cy="192636"/>
          </a:xfrm>
          <a:prstGeom prst="rect">
            <a:avLst/>
          </a:prstGeom>
          <a:noFill/>
          <a:ln cap="flat">
            <a:noFill/>
          </a:ln>
        </p:spPr>
      </p:pic>
      <p:sp>
        <p:nvSpPr>
          <p:cNvPr id="6" name="Text Placeholder 3">
            <a:extLst>
              <a:ext uri="{FF2B5EF4-FFF2-40B4-BE49-F238E27FC236}">
                <a16:creationId xmlns:a16="http://schemas.microsoft.com/office/drawing/2014/main" id="{311B2FFE-69DC-0A76-6F17-1C447CFDEEBD}"/>
              </a:ext>
            </a:extLst>
          </p:cNvPr>
          <p:cNvSpPr txBox="1">
            <a:spLocks noGrp="1"/>
          </p:cNvSpPr>
          <p:nvPr>
            <p:ph type="body" idx="4294967295"/>
          </p:nvPr>
        </p:nvSpPr>
        <p:spPr>
          <a:xfrm>
            <a:off x="3631457" y="3821762"/>
            <a:ext cx="1708318" cy="182523"/>
          </a:xfrm>
        </p:spPr>
        <p:txBody>
          <a:bodyPr lIns="0" tIns="0" rIns="0" bIns="0"/>
          <a:lstStyle>
            <a:lvl1pPr>
              <a:defRPr sz="1600" b="0" spc="30">
                <a:latin typeface="Figtree" pitchFamily="2"/>
              </a:defRPr>
            </a:lvl1pPr>
          </a:lstStyle>
          <a:p>
            <a:pPr lvl="0"/>
            <a:r>
              <a:rPr lang="en-US"/>
              <a:t>Link name</a:t>
            </a:r>
          </a:p>
        </p:txBody>
      </p:sp>
      <p:pic>
        <p:nvPicPr>
          <p:cNvPr id="7" name="Picture 7">
            <a:extLst>
              <a:ext uri="{FF2B5EF4-FFF2-40B4-BE49-F238E27FC236}">
                <a16:creationId xmlns:a16="http://schemas.microsoft.com/office/drawing/2014/main" id="{A139D170-B072-B76C-0C41-2EEF530E1FE3}"/>
              </a:ext>
            </a:extLst>
          </p:cNvPr>
          <p:cNvPicPr>
            <a:picLocks noChangeAspect="1"/>
          </p:cNvPicPr>
          <p:nvPr/>
        </p:nvPicPr>
        <p:blipFill>
          <a:blip r:embed="rId3"/>
          <a:stretch>
            <a:fillRect/>
          </a:stretch>
        </p:blipFill>
        <p:spPr>
          <a:xfrm>
            <a:off x="3279459" y="3821762"/>
            <a:ext cx="192636" cy="192636"/>
          </a:xfrm>
          <a:prstGeom prst="rect">
            <a:avLst/>
          </a:prstGeom>
          <a:noFill/>
          <a:ln cap="flat">
            <a:noFill/>
          </a:ln>
        </p:spPr>
      </p:pic>
      <p:sp>
        <p:nvSpPr>
          <p:cNvPr id="8" name="Text Placeholder 3">
            <a:extLst>
              <a:ext uri="{FF2B5EF4-FFF2-40B4-BE49-F238E27FC236}">
                <a16:creationId xmlns:a16="http://schemas.microsoft.com/office/drawing/2014/main" id="{BBABBDCE-8308-8544-3EFE-4B1F27C905C0}"/>
              </a:ext>
            </a:extLst>
          </p:cNvPr>
          <p:cNvSpPr txBox="1">
            <a:spLocks noGrp="1"/>
          </p:cNvSpPr>
          <p:nvPr>
            <p:ph type="body" idx="4294967295"/>
          </p:nvPr>
        </p:nvSpPr>
        <p:spPr>
          <a:xfrm>
            <a:off x="6082917" y="3821762"/>
            <a:ext cx="1708318" cy="182523"/>
          </a:xfrm>
        </p:spPr>
        <p:txBody>
          <a:bodyPr lIns="0" tIns="0" rIns="0" bIns="0"/>
          <a:lstStyle>
            <a:lvl1pPr>
              <a:defRPr sz="1600" b="0" spc="30">
                <a:latin typeface="Figtree" pitchFamily="2"/>
              </a:defRPr>
            </a:lvl1pPr>
          </a:lstStyle>
          <a:p>
            <a:pPr lvl="0"/>
            <a:r>
              <a:rPr lang="en-US"/>
              <a:t>Link name</a:t>
            </a:r>
          </a:p>
        </p:txBody>
      </p:sp>
      <p:pic>
        <p:nvPicPr>
          <p:cNvPr id="9" name="Picture 9">
            <a:extLst>
              <a:ext uri="{FF2B5EF4-FFF2-40B4-BE49-F238E27FC236}">
                <a16:creationId xmlns:a16="http://schemas.microsoft.com/office/drawing/2014/main" id="{B679FCA6-3931-5E2C-6C36-C04FBDFF9DFE}"/>
              </a:ext>
            </a:extLst>
          </p:cNvPr>
          <p:cNvPicPr>
            <a:picLocks noChangeAspect="1"/>
          </p:cNvPicPr>
          <p:nvPr/>
        </p:nvPicPr>
        <p:blipFill>
          <a:blip r:embed="rId3"/>
          <a:stretch>
            <a:fillRect/>
          </a:stretch>
        </p:blipFill>
        <p:spPr>
          <a:xfrm>
            <a:off x="5730928" y="3821762"/>
            <a:ext cx="192636" cy="192636"/>
          </a:xfrm>
          <a:prstGeom prst="rect">
            <a:avLst/>
          </a:prstGeom>
          <a:noFill/>
          <a:ln cap="flat">
            <a:noFill/>
          </a:ln>
        </p:spPr>
      </p:pic>
      <p:sp>
        <p:nvSpPr>
          <p:cNvPr id="10" name="Text Placeholder 3">
            <a:extLst>
              <a:ext uri="{FF2B5EF4-FFF2-40B4-BE49-F238E27FC236}">
                <a16:creationId xmlns:a16="http://schemas.microsoft.com/office/drawing/2014/main" id="{6B752B9F-DB4A-4ACE-5EB4-F1B3799839C3}"/>
              </a:ext>
            </a:extLst>
          </p:cNvPr>
          <p:cNvSpPr txBox="1">
            <a:spLocks noGrp="1"/>
          </p:cNvSpPr>
          <p:nvPr>
            <p:ph type="body" idx="4294967295"/>
          </p:nvPr>
        </p:nvSpPr>
        <p:spPr>
          <a:xfrm>
            <a:off x="8534378" y="3821762"/>
            <a:ext cx="1708318" cy="182523"/>
          </a:xfrm>
        </p:spPr>
        <p:txBody>
          <a:bodyPr lIns="0" tIns="0" rIns="0" bIns="0"/>
          <a:lstStyle>
            <a:lvl1pPr>
              <a:defRPr sz="1600" b="0" spc="30">
                <a:latin typeface="Figtree" pitchFamily="2"/>
              </a:defRPr>
            </a:lvl1pPr>
          </a:lstStyle>
          <a:p>
            <a:pPr lvl="0"/>
            <a:r>
              <a:rPr lang="en-US"/>
              <a:t>Link name</a:t>
            </a:r>
          </a:p>
        </p:txBody>
      </p:sp>
      <p:pic>
        <p:nvPicPr>
          <p:cNvPr id="11" name="Picture 11">
            <a:extLst>
              <a:ext uri="{FF2B5EF4-FFF2-40B4-BE49-F238E27FC236}">
                <a16:creationId xmlns:a16="http://schemas.microsoft.com/office/drawing/2014/main" id="{201981C0-D9EF-97D0-689F-9470FD6F07E3}"/>
              </a:ext>
            </a:extLst>
          </p:cNvPr>
          <p:cNvPicPr>
            <a:picLocks noChangeAspect="1"/>
          </p:cNvPicPr>
          <p:nvPr/>
        </p:nvPicPr>
        <p:blipFill>
          <a:blip r:embed="rId3"/>
          <a:stretch>
            <a:fillRect/>
          </a:stretch>
        </p:blipFill>
        <p:spPr>
          <a:xfrm>
            <a:off x="8182389" y="3821762"/>
            <a:ext cx="192636" cy="192636"/>
          </a:xfrm>
          <a:prstGeom prst="rect">
            <a:avLst/>
          </a:prstGeom>
          <a:noFill/>
          <a:ln cap="flat">
            <a:noFill/>
          </a:ln>
        </p:spPr>
      </p:pic>
      <p:sp>
        <p:nvSpPr>
          <p:cNvPr id="12" name="Text Placeholder 3">
            <a:extLst>
              <a:ext uri="{FF2B5EF4-FFF2-40B4-BE49-F238E27FC236}">
                <a16:creationId xmlns:a16="http://schemas.microsoft.com/office/drawing/2014/main" id="{1276838A-AF8E-1112-AD96-A43F283AA004}"/>
              </a:ext>
            </a:extLst>
          </p:cNvPr>
          <p:cNvSpPr txBox="1">
            <a:spLocks noGrp="1"/>
          </p:cNvSpPr>
          <p:nvPr>
            <p:ph type="body" idx="4294967295"/>
          </p:nvPr>
        </p:nvSpPr>
        <p:spPr>
          <a:xfrm>
            <a:off x="1126321" y="5986174"/>
            <a:ext cx="1708318" cy="182523"/>
          </a:xfrm>
        </p:spPr>
        <p:txBody>
          <a:bodyPr lIns="0" tIns="0" rIns="0" bIns="0"/>
          <a:lstStyle>
            <a:lvl1pPr>
              <a:defRPr sz="1600" b="0" spc="30">
                <a:latin typeface="Figtree" pitchFamily="2"/>
              </a:defRPr>
            </a:lvl1pPr>
          </a:lstStyle>
          <a:p>
            <a:pPr lvl="0"/>
            <a:r>
              <a:rPr lang="en-US"/>
              <a:t>Link name</a:t>
            </a:r>
          </a:p>
        </p:txBody>
      </p:sp>
      <p:pic>
        <p:nvPicPr>
          <p:cNvPr id="13" name="Picture 13">
            <a:extLst>
              <a:ext uri="{FF2B5EF4-FFF2-40B4-BE49-F238E27FC236}">
                <a16:creationId xmlns:a16="http://schemas.microsoft.com/office/drawing/2014/main" id="{527BB6BD-B19E-8CD2-AF98-C9B84EDAEADA}"/>
              </a:ext>
            </a:extLst>
          </p:cNvPr>
          <p:cNvPicPr>
            <a:picLocks noChangeAspect="1"/>
          </p:cNvPicPr>
          <p:nvPr/>
        </p:nvPicPr>
        <p:blipFill>
          <a:blip r:embed="rId3"/>
          <a:stretch>
            <a:fillRect/>
          </a:stretch>
        </p:blipFill>
        <p:spPr>
          <a:xfrm>
            <a:off x="774323" y="5986174"/>
            <a:ext cx="192636" cy="192636"/>
          </a:xfrm>
          <a:prstGeom prst="rect">
            <a:avLst/>
          </a:prstGeom>
          <a:noFill/>
          <a:ln cap="flat">
            <a:noFill/>
          </a:ln>
        </p:spPr>
      </p:pic>
      <p:sp>
        <p:nvSpPr>
          <p:cNvPr id="14" name="Text Placeholder 3">
            <a:extLst>
              <a:ext uri="{FF2B5EF4-FFF2-40B4-BE49-F238E27FC236}">
                <a16:creationId xmlns:a16="http://schemas.microsoft.com/office/drawing/2014/main" id="{6857EAF0-0217-1314-EAE9-DA9F7769AC08}"/>
              </a:ext>
            </a:extLst>
          </p:cNvPr>
          <p:cNvSpPr txBox="1">
            <a:spLocks noGrp="1"/>
          </p:cNvSpPr>
          <p:nvPr>
            <p:ph type="body" idx="4294967295"/>
          </p:nvPr>
        </p:nvSpPr>
        <p:spPr>
          <a:xfrm>
            <a:off x="3577782" y="5986174"/>
            <a:ext cx="1708318" cy="182523"/>
          </a:xfrm>
        </p:spPr>
        <p:txBody>
          <a:bodyPr lIns="0" tIns="0" rIns="0" bIns="0"/>
          <a:lstStyle>
            <a:lvl1pPr>
              <a:defRPr sz="1600" b="0" spc="30">
                <a:latin typeface="Figtree" pitchFamily="2"/>
              </a:defRPr>
            </a:lvl1pPr>
          </a:lstStyle>
          <a:p>
            <a:pPr lvl="0"/>
            <a:r>
              <a:rPr lang="en-US"/>
              <a:t>Link name</a:t>
            </a:r>
          </a:p>
        </p:txBody>
      </p:sp>
      <p:pic>
        <p:nvPicPr>
          <p:cNvPr id="15" name="Picture 15">
            <a:extLst>
              <a:ext uri="{FF2B5EF4-FFF2-40B4-BE49-F238E27FC236}">
                <a16:creationId xmlns:a16="http://schemas.microsoft.com/office/drawing/2014/main" id="{4EBCC090-77C0-4D1F-B6E8-77DCCB45714D}"/>
              </a:ext>
            </a:extLst>
          </p:cNvPr>
          <p:cNvPicPr>
            <a:picLocks noChangeAspect="1"/>
          </p:cNvPicPr>
          <p:nvPr/>
        </p:nvPicPr>
        <p:blipFill>
          <a:blip r:embed="rId3"/>
          <a:stretch>
            <a:fillRect/>
          </a:stretch>
        </p:blipFill>
        <p:spPr>
          <a:xfrm>
            <a:off x="3225792" y="5986174"/>
            <a:ext cx="192636" cy="192636"/>
          </a:xfrm>
          <a:prstGeom prst="rect">
            <a:avLst/>
          </a:prstGeom>
          <a:noFill/>
          <a:ln cap="flat">
            <a:noFill/>
          </a:ln>
        </p:spPr>
      </p:pic>
      <p:sp>
        <p:nvSpPr>
          <p:cNvPr id="16" name="Text Placeholder 3">
            <a:extLst>
              <a:ext uri="{FF2B5EF4-FFF2-40B4-BE49-F238E27FC236}">
                <a16:creationId xmlns:a16="http://schemas.microsoft.com/office/drawing/2014/main" id="{0F20D9CA-43E7-3DBE-1721-5ABF586450D7}"/>
              </a:ext>
            </a:extLst>
          </p:cNvPr>
          <p:cNvSpPr txBox="1">
            <a:spLocks noGrp="1"/>
          </p:cNvSpPr>
          <p:nvPr>
            <p:ph type="body" idx="4294967295"/>
          </p:nvPr>
        </p:nvSpPr>
        <p:spPr>
          <a:xfrm>
            <a:off x="6029242" y="5986174"/>
            <a:ext cx="1708318" cy="182523"/>
          </a:xfrm>
        </p:spPr>
        <p:txBody>
          <a:bodyPr lIns="0" tIns="0" rIns="0" bIns="0"/>
          <a:lstStyle>
            <a:lvl1pPr>
              <a:defRPr sz="1600" b="0" spc="30">
                <a:latin typeface="Figtree" pitchFamily="2"/>
              </a:defRPr>
            </a:lvl1pPr>
          </a:lstStyle>
          <a:p>
            <a:pPr lvl="0"/>
            <a:r>
              <a:rPr lang="en-US"/>
              <a:t>Link name</a:t>
            </a:r>
          </a:p>
        </p:txBody>
      </p:sp>
      <p:pic>
        <p:nvPicPr>
          <p:cNvPr id="17" name="Picture 17">
            <a:extLst>
              <a:ext uri="{FF2B5EF4-FFF2-40B4-BE49-F238E27FC236}">
                <a16:creationId xmlns:a16="http://schemas.microsoft.com/office/drawing/2014/main" id="{28865714-9868-A7A3-75EC-204AA8E5B4A9}"/>
              </a:ext>
            </a:extLst>
          </p:cNvPr>
          <p:cNvPicPr>
            <a:picLocks noChangeAspect="1"/>
          </p:cNvPicPr>
          <p:nvPr/>
        </p:nvPicPr>
        <p:blipFill>
          <a:blip r:embed="rId3"/>
          <a:stretch>
            <a:fillRect/>
          </a:stretch>
        </p:blipFill>
        <p:spPr>
          <a:xfrm>
            <a:off x="5677253" y="5986174"/>
            <a:ext cx="192636" cy="192636"/>
          </a:xfrm>
          <a:prstGeom prst="rect">
            <a:avLst/>
          </a:prstGeom>
          <a:noFill/>
          <a:ln cap="flat">
            <a:noFill/>
          </a:ln>
        </p:spPr>
      </p:pic>
      <p:sp>
        <p:nvSpPr>
          <p:cNvPr id="18" name="Text Placeholder 3">
            <a:extLst>
              <a:ext uri="{FF2B5EF4-FFF2-40B4-BE49-F238E27FC236}">
                <a16:creationId xmlns:a16="http://schemas.microsoft.com/office/drawing/2014/main" id="{E14C7A9E-1619-D4F1-8DDF-70EC24782CE4}"/>
              </a:ext>
            </a:extLst>
          </p:cNvPr>
          <p:cNvSpPr txBox="1">
            <a:spLocks noGrp="1"/>
          </p:cNvSpPr>
          <p:nvPr>
            <p:ph type="body" idx="4294967295"/>
          </p:nvPr>
        </p:nvSpPr>
        <p:spPr>
          <a:xfrm>
            <a:off x="8480703" y="5986174"/>
            <a:ext cx="1708318" cy="182523"/>
          </a:xfrm>
        </p:spPr>
        <p:txBody>
          <a:bodyPr lIns="0" tIns="0" rIns="0" bIns="0"/>
          <a:lstStyle>
            <a:lvl1pPr>
              <a:defRPr sz="1600" b="0" spc="30">
                <a:latin typeface="Figtree" pitchFamily="2"/>
              </a:defRPr>
            </a:lvl1pPr>
          </a:lstStyle>
          <a:p>
            <a:pPr lvl="0"/>
            <a:r>
              <a:rPr lang="en-US"/>
              <a:t>Link name</a:t>
            </a:r>
          </a:p>
        </p:txBody>
      </p:sp>
      <p:pic>
        <p:nvPicPr>
          <p:cNvPr id="19" name="Picture 19">
            <a:extLst>
              <a:ext uri="{FF2B5EF4-FFF2-40B4-BE49-F238E27FC236}">
                <a16:creationId xmlns:a16="http://schemas.microsoft.com/office/drawing/2014/main" id="{1B7266C9-630B-B9DB-FDAB-68BA19714A50}"/>
              </a:ext>
            </a:extLst>
          </p:cNvPr>
          <p:cNvPicPr>
            <a:picLocks noChangeAspect="1"/>
          </p:cNvPicPr>
          <p:nvPr/>
        </p:nvPicPr>
        <p:blipFill>
          <a:blip r:embed="rId3"/>
          <a:stretch>
            <a:fillRect/>
          </a:stretch>
        </p:blipFill>
        <p:spPr>
          <a:xfrm>
            <a:off x="8128714" y="5986174"/>
            <a:ext cx="192636" cy="192636"/>
          </a:xfrm>
          <a:prstGeom prst="rect">
            <a:avLst/>
          </a:prstGeom>
          <a:noFill/>
          <a:ln cap="flat">
            <a:noFill/>
          </a:ln>
        </p:spPr>
      </p:pic>
      <p:sp>
        <p:nvSpPr>
          <p:cNvPr id="20" name="Google Shape;268;p37">
            <a:extLst>
              <a:ext uri="{FF2B5EF4-FFF2-40B4-BE49-F238E27FC236}">
                <a16:creationId xmlns:a16="http://schemas.microsoft.com/office/drawing/2014/main" id="{BA1B74B3-45CF-F85F-52E2-62E923F835E7}"/>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21" name="Text Placeholder 3">
            <a:extLst>
              <a:ext uri="{FF2B5EF4-FFF2-40B4-BE49-F238E27FC236}">
                <a16:creationId xmlns:a16="http://schemas.microsoft.com/office/drawing/2014/main" id="{0DC4C34E-7C5A-73EC-D306-CE40AEA3B583}"/>
              </a:ext>
            </a:extLst>
          </p:cNvPr>
          <p:cNvSpPr txBox="1">
            <a:spLocks noGrp="1"/>
          </p:cNvSpPr>
          <p:nvPr>
            <p:ph type="body" idx="4294967295"/>
          </p:nvPr>
        </p:nvSpPr>
        <p:spPr>
          <a:xfrm>
            <a:off x="3225792" y="2251079"/>
            <a:ext cx="2006641" cy="358307"/>
          </a:xfrm>
        </p:spPr>
        <p:txBody>
          <a:bodyPr lIns="0" tIns="0" rIns="0" bIns="0" anchor="b"/>
          <a:lstStyle>
            <a:lvl1pPr>
              <a:defRPr sz="2400" spc="30"/>
            </a:lvl1pPr>
          </a:lstStyle>
          <a:p>
            <a:pPr lvl="0"/>
            <a:r>
              <a:rPr lang="en-US"/>
              <a:t>Item 2 here</a:t>
            </a:r>
          </a:p>
        </p:txBody>
      </p:sp>
      <p:sp>
        <p:nvSpPr>
          <p:cNvPr id="22" name="Text Placeholder 3">
            <a:extLst>
              <a:ext uri="{FF2B5EF4-FFF2-40B4-BE49-F238E27FC236}">
                <a16:creationId xmlns:a16="http://schemas.microsoft.com/office/drawing/2014/main" id="{530EA59E-07F3-7F3D-4186-DEE728CFC523}"/>
              </a:ext>
            </a:extLst>
          </p:cNvPr>
          <p:cNvSpPr txBox="1">
            <a:spLocks noGrp="1"/>
          </p:cNvSpPr>
          <p:nvPr>
            <p:ph type="body" idx="4294967295"/>
          </p:nvPr>
        </p:nvSpPr>
        <p:spPr>
          <a:xfrm>
            <a:off x="5704091" y="2251079"/>
            <a:ext cx="2006641" cy="358307"/>
          </a:xfrm>
        </p:spPr>
        <p:txBody>
          <a:bodyPr lIns="0" tIns="0" rIns="0" bIns="0" anchor="b"/>
          <a:lstStyle>
            <a:lvl1pPr>
              <a:defRPr sz="2400" spc="30"/>
            </a:lvl1pPr>
          </a:lstStyle>
          <a:p>
            <a:pPr lvl="0"/>
            <a:r>
              <a:rPr lang="en-US"/>
              <a:t>Item 3 here</a:t>
            </a:r>
          </a:p>
        </p:txBody>
      </p:sp>
      <p:sp>
        <p:nvSpPr>
          <p:cNvPr id="23" name="Text Placeholder 3">
            <a:extLst>
              <a:ext uri="{FF2B5EF4-FFF2-40B4-BE49-F238E27FC236}">
                <a16:creationId xmlns:a16="http://schemas.microsoft.com/office/drawing/2014/main" id="{60178EF5-945D-9975-0113-4446F83DF90B}"/>
              </a:ext>
            </a:extLst>
          </p:cNvPr>
          <p:cNvSpPr txBox="1">
            <a:spLocks noGrp="1"/>
          </p:cNvSpPr>
          <p:nvPr>
            <p:ph type="body" idx="4294967295"/>
          </p:nvPr>
        </p:nvSpPr>
        <p:spPr>
          <a:xfrm>
            <a:off x="8182389" y="2251079"/>
            <a:ext cx="2006641" cy="358307"/>
          </a:xfrm>
        </p:spPr>
        <p:txBody>
          <a:bodyPr lIns="0" tIns="0" rIns="0" bIns="0" anchor="b"/>
          <a:lstStyle>
            <a:lvl1pPr>
              <a:defRPr sz="2400" spc="30"/>
            </a:lvl1pPr>
          </a:lstStyle>
          <a:p>
            <a:pPr lvl="0"/>
            <a:r>
              <a:rPr lang="en-US"/>
              <a:t>Item 4 here</a:t>
            </a:r>
          </a:p>
        </p:txBody>
      </p:sp>
      <p:sp>
        <p:nvSpPr>
          <p:cNvPr id="24" name="Text Placeholder 3">
            <a:extLst>
              <a:ext uri="{FF2B5EF4-FFF2-40B4-BE49-F238E27FC236}">
                <a16:creationId xmlns:a16="http://schemas.microsoft.com/office/drawing/2014/main" id="{A67A14FE-4F03-5702-AB48-BBC1DA3F49DC}"/>
              </a:ext>
            </a:extLst>
          </p:cNvPr>
          <p:cNvSpPr txBox="1">
            <a:spLocks noGrp="1"/>
          </p:cNvSpPr>
          <p:nvPr>
            <p:ph type="body" idx="4294967295"/>
          </p:nvPr>
        </p:nvSpPr>
        <p:spPr>
          <a:xfrm>
            <a:off x="774323" y="4416332"/>
            <a:ext cx="2006641" cy="358307"/>
          </a:xfrm>
        </p:spPr>
        <p:txBody>
          <a:bodyPr lIns="0" tIns="0" rIns="0" bIns="0" anchor="b"/>
          <a:lstStyle>
            <a:lvl1pPr>
              <a:defRPr sz="2400" spc="30"/>
            </a:lvl1pPr>
          </a:lstStyle>
          <a:p>
            <a:pPr lvl="0"/>
            <a:r>
              <a:rPr lang="en-US"/>
              <a:t>Item 5 here</a:t>
            </a:r>
          </a:p>
        </p:txBody>
      </p:sp>
      <p:sp>
        <p:nvSpPr>
          <p:cNvPr id="25" name="Text Placeholder 3">
            <a:extLst>
              <a:ext uri="{FF2B5EF4-FFF2-40B4-BE49-F238E27FC236}">
                <a16:creationId xmlns:a16="http://schemas.microsoft.com/office/drawing/2014/main" id="{06BFD933-6603-5FB7-B7D0-3212D76E2921}"/>
              </a:ext>
            </a:extLst>
          </p:cNvPr>
          <p:cNvSpPr txBox="1">
            <a:spLocks noGrp="1"/>
          </p:cNvSpPr>
          <p:nvPr>
            <p:ph type="body" idx="4294967295"/>
          </p:nvPr>
        </p:nvSpPr>
        <p:spPr>
          <a:xfrm>
            <a:off x="3225783" y="4421114"/>
            <a:ext cx="2006641" cy="358307"/>
          </a:xfrm>
        </p:spPr>
        <p:txBody>
          <a:bodyPr lIns="0" tIns="0" rIns="0" bIns="0" anchor="b"/>
          <a:lstStyle>
            <a:lvl1pPr>
              <a:defRPr sz="2400" spc="30"/>
            </a:lvl1pPr>
          </a:lstStyle>
          <a:p>
            <a:pPr lvl="0"/>
            <a:r>
              <a:rPr lang="en-US"/>
              <a:t>Item 6 here</a:t>
            </a:r>
          </a:p>
        </p:txBody>
      </p:sp>
      <p:sp>
        <p:nvSpPr>
          <p:cNvPr id="26" name="Text Placeholder 3">
            <a:extLst>
              <a:ext uri="{FF2B5EF4-FFF2-40B4-BE49-F238E27FC236}">
                <a16:creationId xmlns:a16="http://schemas.microsoft.com/office/drawing/2014/main" id="{AA838D1B-D674-8525-6A7B-E44AEDC43D3C}"/>
              </a:ext>
            </a:extLst>
          </p:cNvPr>
          <p:cNvSpPr txBox="1">
            <a:spLocks noGrp="1"/>
          </p:cNvSpPr>
          <p:nvPr>
            <p:ph type="body" idx="4294967295"/>
          </p:nvPr>
        </p:nvSpPr>
        <p:spPr>
          <a:xfrm>
            <a:off x="5677253" y="4421114"/>
            <a:ext cx="2006641" cy="358307"/>
          </a:xfrm>
        </p:spPr>
        <p:txBody>
          <a:bodyPr lIns="0" tIns="0" rIns="0" bIns="0" anchor="b"/>
          <a:lstStyle>
            <a:lvl1pPr>
              <a:defRPr sz="2400" spc="30"/>
            </a:lvl1pPr>
          </a:lstStyle>
          <a:p>
            <a:pPr lvl="0"/>
            <a:r>
              <a:rPr lang="en-US"/>
              <a:t>Item 7 here</a:t>
            </a:r>
          </a:p>
        </p:txBody>
      </p:sp>
      <p:sp>
        <p:nvSpPr>
          <p:cNvPr id="27" name="Text Placeholder 3">
            <a:extLst>
              <a:ext uri="{FF2B5EF4-FFF2-40B4-BE49-F238E27FC236}">
                <a16:creationId xmlns:a16="http://schemas.microsoft.com/office/drawing/2014/main" id="{550CED76-EA50-5382-06E0-178A974028AF}"/>
              </a:ext>
            </a:extLst>
          </p:cNvPr>
          <p:cNvSpPr txBox="1">
            <a:spLocks noGrp="1"/>
          </p:cNvSpPr>
          <p:nvPr>
            <p:ph type="body" idx="4294967295"/>
          </p:nvPr>
        </p:nvSpPr>
        <p:spPr>
          <a:xfrm>
            <a:off x="8128714" y="4421114"/>
            <a:ext cx="2006641" cy="358307"/>
          </a:xfrm>
        </p:spPr>
        <p:txBody>
          <a:bodyPr lIns="0" tIns="0" rIns="0" bIns="0" anchor="b"/>
          <a:lstStyle>
            <a:lvl1pPr>
              <a:defRPr sz="2400" spc="30"/>
            </a:lvl1pPr>
          </a:lstStyle>
          <a:p>
            <a:pPr lvl="0"/>
            <a:r>
              <a:rPr lang="en-US"/>
              <a:t>Item 8 here</a:t>
            </a:r>
          </a:p>
        </p:txBody>
      </p:sp>
      <p:sp>
        <p:nvSpPr>
          <p:cNvPr id="28" name="Text Placeholder 3">
            <a:extLst>
              <a:ext uri="{FF2B5EF4-FFF2-40B4-BE49-F238E27FC236}">
                <a16:creationId xmlns:a16="http://schemas.microsoft.com/office/drawing/2014/main" id="{CA48DBD1-817E-095B-EF0F-8B83674C8A1F}"/>
              </a:ext>
            </a:extLst>
          </p:cNvPr>
          <p:cNvSpPr txBox="1">
            <a:spLocks noGrp="1"/>
          </p:cNvSpPr>
          <p:nvPr>
            <p:ph type="body" idx="4294967295"/>
          </p:nvPr>
        </p:nvSpPr>
        <p:spPr>
          <a:xfrm>
            <a:off x="3225783" y="2878055"/>
            <a:ext cx="2006641" cy="675046"/>
          </a:xfrm>
        </p:spPr>
        <p:txBody>
          <a:bodyPr lIns="0" tIns="0" rIns="0" bIns="0"/>
          <a:lstStyle>
            <a:lvl1pPr>
              <a:lnSpc>
                <a:spcPts val="1820"/>
              </a:lnSpc>
              <a:defRPr sz="1600" b="0" spc="30">
                <a:latin typeface="Figtree" pitchFamily="2"/>
              </a:defRPr>
            </a:lvl1pPr>
          </a:lstStyle>
          <a:p>
            <a:pPr lvl="0"/>
            <a:r>
              <a:rPr lang="en-US"/>
              <a:t>Short Description 2 here</a:t>
            </a:r>
          </a:p>
        </p:txBody>
      </p:sp>
      <p:sp>
        <p:nvSpPr>
          <p:cNvPr id="29" name="Text Placeholder 3">
            <a:extLst>
              <a:ext uri="{FF2B5EF4-FFF2-40B4-BE49-F238E27FC236}">
                <a16:creationId xmlns:a16="http://schemas.microsoft.com/office/drawing/2014/main" id="{42E85E77-FAE5-039A-7883-2A2A160502A9}"/>
              </a:ext>
            </a:extLst>
          </p:cNvPr>
          <p:cNvSpPr txBox="1">
            <a:spLocks noGrp="1"/>
          </p:cNvSpPr>
          <p:nvPr>
            <p:ph type="body" idx="4294967295"/>
          </p:nvPr>
        </p:nvSpPr>
        <p:spPr>
          <a:xfrm>
            <a:off x="5704091" y="2878055"/>
            <a:ext cx="2006641" cy="675046"/>
          </a:xfrm>
        </p:spPr>
        <p:txBody>
          <a:bodyPr lIns="0" tIns="0" rIns="0" bIns="0"/>
          <a:lstStyle>
            <a:lvl1pPr>
              <a:lnSpc>
                <a:spcPts val="1820"/>
              </a:lnSpc>
              <a:defRPr sz="1600" b="0" spc="30">
                <a:latin typeface="Figtree" pitchFamily="2"/>
              </a:defRPr>
            </a:lvl1pPr>
          </a:lstStyle>
          <a:p>
            <a:pPr lvl="0"/>
            <a:r>
              <a:rPr lang="en-US"/>
              <a:t>Short Description 3 here</a:t>
            </a:r>
          </a:p>
        </p:txBody>
      </p:sp>
      <p:sp>
        <p:nvSpPr>
          <p:cNvPr id="30" name="Text Placeholder 3">
            <a:extLst>
              <a:ext uri="{FF2B5EF4-FFF2-40B4-BE49-F238E27FC236}">
                <a16:creationId xmlns:a16="http://schemas.microsoft.com/office/drawing/2014/main" id="{5DA05785-4D61-9B09-F3A7-79E8E8751A01}"/>
              </a:ext>
            </a:extLst>
          </p:cNvPr>
          <p:cNvSpPr txBox="1">
            <a:spLocks noGrp="1"/>
          </p:cNvSpPr>
          <p:nvPr>
            <p:ph type="body" idx="4294967295"/>
          </p:nvPr>
        </p:nvSpPr>
        <p:spPr>
          <a:xfrm>
            <a:off x="8182389" y="2878055"/>
            <a:ext cx="2006641" cy="675046"/>
          </a:xfrm>
        </p:spPr>
        <p:txBody>
          <a:bodyPr lIns="0" tIns="0" rIns="0" bIns="0"/>
          <a:lstStyle>
            <a:lvl1pPr>
              <a:lnSpc>
                <a:spcPts val="1820"/>
              </a:lnSpc>
              <a:defRPr sz="1600" b="0" spc="30">
                <a:latin typeface="Figtree" pitchFamily="2"/>
              </a:defRPr>
            </a:lvl1pPr>
          </a:lstStyle>
          <a:p>
            <a:pPr lvl="0"/>
            <a:r>
              <a:rPr lang="en-US"/>
              <a:t>Short Description 4 here</a:t>
            </a:r>
          </a:p>
        </p:txBody>
      </p:sp>
      <p:sp>
        <p:nvSpPr>
          <p:cNvPr id="31" name="Text Placeholder 3">
            <a:extLst>
              <a:ext uri="{FF2B5EF4-FFF2-40B4-BE49-F238E27FC236}">
                <a16:creationId xmlns:a16="http://schemas.microsoft.com/office/drawing/2014/main" id="{42C14B52-4B89-1293-8A4C-9117A80A5933}"/>
              </a:ext>
            </a:extLst>
          </p:cNvPr>
          <p:cNvSpPr txBox="1">
            <a:spLocks noGrp="1"/>
          </p:cNvSpPr>
          <p:nvPr>
            <p:ph type="body" idx="4294967295"/>
          </p:nvPr>
        </p:nvSpPr>
        <p:spPr>
          <a:xfrm>
            <a:off x="774323" y="5042467"/>
            <a:ext cx="2006641" cy="675046"/>
          </a:xfrm>
        </p:spPr>
        <p:txBody>
          <a:bodyPr lIns="0" tIns="0" rIns="0" bIns="0"/>
          <a:lstStyle>
            <a:lvl1pPr>
              <a:lnSpc>
                <a:spcPts val="1820"/>
              </a:lnSpc>
              <a:defRPr sz="1600" b="0" spc="30">
                <a:latin typeface="Figtree" pitchFamily="2"/>
              </a:defRPr>
            </a:lvl1pPr>
          </a:lstStyle>
          <a:p>
            <a:pPr lvl="0"/>
            <a:r>
              <a:rPr lang="en-US"/>
              <a:t>Short Description 5 here</a:t>
            </a:r>
          </a:p>
        </p:txBody>
      </p:sp>
      <p:sp>
        <p:nvSpPr>
          <p:cNvPr id="32" name="Text Placeholder 3">
            <a:extLst>
              <a:ext uri="{FF2B5EF4-FFF2-40B4-BE49-F238E27FC236}">
                <a16:creationId xmlns:a16="http://schemas.microsoft.com/office/drawing/2014/main" id="{4E814398-8030-DA2C-96DE-AEA3520A6D10}"/>
              </a:ext>
            </a:extLst>
          </p:cNvPr>
          <p:cNvSpPr txBox="1">
            <a:spLocks noGrp="1"/>
          </p:cNvSpPr>
          <p:nvPr>
            <p:ph type="body" idx="4294967295"/>
          </p:nvPr>
        </p:nvSpPr>
        <p:spPr>
          <a:xfrm>
            <a:off x="3225783" y="5042467"/>
            <a:ext cx="2006641" cy="675046"/>
          </a:xfrm>
        </p:spPr>
        <p:txBody>
          <a:bodyPr lIns="0" tIns="0" rIns="0" bIns="0"/>
          <a:lstStyle>
            <a:lvl1pPr>
              <a:lnSpc>
                <a:spcPts val="1820"/>
              </a:lnSpc>
              <a:defRPr sz="1600" b="0" spc="30">
                <a:latin typeface="Figtree" pitchFamily="2"/>
              </a:defRPr>
            </a:lvl1pPr>
          </a:lstStyle>
          <a:p>
            <a:pPr lvl="0"/>
            <a:r>
              <a:rPr lang="en-US"/>
              <a:t>Short Description 6 here</a:t>
            </a:r>
          </a:p>
        </p:txBody>
      </p:sp>
      <p:sp>
        <p:nvSpPr>
          <p:cNvPr id="33" name="Text Placeholder 3">
            <a:extLst>
              <a:ext uri="{FF2B5EF4-FFF2-40B4-BE49-F238E27FC236}">
                <a16:creationId xmlns:a16="http://schemas.microsoft.com/office/drawing/2014/main" id="{BAC1820C-74FA-E331-E8DB-EF63299C918F}"/>
              </a:ext>
            </a:extLst>
          </p:cNvPr>
          <p:cNvSpPr txBox="1">
            <a:spLocks noGrp="1"/>
          </p:cNvSpPr>
          <p:nvPr>
            <p:ph type="body" idx="4294967295"/>
          </p:nvPr>
        </p:nvSpPr>
        <p:spPr>
          <a:xfrm>
            <a:off x="5677244" y="5042467"/>
            <a:ext cx="2006641" cy="675046"/>
          </a:xfrm>
        </p:spPr>
        <p:txBody>
          <a:bodyPr lIns="0" tIns="0" rIns="0" bIns="0"/>
          <a:lstStyle>
            <a:lvl1pPr>
              <a:lnSpc>
                <a:spcPts val="1820"/>
              </a:lnSpc>
              <a:defRPr sz="1600" b="0" spc="30">
                <a:latin typeface="Figtree" pitchFamily="2"/>
              </a:defRPr>
            </a:lvl1pPr>
          </a:lstStyle>
          <a:p>
            <a:pPr lvl="0"/>
            <a:r>
              <a:rPr lang="en-US"/>
              <a:t>Short Description 7 here</a:t>
            </a:r>
          </a:p>
        </p:txBody>
      </p:sp>
      <p:sp>
        <p:nvSpPr>
          <p:cNvPr id="34" name="Text Placeholder 3">
            <a:extLst>
              <a:ext uri="{FF2B5EF4-FFF2-40B4-BE49-F238E27FC236}">
                <a16:creationId xmlns:a16="http://schemas.microsoft.com/office/drawing/2014/main" id="{4D4C3D9D-1CDF-F4D6-58C3-76AD74957C21}"/>
              </a:ext>
            </a:extLst>
          </p:cNvPr>
          <p:cNvSpPr txBox="1">
            <a:spLocks noGrp="1"/>
          </p:cNvSpPr>
          <p:nvPr>
            <p:ph type="body" idx="4294967295"/>
          </p:nvPr>
        </p:nvSpPr>
        <p:spPr>
          <a:xfrm>
            <a:off x="8128705" y="5042467"/>
            <a:ext cx="2006641" cy="675046"/>
          </a:xfrm>
        </p:spPr>
        <p:txBody>
          <a:bodyPr lIns="0" tIns="0" rIns="0" bIns="0"/>
          <a:lstStyle>
            <a:lvl1pPr>
              <a:lnSpc>
                <a:spcPts val="1820"/>
              </a:lnSpc>
              <a:defRPr sz="1600" b="0" spc="30">
                <a:latin typeface="Figtree" pitchFamily="2"/>
              </a:defRPr>
            </a:lvl1pPr>
          </a:lstStyle>
          <a:p>
            <a:pPr lvl="0"/>
            <a:r>
              <a:rPr lang="en-US"/>
              <a:t>Short Description 8 here</a:t>
            </a:r>
          </a:p>
        </p:txBody>
      </p:sp>
      <p:sp>
        <p:nvSpPr>
          <p:cNvPr id="35" name="TextBox 1">
            <a:extLst>
              <a:ext uri="{FF2B5EF4-FFF2-40B4-BE49-F238E27FC236}">
                <a16:creationId xmlns:a16="http://schemas.microsoft.com/office/drawing/2014/main" id="{BDF7F720-DED3-943C-F983-A5832E8284E9}"/>
              </a:ext>
            </a:extLst>
          </p:cNvPr>
          <p:cNvSpPr txBox="1"/>
          <p:nvPr/>
        </p:nvSpPr>
        <p:spPr>
          <a:xfrm>
            <a:off x="-2412278" y="3710589"/>
            <a:ext cx="2193224" cy="523219"/>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35">
            <a:extLst>
              <a:ext uri="{FF2B5EF4-FFF2-40B4-BE49-F238E27FC236}">
                <a16:creationId xmlns:a16="http://schemas.microsoft.com/office/drawing/2014/main" id="{558573C6-6360-C6EF-2C73-ECEDAA0B4125}"/>
              </a:ext>
            </a:extLst>
          </p:cNvPr>
          <p:cNvSpPr/>
          <p:nvPr/>
        </p:nvSpPr>
        <p:spPr>
          <a:xfrm rot="5400013">
            <a:off x="-499304" y="388147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7489460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6E2EF92-1C76-ECB7-0378-BA3D324B5102}"/>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E68AB16B-1B9F-BEC8-7480-CEC643F6B6E8}"/>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4">
            <a:extLst>
              <a:ext uri="{FF2B5EF4-FFF2-40B4-BE49-F238E27FC236}">
                <a16:creationId xmlns:a16="http://schemas.microsoft.com/office/drawing/2014/main" id="{ECCFDA4C-85BF-C442-5DCF-52E8FB5BE659}"/>
              </a:ext>
            </a:extLst>
          </p:cNvPr>
          <p:cNvPicPr>
            <a:picLocks noChangeAspect="1"/>
          </p:cNvPicPr>
          <p:nvPr/>
        </p:nvPicPr>
        <p:blipFill>
          <a:blip r:embed="rId3"/>
          <a:stretch>
            <a:fillRect/>
          </a:stretch>
        </p:blipFill>
        <p:spPr>
          <a:xfrm>
            <a:off x="4039224" y="3929853"/>
            <a:ext cx="304796" cy="304796"/>
          </a:xfrm>
          <a:prstGeom prst="rect">
            <a:avLst/>
          </a:prstGeom>
          <a:noFill/>
          <a:ln cap="flat">
            <a:noFill/>
          </a:ln>
        </p:spPr>
      </p:pic>
      <p:pic>
        <p:nvPicPr>
          <p:cNvPr id="5" name="Picture 5">
            <a:extLst>
              <a:ext uri="{FF2B5EF4-FFF2-40B4-BE49-F238E27FC236}">
                <a16:creationId xmlns:a16="http://schemas.microsoft.com/office/drawing/2014/main" id="{D031A0E9-1B49-8120-044F-D67B6EFE8562}"/>
              </a:ext>
            </a:extLst>
          </p:cNvPr>
          <p:cNvPicPr>
            <a:picLocks noChangeAspect="1"/>
          </p:cNvPicPr>
          <p:nvPr/>
        </p:nvPicPr>
        <p:blipFill>
          <a:blip r:embed="rId4"/>
          <a:stretch>
            <a:fillRect/>
          </a:stretch>
        </p:blipFill>
        <p:spPr>
          <a:xfrm>
            <a:off x="805696" y="4509153"/>
            <a:ext cx="304796" cy="304796"/>
          </a:xfrm>
          <a:prstGeom prst="rect">
            <a:avLst/>
          </a:prstGeom>
          <a:noFill/>
          <a:ln cap="flat">
            <a:noFill/>
          </a:ln>
        </p:spPr>
      </p:pic>
      <p:pic>
        <p:nvPicPr>
          <p:cNvPr id="6" name="Picture 6">
            <a:extLst>
              <a:ext uri="{FF2B5EF4-FFF2-40B4-BE49-F238E27FC236}">
                <a16:creationId xmlns:a16="http://schemas.microsoft.com/office/drawing/2014/main" id="{952DDF2A-AA2E-9041-E8EF-DE28CD2C38EC}"/>
              </a:ext>
            </a:extLst>
          </p:cNvPr>
          <p:cNvPicPr>
            <a:picLocks noChangeAspect="1"/>
          </p:cNvPicPr>
          <p:nvPr/>
        </p:nvPicPr>
        <p:blipFill>
          <a:blip r:embed="rId5"/>
          <a:stretch>
            <a:fillRect/>
          </a:stretch>
        </p:blipFill>
        <p:spPr>
          <a:xfrm>
            <a:off x="805696" y="3932102"/>
            <a:ext cx="304796" cy="304796"/>
          </a:xfrm>
          <a:prstGeom prst="rect">
            <a:avLst/>
          </a:prstGeom>
          <a:noFill/>
          <a:ln cap="flat">
            <a:noFill/>
          </a:ln>
        </p:spPr>
      </p:pic>
      <p:sp>
        <p:nvSpPr>
          <p:cNvPr id="7" name="TextBox 7">
            <a:hlinkClick r:id="rId6"/>
            <a:extLst>
              <a:ext uri="{FF2B5EF4-FFF2-40B4-BE49-F238E27FC236}">
                <a16:creationId xmlns:a16="http://schemas.microsoft.com/office/drawing/2014/main" id="{FFAEB864-7E2B-E330-CA89-1C6FD6BC2BD7}"/>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6">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8" name="TextBox 8">
            <a:hlinkClick r:id="rId7"/>
            <a:extLst>
              <a:ext uri="{FF2B5EF4-FFF2-40B4-BE49-F238E27FC236}">
                <a16:creationId xmlns:a16="http://schemas.microsoft.com/office/drawing/2014/main" id="{F39F331D-B943-9E22-DDD7-F6F72E1921B2}"/>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7">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9" name="TextBox 9">
            <a:hlinkClick r:id="rId8"/>
            <a:extLst>
              <a:ext uri="{FF2B5EF4-FFF2-40B4-BE49-F238E27FC236}">
                <a16:creationId xmlns:a16="http://schemas.microsoft.com/office/drawing/2014/main" id="{12C6EBFF-A637-5B8F-9836-4BD6E7C2C778}"/>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8">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F8F8F8"/>
              </a:solidFill>
              <a:uFillTx/>
              <a:latin typeface="Figtree" pitchFamily="2"/>
              <a:ea typeface="Arial"/>
              <a:cs typeface="Arial"/>
            </a:endParaRPr>
          </a:p>
        </p:txBody>
      </p:sp>
      <p:pic>
        <p:nvPicPr>
          <p:cNvPr id="10" name="Picture 10" descr="A white letter on a black background&#10;&#10;AI-generated content may be incorrect.">
            <a:extLst>
              <a:ext uri="{FF2B5EF4-FFF2-40B4-BE49-F238E27FC236}">
                <a16:creationId xmlns:a16="http://schemas.microsoft.com/office/drawing/2014/main" id="{7B69376F-5449-DDA5-6651-A9FE485A00BC}"/>
              </a:ext>
            </a:extLst>
          </p:cNvPr>
          <p:cNvPicPr>
            <a:picLocks noChangeAspect="1"/>
          </p:cNvPicPr>
          <p:nvPr/>
        </p:nvPicPr>
        <p:blipFill>
          <a:blip r:embed="rId9"/>
          <a:stretch>
            <a:fillRect/>
          </a:stretch>
        </p:blipFill>
        <p:spPr>
          <a:xfrm>
            <a:off x="9343942" y="4999207"/>
            <a:ext cx="2042358" cy="354778"/>
          </a:xfrm>
          <a:prstGeom prst="rect">
            <a:avLst/>
          </a:prstGeom>
          <a:noFill/>
          <a:ln cap="flat">
            <a:noFill/>
          </a:ln>
        </p:spPr>
      </p:pic>
      <p:sp>
        <p:nvSpPr>
          <p:cNvPr id="11" name="TextBox 11">
            <a:hlinkClick r:id="rId8"/>
            <a:extLst>
              <a:ext uri="{FF2B5EF4-FFF2-40B4-BE49-F238E27FC236}">
                <a16:creationId xmlns:a16="http://schemas.microsoft.com/office/drawing/2014/main" id="{54D35B1B-4E15-50DE-A131-FE04614D22D3}"/>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F8F8F8"/>
                </a:solidFill>
                <a:uFillTx/>
                <a:latin typeface="Figtree" pitchFamily="2"/>
                <a:ea typeface="Arial"/>
                <a:cs typeface="Arial"/>
              </a:rPr>
            </a:br>
            <a:endParaRPr lang="en-US" sz="1000" b="0" i="0" u="none" strike="noStrike" kern="0" cap="none" spc="30" baseline="0">
              <a:solidFill>
                <a:srgbClr val="F8F8F8"/>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p:txBody>
      </p:sp>
      <p:pic>
        <p:nvPicPr>
          <p:cNvPr id="12" name="Picture 1">
            <a:extLst>
              <a:ext uri="{FF2B5EF4-FFF2-40B4-BE49-F238E27FC236}">
                <a16:creationId xmlns:a16="http://schemas.microsoft.com/office/drawing/2014/main" id="{F53E045D-0E7E-2C20-414A-4403680F73ED}"/>
              </a:ext>
            </a:extLst>
          </p:cNvPr>
          <p:cNvPicPr>
            <a:picLocks noChangeAspect="1"/>
          </p:cNvPicPr>
          <p:nvPr/>
        </p:nvPicPr>
        <p:blipFill>
          <a:blip r:embed="rId3"/>
          <a:stretch>
            <a:fillRect/>
          </a:stretch>
        </p:blipFill>
        <p:spPr>
          <a:xfrm>
            <a:off x="4039224" y="4491459"/>
            <a:ext cx="304796" cy="304796"/>
          </a:xfrm>
          <a:prstGeom prst="rect">
            <a:avLst/>
          </a:prstGeom>
          <a:noFill/>
          <a:ln cap="flat">
            <a:noFill/>
          </a:ln>
        </p:spPr>
      </p:pic>
      <p:sp>
        <p:nvSpPr>
          <p:cNvPr id="13" name="TextBox 12">
            <a:hlinkClick r:id="rId8"/>
            <a:extLst>
              <a:ext uri="{FF2B5EF4-FFF2-40B4-BE49-F238E27FC236}">
                <a16:creationId xmlns:a16="http://schemas.microsoft.com/office/drawing/2014/main" id="{F3A7400E-3209-EE31-CE72-D654E736C45C}"/>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F8F8F8"/>
              </a:solidFill>
              <a:uFillTx/>
              <a:latin typeface="Figtree" pitchFamily="2"/>
              <a:ea typeface="Arial"/>
              <a:cs typeface="Arial"/>
            </a:endParaRPr>
          </a:p>
        </p:txBody>
      </p:sp>
    </p:spTree>
    <p:extLst>
      <p:ext uri="{BB962C8B-B14F-4D97-AF65-F5344CB8AC3E}">
        <p14:creationId xmlns:p14="http://schemas.microsoft.com/office/powerpoint/2010/main" val="34666788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CBD5B206-C256-AB12-591F-370CBCE5FB2B}"/>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F478A8DE-2A9A-1135-187B-072129095614}"/>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BB36131B-F9CC-E780-81D0-25EBE74DEAC4}"/>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66CD952F-330E-FC64-F7BA-AF3AC9D0D344}"/>
              </a:ext>
            </a:extLst>
          </p:cNvPr>
          <p:cNvSpPr/>
          <p:nvPr/>
        </p:nvSpPr>
        <p:spPr>
          <a:xfrm rot="10799991">
            <a:off x="1445602" y="-24099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5397826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ECAC12ED-7A5F-B5CA-8CAB-48704D6C3B45}"/>
              </a:ext>
            </a:extLst>
          </p:cNvPr>
          <p:cNvSpPr txBox="1">
            <a:spLocks noGrp="1"/>
          </p:cNvSpPr>
          <p:nvPr>
            <p:ph type="title"/>
          </p:nvPr>
        </p:nvSpPr>
        <p:spPr>
          <a:xfrm>
            <a:off x="1001094" y="1644804"/>
            <a:ext cx="5056878"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8606E5D7-4D30-2BDA-58DF-6DAC3F6A0BE8}"/>
              </a:ext>
            </a:extLst>
          </p:cNvPr>
          <p:cNvSpPr txBox="1">
            <a:spLocks noGrp="1"/>
          </p:cNvSpPr>
          <p:nvPr>
            <p:ph type="body" idx="4294967295"/>
          </p:nvPr>
        </p:nvSpPr>
        <p:spPr>
          <a:xfrm>
            <a:off x="1001094" y="3805751"/>
            <a:ext cx="5056878"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20B5B0E1-5B0D-B82C-F51F-F3E6740E849F}"/>
              </a:ext>
            </a:extLst>
          </p:cNvPr>
          <p:cNvSpPr txBox="1">
            <a:spLocks noGrp="1"/>
          </p:cNvSpPr>
          <p:nvPr>
            <p:ph type="pic" idx="4294967295"/>
          </p:nvPr>
        </p:nvSpPr>
        <p:spPr>
          <a:xfrm>
            <a:off x="7135127" y="0"/>
            <a:ext cx="5056878" cy="6858000"/>
          </a:xfrm>
          <a:solidFill>
            <a:srgbClr val="4D38F5"/>
          </a:solidFill>
        </p:spPr>
        <p:txBody>
          <a:bodyPr anchorCtr="1"/>
          <a:lstStyle>
            <a:lvl1pPr algn="ctr">
              <a:defRPr>
                <a:solidFill>
                  <a:srgbClr val="F8F8F8"/>
                </a:solidFill>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23FAB178-0AB1-F5B8-386C-8587C0DBB393}"/>
              </a:ext>
            </a:extLst>
          </p:cNvPr>
          <p:cNvPicPr>
            <a:picLocks noChangeAspect="1"/>
          </p:cNvPicPr>
          <p:nvPr/>
        </p:nvPicPr>
        <p:blipFill>
          <a:blip r:embed="rId3"/>
          <a:stretch>
            <a:fillRect/>
          </a:stretch>
        </p:blipFill>
        <p:spPr>
          <a:xfrm>
            <a:off x="1001094" y="5882691"/>
            <a:ext cx="2042358" cy="354778"/>
          </a:xfrm>
          <a:prstGeom prst="rect">
            <a:avLst/>
          </a:prstGeom>
          <a:noFill/>
          <a:ln cap="flat">
            <a:noFill/>
          </a:ln>
        </p:spPr>
      </p:pic>
      <p:sp>
        <p:nvSpPr>
          <p:cNvPr id="6" name="Text Placeholder 3">
            <a:extLst>
              <a:ext uri="{FF2B5EF4-FFF2-40B4-BE49-F238E27FC236}">
                <a16:creationId xmlns:a16="http://schemas.microsoft.com/office/drawing/2014/main" id="{D4BF5240-6537-BE22-D43D-FB00D12B2F61}"/>
              </a:ext>
            </a:extLst>
          </p:cNvPr>
          <p:cNvSpPr txBox="1">
            <a:spLocks noGrp="1"/>
          </p:cNvSpPr>
          <p:nvPr>
            <p:ph type="body" idx="4294967295"/>
          </p:nvPr>
        </p:nvSpPr>
        <p:spPr>
          <a:xfrm>
            <a:off x="1001094" y="62053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B614F895-63BF-AF08-2D5D-674D326935AF}"/>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8AA2678B-F135-D763-5D0B-851DCE77E186}"/>
              </a:ext>
            </a:extLst>
          </p:cNvPr>
          <p:cNvSpPr/>
          <p:nvPr/>
        </p:nvSpPr>
        <p:spPr>
          <a:xfrm rot="10799991">
            <a:off x="1445602" y="-24099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C11FFCBE-ABC8-6A46-922F-179DD756667F}"/>
              </a:ext>
            </a:extLst>
          </p:cNvPr>
          <p:cNvSpPr txBox="1"/>
          <p:nvPr/>
        </p:nvSpPr>
        <p:spPr>
          <a:xfrm>
            <a:off x="-1799914" y="4155865"/>
            <a:ext cx="1596908" cy="523219"/>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A675B156-1C15-2460-0390-349312232C27}"/>
              </a:ext>
            </a:extLst>
          </p:cNvPr>
          <p:cNvSpPr/>
          <p:nvPr/>
        </p:nvSpPr>
        <p:spPr>
          <a:xfrm rot="5400013">
            <a:off x="-499304" y="4354011"/>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6B04DBAB-0CCB-6892-D5D1-2CE766629451}"/>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AD308D87-7D9F-44CB-4BB8-35A309982079}"/>
              </a:ext>
            </a:extLst>
          </p:cNvPr>
          <p:cNvSpPr/>
          <p:nvPr/>
        </p:nvSpPr>
        <p:spPr>
          <a:xfrm rot="10799991">
            <a:off x="9119484"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7500505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0E159411-85DF-627F-8C25-468DF0BF299F}"/>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B37B4586-E3B3-85BE-0C7A-BE2F3078424D}"/>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9E59672B-8C8B-2B86-CFCA-EA930F4218BE}"/>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latin typeface="Figtree" pitchFamily="2"/>
              </a:defRPr>
            </a:lvl1pPr>
          </a:lstStyle>
          <a:p>
            <a:pPr lvl="0"/>
            <a:r>
              <a:rPr lang="en-US"/>
              <a:t>Add Date here</a:t>
            </a:r>
          </a:p>
        </p:txBody>
      </p:sp>
      <p:sp>
        <p:nvSpPr>
          <p:cNvPr id="5" name="TextBox 1">
            <a:extLst>
              <a:ext uri="{FF2B5EF4-FFF2-40B4-BE49-F238E27FC236}">
                <a16:creationId xmlns:a16="http://schemas.microsoft.com/office/drawing/2014/main" id="{43A6EC47-E2D5-218A-A62E-695168B706E3}"/>
              </a:ext>
            </a:extLst>
          </p:cNvPr>
          <p:cNvSpPr txBox="1"/>
          <p:nvPr/>
        </p:nvSpPr>
        <p:spPr>
          <a:xfrm>
            <a:off x="4422431" y="-596902"/>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6" name="Triangle 2">
            <a:extLst>
              <a:ext uri="{FF2B5EF4-FFF2-40B4-BE49-F238E27FC236}">
                <a16:creationId xmlns:a16="http://schemas.microsoft.com/office/drawing/2014/main" id="{B6F161A4-DE80-541D-0DCB-93C65F3FACD9}"/>
              </a:ext>
            </a:extLst>
          </p:cNvPr>
          <p:cNvSpPr/>
          <p:nvPr/>
        </p:nvSpPr>
        <p:spPr>
          <a:xfrm rot="10799991">
            <a:off x="5487094" y="-289124"/>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507721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F27A152D-E552-0F5C-2EA7-2C1F1BAF6F7F}"/>
              </a:ext>
            </a:extLst>
          </p:cNvPr>
          <p:cNvSpPr txBox="1">
            <a:spLocks noGrp="1"/>
          </p:cNvSpPr>
          <p:nvPr>
            <p:ph type="pic" idx="4294967295"/>
          </p:nvPr>
        </p:nvSpPr>
        <p:spPr>
          <a:xfrm>
            <a:off x="0" y="0"/>
            <a:ext cx="12191996" cy="6217920"/>
          </a:xfrm>
          <a:solidFill>
            <a:srgbClr val="2D32C7"/>
          </a:solidFill>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31913AF1-F3F8-C547-387F-DADDE1D398BF}"/>
              </a:ext>
            </a:extLst>
          </p:cNvPr>
          <p:cNvSpPr txBox="1">
            <a:spLocks noGrp="1"/>
          </p:cNvSpPr>
          <p:nvPr>
            <p:ph type="title"/>
          </p:nvPr>
        </p:nvSpPr>
        <p:spPr>
          <a:xfrm>
            <a:off x="908300" y="1504946"/>
            <a:ext cx="5187702" cy="3848096"/>
          </a:xfrm>
        </p:spPr>
        <p:txBody>
          <a:bodyPr lIns="0" tIns="0" rIns="0" bIns="0">
            <a:noAutofit/>
          </a:bodyPr>
          <a:lstStyle>
            <a:lvl1pPr>
              <a:defRPr sz="7200" spc="100">
                <a:solidFill>
                  <a:srgbClr val="F8F8F8"/>
                </a:solidFill>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a:extLst>
              <a:ext uri="{FF2B5EF4-FFF2-40B4-BE49-F238E27FC236}">
                <a16:creationId xmlns:a16="http://schemas.microsoft.com/office/drawing/2014/main" id="{CA72AF21-C173-7775-61AF-F920A41A36EF}"/>
              </a:ext>
            </a:extLst>
          </p:cNvPr>
          <p:cNvPicPr>
            <a:picLocks noChangeAspect="1"/>
          </p:cNvPicPr>
          <p:nvPr/>
        </p:nvPicPr>
        <p:blipFill>
          <a:blip r:embed="rId2"/>
          <a:srcRect/>
          <a:stretch>
            <a:fillRect/>
          </a:stretch>
        </p:blipFill>
        <p:spPr>
          <a:xfrm>
            <a:off x="908300" y="6426174"/>
            <a:ext cx="1514054" cy="263008"/>
          </a:xfrm>
          <a:prstGeom prst="rect">
            <a:avLst/>
          </a:prstGeom>
          <a:noFill/>
          <a:ln cap="flat">
            <a:noFill/>
          </a:ln>
        </p:spPr>
      </p:pic>
      <p:sp>
        <p:nvSpPr>
          <p:cNvPr id="5" name="TextBox 1">
            <a:extLst>
              <a:ext uri="{FF2B5EF4-FFF2-40B4-BE49-F238E27FC236}">
                <a16:creationId xmlns:a16="http://schemas.microsoft.com/office/drawing/2014/main" id="{02D12D7B-CECD-DF68-21BB-8434CDC3ED46}"/>
              </a:ext>
            </a:extLst>
          </p:cNvPr>
          <p:cNvSpPr txBox="1"/>
          <p:nvPr/>
        </p:nvSpPr>
        <p:spPr>
          <a:xfrm>
            <a:off x="5414976" y="-888961"/>
            <a:ext cx="2887327"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BED1B979-0B2A-8557-F1D9-2560AF4BD5EC}"/>
              </a:ext>
            </a:extLst>
          </p:cNvPr>
          <p:cNvSpPr/>
          <p:nvPr/>
        </p:nvSpPr>
        <p:spPr>
          <a:xfrm rot="10799991">
            <a:off x="6498869" y="-335192"/>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7357815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4E12DBE-A73D-FB7D-886D-2DBF904E0688}"/>
              </a:ext>
            </a:extLst>
          </p:cNvPr>
          <p:cNvSpPr txBox="1">
            <a:spLocks noGrp="1"/>
          </p:cNvSpPr>
          <p:nvPr>
            <p:ph type="title"/>
          </p:nvPr>
        </p:nvSpPr>
        <p:spPr>
          <a:xfrm>
            <a:off x="827998"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A6D1C20C-68BC-16CD-7454-AE512C20F6B4}"/>
              </a:ext>
            </a:extLst>
          </p:cNvPr>
          <p:cNvSpPr txBox="1">
            <a:spLocks noGrp="1"/>
          </p:cNvSpPr>
          <p:nvPr>
            <p:ph type="pic" idx="4294967295"/>
          </p:nvPr>
        </p:nvSpPr>
        <p:spPr>
          <a:xfrm>
            <a:off x="4319076" y="0"/>
            <a:ext cx="7872919" cy="6858000"/>
          </a:xfrm>
          <a:solidFill>
            <a:srgbClr val="4D38F5"/>
          </a:solidFill>
        </p:spPr>
        <p:txBody>
          <a:bodyPr anchorCtr="1"/>
          <a:lstStyle>
            <a:lvl1pPr algn="ctr">
              <a:defRPr>
                <a:solidFill>
                  <a:srgbClr val="F8F8F8"/>
                </a:solidFill>
              </a:defRPr>
            </a:lvl1pPr>
            <a:lvl2pPr marL="0" lvl="0" algn="ctr">
              <a:spcBef>
                <a:spcPts val="1000"/>
              </a:spcBef>
              <a:defRPr sz="2800">
                <a:solidFill>
                  <a:srgbClr val="F8F8F8"/>
                </a:solidFill>
              </a:defRPr>
            </a:lvl2pPr>
            <a:lvl3pPr marL="0" lvl="0" algn="ctr">
              <a:spcBef>
                <a:spcPts val="1000"/>
              </a:spcBef>
              <a:defRPr sz="2800" b="1">
                <a:solidFill>
                  <a:srgbClr val="F8F8F8"/>
                </a:solidFill>
                <a:latin typeface="Figtree SemiBold" pitchFamily="2"/>
              </a:defRPr>
            </a:lvl3pPr>
          </a:lstStyle>
          <a:p>
            <a:pPr lvl="0"/>
            <a:endParaRPr lang="en-US"/>
          </a:p>
          <a:p>
            <a:pPr lvl="0"/>
            <a:endParaRPr lang="en-US"/>
          </a:p>
          <a:p>
            <a:pPr lvl="0"/>
            <a:r>
              <a:rPr lang="en-US"/>
              <a:t>Click icon to add picture</a:t>
            </a:r>
          </a:p>
        </p:txBody>
      </p:sp>
      <p:sp>
        <p:nvSpPr>
          <p:cNvPr id="4" name="Text Placeholder 3">
            <a:extLst>
              <a:ext uri="{FF2B5EF4-FFF2-40B4-BE49-F238E27FC236}">
                <a16:creationId xmlns:a16="http://schemas.microsoft.com/office/drawing/2014/main" id="{37F7B13A-A435-A677-9DA6-37B272303541}"/>
              </a:ext>
            </a:extLst>
          </p:cNvPr>
          <p:cNvSpPr txBox="1">
            <a:spLocks noGrp="1"/>
          </p:cNvSpPr>
          <p:nvPr>
            <p:ph type="body" idx="4294967295"/>
          </p:nvPr>
        </p:nvSpPr>
        <p:spPr>
          <a:xfrm>
            <a:off x="827998" y="2253694"/>
            <a:ext cx="2635044" cy="4007952"/>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7C42B3F1-BEEA-4C3C-2BC6-60508362F21B}"/>
              </a:ext>
            </a:extLst>
          </p:cNvPr>
          <p:cNvSpPr txBox="1"/>
          <p:nvPr/>
        </p:nvSpPr>
        <p:spPr>
          <a:xfrm>
            <a:off x="6816367" y="-81235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02632B90-2185-D6AF-AB0B-2629E0D2F356}"/>
              </a:ext>
            </a:extLst>
          </p:cNvPr>
          <p:cNvSpPr/>
          <p:nvPr/>
        </p:nvSpPr>
        <p:spPr>
          <a:xfrm rot="10799991">
            <a:off x="8054949" y="-27485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5272342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552742B3-7636-0F06-8941-939639B163E7}"/>
              </a:ext>
            </a:extLst>
          </p:cNvPr>
          <p:cNvSpPr txBox="1">
            <a:spLocks noGrp="1"/>
          </p:cNvSpPr>
          <p:nvPr>
            <p:ph type="pic" idx="4294967295"/>
          </p:nvPr>
        </p:nvSpPr>
        <p:spPr>
          <a:xfrm>
            <a:off x="3378653" y="2204764"/>
            <a:ext cx="1635120" cy="1635120"/>
          </a:xfrm>
        </p:spPr>
        <p:txBody>
          <a:bodyPr/>
          <a:lstStyle>
            <a:lvl1pPr>
              <a:defRPr sz="1600">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99CD3BE9-51C7-A50B-7821-72253571D648}"/>
              </a:ext>
            </a:extLst>
          </p:cNvPr>
          <p:cNvSpPr txBox="1">
            <a:spLocks noGrp="1"/>
          </p:cNvSpPr>
          <p:nvPr>
            <p:ph type="body" idx="4294967295"/>
          </p:nvPr>
        </p:nvSpPr>
        <p:spPr>
          <a:xfrm>
            <a:off x="2522655"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0C38CD1C-8DA5-E21E-C200-495375E7D00D}"/>
              </a:ext>
            </a:extLst>
          </p:cNvPr>
          <p:cNvSpPr txBox="1">
            <a:spLocks noGrp="1"/>
          </p:cNvSpPr>
          <p:nvPr>
            <p:ph type="body" idx="4294967295"/>
          </p:nvPr>
        </p:nvSpPr>
        <p:spPr>
          <a:xfrm>
            <a:off x="2522655"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1D3CFC08-498F-AFFA-956A-869EC4865B22}"/>
              </a:ext>
            </a:extLst>
          </p:cNvPr>
          <p:cNvSpPr txBox="1">
            <a:spLocks noGrp="1"/>
          </p:cNvSpPr>
          <p:nvPr>
            <p:ph type="pic" idx="4294967295"/>
          </p:nvPr>
        </p:nvSpPr>
        <p:spPr>
          <a:xfrm>
            <a:off x="7094875" y="2204764"/>
            <a:ext cx="1635120" cy="1635120"/>
          </a:xfrm>
        </p:spPr>
        <p:txBody>
          <a:bodyPr/>
          <a:lstStyle>
            <a:lvl1pPr>
              <a:defRPr sz="1600">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FD3F184C-BA12-BE33-EE51-C2D1A33CD44C}"/>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748172F1-154C-49BA-9CC4-A5FF93BC8BC9}"/>
              </a:ext>
            </a:extLst>
          </p:cNvPr>
          <p:cNvSpPr txBox="1">
            <a:spLocks noGrp="1"/>
          </p:cNvSpPr>
          <p:nvPr>
            <p:ph type="body" idx="4294967295"/>
          </p:nvPr>
        </p:nvSpPr>
        <p:spPr>
          <a:xfrm>
            <a:off x="6238868"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0E940693-3E41-A521-35D6-631CDC8A994E}"/>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C6429397-71C6-D6A1-7356-00C5677DF3F4}"/>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178DA5D1-5FBC-36A9-FD5C-3B9975B98462}"/>
              </a:ext>
            </a:extLst>
          </p:cNvPr>
          <p:cNvSpPr/>
          <p:nvPr/>
        </p:nvSpPr>
        <p:spPr>
          <a:xfrm rot="10799991">
            <a:off x="5510009"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3628170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0F824CB5-D816-2B59-7D35-59A3124CC0E4}"/>
              </a:ext>
            </a:extLst>
          </p:cNvPr>
          <p:cNvSpPr txBox="1">
            <a:spLocks noGrp="1"/>
          </p:cNvSpPr>
          <p:nvPr>
            <p:ph type="pic" idx="4294967295"/>
          </p:nvPr>
        </p:nvSpPr>
        <p:spPr>
          <a:xfrm>
            <a:off x="5278438" y="2159639"/>
            <a:ext cx="1635120" cy="1635120"/>
          </a:xfrm>
        </p:spPr>
        <p:txBody>
          <a:bodyPr/>
          <a:lstStyle>
            <a:lvl1pPr>
              <a:defRPr sz="1600">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3086A806-2810-B965-09E3-32C04320BE45}"/>
              </a:ext>
            </a:extLst>
          </p:cNvPr>
          <p:cNvSpPr txBox="1">
            <a:spLocks noGrp="1"/>
          </p:cNvSpPr>
          <p:nvPr>
            <p:ph type="body" idx="4294967295"/>
          </p:nvPr>
        </p:nvSpPr>
        <p:spPr>
          <a:xfrm>
            <a:off x="4422431" y="4052410"/>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8C05E30D-FE59-C581-7C24-112A3E91EEF2}"/>
              </a:ext>
            </a:extLst>
          </p:cNvPr>
          <p:cNvSpPr txBox="1">
            <a:spLocks noGrp="1"/>
          </p:cNvSpPr>
          <p:nvPr>
            <p:ph type="body" idx="4294967295"/>
          </p:nvPr>
        </p:nvSpPr>
        <p:spPr>
          <a:xfrm>
            <a:off x="4422431"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E7D900E9-0B58-F1EE-9617-7679E8315574}"/>
              </a:ext>
            </a:extLst>
          </p:cNvPr>
          <p:cNvSpPr txBox="1">
            <a:spLocks noGrp="1"/>
          </p:cNvSpPr>
          <p:nvPr>
            <p:ph type="pic" idx="4294967295"/>
          </p:nvPr>
        </p:nvSpPr>
        <p:spPr>
          <a:xfrm>
            <a:off x="8994651" y="2159639"/>
            <a:ext cx="1635120" cy="1635120"/>
          </a:xfrm>
        </p:spPr>
        <p:txBody>
          <a:bodyPr/>
          <a:lstStyle>
            <a:lvl1pPr>
              <a:defRPr sz="1600">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626741A7-1FE3-15EA-6978-C67BC90A4FB6}"/>
              </a:ext>
            </a:extLst>
          </p:cNvPr>
          <p:cNvSpPr txBox="1">
            <a:spLocks noGrp="1"/>
          </p:cNvSpPr>
          <p:nvPr>
            <p:ph type="body" idx="4294967295"/>
          </p:nvPr>
        </p:nvSpPr>
        <p:spPr>
          <a:xfrm>
            <a:off x="8138653" y="4052410"/>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F8A25CB3-171A-D1D6-9FB5-58795B86EA83}"/>
              </a:ext>
            </a:extLst>
          </p:cNvPr>
          <p:cNvSpPr txBox="1">
            <a:spLocks noGrp="1"/>
          </p:cNvSpPr>
          <p:nvPr>
            <p:ph type="body" idx="4294967295"/>
          </p:nvPr>
        </p:nvSpPr>
        <p:spPr>
          <a:xfrm>
            <a:off x="8138653"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4278CA37-5803-2747-F2CE-76DE2D69F5F5}"/>
              </a:ext>
            </a:extLst>
          </p:cNvPr>
          <p:cNvSpPr txBox="1">
            <a:spLocks noGrp="1"/>
          </p:cNvSpPr>
          <p:nvPr>
            <p:ph type="pic" idx="4294967295"/>
          </p:nvPr>
        </p:nvSpPr>
        <p:spPr>
          <a:xfrm>
            <a:off x="1562215" y="2159639"/>
            <a:ext cx="1635120" cy="1635120"/>
          </a:xfrm>
        </p:spPr>
        <p:txBody>
          <a:bodyPr/>
          <a:lstStyle>
            <a:lvl1pPr>
              <a:defRPr sz="1600">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9BE1DDAC-9651-9AD2-398D-521C414845CC}"/>
              </a:ext>
            </a:extLst>
          </p:cNvPr>
          <p:cNvSpPr txBox="1">
            <a:spLocks noGrp="1"/>
          </p:cNvSpPr>
          <p:nvPr>
            <p:ph type="body" idx="4294967295"/>
          </p:nvPr>
        </p:nvSpPr>
        <p:spPr>
          <a:xfrm>
            <a:off x="706218" y="4052410"/>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4224042B-1B4C-9835-75B9-AE1BA2E4F793}"/>
              </a:ext>
            </a:extLst>
          </p:cNvPr>
          <p:cNvSpPr txBox="1">
            <a:spLocks noGrp="1"/>
          </p:cNvSpPr>
          <p:nvPr>
            <p:ph type="body" idx="4294967295"/>
          </p:nvPr>
        </p:nvSpPr>
        <p:spPr>
          <a:xfrm>
            <a:off x="706218"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9348428A-019B-FF3F-4175-C8D6764C92B8}"/>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C181E3D2-9B33-1798-1FED-71B5809E7C1F}"/>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033DD6BC-2C66-2AB4-BFE1-4E44E1932859}"/>
              </a:ext>
            </a:extLst>
          </p:cNvPr>
          <p:cNvSpPr/>
          <p:nvPr/>
        </p:nvSpPr>
        <p:spPr>
          <a:xfrm rot="10799991">
            <a:off x="5510009"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5581380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08994AED-4873-DACD-E957-3E8585932960}"/>
              </a:ext>
            </a:extLst>
          </p:cNvPr>
          <p:cNvSpPr txBox="1">
            <a:spLocks noGrp="1"/>
          </p:cNvSpPr>
          <p:nvPr>
            <p:ph type="body" idx="4294967295"/>
          </p:nvPr>
        </p:nvSpPr>
        <p:spPr>
          <a:xfrm>
            <a:off x="827998" y="2110398"/>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C77D07ED-9C4F-B980-F386-C867A8B94D7F}"/>
              </a:ext>
            </a:extLst>
          </p:cNvPr>
          <p:cNvSpPr txBox="1">
            <a:spLocks noGrp="1"/>
          </p:cNvSpPr>
          <p:nvPr>
            <p:ph type="title"/>
          </p:nvPr>
        </p:nvSpPr>
        <p:spPr>
          <a:xfrm>
            <a:off x="827998"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2EF2ACA1-E130-33D4-B7A4-94F909CA0D34}"/>
              </a:ext>
            </a:extLst>
          </p:cNvPr>
          <p:cNvSpPr txBox="1">
            <a:spLocks noGrp="1"/>
          </p:cNvSpPr>
          <p:nvPr>
            <p:ph type="pic" idx="4294967295"/>
          </p:nvPr>
        </p:nvSpPr>
        <p:spPr>
          <a:xfrm>
            <a:off x="7135127" y="0"/>
            <a:ext cx="5056878" cy="6858000"/>
          </a:xfrm>
          <a:solidFill>
            <a:srgbClr val="4D38F5"/>
          </a:solidFill>
        </p:spPr>
        <p:txBody>
          <a:bodyPr anchorCtr="1"/>
          <a:lstStyle>
            <a:lvl1pPr algn="ctr">
              <a:defRPr>
                <a:solidFill>
                  <a:srgbClr val="F8F8F8"/>
                </a:solidFill>
              </a:defRPr>
            </a:lvl1pPr>
          </a:lstStyle>
          <a:p>
            <a:pPr lvl="0"/>
            <a:r>
              <a:rPr lang="en-US"/>
              <a:t>Click icon to add picture</a:t>
            </a:r>
          </a:p>
        </p:txBody>
      </p:sp>
      <p:sp>
        <p:nvSpPr>
          <p:cNvPr id="5" name="Text Placeholder 3">
            <a:extLst>
              <a:ext uri="{FF2B5EF4-FFF2-40B4-BE49-F238E27FC236}">
                <a16:creationId xmlns:a16="http://schemas.microsoft.com/office/drawing/2014/main" id="{315EEF0B-0722-CE09-E607-2194BA03AE2F}"/>
              </a:ext>
            </a:extLst>
          </p:cNvPr>
          <p:cNvSpPr txBox="1">
            <a:spLocks noGrp="1"/>
          </p:cNvSpPr>
          <p:nvPr>
            <p:ph type="body" idx="4294967295"/>
          </p:nvPr>
        </p:nvSpPr>
        <p:spPr>
          <a:xfrm>
            <a:off x="827998" y="2930011"/>
            <a:ext cx="5268004"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475D4A22-F3D0-27BD-26DF-1197F4A9B18E}"/>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A5CA29BF-EA11-9949-227E-F6428B0FF3E0}"/>
              </a:ext>
            </a:extLst>
          </p:cNvPr>
          <p:cNvSpPr/>
          <p:nvPr/>
        </p:nvSpPr>
        <p:spPr>
          <a:xfrm rot="10799991">
            <a:off x="9119484"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4430070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1F4545AA-8BB0-405F-5CB2-A30481D36131}"/>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D812A788-7244-C750-DBC6-1AA716317695}"/>
              </a:ext>
            </a:extLst>
          </p:cNvPr>
          <p:cNvSpPr txBox="1">
            <a:spLocks noGrp="1"/>
          </p:cNvSpPr>
          <p:nvPr>
            <p:ph type="body" idx="4294967295"/>
          </p:nvPr>
        </p:nvSpPr>
        <p:spPr>
          <a:xfrm>
            <a:off x="827998" y="2110398"/>
            <a:ext cx="7102666"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3D9B1037-F6A7-1281-8A29-6C53E769C905}"/>
              </a:ext>
            </a:extLst>
          </p:cNvPr>
          <p:cNvSpPr txBox="1">
            <a:spLocks noGrp="1"/>
          </p:cNvSpPr>
          <p:nvPr>
            <p:ph type="title"/>
          </p:nvPr>
        </p:nvSpPr>
        <p:spPr>
          <a:xfrm>
            <a:off x="827998" y="596344"/>
            <a:ext cx="7102666"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CFB99A5B-F85B-42E1-B238-3C76A62AAEF9}"/>
              </a:ext>
            </a:extLst>
          </p:cNvPr>
          <p:cNvSpPr txBox="1">
            <a:spLocks noGrp="1"/>
          </p:cNvSpPr>
          <p:nvPr>
            <p:ph type="body" idx="4294967295"/>
          </p:nvPr>
        </p:nvSpPr>
        <p:spPr>
          <a:xfrm>
            <a:off x="827998" y="2930011"/>
            <a:ext cx="7102656"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C4B5DA9D-6AC4-7F8F-4E6B-E8FE872F503A}"/>
              </a:ext>
            </a:extLst>
          </p:cNvPr>
          <p:cNvSpPr txBox="1"/>
          <p:nvPr/>
        </p:nvSpPr>
        <p:spPr>
          <a:xfrm>
            <a:off x="8743593"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FC572A8F-493D-DC4A-8ABF-F55CB7CEA841}"/>
              </a:ext>
            </a:extLst>
          </p:cNvPr>
          <p:cNvSpPr/>
          <p:nvPr/>
        </p:nvSpPr>
        <p:spPr>
          <a:xfrm rot="10799991">
            <a:off x="9982175"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3544690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4C43A3F-84B1-892A-08D2-02847C6A44B0}"/>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F3361D3D-0527-0BD5-5232-499990B463AF}"/>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848EECE3-BBEF-0FA7-8132-7582F2EFA62A}"/>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A6EF23B8-D734-565D-8FBF-D2B0C24F0908}"/>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6" name="Text Placeholder 3">
            <a:extLst>
              <a:ext uri="{FF2B5EF4-FFF2-40B4-BE49-F238E27FC236}">
                <a16:creationId xmlns:a16="http://schemas.microsoft.com/office/drawing/2014/main" id="{D2274E75-25E7-759B-82C5-CD668A8322ED}"/>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E5279EE1-319F-73D1-5F44-6B3158CBCA7D}"/>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3234877064"/>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0878EEE-97F1-2D59-5281-784B98C61EBC}"/>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CA329E9F-AFD2-106D-8342-AB1ED5E4E1E7}"/>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4" name="Picture Placeholder 11">
            <a:extLst>
              <a:ext uri="{FF2B5EF4-FFF2-40B4-BE49-F238E27FC236}">
                <a16:creationId xmlns:a16="http://schemas.microsoft.com/office/drawing/2014/main" id="{C9FF57E2-2905-BBE6-F5AA-9292E000BDC0}"/>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609AF808-5CE8-0F1A-EA84-00CB3098EF96}"/>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BBCFC3A8-F295-CDB3-7D07-B62D41A5E4F5}"/>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2333AACC-02B0-12D6-E3D2-F94DC6035B23}"/>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39FFAF95-B83F-930E-5173-1F79BD66425B}"/>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CF10928C-5C4E-6EA8-2E64-4F5EDA81FA77}"/>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0" name="TextBox 1">
            <a:extLst>
              <a:ext uri="{FF2B5EF4-FFF2-40B4-BE49-F238E27FC236}">
                <a16:creationId xmlns:a16="http://schemas.microsoft.com/office/drawing/2014/main" id="{D26F2D06-D657-9BB1-9E39-B40B022ECE6C}"/>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2">
            <a:extLst>
              <a:ext uri="{FF2B5EF4-FFF2-40B4-BE49-F238E27FC236}">
                <a16:creationId xmlns:a16="http://schemas.microsoft.com/office/drawing/2014/main" id="{9E7EA292-36EA-A671-8B9A-DB2838F7A5CA}"/>
              </a:ext>
            </a:extLst>
          </p:cNvPr>
          <p:cNvSpPr/>
          <p:nvPr/>
        </p:nvSpPr>
        <p:spPr>
          <a:xfrm rot="5400013">
            <a:off x="-499304" y="237054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6077282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6D2E1722-2FCF-FAE9-F482-83862975A8F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A4F963A-5037-DF7C-58FD-84B6D9540A7C}"/>
              </a:ext>
            </a:extLst>
          </p:cNvPr>
          <p:cNvSpPr txBox="1">
            <a:spLocks noGrp="1"/>
          </p:cNvSpPr>
          <p:nvPr>
            <p:ph type="body" idx="4294967295"/>
          </p:nvPr>
        </p:nvSpPr>
        <p:spPr>
          <a:xfrm>
            <a:off x="827998" y="2251079"/>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66B4835C-AC12-E5F0-F97A-89FFBFCBF3CB}"/>
              </a:ext>
            </a:extLst>
          </p:cNvPr>
          <p:cNvSpPr txBox="1">
            <a:spLocks noGrp="1"/>
          </p:cNvSpPr>
          <p:nvPr>
            <p:ph type="body" idx="4294967295"/>
          </p:nvPr>
        </p:nvSpPr>
        <p:spPr>
          <a:xfrm>
            <a:off x="4481428" y="2251079"/>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EDAD9CF5-9767-976F-B5FF-1815F61F3E9C}"/>
              </a:ext>
            </a:extLst>
          </p:cNvPr>
          <p:cNvSpPr txBox="1">
            <a:spLocks noGrp="1"/>
          </p:cNvSpPr>
          <p:nvPr>
            <p:ph type="body" idx="4294967295"/>
          </p:nvPr>
        </p:nvSpPr>
        <p:spPr>
          <a:xfrm>
            <a:off x="8155259" y="2251079"/>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5429577A-8D39-F047-745E-DDB697177EE7}"/>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175890CD-640C-E86F-6FE5-96D3CC98E0AC}"/>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50CC0059-5C24-061E-B64E-B8D4C8D8DBC4}"/>
              </a:ext>
            </a:extLst>
          </p:cNvPr>
          <p:cNvSpPr txBox="1">
            <a:spLocks noGrp="1"/>
          </p:cNvSpPr>
          <p:nvPr>
            <p:ph type="body" idx="4294967295"/>
          </p:nvPr>
        </p:nvSpPr>
        <p:spPr>
          <a:xfrm>
            <a:off x="81552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21659342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9FFB66B6-364C-B52F-068E-BE4AD8DB4860}"/>
              </a:ext>
            </a:extLst>
          </p:cNvPr>
          <p:cNvSpPr txBox="1">
            <a:spLocks noGrp="1"/>
          </p:cNvSpPr>
          <p:nvPr>
            <p:ph type="pic" idx="4294967295"/>
          </p:nvPr>
        </p:nvSpPr>
        <p:spPr>
          <a:xfrm>
            <a:off x="827998" y="2251079"/>
            <a:ext cx="368905" cy="358307"/>
          </a:xfrm>
        </p:spPr>
        <p:txBody>
          <a:bodyPr lIns="0" rIns="0"/>
          <a:lstStyle>
            <a:lvl1pPr>
              <a:defRPr/>
            </a:lvl1pPr>
          </a:lstStyle>
          <a:p>
            <a:pPr lvl="0"/>
            <a:endParaRPr lang="en-US"/>
          </a:p>
        </p:txBody>
      </p:sp>
      <p:sp>
        <p:nvSpPr>
          <p:cNvPr id="3" name="Picture Placeholder 22">
            <a:extLst>
              <a:ext uri="{FF2B5EF4-FFF2-40B4-BE49-F238E27FC236}">
                <a16:creationId xmlns:a16="http://schemas.microsoft.com/office/drawing/2014/main" id="{7D9CD6E3-D735-B81F-8429-96E04519DDEB}"/>
              </a:ext>
            </a:extLst>
          </p:cNvPr>
          <p:cNvSpPr txBox="1">
            <a:spLocks noGrp="1"/>
          </p:cNvSpPr>
          <p:nvPr>
            <p:ph type="pic" idx="4294967295"/>
          </p:nvPr>
        </p:nvSpPr>
        <p:spPr>
          <a:xfrm>
            <a:off x="4481428"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D4C746AE-D16E-BFED-7E3A-C2C3FC4FB0C1}"/>
              </a:ext>
            </a:extLst>
          </p:cNvPr>
          <p:cNvSpPr txBox="1">
            <a:spLocks noGrp="1"/>
          </p:cNvSpPr>
          <p:nvPr>
            <p:ph type="pic" idx="4294967295"/>
          </p:nvPr>
        </p:nvSpPr>
        <p:spPr>
          <a:xfrm>
            <a:off x="8134859" y="2251079"/>
            <a:ext cx="368905" cy="358307"/>
          </a:xfrm>
        </p:spPr>
        <p:txBody>
          <a:bodyPr lIns="0" rIns="0"/>
          <a:lstStyle>
            <a:lvl1pPr>
              <a:defRPr/>
            </a:lvl1pPr>
          </a:lstStyle>
          <a:p>
            <a:pPr lvl="0"/>
            <a:endParaRPr lang="en-US"/>
          </a:p>
        </p:txBody>
      </p:sp>
      <p:sp>
        <p:nvSpPr>
          <p:cNvPr id="5" name="Google Shape;268;p37">
            <a:extLst>
              <a:ext uri="{FF2B5EF4-FFF2-40B4-BE49-F238E27FC236}">
                <a16:creationId xmlns:a16="http://schemas.microsoft.com/office/drawing/2014/main" id="{077E751E-A145-199D-FE9E-EFDED73E870D}"/>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8786FF3F-E927-AD88-E904-B76ACBEECB5D}"/>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0E3ACCDD-19F3-135B-1635-FC122A475B78}"/>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9D9CB203-54BB-C9AE-E0C9-E9483046A79B}"/>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FA6BE8F2-5303-54D8-8E5B-05DF378E8128}"/>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B6EAC116-1079-3CD4-5BCF-625DD7C2F324}"/>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E5A4F125-A528-1FE3-7CAF-663AE74A3EE2}"/>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7B36DD2E-4C67-E799-776E-B0E776D4C493}"/>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5FC2BD1A-A0FB-0991-A82B-F6DF347BA9C1}"/>
              </a:ext>
            </a:extLst>
          </p:cNvPr>
          <p:cNvSpPr/>
          <p:nvPr/>
        </p:nvSpPr>
        <p:spPr>
          <a:xfrm rot="5400013">
            <a:off x="-499304" y="237054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9898777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292D46A6-78B6-A2AC-827C-CBB6091357EB}"/>
              </a:ext>
            </a:extLst>
          </p:cNvPr>
          <p:cNvSpPr/>
          <p:nvPr/>
        </p:nvSpPr>
        <p:spPr>
          <a:xfrm>
            <a:off x="744742" y="1995202"/>
            <a:ext cx="331745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0B08714C-5CAE-A63C-1565-22860FF6FFC5}"/>
              </a:ext>
            </a:extLst>
          </p:cNvPr>
          <p:cNvSpPr txBox="1">
            <a:spLocks noGrp="1"/>
          </p:cNvSpPr>
          <p:nvPr>
            <p:ph type="pic" idx="4294967295"/>
          </p:nvPr>
        </p:nvSpPr>
        <p:spPr>
          <a:xfrm>
            <a:off x="1075974" y="2266578"/>
            <a:ext cx="348523" cy="358307"/>
          </a:xfrm>
        </p:spPr>
        <p:txBody>
          <a:bodyPr lIns="0" rIns="0"/>
          <a:lstStyle>
            <a:lvl1pPr>
              <a:defRPr/>
            </a:lvl1pPr>
          </a:lstStyle>
          <a:p>
            <a:pPr lvl="0"/>
            <a:endParaRPr lang="en-US"/>
          </a:p>
        </p:txBody>
      </p:sp>
      <p:sp>
        <p:nvSpPr>
          <p:cNvPr id="4" name="Google Shape;268;p37">
            <a:extLst>
              <a:ext uri="{FF2B5EF4-FFF2-40B4-BE49-F238E27FC236}">
                <a16:creationId xmlns:a16="http://schemas.microsoft.com/office/drawing/2014/main" id="{ECE06440-3068-5571-F1A5-6AF751A43EC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9572321A-C307-E726-A2A3-842F3D97DB56}"/>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6094521F-0934-0BAD-3D78-1D052AF4AA99}"/>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23ABFA88-620F-A743-8D70-5CB9346D5AAD}"/>
              </a:ext>
            </a:extLst>
          </p:cNvPr>
          <p:cNvSpPr/>
          <p:nvPr/>
        </p:nvSpPr>
        <p:spPr>
          <a:xfrm>
            <a:off x="4393426" y="1995202"/>
            <a:ext cx="331745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45FC142D-28C2-7943-A68A-EC78C697A092}"/>
              </a:ext>
            </a:extLst>
          </p:cNvPr>
          <p:cNvSpPr txBox="1">
            <a:spLocks noGrp="1"/>
          </p:cNvSpPr>
          <p:nvPr>
            <p:ph type="pic" idx="4294967295"/>
          </p:nvPr>
        </p:nvSpPr>
        <p:spPr>
          <a:xfrm>
            <a:off x="4724659" y="2266578"/>
            <a:ext cx="348523" cy="358307"/>
          </a:xfrm>
        </p:spPr>
        <p:txBody>
          <a:bodyPr lIns="0" rIns="0"/>
          <a:lstStyle>
            <a:lvl1pPr>
              <a:defRPr/>
            </a:lvl1pPr>
          </a:lstStyle>
          <a:p>
            <a:pPr lvl="0"/>
            <a:endParaRPr lang="en-US"/>
          </a:p>
        </p:txBody>
      </p:sp>
      <p:sp>
        <p:nvSpPr>
          <p:cNvPr id="9" name="Text Placeholder 3">
            <a:extLst>
              <a:ext uri="{FF2B5EF4-FFF2-40B4-BE49-F238E27FC236}">
                <a16:creationId xmlns:a16="http://schemas.microsoft.com/office/drawing/2014/main" id="{753B67D8-E0E6-520E-732E-5BB2B379CBA3}"/>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244BA064-0A99-2ACC-5893-02A5B4DFBADF}"/>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B83838A9-67FE-75AF-6B47-C7E530FC4CCD}"/>
              </a:ext>
            </a:extLst>
          </p:cNvPr>
          <p:cNvSpPr/>
          <p:nvPr/>
        </p:nvSpPr>
        <p:spPr>
          <a:xfrm>
            <a:off x="8042120" y="1995202"/>
            <a:ext cx="331745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863E58E4-B17C-4BA2-5D0F-B33DB2A3B20F}"/>
              </a:ext>
            </a:extLst>
          </p:cNvPr>
          <p:cNvSpPr txBox="1">
            <a:spLocks noGrp="1"/>
          </p:cNvSpPr>
          <p:nvPr>
            <p:ph type="pic" idx="4294967295"/>
          </p:nvPr>
        </p:nvSpPr>
        <p:spPr>
          <a:xfrm>
            <a:off x="8373352" y="2266578"/>
            <a:ext cx="348523" cy="358307"/>
          </a:xfrm>
        </p:spPr>
        <p:txBody>
          <a:bodyPr lIns="0" rIns="0"/>
          <a:lstStyle>
            <a:lvl1pPr>
              <a:defRPr/>
            </a:lvl1pPr>
          </a:lstStyle>
          <a:p>
            <a:pPr lvl="0"/>
            <a:endParaRPr lang="en-US"/>
          </a:p>
        </p:txBody>
      </p:sp>
      <p:sp>
        <p:nvSpPr>
          <p:cNvPr id="13" name="Text Placeholder 3">
            <a:extLst>
              <a:ext uri="{FF2B5EF4-FFF2-40B4-BE49-F238E27FC236}">
                <a16:creationId xmlns:a16="http://schemas.microsoft.com/office/drawing/2014/main" id="{7A64460D-0743-2A7C-03B9-24DBBF6E7A68}"/>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E5405C88-4795-C5F1-04D4-3343AC02D4CB}"/>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1AE25695-DF16-A204-BA87-260F125D76A1}"/>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2F6A66F2-D7ED-B28A-F214-3886873BA56C}"/>
              </a:ext>
            </a:extLst>
          </p:cNvPr>
          <p:cNvSpPr/>
          <p:nvPr/>
        </p:nvSpPr>
        <p:spPr>
          <a:xfrm rot="5400013">
            <a:off x="-499304" y="237054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50961703"/>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78111ECA-5168-00F6-E7EF-CA154EBE0A2A}"/>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AC7D3300-2F9D-0665-7F56-37EB076E2854}"/>
              </a:ext>
            </a:extLst>
          </p:cNvPr>
          <p:cNvSpPr txBox="1">
            <a:spLocks noGrp="1"/>
          </p:cNvSpPr>
          <p:nvPr>
            <p:ph type="body" idx="4294967295"/>
          </p:nvPr>
        </p:nvSpPr>
        <p:spPr>
          <a:xfrm>
            <a:off x="827998" y="2251079"/>
            <a:ext cx="2367674"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395F33CF-978F-3C3D-F7C9-ECCB89870A38}"/>
              </a:ext>
            </a:extLst>
          </p:cNvPr>
          <p:cNvSpPr txBox="1">
            <a:spLocks noGrp="1"/>
          </p:cNvSpPr>
          <p:nvPr>
            <p:ph type="body" idx="4294967295"/>
          </p:nvPr>
        </p:nvSpPr>
        <p:spPr>
          <a:xfrm>
            <a:off x="3536213" y="2251079"/>
            <a:ext cx="2367674"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C9AB2348-41C3-0BAE-480B-67C063FF66AC}"/>
              </a:ext>
            </a:extLst>
          </p:cNvPr>
          <p:cNvSpPr txBox="1">
            <a:spLocks noGrp="1"/>
          </p:cNvSpPr>
          <p:nvPr>
            <p:ph type="body" idx="4294967295"/>
          </p:nvPr>
        </p:nvSpPr>
        <p:spPr>
          <a:xfrm>
            <a:off x="6244419" y="2251079"/>
            <a:ext cx="2367674"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5181DD9F-F51D-8818-AF09-E6E5AB8F5870}"/>
              </a:ext>
            </a:extLst>
          </p:cNvPr>
          <p:cNvSpPr txBox="1">
            <a:spLocks noGrp="1"/>
          </p:cNvSpPr>
          <p:nvPr>
            <p:ph type="body" idx="4294967295"/>
          </p:nvPr>
        </p:nvSpPr>
        <p:spPr>
          <a:xfrm>
            <a:off x="8952625" y="2224982"/>
            <a:ext cx="2367674"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7CD0F49A-AFB5-79B0-FA56-E9C12DEC6A4C}"/>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AD7417D1-D239-06EE-1261-9FCA7E951CC0}"/>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66B8295E-E17B-1E24-B2B8-561C164F2252}"/>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6DFB3615-3A34-1F66-F58B-31326E7AF49A}"/>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Tree>
    <p:extLst>
      <p:ext uri="{BB962C8B-B14F-4D97-AF65-F5344CB8AC3E}">
        <p14:creationId xmlns:p14="http://schemas.microsoft.com/office/powerpoint/2010/main" val="150852460"/>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28CDC6DB-7DB9-647D-9471-64726E5FB085}"/>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endParaRPr lang="en-US"/>
          </a:p>
        </p:txBody>
      </p:sp>
      <p:sp>
        <p:nvSpPr>
          <p:cNvPr id="3" name="Picture Placeholder 22">
            <a:extLst>
              <a:ext uri="{FF2B5EF4-FFF2-40B4-BE49-F238E27FC236}">
                <a16:creationId xmlns:a16="http://schemas.microsoft.com/office/drawing/2014/main" id="{F7E51177-CDCA-C42C-08B2-0AFE6609C052}"/>
              </a:ext>
            </a:extLst>
          </p:cNvPr>
          <p:cNvSpPr txBox="1">
            <a:spLocks noGrp="1"/>
          </p:cNvSpPr>
          <p:nvPr>
            <p:ph type="pic" idx="4294967295"/>
          </p:nvPr>
        </p:nvSpPr>
        <p:spPr>
          <a:xfrm>
            <a:off x="3536213"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1415D8C4-BEC2-A840-749A-DD9F310C2047}"/>
              </a:ext>
            </a:extLst>
          </p:cNvPr>
          <p:cNvSpPr txBox="1">
            <a:spLocks noGrp="1"/>
          </p:cNvSpPr>
          <p:nvPr>
            <p:ph type="pic" idx="4294967295"/>
          </p:nvPr>
        </p:nvSpPr>
        <p:spPr>
          <a:xfrm>
            <a:off x="6243111" y="2251079"/>
            <a:ext cx="368905" cy="358307"/>
          </a:xfrm>
        </p:spPr>
        <p:txBody>
          <a:bodyPr lIns="0" rIns="0"/>
          <a:lstStyle>
            <a:lvl1pPr>
              <a:defRPr/>
            </a:lvl1pPr>
          </a:lstStyle>
          <a:p>
            <a:pPr lvl="0"/>
            <a:endParaRPr lang="en-US"/>
          </a:p>
        </p:txBody>
      </p:sp>
      <p:sp>
        <p:nvSpPr>
          <p:cNvPr id="5" name="Picture Placeholder 22">
            <a:extLst>
              <a:ext uri="{FF2B5EF4-FFF2-40B4-BE49-F238E27FC236}">
                <a16:creationId xmlns:a16="http://schemas.microsoft.com/office/drawing/2014/main" id="{1B1CB826-F584-8609-F010-59C79E8F767E}"/>
              </a:ext>
            </a:extLst>
          </p:cNvPr>
          <p:cNvSpPr txBox="1">
            <a:spLocks noGrp="1"/>
          </p:cNvSpPr>
          <p:nvPr>
            <p:ph type="pic" idx="4294967295"/>
          </p:nvPr>
        </p:nvSpPr>
        <p:spPr>
          <a:xfrm>
            <a:off x="8952625" y="2251079"/>
            <a:ext cx="368905" cy="358307"/>
          </a:xfrm>
        </p:spPr>
        <p:txBody>
          <a:bodyPr lIns="0" rIns="0"/>
          <a:lstStyle>
            <a:lvl1pPr>
              <a:defRPr/>
            </a:lvl1pPr>
          </a:lstStyle>
          <a:p>
            <a:pPr lvl="0"/>
            <a:endParaRPr lang="en-US"/>
          </a:p>
        </p:txBody>
      </p:sp>
      <p:sp>
        <p:nvSpPr>
          <p:cNvPr id="6" name="Google Shape;268;p37">
            <a:extLst>
              <a:ext uri="{FF2B5EF4-FFF2-40B4-BE49-F238E27FC236}">
                <a16:creationId xmlns:a16="http://schemas.microsoft.com/office/drawing/2014/main" id="{276FE1F9-450E-234B-CD2B-928BBAD47A0E}"/>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4BC2BC4A-C80C-3E44-2217-CEF257D9D210}"/>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A725DB6B-A9F0-D5A7-9CAE-B4986F81197B}"/>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D301C848-65FA-A902-09BB-1BD5362F346C}"/>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7C92EC9B-1DDC-1878-F606-E3880DA9E01A}"/>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4F824AB0-D433-6E03-CF50-8654AA62A091}"/>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EB0E1AFA-101D-BD67-6BD8-CFC5E46BE610}"/>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2E35F637-B84D-F4C1-0A43-86A70B68B191}"/>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6DCDF6A0-535C-BFCB-25C5-94B7F8200AC3}"/>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0809E751-A110-5746-FEE5-7AB01A7C871B}"/>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B5EF9221-BCAB-5AEC-8BCD-9E666D8893CF}"/>
              </a:ext>
            </a:extLst>
          </p:cNvPr>
          <p:cNvSpPr/>
          <p:nvPr/>
        </p:nvSpPr>
        <p:spPr>
          <a:xfrm rot="5400013">
            <a:off x="-499304" y="237054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4905229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D8A3A39D-DDDD-E56D-1FA5-876A41A3E6F7}"/>
              </a:ext>
            </a:extLst>
          </p:cNvPr>
          <p:cNvSpPr/>
          <p:nvPr/>
        </p:nvSpPr>
        <p:spPr>
          <a:xfrm>
            <a:off x="827998" y="1975323"/>
            <a:ext cx="241736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B78B422D-E0AC-535D-13D9-94B8DEB8914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018A9F7B-27D6-1A0B-2AE6-69EF8D0E02B4}"/>
              </a:ext>
            </a:extLst>
          </p:cNvPr>
          <p:cNvSpPr txBox="1">
            <a:spLocks noGrp="1"/>
          </p:cNvSpPr>
          <p:nvPr>
            <p:ph type="body" idx="4294967295"/>
          </p:nvPr>
        </p:nvSpPr>
        <p:spPr>
          <a:xfrm>
            <a:off x="1159230" y="2246699"/>
            <a:ext cx="1762478"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2C39C747-CB42-9A45-7524-0B3ADF0B24D7}"/>
              </a:ext>
            </a:extLst>
          </p:cNvPr>
          <p:cNvSpPr txBox="1">
            <a:spLocks noGrp="1"/>
          </p:cNvSpPr>
          <p:nvPr>
            <p:ph type="body" idx="4294967295"/>
          </p:nvPr>
        </p:nvSpPr>
        <p:spPr>
          <a:xfrm>
            <a:off x="1159230"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0F9B1DB8-E5AA-D709-CC5F-EB65A5847407}"/>
              </a:ext>
            </a:extLst>
          </p:cNvPr>
          <p:cNvSpPr/>
          <p:nvPr/>
        </p:nvSpPr>
        <p:spPr>
          <a:xfrm>
            <a:off x="3472927" y="1975323"/>
            <a:ext cx="241736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B4EDA80E-72FC-7D64-6665-84C5F6418D0E}"/>
              </a:ext>
            </a:extLst>
          </p:cNvPr>
          <p:cNvSpPr txBox="1">
            <a:spLocks noGrp="1"/>
          </p:cNvSpPr>
          <p:nvPr>
            <p:ph type="body" idx="4294967295"/>
          </p:nvPr>
        </p:nvSpPr>
        <p:spPr>
          <a:xfrm>
            <a:off x="3804169" y="2246699"/>
            <a:ext cx="1762478"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B8998CF1-3F16-0658-7AC8-16C56AC69784}"/>
              </a:ext>
            </a:extLst>
          </p:cNvPr>
          <p:cNvSpPr txBox="1">
            <a:spLocks noGrp="1"/>
          </p:cNvSpPr>
          <p:nvPr>
            <p:ph type="body" idx="4294967295"/>
          </p:nvPr>
        </p:nvSpPr>
        <p:spPr>
          <a:xfrm>
            <a:off x="3804169"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82C29F2A-86C5-7EBF-985E-3E3E2871B24C}"/>
              </a:ext>
            </a:extLst>
          </p:cNvPr>
          <p:cNvSpPr/>
          <p:nvPr/>
        </p:nvSpPr>
        <p:spPr>
          <a:xfrm>
            <a:off x="6117866" y="1975323"/>
            <a:ext cx="241736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F170D0D3-4E63-1E63-41BE-0CFD737E817B}"/>
              </a:ext>
            </a:extLst>
          </p:cNvPr>
          <p:cNvSpPr txBox="1">
            <a:spLocks noGrp="1"/>
          </p:cNvSpPr>
          <p:nvPr>
            <p:ph type="body" idx="4294967295"/>
          </p:nvPr>
        </p:nvSpPr>
        <p:spPr>
          <a:xfrm>
            <a:off x="6449098" y="2246699"/>
            <a:ext cx="1762478"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406091C6-12FD-EB6A-B37A-A0C5AEEEBD78}"/>
              </a:ext>
            </a:extLst>
          </p:cNvPr>
          <p:cNvSpPr txBox="1">
            <a:spLocks noGrp="1"/>
          </p:cNvSpPr>
          <p:nvPr>
            <p:ph type="body" idx="4294967295"/>
          </p:nvPr>
        </p:nvSpPr>
        <p:spPr>
          <a:xfrm>
            <a:off x="644909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E472C0AE-8DC8-EC33-341A-2FA87CA22AF2}"/>
              </a:ext>
            </a:extLst>
          </p:cNvPr>
          <p:cNvSpPr/>
          <p:nvPr/>
        </p:nvSpPr>
        <p:spPr>
          <a:xfrm>
            <a:off x="8762795" y="1975323"/>
            <a:ext cx="241736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D6A7DE28-025F-9C44-48E6-973E726B1BAF}"/>
              </a:ext>
            </a:extLst>
          </p:cNvPr>
          <p:cNvSpPr txBox="1">
            <a:spLocks noGrp="1"/>
          </p:cNvSpPr>
          <p:nvPr>
            <p:ph type="body" idx="4294967295"/>
          </p:nvPr>
        </p:nvSpPr>
        <p:spPr>
          <a:xfrm>
            <a:off x="9094028" y="2246699"/>
            <a:ext cx="1762478"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C09F3D1E-1D69-6E7D-5A02-09DAFF599EAB}"/>
              </a:ext>
            </a:extLst>
          </p:cNvPr>
          <p:cNvSpPr txBox="1">
            <a:spLocks noGrp="1"/>
          </p:cNvSpPr>
          <p:nvPr>
            <p:ph type="body" idx="4294967295"/>
          </p:nvPr>
        </p:nvSpPr>
        <p:spPr>
          <a:xfrm>
            <a:off x="909402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Tree>
    <p:extLst>
      <p:ext uri="{BB962C8B-B14F-4D97-AF65-F5344CB8AC3E}">
        <p14:creationId xmlns:p14="http://schemas.microsoft.com/office/powerpoint/2010/main" val="370125120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F29C92A-2FAB-055F-800B-93259CA2B518}"/>
              </a:ext>
            </a:extLst>
          </p:cNvPr>
          <p:cNvSpPr txBox="1">
            <a:spLocks noGrp="1"/>
          </p:cNvSpPr>
          <p:nvPr>
            <p:ph type="title"/>
          </p:nvPr>
        </p:nvSpPr>
        <p:spPr>
          <a:xfrm>
            <a:off x="827998" y="596344"/>
            <a:ext cx="1025031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90E845B-214B-1B9E-704A-02E23596F9E3}"/>
              </a:ext>
            </a:extLst>
          </p:cNvPr>
          <p:cNvSpPr txBox="1">
            <a:spLocks noGrp="1"/>
          </p:cNvSpPr>
          <p:nvPr>
            <p:ph type="body" idx="4294967295"/>
          </p:nvPr>
        </p:nvSpPr>
        <p:spPr>
          <a:xfrm>
            <a:off x="827998"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BD147F43-9255-4F55-6C60-9CBF6326BCF4}"/>
              </a:ext>
            </a:extLst>
          </p:cNvPr>
          <p:cNvSpPr txBox="1">
            <a:spLocks noGrp="1"/>
          </p:cNvSpPr>
          <p:nvPr>
            <p:ph type="body" idx="4294967295"/>
          </p:nvPr>
        </p:nvSpPr>
        <p:spPr>
          <a:xfrm>
            <a:off x="4379326"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FA01CD8B-EF79-E3AC-751D-F603B679BE79}"/>
              </a:ext>
            </a:extLst>
          </p:cNvPr>
          <p:cNvSpPr txBox="1">
            <a:spLocks noGrp="1"/>
          </p:cNvSpPr>
          <p:nvPr>
            <p:ph type="body" idx="4294967295"/>
          </p:nvPr>
        </p:nvSpPr>
        <p:spPr>
          <a:xfrm>
            <a:off x="7930664"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Tree>
    <p:extLst>
      <p:ext uri="{BB962C8B-B14F-4D97-AF65-F5344CB8AC3E}">
        <p14:creationId xmlns:p14="http://schemas.microsoft.com/office/powerpoint/2010/main" val="5760943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4A92E48F-35B9-8DC0-5D15-6B1C6363090A}"/>
              </a:ext>
            </a:extLst>
          </p:cNvPr>
          <p:cNvSpPr txBox="1">
            <a:spLocks noGrp="1"/>
          </p:cNvSpPr>
          <p:nvPr>
            <p:ph type="body" idx="4294967295"/>
          </p:nvPr>
        </p:nvSpPr>
        <p:spPr>
          <a:xfrm>
            <a:off x="827998" y="2251079"/>
            <a:ext cx="2006641" cy="358307"/>
          </a:xfrm>
        </p:spPr>
        <p:txBody>
          <a:bodyPr lIns="0" tIns="0" rIns="0" bIns="0" anchor="b"/>
          <a:lstStyle>
            <a:lvl1pPr>
              <a:defRPr sz="2400" spc="30"/>
            </a:lvl1pPr>
          </a:lstStyle>
          <a:p>
            <a:pPr lvl="0"/>
            <a:r>
              <a:rPr lang="en-US"/>
              <a:t>Item 1 here</a:t>
            </a:r>
          </a:p>
        </p:txBody>
      </p:sp>
      <p:sp>
        <p:nvSpPr>
          <p:cNvPr id="3" name="Text Placeholder 3">
            <a:extLst>
              <a:ext uri="{FF2B5EF4-FFF2-40B4-BE49-F238E27FC236}">
                <a16:creationId xmlns:a16="http://schemas.microsoft.com/office/drawing/2014/main" id="{90F6121D-4DDE-31AB-9AEC-9E08A4CAC28B}"/>
              </a:ext>
            </a:extLst>
          </p:cNvPr>
          <p:cNvSpPr txBox="1">
            <a:spLocks noGrp="1"/>
          </p:cNvSpPr>
          <p:nvPr>
            <p:ph type="body" idx="4294967295"/>
          </p:nvPr>
        </p:nvSpPr>
        <p:spPr>
          <a:xfrm>
            <a:off x="827998" y="2878055"/>
            <a:ext cx="2006641" cy="675046"/>
          </a:xfrm>
        </p:spPr>
        <p:txBody>
          <a:bodyPr lIns="0" tIns="0" rIns="0" bIns="0"/>
          <a:lstStyle>
            <a:lvl1pPr>
              <a:lnSpc>
                <a:spcPts val="1820"/>
              </a:lnSpc>
              <a:defRPr sz="1600" b="0" spc="30">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BCC90F5C-D31B-EA75-3769-6BF9DD4D38EB}"/>
              </a:ext>
            </a:extLst>
          </p:cNvPr>
          <p:cNvSpPr txBox="1">
            <a:spLocks noGrp="1"/>
          </p:cNvSpPr>
          <p:nvPr>
            <p:ph type="body" idx="4294967295"/>
          </p:nvPr>
        </p:nvSpPr>
        <p:spPr>
          <a:xfrm>
            <a:off x="1179996" y="3821762"/>
            <a:ext cx="1708318" cy="182523"/>
          </a:xfrm>
        </p:spPr>
        <p:txBody>
          <a:bodyPr lIns="0" tIns="0" rIns="0" bIns="0"/>
          <a:lstStyle>
            <a:lvl1pPr>
              <a:defRPr sz="1600" b="0" spc="30">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6093213A-D42F-421A-DCA5-BFBEF40F2090}"/>
              </a:ext>
            </a:extLst>
          </p:cNvPr>
          <p:cNvPicPr>
            <a:picLocks noChangeAspect="1"/>
          </p:cNvPicPr>
          <p:nvPr/>
        </p:nvPicPr>
        <p:blipFill>
          <a:blip r:embed="rId3"/>
          <a:srcRect/>
          <a:stretch>
            <a:fillRect/>
          </a:stretch>
        </p:blipFill>
        <p:spPr>
          <a:xfrm>
            <a:off x="827998" y="3821762"/>
            <a:ext cx="192636" cy="192636"/>
          </a:xfrm>
          <a:prstGeom prst="rect">
            <a:avLst/>
          </a:prstGeom>
          <a:noFill/>
          <a:ln cap="flat">
            <a:noFill/>
          </a:ln>
        </p:spPr>
      </p:pic>
      <p:sp>
        <p:nvSpPr>
          <p:cNvPr id="6" name="Text Placeholder 3">
            <a:extLst>
              <a:ext uri="{FF2B5EF4-FFF2-40B4-BE49-F238E27FC236}">
                <a16:creationId xmlns:a16="http://schemas.microsoft.com/office/drawing/2014/main" id="{12C341E9-CB0F-6609-5040-8F018918CA23}"/>
              </a:ext>
            </a:extLst>
          </p:cNvPr>
          <p:cNvSpPr txBox="1">
            <a:spLocks noGrp="1"/>
          </p:cNvSpPr>
          <p:nvPr>
            <p:ph type="body" idx="4294967295"/>
          </p:nvPr>
        </p:nvSpPr>
        <p:spPr>
          <a:xfrm>
            <a:off x="3631457" y="3821762"/>
            <a:ext cx="1708318" cy="182523"/>
          </a:xfrm>
        </p:spPr>
        <p:txBody>
          <a:bodyPr lIns="0" tIns="0" rIns="0" bIns="0"/>
          <a:lstStyle>
            <a:lvl1pPr>
              <a:defRPr sz="1600" b="0" spc="30">
                <a:latin typeface="Figtree" pitchFamily="2"/>
              </a:defRPr>
            </a:lvl1pPr>
          </a:lstStyle>
          <a:p>
            <a:pPr lvl="0"/>
            <a:r>
              <a:rPr lang="en-US"/>
              <a:t>Link name</a:t>
            </a:r>
          </a:p>
        </p:txBody>
      </p:sp>
      <p:sp>
        <p:nvSpPr>
          <p:cNvPr id="7" name="Text Placeholder 3">
            <a:extLst>
              <a:ext uri="{FF2B5EF4-FFF2-40B4-BE49-F238E27FC236}">
                <a16:creationId xmlns:a16="http://schemas.microsoft.com/office/drawing/2014/main" id="{50F2BFE3-3534-DE73-ABBD-2EDE464F3455}"/>
              </a:ext>
            </a:extLst>
          </p:cNvPr>
          <p:cNvSpPr txBox="1">
            <a:spLocks noGrp="1"/>
          </p:cNvSpPr>
          <p:nvPr>
            <p:ph type="body" idx="4294967295"/>
          </p:nvPr>
        </p:nvSpPr>
        <p:spPr>
          <a:xfrm>
            <a:off x="6082917" y="3821762"/>
            <a:ext cx="1708318" cy="182523"/>
          </a:xfrm>
        </p:spPr>
        <p:txBody>
          <a:bodyPr lIns="0" tIns="0" rIns="0" bIns="0"/>
          <a:lstStyle>
            <a:lvl1pPr>
              <a:defRPr sz="1600" b="0" spc="30">
                <a:latin typeface="Figtree" pitchFamily="2"/>
              </a:defRPr>
            </a:lvl1pPr>
          </a:lstStyle>
          <a:p>
            <a:pPr lvl="0"/>
            <a:r>
              <a:rPr lang="en-US"/>
              <a:t>Link name</a:t>
            </a:r>
          </a:p>
        </p:txBody>
      </p:sp>
      <p:sp>
        <p:nvSpPr>
          <p:cNvPr id="8" name="Text Placeholder 3">
            <a:extLst>
              <a:ext uri="{FF2B5EF4-FFF2-40B4-BE49-F238E27FC236}">
                <a16:creationId xmlns:a16="http://schemas.microsoft.com/office/drawing/2014/main" id="{DE555544-4CD6-179F-B6A5-E25435B4D32D}"/>
              </a:ext>
            </a:extLst>
          </p:cNvPr>
          <p:cNvSpPr txBox="1">
            <a:spLocks noGrp="1"/>
          </p:cNvSpPr>
          <p:nvPr>
            <p:ph type="body" idx="4294967295"/>
          </p:nvPr>
        </p:nvSpPr>
        <p:spPr>
          <a:xfrm>
            <a:off x="8534378" y="3821762"/>
            <a:ext cx="1708318" cy="182523"/>
          </a:xfrm>
        </p:spPr>
        <p:txBody>
          <a:bodyPr lIns="0" tIns="0" rIns="0" bIns="0"/>
          <a:lstStyle>
            <a:lvl1pPr>
              <a:defRPr sz="1600" b="0" spc="30">
                <a:latin typeface="Figtree" pitchFamily="2"/>
              </a:defRPr>
            </a:lvl1pPr>
          </a:lstStyle>
          <a:p>
            <a:pPr lvl="0"/>
            <a:r>
              <a:rPr lang="en-US"/>
              <a:t>Link name</a:t>
            </a:r>
          </a:p>
        </p:txBody>
      </p:sp>
      <p:sp>
        <p:nvSpPr>
          <p:cNvPr id="9" name="Text Placeholder 3">
            <a:extLst>
              <a:ext uri="{FF2B5EF4-FFF2-40B4-BE49-F238E27FC236}">
                <a16:creationId xmlns:a16="http://schemas.microsoft.com/office/drawing/2014/main" id="{C1B79319-E60B-D2A8-A8EA-937B4AF091A2}"/>
              </a:ext>
            </a:extLst>
          </p:cNvPr>
          <p:cNvSpPr txBox="1">
            <a:spLocks noGrp="1"/>
          </p:cNvSpPr>
          <p:nvPr>
            <p:ph type="body" idx="4294967295"/>
          </p:nvPr>
        </p:nvSpPr>
        <p:spPr>
          <a:xfrm>
            <a:off x="1126321" y="5986174"/>
            <a:ext cx="1708318" cy="182523"/>
          </a:xfrm>
        </p:spPr>
        <p:txBody>
          <a:bodyPr lIns="0" tIns="0" rIns="0" bIns="0"/>
          <a:lstStyle>
            <a:lvl1pPr>
              <a:defRPr sz="1600" b="0" spc="30">
                <a:latin typeface="Figtree" pitchFamily="2"/>
              </a:defRPr>
            </a:lvl1pPr>
          </a:lstStyle>
          <a:p>
            <a:pPr lvl="0"/>
            <a:r>
              <a:rPr lang="en-US"/>
              <a:t>Link name</a:t>
            </a:r>
          </a:p>
        </p:txBody>
      </p:sp>
      <p:sp>
        <p:nvSpPr>
          <p:cNvPr id="10" name="Text Placeholder 3">
            <a:extLst>
              <a:ext uri="{FF2B5EF4-FFF2-40B4-BE49-F238E27FC236}">
                <a16:creationId xmlns:a16="http://schemas.microsoft.com/office/drawing/2014/main" id="{CBD1B184-A67F-A96A-DCFD-2BD442135376}"/>
              </a:ext>
            </a:extLst>
          </p:cNvPr>
          <p:cNvSpPr txBox="1">
            <a:spLocks noGrp="1"/>
          </p:cNvSpPr>
          <p:nvPr>
            <p:ph type="body" idx="4294967295"/>
          </p:nvPr>
        </p:nvSpPr>
        <p:spPr>
          <a:xfrm>
            <a:off x="3577782" y="5986174"/>
            <a:ext cx="1708318" cy="182523"/>
          </a:xfrm>
        </p:spPr>
        <p:txBody>
          <a:bodyPr lIns="0" tIns="0" rIns="0" bIns="0"/>
          <a:lstStyle>
            <a:lvl1pPr>
              <a:defRPr sz="1600" b="0" spc="30">
                <a:latin typeface="Figtree" pitchFamily="2"/>
              </a:defRPr>
            </a:lvl1pPr>
          </a:lstStyle>
          <a:p>
            <a:pPr lvl="0"/>
            <a:r>
              <a:rPr lang="en-US"/>
              <a:t>Link name</a:t>
            </a:r>
          </a:p>
        </p:txBody>
      </p:sp>
      <p:sp>
        <p:nvSpPr>
          <p:cNvPr id="11" name="Text Placeholder 3">
            <a:extLst>
              <a:ext uri="{FF2B5EF4-FFF2-40B4-BE49-F238E27FC236}">
                <a16:creationId xmlns:a16="http://schemas.microsoft.com/office/drawing/2014/main" id="{635EB90A-C93F-911A-2B41-C9924E64D693}"/>
              </a:ext>
            </a:extLst>
          </p:cNvPr>
          <p:cNvSpPr txBox="1">
            <a:spLocks noGrp="1"/>
          </p:cNvSpPr>
          <p:nvPr>
            <p:ph type="body" idx="4294967295"/>
          </p:nvPr>
        </p:nvSpPr>
        <p:spPr>
          <a:xfrm>
            <a:off x="6029242" y="5986174"/>
            <a:ext cx="1708318" cy="182523"/>
          </a:xfrm>
        </p:spPr>
        <p:txBody>
          <a:bodyPr lIns="0" tIns="0" rIns="0" bIns="0"/>
          <a:lstStyle>
            <a:lvl1pPr>
              <a:defRPr sz="1600" b="0" spc="30">
                <a:latin typeface="Figtree" pitchFamily="2"/>
              </a:defRPr>
            </a:lvl1pPr>
          </a:lstStyle>
          <a:p>
            <a:pPr lvl="0"/>
            <a:r>
              <a:rPr lang="en-US"/>
              <a:t>Link name</a:t>
            </a:r>
          </a:p>
        </p:txBody>
      </p:sp>
      <p:sp>
        <p:nvSpPr>
          <p:cNvPr id="12" name="Text Placeholder 3">
            <a:extLst>
              <a:ext uri="{FF2B5EF4-FFF2-40B4-BE49-F238E27FC236}">
                <a16:creationId xmlns:a16="http://schemas.microsoft.com/office/drawing/2014/main" id="{6A5431BB-2EB5-D709-5B9F-305893A4CDF3}"/>
              </a:ext>
            </a:extLst>
          </p:cNvPr>
          <p:cNvSpPr txBox="1">
            <a:spLocks noGrp="1"/>
          </p:cNvSpPr>
          <p:nvPr>
            <p:ph type="body" idx="4294967295"/>
          </p:nvPr>
        </p:nvSpPr>
        <p:spPr>
          <a:xfrm>
            <a:off x="8480703" y="5986174"/>
            <a:ext cx="1708318" cy="182523"/>
          </a:xfrm>
        </p:spPr>
        <p:txBody>
          <a:bodyPr lIns="0" tIns="0" rIns="0" bIns="0"/>
          <a:lstStyle>
            <a:lvl1pPr>
              <a:defRPr sz="1600" b="0" spc="30">
                <a:latin typeface="Figtree" pitchFamily="2"/>
              </a:defRPr>
            </a:lvl1pPr>
          </a:lstStyle>
          <a:p>
            <a:pPr lvl="0"/>
            <a:r>
              <a:rPr lang="en-US"/>
              <a:t>Link name</a:t>
            </a:r>
          </a:p>
        </p:txBody>
      </p:sp>
      <p:sp>
        <p:nvSpPr>
          <p:cNvPr id="13" name="Google Shape;268;p37">
            <a:extLst>
              <a:ext uri="{FF2B5EF4-FFF2-40B4-BE49-F238E27FC236}">
                <a16:creationId xmlns:a16="http://schemas.microsoft.com/office/drawing/2014/main" id="{9E15E0A7-84BE-B5F6-07F1-781700F4C753}"/>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14" name="Text Placeholder 3">
            <a:extLst>
              <a:ext uri="{FF2B5EF4-FFF2-40B4-BE49-F238E27FC236}">
                <a16:creationId xmlns:a16="http://schemas.microsoft.com/office/drawing/2014/main" id="{D72BD851-F789-6860-E54C-274F2F81576C}"/>
              </a:ext>
            </a:extLst>
          </p:cNvPr>
          <p:cNvSpPr txBox="1">
            <a:spLocks noGrp="1"/>
          </p:cNvSpPr>
          <p:nvPr>
            <p:ph type="body" idx="4294967295"/>
          </p:nvPr>
        </p:nvSpPr>
        <p:spPr>
          <a:xfrm>
            <a:off x="3225792" y="2251079"/>
            <a:ext cx="2006641" cy="358307"/>
          </a:xfrm>
        </p:spPr>
        <p:txBody>
          <a:bodyPr lIns="0" tIns="0" rIns="0" bIns="0" anchor="b"/>
          <a:lstStyle>
            <a:lvl1pPr>
              <a:defRPr sz="2400" spc="30"/>
            </a:lvl1pPr>
          </a:lstStyle>
          <a:p>
            <a:pPr lvl="0"/>
            <a:r>
              <a:rPr lang="en-US"/>
              <a:t>Item 2 here</a:t>
            </a:r>
          </a:p>
        </p:txBody>
      </p:sp>
      <p:sp>
        <p:nvSpPr>
          <p:cNvPr id="15" name="Text Placeholder 3">
            <a:extLst>
              <a:ext uri="{FF2B5EF4-FFF2-40B4-BE49-F238E27FC236}">
                <a16:creationId xmlns:a16="http://schemas.microsoft.com/office/drawing/2014/main" id="{4DFD66ED-F21D-2649-FAEB-B4C40C382DDE}"/>
              </a:ext>
            </a:extLst>
          </p:cNvPr>
          <p:cNvSpPr txBox="1">
            <a:spLocks noGrp="1"/>
          </p:cNvSpPr>
          <p:nvPr>
            <p:ph type="body" idx="4294967295"/>
          </p:nvPr>
        </p:nvSpPr>
        <p:spPr>
          <a:xfrm>
            <a:off x="5704091" y="2251079"/>
            <a:ext cx="2006641" cy="358307"/>
          </a:xfrm>
        </p:spPr>
        <p:txBody>
          <a:bodyPr lIns="0" tIns="0" rIns="0" bIns="0" anchor="b"/>
          <a:lstStyle>
            <a:lvl1pPr>
              <a:defRPr sz="2400" spc="30"/>
            </a:lvl1pPr>
          </a:lstStyle>
          <a:p>
            <a:pPr lvl="0"/>
            <a:r>
              <a:rPr lang="en-US"/>
              <a:t>Item 3 here</a:t>
            </a:r>
          </a:p>
        </p:txBody>
      </p:sp>
      <p:sp>
        <p:nvSpPr>
          <p:cNvPr id="16" name="Text Placeholder 3">
            <a:extLst>
              <a:ext uri="{FF2B5EF4-FFF2-40B4-BE49-F238E27FC236}">
                <a16:creationId xmlns:a16="http://schemas.microsoft.com/office/drawing/2014/main" id="{7A5CE34B-A851-46F5-D76A-2ABE123CE6A5}"/>
              </a:ext>
            </a:extLst>
          </p:cNvPr>
          <p:cNvSpPr txBox="1">
            <a:spLocks noGrp="1"/>
          </p:cNvSpPr>
          <p:nvPr>
            <p:ph type="body" idx="4294967295"/>
          </p:nvPr>
        </p:nvSpPr>
        <p:spPr>
          <a:xfrm>
            <a:off x="8182389" y="2251079"/>
            <a:ext cx="2006641" cy="358307"/>
          </a:xfrm>
        </p:spPr>
        <p:txBody>
          <a:bodyPr lIns="0" tIns="0" rIns="0" bIns="0" anchor="b"/>
          <a:lstStyle>
            <a:lvl1pPr>
              <a:defRPr sz="2400" spc="30"/>
            </a:lvl1pPr>
          </a:lstStyle>
          <a:p>
            <a:pPr lvl="0"/>
            <a:r>
              <a:rPr lang="en-US"/>
              <a:t>Item 4 here</a:t>
            </a:r>
          </a:p>
        </p:txBody>
      </p:sp>
      <p:sp>
        <p:nvSpPr>
          <p:cNvPr id="17" name="Text Placeholder 3">
            <a:extLst>
              <a:ext uri="{FF2B5EF4-FFF2-40B4-BE49-F238E27FC236}">
                <a16:creationId xmlns:a16="http://schemas.microsoft.com/office/drawing/2014/main" id="{C19706E1-2224-79CD-3C25-469F3EBDCF0C}"/>
              </a:ext>
            </a:extLst>
          </p:cNvPr>
          <p:cNvSpPr txBox="1">
            <a:spLocks noGrp="1"/>
          </p:cNvSpPr>
          <p:nvPr>
            <p:ph type="body" idx="4294967295"/>
          </p:nvPr>
        </p:nvSpPr>
        <p:spPr>
          <a:xfrm>
            <a:off x="774323" y="4416332"/>
            <a:ext cx="2006641" cy="358307"/>
          </a:xfrm>
        </p:spPr>
        <p:txBody>
          <a:bodyPr lIns="0" tIns="0" rIns="0" bIns="0" anchor="b"/>
          <a:lstStyle>
            <a:lvl1pPr>
              <a:defRPr sz="2400" spc="30"/>
            </a:lvl1pPr>
          </a:lstStyle>
          <a:p>
            <a:pPr lvl="0"/>
            <a:r>
              <a:rPr lang="en-US"/>
              <a:t>Item 5 here</a:t>
            </a:r>
          </a:p>
        </p:txBody>
      </p:sp>
      <p:sp>
        <p:nvSpPr>
          <p:cNvPr id="18" name="Text Placeholder 3">
            <a:extLst>
              <a:ext uri="{FF2B5EF4-FFF2-40B4-BE49-F238E27FC236}">
                <a16:creationId xmlns:a16="http://schemas.microsoft.com/office/drawing/2014/main" id="{C84C774C-E5A5-C12F-15D3-72CAD42DC7DF}"/>
              </a:ext>
            </a:extLst>
          </p:cNvPr>
          <p:cNvSpPr txBox="1">
            <a:spLocks noGrp="1"/>
          </p:cNvSpPr>
          <p:nvPr>
            <p:ph type="body" idx="4294967295"/>
          </p:nvPr>
        </p:nvSpPr>
        <p:spPr>
          <a:xfrm>
            <a:off x="3225783" y="4421114"/>
            <a:ext cx="2006641" cy="358307"/>
          </a:xfrm>
        </p:spPr>
        <p:txBody>
          <a:bodyPr lIns="0" tIns="0" rIns="0" bIns="0" anchor="b"/>
          <a:lstStyle>
            <a:lvl1pPr>
              <a:defRPr sz="2400" spc="30"/>
            </a:lvl1pPr>
          </a:lstStyle>
          <a:p>
            <a:pPr lvl="0"/>
            <a:r>
              <a:rPr lang="en-US"/>
              <a:t>Item 6 here</a:t>
            </a:r>
          </a:p>
        </p:txBody>
      </p:sp>
      <p:sp>
        <p:nvSpPr>
          <p:cNvPr id="19" name="Text Placeholder 3">
            <a:extLst>
              <a:ext uri="{FF2B5EF4-FFF2-40B4-BE49-F238E27FC236}">
                <a16:creationId xmlns:a16="http://schemas.microsoft.com/office/drawing/2014/main" id="{744D1345-87D2-3A31-1E1A-C25D4C2C474D}"/>
              </a:ext>
            </a:extLst>
          </p:cNvPr>
          <p:cNvSpPr txBox="1">
            <a:spLocks noGrp="1"/>
          </p:cNvSpPr>
          <p:nvPr>
            <p:ph type="body" idx="4294967295"/>
          </p:nvPr>
        </p:nvSpPr>
        <p:spPr>
          <a:xfrm>
            <a:off x="5677253" y="4421114"/>
            <a:ext cx="2006641" cy="358307"/>
          </a:xfrm>
        </p:spPr>
        <p:txBody>
          <a:bodyPr lIns="0" tIns="0" rIns="0" bIns="0" anchor="b"/>
          <a:lstStyle>
            <a:lvl1pPr>
              <a:defRPr sz="2400" spc="30"/>
            </a:lvl1pPr>
          </a:lstStyle>
          <a:p>
            <a:pPr lvl="0"/>
            <a:r>
              <a:rPr lang="en-US"/>
              <a:t>Item 7 here</a:t>
            </a:r>
          </a:p>
        </p:txBody>
      </p:sp>
      <p:sp>
        <p:nvSpPr>
          <p:cNvPr id="20" name="Text Placeholder 3">
            <a:extLst>
              <a:ext uri="{FF2B5EF4-FFF2-40B4-BE49-F238E27FC236}">
                <a16:creationId xmlns:a16="http://schemas.microsoft.com/office/drawing/2014/main" id="{1CB63F97-2D5A-3AB0-5AA0-06CBEA3D8342}"/>
              </a:ext>
            </a:extLst>
          </p:cNvPr>
          <p:cNvSpPr txBox="1">
            <a:spLocks noGrp="1"/>
          </p:cNvSpPr>
          <p:nvPr>
            <p:ph type="body" idx="4294967295"/>
          </p:nvPr>
        </p:nvSpPr>
        <p:spPr>
          <a:xfrm>
            <a:off x="8128714" y="4421114"/>
            <a:ext cx="2006641" cy="358307"/>
          </a:xfrm>
        </p:spPr>
        <p:txBody>
          <a:bodyPr lIns="0" tIns="0" rIns="0" bIns="0" anchor="b"/>
          <a:lstStyle>
            <a:lvl1pPr>
              <a:defRPr sz="2400" spc="30"/>
            </a:lvl1pPr>
          </a:lstStyle>
          <a:p>
            <a:pPr lvl="0"/>
            <a:r>
              <a:rPr lang="en-US"/>
              <a:t>Item 8 here</a:t>
            </a:r>
          </a:p>
        </p:txBody>
      </p:sp>
      <p:sp>
        <p:nvSpPr>
          <p:cNvPr id="21" name="Text Placeholder 3">
            <a:extLst>
              <a:ext uri="{FF2B5EF4-FFF2-40B4-BE49-F238E27FC236}">
                <a16:creationId xmlns:a16="http://schemas.microsoft.com/office/drawing/2014/main" id="{4800BF0C-504D-123D-9D9D-B29BB87C4ECC}"/>
              </a:ext>
            </a:extLst>
          </p:cNvPr>
          <p:cNvSpPr txBox="1">
            <a:spLocks noGrp="1"/>
          </p:cNvSpPr>
          <p:nvPr>
            <p:ph type="body" idx="4294967295"/>
          </p:nvPr>
        </p:nvSpPr>
        <p:spPr>
          <a:xfrm>
            <a:off x="3225783" y="2878055"/>
            <a:ext cx="2006641" cy="675046"/>
          </a:xfrm>
        </p:spPr>
        <p:txBody>
          <a:bodyPr lIns="0" tIns="0" rIns="0" bIns="0"/>
          <a:lstStyle>
            <a:lvl1pPr>
              <a:lnSpc>
                <a:spcPts val="1820"/>
              </a:lnSpc>
              <a:defRPr sz="1600" b="0" spc="30">
                <a:latin typeface="Figtree" pitchFamily="2"/>
              </a:defRPr>
            </a:lvl1pPr>
          </a:lstStyle>
          <a:p>
            <a:pPr lvl="0"/>
            <a:r>
              <a:rPr lang="en-US"/>
              <a:t>Short Description 2 here</a:t>
            </a:r>
          </a:p>
        </p:txBody>
      </p:sp>
      <p:sp>
        <p:nvSpPr>
          <p:cNvPr id="22" name="Text Placeholder 3">
            <a:extLst>
              <a:ext uri="{FF2B5EF4-FFF2-40B4-BE49-F238E27FC236}">
                <a16:creationId xmlns:a16="http://schemas.microsoft.com/office/drawing/2014/main" id="{B4A0C34D-D615-C8A8-2E1F-AF9CFEA414A7}"/>
              </a:ext>
            </a:extLst>
          </p:cNvPr>
          <p:cNvSpPr txBox="1">
            <a:spLocks noGrp="1"/>
          </p:cNvSpPr>
          <p:nvPr>
            <p:ph type="body" idx="4294967295"/>
          </p:nvPr>
        </p:nvSpPr>
        <p:spPr>
          <a:xfrm>
            <a:off x="5704091" y="2878055"/>
            <a:ext cx="2006641" cy="675046"/>
          </a:xfrm>
        </p:spPr>
        <p:txBody>
          <a:bodyPr lIns="0" tIns="0" rIns="0" bIns="0"/>
          <a:lstStyle>
            <a:lvl1pPr>
              <a:lnSpc>
                <a:spcPts val="1820"/>
              </a:lnSpc>
              <a:defRPr sz="1600" b="0" spc="30">
                <a:latin typeface="Figtree" pitchFamily="2"/>
              </a:defRPr>
            </a:lvl1pPr>
          </a:lstStyle>
          <a:p>
            <a:pPr lvl="0"/>
            <a:r>
              <a:rPr lang="en-US"/>
              <a:t>Short Description 3 here</a:t>
            </a:r>
          </a:p>
        </p:txBody>
      </p:sp>
      <p:sp>
        <p:nvSpPr>
          <p:cNvPr id="23" name="Text Placeholder 3">
            <a:extLst>
              <a:ext uri="{FF2B5EF4-FFF2-40B4-BE49-F238E27FC236}">
                <a16:creationId xmlns:a16="http://schemas.microsoft.com/office/drawing/2014/main" id="{F9A6CF42-32CD-AB0D-0C8C-D37A1D4FBA71}"/>
              </a:ext>
            </a:extLst>
          </p:cNvPr>
          <p:cNvSpPr txBox="1">
            <a:spLocks noGrp="1"/>
          </p:cNvSpPr>
          <p:nvPr>
            <p:ph type="body" idx="4294967295"/>
          </p:nvPr>
        </p:nvSpPr>
        <p:spPr>
          <a:xfrm>
            <a:off x="8182389" y="2878055"/>
            <a:ext cx="2006641" cy="675046"/>
          </a:xfrm>
        </p:spPr>
        <p:txBody>
          <a:bodyPr lIns="0" tIns="0" rIns="0" bIns="0"/>
          <a:lstStyle>
            <a:lvl1pPr>
              <a:lnSpc>
                <a:spcPts val="1820"/>
              </a:lnSpc>
              <a:defRPr sz="1600" b="0" spc="30">
                <a:latin typeface="Figtree" pitchFamily="2"/>
              </a:defRPr>
            </a:lvl1pPr>
          </a:lstStyle>
          <a:p>
            <a:pPr lvl="0"/>
            <a:r>
              <a:rPr lang="en-US"/>
              <a:t>Short Description 4 here</a:t>
            </a:r>
          </a:p>
        </p:txBody>
      </p:sp>
      <p:sp>
        <p:nvSpPr>
          <p:cNvPr id="24" name="Text Placeholder 3">
            <a:extLst>
              <a:ext uri="{FF2B5EF4-FFF2-40B4-BE49-F238E27FC236}">
                <a16:creationId xmlns:a16="http://schemas.microsoft.com/office/drawing/2014/main" id="{5B0871CA-3B53-BAB7-51BF-19C3538EE5EB}"/>
              </a:ext>
            </a:extLst>
          </p:cNvPr>
          <p:cNvSpPr txBox="1">
            <a:spLocks noGrp="1"/>
          </p:cNvSpPr>
          <p:nvPr>
            <p:ph type="body" idx="4294967295"/>
          </p:nvPr>
        </p:nvSpPr>
        <p:spPr>
          <a:xfrm>
            <a:off x="774323" y="5042467"/>
            <a:ext cx="2006641" cy="675046"/>
          </a:xfrm>
        </p:spPr>
        <p:txBody>
          <a:bodyPr lIns="0" tIns="0" rIns="0" bIns="0"/>
          <a:lstStyle>
            <a:lvl1pPr>
              <a:lnSpc>
                <a:spcPts val="1820"/>
              </a:lnSpc>
              <a:defRPr sz="1600" b="0" spc="30">
                <a:latin typeface="Figtree" pitchFamily="2"/>
              </a:defRPr>
            </a:lvl1pPr>
          </a:lstStyle>
          <a:p>
            <a:pPr lvl="0"/>
            <a:r>
              <a:rPr lang="en-US"/>
              <a:t>Short Description 5 here</a:t>
            </a:r>
          </a:p>
        </p:txBody>
      </p:sp>
      <p:sp>
        <p:nvSpPr>
          <p:cNvPr id="25" name="Text Placeholder 3">
            <a:extLst>
              <a:ext uri="{FF2B5EF4-FFF2-40B4-BE49-F238E27FC236}">
                <a16:creationId xmlns:a16="http://schemas.microsoft.com/office/drawing/2014/main" id="{0D9410BD-89DB-EE9C-B7EA-9052138965A0}"/>
              </a:ext>
            </a:extLst>
          </p:cNvPr>
          <p:cNvSpPr txBox="1">
            <a:spLocks noGrp="1"/>
          </p:cNvSpPr>
          <p:nvPr>
            <p:ph type="body" idx="4294967295"/>
          </p:nvPr>
        </p:nvSpPr>
        <p:spPr>
          <a:xfrm>
            <a:off x="3225783" y="5042467"/>
            <a:ext cx="2006641" cy="675046"/>
          </a:xfrm>
        </p:spPr>
        <p:txBody>
          <a:bodyPr lIns="0" tIns="0" rIns="0" bIns="0"/>
          <a:lstStyle>
            <a:lvl1pPr>
              <a:lnSpc>
                <a:spcPts val="1820"/>
              </a:lnSpc>
              <a:defRPr sz="1600" b="0" spc="30">
                <a:latin typeface="Figtree" pitchFamily="2"/>
              </a:defRPr>
            </a:lvl1pPr>
          </a:lstStyle>
          <a:p>
            <a:pPr lvl="0"/>
            <a:r>
              <a:rPr lang="en-US"/>
              <a:t>Short Description 6 here</a:t>
            </a:r>
          </a:p>
        </p:txBody>
      </p:sp>
      <p:sp>
        <p:nvSpPr>
          <p:cNvPr id="26" name="Text Placeholder 3">
            <a:extLst>
              <a:ext uri="{FF2B5EF4-FFF2-40B4-BE49-F238E27FC236}">
                <a16:creationId xmlns:a16="http://schemas.microsoft.com/office/drawing/2014/main" id="{DE3B207F-601A-9204-C751-1865E1FE3D90}"/>
              </a:ext>
            </a:extLst>
          </p:cNvPr>
          <p:cNvSpPr txBox="1">
            <a:spLocks noGrp="1"/>
          </p:cNvSpPr>
          <p:nvPr>
            <p:ph type="body" idx="4294967295"/>
          </p:nvPr>
        </p:nvSpPr>
        <p:spPr>
          <a:xfrm>
            <a:off x="5677244" y="5042467"/>
            <a:ext cx="2006641" cy="675046"/>
          </a:xfrm>
        </p:spPr>
        <p:txBody>
          <a:bodyPr lIns="0" tIns="0" rIns="0" bIns="0"/>
          <a:lstStyle>
            <a:lvl1pPr>
              <a:lnSpc>
                <a:spcPts val="1820"/>
              </a:lnSpc>
              <a:defRPr sz="1600" b="0" spc="30">
                <a:latin typeface="Figtree" pitchFamily="2"/>
              </a:defRPr>
            </a:lvl1pPr>
          </a:lstStyle>
          <a:p>
            <a:pPr lvl="0"/>
            <a:r>
              <a:rPr lang="en-US"/>
              <a:t>Short Description 7 here</a:t>
            </a:r>
          </a:p>
        </p:txBody>
      </p:sp>
      <p:sp>
        <p:nvSpPr>
          <p:cNvPr id="27" name="Text Placeholder 3">
            <a:extLst>
              <a:ext uri="{FF2B5EF4-FFF2-40B4-BE49-F238E27FC236}">
                <a16:creationId xmlns:a16="http://schemas.microsoft.com/office/drawing/2014/main" id="{15A9DE70-80CD-0B47-E455-CFFC133D9C14}"/>
              </a:ext>
            </a:extLst>
          </p:cNvPr>
          <p:cNvSpPr txBox="1">
            <a:spLocks noGrp="1"/>
          </p:cNvSpPr>
          <p:nvPr>
            <p:ph type="body" idx="4294967295"/>
          </p:nvPr>
        </p:nvSpPr>
        <p:spPr>
          <a:xfrm>
            <a:off x="8128705" y="5042467"/>
            <a:ext cx="2006641" cy="675046"/>
          </a:xfrm>
        </p:spPr>
        <p:txBody>
          <a:bodyPr lIns="0" tIns="0" rIns="0" bIns="0"/>
          <a:lstStyle>
            <a:lvl1pPr>
              <a:lnSpc>
                <a:spcPts val="1820"/>
              </a:lnSpc>
              <a:defRPr sz="1600" b="0" spc="30">
                <a:latin typeface="Figtree" pitchFamily="2"/>
              </a:defRPr>
            </a:lvl1pPr>
          </a:lstStyle>
          <a:p>
            <a:pPr lvl="0"/>
            <a:r>
              <a:rPr lang="en-US"/>
              <a:t>Short Description 8 here</a:t>
            </a:r>
          </a:p>
        </p:txBody>
      </p:sp>
      <p:pic>
        <p:nvPicPr>
          <p:cNvPr id="28" name="Picture 1">
            <a:extLst>
              <a:ext uri="{FF2B5EF4-FFF2-40B4-BE49-F238E27FC236}">
                <a16:creationId xmlns:a16="http://schemas.microsoft.com/office/drawing/2014/main" id="{AB41F444-4FDD-7A77-085E-0175EBAD58BB}"/>
              </a:ext>
            </a:extLst>
          </p:cNvPr>
          <p:cNvPicPr>
            <a:picLocks noChangeAspect="1"/>
          </p:cNvPicPr>
          <p:nvPr/>
        </p:nvPicPr>
        <p:blipFill>
          <a:blip r:embed="rId3"/>
          <a:srcRect/>
          <a:stretch>
            <a:fillRect/>
          </a:stretch>
        </p:blipFill>
        <p:spPr>
          <a:xfrm>
            <a:off x="774323" y="5981117"/>
            <a:ext cx="192636" cy="192636"/>
          </a:xfrm>
          <a:prstGeom prst="rect">
            <a:avLst/>
          </a:prstGeom>
          <a:noFill/>
          <a:ln cap="flat">
            <a:noFill/>
          </a:ln>
        </p:spPr>
      </p:pic>
      <p:pic>
        <p:nvPicPr>
          <p:cNvPr id="29" name="Picture 35">
            <a:extLst>
              <a:ext uri="{FF2B5EF4-FFF2-40B4-BE49-F238E27FC236}">
                <a16:creationId xmlns:a16="http://schemas.microsoft.com/office/drawing/2014/main" id="{87EF7EF2-206A-0577-3AB6-005399F3491E}"/>
              </a:ext>
            </a:extLst>
          </p:cNvPr>
          <p:cNvPicPr>
            <a:picLocks noChangeAspect="1"/>
          </p:cNvPicPr>
          <p:nvPr/>
        </p:nvPicPr>
        <p:blipFill>
          <a:blip r:embed="rId3"/>
          <a:srcRect/>
          <a:stretch>
            <a:fillRect/>
          </a:stretch>
        </p:blipFill>
        <p:spPr>
          <a:xfrm>
            <a:off x="3225783" y="3821762"/>
            <a:ext cx="192636" cy="192636"/>
          </a:xfrm>
          <a:prstGeom prst="rect">
            <a:avLst/>
          </a:prstGeom>
          <a:noFill/>
          <a:ln cap="flat">
            <a:noFill/>
          </a:ln>
        </p:spPr>
      </p:pic>
      <p:pic>
        <p:nvPicPr>
          <p:cNvPr id="30" name="Picture 36">
            <a:extLst>
              <a:ext uri="{FF2B5EF4-FFF2-40B4-BE49-F238E27FC236}">
                <a16:creationId xmlns:a16="http://schemas.microsoft.com/office/drawing/2014/main" id="{57A31041-ACDA-06B2-AA92-C59375D62BE6}"/>
              </a:ext>
            </a:extLst>
          </p:cNvPr>
          <p:cNvPicPr>
            <a:picLocks noChangeAspect="1"/>
          </p:cNvPicPr>
          <p:nvPr/>
        </p:nvPicPr>
        <p:blipFill>
          <a:blip r:embed="rId3"/>
          <a:srcRect/>
          <a:stretch>
            <a:fillRect/>
          </a:stretch>
        </p:blipFill>
        <p:spPr>
          <a:xfrm>
            <a:off x="3172108" y="5981117"/>
            <a:ext cx="192636" cy="192636"/>
          </a:xfrm>
          <a:prstGeom prst="rect">
            <a:avLst/>
          </a:prstGeom>
          <a:noFill/>
          <a:ln cap="flat">
            <a:noFill/>
          </a:ln>
        </p:spPr>
      </p:pic>
      <p:pic>
        <p:nvPicPr>
          <p:cNvPr id="31" name="Picture 37">
            <a:extLst>
              <a:ext uri="{FF2B5EF4-FFF2-40B4-BE49-F238E27FC236}">
                <a16:creationId xmlns:a16="http://schemas.microsoft.com/office/drawing/2014/main" id="{B2C40E0B-30E9-4CCA-81AD-2C3BD88EFE30}"/>
              </a:ext>
            </a:extLst>
          </p:cNvPr>
          <p:cNvPicPr>
            <a:picLocks noChangeAspect="1"/>
          </p:cNvPicPr>
          <p:nvPr/>
        </p:nvPicPr>
        <p:blipFill>
          <a:blip r:embed="rId3"/>
          <a:srcRect/>
          <a:stretch>
            <a:fillRect/>
          </a:stretch>
        </p:blipFill>
        <p:spPr>
          <a:xfrm>
            <a:off x="5703249" y="3830092"/>
            <a:ext cx="192636" cy="192636"/>
          </a:xfrm>
          <a:prstGeom prst="rect">
            <a:avLst/>
          </a:prstGeom>
          <a:noFill/>
          <a:ln cap="flat">
            <a:noFill/>
          </a:ln>
        </p:spPr>
      </p:pic>
      <p:pic>
        <p:nvPicPr>
          <p:cNvPr id="32" name="Picture 38">
            <a:extLst>
              <a:ext uri="{FF2B5EF4-FFF2-40B4-BE49-F238E27FC236}">
                <a16:creationId xmlns:a16="http://schemas.microsoft.com/office/drawing/2014/main" id="{F5BCB4DE-EEEC-F9F8-4822-BADB05BBADBA}"/>
              </a:ext>
            </a:extLst>
          </p:cNvPr>
          <p:cNvPicPr>
            <a:picLocks noChangeAspect="1"/>
          </p:cNvPicPr>
          <p:nvPr/>
        </p:nvPicPr>
        <p:blipFill>
          <a:blip r:embed="rId3"/>
          <a:srcRect/>
          <a:stretch>
            <a:fillRect/>
          </a:stretch>
        </p:blipFill>
        <p:spPr>
          <a:xfrm>
            <a:off x="5649574" y="5989438"/>
            <a:ext cx="192636" cy="192636"/>
          </a:xfrm>
          <a:prstGeom prst="rect">
            <a:avLst/>
          </a:prstGeom>
          <a:noFill/>
          <a:ln cap="flat">
            <a:noFill/>
          </a:ln>
        </p:spPr>
      </p:pic>
      <p:pic>
        <p:nvPicPr>
          <p:cNvPr id="33" name="Picture 39">
            <a:extLst>
              <a:ext uri="{FF2B5EF4-FFF2-40B4-BE49-F238E27FC236}">
                <a16:creationId xmlns:a16="http://schemas.microsoft.com/office/drawing/2014/main" id="{D003BBE3-AA81-9E24-96C6-8D747BD976F4}"/>
              </a:ext>
            </a:extLst>
          </p:cNvPr>
          <p:cNvPicPr>
            <a:picLocks noChangeAspect="1"/>
          </p:cNvPicPr>
          <p:nvPr/>
        </p:nvPicPr>
        <p:blipFill>
          <a:blip r:embed="rId3"/>
          <a:srcRect/>
          <a:stretch>
            <a:fillRect/>
          </a:stretch>
        </p:blipFill>
        <p:spPr>
          <a:xfrm>
            <a:off x="8180716" y="3830092"/>
            <a:ext cx="192636" cy="192636"/>
          </a:xfrm>
          <a:prstGeom prst="rect">
            <a:avLst/>
          </a:prstGeom>
          <a:noFill/>
          <a:ln cap="flat">
            <a:noFill/>
          </a:ln>
        </p:spPr>
      </p:pic>
      <p:pic>
        <p:nvPicPr>
          <p:cNvPr id="34" name="Picture 40">
            <a:extLst>
              <a:ext uri="{FF2B5EF4-FFF2-40B4-BE49-F238E27FC236}">
                <a16:creationId xmlns:a16="http://schemas.microsoft.com/office/drawing/2014/main" id="{21C406EB-818F-680E-9AE2-A337ECE8BA3A}"/>
              </a:ext>
            </a:extLst>
          </p:cNvPr>
          <p:cNvPicPr>
            <a:picLocks noChangeAspect="1"/>
          </p:cNvPicPr>
          <p:nvPr/>
        </p:nvPicPr>
        <p:blipFill>
          <a:blip r:embed="rId3"/>
          <a:srcRect/>
          <a:stretch>
            <a:fillRect/>
          </a:stretch>
        </p:blipFill>
        <p:spPr>
          <a:xfrm>
            <a:off x="8127050" y="5989438"/>
            <a:ext cx="192636" cy="192636"/>
          </a:xfrm>
          <a:prstGeom prst="rect">
            <a:avLst/>
          </a:prstGeom>
          <a:noFill/>
          <a:ln cap="flat">
            <a:noFill/>
          </a:ln>
        </p:spPr>
      </p:pic>
      <p:sp>
        <p:nvSpPr>
          <p:cNvPr id="35" name="TextBox 7">
            <a:extLst>
              <a:ext uri="{FF2B5EF4-FFF2-40B4-BE49-F238E27FC236}">
                <a16:creationId xmlns:a16="http://schemas.microsoft.com/office/drawing/2014/main" id="{9EDE2326-6E5C-D1F5-024A-179C082B17F3}"/>
              </a:ext>
            </a:extLst>
          </p:cNvPr>
          <p:cNvSpPr txBox="1"/>
          <p:nvPr/>
        </p:nvSpPr>
        <p:spPr>
          <a:xfrm>
            <a:off x="-2412278" y="3710589"/>
            <a:ext cx="2193224" cy="523219"/>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9">
            <a:extLst>
              <a:ext uri="{FF2B5EF4-FFF2-40B4-BE49-F238E27FC236}">
                <a16:creationId xmlns:a16="http://schemas.microsoft.com/office/drawing/2014/main" id="{02A8A89C-BB91-4F1E-D6C4-C873ADC5B3E9}"/>
              </a:ext>
            </a:extLst>
          </p:cNvPr>
          <p:cNvSpPr/>
          <p:nvPr/>
        </p:nvSpPr>
        <p:spPr>
          <a:xfrm rot="5400013">
            <a:off x="-499304" y="388147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9019751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762F1E20-47E7-38A8-8CBF-7D1C26E5082F}"/>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82920B0-E597-29A2-5D6D-50370C30AC85}"/>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a:extLst>
              <a:ext uri="{FF2B5EF4-FFF2-40B4-BE49-F238E27FC236}">
                <a16:creationId xmlns:a16="http://schemas.microsoft.com/office/drawing/2014/main" id="{10CBF72F-F723-E027-E667-5A980A05A3DA}"/>
              </a:ext>
            </a:extLst>
          </p:cNvPr>
          <p:cNvPicPr>
            <a:picLocks noChangeAspect="1"/>
          </p:cNvPicPr>
          <p:nvPr/>
        </p:nvPicPr>
        <p:blipFill>
          <a:blip r:embed="rId3"/>
          <a:srcRect/>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367232C8-5F5A-0580-AF13-A2F030FA073C}"/>
              </a:ext>
            </a:extLst>
          </p:cNvPr>
          <p:cNvPicPr>
            <a:picLocks noChangeAspect="1"/>
          </p:cNvPicPr>
          <p:nvPr/>
        </p:nvPicPr>
        <p:blipFill>
          <a:blip r:embed="rId4"/>
          <a:srcRect/>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856F6C86-5C44-A19A-3566-C3B5A4B62A78}"/>
              </a:ext>
            </a:extLst>
          </p:cNvPr>
          <p:cNvPicPr>
            <a:picLocks noChangeAspect="1"/>
          </p:cNvPicPr>
          <p:nvPr/>
        </p:nvPicPr>
        <p:blipFill>
          <a:blip r:embed="rId5"/>
          <a:srcRect/>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9F513256-2809-1638-9397-2135FF043789}"/>
              </a:ext>
            </a:extLst>
          </p:cNvPr>
          <p:cNvPicPr>
            <a:picLocks noChangeAspect="1"/>
          </p:cNvPicPr>
          <p:nvPr/>
        </p:nvPicPr>
        <p:blipFill>
          <a:blip r:embed="rId6"/>
          <a:srcRect/>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C674F52C-4488-3EB1-111B-3C89F51DFCC7}"/>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BCD7579E-52B2-73C2-ADC9-4B516806B57A}"/>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C0E1AEEE-8A92-B0A2-6484-55F1279A999B}"/>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201E2E"/>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99D7F997-1478-2F3D-D6C9-284FE8C39DD6}"/>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201E2E"/>
                </a:solidFill>
                <a:uFillTx/>
                <a:latin typeface="Figtree" pitchFamily="2"/>
                <a:ea typeface="Arial"/>
                <a:cs typeface="Arial"/>
              </a:rPr>
            </a:br>
            <a:endParaRPr lang="en-US" sz="1000" b="0" i="0" u="none" strike="noStrike" kern="0" cap="none" spc="30" baseline="0">
              <a:solidFill>
                <a:srgbClr val="201E2E"/>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E5F3FF25-C980-7873-C6F2-49CA349122ED}"/>
              </a:ext>
            </a:extLst>
          </p:cNvPr>
          <p:cNvPicPr>
            <a:picLocks noChangeAspect="1"/>
          </p:cNvPicPr>
          <p:nvPr/>
        </p:nvPicPr>
        <p:blipFill>
          <a:blip r:embed="rId4"/>
          <a:srcRect/>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B2D3BCB4-9D43-3CFA-0B56-CADAA0F519A7}"/>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201E2E"/>
              </a:solidFill>
              <a:uFillTx/>
              <a:latin typeface="Figtree" pitchFamily="2"/>
              <a:ea typeface="Arial"/>
              <a:cs typeface="Arial"/>
            </a:endParaRPr>
          </a:p>
        </p:txBody>
      </p:sp>
    </p:spTree>
    <p:extLst>
      <p:ext uri="{BB962C8B-B14F-4D97-AF65-F5344CB8AC3E}">
        <p14:creationId xmlns:p14="http://schemas.microsoft.com/office/powerpoint/2010/main" val="174019267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337689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atin typeface="Outfit" pitchFamily="2" charset="0"/>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latin typeface="Outfit" pitchFamily="2" charset="0"/>
            </a:endParaRPr>
          </a:p>
        </p:txBody>
      </p:sp>
    </p:spTree>
    <p:extLst>
      <p:ext uri="{BB962C8B-B14F-4D97-AF65-F5344CB8AC3E}">
        <p14:creationId xmlns:p14="http://schemas.microsoft.com/office/powerpoint/2010/main" val="34815196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ext Slide 2">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4"/>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5"/>
            <a:ext cx="6884988" cy="501651"/>
          </a:xfrm>
          <a:prstGeom prst="rect">
            <a:avLst/>
          </a:prstGeom>
        </p:spPr>
        <p:txBody>
          <a:bodyPr>
            <a:normAutofit/>
          </a:bodyPr>
          <a:lstStyle>
            <a:lvl1pPr marL="0" indent="0">
              <a:buNone/>
              <a:defRPr sz="2400" b="1"/>
            </a:lvl1pPr>
          </a:lstStyle>
          <a:p>
            <a:pPr lvl="0"/>
            <a:r>
              <a:rPr lang="en-US"/>
              <a:t>This is a sub-header</a:t>
            </a:r>
            <a:endParaRPr lang="en-GB"/>
          </a:p>
        </p:txBody>
      </p:sp>
      <p:sp>
        <p:nvSpPr>
          <p:cNvPr id="14" name="Text Placeholder 13">
            <a:extLst>
              <a:ext uri="{FF2B5EF4-FFF2-40B4-BE49-F238E27FC236}">
                <a16:creationId xmlns:a16="http://schemas.microsoft.com/office/drawing/2014/main" id="{B33004F1-5DA0-2150-FFBD-0F605C28CA78}"/>
              </a:ext>
            </a:extLst>
          </p:cNvPr>
          <p:cNvSpPr>
            <a:spLocks noGrp="1"/>
          </p:cNvSpPr>
          <p:nvPr>
            <p:ph type="body" sz="quarter" idx="12" hasCustomPrompt="1"/>
          </p:nvPr>
        </p:nvSpPr>
        <p:spPr>
          <a:xfrm>
            <a:off x="484189" y="3163890"/>
            <a:ext cx="7422683" cy="3273425"/>
          </a:xfrm>
          <a:prstGeom prst="rect">
            <a:avLst/>
          </a:prstGeom>
        </p:spPr>
        <p:txBody>
          <a:bodyPr numCol="1">
            <a:normAutofit/>
          </a:bodyPr>
          <a:lstStyle>
            <a:lvl1pPr marL="285737" indent="-285737">
              <a:lnSpc>
                <a:spcPct val="150000"/>
              </a:lnSpc>
              <a:buFont typeface="Arial" panose="020B0604020202020204" pitchFamily="34" charset="0"/>
              <a:buChar char="•"/>
              <a:defRPr sz="1400"/>
            </a:lvl1pPr>
          </a:lstStyle>
          <a:p>
            <a:pPr lvl="0"/>
            <a:r>
              <a:rPr lang="en-US"/>
              <a:t>This is paragraph text split across one column. The font size is 14. Headings within the paragraph text are highlighted in blue.</a:t>
            </a:r>
          </a:p>
          <a:p>
            <a:pPr marL="285737" marR="0" lvl="0" indent="-285737" algn="l" defTabSz="914354" rtl="0" eaLnBrk="1" fontAlgn="auto" latinLnBrk="0" hangingPunct="1">
              <a:lnSpc>
                <a:spcPct val="90000"/>
              </a:lnSpc>
              <a:spcBef>
                <a:spcPts val="1000"/>
              </a:spcBef>
              <a:spcAft>
                <a:spcPts val="0"/>
              </a:spcAft>
              <a:buClrTx/>
              <a:buSzTx/>
              <a:tabLst/>
              <a:defRPr/>
            </a:pPr>
            <a:r>
              <a:rPr lang="en-US"/>
              <a:t>Bullet point</a:t>
            </a:r>
          </a:p>
          <a:p>
            <a:pPr marL="285737" marR="0" lvl="0" indent="-285737" algn="l" defTabSz="914354" rtl="0" eaLnBrk="1" fontAlgn="auto" latinLnBrk="0" hangingPunct="1">
              <a:lnSpc>
                <a:spcPct val="90000"/>
              </a:lnSpc>
              <a:spcBef>
                <a:spcPts val="1000"/>
              </a:spcBef>
              <a:spcAft>
                <a:spcPts val="0"/>
              </a:spcAft>
              <a:buClrTx/>
              <a:buSzTx/>
              <a:tabLst/>
              <a:defRPr/>
            </a:pPr>
            <a:r>
              <a:rPr lang="en-US"/>
              <a:t>Bullet point</a:t>
            </a:r>
          </a:p>
          <a:p>
            <a:pPr marL="285737" marR="0" lvl="0" indent="-285737" algn="l" defTabSz="914354" rtl="0" eaLnBrk="1" fontAlgn="auto" latinLnBrk="0" hangingPunct="1">
              <a:lnSpc>
                <a:spcPct val="90000"/>
              </a:lnSpc>
              <a:spcBef>
                <a:spcPts val="1000"/>
              </a:spcBef>
              <a:spcAft>
                <a:spcPts val="0"/>
              </a:spcAft>
              <a:buClrTx/>
              <a:buSzTx/>
              <a:tabLst/>
              <a:defRPr/>
            </a:pPr>
            <a:r>
              <a:rPr lang="en-US"/>
              <a:t>Include only essential points</a:t>
            </a:r>
          </a:p>
          <a:p>
            <a:pPr marL="285737" marR="0" lvl="0" indent="-285737" algn="l" defTabSz="914354" rtl="0" eaLnBrk="1" fontAlgn="auto" latinLnBrk="0" hangingPunct="1">
              <a:lnSpc>
                <a:spcPct val="90000"/>
              </a:lnSpc>
              <a:spcBef>
                <a:spcPts val="1000"/>
              </a:spcBef>
              <a:spcAft>
                <a:spcPts val="0"/>
              </a:spcAft>
              <a:buClrTx/>
              <a:buSzTx/>
              <a:tabLst/>
              <a:defRPr/>
            </a:pPr>
            <a:endParaRPr lang="en-GB"/>
          </a:p>
        </p:txBody>
      </p:sp>
      <p:sp>
        <p:nvSpPr>
          <p:cNvPr id="18" name="Picture Placeholder 17">
            <a:extLst>
              <a:ext uri="{FF2B5EF4-FFF2-40B4-BE49-F238E27FC236}">
                <a16:creationId xmlns:a16="http://schemas.microsoft.com/office/drawing/2014/main" id="{5C2F18B5-B2D1-8E5C-0C7E-E8FC23FF54DF}"/>
              </a:ext>
            </a:extLst>
          </p:cNvPr>
          <p:cNvSpPr>
            <a:spLocks noGrp="1"/>
          </p:cNvSpPr>
          <p:nvPr>
            <p:ph type="pic" sz="quarter" idx="13"/>
          </p:nvPr>
        </p:nvSpPr>
        <p:spPr>
          <a:xfrm>
            <a:off x="8525064" y="2304306"/>
            <a:ext cx="2976563" cy="4133009"/>
          </a:xfrm>
          <a:prstGeom prst="rect">
            <a:avLst/>
          </a:prstGeom>
        </p:spPr>
        <p:txBody>
          <a:bodyPr/>
          <a:lstStyle/>
          <a:p>
            <a:r>
              <a:rPr lang="en-US"/>
              <a:t>Click icon to add picture</a:t>
            </a:r>
            <a:endParaRPr lang="en-GB"/>
          </a:p>
        </p:txBody>
      </p:sp>
      <p:sp>
        <p:nvSpPr>
          <p:cNvPr id="2" name="Text Placeholder 2">
            <a:extLst>
              <a:ext uri="{FF2B5EF4-FFF2-40B4-BE49-F238E27FC236}">
                <a16:creationId xmlns:a16="http://schemas.microsoft.com/office/drawing/2014/main" id="{A6A5C057-A49A-27B9-057C-180B9C919914}"/>
              </a:ext>
            </a:extLst>
          </p:cNvPr>
          <p:cNvSpPr>
            <a:spLocks noGrp="1"/>
          </p:cNvSpPr>
          <p:nvPr>
            <p:ph type="body" sz="quarter" idx="14" hasCustomPrompt="1"/>
          </p:nvPr>
        </p:nvSpPr>
        <p:spPr>
          <a:xfrm>
            <a:off x="318810" y="255449"/>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65675267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715529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MASTER">
    <p:bg>
      <p:bgPr>
        <a:solidFill>
          <a:srgbClr val="F8F8F8"/>
        </a:solidFill>
        <a:effectLst/>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612880" y="6583680"/>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7D89B0"/>
                </a:solidFil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22949398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theme" Target="../theme/theme2.xml"/><Relationship Id="rId3" Type="http://schemas.openxmlformats.org/officeDocument/2006/relationships/slideLayout" Target="../slideLayouts/slideLayout23.xml"/><Relationship Id="rId21" Type="http://schemas.openxmlformats.org/officeDocument/2006/relationships/slideLayout" Target="../slideLayouts/slideLayout41.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slideLayout" Target="../slideLayouts/slideLayout45.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21D5E"/>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B8836E09-717F-34F5-87FD-5B8E38275458}"/>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5D407EB7-CEE6-6EB5-92AC-72A2C01B868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txStyles>
    <p:title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F8F8F8"/>
          </a:solidFill>
          <a:uFillTx/>
          <a:latin typeface="Figtree" pitchFamily="2"/>
        </a:defRPr>
      </a:lvl1pPr>
    </p:titleStyle>
    <p:bodyStyle>
      <a:lvl1pPr marL="0" marR="0" lvl="0" indent="0" algn="l" defTabSz="914400" rtl="0" fontAlgn="auto" hangingPunct="1">
        <a:lnSpc>
          <a:spcPct val="90000"/>
        </a:lnSpc>
        <a:spcBef>
          <a:spcPts val="1000"/>
        </a:spcBef>
        <a:spcAft>
          <a:spcPts val="0"/>
        </a:spcAft>
        <a:buNone/>
        <a:tabLst/>
        <a:defRPr lang="en-US" sz="2800" b="1" i="0" u="none" strike="noStrike" kern="1200" cap="none" spc="0" baseline="0">
          <a:solidFill>
            <a:srgbClr val="F8F8F8"/>
          </a:solidFill>
          <a:uFillTx/>
          <a:latin typeface="Figtree SemiBold" pitchFamily="2"/>
        </a:defRPr>
      </a:lvl1pPr>
      <a:lvl2pPr marL="457200" marR="0" lvl="1" indent="0" algn="l" defTabSz="914400" rtl="0" fontAlgn="auto" hangingPunct="1">
        <a:lnSpc>
          <a:spcPct val="90000"/>
        </a:lnSpc>
        <a:spcBef>
          <a:spcPts val="500"/>
        </a:spcBef>
        <a:spcAft>
          <a:spcPts val="0"/>
        </a:spcAft>
        <a:buNone/>
        <a:tabLst/>
        <a:defRPr lang="en-US" sz="2400" b="1" i="0" u="none" strike="noStrike" kern="1200" cap="none" spc="0" baseline="0">
          <a:solidFill>
            <a:srgbClr val="F8F8F8"/>
          </a:solidFill>
          <a:uFillTx/>
          <a:latin typeface="Figtree SemiBold" pitchFamily="2"/>
        </a:defRPr>
      </a:lvl2pPr>
      <a:lvl3pPr marL="914400" marR="0" lvl="2" indent="0" algn="l" defTabSz="914400" rtl="0" fontAlgn="auto" hangingPunct="1">
        <a:lnSpc>
          <a:spcPct val="90000"/>
        </a:lnSpc>
        <a:spcBef>
          <a:spcPts val="500"/>
        </a:spcBef>
        <a:spcAft>
          <a:spcPts val="0"/>
        </a:spcAft>
        <a:buNone/>
        <a:tabLst/>
        <a:defRPr lang="en-US" sz="2000" b="0" i="0" u="none" strike="noStrike" kern="1200" cap="none" spc="0" baseline="0">
          <a:solidFill>
            <a:srgbClr val="F8F8F8"/>
          </a:solidFill>
          <a:uFillTx/>
          <a:latin typeface="Figtree" pitchFamily="2"/>
        </a:defRPr>
      </a:lvl3pPr>
      <a:lvl4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4pPr>
      <a:lvl5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5EE76464-90AB-B662-F84C-F3682562096F}"/>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D0B64CAC-7230-D038-6E5D-E093964EEA42}"/>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Tree>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 id="2147483713" r:id="rId23"/>
    <p:sldLayoutId id="2147483714" r:id="rId24"/>
    <p:sldLayoutId id="2147483715" r:id="rId25"/>
  </p:sldLayoutIdLst>
  <p:txStyles>
    <p:title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defRPr>
      </a:lvl1pPr>
    </p:titleStyle>
    <p:bodyStyle>
      <a:lvl1pPr marL="0" marR="0" lvl="0" indent="0" algn="l" defTabSz="914400" rtl="0" fontAlgn="auto" hangingPunct="1">
        <a:lnSpc>
          <a:spcPct val="90000"/>
        </a:lnSpc>
        <a:spcBef>
          <a:spcPts val="1000"/>
        </a:spcBef>
        <a:spcAft>
          <a:spcPts val="0"/>
        </a:spcAft>
        <a:buNone/>
        <a:tabLst/>
        <a:defRPr lang="en-US" sz="2800" b="1" i="0" u="none" strike="noStrike" kern="1200" cap="none" spc="0" baseline="0">
          <a:solidFill>
            <a:srgbClr val="201E2E"/>
          </a:solidFill>
          <a:uFillTx/>
          <a:latin typeface="Figtree SemiBold" pitchFamily="2"/>
        </a:defRPr>
      </a:lvl1pPr>
      <a:lvl2pPr marL="457200" marR="0" lvl="1" indent="0" algn="l" defTabSz="914400" rtl="0" fontAlgn="auto" hangingPunct="1">
        <a:lnSpc>
          <a:spcPct val="90000"/>
        </a:lnSpc>
        <a:spcBef>
          <a:spcPts val="500"/>
        </a:spcBef>
        <a:spcAft>
          <a:spcPts val="0"/>
        </a:spcAft>
        <a:buNone/>
        <a:tabLst/>
        <a:defRPr lang="en-US" sz="2400" b="1" i="0" u="none" strike="noStrike" kern="1200" cap="none" spc="0" baseline="0">
          <a:solidFill>
            <a:srgbClr val="201E2E"/>
          </a:solidFill>
          <a:uFillTx/>
          <a:latin typeface="Figtree SemiBold" pitchFamily="2"/>
        </a:defRPr>
      </a:lvl2pPr>
      <a:lvl3pPr marL="914400" marR="0" lvl="2" indent="0" algn="l" defTabSz="914400" rtl="0" fontAlgn="auto" hangingPunct="1">
        <a:lnSpc>
          <a:spcPct val="90000"/>
        </a:lnSpc>
        <a:spcBef>
          <a:spcPts val="500"/>
        </a:spcBef>
        <a:spcAft>
          <a:spcPts val="0"/>
        </a:spcAft>
        <a:buNone/>
        <a:tabLst/>
        <a:defRPr lang="en-US" sz="2000" b="0" i="0" u="none" strike="noStrike" kern="1200" cap="none" spc="0" baseline="0">
          <a:solidFill>
            <a:srgbClr val="201E2E"/>
          </a:solidFill>
          <a:uFillTx/>
          <a:latin typeface="Figtree" pitchFamily="2"/>
        </a:defRPr>
      </a:lvl3pPr>
      <a:lvl4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201E2E"/>
          </a:solidFill>
          <a:uFillTx/>
          <a:latin typeface="Figtree" pitchFamily="2"/>
        </a:defRPr>
      </a:lvl4pPr>
      <a:lvl5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201E2E"/>
          </a:solidFill>
          <a:uFillTx/>
          <a:latin typeface="Figtree"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4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recportal.co.uk/group/guest/-/tariff-interoperability-phase-1a-supplier-performance-assurance-requirements" TargetMode="External"/><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5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31979-E41C-AD8B-8565-C73E5459E0B6}"/>
              </a:ext>
            </a:extLst>
          </p:cNvPr>
          <p:cNvSpPr txBox="1">
            <a:spLocks noGrp="1"/>
          </p:cNvSpPr>
          <p:nvPr>
            <p:ph type="title"/>
          </p:nvPr>
        </p:nvSpPr>
        <p:spPr/>
        <p:txBody>
          <a:bodyPr/>
          <a:lstStyle/>
          <a:p>
            <a:r>
              <a:rPr lang="en-GB" sz="4800">
                <a:solidFill>
                  <a:srgbClr val="1EF395"/>
                </a:solidFill>
                <a:latin typeface="Playfair Display"/>
              </a:rPr>
              <a:t>REC Tariff Interoperability Working Group</a:t>
            </a:r>
            <a:endParaRPr lang="en-GB" sz="4800">
              <a:latin typeface="Figtree ExtraBold"/>
            </a:endParaRPr>
          </a:p>
        </p:txBody>
      </p:sp>
      <p:sp>
        <p:nvSpPr>
          <p:cNvPr id="3" name="Text Placeholder 2">
            <a:extLst>
              <a:ext uri="{FF2B5EF4-FFF2-40B4-BE49-F238E27FC236}">
                <a16:creationId xmlns:a16="http://schemas.microsoft.com/office/drawing/2014/main" id="{9CE12581-366D-69AA-F665-FD7C524ECD1F}"/>
              </a:ext>
            </a:extLst>
          </p:cNvPr>
          <p:cNvSpPr txBox="1">
            <a:spLocks noGrp="1"/>
          </p:cNvSpPr>
          <p:nvPr>
            <p:ph type="body" idx="4294967295"/>
          </p:nvPr>
        </p:nvSpPr>
        <p:spPr>
          <a:xfrm>
            <a:off x="3864541" y="628357"/>
            <a:ext cx="4462918" cy="654198"/>
          </a:xfrm>
        </p:spPr>
        <p:txBody>
          <a:bodyPr lIns="0" tIns="0" rIns="0" bIns="0" anchorCtr="1"/>
          <a:lstStyle/>
          <a:p>
            <a:r>
              <a:rPr lang="en-GB" dirty="0">
                <a:latin typeface="Figtree SemiBold"/>
              </a:rPr>
              <a:t>22nd September 2026</a:t>
            </a:r>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7DD15-133E-DE8F-61BC-0DD91D59E43D}"/>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D56B8DA9-D6DA-E426-C233-773CC26FC70D}"/>
              </a:ext>
            </a:extLst>
          </p:cNvPr>
          <p:cNvSpPr txBox="1">
            <a:spLocks noGrp="1"/>
          </p:cNvSpPr>
          <p:nvPr>
            <p:ph type="title"/>
          </p:nvPr>
        </p:nvSpPr>
        <p:spPr>
          <a:xfrm>
            <a:off x="151598" y="153079"/>
            <a:ext cx="10515600" cy="577352"/>
          </a:xfrm>
        </p:spPr>
        <p:txBody>
          <a:bodyPr/>
          <a:lstStyle/>
          <a:p>
            <a:r>
              <a:rPr lang="en-GB">
                <a:solidFill>
                  <a:srgbClr val="021E5E"/>
                </a:solidFill>
                <a:latin typeface="Figtree"/>
              </a:rPr>
              <a:t>Agenda</a:t>
            </a:r>
            <a:endParaRPr lang="en-US"/>
          </a:p>
        </p:txBody>
      </p:sp>
      <p:graphicFrame>
        <p:nvGraphicFramePr>
          <p:cNvPr id="2" name="Table 1">
            <a:extLst>
              <a:ext uri="{FF2B5EF4-FFF2-40B4-BE49-F238E27FC236}">
                <a16:creationId xmlns:a16="http://schemas.microsoft.com/office/drawing/2014/main" id="{F5DF0ED5-F576-E6A2-F505-B1F9C4A28B62}"/>
              </a:ext>
            </a:extLst>
          </p:cNvPr>
          <p:cNvGraphicFramePr>
            <a:graphicFrameLocks noGrp="1"/>
          </p:cNvGraphicFramePr>
          <p:nvPr>
            <p:extLst>
              <p:ext uri="{D42A27DB-BD31-4B8C-83A1-F6EECF244321}">
                <p14:modId xmlns:p14="http://schemas.microsoft.com/office/powerpoint/2010/main" val="644290355"/>
              </p:ext>
            </p:extLst>
          </p:nvPr>
        </p:nvGraphicFramePr>
        <p:xfrm>
          <a:off x="735441" y="1263210"/>
          <a:ext cx="10607274" cy="3290151"/>
        </p:xfrm>
        <a:graphic>
          <a:graphicData uri="http://schemas.openxmlformats.org/drawingml/2006/table">
            <a:tbl>
              <a:tblPr firstRow="1" bandRow="1">
                <a:tableStyleId>{5C22544A-7EE6-4342-B048-85BDC9FD1C3A}</a:tableStyleId>
              </a:tblPr>
              <a:tblGrid>
                <a:gridCol w="6778957">
                  <a:extLst>
                    <a:ext uri="{9D8B030D-6E8A-4147-A177-3AD203B41FA5}">
                      <a16:colId xmlns:a16="http://schemas.microsoft.com/office/drawing/2014/main" val="2847601719"/>
                    </a:ext>
                  </a:extLst>
                </a:gridCol>
                <a:gridCol w="3828317">
                  <a:extLst>
                    <a:ext uri="{9D8B030D-6E8A-4147-A177-3AD203B41FA5}">
                      <a16:colId xmlns:a16="http://schemas.microsoft.com/office/drawing/2014/main" val="276247298"/>
                    </a:ext>
                  </a:extLst>
                </a:gridCol>
              </a:tblGrid>
              <a:tr h="364071">
                <a:tc>
                  <a:txBody>
                    <a:bodyPr/>
                    <a:lstStyle/>
                    <a:p>
                      <a:pPr marL="0" algn="l" defTabSz="914400" rtl="0" eaLnBrk="1" latinLnBrk="0" hangingPunct="1"/>
                      <a:r>
                        <a:rPr lang="en-GB" sz="1400" b="1" kern="0" spc="600">
                          <a:solidFill>
                            <a:srgbClr val="FFFFFF"/>
                          </a:solidFill>
                          <a:latin typeface="Calibri"/>
                          <a:ea typeface="Calibri"/>
                          <a:cs typeface="Calibri"/>
                        </a:rPr>
                        <a:t>AGENDA ITEM</a:t>
                      </a:r>
                    </a:p>
                  </a:txBody>
                  <a:tcPr>
                    <a:solidFill>
                      <a:srgbClr val="021E5E"/>
                    </a:solidFill>
                  </a:tcPr>
                </a:tc>
                <a:tc>
                  <a:txBody>
                    <a:bodyPr/>
                    <a:lstStyle/>
                    <a:p>
                      <a:r>
                        <a:rPr lang="en-GB" sz="1400" b="1" kern="0" spc="600">
                          <a:solidFill>
                            <a:srgbClr val="FFFFFF"/>
                          </a:solidFill>
                          <a:latin typeface="Calibri"/>
                          <a:ea typeface="Calibri"/>
                          <a:cs typeface="Calibri"/>
                        </a:rPr>
                        <a:t>PRESENTER</a:t>
                      </a:r>
                    </a:p>
                  </a:txBody>
                  <a:tcPr>
                    <a:solidFill>
                      <a:srgbClr val="021E5E"/>
                    </a:solidFill>
                  </a:tcPr>
                </a:tc>
                <a:extLst>
                  <a:ext uri="{0D108BD9-81ED-4DB2-BD59-A6C34878D82A}">
                    <a16:rowId xmlns:a16="http://schemas.microsoft.com/office/drawing/2014/main" val="4090843387"/>
                  </a:ext>
                </a:extLst>
              </a:tr>
              <a:tr h="364071">
                <a:tc>
                  <a:txBody>
                    <a:bodyPr/>
                    <a:lstStyle/>
                    <a:p>
                      <a:r>
                        <a:rPr lang="en-GB" sz="1800" kern="1200">
                          <a:solidFill>
                            <a:srgbClr val="000000"/>
                          </a:solidFill>
                          <a:latin typeface="Figtree"/>
                          <a:ea typeface="+mn-lt"/>
                          <a:cs typeface="+mn-lt"/>
                        </a:rPr>
                        <a:t>Welcome &amp; Introduction</a:t>
                      </a:r>
                    </a:p>
                  </a:txBody>
                  <a:tcPr/>
                </a:tc>
                <a:tc>
                  <a:txBody>
                    <a:bodyPr/>
                    <a:lstStyle/>
                    <a:p>
                      <a:r>
                        <a:rPr lang="en-GB" sz="1800" kern="1200">
                          <a:solidFill>
                            <a:srgbClr val="000000"/>
                          </a:solidFill>
                          <a:latin typeface="Figtree"/>
                          <a:ea typeface="+mn-lt"/>
                          <a:cs typeface="+mn-lt"/>
                        </a:rPr>
                        <a:t>Chair</a:t>
                      </a:r>
                    </a:p>
                  </a:txBody>
                  <a:tcPr/>
                </a:tc>
                <a:extLst>
                  <a:ext uri="{0D108BD9-81ED-4DB2-BD59-A6C34878D82A}">
                    <a16:rowId xmlns:a16="http://schemas.microsoft.com/office/drawing/2014/main" val="3959858691"/>
                  </a:ext>
                </a:extLst>
              </a:tr>
              <a:tr h="364071">
                <a:tc>
                  <a:txBody>
                    <a:bodyPr/>
                    <a:lstStyle/>
                    <a:p>
                      <a:r>
                        <a:rPr lang="en-GB" sz="1800" kern="1200">
                          <a:solidFill>
                            <a:srgbClr val="000000"/>
                          </a:solidFill>
                          <a:latin typeface="Figtree"/>
                          <a:ea typeface="+mn-lt"/>
                          <a:cs typeface="+mn-lt"/>
                        </a:rPr>
                        <a:t>Confirmation of Agenda</a:t>
                      </a:r>
                    </a:p>
                  </a:txBody>
                  <a:tcPr/>
                </a:tc>
                <a:tc>
                  <a:txBody>
                    <a:bodyPr/>
                    <a:lstStyle/>
                    <a:p>
                      <a:r>
                        <a:rPr lang="en-GB" sz="1800" kern="1200">
                          <a:solidFill>
                            <a:srgbClr val="000000"/>
                          </a:solidFill>
                          <a:latin typeface="Figtree"/>
                          <a:ea typeface="+mn-lt"/>
                          <a:cs typeface="+mn-lt"/>
                        </a:rPr>
                        <a:t>Chair</a:t>
                      </a:r>
                    </a:p>
                  </a:txBody>
                  <a:tcPr/>
                </a:tc>
                <a:extLst>
                  <a:ext uri="{0D108BD9-81ED-4DB2-BD59-A6C34878D82A}">
                    <a16:rowId xmlns:a16="http://schemas.microsoft.com/office/drawing/2014/main" val="2221646024"/>
                  </a:ext>
                </a:extLst>
              </a:tr>
              <a:tr h="364070">
                <a:tc>
                  <a:txBody>
                    <a:bodyPr/>
                    <a:lstStyle/>
                    <a:p>
                      <a:pPr lvl="0">
                        <a:buNone/>
                      </a:pPr>
                      <a:r>
                        <a:rPr lang="en-GB" sz="1800" kern="1200" dirty="0">
                          <a:solidFill>
                            <a:srgbClr val="000000"/>
                          </a:solidFill>
                          <a:latin typeface="Figtree"/>
                          <a:ea typeface="+mn-lt"/>
                          <a:cs typeface="+mn-lt"/>
                        </a:rPr>
                        <a:t>Phase 1a Technical Specification Consultation Update</a:t>
                      </a:r>
                    </a:p>
                  </a:txBody>
                  <a:tcPr/>
                </a:tc>
                <a:tc>
                  <a:txBody>
                    <a:bodyPr/>
                    <a:lstStyle/>
                    <a:p>
                      <a:pPr lvl="0">
                        <a:buNone/>
                      </a:pPr>
                      <a:r>
                        <a:rPr lang="en-GB" sz="1800" kern="1200" dirty="0">
                          <a:solidFill>
                            <a:srgbClr val="000000"/>
                          </a:solidFill>
                          <a:latin typeface="Figtree"/>
                          <a:ea typeface="+mn-lt"/>
                          <a:cs typeface="+mn-lt"/>
                        </a:rPr>
                        <a:t>Chair</a:t>
                      </a:r>
                    </a:p>
                  </a:txBody>
                  <a:tcPr/>
                </a:tc>
                <a:extLst>
                  <a:ext uri="{0D108BD9-81ED-4DB2-BD59-A6C34878D82A}">
                    <a16:rowId xmlns:a16="http://schemas.microsoft.com/office/drawing/2014/main" val="1155802809"/>
                  </a:ext>
                </a:extLst>
              </a:tr>
              <a:tr h="364070">
                <a:tc>
                  <a:txBody>
                    <a:bodyPr/>
                    <a:lstStyle/>
                    <a:p>
                      <a:pPr lvl="0">
                        <a:buNone/>
                      </a:pPr>
                      <a:r>
                        <a:rPr lang="en-GB" sz="1800" kern="1200">
                          <a:solidFill>
                            <a:srgbClr val="000000"/>
                          </a:solidFill>
                          <a:latin typeface="Figtree"/>
                          <a:ea typeface="+mn-lt"/>
                          <a:cs typeface="+mn-lt"/>
                        </a:rPr>
                        <a:t>Phase 1a TI Energy Supply Message Retry Derogation Request</a:t>
                      </a:r>
                    </a:p>
                  </a:txBody>
                  <a:tcPr/>
                </a:tc>
                <a:tc>
                  <a:txBody>
                    <a:bodyPr/>
                    <a:lstStyle/>
                    <a:p>
                      <a:pPr lvl="0" algn="l">
                        <a:lnSpc>
                          <a:spcPct val="100000"/>
                        </a:lnSpc>
                        <a:spcBef>
                          <a:spcPts val="0"/>
                        </a:spcBef>
                        <a:spcAft>
                          <a:spcPts val="0"/>
                        </a:spcAft>
                        <a:buNone/>
                      </a:pPr>
                      <a:r>
                        <a:rPr lang="en-GB" sz="1800" b="0" i="0" u="none" strike="noStrike" kern="1200" noProof="0">
                          <a:solidFill>
                            <a:srgbClr val="000000"/>
                          </a:solidFill>
                        </a:rPr>
                        <a:t>Andrew Wallace</a:t>
                      </a:r>
                    </a:p>
                  </a:txBody>
                  <a:tcPr/>
                </a:tc>
                <a:extLst>
                  <a:ext uri="{0D108BD9-81ED-4DB2-BD59-A6C34878D82A}">
                    <a16:rowId xmlns:a16="http://schemas.microsoft.com/office/drawing/2014/main" val="2351298768"/>
                  </a:ext>
                </a:extLst>
              </a:tr>
              <a:tr h="364070">
                <a:tc>
                  <a:txBody>
                    <a:bodyPr/>
                    <a:lstStyle/>
                    <a:p>
                      <a:pPr lvl="0">
                        <a:buNone/>
                      </a:pPr>
                      <a:r>
                        <a:rPr lang="en-GB" sz="1800" kern="1200">
                          <a:solidFill>
                            <a:srgbClr val="000000"/>
                          </a:solidFill>
                          <a:latin typeface="Figtree"/>
                          <a:ea typeface="+mn-lt"/>
                          <a:cs typeface="+mn-lt"/>
                        </a:rPr>
                        <a:t>R0323 – Phase 1a Supplier Performance Assurance Update</a:t>
                      </a:r>
                    </a:p>
                  </a:txBody>
                  <a:tcPr/>
                </a:tc>
                <a:tc>
                  <a:txBody>
                    <a:bodyPr/>
                    <a:lstStyle/>
                    <a:p>
                      <a:pPr lvl="0">
                        <a:buNone/>
                      </a:pPr>
                      <a:r>
                        <a:rPr lang="en-GB" sz="1800" kern="1200">
                          <a:solidFill>
                            <a:srgbClr val="000000"/>
                          </a:solidFill>
                          <a:latin typeface="Figtree"/>
                          <a:ea typeface="+mn-lt"/>
                          <a:cs typeface="+mn-lt"/>
                        </a:rPr>
                        <a:t>Andrew Wallace</a:t>
                      </a:r>
                    </a:p>
                  </a:txBody>
                  <a:tcPr/>
                </a:tc>
                <a:extLst>
                  <a:ext uri="{0D108BD9-81ED-4DB2-BD59-A6C34878D82A}">
                    <a16:rowId xmlns:a16="http://schemas.microsoft.com/office/drawing/2014/main" val="3477324478"/>
                  </a:ext>
                </a:extLst>
              </a:tr>
              <a:tr h="364070">
                <a:tc>
                  <a:txBody>
                    <a:bodyPr/>
                    <a:lstStyle/>
                    <a:p>
                      <a:pPr lvl="0">
                        <a:buNone/>
                      </a:pPr>
                      <a:r>
                        <a:rPr lang="en-GB" sz="1800" kern="1200">
                          <a:solidFill>
                            <a:srgbClr val="000000"/>
                          </a:solidFill>
                          <a:latin typeface="Figtree"/>
                          <a:ea typeface="+mn-lt"/>
                          <a:cs typeface="+mn-lt"/>
                        </a:rPr>
                        <a:t>Phase 1a Testing and Engagement – Next Steps</a:t>
                      </a:r>
                    </a:p>
                  </a:txBody>
                  <a:tcPr/>
                </a:tc>
                <a:tc>
                  <a:txBody>
                    <a:bodyPr/>
                    <a:lstStyle/>
                    <a:p>
                      <a:pPr lvl="0">
                        <a:buNone/>
                      </a:pPr>
                      <a:r>
                        <a:rPr lang="en-GB" sz="1800" kern="1200">
                          <a:solidFill>
                            <a:srgbClr val="000000"/>
                          </a:solidFill>
                          <a:latin typeface="Figtree"/>
                          <a:ea typeface="+mn-lt"/>
                          <a:cs typeface="+mn-lt"/>
                        </a:rPr>
                        <a:t>Alan Davis</a:t>
                      </a:r>
                    </a:p>
                  </a:txBody>
                  <a:tcPr/>
                </a:tc>
                <a:extLst>
                  <a:ext uri="{0D108BD9-81ED-4DB2-BD59-A6C34878D82A}">
                    <a16:rowId xmlns:a16="http://schemas.microsoft.com/office/drawing/2014/main" val="3758221738"/>
                  </a:ext>
                </a:extLst>
              </a:tr>
              <a:tr h="364070">
                <a:tc>
                  <a:txBody>
                    <a:bodyPr/>
                    <a:lstStyle/>
                    <a:p>
                      <a:pPr lvl="0">
                        <a:buNone/>
                      </a:pPr>
                      <a:r>
                        <a:rPr lang="en-GB" sz="1800" kern="1200">
                          <a:solidFill>
                            <a:srgbClr val="000000"/>
                          </a:solidFill>
                          <a:latin typeface="Figtree"/>
                          <a:ea typeface="+mn-lt"/>
                          <a:cs typeface="+mn-lt"/>
                        </a:rPr>
                        <a:t>Integration with CCS</a:t>
                      </a:r>
                    </a:p>
                  </a:txBody>
                  <a:tcPr/>
                </a:tc>
                <a:tc>
                  <a:txBody>
                    <a:bodyPr/>
                    <a:lstStyle/>
                    <a:p>
                      <a:pPr lvl="0">
                        <a:buNone/>
                      </a:pPr>
                      <a:r>
                        <a:rPr lang="en-GB" sz="1800" kern="1200">
                          <a:solidFill>
                            <a:srgbClr val="000000"/>
                          </a:solidFill>
                          <a:latin typeface="Figtree"/>
                          <a:ea typeface="+mn-lt"/>
                          <a:cs typeface="+mn-lt"/>
                        </a:rPr>
                        <a:t>Eva Von-Schaxmann </a:t>
                      </a:r>
                    </a:p>
                  </a:txBody>
                  <a:tcPr/>
                </a:tc>
                <a:extLst>
                  <a:ext uri="{0D108BD9-81ED-4DB2-BD59-A6C34878D82A}">
                    <a16:rowId xmlns:a16="http://schemas.microsoft.com/office/drawing/2014/main" val="3771360690"/>
                  </a:ext>
                </a:extLst>
              </a:tr>
              <a:tr h="364070">
                <a:tc>
                  <a:txBody>
                    <a:bodyPr/>
                    <a:lstStyle/>
                    <a:p>
                      <a:pPr lvl="0">
                        <a:buNone/>
                      </a:pPr>
                      <a:r>
                        <a:rPr lang="en-GB" sz="1800" kern="1200">
                          <a:solidFill>
                            <a:srgbClr val="000000"/>
                          </a:solidFill>
                          <a:latin typeface="Figtree"/>
                          <a:ea typeface="+mn-lt"/>
                          <a:cs typeface="+mn-lt"/>
                        </a:rPr>
                        <a:t>AOB</a:t>
                      </a:r>
                    </a:p>
                  </a:txBody>
                  <a:tcPr/>
                </a:tc>
                <a:tc>
                  <a:txBody>
                    <a:bodyPr/>
                    <a:lstStyle/>
                    <a:p>
                      <a:pPr lvl="0">
                        <a:buNone/>
                      </a:pPr>
                      <a:r>
                        <a:rPr lang="en-GB" sz="1800" kern="1200" dirty="0">
                          <a:solidFill>
                            <a:srgbClr val="000000"/>
                          </a:solidFill>
                          <a:latin typeface="Figtree"/>
                          <a:ea typeface="+mn-lt"/>
                          <a:cs typeface="+mn-lt"/>
                        </a:rPr>
                        <a:t>Chair</a:t>
                      </a:r>
                    </a:p>
                  </a:txBody>
                  <a:tcPr/>
                </a:tc>
                <a:extLst>
                  <a:ext uri="{0D108BD9-81ED-4DB2-BD59-A6C34878D82A}">
                    <a16:rowId xmlns:a16="http://schemas.microsoft.com/office/drawing/2014/main" val="288520447"/>
                  </a:ext>
                </a:extLst>
              </a:tr>
            </a:tbl>
          </a:graphicData>
        </a:graphic>
      </p:graphicFrame>
    </p:spTree>
    <p:extLst>
      <p:ext uri="{BB962C8B-B14F-4D97-AF65-F5344CB8AC3E}">
        <p14:creationId xmlns:p14="http://schemas.microsoft.com/office/powerpoint/2010/main" val="2506534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A057D-2812-E932-38EF-4E54042935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2E1249-C973-17DA-34A1-05F8FA09C202}"/>
              </a:ext>
            </a:extLst>
          </p:cNvPr>
          <p:cNvSpPr>
            <a:spLocks noGrp="1"/>
          </p:cNvSpPr>
          <p:nvPr>
            <p:ph type="title"/>
          </p:nvPr>
        </p:nvSpPr>
        <p:spPr/>
        <p:txBody>
          <a:bodyPr/>
          <a:lstStyle/>
          <a:p>
            <a:r>
              <a:rPr lang="en-US" dirty="0">
                <a:latin typeface="Figtree"/>
              </a:rPr>
              <a:t>TI Phase 1a </a:t>
            </a:r>
            <a:br>
              <a:rPr lang="en-US" dirty="0">
                <a:latin typeface="Figtree"/>
              </a:rPr>
            </a:br>
            <a:r>
              <a:rPr lang="en-US" dirty="0">
                <a:latin typeface="Figtree"/>
              </a:rPr>
              <a:t>Technical Specification Consultation Update</a:t>
            </a:r>
            <a:endParaRPr lang="en-US" dirty="0"/>
          </a:p>
        </p:txBody>
      </p:sp>
    </p:spTree>
    <p:extLst>
      <p:ext uri="{BB962C8B-B14F-4D97-AF65-F5344CB8AC3E}">
        <p14:creationId xmlns:p14="http://schemas.microsoft.com/office/powerpoint/2010/main" val="28312839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1">
    <p:bg>
      <p:bgPr>
        <a:solidFill>
          <a:srgbClr val="F8F8F8"/>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78992"/>
          </a:xfrm>
          <a:prstGeom prst="rect">
            <a:avLst/>
          </a:prstGeom>
          <a:solidFill>
            <a:srgbClr val="021E5E"/>
          </a:solidFill>
          <a:ln w="12700">
            <a:solidFill>
              <a:srgbClr val="021E5E">
                <a:alpha val="0"/>
              </a:srgbClr>
            </a:solidFill>
            <a:prstDash val="solid"/>
          </a:ln>
        </p:spPr>
        <p:txBody>
          <a:bodyPr/>
          <a:lstStyle/>
          <a:p>
            <a:endParaRPr lang="en-GB"/>
          </a:p>
        </p:txBody>
      </p:sp>
      <p:pic>
        <p:nvPicPr>
          <p:cNvPr id="3" name="Image 0" descr="/mnt/data/recco_wordmark_blue.png"/>
          <p:cNvPicPr>
            <a:picLocks noChangeAspect="1"/>
          </p:cNvPicPr>
          <p:nvPr/>
        </p:nvPicPr>
        <p:blipFill>
          <a:blip r:embed="rId3"/>
          <a:stretch>
            <a:fillRect/>
          </a:stretch>
        </p:blipFill>
        <p:spPr>
          <a:xfrm>
            <a:off x="10016070" y="197845"/>
            <a:ext cx="1920240" cy="591860"/>
          </a:xfrm>
          <a:prstGeom prst="rect">
            <a:avLst/>
          </a:prstGeom>
        </p:spPr>
      </p:pic>
      <p:sp>
        <p:nvSpPr>
          <p:cNvPr id="4" name="Text 1"/>
          <p:cNvSpPr/>
          <p:nvPr/>
        </p:nvSpPr>
        <p:spPr>
          <a:xfrm>
            <a:off x="603504" y="301752"/>
            <a:ext cx="6949440" cy="384048"/>
          </a:xfrm>
          <a:prstGeom prst="rect">
            <a:avLst/>
          </a:prstGeom>
          <a:noFill/>
          <a:ln/>
        </p:spPr>
        <p:txBody>
          <a:bodyPr wrap="square" lIns="0" tIns="0" rIns="0" bIns="0" rtlCol="0" anchor="ctr">
            <a:normAutofit lnSpcReduction="10000"/>
          </a:bodyPr>
          <a:lstStyle/>
          <a:p>
            <a:pPr marL="0" indent="0">
              <a:buNone/>
            </a:pPr>
            <a:r>
              <a:rPr lang="en-US" sz="2700" b="1">
                <a:solidFill>
                  <a:srgbClr val="F8F8F8"/>
                </a:solidFill>
                <a:latin typeface="Figtree" pitchFamily="34" charset="0"/>
                <a:ea typeface="Figtree" pitchFamily="34" charset="-122"/>
                <a:cs typeface="Figtree" pitchFamily="34" charset="-120"/>
              </a:rPr>
              <a:t>Phase 1a consultation – initial themes</a:t>
            </a:r>
            <a:endParaRPr lang="en-US" sz="2700"/>
          </a:p>
        </p:txBody>
      </p:sp>
      <p:sp>
        <p:nvSpPr>
          <p:cNvPr id="8" name="Shape 5"/>
          <p:cNvSpPr/>
          <p:nvPr/>
        </p:nvSpPr>
        <p:spPr>
          <a:xfrm>
            <a:off x="603504" y="1787087"/>
            <a:ext cx="5522976" cy="3017520"/>
          </a:xfrm>
          <a:prstGeom prst="roundRect">
            <a:avLst>
              <a:gd name="adj" fmla="val 2424"/>
            </a:avLst>
          </a:prstGeom>
          <a:solidFill>
            <a:srgbClr val="FCFCFD"/>
          </a:solidFill>
          <a:ln w="12700">
            <a:solidFill>
              <a:srgbClr val="E4E7EC"/>
            </a:solidFill>
            <a:prstDash val="solid"/>
          </a:ln>
        </p:spPr>
        <p:txBody>
          <a:bodyPr/>
          <a:lstStyle/>
          <a:p>
            <a:endParaRPr lang="en-GB"/>
          </a:p>
        </p:txBody>
      </p:sp>
      <p:sp>
        <p:nvSpPr>
          <p:cNvPr id="9" name="Text 6"/>
          <p:cNvSpPr/>
          <p:nvPr/>
        </p:nvSpPr>
        <p:spPr>
          <a:xfrm>
            <a:off x="877824" y="2052263"/>
            <a:ext cx="3474720" cy="201168"/>
          </a:xfrm>
          <a:prstGeom prst="rect">
            <a:avLst/>
          </a:prstGeom>
          <a:noFill/>
          <a:ln/>
        </p:spPr>
        <p:txBody>
          <a:bodyPr wrap="square" lIns="0" tIns="0" rIns="0" bIns="0" rtlCol="0" anchor="ctr">
            <a:normAutofit/>
          </a:bodyPr>
          <a:lstStyle/>
          <a:p>
            <a:pPr marL="0" indent="0">
              <a:buNone/>
            </a:pPr>
            <a:r>
              <a:rPr lang="en-US" sz="1050" b="1">
                <a:solidFill>
                  <a:srgbClr val="021E5E"/>
                </a:solidFill>
                <a:latin typeface="Figtree"/>
                <a:ea typeface="Figtree" pitchFamily="34" charset="-122"/>
                <a:cs typeface="Figtree" pitchFamily="34" charset="-120"/>
              </a:rPr>
              <a:t>INITIAL THEMES</a:t>
            </a:r>
            <a:endParaRPr lang="en-US" sz="1050">
              <a:latin typeface="Figtree"/>
            </a:endParaRPr>
          </a:p>
        </p:txBody>
      </p:sp>
      <p:sp>
        <p:nvSpPr>
          <p:cNvPr id="10" name="Shape 7"/>
          <p:cNvSpPr/>
          <p:nvPr/>
        </p:nvSpPr>
        <p:spPr>
          <a:xfrm>
            <a:off x="896112" y="2422595"/>
            <a:ext cx="82296" cy="82296"/>
          </a:xfrm>
          <a:prstGeom prst="ellipse">
            <a:avLst/>
          </a:prstGeom>
          <a:solidFill>
            <a:srgbClr val="4D38F5"/>
          </a:solidFill>
          <a:ln w="12700">
            <a:solidFill>
              <a:srgbClr val="4D38F5">
                <a:alpha val="0"/>
              </a:srgbClr>
            </a:solidFill>
            <a:prstDash val="solid"/>
          </a:ln>
        </p:spPr>
        <p:txBody>
          <a:bodyPr/>
          <a:lstStyle/>
          <a:p>
            <a:endParaRPr lang="en-GB"/>
          </a:p>
        </p:txBody>
      </p:sp>
      <p:sp>
        <p:nvSpPr>
          <p:cNvPr id="11" name="Text 8"/>
          <p:cNvSpPr/>
          <p:nvPr/>
        </p:nvSpPr>
        <p:spPr>
          <a:xfrm>
            <a:off x="1060704" y="2372303"/>
            <a:ext cx="4251960" cy="201168"/>
          </a:xfrm>
          <a:prstGeom prst="rect">
            <a:avLst/>
          </a:prstGeom>
          <a:noFill/>
          <a:ln/>
        </p:spPr>
        <p:txBody>
          <a:bodyPr wrap="square" lIns="0" tIns="0" rIns="0" bIns="0" rtlCol="0" anchor="ctr">
            <a:normAutofit lnSpcReduction="10000"/>
          </a:bodyPr>
          <a:lstStyle/>
          <a:p>
            <a:pPr marL="0" indent="0">
              <a:buNone/>
            </a:pPr>
            <a:r>
              <a:rPr lang="en-US" sz="1350" b="1">
                <a:solidFill>
                  <a:srgbClr val="021E5E"/>
                </a:solidFill>
                <a:latin typeface="Figtree" pitchFamily="34" charset="0"/>
                <a:ea typeface="Figtree" pitchFamily="34" charset="-122"/>
                <a:cs typeface="Figtree" pitchFamily="34" charset="-120"/>
              </a:rPr>
              <a:t>Large tariff volumes / response size</a:t>
            </a:r>
            <a:endParaRPr lang="en-US" sz="1350"/>
          </a:p>
        </p:txBody>
      </p:sp>
      <p:sp>
        <p:nvSpPr>
          <p:cNvPr id="12" name="Text 9"/>
          <p:cNvSpPr/>
          <p:nvPr/>
        </p:nvSpPr>
        <p:spPr>
          <a:xfrm>
            <a:off x="1060704" y="2574636"/>
            <a:ext cx="4660186" cy="345142"/>
          </a:xfrm>
          <a:prstGeom prst="rect">
            <a:avLst/>
          </a:prstGeom>
          <a:noFill/>
          <a:ln/>
        </p:spPr>
        <p:txBody>
          <a:bodyPr wrap="square" lIns="0" tIns="0" rIns="0" bIns="0" rtlCol="0" anchor="ctr">
            <a:normAutofit/>
          </a:bodyPr>
          <a:lstStyle/>
          <a:p>
            <a:r>
              <a:rPr lang="en-US" sz="1050">
                <a:solidFill>
                  <a:srgbClr val="344054"/>
                </a:solidFill>
                <a:latin typeface="Figtree"/>
              </a:rPr>
              <a:t>Suppliers exposing large volumes of Tariffs could cause large API responses</a:t>
            </a:r>
          </a:p>
        </p:txBody>
      </p:sp>
      <p:sp>
        <p:nvSpPr>
          <p:cNvPr id="13" name="Shape 10"/>
          <p:cNvSpPr/>
          <p:nvPr/>
        </p:nvSpPr>
        <p:spPr>
          <a:xfrm>
            <a:off x="896112" y="3044387"/>
            <a:ext cx="82296" cy="82296"/>
          </a:xfrm>
          <a:prstGeom prst="ellipse">
            <a:avLst/>
          </a:prstGeom>
          <a:solidFill>
            <a:srgbClr val="4D38F5"/>
          </a:solidFill>
          <a:ln w="12700">
            <a:solidFill>
              <a:srgbClr val="4D38F5">
                <a:alpha val="0"/>
              </a:srgbClr>
            </a:solidFill>
            <a:prstDash val="solid"/>
          </a:ln>
        </p:spPr>
        <p:txBody>
          <a:bodyPr/>
          <a:lstStyle/>
          <a:p>
            <a:endParaRPr lang="en-GB"/>
          </a:p>
        </p:txBody>
      </p:sp>
      <p:sp>
        <p:nvSpPr>
          <p:cNvPr id="14" name="Text 11"/>
          <p:cNvSpPr/>
          <p:nvPr/>
        </p:nvSpPr>
        <p:spPr>
          <a:xfrm>
            <a:off x="1060704" y="2994095"/>
            <a:ext cx="4251960" cy="201168"/>
          </a:xfrm>
          <a:prstGeom prst="rect">
            <a:avLst/>
          </a:prstGeom>
          <a:noFill/>
          <a:ln/>
        </p:spPr>
        <p:txBody>
          <a:bodyPr wrap="square" lIns="0" tIns="0" rIns="0" bIns="0" rtlCol="0" anchor="ctr">
            <a:normAutofit lnSpcReduction="10000"/>
          </a:bodyPr>
          <a:lstStyle/>
          <a:p>
            <a:pPr marL="0" indent="0">
              <a:buNone/>
            </a:pPr>
            <a:r>
              <a:rPr lang="en-US" sz="1350" b="1">
                <a:solidFill>
                  <a:srgbClr val="021E5E"/>
                </a:solidFill>
                <a:latin typeface="Figtree" pitchFamily="34" charset="0"/>
                <a:ea typeface="Figtree" pitchFamily="34" charset="-122"/>
                <a:cs typeface="Figtree" pitchFamily="34" charset="-120"/>
              </a:rPr>
              <a:t>Retry and Schedule alignment</a:t>
            </a:r>
            <a:endParaRPr lang="en-US" sz="1350"/>
          </a:p>
        </p:txBody>
      </p:sp>
      <p:sp>
        <p:nvSpPr>
          <p:cNvPr id="15" name="Text 12"/>
          <p:cNvSpPr/>
          <p:nvPr/>
        </p:nvSpPr>
        <p:spPr>
          <a:xfrm>
            <a:off x="1060704" y="3213551"/>
            <a:ext cx="4343400" cy="310896"/>
          </a:xfrm>
          <a:prstGeom prst="rect">
            <a:avLst/>
          </a:prstGeom>
          <a:noFill/>
          <a:ln/>
        </p:spPr>
        <p:txBody>
          <a:bodyPr wrap="square" lIns="0" tIns="0" rIns="0" bIns="0" rtlCol="0" anchor="ctr">
            <a:normAutofit/>
          </a:bodyPr>
          <a:lstStyle/>
          <a:p>
            <a:r>
              <a:rPr lang="en-US" sz="1050">
                <a:solidFill>
                  <a:srgbClr val="344054"/>
                </a:solidFill>
                <a:latin typeface="Figtree"/>
                <a:ea typeface="Figtree"/>
                <a:cs typeface="Figtree" pitchFamily="34" charset="-120"/>
              </a:rPr>
              <a:t>Known issue addressed in later </a:t>
            </a:r>
            <a:r>
              <a:rPr lang="en-US" sz="1050">
                <a:solidFill>
                  <a:srgbClr val="344054"/>
                </a:solidFill>
                <a:latin typeface="Figtree" pitchFamily="34" charset="0"/>
                <a:ea typeface="Figtree"/>
                <a:cs typeface="Figtree" pitchFamily="34" charset="-120"/>
              </a:rPr>
              <a:t>slides</a:t>
            </a:r>
            <a:r>
              <a:rPr lang="en-US" sz="1050">
                <a:solidFill>
                  <a:srgbClr val="344054"/>
                </a:solidFill>
                <a:latin typeface="Figtree"/>
                <a:ea typeface="Figtree" pitchFamily="34" charset="-122"/>
                <a:cs typeface="Figtree" pitchFamily="34" charset="-120"/>
              </a:rPr>
              <a:t>.</a:t>
            </a:r>
            <a:endParaRPr lang="en-US" sz="1050">
              <a:latin typeface="Figtree"/>
            </a:endParaRPr>
          </a:p>
        </p:txBody>
      </p:sp>
      <p:sp>
        <p:nvSpPr>
          <p:cNvPr id="16" name="Shape 13"/>
          <p:cNvSpPr/>
          <p:nvPr/>
        </p:nvSpPr>
        <p:spPr>
          <a:xfrm>
            <a:off x="896112" y="3666179"/>
            <a:ext cx="82296" cy="82296"/>
          </a:xfrm>
          <a:prstGeom prst="ellipse">
            <a:avLst/>
          </a:prstGeom>
          <a:solidFill>
            <a:srgbClr val="4D38F5"/>
          </a:solidFill>
          <a:ln w="12700">
            <a:solidFill>
              <a:srgbClr val="4D38F5">
                <a:alpha val="0"/>
              </a:srgbClr>
            </a:solidFill>
            <a:prstDash val="solid"/>
          </a:ln>
        </p:spPr>
        <p:txBody>
          <a:bodyPr/>
          <a:lstStyle/>
          <a:p>
            <a:endParaRPr lang="en-GB"/>
          </a:p>
        </p:txBody>
      </p:sp>
      <p:sp>
        <p:nvSpPr>
          <p:cNvPr id="17" name="Text 14"/>
          <p:cNvSpPr/>
          <p:nvPr/>
        </p:nvSpPr>
        <p:spPr>
          <a:xfrm>
            <a:off x="1060704" y="3615887"/>
            <a:ext cx="4251960" cy="201168"/>
          </a:xfrm>
          <a:prstGeom prst="rect">
            <a:avLst/>
          </a:prstGeom>
          <a:noFill/>
          <a:ln/>
        </p:spPr>
        <p:txBody>
          <a:bodyPr wrap="square" lIns="0" tIns="0" rIns="0" bIns="0" rtlCol="0" anchor="ctr">
            <a:normAutofit lnSpcReduction="10000"/>
          </a:bodyPr>
          <a:lstStyle/>
          <a:p>
            <a:pPr marL="0" indent="0">
              <a:buNone/>
            </a:pPr>
            <a:r>
              <a:rPr lang="en-US" sz="1350" b="1">
                <a:solidFill>
                  <a:srgbClr val="021E5E"/>
                </a:solidFill>
                <a:latin typeface="Figtree" pitchFamily="34" charset="0"/>
                <a:ea typeface="Figtree" pitchFamily="34" charset="-122"/>
                <a:cs typeface="Figtree" pitchFamily="34" charset="-120"/>
              </a:rPr>
              <a:t>Tariff lifecycle and availability</a:t>
            </a:r>
            <a:endParaRPr lang="en-US" sz="1350"/>
          </a:p>
        </p:txBody>
      </p:sp>
      <p:sp>
        <p:nvSpPr>
          <p:cNvPr id="18" name="Text 15"/>
          <p:cNvSpPr/>
          <p:nvPr/>
        </p:nvSpPr>
        <p:spPr>
          <a:xfrm>
            <a:off x="1060704" y="3835343"/>
            <a:ext cx="4343400" cy="310896"/>
          </a:xfrm>
          <a:prstGeom prst="rect">
            <a:avLst/>
          </a:prstGeom>
          <a:noFill/>
          <a:ln/>
        </p:spPr>
        <p:txBody>
          <a:bodyPr wrap="square" lIns="0" tIns="0" rIns="0" bIns="0" rtlCol="0" anchor="ctr">
            <a:normAutofit lnSpcReduction="10000"/>
          </a:bodyPr>
          <a:lstStyle/>
          <a:p>
            <a:r>
              <a:rPr lang="en-US" sz="1050">
                <a:solidFill>
                  <a:srgbClr val="344054"/>
                </a:solidFill>
                <a:latin typeface="Figtree"/>
                <a:ea typeface="Figtree"/>
                <a:cs typeface="Figtree" pitchFamily="34" charset="-120"/>
              </a:rPr>
              <a:t>Identified a need to clarify</a:t>
            </a:r>
            <a:r>
              <a:rPr lang="en-US" sz="1050">
                <a:solidFill>
                  <a:srgbClr val="344054"/>
                </a:solidFill>
                <a:latin typeface="Figtree"/>
                <a:ea typeface="Figtree" pitchFamily="34" charset="-122"/>
                <a:cs typeface="Figtree" pitchFamily="34" charset="-120"/>
              </a:rPr>
              <a:t> withdrawn, closed, amended and sellable tariff treatment.</a:t>
            </a:r>
            <a:endParaRPr lang="en-US" sz="1050">
              <a:latin typeface="Figtree"/>
            </a:endParaRPr>
          </a:p>
        </p:txBody>
      </p:sp>
      <p:sp>
        <p:nvSpPr>
          <p:cNvPr id="19" name="Shape 16"/>
          <p:cNvSpPr/>
          <p:nvPr/>
        </p:nvSpPr>
        <p:spPr>
          <a:xfrm>
            <a:off x="896112" y="4287971"/>
            <a:ext cx="82296" cy="82296"/>
          </a:xfrm>
          <a:prstGeom prst="ellipse">
            <a:avLst/>
          </a:prstGeom>
          <a:solidFill>
            <a:srgbClr val="4D38F5"/>
          </a:solidFill>
          <a:ln w="12700">
            <a:solidFill>
              <a:srgbClr val="4D38F5">
                <a:alpha val="0"/>
              </a:srgbClr>
            </a:solidFill>
            <a:prstDash val="solid"/>
          </a:ln>
        </p:spPr>
        <p:txBody>
          <a:bodyPr/>
          <a:lstStyle/>
          <a:p>
            <a:endParaRPr lang="en-GB"/>
          </a:p>
        </p:txBody>
      </p:sp>
      <p:sp>
        <p:nvSpPr>
          <p:cNvPr id="20" name="Text 17"/>
          <p:cNvSpPr/>
          <p:nvPr/>
        </p:nvSpPr>
        <p:spPr>
          <a:xfrm>
            <a:off x="1060704" y="4237679"/>
            <a:ext cx="4251960" cy="201168"/>
          </a:xfrm>
          <a:prstGeom prst="rect">
            <a:avLst/>
          </a:prstGeom>
          <a:noFill/>
          <a:ln/>
        </p:spPr>
        <p:txBody>
          <a:bodyPr wrap="square" lIns="0" tIns="0" rIns="0" bIns="0" rtlCol="0" anchor="ctr">
            <a:normAutofit lnSpcReduction="10000"/>
          </a:bodyPr>
          <a:lstStyle/>
          <a:p>
            <a:pPr marL="0" indent="0">
              <a:buNone/>
            </a:pPr>
            <a:r>
              <a:rPr lang="en-US" sz="1350" b="1">
                <a:solidFill>
                  <a:srgbClr val="021E5E"/>
                </a:solidFill>
                <a:latin typeface="Figtree" pitchFamily="34" charset="0"/>
                <a:ea typeface="Figtree" pitchFamily="34" charset="-122"/>
                <a:cs typeface="Figtree" pitchFamily="34" charset="-120"/>
              </a:rPr>
              <a:t>Specification consistency</a:t>
            </a:r>
            <a:endParaRPr lang="en-US" sz="1350"/>
          </a:p>
        </p:txBody>
      </p:sp>
      <p:sp>
        <p:nvSpPr>
          <p:cNvPr id="21" name="Text 18"/>
          <p:cNvSpPr/>
          <p:nvPr/>
        </p:nvSpPr>
        <p:spPr>
          <a:xfrm>
            <a:off x="1060704" y="4457135"/>
            <a:ext cx="4343400" cy="310896"/>
          </a:xfrm>
          <a:prstGeom prst="rect">
            <a:avLst/>
          </a:prstGeom>
          <a:noFill/>
          <a:ln/>
        </p:spPr>
        <p:txBody>
          <a:bodyPr wrap="square" lIns="0" tIns="0" rIns="0" bIns="0" rtlCol="0" anchor="ctr">
            <a:normAutofit/>
          </a:bodyPr>
          <a:lstStyle/>
          <a:p>
            <a:r>
              <a:rPr lang="en-US" sz="1050">
                <a:solidFill>
                  <a:srgbClr val="344054"/>
                </a:solidFill>
                <a:latin typeface="Figtree"/>
              </a:rPr>
              <a:t>A collection of smaller issues to be resolved</a:t>
            </a:r>
            <a:endParaRPr lang="en-US"/>
          </a:p>
        </p:txBody>
      </p:sp>
      <p:sp>
        <p:nvSpPr>
          <p:cNvPr id="22" name="Shape 19"/>
          <p:cNvSpPr/>
          <p:nvPr/>
        </p:nvSpPr>
        <p:spPr>
          <a:xfrm>
            <a:off x="6446520" y="1787087"/>
            <a:ext cx="5138928" cy="3017520"/>
          </a:xfrm>
          <a:prstGeom prst="roundRect">
            <a:avLst>
              <a:gd name="adj" fmla="val 2424"/>
            </a:avLst>
          </a:prstGeom>
          <a:solidFill>
            <a:srgbClr val="F0EFFE"/>
          </a:solidFill>
          <a:ln w="15240">
            <a:solidFill>
              <a:srgbClr val="CAC3FC"/>
            </a:solidFill>
            <a:prstDash val="solid"/>
          </a:ln>
        </p:spPr>
        <p:txBody>
          <a:bodyPr/>
          <a:lstStyle/>
          <a:p>
            <a:endParaRPr lang="en-GB"/>
          </a:p>
        </p:txBody>
      </p:sp>
      <p:sp>
        <p:nvSpPr>
          <p:cNvPr id="23" name="Text 20"/>
          <p:cNvSpPr/>
          <p:nvPr/>
        </p:nvSpPr>
        <p:spPr>
          <a:xfrm>
            <a:off x="6720840" y="2052263"/>
            <a:ext cx="3474720" cy="201168"/>
          </a:xfrm>
          <a:prstGeom prst="rect">
            <a:avLst/>
          </a:prstGeom>
          <a:noFill/>
          <a:ln/>
        </p:spPr>
        <p:txBody>
          <a:bodyPr wrap="square" lIns="0" tIns="0" rIns="0" bIns="0" rtlCol="0" anchor="ctr">
            <a:normAutofit/>
          </a:bodyPr>
          <a:lstStyle/>
          <a:p>
            <a:r>
              <a:rPr lang="en-US" sz="1050" b="1">
                <a:solidFill>
                  <a:srgbClr val="4D38F5"/>
                </a:solidFill>
                <a:latin typeface="Figtree"/>
                <a:ea typeface="Figtree"/>
                <a:cs typeface="Figtree" pitchFamily="34" charset="-120"/>
              </a:rPr>
              <a:t>EARLY TRIAGE CATEGORIES</a:t>
            </a:r>
            <a:endParaRPr lang="en-US" sz="1050">
              <a:latin typeface="Aptos" panose="02110004020202020204"/>
              <a:ea typeface="Figtree"/>
            </a:endParaRPr>
          </a:p>
        </p:txBody>
      </p:sp>
      <p:sp>
        <p:nvSpPr>
          <p:cNvPr id="24" name="Text 21"/>
          <p:cNvSpPr/>
          <p:nvPr/>
        </p:nvSpPr>
        <p:spPr>
          <a:xfrm>
            <a:off x="6720840" y="2299151"/>
            <a:ext cx="4480560" cy="256032"/>
          </a:xfrm>
          <a:prstGeom prst="rect">
            <a:avLst/>
          </a:prstGeom>
          <a:noFill/>
          <a:ln/>
        </p:spPr>
        <p:txBody>
          <a:bodyPr wrap="square" lIns="0" tIns="0" rIns="0" bIns="0" rtlCol="0" anchor="ctr">
            <a:normAutofit/>
          </a:bodyPr>
          <a:lstStyle/>
          <a:p>
            <a:r>
              <a:rPr lang="en-US" sz="1200">
                <a:solidFill>
                  <a:srgbClr val="344054"/>
                </a:solidFill>
                <a:latin typeface="Figtree"/>
                <a:ea typeface="Figtree"/>
                <a:cs typeface="Figtree" pitchFamily="34" charset="-120"/>
              </a:rPr>
              <a:t>Each comment will be assigned initial </a:t>
            </a:r>
            <a:r>
              <a:rPr lang="en-US" sz="1200">
                <a:solidFill>
                  <a:srgbClr val="344054"/>
                </a:solidFill>
                <a:latin typeface="Figtree"/>
                <a:ea typeface="Figtree" pitchFamily="34" charset="-122"/>
                <a:cs typeface="Figtree" pitchFamily="34" charset="-120"/>
              </a:rPr>
              <a:t>treatment routes:</a:t>
            </a:r>
            <a:endParaRPr lang="en-US" sz="1200">
              <a:latin typeface="Figtree"/>
            </a:endParaRPr>
          </a:p>
        </p:txBody>
      </p:sp>
      <p:sp>
        <p:nvSpPr>
          <p:cNvPr id="25" name="Shape 22"/>
          <p:cNvSpPr/>
          <p:nvPr/>
        </p:nvSpPr>
        <p:spPr>
          <a:xfrm>
            <a:off x="6748272" y="2747207"/>
            <a:ext cx="91440" cy="91440"/>
          </a:xfrm>
          <a:prstGeom prst="ellipse">
            <a:avLst/>
          </a:prstGeom>
          <a:solidFill>
            <a:srgbClr val="4D38F5"/>
          </a:solidFill>
          <a:ln w="12700">
            <a:solidFill>
              <a:srgbClr val="4D38F5">
                <a:alpha val="0"/>
              </a:srgbClr>
            </a:solidFill>
            <a:prstDash val="solid"/>
          </a:ln>
        </p:spPr>
        <p:txBody>
          <a:bodyPr/>
          <a:lstStyle/>
          <a:p>
            <a:endParaRPr lang="en-GB"/>
          </a:p>
        </p:txBody>
      </p:sp>
      <p:sp>
        <p:nvSpPr>
          <p:cNvPr id="26" name="Text 23"/>
          <p:cNvSpPr/>
          <p:nvPr/>
        </p:nvSpPr>
        <p:spPr>
          <a:xfrm>
            <a:off x="6931152" y="2692343"/>
            <a:ext cx="1645920" cy="182880"/>
          </a:xfrm>
          <a:prstGeom prst="rect">
            <a:avLst/>
          </a:prstGeom>
          <a:noFill/>
          <a:ln/>
        </p:spPr>
        <p:txBody>
          <a:bodyPr wrap="square" lIns="0" tIns="0" rIns="0" bIns="0" rtlCol="0" anchor="ctr">
            <a:normAutofit/>
          </a:bodyPr>
          <a:lstStyle/>
          <a:p>
            <a:pPr marL="0" indent="0">
              <a:buNone/>
            </a:pPr>
            <a:r>
              <a:rPr lang="en-US" sz="1170" b="1">
                <a:solidFill>
                  <a:srgbClr val="021E5E"/>
                </a:solidFill>
                <a:latin typeface="Figtree" pitchFamily="34" charset="0"/>
                <a:ea typeface="Figtree" pitchFamily="34" charset="-122"/>
                <a:cs typeface="Figtree" pitchFamily="34" charset="-120"/>
              </a:rPr>
              <a:t>Technical / spec fix</a:t>
            </a:r>
            <a:endParaRPr lang="en-US" sz="1170"/>
          </a:p>
        </p:txBody>
      </p:sp>
      <p:sp>
        <p:nvSpPr>
          <p:cNvPr id="27" name="Text 24"/>
          <p:cNvSpPr/>
          <p:nvPr/>
        </p:nvSpPr>
        <p:spPr>
          <a:xfrm>
            <a:off x="8732520" y="2692343"/>
            <a:ext cx="2240280" cy="219456"/>
          </a:xfrm>
          <a:prstGeom prst="rect">
            <a:avLst/>
          </a:prstGeom>
          <a:noFill/>
          <a:ln/>
        </p:spPr>
        <p:txBody>
          <a:bodyPr wrap="square" lIns="0" tIns="0" rIns="0" bIns="0" rtlCol="0" anchor="ctr">
            <a:normAutofit fontScale="77500" lnSpcReduction="20000"/>
          </a:bodyPr>
          <a:lstStyle/>
          <a:p>
            <a:r>
              <a:rPr lang="en-US" sz="1000">
                <a:solidFill>
                  <a:srgbClr val="344054"/>
                </a:solidFill>
                <a:latin typeface="Figtree"/>
                <a:ea typeface="Figtree"/>
                <a:cs typeface="Figtree" pitchFamily="34" charset="-120"/>
              </a:rPr>
              <a:t>Change to API, schema, EMDS or</a:t>
            </a:r>
            <a:r>
              <a:rPr lang="en-US" sz="1000">
                <a:solidFill>
                  <a:srgbClr val="344054"/>
                </a:solidFill>
                <a:latin typeface="Figtree" pitchFamily="34" charset="0"/>
                <a:ea typeface="Figtree"/>
                <a:cs typeface="Figtree" pitchFamily="34" charset="-120"/>
              </a:rPr>
              <a:t> Data Standards</a:t>
            </a:r>
            <a:endParaRPr lang="en-US" sz="1040"/>
          </a:p>
        </p:txBody>
      </p:sp>
      <p:sp>
        <p:nvSpPr>
          <p:cNvPr id="28" name="Shape 25"/>
          <p:cNvSpPr/>
          <p:nvPr/>
        </p:nvSpPr>
        <p:spPr>
          <a:xfrm>
            <a:off x="6748272" y="3231839"/>
            <a:ext cx="91440" cy="91440"/>
          </a:xfrm>
          <a:prstGeom prst="ellipse">
            <a:avLst/>
          </a:prstGeom>
          <a:solidFill>
            <a:srgbClr val="4D38F5"/>
          </a:solidFill>
          <a:ln w="12700">
            <a:solidFill>
              <a:srgbClr val="4D38F5">
                <a:alpha val="0"/>
              </a:srgbClr>
            </a:solidFill>
            <a:prstDash val="solid"/>
          </a:ln>
        </p:spPr>
        <p:txBody>
          <a:bodyPr/>
          <a:lstStyle/>
          <a:p>
            <a:endParaRPr lang="en-GB"/>
          </a:p>
        </p:txBody>
      </p:sp>
      <p:sp>
        <p:nvSpPr>
          <p:cNvPr id="29" name="Text 26"/>
          <p:cNvSpPr/>
          <p:nvPr/>
        </p:nvSpPr>
        <p:spPr>
          <a:xfrm>
            <a:off x="6931152" y="3176975"/>
            <a:ext cx="1645920" cy="182880"/>
          </a:xfrm>
          <a:prstGeom prst="rect">
            <a:avLst/>
          </a:prstGeom>
          <a:noFill/>
          <a:ln/>
        </p:spPr>
        <p:txBody>
          <a:bodyPr wrap="square" lIns="0" tIns="0" rIns="0" bIns="0" rtlCol="0" anchor="ctr">
            <a:normAutofit/>
          </a:bodyPr>
          <a:lstStyle/>
          <a:p>
            <a:pPr marL="0" indent="0">
              <a:buNone/>
            </a:pPr>
            <a:r>
              <a:rPr lang="en-US" sz="1170" b="1">
                <a:solidFill>
                  <a:srgbClr val="021E5E"/>
                </a:solidFill>
                <a:latin typeface="Figtree" pitchFamily="34" charset="0"/>
                <a:ea typeface="Figtree" pitchFamily="34" charset="-122"/>
                <a:cs typeface="Figtree" pitchFamily="34" charset="-120"/>
              </a:rPr>
              <a:t>Schedule / policy fix</a:t>
            </a:r>
            <a:endParaRPr lang="en-US" sz="1170"/>
          </a:p>
        </p:txBody>
      </p:sp>
      <p:sp>
        <p:nvSpPr>
          <p:cNvPr id="30" name="Text 27"/>
          <p:cNvSpPr/>
          <p:nvPr/>
        </p:nvSpPr>
        <p:spPr>
          <a:xfrm>
            <a:off x="8732520" y="3176975"/>
            <a:ext cx="2240280" cy="219456"/>
          </a:xfrm>
          <a:prstGeom prst="rect">
            <a:avLst/>
          </a:prstGeom>
          <a:noFill/>
          <a:ln/>
        </p:spPr>
        <p:txBody>
          <a:bodyPr wrap="square" lIns="0" tIns="0" rIns="0" bIns="0" rtlCol="0" anchor="ctr">
            <a:normAutofit fontScale="77500" lnSpcReduction="20000"/>
          </a:bodyPr>
          <a:lstStyle/>
          <a:p>
            <a:r>
              <a:rPr lang="en-US" sz="1000">
                <a:solidFill>
                  <a:srgbClr val="344054"/>
                </a:solidFill>
                <a:latin typeface="Figtree" pitchFamily="34" charset="0"/>
                <a:ea typeface="Figtree"/>
                <a:cs typeface="Figtree" pitchFamily="34" charset="-120"/>
              </a:rPr>
              <a:t>Clarification or change to obligation or regulatory wording needed</a:t>
            </a:r>
            <a:endParaRPr lang="en-US" sz="1040"/>
          </a:p>
        </p:txBody>
      </p:sp>
      <p:sp>
        <p:nvSpPr>
          <p:cNvPr id="31" name="Shape 28"/>
          <p:cNvSpPr/>
          <p:nvPr/>
        </p:nvSpPr>
        <p:spPr>
          <a:xfrm>
            <a:off x="6748272" y="3716471"/>
            <a:ext cx="91440" cy="91440"/>
          </a:xfrm>
          <a:prstGeom prst="ellipse">
            <a:avLst/>
          </a:prstGeom>
          <a:solidFill>
            <a:srgbClr val="4D38F5"/>
          </a:solidFill>
          <a:ln w="12700">
            <a:solidFill>
              <a:srgbClr val="4D38F5">
                <a:alpha val="0"/>
              </a:srgbClr>
            </a:solidFill>
            <a:prstDash val="solid"/>
          </a:ln>
        </p:spPr>
        <p:txBody>
          <a:bodyPr/>
          <a:lstStyle/>
          <a:p>
            <a:endParaRPr lang="en-GB"/>
          </a:p>
        </p:txBody>
      </p:sp>
      <p:sp>
        <p:nvSpPr>
          <p:cNvPr id="32" name="Text 29"/>
          <p:cNvSpPr/>
          <p:nvPr/>
        </p:nvSpPr>
        <p:spPr>
          <a:xfrm>
            <a:off x="6931152" y="3661607"/>
            <a:ext cx="1645920" cy="182880"/>
          </a:xfrm>
          <a:prstGeom prst="rect">
            <a:avLst/>
          </a:prstGeom>
          <a:noFill/>
          <a:ln/>
        </p:spPr>
        <p:txBody>
          <a:bodyPr wrap="square" lIns="0" tIns="0" rIns="0" bIns="0" rtlCol="0" anchor="ctr">
            <a:normAutofit/>
          </a:bodyPr>
          <a:lstStyle/>
          <a:p>
            <a:pPr marL="0" indent="0">
              <a:buNone/>
            </a:pPr>
            <a:r>
              <a:rPr lang="en-US" sz="1170" b="1">
                <a:solidFill>
                  <a:srgbClr val="021E5E"/>
                </a:solidFill>
                <a:latin typeface="Figtree" pitchFamily="34" charset="0"/>
                <a:ea typeface="Figtree" pitchFamily="34" charset="-122"/>
                <a:cs typeface="Figtree" pitchFamily="34" charset="-120"/>
              </a:rPr>
              <a:t>Guidance / operational</a:t>
            </a:r>
            <a:endParaRPr lang="en-US" sz="1170"/>
          </a:p>
        </p:txBody>
      </p:sp>
      <p:sp>
        <p:nvSpPr>
          <p:cNvPr id="33" name="Text 30"/>
          <p:cNvSpPr/>
          <p:nvPr/>
        </p:nvSpPr>
        <p:spPr>
          <a:xfrm>
            <a:off x="8732520" y="3661607"/>
            <a:ext cx="2240280" cy="219456"/>
          </a:xfrm>
          <a:prstGeom prst="rect">
            <a:avLst/>
          </a:prstGeom>
          <a:noFill/>
          <a:ln/>
        </p:spPr>
        <p:txBody>
          <a:bodyPr wrap="square" lIns="0" tIns="0" rIns="0" bIns="0" rtlCol="0" anchor="ctr">
            <a:normAutofit fontScale="85000" lnSpcReduction="20000"/>
          </a:bodyPr>
          <a:lstStyle/>
          <a:p>
            <a:pPr marL="0" indent="0">
              <a:buNone/>
            </a:pPr>
            <a:r>
              <a:rPr lang="en-US" sz="1040">
                <a:solidFill>
                  <a:srgbClr val="344054"/>
                </a:solidFill>
                <a:latin typeface="Figtree" pitchFamily="34" charset="0"/>
                <a:ea typeface="Figtree" pitchFamily="34" charset="-122"/>
                <a:cs typeface="Figtree" pitchFamily="34" charset="-120"/>
              </a:rPr>
              <a:t>Guidance, FAQs, testing or comms response.</a:t>
            </a:r>
            <a:endParaRPr lang="en-US" sz="1040"/>
          </a:p>
        </p:txBody>
      </p:sp>
      <p:sp>
        <p:nvSpPr>
          <p:cNvPr id="34" name="Shape 31"/>
          <p:cNvSpPr/>
          <p:nvPr/>
        </p:nvSpPr>
        <p:spPr>
          <a:xfrm>
            <a:off x="6748272" y="4201103"/>
            <a:ext cx="91440" cy="91440"/>
          </a:xfrm>
          <a:prstGeom prst="ellipse">
            <a:avLst/>
          </a:prstGeom>
          <a:solidFill>
            <a:srgbClr val="4D38F5"/>
          </a:solidFill>
          <a:ln w="12700">
            <a:solidFill>
              <a:srgbClr val="4D38F5">
                <a:alpha val="0"/>
              </a:srgbClr>
            </a:solidFill>
            <a:prstDash val="solid"/>
          </a:ln>
        </p:spPr>
        <p:txBody>
          <a:bodyPr/>
          <a:lstStyle/>
          <a:p>
            <a:endParaRPr lang="en-GB"/>
          </a:p>
        </p:txBody>
      </p:sp>
      <p:sp>
        <p:nvSpPr>
          <p:cNvPr id="35" name="Text 32"/>
          <p:cNvSpPr/>
          <p:nvPr/>
        </p:nvSpPr>
        <p:spPr>
          <a:xfrm>
            <a:off x="6931152" y="4146239"/>
            <a:ext cx="1645920" cy="182880"/>
          </a:xfrm>
          <a:prstGeom prst="rect">
            <a:avLst/>
          </a:prstGeom>
          <a:noFill/>
          <a:ln/>
        </p:spPr>
        <p:txBody>
          <a:bodyPr wrap="square" lIns="0" tIns="0" rIns="0" bIns="0" rtlCol="0" anchor="ctr">
            <a:normAutofit/>
          </a:bodyPr>
          <a:lstStyle/>
          <a:p>
            <a:pPr marL="0" indent="0">
              <a:buNone/>
            </a:pPr>
            <a:r>
              <a:rPr lang="en-US" sz="1170" b="1">
                <a:solidFill>
                  <a:srgbClr val="021E5E"/>
                </a:solidFill>
                <a:latin typeface="Figtree" pitchFamily="34" charset="0"/>
                <a:ea typeface="Figtree" pitchFamily="34" charset="-122"/>
                <a:cs typeface="Figtree" pitchFamily="34" charset="-120"/>
              </a:rPr>
              <a:t>Future enhancement</a:t>
            </a:r>
            <a:endParaRPr lang="en-US" sz="1170"/>
          </a:p>
        </p:txBody>
      </p:sp>
      <p:sp>
        <p:nvSpPr>
          <p:cNvPr id="36" name="Text 33"/>
          <p:cNvSpPr/>
          <p:nvPr/>
        </p:nvSpPr>
        <p:spPr>
          <a:xfrm>
            <a:off x="8732520" y="4146239"/>
            <a:ext cx="2240280" cy="219456"/>
          </a:xfrm>
          <a:prstGeom prst="rect">
            <a:avLst/>
          </a:prstGeom>
          <a:noFill/>
          <a:ln/>
        </p:spPr>
        <p:txBody>
          <a:bodyPr wrap="square" lIns="0" tIns="0" rIns="0" bIns="0" rtlCol="0" anchor="ctr">
            <a:normAutofit fontScale="77500" lnSpcReduction="20000"/>
          </a:bodyPr>
          <a:lstStyle/>
          <a:p>
            <a:pPr marL="0" indent="0">
              <a:buNone/>
            </a:pPr>
            <a:r>
              <a:rPr lang="en-US" sz="1040">
                <a:solidFill>
                  <a:srgbClr val="344054"/>
                </a:solidFill>
                <a:latin typeface="Figtree" pitchFamily="34" charset="0"/>
                <a:ea typeface="Figtree" pitchFamily="34" charset="-122"/>
                <a:cs typeface="Figtree" pitchFamily="34" charset="-120"/>
              </a:rPr>
              <a:t>Useful improvement, but not necessarily needed for Phase 1a.</a:t>
            </a:r>
            <a:endParaRPr lang="en-US" sz="1040"/>
          </a:p>
        </p:txBody>
      </p:sp>
      <p:sp>
        <p:nvSpPr>
          <p:cNvPr id="37" name="Shape 34"/>
          <p:cNvSpPr/>
          <p:nvPr/>
        </p:nvSpPr>
        <p:spPr>
          <a:xfrm>
            <a:off x="603504" y="5559552"/>
            <a:ext cx="10981944" cy="749808"/>
          </a:xfrm>
          <a:prstGeom prst="roundRect">
            <a:avLst>
              <a:gd name="adj" fmla="val 9756"/>
            </a:avLst>
          </a:prstGeom>
          <a:solidFill>
            <a:srgbClr val="ECFDF3"/>
          </a:solidFill>
          <a:ln w="13970">
            <a:solidFill>
              <a:srgbClr val="ABFEC6"/>
            </a:solidFill>
            <a:prstDash val="solid"/>
          </a:ln>
        </p:spPr>
        <p:txBody>
          <a:bodyPr/>
          <a:lstStyle/>
          <a:p>
            <a:endParaRPr lang="en-GB"/>
          </a:p>
        </p:txBody>
      </p:sp>
      <p:sp>
        <p:nvSpPr>
          <p:cNvPr id="38" name="Text 35"/>
          <p:cNvSpPr/>
          <p:nvPr/>
        </p:nvSpPr>
        <p:spPr>
          <a:xfrm>
            <a:off x="877824" y="5779008"/>
            <a:ext cx="1005840" cy="146304"/>
          </a:xfrm>
          <a:prstGeom prst="rect">
            <a:avLst/>
          </a:prstGeom>
          <a:noFill/>
          <a:ln/>
        </p:spPr>
        <p:txBody>
          <a:bodyPr wrap="square" lIns="0" tIns="0" rIns="0" bIns="0" rtlCol="0" anchor="ctr">
            <a:normAutofit lnSpcReduction="10000"/>
          </a:bodyPr>
          <a:lstStyle/>
          <a:p>
            <a:pPr marL="0" indent="0">
              <a:buNone/>
            </a:pPr>
            <a:r>
              <a:rPr lang="en-US" sz="1000" b="1">
                <a:solidFill>
                  <a:srgbClr val="021E5E"/>
                </a:solidFill>
                <a:latin typeface="Figtree" pitchFamily="34" charset="0"/>
                <a:ea typeface="Figtree" pitchFamily="34" charset="-122"/>
                <a:cs typeface="Figtree" pitchFamily="34" charset="-120"/>
              </a:rPr>
              <a:t>NEXT STEPS</a:t>
            </a:r>
            <a:endParaRPr lang="en-US" sz="1000"/>
          </a:p>
        </p:txBody>
      </p:sp>
      <p:sp>
        <p:nvSpPr>
          <p:cNvPr id="39" name="Text 36"/>
          <p:cNvSpPr/>
          <p:nvPr/>
        </p:nvSpPr>
        <p:spPr>
          <a:xfrm>
            <a:off x="2057400" y="5687568"/>
            <a:ext cx="9052560" cy="329184"/>
          </a:xfrm>
          <a:prstGeom prst="rect">
            <a:avLst/>
          </a:prstGeom>
          <a:noFill/>
          <a:ln/>
        </p:spPr>
        <p:txBody>
          <a:bodyPr wrap="square" lIns="0" tIns="0" rIns="0" bIns="0" rtlCol="0" anchor="ctr">
            <a:normAutofit fontScale="92500" lnSpcReduction="10000"/>
          </a:bodyPr>
          <a:lstStyle/>
          <a:p>
            <a:r>
              <a:rPr lang="en-US" sz="1250">
                <a:solidFill>
                  <a:srgbClr val="201E2E"/>
                </a:solidFill>
                <a:latin typeface="Figtree"/>
                <a:ea typeface="Figtree"/>
                <a:cs typeface="Figtree" pitchFamily="34" charset="-120"/>
              </a:rPr>
              <a:t>The Tariff Interoperability team will complete a detailed review,  confirm proposed treatment and resolution, and draft a formal response for October 2026.</a:t>
            </a:r>
            <a:endParaRPr lang="en-US" sz="1250">
              <a:solidFill>
                <a:srgbClr val="201E2E"/>
              </a:solidFill>
              <a:latin typeface="Figtree"/>
            </a:endParaRPr>
          </a:p>
        </p:txBody>
      </p:sp>
      <p:sp>
        <p:nvSpPr>
          <p:cNvPr id="41" name="Slide Number Placeholder 0"/>
          <p:cNvSpPr>
            <a:spLocks noGrp="1"/>
          </p:cNvSpPr>
          <p:nvPr>
            <p:ph type="sldNum" sz="quarter" idx="4294967295"/>
          </p:nvPr>
        </p:nvSpPr>
        <p:spPr>
          <a:xfrm>
            <a:off x="11612880" y="6583680"/>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7D89B0"/>
                </a:solidFill>
              </a:defRPr>
            </a:lvl1pPr>
          </a:lstStyle>
          <a:p>
            <a:pPr algn="l"/>
            <a:fld id="{F7021451-1387-4CA6-816F-3879F97B5CBC}" type="slidenum">
              <a:rPr lang="en-US" b="0"/>
              <a:t>4</a:t>
            </a:fld>
            <a:endParaRPr lang="en-US"/>
          </a:p>
        </p:txBody>
      </p:sp>
    </p:spTree>
    <p:extLst>
      <p:ext uri="{BB962C8B-B14F-4D97-AF65-F5344CB8AC3E}">
        <p14:creationId xmlns:p14="http://schemas.microsoft.com/office/powerpoint/2010/main" val="2516145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D86DA-3A2B-3D26-DF06-169E952923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A960DA-F7F6-056F-6736-472733AA355C}"/>
              </a:ext>
            </a:extLst>
          </p:cNvPr>
          <p:cNvSpPr>
            <a:spLocks noGrp="1"/>
          </p:cNvSpPr>
          <p:nvPr>
            <p:ph type="title"/>
          </p:nvPr>
        </p:nvSpPr>
        <p:spPr/>
        <p:txBody>
          <a:bodyPr/>
          <a:lstStyle/>
          <a:p>
            <a:r>
              <a:rPr lang="en-US">
                <a:latin typeface="Figtree"/>
              </a:rPr>
              <a:t>TI Phase 1a </a:t>
            </a:r>
            <a:br>
              <a:rPr lang="en-US">
                <a:latin typeface="Figtree"/>
              </a:rPr>
            </a:br>
            <a:r>
              <a:rPr lang="en-US">
                <a:latin typeface="Figtree"/>
              </a:rPr>
              <a:t>TI Energy Supplier Message Retry Derogation Request</a:t>
            </a:r>
            <a:endParaRPr lang="en-US"/>
          </a:p>
        </p:txBody>
      </p:sp>
    </p:spTree>
    <p:extLst>
      <p:ext uri="{BB962C8B-B14F-4D97-AF65-F5344CB8AC3E}">
        <p14:creationId xmlns:p14="http://schemas.microsoft.com/office/powerpoint/2010/main" val="31640137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935F7F-D7F9-B4F2-19F5-464B12CB9025}"/>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D7EA6DA4-5816-C8E5-31B5-1D9AA6223BFC}"/>
              </a:ext>
            </a:extLst>
          </p:cNvPr>
          <p:cNvSpPr txBox="1"/>
          <p:nvPr/>
        </p:nvSpPr>
        <p:spPr>
          <a:xfrm>
            <a:off x="151598" y="153079"/>
            <a:ext cx="10515600" cy="577352"/>
          </a:xfrm>
          <a:prstGeom prst="rect">
            <a:avLst/>
          </a:prstGeom>
          <a:noFill/>
          <a:ln cap="flat">
            <a:noFill/>
          </a:ln>
        </p:spPr>
        <p:txBody>
          <a:bodyPr vert="horz" wrap="square" lIns="0" tIns="0" rIns="0" bIns="0" anchor="b" anchorCtr="0" compatLnSpc="1">
            <a:noAutofit/>
          </a:bodyPr>
          <a:lstStyle/>
          <a:p>
            <a:pPr>
              <a:lnSpc>
                <a:spcPct val="90000"/>
              </a:lnSpc>
              <a:defRPr sz="1800" b="0" i="0" u="none" strike="noStrike" kern="0" cap="none" spc="0" baseline="0">
                <a:solidFill>
                  <a:srgbClr val="000000"/>
                </a:solidFill>
                <a:uFillTx/>
              </a:defRPr>
            </a:pPr>
            <a:r>
              <a:rPr lang="en-GB" sz="2400" b="1" kern="0" spc="100">
                <a:solidFill>
                  <a:srgbClr val="021E5E"/>
                </a:solidFill>
                <a:latin typeface="Figtree"/>
                <a:ea typeface="Figtree" pitchFamily="2"/>
                <a:cs typeface="Arial"/>
              </a:rPr>
              <a:t>TI Phase 1a – TI Energy Supplier Message Retry Derogation Request</a:t>
            </a:r>
            <a:endParaRPr lang="en-GB" sz="2400" b="1" i="0" u="none" strike="noStrike" kern="0" cap="none" spc="100" baseline="0">
              <a:solidFill>
                <a:srgbClr val="021E5E"/>
              </a:solidFill>
              <a:uFillTx/>
              <a:latin typeface="Figtree"/>
              <a:ea typeface="Figtree" pitchFamily="2"/>
              <a:cs typeface="Arial"/>
            </a:endParaRPr>
          </a:p>
        </p:txBody>
      </p:sp>
      <p:sp>
        <p:nvSpPr>
          <p:cNvPr id="5" name="TextBox 4">
            <a:extLst>
              <a:ext uri="{FF2B5EF4-FFF2-40B4-BE49-F238E27FC236}">
                <a16:creationId xmlns:a16="http://schemas.microsoft.com/office/drawing/2014/main" id="{8B47496E-11BB-FAAE-B107-D086211C878B}"/>
              </a:ext>
            </a:extLst>
          </p:cNvPr>
          <p:cNvSpPr txBox="1"/>
          <p:nvPr/>
        </p:nvSpPr>
        <p:spPr>
          <a:xfrm>
            <a:off x="623691" y="964841"/>
            <a:ext cx="11075896" cy="569386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t>Introduction</a:t>
            </a:r>
          </a:p>
          <a:p>
            <a:endParaRPr lang="en-US" sz="1400"/>
          </a:p>
          <a:p>
            <a:pPr marL="285750" indent="-285750">
              <a:buFont typeface="Arial"/>
              <a:buChar char="•"/>
            </a:pPr>
            <a:r>
              <a:rPr lang="en-US" sz="1400"/>
              <a:t>Schedule 35 para 2.9(c) and 2.16 require TI Energy Suppliers to retry sending MMXXXX5: Get Tariffs Response and MMXXXX7: Get Tariff Details Response messages that are not received by TI Users.</a:t>
            </a:r>
            <a:endParaRPr lang="en-US"/>
          </a:p>
          <a:p>
            <a:pPr marL="285750" indent="-285750">
              <a:buFont typeface="Arial"/>
              <a:buChar char="•"/>
            </a:pPr>
            <a:endParaRPr lang="en-US" sz="1400"/>
          </a:p>
          <a:p>
            <a:pPr marL="285750" indent="-285750">
              <a:buFont typeface="Arial"/>
              <a:buChar char="•"/>
            </a:pPr>
            <a:r>
              <a:rPr lang="en-US" sz="1400"/>
              <a:t>Suppliers must retry delivery three times at 20 second intervals and then every 60 minutes for the buffer period (12 hours).</a:t>
            </a:r>
          </a:p>
          <a:p>
            <a:endParaRPr lang="en-US" sz="1400"/>
          </a:p>
          <a:p>
            <a:r>
              <a:rPr lang="en-US" sz="1400" b="1"/>
              <a:t>Issue identified </a:t>
            </a:r>
            <a:endParaRPr lang="en-US"/>
          </a:p>
          <a:p>
            <a:endParaRPr lang="en-US" sz="1400"/>
          </a:p>
          <a:p>
            <a:pPr marL="285750" indent="-285750">
              <a:buFont typeface="Arial"/>
              <a:buChar char="•"/>
            </a:pPr>
            <a:r>
              <a:rPr lang="en-US" sz="1400"/>
              <a:t>The RESTful API design does not support the required message retry process. Instead, it is the role of the TI User to make a request and then check that it has received a HTTP 200 message with the required payload, or a HTTP error message e.g. 400, 404, 429 from the TI Energy Supplier. </a:t>
            </a:r>
            <a:endParaRPr lang="en-US"/>
          </a:p>
          <a:p>
            <a:pPr marL="285750" indent="-285750">
              <a:buFont typeface="Arial"/>
              <a:buChar char="•"/>
            </a:pPr>
            <a:endParaRPr lang="en-US" sz="1400"/>
          </a:p>
          <a:p>
            <a:pPr marL="285750" indent="-285750">
              <a:buFont typeface="Arial"/>
              <a:buChar char="•"/>
            </a:pPr>
            <a:r>
              <a:rPr lang="en-US" sz="1400"/>
              <a:t>The TI User will then be able to determine the next steps, including if it needs to retry or update its request. Under the RESTful API design a TI Energy Supplier will not receive a HTTP message to confirm if the MMXXXX5 or MMXXXX7 has been received by the TI User. </a:t>
            </a:r>
            <a:endParaRPr lang="en-US"/>
          </a:p>
          <a:p>
            <a:pPr marL="285750" indent="-285750">
              <a:buFont typeface="Arial"/>
              <a:buChar char="•"/>
            </a:pPr>
            <a:endParaRPr lang="en-US" sz="1400"/>
          </a:p>
          <a:p>
            <a:pPr marL="285750" indent="-285750">
              <a:buFont typeface="Arial"/>
              <a:buChar char="•"/>
            </a:pPr>
            <a:r>
              <a:rPr lang="en-US" sz="1400"/>
              <a:t>For the avoidance of doubt, a TI User is still expected to apply the retry strategy before contacting a TI Energy Supplier to raise a query</a:t>
            </a:r>
          </a:p>
          <a:p>
            <a:endParaRPr lang="en-US" sz="1400"/>
          </a:p>
          <a:p>
            <a:r>
              <a:rPr lang="en-US" sz="1400" b="1"/>
              <a:t>Next steps</a:t>
            </a:r>
          </a:p>
          <a:p>
            <a:endParaRPr lang="en-US" sz="1400"/>
          </a:p>
          <a:p>
            <a:pPr marL="285750" indent="-285750">
              <a:buFont typeface="Arial"/>
              <a:buChar char="•"/>
            </a:pPr>
            <a:r>
              <a:rPr lang="en-US" sz="1400"/>
              <a:t>To ensure that TI Energy Suppliers have clarity on their TI Phase 1a build requirements, we are requesting a derogation on the TI Energy Supplier message retry requirements at the 29 September PAB meeting. </a:t>
            </a:r>
            <a:endParaRPr lang="en-US"/>
          </a:p>
          <a:p>
            <a:pPr marL="285750" indent="-285750">
              <a:buFont typeface="Arial"/>
              <a:buChar char="•"/>
            </a:pPr>
            <a:endParaRPr lang="en-US" sz="1400"/>
          </a:p>
          <a:p>
            <a:pPr marL="285750" indent="-285750">
              <a:buFont typeface="Arial"/>
              <a:buChar char="•"/>
            </a:pPr>
            <a:r>
              <a:rPr lang="en-US" sz="1400"/>
              <a:t>If this is granted by PAB, we will ensure that this is communicated promptly to all suppliers, TIWG and IWG. </a:t>
            </a:r>
          </a:p>
          <a:p>
            <a:pPr marL="285750" indent="-285750">
              <a:buFont typeface="Arial"/>
              <a:buChar char="•"/>
            </a:pPr>
            <a:endParaRPr lang="en-US" sz="1400"/>
          </a:p>
          <a:p>
            <a:pPr marL="285750" indent="-285750">
              <a:buFont typeface="Arial"/>
              <a:buChar char="•"/>
            </a:pPr>
            <a:r>
              <a:rPr lang="en-US" sz="1400"/>
              <a:t>We propose to consult on updating the Schedule 35 legal text to address this issue as part of the changes introduced for TI Phase 1b.</a:t>
            </a:r>
          </a:p>
        </p:txBody>
      </p:sp>
    </p:spTree>
    <p:extLst>
      <p:ext uri="{BB962C8B-B14F-4D97-AF65-F5344CB8AC3E}">
        <p14:creationId xmlns:p14="http://schemas.microsoft.com/office/powerpoint/2010/main" val="12147867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19BD1-4119-4A7A-F0D9-5F9E359BBD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9AB965-1175-5D80-0038-02EBF55B8C89}"/>
              </a:ext>
            </a:extLst>
          </p:cNvPr>
          <p:cNvSpPr>
            <a:spLocks noGrp="1"/>
          </p:cNvSpPr>
          <p:nvPr>
            <p:ph type="title"/>
          </p:nvPr>
        </p:nvSpPr>
        <p:spPr/>
        <p:txBody>
          <a:bodyPr/>
          <a:lstStyle/>
          <a:p>
            <a:r>
              <a:rPr lang="en-US">
                <a:latin typeface="Figtree"/>
              </a:rPr>
              <a:t>TI Phase 1a</a:t>
            </a:r>
            <a:br>
              <a:rPr lang="en-US">
                <a:latin typeface="Figtree"/>
              </a:rPr>
            </a:br>
            <a:r>
              <a:rPr lang="en-US">
                <a:latin typeface="Figtree"/>
              </a:rPr>
              <a:t>R0323 – Supplier Performance Assurance</a:t>
            </a:r>
            <a:endParaRPr lang="en-GB">
              <a:latin typeface="Figtree"/>
            </a:endParaRPr>
          </a:p>
        </p:txBody>
      </p:sp>
    </p:spTree>
    <p:extLst>
      <p:ext uri="{BB962C8B-B14F-4D97-AF65-F5344CB8AC3E}">
        <p14:creationId xmlns:p14="http://schemas.microsoft.com/office/powerpoint/2010/main" val="2195306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43166A-E6E1-6287-441D-AEA700DEB5A7}"/>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171AB6B9-517F-C11C-26A0-36C6D84CC719}"/>
              </a:ext>
            </a:extLst>
          </p:cNvPr>
          <p:cNvSpPr txBox="1"/>
          <p:nvPr/>
        </p:nvSpPr>
        <p:spPr>
          <a:xfrm>
            <a:off x="151598" y="153079"/>
            <a:ext cx="10515600" cy="577352"/>
          </a:xfrm>
          <a:prstGeom prst="rect">
            <a:avLst/>
          </a:prstGeom>
          <a:noFill/>
          <a:ln cap="flat">
            <a:noFill/>
          </a:ln>
        </p:spPr>
        <p:txBody>
          <a:bodyPr vert="horz" wrap="square" lIns="0" tIns="0" rIns="0" bIns="0" anchor="b" anchorCtr="0" compatLnSpc="1">
            <a:noAutofit/>
          </a:bodyPr>
          <a:lstStyle/>
          <a:p>
            <a:pPr>
              <a:lnSpc>
                <a:spcPct val="90000"/>
              </a:lnSpc>
              <a:defRPr sz="1800" b="0" i="0" u="none" strike="noStrike" kern="0" cap="none" spc="0" baseline="0">
                <a:solidFill>
                  <a:srgbClr val="000000"/>
                </a:solidFill>
                <a:uFillTx/>
              </a:defRPr>
            </a:pPr>
            <a:r>
              <a:rPr lang="en-GB" sz="2400" b="1" kern="0" spc="100">
                <a:solidFill>
                  <a:srgbClr val="021E5E"/>
                </a:solidFill>
                <a:latin typeface="Figtree"/>
                <a:ea typeface="Figtree" pitchFamily="2"/>
                <a:cs typeface="Arial"/>
              </a:rPr>
              <a:t>R0323: TI Phase 1a – Supplier Performance Assurance Requirements </a:t>
            </a:r>
            <a:endParaRPr lang="en-GB" sz="2400" b="1" i="0" u="none" strike="noStrike" kern="0" cap="none" spc="100" baseline="0">
              <a:solidFill>
                <a:srgbClr val="021E5E"/>
              </a:solidFill>
              <a:uFillTx/>
              <a:latin typeface="Figtree"/>
              <a:ea typeface="Figtree" pitchFamily="2"/>
              <a:cs typeface="Arial"/>
            </a:endParaRPr>
          </a:p>
        </p:txBody>
      </p:sp>
      <p:sp>
        <p:nvSpPr>
          <p:cNvPr id="5" name="TextBox 4">
            <a:extLst>
              <a:ext uri="{FF2B5EF4-FFF2-40B4-BE49-F238E27FC236}">
                <a16:creationId xmlns:a16="http://schemas.microsoft.com/office/drawing/2014/main" id="{8F7B6A51-183F-1962-E1F1-1C99C9691CC6}"/>
              </a:ext>
            </a:extLst>
          </p:cNvPr>
          <p:cNvSpPr txBox="1"/>
          <p:nvPr/>
        </p:nvSpPr>
        <p:spPr>
          <a:xfrm>
            <a:off x="623691" y="964841"/>
            <a:ext cx="11075896" cy="59093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a:t>Background</a:t>
            </a:r>
          </a:p>
          <a:p>
            <a:endParaRPr lang="en-US" sz="1400"/>
          </a:p>
          <a:p>
            <a:r>
              <a:rPr lang="en-US" sz="1400" dirty="0">
                <a:hlinkClick r:id="rId2"/>
              </a:rPr>
              <a:t>R0323</a:t>
            </a:r>
            <a:r>
              <a:rPr lang="en-US" sz="1400" dirty="0">
                <a:ea typeface="+mn-lt"/>
                <a:cs typeface="+mn-lt"/>
              </a:rPr>
              <a:t> proposes</a:t>
            </a:r>
            <a:r>
              <a:rPr lang="en-US" sz="1400" dirty="0"/>
              <a:t> changes to the PARC to:</a:t>
            </a:r>
          </a:p>
          <a:p>
            <a:pPr marL="285750" indent="-285750">
              <a:buFont typeface="Arial"/>
              <a:buChar char="•"/>
            </a:pPr>
            <a:r>
              <a:rPr lang="en-US" sz="1400" dirty="0"/>
              <a:t>Require TI Energy Suppliers to provide a monthly performance report (2100) and an ad hoc reporting on API error codes (2110)</a:t>
            </a:r>
          </a:p>
          <a:p>
            <a:pPr marL="285750" indent="-285750">
              <a:buFont typeface="Arial"/>
              <a:buChar char="•"/>
            </a:pPr>
            <a:r>
              <a:rPr lang="en-US" sz="1400" dirty="0"/>
              <a:t>Require all Electricity Suppliers to provide an ad hoc reporting on tariffs that cannot be captured within scope of the TI API (2120)</a:t>
            </a:r>
          </a:p>
          <a:p>
            <a:pPr marL="285750" indent="-285750">
              <a:buFont typeface="Arial"/>
              <a:buChar char="•"/>
            </a:pPr>
            <a:r>
              <a:rPr lang="en-US" sz="1400" dirty="0"/>
              <a:t>Record the role of the TI Monitoring Tool for transparency</a:t>
            </a:r>
          </a:p>
          <a:p>
            <a:pPr marL="285750" indent="-285750">
              <a:buFont typeface="Arial"/>
              <a:buChar char="•"/>
            </a:pPr>
            <a:endParaRPr lang="en-US" sz="1400"/>
          </a:p>
          <a:p>
            <a:r>
              <a:rPr lang="en-US" sz="1400" dirty="0"/>
              <a:t>Consultation closed on 07 Sept 2026 and four responses were received. </a:t>
            </a:r>
          </a:p>
          <a:p>
            <a:endParaRPr lang="en-US" sz="1400"/>
          </a:p>
          <a:p>
            <a:r>
              <a:rPr lang="en-US" sz="1400" b="1" dirty="0"/>
              <a:t>Update and next steps</a:t>
            </a:r>
          </a:p>
          <a:p>
            <a:endParaRPr lang="en-US" sz="1400"/>
          </a:p>
          <a:p>
            <a:r>
              <a:rPr lang="en-US" sz="1400" dirty="0"/>
              <a:t>We will request an extension to the Change Plan at the Sept PAB so that we can consider the responses and update the legal text where required. We will bring R0323 to the Oct PAB for decision. </a:t>
            </a:r>
          </a:p>
          <a:p>
            <a:endParaRPr lang="en-US" sz="1400"/>
          </a:p>
          <a:p>
            <a:r>
              <a:rPr lang="en-US" sz="1400" dirty="0"/>
              <a:t>Following requests for design clarification, it is now clear that TI Energy Suppliers are not expected to receive and monitor HTTP error codes for the MMXXXX5: Get Tariffs Response and MMXXXX7: Get Tariff Details Response messages. These requirements will be removed from 2110. For the avoidance of doubt, we still propose to require TI Energy Suppliers to report (ad hoc as required by </a:t>
            </a:r>
            <a:r>
              <a:rPr lang="en-US" sz="1400" dirty="0" err="1"/>
              <a:t>RECCo</a:t>
            </a:r>
            <a:r>
              <a:rPr lang="en-US" sz="1400" dirty="0"/>
              <a:t>) on HTTP error codes for the TI User request messages (MMXXXX5a: Get Tariffs Request and MMXXXX6: Get Tariff Details Request). </a:t>
            </a:r>
            <a:endParaRPr lang="en-US" dirty="0"/>
          </a:p>
          <a:p>
            <a:endParaRPr lang="en-US" sz="1400"/>
          </a:p>
          <a:p>
            <a:r>
              <a:rPr lang="en-US" sz="1400" dirty="0"/>
              <a:t>In response a comment, we will clarify if the 2120 reporting requirements do not apply </a:t>
            </a:r>
            <a:endParaRPr lang="en-US" dirty="0"/>
          </a:p>
          <a:p>
            <a:r>
              <a:rPr lang="en-US" sz="1400" dirty="0"/>
              <a:t>where excluded by Elec Supply SLC11C.3.</a:t>
            </a:r>
            <a:endParaRPr lang="en-US" dirty="0"/>
          </a:p>
          <a:p>
            <a:endParaRPr lang="en-US" sz="1400"/>
          </a:p>
          <a:p>
            <a:r>
              <a:rPr lang="en-US" sz="1400" dirty="0"/>
              <a:t>In response to a comment, we are considering limiting, to two years, the Annual Statement </a:t>
            </a:r>
          </a:p>
          <a:p>
            <a:r>
              <a:rPr lang="en-US" sz="1400" dirty="0"/>
              <a:t>TI Energy Supplier check on inclusion of all applicable tariffs and query management. </a:t>
            </a:r>
            <a:endParaRPr lang="en-US" dirty="0"/>
          </a:p>
          <a:p>
            <a:endParaRPr lang="en-US" sz="1400"/>
          </a:p>
          <a:p>
            <a:r>
              <a:rPr lang="en-US" sz="1400" dirty="0"/>
              <a:t>We are continuing to consider other points raised in consultation responses.</a:t>
            </a:r>
            <a:endParaRPr lang="en-US" dirty="0"/>
          </a:p>
          <a:p>
            <a:endParaRPr lang="en-US" sz="1400"/>
          </a:p>
        </p:txBody>
      </p:sp>
      <p:pic>
        <p:nvPicPr>
          <p:cNvPr id="2" name="Picture 1">
            <a:extLst>
              <a:ext uri="{FF2B5EF4-FFF2-40B4-BE49-F238E27FC236}">
                <a16:creationId xmlns:a16="http://schemas.microsoft.com/office/drawing/2014/main" id="{16056FE7-513A-A5AE-CECD-5842D759DC8F}"/>
              </a:ext>
            </a:extLst>
          </p:cNvPr>
          <p:cNvPicPr>
            <a:picLocks noChangeAspect="1"/>
          </p:cNvPicPr>
          <p:nvPr/>
        </p:nvPicPr>
        <p:blipFill>
          <a:blip r:embed="rId3"/>
          <a:stretch>
            <a:fillRect/>
          </a:stretch>
        </p:blipFill>
        <p:spPr>
          <a:xfrm>
            <a:off x="7774941" y="5046528"/>
            <a:ext cx="3925837" cy="1618020"/>
          </a:xfrm>
          <a:prstGeom prst="rect">
            <a:avLst/>
          </a:prstGeom>
        </p:spPr>
      </p:pic>
      <p:cxnSp>
        <p:nvCxnSpPr>
          <p:cNvPr id="4" name="Straight Arrow Connector 3">
            <a:extLst>
              <a:ext uri="{FF2B5EF4-FFF2-40B4-BE49-F238E27FC236}">
                <a16:creationId xmlns:a16="http://schemas.microsoft.com/office/drawing/2014/main" id="{FD818F57-5D0B-4153-6ECD-DA272E11C49F}"/>
              </a:ext>
            </a:extLst>
          </p:cNvPr>
          <p:cNvCxnSpPr/>
          <p:nvPr/>
        </p:nvCxnSpPr>
        <p:spPr>
          <a:xfrm>
            <a:off x="3919412" y="5396493"/>
            <a:ext cx="4009706" cy="12633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874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605C4-ADCA-16F1-CC07-3F57356CF5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7EBA78-7D3A-3D68-40DF-4A516C81B5C7}"/>
              </a:ext>
            </a:extLst>
          </p:cNvPr>
          <p:cNvSpPr>
            <a:spLocks noGrp="1"/>
          </p:cNvSpPr>
          <p:nvPr>
            <p:ph type="title"/>
          </p:nvPr>
        </p:nvSpPr>
        <p:spPr/>
        <p:txBody>
          <a:bodyPr/>
          <a:lstStyle/>
          <a:p>
            <a:r>
              <a:rPr lang="en-US">
                <a:latin typeface="Figtree"/>
              </a:rPr>
              <a:t>TI Phase 1a </a:t>
            </a:r>
            <a:br>
              <a:rPr lang="en-US">
                <a:latin typeface="Figtree"/>
              </a:rPr>
            </a:br>
            <a:r>
              <a:rPr lang="en-US">
                <a:latin typeface="Figtree"/>
              </a:rPr>
              <a:t>Testing</a:t>
            </a:r>
            <a:endParaRPr lang="en-US"/>
          </a:p>
        </p:txBody>
      </p:sp>
    </p:spTree>
    <p:extLst>
      <p:ext uri="{BB962C8B-B14F-4D97-AF65-F5344CB8AC3E}">
        <p14:creationId xmlns:p14="http://schemas.microsoft.com/office/powerpoint/2010/main" val="10766419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23665-76F2-234C-B474-A30A10D7D5D4}"/>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E273AF97-9032-2955-E1F5-B3E739B22043}"/>
              </a:ext>
            </a:extLst>
          </p:cNvPr>
          <p:cNvSpPr txBox="1"/>
          <p:nvPr/>
        </p:nvSpPr>
        <p:spPr>
          <a:xfrm>
            <a:off x="348243" y="0"/>
            <a:ext cx="10515600" cy="577352"/>
          </a:xfrm>
          <a:prstGeom prst="rect">
            <a:avLst/>
          </a:prstGeom>
          <a:noFill/>
          <a:ln cap="flat">
            <a:noFill/>
          </a:ln>
        </p:spPr>
        <p:txBody>
          <a:bodyPr vert="horz" wrap="square" lIns="0" tIns="0" rIns="0" bIns="0" anchor="b" anchorCtr="0" compatLnSpc="1">
            <a:noAutofit/>
          </a:bodyPr>
          <a:lstStyle/>
          <a:p>
            <a:pPr>
              <a:lnSpc>
                <a:spcPct val="90000"/>
              </a:lnSpc>
              <a:defRPr sz="1800" b="0" i="0" u="none" strike="noStrike" kern="0" cap="none" spc="0" baseline="0">
                <a:solidFill>
                  <a:srgbClr val="000000"/>
                </a:solidFill>
                <a:uFillTx/>
              </a:defRPr>
            </a:pPr>
            <a:r>
              <a:rPr lang="en-GB" sz="2400" b="1" kern="0" spc="100">
                <a:solidFill>
                  <a:srgbClr val="021E5E"/>
                </a:solidFill>
                <a:latin typeface="Figtree"/>
                <a:ea typeface="Figtree" pitchFamily="2"/>
                <a:cs typeface="Arial"/>
              </a:rPr>
              <a:t>1A Test Update</a:t>
            </a:r>
            <a:endParaRPr lang="en-GB" sz="2400" b="1" i="0" u="none" strike="noStrike" kern="0" cap="none" spc="100" baseline="0">
              <a:solidFill>
                <a:srgbClr val="021E5E"/>
              </a:solidFill>
              <a:uFillTx/>
              <a:latin typeface="Figtree"/>
              <a:ea typeface="Figtree" pitchFamily="2"/>
              <a:cs typeface="Arial"/>
            </a:endParaRPr>
          </a:p>
        </p:txBody>
      </p:sp>
      <p:pic>
        <p:nvPicPr>
          <p:cNvPr id="4" name="Picture 3">
            <a:extLst>
              <a:ext uri="{FF2B5EF4-FFF2-40B4-BE49-F238E27FC236}">
                <a16:creationId xmlns:a16="http://schemas.microsoft.com/office/drawing/2014/main" id="{1810691B-3F87-DA61-E706-75C48B780544}"/>
              </a:ext>
            </a:extLst>
          </p:cNvPr>
          <p:cNvPicPr>
            <a:picLocks noChangeAspect="1"/>
          </p:cNvPicPr>
          <p:nvPr/>
        </p:nvPicPr>
        <p:blipFill>
          <a:blip r:embed="rId2"/>
          <a:stretch>
            <a:fillRect/>
          </a:stretch>
        </p:blipFill>
        <p:spPr>
          <a:xfrm>
            <a:off x="348243" y="953297"/>
            <a:ext cx="10998183" cy="5146527"/>
          </a:xfrm>
          <a:prstGeom prst="rect">
            <a:avLst/>
          </a:prstGeom>
        </p:spPr>
      </p:pic>
      <p:cxnSp>
        <p:nvCxnSpPr>
          <p:cNvPr id="6" name="Straight Connector 5">
            <a:extLst>
              <a:ext uri="{FF2B5EF4-FFF2-40B4-BE49-F238E27FC236}">
                <a16:creationId xmlns:a16="http://schemas.microsoft.com/office/drawing/2014/main" id="{05DCDB3E-10EF-E91A-B07C-39ED940BF9EE}"/>
              </a:ext>
            </a:extLst>
          </p:cNvPr>
          <p:cNvCxnSpPr/>
          <p:nvPr/>
        </p:nvCxnSpPr>
        <p:spPr>
          <a:xfrm>
            <a:off x="4670323" y="776748"/>
            <a:ext cx="0" cy="5565058"/>
          </a:xfrm>
          <a:prstGeom prst="line">
            <a:avLst/>
          </a:prstGeom>
          <a:ln w="19050" cap="flat" cmpd="sng" algn="ctr">
            <a:solidFill>
              <a:srgbClr val="FF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666151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B2191-4188-F450-9881-1289340E0CB2}"/>
              </a:ext>
            </a:extLst>
          </p:cNvPr>
          <p:cNvSpPr>
            <a:spLocks noGrp="1"/>
          </p:cNvSpPr>
          <p:nvPr>
            <p:ph type="title"/>
          </p:nvPr>
        </p:nvSpPr>
        <p:spPr/>
        <p:txBody>
          <a:bodyPr/>
          <a:lstStyle/>
          <a:p>
            <a:r>
              <a:rPr lang="en-US"/>
              <a:t>Integration with CCS</a:t>
            </a:r>
            <a:endParaRPr lang="en-GB"/>
          </a:p>
        </p:txBody>
      </p:sp>
    </p:spTree>
    <p:extLst>
      <p:ext uri="{BB962C8B-B14F-4D97-AF65-F5344CB8AC3E}">
        <p14:creationId xmlns:p14="http://schemas.microsoft.com/office/powerpoint/2010/main" val="1694106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25597-B74C-9494-F586-BC34E4D91421}"/>
            </a:ext>
          </a:extLst>
        </p:cNvPr>
        <p:cNvGrpSpPr/>
        <p:nvPr/>
      </p:nvGrpSpPr>
      <p:grpSpPr>
        <a:xfrm>
          <a:off x="0" y="0"/>
          <a:ext cx="0" cy="0"/>
          <a:chOff x="0" y="0"/>
          <a:chExt cx="0" cy="0"/>
        </a:xfrm>
      </p:grpSpPr>
      <p:sp>
        <p:nvSpPr>
          <p:cNvPr id="73" name="Straight Connector 72">
            <a:extLst>
              <a:ext uri="{FF2B5EF4-FFF2-40B4-BE49-F238E27FC236}">
                <a16:creationId xmlns:a16="http://schemas.microsoft.com/office/drawing/2014/main" id="{751B234D-8243-C49C-0F2F-E8384E80902A}"/>
              </a:ext>
            </a:extLst>
          </p:cNvPr>
          <p:cNvSpPr>
            <a:spLocks noGrp="1"/>
          </p:cNvSpPr>
          <p:nvPr/>
        </p:nvSpPr>
        <p:spPr>
          <a:xfrm>
            <a:off x="552450" y="6419850"/>
            <a:ext cx="11087100" cy="0"/>
          </a:xfrm>
          <a:prstGeom prst="line">
            <a:avLst/>
          </a:prstGeom>
          <a:noFill/>
          <a:ln w="9525">
            <a:solidFill>
              <a:srgbClr val="D9DDE8"/>
            </a:solidFill>
            <a:prstDash val="solid"/>
          </a:ln>
        </p:spPr>
        <p:txBody>
          <a:bodyPr/>
          <a:lstStyle/>
          <a:p>
            <a:endParaRPr lang="en-GB">
              <a:solidFill>
                <a:srgbClr val="000000"/>
              </a:solidFill>
              <a:latin typeface="Calibri"/>
              <a:ea typeface="Calibri"/>
              <a:cs typeface="Calibri"/>
            </a:endParaRPr>
          </a:p>
        </p:txBody>
      </p:sp>
      <p:sp>
        <p:nvSpPr>
          <p:cNvPr id="3" name="section-label">
            <a:extLst>
              <a:ext uri="{FF2B5EF4-FFF2-40B4-BE49-F238E27FC236}">
                <a16:creationId xmlns:a16="http://schemas.microsoft.com/office/drawing/2014/main" id="{A2FDC54F-B5DE-C1E4-4A9A-1EC9EFF870F8}"/>
              </a:ext>
            </a:extLst>
          </p:cNvPr>
          <p:cNvSpPr>
            <a:spLocks noGrp="1"/>
          </p:cNvSpPr>
          <p:nvPr/>
        </p:nvSpPr>
        <p:spPr>
          <a:xfrm>
            <a:off x="552450" y="123825"/>
            <a:ext cx="7239000" cy="190500"/>
          </a:xfrm>
          <a:prstGeom prst="rect">
            <a:avLst/>
          </a:prstGeom>
          <a:noFill/>
          <a:ln w="0">
            <a:noFill/>
            <a:prstDash val="solid"/>
          </a:ln>
        </p:spPr>
        <p:txBody>
          <a:bodyPr wrap="square" lIns="0" tIns="0" rIns="0" bIns="0" anchor="ctr">
            <a:noAutofit/>
          </a:bodyPr>
          <a:lstStyle/>
          <a:p>
            <a:pPr algn="l">
              <a:defRPr sz="938" b="1" i="0">
                <a:solidFill>
                  <a:srgbClr val="4D38F5"/>
                </a:solidFill>
                <a:latin typeface="Figtree"/>
                <a:ea typeface="Figtree"/>
                <a:cs typeface="Figtree"/>
              </a:defRPr>
            </a:pPr>
            <a:r>
              <a:rPr lang="en-US" sz="938" b="1" i="0">
                <a:solidFill>
                  <a:srgbClr val="4D38F5"/>
                </a:solidFill>
                <a:latin typeface="Figtree"/>
                <a:ea typeface="Figtree"/>
                <a:cs typeface="Figtree"/>
              </a:rPr>
              <a:t>AGENDA</a:t>
            </a:r>
            <a:endParaRPr sz="938" b="1" i="0">
              <a:solidFill>
                <a:srgbClr val="4D38F5"/>
              </a:solidFill>
              <a:latin typeface="Figtree"/>
              <a:ea typeface="Figtree"/>
              <a:cs typeface="Figtree"/>
            </a:endParaRPr>
          </a:p>
        </p:txBody>
      </p:sp>
      <p:sp>
        <p:nvSpPr>
          <p:cNvPr id="5" name="Straight Connector 4">
            <a:extLst>
              <a:ext uri="{FF2B5EF4-FFF2-40B4-BE49-F238E27FC236}">
                <a16:creationId xmlns:a16="http://schemas.microsoft.com/office/drawing/2014/main" id="{360F7B13-EDE9-E984-5806-D2D64F370837}"/>
              </a:ext>
            </a:extLst>
          </p:cNvPr>
          <p:cNvSpPr>
            <a:spLocks noGrp="1"/>
          </p:cNvSpPr>
          <p:nvPr/>
        </p:nvSpPr>
        <p:spPr>
          <a:xfrm>
            <a:off x="1266825" y="1809750"/>
            <a:ext cx="0" cy="3549650"/>
          </a:xfrm>
          <a:prstGeom prst="line">
            <a:avLst/>
          </a:prstGeom>
          <a:noFill/>
          <a:ln w="28575">
            <a:solidFill>
              <a:srgbClr val="D9DDE8"/>
            </a:solidFill>
            <a:prstDash val="solid"/>
          </a:ln>
        </p:spPr>
        <p:txBody>
          <a:bodyPr/>
          <a:lstStyle/>
          <a:p>
            <a:endParaRPr lang="en-GB"/>
          </a:p>
        </p:txBody>
      </p:sp>
      <p:sp>
        <p:nvSpPr>
          <p:cNvPr id="7" name="Oval 6">
            <a:extLst>
              <a:ext uri="{FF2B5EF4-FFF2-40B4-BE49-F238E27FC236}">
                <a16:creationId xmlns:a16="http://schemas.microsoft.com/office/drawing/2014/main" id="{2DF603D6-A46D-C478-D352-AECE8FD27F84}"/>
              </a:ext>
            </a:extLst>
          </p:cNvPr>
          <p:cNvSpPr>
            <a:spLocks noGrp="1"/>
          </p:cNvSpPr>
          <p:nvPr/>
        </p:nvSpPr>
        <p:spPr>
          <a:xfrm>
            <a:off x="1047750" y="1524000"/>
            <a:ext cx="438150" cy="438150"/>
          </a:xfrm>
          <a:prstGeom prst="ellipse">
            <a:avLst/>
          </a:prstGeom>
          <a:solidFill>
            <a:srgbClr val="4D38F5"/>
          </a:solidFill>
          <a:ln w="28575">
            <a:solidFill>
              <a:srgbClr val="F8F8F8"/>
            </a:solidFill>
            <a:prstDash val="solid"/>
          </a:ln>
        </p:spPr>
        <p:txBody>
          <a:bodyPr lIns="0" tIns="0" rIns="0" bIns="0" anchor="ctr">
            <a:noAutofit/>
          </a:bodyPr>
          <a:lstStyle/>
          <a:p>
            <a:pPr algn="ctr">
              <a:defRPr sz="1650" b="1">
                <a:solidFill>
                  <a:srgbClr val="FFFFFF"/>
                </a:solidFill>
                <a:latin typeface="Figtree"/>
                <a:ea typeface="Figtree"/>
                <a:cs typeface="Figtree"/>
              </a:defRPr>
            </a:pPr>
            <a:r>
              <a:rPr sz="1650" b="1">
                <a:solidFill>
                  <a:schemeClr val="bg1"/>
                </a:solidFill>
                <a:latin typeface="Figtree"/>
                <a:ea typeface="Figtree"/>
                <a:cs typeface="Figtree"/>
              </a:rPr>
              <a:t>1</a:t>
            </a:r>
          </a:p>
        </p:txBody>
      </p:sp>
      <p:sp>
        <p:nvSpPr>
          <p:cNvPr id="9" name="Rectangle 8">
            <a:extLst>
              <a:ext uri="{FF2B5EF4-FFF2-40B4-BE49-F238E27FC236}">
                <a16:creationId xmlns:a16="http://schemas.microsoft.com/office/drawing/2014/main" id="{08D5E891-2A00-A878-7565-5A4E90B1789A}"/>
              </a:ext>
            </a:extLst>
          </p:cNvPr>
          <p:cNvSpPr>
            <a:spLocks noGrp="1"/>
          </p:cNvSpPr>
          <p:nvPr/>
        </p:nvSpPr>
        <p:spPr>
          <a:xfrm>
            <a:off x="1704974" y="1581150"/>
            <a:ext cx="6667500" cy="323850"/>
          </a:xfrm>
          <a:prstGeom prst="rect">
            <a:avLst/>
          </a:prstGeom>
          <a:noFill/>
          <a:ln w="0">
            <a:noFill/>
            <a:prstDash val="solid"/>
          </a:ln>
        </p:spPr>
        <p:txBody>
          <a:bodyPr wrap="square" lIns="0" tIns="0" rIns="0" bIns="0" anchor="t">
            <a:noAutofit/>
          </a:bodyPr>
          <a:lstStyle/>
          <a:p>
            <a:pPr algn="l">
              <a:defRPr sz="1950" b="1" i="0">
                <a:solidFill>
                  <a:srgbClr val="021E5E"/>
                </a:solidFill>
                <a:latin typeface="Figtree"/>
                <a:ea typeface="Figtree"/>
                <a:cs typeface="Figtree"/>
              </a:defRPr>
            </a:pPr>
            <a:r>
              <a:rPr lang="en-US" sz="1950" b="1" i="0">
                <a:solidFill>
                  <a:srgbClr val="021E5E"/>
                </a:solidFill>
                <a:latin typeface="Figtree"/>
                <a:ea typeface="Figtree"/>
                <a:cs typeface="Figtree"/>
              </a:rPr>
              <a:t>Permission grant and supplier verification</a:t>
            </a:r>
            <a:endParaRPr sz="1950" b="1" i="0">
              <a:solidFill>
                <a:srgbClr val="021E5E"/>
              </a:solidFill>
              <a:latin typeface="Figtree"/>
              <a:ea typeface="Figtree"/>
              <a:cs typeface="Figtree"/>
            </a:endParaRPr>
          </a:p>
        </p:txBody>
      </p:sp>
      <p:sp>
        <p:nvSpPr>
          <p:cNvPr id="11" name="Oval 10">
            <a:extLst>
              <a:ext uri="{FF2B5EF4-FFF2-40B4-BE49-F238E27FC236}">
                <a16:creationId xmlns:a16="http://schemas.microsoft.com/office/drawing/2014/main" id="{9734CAFF-FA18-8F27-3F0E-E1B9BF3736B0}"/>
              </a:ext>
            </a:extLst>
          </p:cNvPr>
          <p:cNvSpPr>
            <a:spLocks noGrp="1"/>
          </p:cNvSpPr>
          <p:nvPr/>
        </p:nvSpPr>
        <p:spPr>
          <a:xfrm>
            <a:off x="1047750" y="2266950"/>
            <a:ext cx="438150" cy="438150"/>
          </a:xfrm>
          <a:prstGeom prst="ellipse">
            <a:avLst/>
          </a:prstGeom>
          <a:solidFill>
            <a:srgbClr val="4D38F5"/>
          </a:solidFill>
          <a:ln w="28575">
            <a:solidFill>
              <a:srgbClr val="F8F8F8"/>
            </a:solidFill>
            <a:prstDash val="solid"/>
          </a:ln>
        </p:spPr>
        <p:txBody>
          <a:bodyPr lIns="0" tIns="0" rIns="0" bIns="0" anchor="ctr">
            <a:noAutofit/>
          </a:bodyPr>
          <a:lstStyle/>
          <a:p>
            <a:pPr algn="ctr">
              <a:defRPr sz="1650" b="1">
                <a:solidFill>
                  <a:srgbClr val="FFFFFF"/>
                </a:solidFill>
                <a:latin typeface="Figtree"/>
                <a:ea typeface="Figtree"/>
                <a:cs typeface="Figtree"/>
              </a:defRPr>
            </a:pPr>
            <a:r>
              <a:rPr sz="1650" b="1">
                <a:solidFill>
                  <a:schemeClr val="bg1"/>
                </a:solidFill>
                <a:latin typeface="Figtree"/>
                <a:ea typeface="Figtree"/>
                <a:cs typeface="Figtree"/>
              </a:rPr>
              <a:t>2</a:t>
            </a:r>
          </a:p>
        </p:txBody>
      </p:sp>
      <p:sp>
        <p:nvSpPr>
          <p:cNvPr id="13" name="Rectangle 12">
            <a:extLst>
              <a:ext uri="{FF2B5EF4-FFF2-40B4-BE49-F238E27FC236}">
                <a16:creationId xmlns:a16="http://schemas.microsoft.com/office/drawing/2014/main" id="{09B29E8A-D5A9-0B36-2CB6-0DB5C060E689}"/>
              </a:ext>
            </a:extLst>
          </p:cNvPr>
          <p:cNvSpPr>
            <a:spLocks noGrp="1"/>
          </p:cNvSpPr>
          <p:nvPr/>
        </p:nvSpPr>
        <p:spPr>
          <a:xfrm>
            <a:off x="1704974" y="2323505"/>
            <a:ext cx="6667500" cy="323850"/>
          </a:xfrm>
          <a:prstGeom prst="rect">
            <a:avLst/>
          </a:prstGeom>
          <a:noFill/>
          <a:ln w="0">
            <a:noFill/>
            <a:prstDash val="solid"/>
          </a:ln>
        </p:spPr>
        <p:txBody>
          <a:bodyPr wrap="square" lIns="0" tIns="0" rIns="0" bIns="0" anchor="t">
            <a:noAutofit/>
          </a:bodyPr>
          <a:lstStyle/>
          <a:p>
            <a:pPr algn="l">
              <a:defRPr sz="1950" b="1" i="0">
                <a:solidFill>
                  <a:srgbClr val="021E5E"/>
                </a:solidFill>
                <a:latin typeface="Figtree"/>
                <a:ea typeface="Figtree"/>
                <a:cs typeface="Figtree"/>
              </a:defRPr>
            </a:pPr>
            <a:r>
              <a:rPr lang="en-US" sz="1950" b="1" i="0">
                <a:solidFill>
                  <a:srgbClr val="021E5E"/>
                </a:solidFill>
                <a:latin typeface="Figtree"/>
                <a:ea typeface="Figtree"/>
                <a:cs typeface="Figtree"/>
              </a:rPr>
              <a:t>Accessing account specific tariff information</a:t>
            </a:r>
            <a:endParaRPr sz="1950" b="1" i="0">
              <a:solidFill>
                <a:srgbClr val="021E5E"/>
              </a:solidFill>
              <a:latin typeface="Figtree"/>
              <a:ea typeface="Figtree"/>
              <a:cs typeface="Figtree"/>
            </a:endParaRPr>
          </a:p>
        </p:txBody>
      </p:sp>
      <p:sp>
        <p:nvSpPr>
          <p:cNvPr id="15" name="Oval 14">
            <a:extLst>
              <a:ext uri="{FF2B5EF4-FFF2-40B4-BE49-F238E27FC236}">
                <a16:creationId xmlns:a16="http://schemas.microsoft.com/office/drawing/2014/main" id="{5B9F126C-EB81-14E8-6673-34E0ACFA6EDE}"/>
              </a:ext>
            </a:extLst>
          </p:cNvPr>
          <p:cNvSpPr>
            <a:spLocks noGrp="1"/>
          </p:cNvSpPr>
          <p:nvPr/>
        </p:nvSpPr>
        <p:spPr>
          <a:xfrm>
            <a:off x="1047750" y="3009305"/>
            <a:ext cx="438150" cy="438150"/>
          </a:xfrm>
          <a:prstGeom prst="ellipse">
            <a:avLst/>
          </a:prstGeom>
          <a:solidFill>
            <a:srgbClr val="4D38F5"/>
          </a:solidFill>
          <a:ln w="28575">
            <a:solidFill>
              <a:srgbClr val="F8F8F8"/>
            </a:solidFill>
            <a:prstDash val="solid"/>
          </a:ln>
        </p:spPr>
        <p:txBody>
          <a:bodyPr lIns="0" tIns="0" rIns="0" bIns="0" anchor="ctr">
            <a:noAutofit/>
          </a:bodyPr>
          <a:lstStyle/>
          <a:p>
            <a:pPr algn="ctr">
              <a:defRPr sz="1650" b="1">
                <a:solidFill>
                  <a:srgbClr val="021E5E"/>
                </a:solidFill>
                <a:latin typeface="Figtree"/>
                <a:ea typeface="Figtree"/>
                <a:cs typeface="Figtree"/>
              </a:defRPr>
            </a:pPr>
            <a:r>
              <a:rPr sz="1650" b="1">
                <a:solidFill>
                  <a:schemeClr val="bg1"/>
                </a:solidFill>
                <a:latin typeface="Figtree"/>
                <a:ea typeface="Figtree"/>
                <a:cs typeface="Figtree"/>
              </a:rPr>
              <a:t>3</a:t>
            </a:r>
          </a:p>
        </p:txBody>
      </p:sp>
      <p:sp>
        <p:nvSpPr>
          <p:cNvPr id="17" name="Rectangle 16">
            <a:extLst>
              <a:ext uri="{FF2B5EF4-FFF2-40B4-BE49-F238E27FC236}">
                <a16:creationId xmlns:a16="http://schemas.microsoft.com/office/drawing/2014/main" id="{1BD8F696-B777-A37C-E8C8-0872C138FA3B}"/>
              </a:ext>
            </a:extLst>
          </p:cNvPr>
          <p:cNvSpPr>
            <a:spLocks noGrp="1"/>
          </p:cNvSpPr>
          <p:nvPr/>
        </p:nvSpPr>
        <p:spPr>
          <a:xfrm>
            <a:off x="1704974" y="3065860"/>
            <a:ext cx="6667500" cy="323850"/>
          </a:xfrm>
          <a:prstGeom prst="rect">
            <a:avLst/>
          </a:prstGeom>
          <a:noFill/>
          <a:ln w="0">
            <a:noFill/>
            <a:prstDash val="solid"/>
          </a:ln>
        </p:spPr>
        <p:txBody>
          <a:bodyPr wrap="square" lIns="0" tIns="0" rIns="0" bIns="0" anchor="t">
            <a:noAutofit/>
          </a:bodyPr>
          <a:lstStyle/>
          <a:p>
            <a:pPr algn="l">
              <a:defRPr sz="1950" b="1" i="0">
                <a:solidFill>
                  <a:srgbClr val="021E5E"/>
                </a:solidFill>
                <a:latin typeface="Figtree"/>
                <a:ea typeface="Figtree"/>
                <a:cs typeface="Figtree"/>
              </a:defRPr>
            </a:pPr>
            <a:r>
              <a:rPr lang="en-US" sz="1950" b="1" i="0">
                <a:solidFill>
                  <a:srgbClr val="021E5E"/>
                </a:solidFill>
                <a:latin typeface="Figtree"/>
                <a:ea typeface="Figtree"/>
                <a:cs typeface="Figtree"/>
              </a:rPr>
              <a:t>JWT access tokens and permission types</a:t>
            </a:r>
            <a:endParaRPr sz="1950" b="1" i="0">
              <a:solidFill>
                <a:srgbClr val="021E5E"/>
              </a:solidFill>
              <a:latin typeface="Figtree"/>
              <a:ea typeface="Figtree"/>
              <a:cs typeface="Figtree"/>
            </a:endParaRPr>
          </a:p>
        </p:txBody>
      </p:sp>
      <p:sp>
        <p:nvSpPr>
          <p:cNvPr id="19" name="Oval 18">
            <a:extLst>
              <a:ext uri="{FF2B5EF4-FFF2-40B4-BE49-F238E27FC236}">
                <a16:creationId xmlns:a16="http://schemas.microsoft.com/office/drawing/2014/main" id="{33DE0E27-EDB3-B147-D64D-1E199ED0798F}"/>
              </a:ext>
            </a:extLst>
          </p:cNvPr>
          <p:cNvSpPr>
            <a:spLocks noGrp="1"/>
          </p:cNvSpPr>
          <p:nvPr/>
        </p:nvSpPr>
        <p:spPr>
          <a:xfrm>
            <a:off x="1047750" y="3751660"/>
            <a:ext cx="438150" cy="438150"/>
          </a:xfrm>
          <a:prstGeom prst="ellipse">
            <a:avLst/>
          </a:prstGeom>
          <a:solidFill>
            <a:srgbClr val="4D38F5"/>
          </a:solidFill>
          <a:ln w="28575">
            <a:solidFill>
              <a:srgbClr val="F8F8F8"/>
            </a:solidFill>
            <a:prstDash val="solid"/>
          </a:ln>
        </p:spPr>
        <p:txBody>
          <a:bodyPr lIns="0" tIns="0" rIns="0" bIns="0" anchor="ctr">
            <a:noAutofit/>
          </a:bodyPr>
          <a:lstStyle/>
          <a:p>
            <a:pPr algn="ctr">
              <a:defRPr sz="1650" b="1">
                <a:solidFill>
                  <a:srgbClr val="FFFFFF"/>
                </a:solidFill>
                <a:latin typeface="Figtree"/>
                <a:ea typeface="Figtree"/>
                <a:cs typeface="Figtree"/>
              </a:defRPr>
            </a:pPr>
            <a:r>
              <a:rPr sz="1650" b="1">
                <a:solidFill>
                  <a:schemeClr val="bg1"/>
                </a:solidFill>
                <a:latin typeface="Figtree"/>
                <a:ea typeface="Figtree"/>
                <a:cs typeface="Figtree"/>
              </a:rPr>
              <a:t>4</a:t>
            </a:r>
          </a:p>
        </p:txBody>
      </p:sp>
      <p:sp>
        <p:nvSpPr>
          <p:cNvPr id="21" name="Rectangle 20">
            <a:extLst>
              <a:ext uri="{FF2B5EF4-FFF2-40B4-BE49-F238E27FC236}">
                <a16:creationId xmlns:a16="http://schemas.microsoft.com/office/drawing/2014/main" id="{2D212DBF-7583-37F0-2E71-ABF13B79E05D}"/>
              </a:ext>
            </a:extLst>
          </p:cNvPr>
          <p:cNvSpPr>
            <a:spLocks noGrp="1"/>
          </p:cNvSpPr>
          <p:nvPr/>
        </p:nvSpPr>
        <p:spPr>
          <a:xfrm>
            <a:off x="1704974" y="3777113"/>
            <a:ext cx="10056780" cy="354952"/>
          </a:xfrm>
          <a:prstGeom prst="rect">
            <a:avLst/>
          </a:prstGeom>
          <a:noFill/>
          <a:ln w="0">
            <a:noFill/>
            <a:prstDash val="solid"/>
          </a:ln>
        </p:spPr>
        <p:txBody>
          <a:bodyPr wrap="square" lIns="0" tIns="0" rIns="0" bIns="0" anchor="t">
            <a:noAutofit/>
          </a:bodyPr>
          <a:lstStyle/>
          <a:p>
            <a:pPr>
              <a:defRPr sz="1950" b="1" i="0">
                <a:solidFill>
                  <a:srgbClr val="021E5E"/>
                </a:solidFill>
                <a:latin typeface="Figtree"/>
                <a:ea typeface="Figtree"/>
                <a:cs typeface="Figtree"/>
              </a:defRPr>
            </a:pPr>
            <a:r>
              <a:rPr lang="en-US" sz="1950" b="1" i="0">
                <a:solidFill>
                  <a:srgbClr val="021E5E"/>
                </a:solidFill>
                <a:latin typeface="Figtree"/>
                <a:ea typeface="Figtree"/>
                <a:cs typeface="Figtree"/>
              </a:rPr>
              <a:t>Shared Signals Framework and ongoing tariff </a:t>
            </a:r>
            <a:r>
              <a:rPr lang="en-US" sz="1950" b="1">
                <a:solidFill>
                  <a:srgbClr val="021E5E"/>
                </a:solidFill>
                <a:latin typeface="Figtree"/>
                <a:ea typeface="Figtree"/>
                <a:cs typeface="Figtree"/>
              </a:rPr>
              <a:t>interoperability event</a:t>
            </a:r>
            <a:r>
              <a:rPr lang="en-US" sz="1950" b="1" i="0">
                <a:solidFill>
                  <a:srgbClr val="021E5E"/>
                </a:solidFill>
                <a:latin typeface="Figtree"/>
                <a:ea typeface="Figtree"/>
                <a:cs typeface="Figtree"/>
              </a:rPr>
              <a:t> notifications</a:t>
            </a:r>
            <a:endParaRPr sz="1950" b="1" i="0">
              <a:solidFill>
                <a:srgbClr val="021E5E"/>
              </a:solidFill>
              <a:latin typeface="Figtree"/>
              <a:ea typeface="Figtree"/>
              <a:cs typeface="Figtree"/>
            </a:endParaRPr>
          </a:p>
        </p:txBody>
      </p:sp>
      <p:sp>
        <p:nvSpPr>
          <p:cNvPr id="23" name="Oval 22">
            <a:extLst>
              <a:ext uri="{FF2B5EF4-FFF2-40B4-BE49-F238E27FC236}">
                <a16:creationId xmlns:a16="http://schemas.microsoft.com/office/drawing/2014/main" id="{3902EA7D-AB16-E5F2-ED0E-94DEA1CA03CA}"/>
              </a:ext>
            </a:extLst>
          </p:cNvPr>
          <p:cNvSpPr>
            <a:spLocks noGrp="1"/>
          </p:cNvSpPr>
          <p:nvPr/>
        </p:nvSpPr>
        <p:spPr>
          <a:xfrm>
            <a:off x="1047750" y="4496395"/>
            <a:ext cx="438150" cy="438150"/>
          </a:xfrm>
          <a:prstGeom prst="ellipse">
            <a:avLst/>
          </a:prstGeom>
          <a:solidFill>
            <a:srgbClr val="4D38F5"/>
          </a:solidFill>
          <a:ln w="28575">
            <a:solidFill>
              <a:srgbClr val="F8F8F8"/>
            </a:solidFill>
            <a:prstDash val="solid"/>
          </a:ln>
        </p:spPr>
        <p:txBody>
          <a:bodyPr lIns="0" tIns="0" rIns="0" bIns="0" anchor="ctr">
            <a:noAutofit/>
          </a:bodyPr>
          <a:lstStyle/>
          <a:p>
            <a:pPr algn="ctr">
              <a:defRPr sz="1650" b="1">
                <a:solidFill>
                  <a:srgbClr val="FFFFFF"/>
                </a:solidFill>
                <a:latin typeface="Figtree"/>
                <a:ea typeface="Figtree"/>
                <a:cs typeface="Figtree"/>
              </a:defRPr>
            </a:pPr>
            <a:r>
              <a:rPr lang="en-US" sz="1650" b="1">
                <a:solidFill>
                  <a:schemeClr val="bg1"/>
                </a:solidFill>
                <a:latin typeface="Figtree"/>
                <a:ea typeface="Figtree"/>
                <a:cs typeface="Figtree"/>
              </a:rPr>
              <a:t>5</a:t>
            </a:r>
            <a:endParaRPr sz="1650" b="1">
              <a:solidFill>
                <a:schemeClr val="bg1"/>
              </a:solidFill>
              <a:latin typeface="Figtree"/>
              <a:ea typeface="Figtree"/>
              <a:cs typeface="Figtree"/>
            </a:endParaRPr>
          </a:p>
        </p:txBody>
      </p:sp>
      <p:sp>
        <p:nvSpPr>
          <p:cNvPr id="25" name="Rectangle 24">
            <a:extLst>
              <a:ext uri="{FF2B5EF4-FFF2-40B4-BE49-F238E27FC236}">
                <a16:creationId xmlns:a16="http://schemas.microsoft.com/office/drawing/2014/main" id="{BA9B59FF-9CFF-326B-82C7-9D3C0DF0AE71}"/>
              </a:ext>
            </a:extLst>
          </p:cNvPr>
          <p:cNvSpPr>
            <a:spLocks noGrp="1"/>
          </p:cNvSpPr>
          <p:nvPr/>
        </p:nvSpPr>
        <p:spPr>
          <a:xfrm>
            <a:off x="1704974" y="4550569"/>
            <a:ext cx="7693025" cy="323850"/>
          </a:xfrm>
          <a:prstGeom prst="rect">
            <a:avLst/>
          </a:prstGeom>
          <a:noFill/>
          <a:ln w="0">
            <a:noFill/>
            <a:prstDash val="solid"/>
          </a:ln>
        </p:spPr>
        <p:txBody>
          <a:bodyPr wrap="square" lIns="0" tIns="0" rIns="0" bIns="0" anchor="t">
            <a:noAutofit/>
          </a:bodyPr>
          <a:lstStyle/>
          <a:p>
            <a:pPr algn="l">
              <a:defRPr sz="1950" b="1" i="0">
                <a:solidFill>
                  <a:srgbClr val="021E5E"/>
                </a:solidFill>
                <a:latin typeface="Figtree"/>
                <a:ea typeface="Figtree"/>
                <a:cs typeface="Figtree"/>
              </a:defRPr>
            </a:pPr>
            <a:r>
              <a:rPr lang="en-US" sz="1950" b="1">
                <a:solidFill>
                  <a:srgbClr val="021E5E"/>
                </a:solidFill>
                <a:latin typeface="Figtree"/>
                <a:ea typeface="Figtree"/>
                <a:cs typeface="Figtree"/>
              </a:rPr>
              <a:t>Permission revocation routes</a:t>
            </a:r>
            <a:endParaRPr sz="1950" b="1" i="0">
              <a:solidFill>
                <a:srgbClr val="021E5E"/>
              </a:solidFill>
              <a:latin typeface="Figtree"/>
              <a:ea typeface="Figtree"/>
              <a:cs typeface="Figtree"/>
            </a:endParaRPr>
          </a:p>
        </p:txBody>
      </p:sp>
      <p:sp>
        <p:nvSpPr>
          <p:cNvPr id="27" name="slide-title">
            <a:extLst>
              <a:ext uri="{FF2B5EF4-FFF2-40B4-BE49-F238E27FC236}">
                <a16:creationId xmlns:a16="http://schemas.microsoft.com/office/drawing/2014/main" id="{8C091187-A909-B41A-F92D-8BC1D488EDAC}"/>
              </a:ext>
            </a:extLst>
          </p:cNvPr>
          <p:cNvSpPr>
            <a:spLocks noGrp="1"/>
          </p:cNvSpPr>
          <p:nvPr/>
        </p:nvSpPr>
        <p:spPr>
          <a:xfrm>
            <a:off x="552450" y="342900"/>
            <a:ext cx="10477500" cy="552450"/>
          </a:xfrm>
          <a:prstGeom prst="rect">
            <a:avLst/>
          </a:prstGeom>
          <a:noFill/>
          <a:ln w="0">
            <a:noFill/>
            <a:prstDash val="solid"/>
          </a:ln>
        </p:spPr>
        <p:txBody>
          <a:bodyPr wrap="square" lIns="0" tIns="0" rIns="0" bIns="0" anchor="ctr">
            <a:noAutofit/>
          </a:bodyPr>
          <a:lstStyle/>
          <a:p>
            <a:pPr algn="l">
              <a:defRPr sz="3150" b="1" i="0">
                <a:solidFill>
                  <a:srgbClr val="021E5E"/>
                </a:solidFill>
                <a:latin typeface="Figtree"/>
                <a:ea typeface="Figtree"/>
                <a:cs typeface="Figtree"/>
              </a:defRPr>
            </a:pPr>
            <a:r>
              <a:rPr lang="en-US" sz="3150" b="1" i="0">
                <a:solidFill>
                  <a:srgbClr val="021E5E"/>
                </a:solidFill>
                <a:latin typeface="Figtree"/>
                <a:ea typeface="Figtree"/>
                <a:cs typeface="Figtree"/>
              </a:rPr>
              <a:t>Integration with CCS</a:t>
            </a:r>
            <a:endParaRPr sz="3150" b="1" i="0">
              <a:solidFill>
                <a:srgbClr val="021E5E"/>
              </a:solidFill>
              <a:latin typeface="Figtree"/>
              <a:ea typeface="Figtree"/>
              <a:cs typeface="Figtree"/>
            </a:endParaRPr>
          </a:p>
        </p:txBody>
      </p:sp>
      <p:sp>
        <p:nvSpPr>
          <p:cNvPr id="29" name="Rectangle 28">
            <a:extLst>
              <a:ext uri="{FF2B5EF4-FFF2-40B4-BE49-F238E27FC236}">
                <a16:creationId xmlns:a16="http://schemas.microsoft.com/office/drawing/2014/main" id="{B0BACB82-35F8-9C76-85B3-D96CD39C7C18}"/>
              </a:ext>
            </a:extLst>
          </p:cNvPr>
          <p:cNvSpPr>
            <a:spLocks noGrp="1"/>
          </p:cNvSpPr>
          <p:nvPr/>
        </p:nvSpPr>
        <p:spPr>
          <a:xfrm>
            <a:off x="1704974" y="5293520"/>
            <a:ext cx="7693025" cy="323850"/>
          </a:xfrm>
          <a:prstGeom prst="rect">
            <a:avLst/>
          </a:prstGeom>
          <a:noFill/>
          <a:ln w="0">
            <a:noFill/>
            <a:prstDash val="solid"/>
          </a:ln>
        </p:spPr>
        <p:txBody>
          <a:bodyPr wrap="square" lIns="0" tIns="0" rIns="0" bIns="0" anchor="t">
            <a:noAutofit/>
          </a:bodyPr>
          <a:lstStyle/>
          <a:p>
            <a:pPr algn="l">
              <a:defRPr sz="1950" b="1" i="0">
                <a:solidFill>
                  <a:srgbClr val="021E5E"/>
                </a:solidFill>
                <a:latin typeface="Figtree"/>
                <a:ea typeface="Figtree"/>
                <a:cs typeface="Figtree"/>
              </a:defRPr>
            </a:pPr>
            <a:r>
              <a:rPr lang="en-US" sz="1950" b="1">
                <a:solidFill>
                  <a:srgbClr val="021E5E"/>
                </a:solidFill>
                <a:latin typeface="Figtree"/>
                <a:ea typeface="Figtree"/>
                <a:cs typeface="Figtree"/>
              </a:rPr>
              <a:t>CCS and TI consultations scope</a:t>
            </a:r>
            <a:endParaRPr sz="1950" b="1" i="0">
              <a:solidFill>
                <a:srgbClr val="021E5E"/>
              </a:solidFill>
              <a:latin typeface="Figtree"/>
              <a:ea typeface="Figtree"/>
              <a:cs typeface="Figtree"/>
            </a:endParaRPr>
          </a:p>
        </p:txBody>
      </p:sp>
      <p:sp>
        <p:nvSpPr>
          <p:cNvPr id="31" name="Oval 30">
            <a:extLst>
              <a:ext uri="{FF2B5EF4-FFF2-40B4-BE49-F238E27FC236}">
                <a16:creationId xmlns:a16="http://schemas.microsoft.com/office/drawing/2014/main" id="{941D1248-9C3A-29BF-E4E2-EBE81F3E6BFC}"/>
              </a:ext>
            </a:extLst>
          </p:cNvPr>
          <p:cNvSpPr>
            <a:spLocks noGrp="1"/>
          </p:cNvSpPr>
          <p:nvPr/>
        </p:nvSpPr>
        <p:spPr>
          <a:xfrm>
            <a:off x="1047750" y="5240934"/>
            <a:ext cx="438150" cy="438150"/>
          </a:xfrm>
          <a:prstGeom prst="ellipse">
            <a:avLst/>
          </a:prstGeom>
          <a:solidFill>
            <a:srgbClr val="4D38F5"/>
          </a:solidFill>
          <a:ln w="28575">
            <a:solidFill>
              <a:srgbClr val="F8F8F8"/>
            </a:solidFill>
            <a:prstDash val="solid"/>
          </a:ln>
        </p:spPr>
        <p:txBody>
          <a:bodyPr lIns="0" tIns="0" rIns="0" bIns="0" anchor="ctr">
            <a:noAutofit/>
          </a:bodyPr>
          <a:lstStyle/>
          <a:p>
            <a:pPr algn="ctr">
              <a:defRPr sz="1650" b="1">
                <a:solidFill>
                  <a:srgbClr val="FFFFFF"/>
                </a:solidFill>
                <a:latin typeface="Figtree"/>
                <a:ea typeface="Figtree"/>
                <a:cs typeface="Figtree"/>
              </a:defRPr>
            </a:pPr>
            <a:r>
              <a:rPr lang="en-US" sz="1650" b="1">
                <a:solidFill>
                  <a:schemeClr val="bg1"/>
                </a:solidFill>
                <a:latin typeface="Figtree"/>
                <a:ea typeface="Figtree"/>
                <a:cs typeface="Figtree"/>
              </a:rPr>
              <a:t>6</a:t>
            </a:r>
            <a:endParaRPr sz="1650" b="1">
              <a:solidFill>
                <a:schemeClr val="bg1"/>
              </a:solidFill>
              <a:latin typeface="Figtree"/>
              <a:ea typeface="Figtree"/>
              <a:cs typeface="Figtree"/>
            </a:endParaRPr>
          </a:p>
        </p:txBody>
      </p:sp>
    </p:spTree>
    <p:extLst>
      <p:ext uri="{BB962C8B-B14F-4D97-AF65-F5344CB8AC3E}">
        <p14:creationId xmlns:p14="http://schemas.microsoft.com/office/powerpoint/2010/main" val="11884702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9B374-501A-35B8-9114-1668087F423D}"/>
            </a:ext>
          </a:extLst>
        </p:cNvPr>
        <p:cNvGrpSpPr/>
        <p:nvPr/>
      </p:nvGrpSpPr>
      <p:grpSpPr>
        <a:xfrm>
          <a:off x="0" y="0"/>
          <a:ext cx="0" cy="0"/>
          <a:chOff x="0" y="0"/>
          <a:chExt cx="0" cy="0"/>
        </a:xfrm>
      </p:grpSpPr>
      <p:sp>
        <p:nvSpPr>
          <p:cNvPr id="69" name="section-label">
            <a:extLst>
              <a:ext uri="{FF2B5EF4-FFF2-40B4-BE49-F238E27FC236}">
                <a16:creationId xmlns:a16="http://schemas.microsoft.com/office/drawing/2014/main" id="{9153CDF1-FCD4-F6FB-0AD1-EF3BE31137AE}"/>
              </a:ext>
            </a:extLst>
          </p:cNvPr>
          <p:cNvSpPr>
            <a:spLocks noGrp="1"/>
          </p:cNvSpPr>
          <p:nvPr/>
        </p:nvSpPr>
        <p:spPr>
          <a:xfrm>
            <a:off x="552450" y="123825"/>
            <a:ext cx="7239000" cy="190500"/>
          </a:xfrm>
          <a:prstGeom prst="rect">
            <a:avLst/>
          </a:prstGeom>
          <a:noFill/>
          <a:ln w="0">
            <a:noFill/>
            <a:prstDash val="solid"/>
          </a:ln>
        </p:spPr>
        <p:txBody>
          <a:bodyPr wrap="square" lIns="0" tIns="0" rIns="0" bIns="0" anchor="ctr">
            <a:noAutofit/>
          </a:bodyPr>
          <a:lstStyle/>
          <a:p>
            <a:pPr>
              <a:defRPr sz="938" b="1" i="0">
                <a:solidFill>
                  <a:srgbClr val="4D38F5"/>
                </a:solidFill>
                <a:latin typeface="Figtree"/>
                <a:ea typeface="Figtree"/>
                <a:cs typeface="Figtree"/>
              </a:defRPr>
            </a:pPr>
            <a:r>
              <a:rPr sz="900" b="1">
                <a:solidFill>
                  <a:srgbClr val="4D38F5"/>
                </a:solidFill>
                <a:latin typeface="Figtree"/>
                <a:ea typeface="Figtree"/>
                <a:cs typeface="Figtree"/>
              </a:rPr>
              <a:t>PERMISSION GRANT</a:t>
            </a:r>
          </a:p>
        </p:txBody>
      </p:sp>
      <p:sp>
        <p:nvSpPr>
          <p:cNvPr id="70" name="slide-title">
            <a:extLst>
              <a:ext uri="{FF2B5EF4-FFF2-40B4-BE49-F238E27FC236}">
                <a16:creationId xmlns:a16="http://schemas.microsoft.com/office/drawing/2014/main" id="{1FB13925-A0C6-1CFC-4753-679348FFBF34}"/>
              </a:ext>
            </a:extLst>
          </p:cNvPr>
          <p:cNvSpPr>
            <a:spLocks noGrp="1"/>
          </p:cNvSpPr>
          <p:nvPr/>
        </p:nvSpPr>
        <p:spPr>
          <a:xfrm>
            <a:off x="552450" y="342900"/>
            <a:ext cx="10477500" cy="552450"/>
          </a:xfrm>
          <a:prstGeom prst="rect">
            <a:avLst/>
          </a:prstGeom>
          <a:noFill/>
          <a:ln w="0">
            <a:noFill/>
            <a:prstDash val="solid"/>
          </a:ln>
        </p:spPr>
        <p:txBody>
          <a:bodyPr wrap="square" lIns="0" tIns="0" rIns="0" bIns="0" anchor="ctr">
            <a:noAutofit/>
          </a:bodyPr>
          <a:lstStyle/>
          <a:p>
            <a:pPr>
              <a:defRPr sz="3150" b="1" i="0">
                <a:solidFill>
                  <a:srgbClr val="021E5E"/>
                </a:solidFill>
                <a:latin typeface="Figtree"/>
                <a:ea typeface="Figtree"/>
                <a:cs typeface="Figtree"/>
              </a:defRPr>
            </a:pPr>
            <a:r>
              <a:rPr sz="3150" b="1">
                <a:solidFill>
                  <a:srgbClr val="021E5E"/>
                </a:solidFill>
                <a:latin typeface="Figtree"/>
                <a:ea typeface="Figtree"/>
                <a:cs typeface="Figtree"/>
              </a:rPr>
              <a:t>Permission grant and supplier verification</a:t>
            </a:r>
          </a:p>
        </p:txBody>
      </p:sp>
      <p:sp>
        <p:nvSpPr>
          <p:cNvPr id="71" name="Rectangle 70">
            <a:extLst>
              <a:ext uri="{FF2B5EF4-FFF2-40B4-BE49-F238E27FC236}">
                <a16:creationId xmlns:a16="http://schemas.microsoft.com/office/drawing/2014/main" id="{1ED3D32E-AA4C-097B-FD66-FEFF7EDCF1A3}"/>
              </a:ext>
            </a:extLst>
          </p:cNvPr>
          <p:cNvSpPr>
            <a:spLocks noGrp="1"/>
          </p:cNvSpPr>
          <p:nvPr/>
        </p:nvSpPr>
        <p:spPr>
          <a:xfrm>
            <a:off x="571500" y="971550"/>
            <a:ext cx="10287000" cy="419100"/>
          </a:xfrm>
          <a:prstGeom prst="rect">
            <a:avLst/>
          </a:prstGeom>
          <a:noFill/>
          <a:ln w="0">
            <a:noFill/>
            <a:prstDash val="solid"/>
          </a:ln>
        </p:spPr>
        <p:txBody>
          <a:bodyPr wrap="square" lIns="0" tIns="0" rIns="0" bIns="0" anchor="t">
            <a:noAutofit/>
          </a:bodyPr>
          <a:lstStyle/>
          <a:p>
            <a:pPr>
              <a:defRPr sz="1725" b="0" i="0">
                <a:solidFill>
                  <a:srgbClr val="5E6274"/>
                </a:solidFill>
                <a:latin typeface="Figtree"/>
                <a:ea typeface="Figtree"/>
                <a:cs typeface="Figtree"/>
              </a:defRPr>
            </a:pPr>
            <a:r>
              <a:rPr sz="1600">
                <a:solidFill>
                  <a:srgbClr val="5E6274"/>
                </a:solidFill>
                <a:latin typeface="Figtree"/>
                <a:ea typeface="Figtree"/>
                <a:cs typeface="Figtree"/>
              </a:rPr>
              <a:t>The supplier performs account</a:t>
            </a:r>
            <a:r>
              <a:rPr lang="en-US" sz="1600">
                <a:solidFill>
                  <a:srgbClr val="5E6274"/>
                </a:solidFill>
                <a:latin typeface="Figtree"/>
                <a:ea typeface="Figtree"/>
                <a:cs typeface="Figtree"/>
              </a:rPr>
              <a:t> </a:t>
            </a:r>
            <a:r>
              <a:rPr sz="1600">
                <a:solidFill>
                  <a:srgbClr val="5E6274"/>
                </a:solidFill>
                <a:latin typeface="Figtree"/>
                <a:ea typeface="Figtree"/>
                <a:cs typeface="Figtree"/>
              </a:rPr>
              <a:t>holder verification inside the CCS permission journey</a:t>
            </a:r>
          </a:p>
        </p:txBody>
      </p:sp>
      <p:sp>
        <p:nvSpPr>
          <p:cNvPr id="72" name="Rectangle 71">
            <a:extLst>
              <a:ext uri="{FF2B5EF4-FFF2-40B4-BE49-F238E27FC236}">
                <a16:creationId xmlns:a16="http://schemas.microsoft.com/office/drawing/2014/main" id="{C324DC78-B2E3-0BAD-0F63-FF5B3228BE26}"/>
              </a:ext>
            </a:extLst>
          </p:cNvPr>
          <p:cNvSpPr>
            <a:spLocks noGrp="1"/>
          </p:cNvSpPr>
          <p:nvPr/>
        </p:nvSpPr>
        <p:spPr>
          <a:xfrm>
            <a:off x="836017" y="5897563"/>
            <a:ext cx="10519966" cy="514350"/>
          </a:xfrm>
          <a:prstGeom prst="rect">
            <a:avLst/>
          </a:prstGeom>
          <a:noFill/>
          <a:ln w="0">
            <a:noFill/>
            <a:prstDash val="solid"/>
          </a:ln>
        </p:spPr>
        <p:txBody>
          <a:bodyPr wrap="square" lIns="0" tIns="0" rIns="0" bIns="0" anchor="ctr">
            <a:noAutofit/>
          </a:bodyPr>
          <a:lstStyle/>
          <a:p>
            <a:pPr algn="ctr">
              <a:defRPr sz="1650" b="1" i="0">
                <a:solidFill>
                  <a:srgbClr val="021E5E"/>
                </a:solidFill>
                <a:latin typeface="Figtree"/>
                <a:ea typeface="Figtree"/>
                <a:cs typeface="Figtree"/>
              </a:defRPr>
            </a:pPr>
            <a:r>
              <a:rPr sz="1650" b="1">
                <a:solidFill>
                  <a:srgbClr val="021E5E"/>
                </a:solidFill>
                <a:latin typeface="Figtree"/>
                <a:ea typeface="Figtree"/>
                <a:cs typeface="Figtree"/>
              </a:rPr>
              <a:t>The supplier verifies the person as its Account Holder. CCS remains the authority for the permission</a:t>
            </a:r>
            <a:r>
              <a:rPr lang="en-US" sz="1650" b="1">
                <a:solidFill>
                  <a:srgbClr val="021E5E"/>
                </a:solidFill>
                <a:latin typeface="Figtree"/>
                <a:ea typeface="Figtree"/>
                <a:cs typeface="Figtree"/>
              </a:rPr>
              <a:t> record.</a:t>
            </a:r>
            <a:endParaRPr sz="1650" b="1">
              <a:solidFill>
                <a:srgbClr val="021E5E"/>
              </a:solidFill>
              <a:latin typeface="Figtree"/>
              <a:ea typeface="Figtree"/>
              <a:cs typeface="Figtree"/>
            </a:endParaRPr>
          </a:p>
        </p:txBody>
      </p:sp>
      <p:sp>
        <p:nvSpPr>
          <p:cNvPr id="73" name="Straight Connector 72">
            <a:extLst>
              <a:ext uri="{FF2B5EF4-FFF2-40B4-BE49-F238E27FC236}">
                <a16:creationId xmlns:a16="http://schemas.microsoft.com/office/drawing/2014/main" id="{FDFB8217-DAF5-F614-0909-5B21A4F09FCC}"/>
              </a:ext>
            </a:extLst>
          </p:cNvPr>
          <p:cNvSpPr>
            <a:spLocks noGrp="1"/>
          </p:cNvSpPr>
          <p:nvPr/>
        </p:nvSpPr>
        <p:spPr>
          <a:xfrm>
            <a:off x="552450" y="6419850"/>
            <a:ext cx="11087100" cy="0"/>
          </a:xfrm>
          <a:prstGeom prst="line">
            <a:avLst/>
          </a:prstGeom>
          <a:noFill/>
          <a:ln w="9525">
            <a:solidFill>
              <a:srgbClr val="D9DDE8"/>
            </a:solidFill>
            <a:prstDash val="solid"/>
          </a:ln>
        </p:spPr>
        <p:txBody>
          <a:bodyPr/>
          <a:lstStyle/>
          <a:p>
            <a:endParaRPr lang="en-GB">
              <a:solidFill>
                <a:srgbClr val="000000"/>
              </a:solidFill>
              <a:latin typeface="Calibri"/>
              <a:ea typeface="Calibri"/>
              <a:cs typeface="Calibri"/>
            </a:endParaRPr>
          </a:p>
        </p:txBody>
      </p:sp>
      <p:sp>
        <p:nvSpPr>
          <p:cNvPr id="74" name="Rectangle: Rounded Corners 73">
            <a:extLst>
              <a:ext uri="{FF2B5EF4-FFF2-40B4-BE49-F238E27FC236}">
                <a16:creationId xmlns:a16="http://schemas.microsoft.com/office/drawing/2014/main" id="{0F162A78-5261-6183-255B-E4AAF4C38AAA}"/>
              </a:ext>
            </a:extLst>
          </p:cNvPr>
          <p:cNvSpPr>
            <a:spLocks noGrp="1"/>
          </p:cNvSpPr>
          <p:nvPr/>
        </p:nvSpPr>
        <p:spPr>
          <a:xfrm>
            <a:off x="1510505" y="1457325"/>
            <a:ext cx="1857375" cy="1966913"/>
          </a:xfrm>
          <a:prstGeom prst="roundRect">
            <a:avLst>
              <a:gd name="adj" fmla="val 6154"/>
            </a:avLst>
          </a:prstGeom>
          <a:solidFill>
            <a:srgbClr val="FFEEC4"/>
          </a:solidFill>
          <a:ln w="11906">
            <a:solidFill>
              <a:srgbClr val="E97132"/>
            </a:solidFill>
            <a:prstDash val="solid"/>
          </a:ln>
        </p:spPr>
        <p:txBody>
          <a:bodyPr/>
          <a:lstStyle/>
          <a:p>
            <a:endParaRPr lang="en-GB">
              <a:solidFill>
                <a:srgbClr val="000000"/>
              </a:solidFill>
              <a:latin typeface="Calibri"/>
              <a:ea typeface="Calibri"/>
              <a:cs typeface="Calibri"/>
            </a:endParaRPr>
          </a:p>
        </p:txBody>
      </p:sp>
      <p:sp>
        <p:nvSpPr>
          <p:cNvPr id="75" name="Oval 74">
            <a:extLst>
              <a:ext uri="{FF2B5EF4-FFF2-40B4-BE49-F238E27FC236}">
                <a16:creationId xmlns:a16="http://schemas.microsoft.com/office/drawing/2014/main" id="{C910AB4C-3E26-5CB2-8155-D1410606C3DC}"/>
              </a:ext>
            </a:extLst>
          </p:cNvPr>
          <p:cNvSpPr>
            <a:spLocks noGrp="1"/>
          </p:cNvSpPr>
          <p:nvPr/>
        </p:nvSpPr>
        <p:spPr>
          <a:xfrm>
            <a:off x="1567655" y="1673225"/>
            <a:ext cx="323850" cy="323850"/>
          </a:xfrm>
          <a:prstGeom prst="ellipse">
            <a:avLst/>
          </a:prstGeom>
          <a:solidFill>
            <a:srgbClr val="E97132"/>
          </a:solidFill>
          <a:ln w="0">
            <a:noFill/>
            <a:prstDash val="solid"/>
          </a:ln>
        </p:spPr>
        <p:txBody>
          <a:bodyPr lIns="0" tIns="0" rIns="0" bIns="0" anchor="ctr">
            <a:noAutofit/>
          </a:bodyPr>
          <a:lstStyle/>
          <a:p>
            <a:pPr algn="ctr">
              <a:defRPr sz="1500" b="1">
                <a:solidFill>
                  <a:srgbClr val="FFFFFF"/>
                </a:solidFill>
                <a:latin typeface="Figtree"/>
                <a:ea typeface="Figtree"/>
                <a:cs typeface="Figtree"/>
              </a:defRPr>
            </a:pPr>
            <a:r>
              <a:rPr sz="1500" b="1">
                <a:solidFill>
                  <a:srgbClr val="FFFFFF"/>
                </a:solidFill>
                <a:latin typeface="Figtree"/>
                <a:ea typeface="Figtree"/>
                <a:cs typeface="Figtree"/>
              </a:rPr>
              <a:t>1</a:t>
            </a:r>
          </a:p>
        </p:txBody>
      </p:sp>
      <p:sp>
        <p:nvSpPr>
          <p:cNvPr id="76" name="Rectangle 75">
            <a:extLst>
              <a:ext uri="{FF2B5EF4-FFF2-40B4-BE49-F238E27FC236}">
                <a16:creationId xmlns:a16="http://schemas.microsoft.com/office/drawing/2014/main" id="{C960EF9B-703F-F0C8-5074-23EF31A3DDB0}"/>
              </a:ext>
            </a:extLst>
          </p:cNvPr>
          <p:cNvSpPr>
            <a:spLocks noGrp="1"/>
          </p:cNvSpPr>
          <p:nvPr/>
        </p:nvSpPr>
        <p:spPr>
          <a:xfrm>
            <a:off x="1976436" y="1558925"/>
            <a:ext cx="1306513" cy="552450"/>
          </a:xfrm>
          <a:prstGeom prst="rect">
            <a:avLst/>
          </a:prstGeom>
          <a:noFill/>
          <a:ln w="0">
            <a:noFill/>
            <a:prstDash val="solid"/>
          </a:ln>
        </p:spPr>
        <p:txBody>
          <a:bodyPr wrap="square" lIns="0" tIns="0" rIns="0" bIns="0" anchor="ctr">
            <a:noAutofit/>
          </a:bodyPr>
          <a:lstStyle/>
          <a:p>
            <a:pPr>
              <a:defRPr sz="1575" b="1" i="0">
                <a:solidFill>
                  <a:srgbClr val="021E5E"/>
                </a:solidFill>
                <a:latin typeface="Figtree"/>
                <a:ea typeface="Figtree"/>
                <a:cs typeface="Figtree"/>
              </a:defRPr>
            </a:pPr>
            <a:r>
              <a:rPr lang="en-US" sz="1200" b="1">
                <a:solidFill>
                  <a:srgbClr val="021E5E"/>
                </a:solidFill>
                <a:latin typeface="Figtree"/>
                <a:ea typeface="Figtree"/>
                <a:cs typeface="Figtree"/>
              </a:rPr>
              <a:t>Account holder requests a service from an RTI User</a:t>
            </a:r>
            <a:endParaRPr sz="1200" b="1">
              <a:solidFill>
                <a:srgbClr val="021E5E"/>
              </a:solidFill>
              <a:latin typeface="Figtree"/>
              <a:ea typeface="Figtree"/>
              <a:cs typeface="Figtree"/>
            </a:endParaRPr>
          </a:p>
        </p:txBody>
      </p:sp>
      <p:sp>
        <p:nvSpPr>
          <p:cNvPr id="77" name="Rectangle 76">
            <a:extLst>
              <a:ext uri="{FF2B5EF4-FFF2-40B4-BE49-F238E27FC236}">
                <a16:creationId xmlns:a16="http://schemas.microsoft.com/office/drawing/2014/main" id="{EA93E390-A3B1-0C82-E2A7-6B74C72024FB}"/>
              </a:ext>
            </a:extLst>
          </p:cNvPr>
          <p:cNvSpPr>
            <a:spLocks noGrp="1"/>
          </p:cNvSpPr>
          <p:nvPr/>
        </p:nvSpPr>
        <p:spPr>
          <a:xfrm>
            <a:off x="1681955" y="2222647"/>
            <a:ext cx="1514475" cy="1081088"/>
          </a:xfrm>
          <a:prstGeom prst="rect">
            <a:avLst/>
          </a:prstGeom>
          <a:noFill/>
          <a:ln w="0">
            <a:noFill/>
            <a:prstDash val="solid"/>
          </a:ln>
        </p:spPr>
        <p:txBody>
          <a:bodyPr wrap="square" lIns="0" tIns="0" rIns="0" bIns="0" anchor="t">
            <a:noAutofit/>
          </a:bodyPr>
          <a:lstStyle/>
          <a:p>
            <a:pPr algn="ctr">
              <a:lnSpc>
                <a:spcPct val="105000"/>
              </a:lnSpc>
              <a:defRPr sz="1350" b="0" i="0">
                <a:solidFill>
                  <a:srgbClr val="201E2E"/>
                </a:solidFill>
                <a:latin typeface="Figtree"/>
                <a:ea typeface="Figtree"/>
                <a:cs typeface="Figtree"/>
              </a:defRPr>
            </a:pPr>
            <a:r>
              <a:rPr lang="en-US" sz="1000">
                <a:solidFill>
                  <a:srgbClr val="201E2E"/>
                </a:solidFill>
                <a:latin typeface="Figtree"/>
                <a:ea typeface="Figtree"/>
                <a:cs typeface="Figtree"/>
              </a:rPr>
              <a:t>An account holder interacts with an RTI User to use a service that requires permission for access to account specific tariff information.</a:t>
            </a:r>
            <a:endParaRPr sz="1000">
              <a:solidFill>
                <a:srgbClr val="201E2E"/>
              </a:solidFill>
              <a:latin typeface="Figtree"/>
              <a:ea typeface="Figtree"/>
              <a:cs typeface="Figtree"/>
            </a:endParaRPr>
          </a:p>
        </p:txBody>
      </p:sp>
      <p:sp>
        <p:nvSpPr>
          <p:cNvPr id="78" name="Rectangle: Rounded Corners 77">
            <a:extLst>
              <a:ext uri="{FF2B5EF4-FFF2-40B4-BE49-F238E27FC236}">
                <a16:creationId xmlns:a16="http://schemas.microsoft.com/office/drawing/2014/main" id="{F1F0D862-C133-C654-043D-4DACF22FA03C}"/>
              </a:ext>
            </a:extLst>
          </p:cNvPr>
          <p:cNvSpPr>
            <a:spLocks noGrp="1"/>
          </p:cNvSpPr>
          <p:nvPr/>
        </p:nvSpPr>
        <p:spPr>
          <a:xfrm>
            <a:off x="3990477" y="1465262"/>
            <a:ext cx="1857375" cy="1966913"/>
          </a:xfrm>
          <a:prstGeom prst="roundRect">
            <a:avLst>
              <a:gd name="adj" fmla="val 6154"/>
            </a:avLst>
          </a:prstGeom>
          <a:solidFill>
            <a:srgbClr val="EAF0FF"/>
          </a:solidFill>
          <a:ln w="11906">
            <a:solidFill>
              <a:srgbClr val="4D38F5"/>
            </a:solidFill>
            <a:prstDash val="solid"/>
          </a:ln>
        </p:spPr>
        <p:txBody>
          <a:bodyPr/>
          <a:lstStyle/>
          <a:p>
            <a:endParaRPr lang="en-GB">
              <a:solidFill>
                <a:srgbClr val="000000"/>
              </a:solidFill>
              <a:latin typeface="Calibri"/>
              <a:ea typeface="Calibri"/>
              <a:cs typeface="Calibri"/>
            </a:endParaRPr>
          </a:p>
        </p:txBody>
      </p:sp>
      <p:sp>
        <p:nvSpPr>
          <p:cNvPr id="79" name="Oval 78">
            <a:extLst>
              <a:ext uri="{FF2B5EF4-FFF2-40B4-BE49-F238E27FC236}">
                <a16:creationId xmlns:a16="http://schemas.microsoft.com/office/drawing/2014/main" id="{58BB24AD-5732-9D50-8C9B-75F6446707A2}"/>
              </a:ext>
            </a:extLst>
          </p:cNvPr>
          <p:cNvSpPr>
            <a:spLocks noGrp="1"/>
          </p:cNvSpPr>
          <p:nvPr/>
        </p:nvSpPr>
        <p:spPr>
          <a:xfrm>
            <a:off x="4047627" y="1676399"/>
            <a:ext cx="323850" cy="323850"/>
          </a:xfrm>
          <a:prstGeom prst="ellipse">
            <a:avLst/>
          </a:prstGeom>
          <a:solidFill>
            <a:srgbClr val="4D38F5"/>
          </a:solidFill>
          <a:ln w="0">
            <a:noFill/>
            <a:prstDash val="solid"/>
          </a:ln>
        </p:spPr>
        <p:txBody>
          <a:bodyPr lIns="0" tIns="0" rIns="0" bIns="0" anchor="ctr">
            <a:noAutofit/>
          </a:bodyPr>
          <a:lstStyle/>
          <a:p>
            <a:pPr algn="ctr">
              <a:defRPr sz="1500" b="1">
                <a:solidFill>
                  <a:srgbClr val="FFFFFF"/>
                </a:solidFill>
                <a:latin typeface="Figtree"/>
                <a:ea typeface="Figtree"/>
                <a:cs typeface="Figtree"/>
              </a:defRPr>
            </a:pPr>
            <a:r>
              <a:rPr lang="en-US" sz="1500" b="1">
                <a:solidFill>
                  <a:srgbClr val="FFFFFF"/>
                </a:solidFill>
                <a:latin typeface="Figtree"/>
                <a:ea typeface="Figtree"/>
                <a:cs typeface="Figtree"/>
              </a:rPr>
              <a:t>2</a:t>
            </a:r>
            <a:endParaRPr sz="1500" b="1">
              <a:solidFill>
                <a:srgbClr val="FFFFFF"/>
              </a:solidFill>
              <a:latin typeface="Figtree"/>
              <a:ea typeface="Figtree"/>
              <a:cs typeface="Figtree"/>
            </a:endParaRPr>
          </a:p>
        </p:txBody>
      </p:sp>
      <p:sp>
        <p:nvSpPr>
          <p:cNvPr id="80" name="Rectangle 79">
            <a:extLst>
              <a:ext uri="{FF2B5EF4-FFF2-40B4-BE49-F238E27FC236}">
                <a16:creationId xmlns:a16="http://schemas.microsoft.com/office/drawing/2014/main" id="{58087948-2995-D122-C5EF-2219D7453A16}"/>
              </a:ext>
            </a:extLst>
          </p:cNvPr>
          <p:cNvSpPr>
            <a:spLocks noGrp="1"/>
          </p:cNvSpPr>
          <p:nvPr/>
        </p:nvSpPr>
        <p:spPr>
          <a:xfrm>
            <a:off x="4456408" y="1562099"/>
            <a:ext cx="1306513" cy="552450"/>
          </a:xfrm>
          <a:prstGeom prst="rect">
            <a:avLst/>
          </a:prstGeom>
          <a:noFill/>
          <a:ln w="0">
            <a:noFill/>
            <a:prstDash val="solid"/>
          </a:ln>
        </p:spPr>
        <p:txBody>
          <a:bodyPr wrap="square" lIns="0" tIns="0" rIns="0" bIns="0" anchor="ctr">
            <a:noAutofit/>
          </a:bodyPr>
          <a:lstStyle/>
          <a:p>
            <a:pPr>
              <a:defRPr sz="1575" b="1" i="0">
                <a:solidFill>
                  <a:srgbClr val="021E5E"/>
                </a:solidFill>
                <a:latin typeface="Figtree"/>
                <a:ea typeface="Figtree"/>
                <a:cs typeface="Figtree"/>
              </a:defRPr>
            </a:pPr>
            <a:r>
              <a:rPr lang="en-US" sz="1200" b="1">
                <a:solidFill>
                  <a:srgbClr val="021E5E"/>
                </a:solidFill>
                <a:latin typeface="Figtree"/>
                <a:ea typeface="Figtree"/>
                <a:cs typeface="Figtree"/>
              </a:rPr>
              <a:t>RTI User sends a PAR to CCS</a:t>
            </a:r>
            <a:endParaRPr sz="1200" b="1">
              <a:solidFill>
                <a:srgbClr val="021E5E"/>
              </a:solidFill>
              <a:latin typeface="Figtree"/>
              <a:ea typeface="Figtree"/>
              <a:cs typeface="Figtree"/>
            </a:endParaRPr>
          </a:p>
        </p:txBody>
      </p:sp>
      <p:sp>
        <p:nvSpPr>
          <p:cNvPr id="81" name="Rectangle 80">
            <a:extLst>
              <a:ext uri="{FF2B5EF4-FFF2-40B4-BE49-F238E27FC236}">
                <a16:creationId xmlns:a16="http://schemas.microsoft.com/office/drawing/2014/main" id="{E99BF730-291B-40E1-DCF0-52F222B3C32F}"/>
              </a:ext>
            </a:extLst>
          </p:cNvPr>
          <p:cNvSpPr>
            <a:spLocks noGrp="1"/>
          </p:cNvSpPr>
          <p:nvPr/>
        </p:nvSpPr>
        <p:spPr>
          <a:xfrm>
            <a:off x="4039851" y="2118388"/>
            <a:ext cx="1729183" cy="1081088"/>
          </a:xfrm>
          <a:prstGeom prst="rect">
            <a:avLst/>
          </a:prstGeom>
          <a:noFill/>
          <a:ln w="0">
            <a:noFill/>
            <a:prstDash val="solid"/>
          </a:ln>
        </p:spPr>
        <p:txBody>
          <a:bodyPr wrap="square" lIns="0" tIns="0" rIns="0" bIns="0" anchor="t">
            <a:noAutofit/>
          </a:bodyPr>
          <a:lstStyle/>
          <a:p>
            <a:pPr algn="ctr">
              <a:lnSpc>
                <a:spcPct val="105000"/>
              </a:lnSpc>
              <a:defRPr sz="1350" b="0" i="0">
                <a:solidFill>
                  <a:srgbClr val="201E2E"/>
                </a:solidFill>
                <a:latin typeface="Figtree"/>
                <a:ea typeface="Figtree"/>
                <a:cs typeface="Figtree"/>
              </a:defRPr>
            </a:pPr>
            <a:r>
              <a:rPr lang="en-US" sz="1000">
                <a:solidFill>
                  <a:srgbClr val="201E2E"/>
                </a:solidFill>
                <a:latin typeface="Figtree"/>
                <a:ea typeface="Figtree"/>
                <a:cs typeface="Figtree"/>
              </a:rPr>
              <a:t>The RTI User sends the Pushed Authorization Request (PAR) to CCS which includes the permission </a:t>
            </a:r>
            <a:r>
              <a:rPr lang="en-US" sz="1000" err="1">
                <a:solidFill>
                  <a:srgbClr val="201E2E"/>
                </a:solidFill>
                <a:latin typeface="Figtree"/>
                <a:ea typeface="Figtree"/>
                <a:cs typeface="Figtree"/>
              </a:rPr>
              <a:t>authorisation</a:t>
            </a:r>
            <a:r>
              <a:rPr lang="en-US" sz="1000">
                <a:solidFill>
                  <a:srgbClr val="201E2E"/>
                </a:solidFill>
                <a:latin typeface="Figtree"/>
                <a:ea typeface="Figtree"/>
                <a:cs typeface="Figtree"/>
              </a:rPr>
              <a:t> details outlining the request, this can include a request for ongoing event notifications.</a:t>
            </a:r>
            <a:endParaRPr sz="1000">
              <a:solidFill>
                <a:srgbClr val="201E2E"/>
              </a:solidFill>
              <a:latin typeface="Figtree"/>
              <a:ea typeface="Figtree"/>
              <a:cs typeface="Figtree"/>
            </a:endParaRPr>
          </a:p>
        </p:txBody>
      </p:sp>
      <p:sp>
        <p:nvSpPr>
          <p:cNvPr id="82" name="Rectangle: Rounded Corners 81">
            <a:extLst>
              <a:ext uri="{FF2B5EF4-FFF2-40B4-BE49-F238E27FC236}">
                <a16:creationId xmlns:a16="http://schemas.microsoft.com/office/drawing/2014/main" id="{626D164A-056C-5FD7-A0EC-C9893678AC23}"/>
              </a:ext>
            </a:extLst>
          </p:cNvPr>
          <p:cNvSpPr>
            <a:spLocks noGrp="1"/>
          </p:cNvSpPr>
          <p:nvPr/>
        </p:nvSpPr>
        <p:spPr>
          <a:xfrm>
            <a:off x="6470450" y="1465259"/>
            <a:ext cx="1857375" cy="1966913"/>
          </a:xfrm>
          <a:prstGeom prst="roundRect">
            <a:avLst>
              <a:gd name="adj" fmla="val 6154"/>
            </a:avLst>
          </a:prstGeom>
          <a:solidFill>
            <a:srgbClr val="FFFFFF"/>
          </a:solidFill>
          <a:ln w="11906">
            <a:solidFill>
              <a:srgbClr val="D9DDE8"/>
            </a:solidFill>
            <a:prstDash val="soli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0000"/>
              </a:solidFill>
              <a:effectLst/>
              <a:uLnTx/>
              <a:uFillTx/>
              <a:latin typeface="Calibri"/>
              <a:ea typeface="Calibri"/>
              <a:cs typeface="Calibri"/>
            </a:endParaRPr>
          </a:p>
        </p:txBody>
      </p:sp>
      <p:sp>
        <p:nvSpPr>
          <p:cNvPr id="83" name="Oval 82">
            <a:extLst>
              <a:ext uri="{FF2B5EF4-FFF2-40B4-BE49-F238E27FC236}">
                <a16:creationId xmlns:a16="http://schemas.microsoft.com/office/drawing/2014/main" id="{45AAFA6D-8101-59C0-0B37-88A50EA5BB73}"/>
              </a:ext>
            </a:extLst>
          </p:cNvPr>
          <p:cNvSpPr>
            <a:spLocks noGrp="1"/>
          </p:cNvSpPr>
          <p:nvPr/>
        </p:nvSpPr>
        <p:spPr>
          <a:xfrm>
            <a:off x="6527600" y="1676396"/>
            <a:ext cx="323850" cy="323850"/>
          </a:xfrm>
          <a:prstGeom prst="ellipse">
            <a:avLst/>
          </a:prstGeom>
          <a:solidFill>
            <a:srgbClr val="4D38F5"/>
          </a:solidFill>
          <a:ln w="0">
            <a:noFill/>
            <a:prstDash val="solid"/>
          </a:ln>
        </p:spPr>
        <p:txBody>
          <a:bodyPr lIns="0" tIns="0" rIns="0" bIns="0" anchor="ctr">
            <a:noAutofit/>
          </a:bodyPr>
          <a:lstStyle/>
          <a:p>
            <a:pPr algn="ctr">
              <a:defRPr sz="1500" b="1">
                <a:solidFill>
                  <a:srgbClr val="FFFFFF"/>
                </a:solidFill>
                <a:latin typeface="Figtree"/>
                <a:ea typeface="Figtree"/>
                <a:cs typeface="Figtree"/>
              </a:defRPr>
            </a:pPr>
            <a:r>
              <a:rPr lang="en-US" sz="1500" b="1">
                <a:solidFill>
                  <a:srgbClr val="FFFFFF"/>
                </a:solidFill>
                <a:latin typeface="Figtree"/>
                <a:ea typeface="Figtree"/>
                <a:cs typeface="Figtree"/>
              </a:rPr>
              <a:t>3</a:t>
            </a:r>
            <a:endParaRPr sz="1500" b="1">
              <a:solidFill>
                <a:srgbClr val="FFFFFF"/>
              </a:solidFill>
              <a:latin typeface="Figtree"/>
              <a:ea typeface="Figtree"/>
              <a:cs typeface="Figtree"/>
            </a:endParaRPr>
          </a:p>
        </p:txBody>
      </p:sp>
      <p:sp>
        <p:nvSpPr>
          <p:cNvPr id="84" name="Rectangle 83">
            <a:extLst>
              <a:ext uri="{FF2B5EF4-FFF2-40B4-BE49-F238E27FC236}">
                <a16:creationId xmlns:a16="http://schemas.microsoft.com/office/drawing/2014/main" id="{7DCCC009-A3B9-6972-9CDA-5310F30767B8}"/>
              </a:ext>
            </a:extLst>
          </p:cNvPr>
          <p:cNvSpPr>
            <a:spLocks noGrp="1"/>
          </p:cNvSpPr>
          <p:nvPr/>
        </p:nvSpPr>
        <p:spPr>
          <a:xfrm>
            <a:off x="6936381" y="1562096"/>
            <a:ext cx="1306513" cy="552450"/>
          </a:xfrm>
          <a:prstGeom prst="rect">
            <a:avLst/>
          </a:prstGeom>
          <a:noFill/>
          <a:ln w="0">
            <a:noFill/>
            <a:prstDash val="solid"/>
          </a:ln>
        </p:spPr>
        <p:txBody>
          <a:bodyPr wrap="square" lIns="0" tIns="0" rIns="0" bIns="0" anchor="ctr">
            <a:noAutofit/>
          </a:bodyPr>
          <a:lstStyle/>
          <a:p>
            <a:pPr>
              <a:defRPr sz="1575" b="1" i="0">
                <a:solidFill>
                  <a:srgbClr val="021E5E"/>
                </a:solidFill>
                <a:latin typeface="Figtree"/>
                <a:ea typeface="Figtree"/>
                <a:cs typeface="Figtree"/>
              </a:defRPr>
            </a:pPr>
            <a:r>
              <a:rPr lang="en-US" sz="1200" b="1">
                <a:solidFill>
                  <a:srgbClr val="021E5E"/>
                </a:solidFill>
                <a:latin typeface="Figtree"/>
                <a:ea typeface="Figtree"/>
                <a:cs typeface="Figtree"/>
              </a:rPr>
              <a:t>CCS starts verification</a:t>
            </a:r>
            <a:endParaRPr sz="1200" b="1">
              <a:solidFill>
                <a:srgbClr val="021E5E"/>
              </a:solidFill>
              <a:latin typeface="Figtree"/>
              <a:ea typeface="Figtree"/>
              <a:cs typeface="Figtree"/>
            </a:endParaRPr>
          </a:p>
        </p:txBody>
      </p:sp>
      <p:sp>
        <p:nvSpPr>
          <p:cNvPr id="85" name="Rectangle 84">
            <a:extLst>
              <a:ext uri="{FF2B5EF4-FFF2-40B4-BE49-F238E27FC236}">
                <a16:creationId xmlns:a16="http://schemas.microsoft.com/office/drawing/2014/main" id="{1A3CC2EC-C1CF-DCEF-EF90-45A5C33765AC}"/>
              </a:ext>
            </a:extLst>
          </p:cNvPr>
          <p:cNvSpPr>
            <a:spLocks noGrp="1"/>
          </p:cNvSpPr>
          <p:nvPr/>
        </p:nvSpPr>
        <p:spPr>
          <a:xfrm>
            <a:off x="6659761" y="2225818"/>
            <a:ext cx="1492250" cy="1081088"/>
          </a:xfrm>
          <a:prstGeom prst="rect">
            <a:avLst/>
          </a:prstGeom>
          <a:noFill/>
          <a:ln w="0">
            <a:noFill/>
            <a:prstDash val="solid"/>
          </a:ln>
        </p:spPr>
        <p:txBody>
          <a:bodyPr wrap="square" lIns="0" tIns="0" rIns="0" bIns="0" anchor="t">
            <a:noAutofit/>
          </a:bodyPr>
          <a:lstStyle/>
          <a:p>
            <a:pPr algn="ctr">
              <a:lnSpc>
                <a:spcPct val="105000"/>
              </a:lnSpc>
              <a:defRPr sz="1350" b="0" i="0">
                <a:solidFill>
                  <a:srgbClr val="201E2E"/>
                </a:solidFill>
                <a:latin typeface="Figtree"/>
                <a:ea typeface="Figtree"/>
                <a:cs typeface="Figtree"/>
              </a:defRPr>
            </a:pPr>
            <a:r>
              <a:rPr lang="en-US" sz="1000">
                <a:solidFill>
                  <a:srgbClr val="201E2E"/>
                </a:solidFill>
                <a:latin typeface="Figtree"/>
                <a:ea typeface="Figtree"/>
                <a:cs typeface="Figtree"/>
              </a:rPr>
              <a:t>The CCS validates the request and directs the account holder to the energy supplier specified within the PAR request.</a:t>
            </a:r>
            <a:endParaRPr sz="1000">
              <a:solidFill>
                <a:srgbClr val="201E2E"/>
              </a:solidFill>
              <a:latin typeface="Figtree"/>
              <a:ea typeface="Figtree"/>
              <a:cs typeface="Figtree"/>
            </a:endParaRPr>
          </a:p>
        </p:txBody>
      </p:sp>
      <p:sp>
        <p:nvSpPr>
          <p:cNvPr id="86" name="Rectangle: Rounded Corners 85">
            <a:extLst>
              <a:ext uri="{FF2B5EF4-FFF2-40B4-BE49-F238E27FC236}">
                <a16:creationId xmlns:a16="http://schemas.microsoft.com/office/drawing/2014/main" id="{81FAB575-55F4-9743-BE8E-492FAFD9E079}"/>
              </a:ext>
            </a:extLst>
          </p:cNvPr>
          <p:cNvSpPr>
            <a:spLocks noGrp="1"/>
          </p:cNvSpPr>
          <p:nvPr/>
        </p:nvSpPr>
        <p:spPr>
          <a:xfrm>
            <a:off x="8996758" y="1465259"/>
            <a:ext cx="1857375" cy="1966913"/>
          </a:xfrm>
          <a:prstGeom prst="roundRect">
            <a:avLst>
              <a:gd name="adj" fmla="val 6154"/>
            </a:avLst>
          </a:prstGeom>
          <a:solidFill>
            <a:srgbClr val="FFEEC4"/>
          </a:solidFill>
          <a:ln w="11906">
            <a:solidFill>
              <a:srgbClr val="E97132"/>
            </a:solidFill>
            <a:prstDash val="solid"/>
          </a:ln>
        </p:spPr>
        <p:txBody>
          <a:bodyPr/>
          <a:lstStyle/>
          <a:p>
            <a:endParaRPr lang="en-GB">
              <a:solidFill>
                <a:srgbClr val="000000"/>
              </a:solidFill>
              <a:latin typeface="Calibri"/>
              <a:ea typeface="Calibri"/>
              <a:cs typeface="Calibri"/>
            </a:endParaRPr>
          </a:p>
        </p:txBody>
      </p:sp>
      <p:sp>
        <p:nvSpPr>
          <p:cNvPr id="87" name="Oval 86">
            <a:extLst>
              <a:ext uri="{FF2B5EF4-FFF2-40B4-BE49-F238E27FC236}">
                <a16:creationId xmlns:a16="http://schemas.microsoft.com/office/drawing/2014/main" id="{DE75C006-535D-FE7C-1EF0-2750F41CB9B7}"/>
              </a:ext>
            </a:extLst>
          </p:cNvPr>
          <p:cNvSpPr>
            <a:spLocks noGrp="1"/>
          </p:cNvSpPr>
          <p:nvPr/>
        </p:nvSpPr>
        <p:spPr>
          <a:xfrm>
            <a:off x="9053908" y="1676396"/>
            <a:ext cx="323850" cy="323850"/>
          </a:xfrm>
          <a:prstGeom prst="ellipse">
            <a:avLst/>
          </a:prstGeom>
          <a:solidFill>
            <a:srgbClr val="E97132"/>
          </a:solidFill>
          <a:ln w="0">
            <a:noFill/>
            <a:prstDash val="solid"/>
          </a:ln>
        </p:spPr>
        <p:txBody>
          <a:bodyPr lIns="0" tIns="0" rIns="0" bIns="0" anchor="ctr">
            <a:noAutofit/>
          </a:bodyPr>
          <a:lstStyle/>
          <a:p>
            <a:pPr algn="ctr">
              <a:defRPr sz="1500" b="1">
                <a:solidFill>
                  <a:srgbClr val="FFFFFF"/>
                </a:solidFill>
                <a:latin typeface="Figtree"/>
                <a:ea typeface="Figtree"/>
                <a:cs typeface="Figtree"/>
              </a:defRPr>
            </a:pPr>
            <a:r>
              <a:rPr lang="en-US" sz="1500" b="1">
                <a:solidFill>
                  <a:srgbClr val="FFFFFF"/>
                </a:solidFill>
                <a:latin typeface="Figtree"/>
                <a:ea typeface="Figtree"/>
                <a:cs typeface="Figtree"/>
              </a:rPr>
              <a:t>4</a:t>
            </a:r>
            <a:endParaRPr sz="1500" b="1">
              <a:solidFill>
                <a:srgbClr val="FFFFFF"/>
              </a:solidFill>
              <a:latin typeface="Figtree"/>
              <a:ea typeface="Figtree"/>
              <a:cs typeface="Figtree"/>
            </a:endParaRPr>
          </a:p>
        </p:txBody>
      </p:sp>
      <p:sp>
        <p:nvSpPr>
          <p:cNvPr id="88" name="Rectangle 87">
            <a:extLst>
              <a:ext uri="{FF2B5EF4-FFF2-40B4-BE49-F238E27FC236}">
                <a16:creationId xmlns:a16="http://schemas.microsoft.com/office/drawing/2014/main" id="{AC7D8806-B7B1-3AEC-91E8-11634CFB8CC9}"/>
              </a:ext>
            </a:extLst>
          </p:cNvPr>
          <p:cNvSpPr>
            <a:spLocks noGrp="1"/>
          </p:cNvSpPr>
          <p:nvPr/>
        </p:nvSpPr>
        <p:spPr>
          <a:xfrm>
            <a:off x="9462689" y="1562096"/>
            <a:ext cx="1306513" cy="552450"/>
          </a:xfrm>
          <a:prstGeom prst="rect">
            <a:avLst/>
          </a:prstGeom>
          <a:noFill/>
          <a:ln w="0">
            <a:noFill/>
            <a:prstDash val="solid"/>
          </a:ln>
        </p:spPr>
        <p:txBody>
          <a:bodyPr wrap="square" lIns="0" tIns="0" rIns="0" bIns="0" anchor="ctr">
            <a:noAutofit/>
          </a:bodyPr>
          <a:lstStyle/>
          <a:p>
            <a:pPr>
              <a:defRPr sz="1575" b="1" i="0">
                <a:solidFill>
                  <a:srgbClr val="021E5E"/>
                </a:solidFill>
                <a:latin typeface="Figtree"/>
                <a:ea typeface="Figtree"/>
                <a:cs typeface="Figtree"/>
              </a:defRPr>
            </a:pPr>
            <a:r>
              <a:rPr lang="en-US" sz="1200" b="1">
                <a:solidFill>
                  <a:srgbClr val="021E5E"/>
                </a:solidFill>
                <a:latin typeface="Figtree"/>
                <a:ea typeface="Figtree"/>
                <a:cs typeface="Figtree"/>
              </a:rPr>
              <a:t>Account holder logs in</a:t>
            </a:r>
            <a:endParaRPr sz="1200" b="1">
              <a:solidFill>
                <a:srgbClr val="021E5E"/>
              </a:solidFill>
              <a:latin typeface="Figtree"/>
              <a:ea typeface="Figtree"/>
              <a:cs typeface="Figtree"/>
            </a:endParaRPr>
          </a:p>
        </p:txBody>
      </p:sp>
      <p:sp>
        <p:nvSpPr>
          <p:cNvPr id="89" name="Rectangle 88">
            <a:extLst>
              <a:ext uri="{FF2B5EF4-FFF2-40B4-BE49-F238E27FC236}">
                <a16:creationId xmlns:a16="http://schemas.microsoft.com/office/drawing/2014/main" id="{B541DD44-1765-26B4-E328-BBEEE145E8F7}"/>
              </a:ext>
            </a:extLst>
          </p:cNvPr>
          <p:cNvSpPr>
            <a:spLocks noGrp="1"/>
          </p:cNvSpPr>
          <p:nvPr/>
        </p:nvSpPr>
        <p:spPr>
          <a:xfrm>
            <a:off x="9163845" y="2225818"/>
            <a:ext cx="1517650" cy="1081088"/>
          </a:xfrm>
          <a:prstGeom prst="rect">
            <a:avLst/>
          </a:prstGeom>
          <a:noFill/>
          <a:ln w="0">
            <a:noFill/>
            <a:prstDash val="solid"/>
          </a:ln>
        </p:spPr>
        <p:txBody>
          <a:bodyPr wrap="square" lIns="0" tIns="0" rIns="0" bIns="0" anchor="t">
            <a:noAutofit/>
          </a:bodyPr>
          <a:lstStyle/>
          <a:p>
            <a:pPr algn="ctr">
              <a:lnSpc>
                <a:spcPct val="105000"/>
              </a:lnSpc>
              <a:defRPr sz="1350" b="0" i="0">
                <a:solidFill>
                  <a:srgbClr val="201E2E"/>
                </a:solidFill>
                <a:latin typeface="Figtree"/>
                <a:ea typeface="Figtree"/>
                <a:cs typeface="Figtree"/>
              </a:defRPr>
            </a:pPr>
            <a:r>
              <a:rPr lang="en-US" sz="1000">
                <a:solidFill>
                  <a:srgbClr val="201E2E"/>
                </a:solidFill>
                <a:latin typeface="Figtree"/>
                <a:ea typeface="Figtree"/>
                <a:cs typeface="Figtree"/>
              </a:rPr>
              <a:t>The account holder logs into their supplier account to authenticate themselves and confirm the supplier can share their </a:t>
            </a:r>
            <a:r>
              <a:rPr lang="en-US" sz="1000" err="1">
                <a:solidFill>
                  <a:srgbClr val="201E2E"/>
                </a:solidFill>
                <a:latin typeface="Figtree"/>
                <a:ea typeface="Figtree"/>
                <a:cs typeface="Figtree"/>
              </a:rPr>
              <a:t>MPxNs</a:t>
            </a:r>
            <a:r>
              <a:rPr lang="en-US" sz="1000">
                <a:solidFill>
                  <a:srgbClr val="201E2E"/>
                </a:solidFill>
                <a:latin typeface="Figtree"/>
                <a:ea typeface="Figtree"/>
                <a:cs typeface="Figtree"/>
              </a:rPr>
              <a:t> with CCS.</a:t>
            </a:r>
            <a:endParaRPr sz="1000">
              <a:solidFill>
                <a:srgbClr val="201E2E"/>
              </a:solidFill>
              <a:latin typeface="Figtree"/>
              <a:ea typeface="Figtree"/>
              <a:cs typeface="Figtree"/>
            </a:endParaRPr>
          </a:p>
        </p:txBody>
      </p:sp>
      <p:sp>
        <p:nvSpPr>
          <p:cNvPr id="90" name="Rectangle: Rounded Corners 89">
            <a:extLst>
              <a:ext uri="{FF2B5EF4-FFF2-40B4-BE49-F238E27FC236}">
                <a16:creationId xmlns:a16="http://schemas.microsoft.com/office/drawing/2014/main" id="{69535A6C-DB1D-0155-DB39-423592C464B6}"/>
              </a:ext>
            </a:extLst>
          </p:cNvPr>
          <p:cNvSpPr>
            <a:spLocks noGrp="1"/>
          </p:cNvSpPr>
          <p:nvPr/>
        </p:nvSpPr>
        <p:spPr>
          <a:xfrm>
            <a:off x="2745183" y="3719512"/>
            <a:ext cx="1857375" cy="1966913"/>
          </a:xfrm>
          <a:prstGeom prst="roundRect">
            <a:avLst>
              <a:gd name="adj" fmla="val 6154"/>
            </a:avLst>
          </a:prstGeom>
          <a:solidFill>
            <a:srgbClr val="EAF0FF"/>
          </a:solidFill>
          <a:ln w="11906">
            <a:solidFill>
              <a:srgbClr val="4D38F5"/>
            </a:solidFill>
            <a:prstDash val="solid"/>
          </a:ln>
        </p:spPr>
        <p:txBody>
          <a:bodyPr/>
          <a:lstStyle/>
          <a:p>
            <a:endParaRPr lang="en-GB">
              <a:solidFill>
                <a:srgbClr val="000000"/>
              </a:solidFill>
              <a:latin typeface="Calibri"/>
              <a:ea typeface="Calibri"/>
              <a:cs typeface="Calibri"/>
            </a:endParaRPr>
          </a:p>
        </p:txBody>
      </p:sp>
      <p:sp>
        <p:nvSpPr>
          <p:cNvPr id="91" name="Oval 90">
            <a:extLst>
              <a:ext uri="{FF2B5EF4-FFF2-40B4-BE49-F238E27FC236}">
                <a16:creationId xmlns:a16="http://schemas.microsoft.com/office/drawing/2014/main" id="{B2250B59-A7D8-D922-A76B-A0E83E76D0E2}"/>
              </a:ext>
            </a:extLst>
          </p:cNvPr>
          <p:cNvSpPr>
            <a:spLocks noGrp="1"/>
          </p:cNvSpPr>
          <p:nvPr/>
        </p:nvSpPr>
        <p:spPr>
          <a:xfrm>
            <a:off x="2802333" y="3930649"/>
            <a:ext cx="323850" cy="323850"/>
          </a:xfrm>
          <a:prstGeom prst="ellipse">
            <a:avLst/>
          </a:prstGeom>
          <a:solidFill>
            <a:srgbClr val="4D38F5"/>
          </a:solidFill>
          <a:ln w="0">
            <a:noFill/>
            <a:prstDash val="solid"/>
          </a:ln>
        </p:spPr>
        <p:txBody>
          <a:bodyPr lIns="0" tIns="0" rIns="0" bIns="0" anchor="ctr">
            <a:noAutofit/>
          </a:bodyPr>
          <a:lstStyle/>
          <a:p>
            <a:pPr algn="ctr">
              <a:defRPr sz="1500" b="1">
                <a:solidFill>
                  <a:srgbClr val="FFFFFF"/>
                </a:solidFill>
                <a:latin typeface="Figtree"/>
                <a:ea typeface="Figtree"/>
                <a:cs typeface="Figtree"/>
              </a:defRPr>
            </a:pPr>
            <a:r>
              <a:rPr lang="en-US" sz="1500" b="1">
                <a:solidFill>
                  <a:srgbClr val="FFFFFF"/>
                </a:solidFill>
                <a:latin typeface="Figtree"/>
                <a:ea typeface="Figtree"/>
                <a:cs typeface="Figtree"/>
              </a:rPr>
              <a:t>5</a:t>
            </a:r>
            <a:endParaRPr sz="1500" b="1">
              <a:solidFill>
                <a:srgbClr val="FFFFFF"/>
              </a:solidFill>
              <a:latin typeface="Figtree"/>
              <a:ea typeface="Figtree"/>
              <a:cs typeface="Figtree"/>
            </a:endParaRPr>
          </a:p>
        </p:txBody>
      </p:sp>
      <p:sp>
        <p:nvSpPr>
          <p:cNvPr id="92" name="Rectangle 91">
            <a:extLst>
              <a:ext uri="{FF2B5EF4-FFF2-40B4-BE49-F238E27FC236}">
                <a16:creationId xmlns:a16="http://schemas.microsoft.com/office/drawing/2014/main" id="{12D4C364-AF0D-3EA5-4B50-D06997FC5616}"/>
              </a:ext>
            </a:extLst>
          </p:cNvPr>
          <p:cNvSpPr>
            <a:spLocks noGrp="1"/>
          </p:cNvSpPr>
          <p:nvPr/>
        </p:nvSpPr>
        <p:spPr>
          <a:xfrm>
            <a:off x="3211114" y="3816349"/>
            <a:ext cx="1306513" cy="552450"/>
          </a:xfrm>
          <a:prstGeom prst="rect">
            <a:avLst/>
          </a:prstGeom>
          <a:noFill/>
          <a:ln w="0">
            <a:noFill/>
            <a:prstDash val="solid"/>
          </a:ln>
        </p:spPr>
        <p:txBody>
          <a:bodyPr wrap="square" lIns="0" tIns="0" rIns="0" bIns="0" anchor="ctr">
            <a:noAutofit/>
          </a:bodyPr>
          <a:lstStyle/>
          <a:p>
            <a:pPr>
              <a:defRPr sz="1575" b="1" i="0">
                <a:solidFill>
                  <a:srgbClr val="021E5E"/>
                </a:solidFill>
                <a:latin typeface="Figtree"/>
                <a:ea typeface="Figtree"/>
                <a:cs typeface="Figtree"/>
              </a:defRPr>
            </a:pPr>
            <a:r>
              <a:rPr lang="en-US" sz="1200" b="1">
                <a:solidFill>
                  <a:srgbClr val="021E5E"/>
                </a:solidFill>
                <a:latin typeface="Figtree"/>
                <a:ea typeface="Figtree"/>
                <a:cs typeface="Figtree"/>
              </a:rPr>
              <a:t>Supplier issues an ID token</a:t>
            </a:r>
            <a:endParaRPr sz="1200" b="1">
              <a:solidFill>
                <a:srgbClr val="021E5E"/>
              </a:solidFill>
              <a:latin typeface="Figtree"/>
              <a:ea typeface="Figtree"/>
              <a:cs typeface="Figtree"/>
            </a:endParaRPr>
          </a:p>
        </p:txBody>
      </p:sp>
      <p:sp>
        <p:nvSpPr>
          <p:cNvPr id="93" name="Rectangle 92">
            <a:extLst>
              <a:ext uri="{FF2B5EF4-FFF2-40B4-BE49-F238E27FC236}">
                <a16:creationId xmlns:a16="http://schemas.microsoft.com/office/drawing/2014/main" id="{D7284E66-9A99-3F7A-7E34-EBA46E9FC732}"/>
              </a:ext>
            </a:extLst>
          </p:cNvPr>
          <p:cNvSpPr>
            <a:spLocks noGrp="1"/>
          </p:cNvSpPr>
          <p:nvPr/>
        </p:nvSpPr>
        <p:spPr>
          <a:xfrm>
            <a:off x="2815033" y="4371214"/>
            <a:ext cx="1715293" cy="1081088"/>
          </a:xfrm>
          <a:prstGeom prst="rect">
            <a:avLst/>
          </a:prstGeom>
          <a:noFill/>
          <a:ln w="0">
            <a:noFill/>
            <a:prstDash val="solid"/>
          </a:ln>
        </p:spPr>
        <p:txBody>
          <a:bodyPr wrap="square" lIns="0" tIns="0" rIns="0" bIns="0" anchor="t">
            <a:noAutofit/>
          </a:bodyPr>
          <a:lstStyle/>
          <a:p>
            <a:pPr algn="ctr">
              <a:lnSpc>
                <a:spcPct val="105000"/>
              </a:lnSpc>
              <a:defRPr sz="1350" b="0" i="0">
                <a:solidFill>
                  <a:srgbClr val="201E2E"/>
                </a:solidFill>
                <a:latin typeface="Figtree"/>
                <a:ea typeface="Figtree"/>
                <a:cs typeface="Figtree"/>
              </a:defRPr>
            </a:pPr>
            <a:r>
              <a:rPr lang="en-US" sz="1000">
                <a:solidFill>
                  <a:srgbClr val="201E2E"/>
                </a:solidFill>
                <a:latin typeface="Figtree"/>
                <a:ea typeface="Figtree"/>
                <a:cs typeface="Figtree"/>
              </a:rPr>
              <a:t>If authentication is successful, the supplier issues an ID token to CCS including relevant address(es) and the associated MPxNs and redirects the account holder back to CCS</a:t>
            </a:r>
            <a:endParaRPr sz="1000">
              <a:solidFill>
                <a:srgbClr val="201E2E"/>
              </a:solidFill>
              <a:latin typeface="Figtree"/>
              <a:ea typeface="Figtree"/>
              <a:cs typeface="Figtree"/>
            </a:endParaRPr>
          </a:p>
        </p:txBody>
      </p:sp>
      <p:sp>
        <p:nvSpPr>
          <p:cNvPr id="94" name="Rectangle: Rounded Corners 93">
            <a:extLst>
              <a:ext uri="{FF2B5EF4-FFF2-40B4-BE49-F238E27FC236}">
                <a16:creationId xmlns:a16="http://schemas.microsoft.com/office/drawing/2014/main" id="{69C96337-D3D6-1C8A-1957-2E54BC378049}"/>
              </a:ext>
            </a:extLst>
          </p:cNvPr>
          <p:cNvSpPr>
            <a:spLocks noGrp="1"/>
          </p:cNvSpPr>
          <p:nvPr/>
        </p:nvSpPr>
        <p:spPr>
          <a:xfrm>
            <a:off x="5318122" y="3719512"/>
            <a:ext cx="1857375" cy="1966913"/>
          </a:xfrm>
          <a:prstGeom prst="roundRect">
            <a:avLst>
              <a:gd name="adj" fmla="val 6154"/>
            </a:avLst>
          </a:prstGeom>
          <a:solidFill>
            <a:srgbClr val="FFEEC4"/>
          </a:solidFill>
          <a:ln w="11906">
            <a:solidFill>
              <a:srgbClr val="E97132"/>
            </a:solidFill>
            <a:prstDash val="solid"/>
          </a:ln>
        </p:spPr>
        <p:txBody>
          <a:bodyPr/>
          <a:lstStyle/>
          <a:p>
            <a:endParaRPr lang="en-GB">
              <a:solidFill>
                <a:srgbClr val="000000"/>
              </a:solidFill>
              <a:latin typeface="Calibri"/>
              <a:ea typeface="Calibri"/>
              <a:cs typeface="Calibri"/>
            </a:endParaRPr>
          </a:p>
        </p:txBody>
      </p:sp>
      <p:sp>
        <p:nvSpPr>
          <p:cNvPr id="95" name="Oval 94">
            <a:extLst>
              <a:ext uri="{FF2B5EF4-FFF2-40B4-BE49-F238E27FC236}">
                <a16:creationId xmlns:a16="http://schemas.microsoft.com/office/drawing/2014/main" id="{156C53F7-24EA-36BF-2DB2-251A93BC0894}"/>
              </a:ext>
            </a:extLst>
          </p:cNvPr>
          <p:cNvSpPr>
            <a:spLocks noGrp="1"/>
          </p:cNvSpPr>
          <p:nvPr/>
        </p:nvSpPr>
        <p:spPr>
          <a:xfrm>
            <a:off x="5375272" y="3930649"/>
            <a:ext cx="323850" cy="323850"/>
          </a:xfrm>
          <a:prstGeom prst="ellipse">
            <a:avLst/>
          </a:prstGeom>
          <a:solidFill>
            <a:srgbClr val="E97132"/>
          </a:solidFill>
          <a:ln w="0">
            <a:noFill/>
            <a:prstDash val="solid"/>
          </a:ln>
        </p:spPr>
        <p:txBody>
          <a:bodyPr lIns="0" tIns="0" rIns="0" bIns="0" anchor="ctr">
            <a:noAutofit/>
          </a:bodyPr>
          <a:lstStyle/>
          <a:p>
            <a:pPr algn="ctr">
              <a:defRPr sz="1500" b="1">
                <a:solidFill>
                  <a:srgbClr val="FFFFFF"/>
                </a:solidFill>
                <a:latin typeface="Figtree"/>
                <a:ea typeface="Figtree"/>
                <a:cs typeface="Figtree"/>
              </a:defRPr>
            </a:pPr>
            <a:r>
              <a:rPr lang="en-US" sz="1500" b="1">
                <a:solidFill>
                  <a:srgbClr val="FFFFFF"/>
                </a:solidFill>
                <a:latin typeface="Figtree"/>
                <a:ea typeface="Figtree"/>
                <a:cs typeface="Figtree"/>
              </a:rPr>
              <a:t>6</a:t>
            </a:r>
            <a:endParaRPr sz="1500" b="1">
              <a:solidFill>
                <a:srgbClr val="FFFFFF"/>
              </a:solidFill>
              <a:latin typeface="Figtree"/>
              <a:ea typeface="Figtree"/>
              <a:cs typeface="Figtree"/>
            </a:endParaRPr>
          </a:p>
        </p:txBody>
      </p:sp>
      <p:sp>
        <p:nvSpPr>
          <p:cNvPr id="96" name="Rectangle 95">
            <a:extLst>
              <a:ext uri="{FF2B5EF4-FFF2-40B4-BE49-F238E27FC236}">
                <a16:creationId xmlns:a16="http://schemas.microsoft.com/office/drawing/2014/main" id="{5FB517B7-A5AD-024B-6E0E-D59D8AFF6856}"/>
              </a:ext>
            </a:extLst>
          </p:cNvPr>
          <p:cNvSpPr>
            <a:spLocks noGrp="1"/>
          </p:cNvSpPr>
          <p:nvPr/>
        </p:nvSpPr>
        <p:spPr>
          <a:xfrm>
            <a:off x="5784053" y="3816349"/>
            <a:ext cx="1306513" cy="552450"/>
          </a:xfrm>
          <a:prstGeom prst="rect">
            <a:avLst/>
          </a:prstGeom>
          <a:noFill/>
          <a:ln w="0">
            <a:noFill/>
            <a:prstDash val="solid"/>
          </a:ln>
        </p:spPr>
        <p:txBody>
          <a:bodyPr wrap="square" lIns="0" tIns="0" rIns="0" bIns="0" anchor="ctr">
            <a:noAutofit/>
          </a:bodyPr>
          <a:lstStyle/>
          <a:p>
            <a:pPr>
              <a:defRPr sz="1575" b="1" i="0">
                <a:solidFill>
                  <a:srgbClr val="021E5E"/>
                </a:solidFill>
                <a:latin typeface="Figtree"/>
                <a:ea typeface="Figtree"/>
                <a:cs typeface="Figtree"/>
              </a:defRPr>
            </a:pPr>
            <a:r>
              <a:rPr lang="en-US" sz="1200" b="1">
                <a:solidFill>
                  <a:srgbClr val="021E5E"/>
                </a:solidFill>
                <a:latin typeface="Figtree"/>
                <a:ea typeface="Figtree"/>
                <a:cs typeface="Figtree"/>
              </a:rPr>
              <a:t>Account holder chooses whether to give permission</a:t>
            </a:r>
            <a:endParaRPr sz="1200" b="1">
              <a:solidFill>
                <a:srgbClr val="021E5E"/>
              </a:solidFill>
              <a:latin typeface="Figtree"/>
              <a:ea typeface="Figtree"/>
              <a:cs typeface="Figtree"/>
            </a:endParaRPr>
          </a:p>
        </p:txBody>
      </p:sp>
      <p:sp>
        <p:nvSpPr>
          <p:cNvPr id="97" name="Rectangle 96">
            <a:extLst>
              <a:ext uri="{FF2B5EF4-FFF2-40B4-BE49-F238E27FC236}">
                <a16:creationId xmlns:a16="http://schemas.microsoft.com/office/drawing/2014/main" id="{CD489BE3-CE21-52EF-4DB1-9D75316F77BA}"/>
              </a:ext>
            </a:extLst>
          </p:cNvPr>
          <p:cNvSpPr>
            <a:spLocks noGrp="1"/>
          </p:cNvSpPr>
          <p:nvPr/>
        </p:nvSpPr>
        <p:spPr>
          <a:xfrm>
            <a:off x="5388606" y="4480071"/>
            <a:ext cx="1701960" cy="1081088"/>
          </a:xfrm>
          <a:prstGeom prst="rect">
            <a:avLst/>
          </a:prstGeom>
          <a:noFill/>
          <a:ln w="0">
            <a:noFill/>
            <a:prstDash val="solid"/>
          </a:ln>
        </p:spPr>
        <p:txBody>
          <a:bodyPr wrap="square" lIns="0" tIns="0" rIns="0" bIns="0" anchor="t">
            <a:noAutofit/>
          </a:bodyPr>
          <a:lstStyle/>
          <a:p>
            <a:pPr algn="ctr">
              <a:lnSpc>
                <a:spcPct val="105000"/>
              </a:lnSpc>
              <a:defRPr sz="1350" b="0" i="0">
                <a:solidFill>
                  <a:srgbClr val="201E2E"/>
                </a:solidFill>
                <a:latin typeface="Figtree"/>
                <a:ea typeface="Figtree"/>
                <a:cs typeface="Figtree"/>
              </a:defRPr>
            </a:pPr>
            <a:r>
              <a:rPr lang="en-US" sz="1000">
                <a:solidFill>
                  <a:srgbClr val="201E2E"/>
                </a:solidFill>
                <a:latin typeface="Figtree"/>
                <a:ea typeface="Figtree"/>
                <a:cs typeface="Figtree"/>
              </a:rPr>
              <a:t>Once back with the CCS, the account holder is presented with the permission screen outlining the permission details including the scope and duration and chooses whether to give permission.</a:t>
            </a:r>
            <a:endParaRPr sz="1000">
              <a:solidFill>
                <a:srgbClr val="201E2E"/>
              </a:solidFill>
              <a:latin typeface="Figtree"/>
              <a:ea typeface="Figtree"/>
              <a:cs typeface="Figtree"/>
            </a:endParaRPr>
          </a:p>
        </p:txBody>
      </p:sp>
      <p:sp>
        <p:nvSpPr>
          <p:cNvPr id="98" name="Rectangle: Rounded Corners 97">
            <a:extLst>
              <a:ext uri="{FF2B5EF4-FFF2-40B4-BE49-F238E27FC236}">
                <a16:creationId xmlns:a16="http://schemas.microsoft.com/office/drawing/2014/main" id="{96978622-0971-DDC9-78F2-7F494BC0564C}"/>
              </a:ext>
            </a:extLst>
          </p:cNvPr>
          <p:cNvSpPr>
            <a:spLocks noGrp="1"/>
          </p:cNvSpPr>
          <p:nvPr/>
        </p:nvSpPr>
        <p:spPr>
          <a:xfrm>
            <a:off x="7891061" y="3719512"/>
            <a:ext cx="1857375" cy="1966913"/>
          </a:xfrm>
          <a:prstGeom prst="roundRect">
            <a:avLst>
              <a:gd name="adj" fmla="val 6154"/>
            </a:avLst>
          </a:prstGeom>
          <a:solidFill>
            <a:srgbClr val="FFFFFF"/>
          </a:solidFill>
          <a:ln w="11906">
            <a:solidFill>
              <a:srgbClr val="D9DDE8"/>
            </a:solidFill>
            <a:prstDash val="soli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0000"/>
              </a:solidFill>
              <a:effectLst/>
              <a:uLnTx/>
              <a:uFillTx/>
              <a:latin typeface="Calibri"/>
              <a:ea typeface="Calibri"/>
              <a:cs typeface="Calibri"/>
            </a:endParaRPr>
          </a:p>
        </p:txBody>
      </p:sp>
      <p:sp>
        <p:nvSpPr>
          <p:cNvPr id="99" name="Oval 98">
            <a:extLst>
              <a:ext uri="{FF2B5EF4-FFF2-40B4-BE49-F238E27FC236}">
                <a16:creationId xmlns:a16="http://schemas.microsoft.com/office/drawing/2014/main" id="{3E266B45-945A-B8C7-C57C-9FAB3A0038F4}"/>
              </a:ext>
            </a:extLst>
          </p:cNvPr>
          <p:cNvSpPr>
            <a:spLocks noGrp="1"/>
          </p:cNvSpPr>
          <p:nvPr/>
        </p:nvSpPr>
        <p:spPr>
          <a:xfrm>
            <a:off x="7948211" y="3930649"/>
            <a:ext cx="323850" cy="323850"/>
          </a:xfrm>
          <a:prstGeom prst="ellipse">
            <a:avLst/>
          </a:prstGeom>
          <a:solidFill>
            <a:srgbClr val="4D38F5"/>
          </a:solidFill>
          <a:ln w="0">
            <a:noFill/>
            <a:prstDash val="solid"/>
          </a:ln>
        </p:spPr>
        <p:txBody>
          <a:bodyPr lIns="0" tIns="0" rIns="0" bIns="0" anchor="ctr">
            <a:noAutofit/>
          </a:bodyPr>
          <a:lstStyle/>
          <a:p>
            <a:pPr algn="ctr">
              <a:defRPr sz="1500" b="1">
                <a:solidFill>
                  <a:srgbClr val="FFFFFF"/>
                </a:solidFill>
                <a:latin typeface="Figtree"/>
                <a:ea typeface="Figtree"/>
                <a:cs typeface="Figtree"/>
              </a:defRPr>
            </a:pPr>
            <a:r>
              <a:rPr lang="en-US" sz="1500" b="1">
                <a:solidFill>
                  <a:srgbClr val="FFFFFF"/>
                </a:solidFill>
                <a:latin typeface="Figtree"/>
                <a:ea typeface="Figtree"/>
                <a:cs typeface="Figtree"/>
              </a:rPr>
              <a:t>7</a:t>
            </a:r>
            <a:endParaRPr sz="1500" b="1">
              <a:solidFill>
                <a:srgbClr val="FFFFFF"/>
              </a:solidFill>
              <a:latin typeface="Figtree"/>
              <a:ea typeface="Figtree"/>
              <a:cs typeface="Figtree"/>
            </a:endParaRPr>
          </a:p>
        </p:txBody>
      </p:sp>
      <p:sp>
        <p:nvSpPr>
          <p:cNvPr id="100" name="Rectangle 99">
            <a:extLst>
              <a:ext uri="{FF2B5EF4-FFF2-40B4-BE49-F238E27FC236}">
                <a16:creationId xmlns:a16="http://schemas.microsoft.com/office/drawing/2014/main" id="{E6BC6731-883B-2E10-66A0-3332236E9E9F}"/>
              </a:ext>
            </a:extLst>
          </p:cNvPr>
          <p:cNvSpPr>
            <a:spLocks noGrp="1"/>
          </p:cNvSpPr>
          <p:nvPr/>
        </p:nvSpPr>
        <p:spPr>
          <a:xfrm>
            <a:off x="8356992" y="3816349"/>
            <a:ext cx="1306513" cy="552450"/>
          </a:xfrm>
          <a:prstGeom prst="rect">
            <a:avLst/>
          </a:prstGeom>
          <a:noFill/>
          <a:ln w="0">
            <a:noFill/>
            <a:prstDash val="solid"/>
          </a:ln>
        </p:spPr>
        <p:txBody>
          <a:bodyPr wrap="square" lIns="0" tIns="0" rIns="0" bIns="0" anchor="ctr">
            <a:noAutofit/>
          </a:bodyPr>
          <a:lstStyle/>
          <a:p>
            <a:pPr>
              <a:defRPr sz="1575" b="1" i="0">
                <a:solidFill>
                  <a:srgbClr val="021E5E"/>
                </a:solidFill>
                <a:latin typeface="Figtree"/>
                <a:ea typeface="Figtree"/>
                <a:cs typeface="Figtree"/>
              </a:defRPr>
            </a:pPr>
            <a:r>
              <a:rPr lang="en-US" sz="1200" b="1">
                <a:solidFill>
                  <a:srgbClr val="021E5E"/>
                </a:solidFill>
                <a:latin typeface="Figtree"/>
                <a:ea typeface="Figtree"/>
                <a:cs typeface="Figtree"/>
              </a:rPr>
              <a:t>CCS records the permission</a:t>
            </a:r>
            <a:endParaRPr sz="1200" b="1">
              <a:solidFill>
                <a:srgbClr val="021E5E"/>
              </a:solidFill>
              <a:latin typeface="Figtree"/>
              <a:ea typeface="Figtree"/>
              <a:cs typeface="Figtree"/>
            </a:endParaRPr>
          </a:p>
        </p:txBody>
      </p:sp>
      <p:sp>
        <p:nvSpPr>
          <p:cNvPr id="101" name="Rectangle 100">
            <a:extLst>
              <a:ext uri="{FF2B5EF4-FFF2-40B4-BE49-F238E27FC236}">
                <a16:creationId xmlns:a16="http://schemas.microsoft.com/office/drawing/2014/main" id="{E7CC4E3D-6823-970D-8C57-53006481D35E}"/>
              </a:ext>
            </a:extLst>
          </p:cNvPr>
          <p:cNvSpPr>
            <a:spLocks noGrp="1"/>
          </p:cNvSpPr>
          <p:nvPr/>
        </p:nvSpPr>
        <p:spPr>
          <a:xfrm>
            <a:off x="7975049" y="4480071"/>
            <a:ext cx="1736589" cy="1081088"/>
          </a:xfrm>
          <a:prstGeom prst="rect">
            <a:avLst/>
          </a:prstGeom>
          <a:noFill/>
          <a:ln w="0">
            <a:noFill/>
            <a:prstDash val="solid"/>
          </a:ln>
        </p:spPr>
        <p:txBody>
          <a:bodyPr wrap="square" lIns="0" tIns="0" rIns="0" bIns="0" anchor="t">
            <a:noAutofit/>
          </a:bodyPr>
          <a:lstStyle/>
          <a:p>
            <a:pPr algn="ctr">
              <a:lnSpc>
                <a:spcPct val="105000"/>
              </a:lnSpc>
              <a:defRPr sz="1350" b="0" i="0">
                <a:solidFill>
                  <a:srgbClr val="201E2E"/>
                </a:solidFill>
                <a:latin typeface="Figtree"/>
                <a:ea typeface="Figtree"/>
                <a:cs typeface="Figtree"/>
              </a:defRPr>
            </a:pPr>
            <a:r>
              <a:rPr lang="en-US" sz="1000">
                <a:solidFill>
                  <a:srgbClr val="201E2E"/>
                </a:solidFill>
                <a:latin typeface="Figtree"/>
                <a:ea typeface="Figtree"/>
                <a:cs typeface="Figtree"/>
              </a:rPr>
              <a:t>If permission is granted, the CCS records the permission record and redirects the account holder back to the RTI User and provides the RTI User with an authorisation code.</a:t>
            </a:r>
            <a:endParaRPr sz="1000">
              <a:solidFill>
                <a:srgbClr val="201E2E"/>
              </a:solidFill>
              <a:latin typeface="Figtree"/>
              <a:ea typeface="Figtree"/>
              <a:cs typeface="Figtree"/>
            </a:endParaRPr>
          </a:p>
        </p:txBody>
      </p:sp>
    </p:spTree>
    <p:extLst>
      <p:ext uri="{BB962C8B-B14F-4D97-AF65-F5344CB8AC3E}">
        <p14:creationId xmlns:p14="http://schemas.microsoft.com/office/powerpoint/2010/main" val="28746484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35BE3-EB7B-4078-C435-7D40C8FC6140}"/>
            </a:ext>
          </a:extLst>
        </p:cNvPr>
        <p:cNvGrpSpPr/>
        <p:nvPr/>
      </p:nvGrpSpPr>
      <p:grpSpPr>
        <a:xfrm>
          <a:off x="0" y="0"/>
          <a:ext cx="0" cy="0"/>
          <a:chOff x="0" y="0"/>
          <a:chExt cx="0" cy="0"/>
        </a:xfrm>
      </p:grpSpPr>
      <p:sp>
        <p:nvSpPr>
          <p:cNvPr id="2" name="section-label">
            <a:extLst>
              <a:ext uri="{FF2B5EF4-FFF2-40B4-BE49-F238E27FC236}">
                <a16:creationId xmlns:a16="http://schemas.microsoft.com/office/drawing/2014/main" id="{96D098F2-B81E-D970-0F9A-7282678B16ED}"/>
              </a:ext>
            </a:extLst>
          </p:cNvPr>
          <p:cNvSpPr>
            <a:spLocks noGrp="1"/>
          </p:cNvSpPr>
          <p:nvPr/>
        </p:nvSpPr>
        <p:spPr>
          <a:xfrm>
            <a:off x="552450" y="123825"/>
            <a:ext cx="7239000" cy="190500"/>
          </a:xfrm>
          <a:prstGeom prst="rect">
            <a:avLst/>
          </a:prstGeom>
          <a:noFill/>
          <a:ln w="0">
            <a:noFill/>
            <a:prstDash val="solid"/>
          </a:ln>
        </p:spPr>
        <p:txBody>
          <a:bodyPr wrap="square" lIns="0" tIns="0" rIns="0" bIns="0" anchor="ctr">
            <a:noAutofit/>
          </a:bodyPr>
          <a:lstStyle/>
          <a:p>
            <a:pPr algn="l">
              <a:defRPr sz="938" b="1" i="0">
                <a:solidFill>
                  <a:srgbClr val="4D38F5"/>
                </a:solidFill>
                <a:latin typeface="Figtree"/>
                <a:ea typeface="Figtree"/>
                <a:cs typeface="Figtree"/>
              </a:defRPr>
            </a:pPr>
            <a:r>
              <a:rPr sz="900" b="1" i="0">
                <a:solidFill>
                  <a:srgbClr val="4D38F5"/>
                </a:solidFill>
                <a:latin typeface="Figtree"/>
                <a:ea typeface="Figtree"/>
                <a:cs typeface="Figtree"/>
              </a:rPr>
              <a:t>ACCOUNT</a:t>
            </a:r>
            <a:r>
              <a:rPr lang="en-US" sz="900" b="1" i="0">
                <a:solidFill>
                  <a:srgbClr val="4D38F5"/>
                </a:solidFill>
                <a:latin typeface="Figtree"/>
                <a:ea typeface="Figtree"/>
                <a:cs typeface="Figtree"/>
              </a:rPr>
              <a:t> HOLDER SPECIFIC</a:t>
            </a:r>
            <a:r>
              <a:rPr sz="900" b="1" i="0">
                <a:solidFill>
                  <a:srgbClr val="4D38F5"/>
                </a:solidFill>
                <a:latin typeface="Figtree"/>
                <a:ea typeface="Figtree"/>
                <a:cs typeface="Figtree"/>
              </a:rPr>
              <a:t> ACCESS</a:t>
            </a:r>
          </a:p>
        </p:txBody>
      </p:sp>
      <p:sp>
        <p:nvSpPr>
          <p:cNvPr id="3" name="slide-title">
            <a:extLst>
              <a:ext uri="{FF2B5EF4-FFF2-40B4-BE49-F238E27FC236}">
                <a16:creationId xmlns:a16="http://schemas.microsoft.com/office/drawing/2014/main" id="{92DFA08D-835C-E20E-ECA8-4954F5959BD0}"/>
              </a:ext>
            </a:extLst>
          </p:cNvPr>
          <p:cNvSpPr>
            <a:spLocks noGrp="1"/>
          </p:cNvSpPr>
          <p:nvPr/>
        </p:nvSpPr>
        <p:spPr>
          <a:xfrm>
            <a:off x="552450" y="342900"/>
            <a:ext cx="10477500" cy="552450"/>
          </a:xfrm>
          <a:prstGeom prst="rect">
            <a:avLst/>
          </a:prstGeom>
          <a:noFill/>
          <a:ln w="0">
            <a:noFill/>
            <a:prstDash val="solid"/>
          </a:ln>
        </p:spPr>
        <p:txBody>
          <a:bodyPr wrap="square" lIns="0" tIns="0" rIns="0" bIns="0" anchor="ctr">
            <a:noAutofit/>
          </a:bodyPr>
          <a:lstStyle/>
          <a:p>
            <a:pPr algn="l">
              <a:defRPr sz="3150" b="1" i="0">
                <a:solidFill>
                  <a:srgbClr val="021E5E"/>
                </a:solidFill>
                <a:latin typeface="Figtree"/>
                <a:ea typeface="Figtree"/>
                <a:cs typeface="Figtree"/>
              </a:defRPr>
            </a:pPr>
            <a:r>
              <a:rPr sz="3150" b="1" i="0">
                <a:solidFill>
                  <a:srgbClr val="021E5E"/>
                </a:solidFill>
                <a:latin typeface="Figtree"/>
                <a:ea typeface="Figtree"/>
                <a:cs typeface="Figtree"/>
              </a:rPr>
              <a:t>Accessing account</a:t>
            </a:r>
            <a:r>
              <a:rPr lang="en-US" sz="3150" b="1" i="0">
                <a:solidFill>
                  <a:srgbClr val="021E5E"/>
                </a:solidFill>
                <a:latin typeface="Figtree"/>
                <a:ea typeface="Figtree"/>
                <a:cs typeface="Figtree"/>
              </a:rPr>
              <a:t> holder </a:t>
            </a:r>
            <a:r>
              <a:rPr sz="3150" b="1" i="0">
                <a:solidFill>
                  <a:srgbClr val="021E5E"/>
                </a:solidFill>
                <a:latin typeface="Figtree"/>
                <a:ea typeface="Figtree"/>
                <a:cs typeface="Figtree"/>
              </a:rPr>
              <a:t>specific tariff information</a:t>
            </a:r>
          </a:p>
        </p:txBody>
      </p:sp>
      <p:sp>
        <p:nvSpPr>
          <p:cNvPr id="4" name="Rectangle 3">
            <a:extLst>
              <a:ext uri="{FF2B5EF4-FFF2-40B4-BE49-F238E27FC236}">
                <a16:creationId xmlns:a16="http://schemas.microsoft.com/office/drawing/2014/main" id="{508F9433-0268-512F-D8D1-636D824608EC}"/>
              </a:ext>
            </a:extLst>
          </p:cNvPr>
          <p:cNvSpPr>
            <a:spLocks noGrp="1"/>
          </p:cNvSpPr>
          <p:nvPr/>
        </p:nvSpPr>
        <p:spPr>
          <a:xfrm>
            <a:off x="571500" y="971550"/>
            <a:ext cx="10668000" cy="419100"/>
          </a:xfrm>
          <a:prstGeom prst="rect">
            <a:avLst/>
          </a:prstGeom>
          <a:noFill/>
          <a:ln w="0">
            <a:noFill/>
            <a:prstDash val="solid"/>
          </a:ln>
        </p:spPr>
        <p:txBody>
          <a:bodyPr wrap="square" lIns="0" tIns="0" rIns="0" bIns="0" anchor="t">
            <a:noAutofit/>
          </a:bodyPr>
          <a:lstStyle/>
          <a:p>
            <a:pPr algn="l">
              <a:defRPr sz="1725" b="0" i="0">
                <a:solidFill>
                  <a:srgbClr val="5E6274"/>
                </a:solidFill>
                <a:latin typeface="Figtree"/>
                <a:ea typeface="Figtree"/>
                <a:cs typeface="Figtree"/>
              </a:defRPr>
            </a:pPr>
            <a:r>
              <a:rPr sz="1600" b="0" i="0">
                <a:solidFill>
                  <a:srgbClr val="5E6274"/>
                </a:solidFill>
                <a:latin typeface="Figtree"/>
                <a:ea typeface="Figtree"/>
                <a:cs typeface="Figtree"/>
              </a:rPr>
              <a:t>The CCS token flow </a:t>
            </a:r>
            <a:r>
              <a:rPr sz="1600" b="0" i="0" err="1">
                <a:solidFill>
                  <a:srgbClr val="5E6274"/>
                </a:solidFill>
                <a:latin typeface="Figtree"/>
                <a:ea typeface="Figtree"/>
                <a:cs typeface="Figtree"/>
              </a:rPr>
              <a:t>authorises</a:t>
            </a:r>
            <a:r>
              <a:rPr sz="1600" b="0" i="0">
                <a:solidFill>
                  <a:srgbClr val="5E6274"/>
                </a:solidFill>
                <a:latin typeface="Figtree"/>
                <a:ea typeface="Figtree"/>
                <a:cs typeface="Figtree"/>
              </a:rPr>
              <a:t> </a:t>
            </a:r>
            <a:r>
              <a:rPr lang="en-US" sz="1600" b="0" i="0">
                <a:solidFill>
                  <a:srgbClr val="5E6274"/>
                </a:solidFill>
                <a:latin typeface="Figtree"/>
                <a:ea typeface="Figtree"/>
                <a:cs typeface="Figtree"/>
              </a:rPr>
              <a:t>the access to the account holders tariff ID</a:t>
            </a:r>
            <a:r>
              <a:rPr sz="1600" b="0" i="0">
                <a:solidFill>
                  <a:srgbClr val="5E6274"/>
                </a:solidFill>
                <a:latin typeface="Figtree"/>
                <a:ea typeface="Figtree"/>
                <a:cs typeface="Figtree"/>
              </a:rPr>
              <a:t>, followed by a public pricing lookup</a:t>
            </a:r>
          </a:p>
        </p:txBody>
      </p:sp>
      <p:sp>
        <p:nvSpPr>
          <p:cNvPr id="5" name="Rectangle: Rounded Corners 4">
            <a:extLst>
              <a:ext uri="{FF2B5EF4-FFF2-40B4-BE49-F238E27FC236}">
                <a16:creationId xmlns:a16="http://schemas.microsoft.com/office/drawing/2014/main" id="{2358286F-D378-57E5-6CA3-C748B2232EA2}"/>
              </a:ext>
            </a:extLst>
          </p:cNvPr>
          <p:cNvSpPr>
            <a:spLocks noGrp="1"/>
          </p:cNvSpPr>
          <p:nvPr/>
        </p:nvSpPr>
        <p:spPr>
          <a:xfrm>
            <a:off x="552450" y="1952625"/>
            <a:ext cx="1752600" cy="2476500"/>
          </a:xfrm>
          <a:prstGeom prst="roundRect">
            <a:avLst>
              <a:gd name="adj" fmla="val 6522"/>
            </a:avLst>
          </a:prstGeom>
          <a:solidFill>
            <a:srgbClr val="EAF0FF"/>
          </a:solidFill>
          <a:ln w="11906">
            <a:solidFill>
              <a:srgbClr val="D9DDE8"/>
            </a:solidFill>
            <a:prstDash val="solid"/>
          </a:ln>
        </p:spPr>
        <p:txBody>
          <a:bodyPr/>
          <a:lstStyle/>
          <a:p>
            <a:endParaRPr lang="en-GB"/>
          </a:p>
        </p:txBody>
      </p:sp>
      <p:sp>
        <p:nvSpPr>
          <p:cNvPr id="6" name="Oval 5">
            <a:extLst>
              <a:ext uri="{FF2B5EF4-FFF2-40B4-BE49-F238E27FC236}">
                <a16:creationId xmlns:a16="http://schemas.microsoft.com/office/drawing/2014/main" id="{D010EED5-27D4-C018-BD78-BF2580733A0E}"/>
              </a:ext>
            </a:extLst>
          </p:cNvPr>
          <p:cNvSpPr>
            <a:spLocks noGrp="1"/>
          </p:cNvSpPr>
          <p:nvPr/>
        </p:nvSpPr>
        <p:spPr>
          <a:xfrm>
            <a:off x="628650" y="2181225"/>
            <a:ext cx="323850" cy="323850"/>
          </a:xfrm>
          <a:prstGeom prst="ellipse">
            <a:avLst/>
          </a:prstGeom>
          <a:solidFill>
            <a:srgbClr val="4D38F5"/>
          </a:solidFill>
          <a:ln w="0">
            <a:noFill/>
            <a:prstDash val="solid"/>
          </a:ln>
        </p:spPr>
        <p:txBody>
          <a:bodyPr lIns="0" tIns="0" rIns="0" bIns="0" anchor="ctr">
            <a:noAutofit/>
          </a:bodyPr>
          <a:lstStyle/>
          <a:p>
            <a:pPr algn="ctr">
              <a:defRPr sz="1500" b="1">
                <a:solidFill>
                  <a:srgbClr val="FFFFFF"/>
                </a:solidFill>
                <a:latin typeface="Figtree"/>
                <a:ea typeface="Figtree"/>
                <a:cs typeface="Figtree"/>
              </a:defRPr>
            </a:pPr>
            <a:r>
              <a:rPr sz="1500" b="1">
                <a:solidFill>
                  <a:srgbClr val="FFFFFF"/>
                </a:solidFill>
                <a:latin typeface="Figtree"/>
                <a:ea typeface="Figtree"/>
                <a:cs typeface="Figtree"/>
              </a:rPr>
              <a:t>1</a:t>
            </a:r>
          </a:p>
        </p:txBody>
      </p:sp>
      <p:sp>
        <p:nvSpPr>
          <p:cNvPr id="7" name="Rectangle 6">
            <a:extLst>
              <a:ext uri="{FF2B5EF4-FFF2-40B4-BE49-F238E27FC236}">
                <a16:creationId xmlns:a16="http://schemas.microsoft.com/office/drawing/2014/main" id="{AC240603-44C5-BBE5-5430-54642E829C5A}"/>
              </a:ext>
            </a:extLst>
          </p:cNvPr>
          <p:cNvSpPr>
            <a:spLocks noGrp="1"/>
          </p:cNvSpPr>
          <p:nvPr/>
        </p:nvSpPr>
        <p:spPr>
          <a:xfrm>
            <a:off x="1073150" y="2085975"/>
            <a:ext cx="1047750" cy="514350"/>
          </a:xfrm>
          <a:prstGeom prst="rect">
            <a:avLst/>
          </a:prstGeom>
          <a:noFill/>
          <a:ln w="0">
            <a:noFill/>
            <a:prstDash val="solid"/>
          </a:ln>
        </p:spPr>
        <p:txBody>
          <a:bodyPr wrap="square" lIns="0" tIns="0" rIns="0" bIns="0" anchor="ctr">
            <a:noAutofit/>
          </a:bodyPr>
          <a:lstStyle/>
          <a:p>
            <a:pPr algn="l">
              <a:defRPr sz="1500" b="1" i="0">
                <a:solidFill>
                  <a:srgbClr val="021E5E"/>
                </a:solidFill>
                <a:latin typeface="Figtree"/>
                <a:ea typeface="Figtree"/>
                <a:cs typeface="Figtree"/>
              </a:defRPr>
            </a:pPr>
            <a:r>
              <a:rPr lang="en-US" sz="1200" b="1" i="0" err="1">
                <a:solidFill>
                  <a:srgbClr val="021E5E"/>
                </a:solidFill>
                <a:latin typeface="Figtree"/>
                <a:ea typeface="Figtree"/>
                <a:cs typeface="Figtree"/>
              </a:rPr>
              <a:t>Authorisation</a:t>
            </a:r>
            <a:r>
              <a:rPr lang="en-US" sz="1200" b="1" i="0">
                <a:solidFill>
                  <a:srgbClr val="021E5E"/>
                </a:solidFill>
                <a:latin typeface="Figtree"/>
                <a:ea typeface="Figtree"/>
                <a:cs typeface="Figtree"/>
              </a:rPr>
              <a:t> c</a:t>
            </a:r>
            <a:r>
              <a:rPr sz="1200" b="1" i="0">
                <a:solidFill>
                  <a:srgbClr val="021E5E"/>
                </a:solidFill>
                <a:latin typeface="Figtree"/>
                <a:ea typeface="Figtree"/>
                <a:cs typeface="Figtree"/>
              </a:rPr>
              <a:t>ode returned</a:t>
            </a:r>
          </a:p>
        </p:txBody>
      </p:sp>
      <p:sp>
        <p:nvSpPr>
          <p:cNvPr id="8" name="Rectangle 7">
            <a:extLst>
              <a:ext uri="{FF2B5EF4-FFF2-40B4-BE49-F238E27FC236}">
                <a16:creationId xmlns:a16="http://schemas.microsoft.com/office/drawing/2014/main" id="{06E9E708-1A45-2A15-79A0-8D03BB879D64}"/>
              </a:ext>
            </a:extLst>
          </p:cNvPr>
          <p:cNvSpPr>
            <a:spLocks noGrp="1"/>
          </p:cNvSpPr>
          <p:nvPr/>
        </p:nvSpPr>
        <p:spPr>
          <a:xfrm>
            <a:off x="723900" y="2752725"/>
            <a:ext cx="1409700" cy="1543050"/>
          </a:xfrm>
          <a:prstGeom prst="rect">
            <a:avLst/>
          </a:prstGeom>
          <a:noFill/>
          <a:ln w="0">
            <a:noFill/>
            <a:prstDash val="solid"/>
          </a:ln>
        </p:spPr>
        <p:txBody>
          <a:bodyPr wrap="square" lIns="0" tIns="0" rIns="0" bIns="0" anchor="t">
            <a:noAutofit/>
          </a:bodyPr>
          <a:lstStyle/>
          <a:p>
            <a:pPr algn="l">
              <a:lnSpc>
                <a:spcPct val="105000"/>
              </a:lnSpc>
              <a:buNone/>
              <a:defRPr sz="1313" b="0" i="0">
                <a:solidFill>
                  <a:srgbClr val="201E2E"/>
                </a:solidFill>
                <a:latin typeface="Figtree"/>
                <a:ea typeface="Figtree"/>
                <a:cs typeface="Figtree"/>
              </a:defRPr>
            </a:pPr>
            <a:r>
              <a:rPr lang="en-US" sz="1200" b="0" i="0">
                <a:solidFill>
                  <a:srgbClr val="201E2E"/>
                </a:solidFill>
                <a:latin typeface="Figtree"/>
                <a:ea typeface="Figtree"/>
                <a:cs typeface="Figtree"/>
              </a:rPr>
              <a:t>When </a:t>
            </a:r>
            <a:r>
              <a:rPr sz="1200" b="0" i="0">
                <a:solidFill>
                  <a:srgbClr val="201E2E"/>
                </a:solidFill>
                <a:latin typeface="Figtree"/>
                <a:ea typeface="Figtree"/>
                <a:cs typeface="Figtree"/>
              </a:rPr>
              <a:t>CCS redirects the account holder back to the RTI </a:t>
            </a:r>
            <a:r>
              <a:rPr lang="en-US" sz="1200">
                <a:solidFill>
                  <a:srgbClr val="201E2E"/>
                </a:solidFill>
                <a:latin typeface="Figtree"/>
                <a:ea typeface="Figtree"/>
                <a:cs typeface="Figtree"/>
              </a:rPr>
              <a:t>U</a:t>
            </a:r>
            <a:r>
              <a:rPr sz="1200" b="0" i="0">
                <a:solidFill>
                  <a:srgbClr val="201E2E"/>
                </a:solidFill>
                <a:latin typeface="Figtree"/>
                <a:ea typeface="Figtree"/>
                <a:cs typeface="Figtree"/>
              </a:rPr>
              <a:t>ser</a:t>
            </a:r>
            <a:r>
              <a:rPr lang="en-US" sz="1200" b="0" i="0">
                <a:solidFill>
                  <a:srgbClr val="201E2E"/>
                </a:solidFill>
                <a:latin typeface="Figtree"/>
                <a:ea typeface="Figtree"/>
                <a:cs typeface="Figtree"/>
              </a:rPr>
              <a:t>, it also provides a </a:t>
            </a:r>
            <a:r>
              <a:rPr sz="1200" b="0" i="0">
                <a:solidFill>
                  <a:srgbClr val="201E2E"/>
                </a:solidFill>
                <a:latin typeface="Figtree"/>
                <a:ea typeface="Figtree"/>
                <a:cs typeface="Figtree"/>
              </a:rPr>
              <a:t>short-lived, single-use </a:t>
            </a:r>
            <a:r>
              <a:rPr sz="1200" b="0" i="0" err="1">
                <a:solidFill>
                  <a:srgbClr val="201E2E"/>
                </a:solidFill>
                <a:latin typeface="Figtree"/>
                <a:ea typeface="Figtree"/>
                <a:cs typeface="Figtree"/>
              </a:rPr>
              <a:t>authorisation</a:t>
            </a:r>
            <a:r>
              <a:rPr sz="1200" b="0" i="0">
                <a:solidFill>
                  <a:srgbClr val="201E2E"/>
                </a:solidFill>
                <a:latin typeface="Figtree"/>
                <a:ea typeface="Figtree"/>
                <a:cs typeface="Figtree"/>
              </a:rPr>
              <a:t> code.</a:t>
            </a:r>
          </a:p>
        </p:txBody>
      </p:sp>
      <p:sp>
        <p:nvSpPr>
          <p:cNvPr id="9" name="Rectangle: Rounded Corners 8">
            <a:extLst>
              <a:ext uri="{FF2B5EF4-FFF2-40B4-BE49-F238E27FC236}">
                <a16:creationId xmlns:a16="http://schemas.microsoft.com/office/drawing/2014/main" id="{76CC09DC-8525-3325-67C3-1A4E3A60712D}"/>
              </a:ext>
            </a:extLst>
          </p:cNvPr>
          <p:cNvSpPr>
            <a:spLocks noGrp="1"/>
          </p:cNvSpPr>
          <p:nvPr/>
        </p:nvSpPr>
        <p:spPr>
          <a:xfrm>
            <a:off x="2886075" y="1952625"/>
            <a:ext cx="1752600" cy="2476500"/>
          </a:xfrm>
          <a:prstGeom prst="roundRect">
            <a:avLst>
              <a:gd name="adj" fmla="val 6522"/>
            </a:avLst>
          </a:prstGeom>
          <a:solidFill>
            <a:srgbClr val="EAF0FF"/>
          </a:solidFill>
          <a:ln w="11906">
            <a:solidFill>
              <a:srgbClr val="D9DDE8"/>
            </a:solidFill>
            <a:prstDash val="solid"/>
          </a:ln>
        </p:spPr>
        <p:txBody>
          <a:bodyPr/>
          <a:lstStyle/>
          <a:p>
            <a:endParaRPr lang="en-GB"/>
          </a:p>
        </p:txBody>
      </p:sp>
      <p:sp>
        <p:nvSpPr>
          <p:cNvPr id="10" name="Oval 9">
            <a:extLst>
              <a:ext uri="{FF2B5EF4-FFF2-40B4-BE49-F238E27FC236}">
                <a16:creationId xmlns:a16="http://schemas.microsoft.com/office/drawing/2014/main" id="{98A351ED-E5F6-04A4-0FCD-E2221FB91829}"/>
              </a:ext>
            </a:extLst>
          </p:cNvPr>
          <p:cNvSpPr>
            <a:spLocks noGrp="1"/>
          </p:cNvSpPr>
          <p:nvPr/>
        </p:nvSpPr>
        <p:spPr>
          <a:xfrm>
            <a:off x="2962274" y="2181225"/>
            <a:ext cx="323850" cy="323850"/>
          </a:xfrm>
          <a:prstGeom prst="ellipse">
            <a:avLst/>
          </a:prstGeom>
          <a:solidFill>
            <a:srgbClr val="4D38F5"/>
          </a:solidFill>
          <a:ln w="0">
            <a:noFill/>
            <a:prstDash val="solid"/>
          </a:ln>
        </p:spPr>
        <p:txBody>
          <a:bodyPr lIns="0" tIns="0" rIns="0" bIns="0" anchor="ctr">
            <a:noAutofit/>
          </a:bodyPr>
          <a:lstStyle/>
          <a:p>
            <a:pPr algn="ctr">
              <a:defRPr sz="1500" b="1">
                <a:solidFill>
                  <a:srgbClr val="FFFFFF"/>
                </a:solidFill>
                <a:latin typeface="Figtree"/>
                <a:ea typeface="Figtree"/>
                <a:cs typeface="Figtree"/>
              </a:defRPr>
            </a:pPr>
            <a:r>
              <a:rPr sz="1500" b="1">
                <a:solidFill>
                  <a:srgbClr val="FFFFFF"/>
                </a:solidFill>
                <a:latin typeface="Figtree"/>
                <a:ea typeface="Figtree"/>
                <a:cs typeface="Figtree"/>
              </a:rPr>
              <a:t>2</a:t>
            </a:r>
          </a:p>
        </p:txBody>
      </p:sp>
      <p:sp>
        <p:nvSpPr>
          <p:cNvPr id="11" name="Rectangle 10">
            <a:extLst>
              <a:ext uri="{FF2B5EF4-FFF2-40B4-BE49-F238E27FC236}">
                <a16:creationId xmlns:a16="http://schemas.microsoft.com/office/drawing/2014/main" id="{C1DB23C0-F31C-BE3D-1D72-EA2355EDB82E}"/>
              </a:ext>
            </a:extLst>
          </p:cNvPr>
          <p:cNvSpPr>
            <a:spLocks noGrp="1"/>
          </p:cNvSpPr>
          <p:nvPr/>
        </p:nvSpPr>
        <p:spPr>
          <a:xfrm>
            <a:off x="3406774" y="2085975"/>
            <a:ext cx="1152525" cy="514350"/>
          </a:xfrm>
          <a:prstGeom prst="rect">
            <a:avLst/>
          </a:prstGeom>
          <a:noFill/>
          <a:ln w="0">
            <a:noFill/>
            <a:prstDash val="solid"/>
          </a:ln>
        </p:spPr>
        <p:txBody>
          <a:bodyPr wrap="square" lIns="0" tIns="0" rIns="0" bIns="0" anchor="ctr">
            <a:noAutofit/>
          </a:bodyPr>
          <a:lstStyle/>
          <a:p>
            <a:pPr algn="l">
              <a:defRPr sz="1500" b="1" i="0">
                <a:solidFill>
                  <a:srgbClr val="021E5E"/>
                </a:solidFill>
                <a:latin typeface="Figtree"/>
                <a:ea typeface="Figtree"/>
                <a:cs typeface="Figtree"/>
              </a:defRPr>
            </a:pPr>
            <a:r>
              <a:rPr sz="1200" b="1" i="0">
                <a:solidFill>
                  <a:srgbClr val="021E5E"/>
                </a:solidFill>
                <a:latin typeface="Figtree"/>
                <a:ea typeface="Figtree"/>
                <a:cs typeface="Figtree"/>
              </a:rPr>
              <a:t>Token exchange</a:t>
            </a:r>
          </a:p>
        </p:txBody>
      </p:sp>
      <p:sp>
        <p:nvSpPr>
          <p:cNvPr id="12" name="Rectangle 11">
            <a:extLst>
              <a:ext uri="{FF2B5EF4-FFF2-40B4-BE49-F238E27FC236}">
                <a16:creationId xmlns:a16="http://schemas.microsoft.com/office/drawing/2014/main" id="{D0446F78-5673-6AD7-2E86-21C0FEA2C052}"/>
              </a:ext>
            </a:extLst>
          </p:cNvPr>
          <p:cNvSpPr>
            <a:spLocks noGrp="1"/>
          </p:cNvSpPr>
          <p:nvPr/>
        </p:nvSpPr>
        <p:spPr>
          <a:xfrm>
            <a:off x="3057525" y="2752725"/>
            <a:ext cx="1409700" cy="1543050"/>
          </a:xfrm>
          <a:prstGeom prst="rect">
            <a:avLst/>
          </a:prstGeom>
          <a:noFill/>
          <a:ln w="0">
            <a:noFill/>
            <a:prstDash val="solid"/>
          </a:ln>
        </p:spPr>
        <p:txBody>
          <a:bodyPr wrap="square" lIns="0" tIns="0" rIns="0" bIns="0" anchor="t">
            <a:noAutofit/>
          </a:bodyPr>
          <a:lstStyle/>
          <a:p>
            <a:pPr algn="l">
              <a:lnSpc>
                <a:spcPct val="105000"/>
              </a:lnSpc>
              <a:buNone/>
              <a:defRPr sz="1313" b="0" i="0">
                <a:solidFill>
                  <a:srgbClr val="201E2E"/>
                </a:solidFill>
                <a:latin typeface="Figtree"/>
                <a:ea typeface="Figtree"/>
                <a:cs typeface="Figtree"/>
              </a:defRPr>
            </a:pPr>
            <a:r>
              <a:rPr sz="1200" b="0" i="0">
                <a:solidFill>
                  <a:srgbClr val="201E2E"/>
                </a:solidFill>
                <a:latin typeface="Figtree"/>
                <a:ea typeface="Figtree"/>
                <a:cs typeface="Figtree"/>
              </a:rPr>
              <a:t>The RTI </a:t>
            </a:r>
            <a:r>
              <a:rPr lang="en-US" sz="1200" b="0" i="0">
                <a:solidFill>
                  <a:srgbClr val="201E2E"/>
                </a:solidFill>
                <a:latin typeface="Figtree"/>
                <a:ea typeface="Figtree"/>
                <a:cs typeface="Figtree"/>
              </a:rPr>
              <a:t>U</a:t>
            </a:r>
            <a:r>
              <a:rPr sz="1200" b="0" i="0">
                <a:solidFill>
                  <a:srgbClr val="201E2E"/>
                </a:solidFill>
                <a:latin typeface="Figtree"/>
                <a:ea typeface="Figtree"/>
                <a:cs typeface="Figtree"/>
              </a:rPr>
              <a:t>ser exchanges the code with CCS for a refresh token and access token.</a:t>
            </a:r>
          </a:p>
        </p:txBody>
      </p:sp>
      <p:sp>
        <p:nvSpPr>
          <p:cNvPr id="13" name="Rectangle: Rounded Corners 12">
            <a:extLst>
              <a:ext uri="{FF2B5EF4-FFF2-40B4-BE49-F238E27FC236}">
                <a16:creationId xmlns:a16="http://schemas.microsoft.com/office/drawing/2014/main" id="{A3943E0E-48CA-E690-563A-6CE8053F6CBD}"/>
              </a:ext>
            </a:extLst>
          </p:cNvPr>
          <p:cNvSpPr>
            <a:spLocks noGrp="1"/>
          </p:cNvSpPr>
          <p:nvPr/>
        </p:nvSpPr>
        <p:spPr>
          <a:xfrm>
            <a:off x="5219700" y="1952625"/>
            <a:ext cx="1752600" cy="2476500"/>
          </a:xfrm>
          <a:prstGeom prst="roundRect">
            <a:avLst>
              <a:gd name="adj" fmla="val 6522"/>
            </a:avLst>
          </a:prstGeom>
          <a:solidFill>
            <a:srgbClr val="EAF0FF"/>
          </a:solidFill>
          <a:ln w="11906">
            <a:solidFill>
              <a:srgbClr val="D9DDE8"/>
            </a:solidFill>
            <a:prstDash val="solid"/>
          </a:ln>
        </p:spPr>
        <p:txBody>
          <a:bodyPr/>
          <a:lstStyle/>
          <a:p>
            <a:endParaRPr lang="en-GB"/>
          </a:p>
        </p:txBody>
      </p:sp>
      <p:sp>
        <p:nvSpPr>
          <p:cNvPr id="14" name="Oval 13">
            <a:extLst>
              <a:ext uri="{FF2B5EF4-FFF2-40B4-BE49-F238E27FC236}">
                <a16:creationId xmlns:a16="http://schemas.microsoft.com/office/drawing/2014/main" id="{6D5AB70A-6803-C449-8D18-A9807782829A}"/>
              </a:ext>
            </a:extLst>
          </p:cNvPr>
          <p:cNvSpPr>
            <a:spLocks noGrp="1"/>
          </p:cNvSpPr>
          <p:nvPr/>
        </p:nvSpPr>
        <p:spPr>
          <a:xfrm>
            <a:off x="5295900" y="2181225"/>
            <a:ext cx="323850" cy="323850"/>
          </a:xfrm>
          <a:prstGeom prst="ellipse">
            <a:avLst/>
          </a:prstGeom>
          <a:solidFill>
            <a:srgbClr val="4D38F5"/>
          </a:solidFill>
          <a:ln w="0">
            <a:noFill/>
            <a:prstDash val="solid"/>
          </a:ln>
        </p:spPr>
        <p:txBody>
          <a:bodyPr lIns="0" tIns="0" rIns="0" bIns="0" anchor="ctr">
            <a:noAutofit/>
          </a:bodyPr>
          <a:lstStyle/>
          <a:p>
            <a:pPr algn="ctr">
              <a:defRPr sz="1500" b="1">
                <a:solidFill>
                  <a:srgbClr val="FFFFFF"/>
                </a:solidFill>
                <a:latin typeface="Figtree"/>
                <a:ea typeface="Figtree"/>
                <a:cs typeface="Figtree"/>
              </a:defRPr>
            </a:pPr>
            <a:r>
              <a:rPr sz="1500" b="1">
                <a:solidFill>
                  <a:srgbClr val="FFFFFF"/>
                </a:solidFill>
                <a:latin typeface="Figtree"/>
                <a:ea typeface="Figtree"/>
                <a:cs typeface="Figtree"/>
              </a:rPr>
              <a:t>3</a:t>
            </a:r>
          </a:p>
        </p:txBody>
      </p:sp>
      <p:sp>
        <p:nvSpPr>
          <p:cNvPr id="15" name="Rectangle 14">
            <a:extLst>
              <a:ext uri="{FF2B5EF4-FFF2-40B4-BE49-F238E27FC236}">
                <a16:creationId xmlns:a16="http://schemas.microsoft.com/office/drawing/2014/main" id="{5A63588D-609E-7521-F70F-D7665A2C5351}"/>
              </a:ext>
            </a:extLst>
          </p:cNvPr>
          <p:cNvSpPr>
            <a:spLocks noGrp="1"/>
          </p:cNvSpPr>
          <p:nvPr/>
        </p:nvSpPr>
        <p:spPr>
          <a:xfrm>
            <a:off x="5740400" y="2085975"/>
            <a:ext cx="1155700" cy="514350"/>
          </a:xfrm>
          <a:prstGeom prst="rect">
            <a:avLst/>
          </a:prstGeom>
          <a:noFill/>
          <a:ln w="0">
            <a:noFill/>
            <a:prstDash val="solid"/>
          </a:ln>
        </p:spPr>
        <p:txBody>
          <a:bodyPr wrap="square" lIns="0" tIns="0" rIns="0" bIns="0" anchor="ctr">
            <a:noAutofit/>
          </a:bodyPr>
          <a:lstStyle/>
          <a:p>
            <a:pPr algn="l">
              <a:defRPr sz="1500" b="1" i="0">
                <a:solidFill>
                  <a:srgbClr val="021E5E"/>
                </a:solidFill>
                <a:latin typeface="Figtree"/>
                <a:ea typeface="Figtree"/>
                <a:cs typeface="Figtree"/>
              </a:defRPr>
            </a:pPr>
            <a:r>
              <a:rPr sz="1200" b="1" i="0">
                <a:solidFill>
                  <a:srgbClr val="021E5E"/>
                </a:solidFill>
                <a:latin typeface="Figtree"/>
                <a:ea typeface="Figtree"/>
                <a:cs typeface="Figtree"/>
              </a:rPr>
              <a:t>Supplier request</a:t>
            </a:r>
          </a:p>
        </p:txBody>
      </p:sp>
      <p:sp>
        <p:nvSpPr>
          <p:cNvPr id="16" name="Rectangle 15">
            <a:extLst>
              <a:ext uri="{FF2B5EF4-FFF2-40B4-BE49-F238E27FC236}">
                <a16:creationId xmlns:a16="http://schemas.microsoft.com/office/drawing/2014/main" id="{0AD5DB82-A331-14C9-1DFF-9968B8551420}"/>
              </a:ext>
            </a:extLst>
          </p:cNvPr>
          <p:cNvSpPr>
            <a:spLocks noGrp="1"/>
          </p:cNvSpPr>
          <p:nvPr/>
        </p:nvSpPr>
        <p:spPr>
          <a:xfrm>
            <a:off x="5391150" y="2752725"/>
            <a:ext cx="1409700" cy="1543050"/>
          </a:xfrm>
          <a:prstGeom prst="rect">
            <a:avLst/>
          </a:prstGeom>
          <a:noFill/>
          <a:ln w="0">
            <a:noFill/>
            <a:prstDash val="solid"/>
          </a:ln>
        </p:spPr>
        <p:txBody>
          <a:bodyPr wrap="square" lIns="0" tIns="0" rIns="0" bIns="0" anchor="t">
            <a:noAutofit/>
          </a:bodyPr>
          <a:lstStyle/>
          <a:p>
            <a:pPr algn="l">
              <a:lnSpc>
                <a:spcPct val="105000"/>
              </a:lnSpc>
              <a:buNone/>
              <a:defRPr sz="1313" b="0" i="0">
                <a:solidFill>
                  <a:srgbClr val="201E2E"/>
                </a:solidFill>
                <a:latin typeface="Figtree"/>
                <a:ea typeface="Figtree"/>
                <a:cs typeface="Figtree"/>
              </a:defRPr>
            </a:pPr>
            <a:r>
              <a:rPr sz="1200" b="0" i="0">
                <a:solidFill>
                  <a:srgbClr val="201E2E"/>
                </a:solidFill>
                <a:latin typeface="Figtree"/>
                <a:ea typeface="Figtree"/>
                <a:cs typeface="Figtree"/>
              </a:rPr>
              <a:t>The RTI </a:t>
            </a:r>
            <a:r>
              <a:rPr lang="en-US" sz="1200" b="0" i="0">
                <a:solidFill>
                  <a:srgbClr val="201E2E"/>
                </a:solidFill>
                <a:latin typeface="Figtree"/>
                <a:ea typeface="Figtree"/>
                <a:cs typeface="Figtree"/>
              </a:rPr>
              <a:t>U</a:t>
            </a:r>
            <a:r>
              <a:rPr sz="1200" b="0" i="0">
                <a:solidFill>
                  <a:srgbClr val="201E2E"/>
                </a:solidFill>
                <a:latin typeface="Figtree"/>
                <a:ea typeface="Figtree"/>
                <a:cs typeface="Figtree"/>
              </a:rPr>
              <a:t>ser presents the supplier-specific access token </a:t>
            </a:r>
            <a:r>
              <a:rPr lang="en-US" sz="1200" b="0" i="0">
                <a:solidFill>
                  <a:srgbClr val="201E2E"/>
                </a:solidFill>
                <a:latin typeface="Figtree"/>
                <a:ea typeface="Figtree"/>
                <a:cs typeface="Figtree"/>
              </a:rPr>
              <a:t>alongside the Get </a:t>
            </a:r>
            <a:r>
              <a:rPr lang="en-US" sz="1200" b="0" i="0" err="1">
                <a:solidFill>
                  <a:srgbClr val="201E2E"/>
                </a:solidFill>
                <a:latin typeface="Figtree"/>
                <a:ea typeface="Figtree"/>
                <a:cs typeface="Figtree"/>
              </a:rPr>
              <a:t>MPxN</a:t>
            </a:r>
            <a:r>
              <a:rPr lang="en-US" sz="1200" b="0" i="0">
                <a:solidFill>
                  <a:srgbClr val="201E2E"/>
                </a:solidFill>
                <a:latin typeface="Figtree"/>
                <a:ea typeface="Figtree"/>
                <a:cs typeface="Figtree"/>
              </a:rPr>
              <a:t> Tariff Details request.</a:t>
            </a:r>
            <a:endParaRPr sz="1200" b="0" i="0">
              <a:solidFill>
                <a:srgbClr val="201E2E"/>
              </a:solidFill>
              <a:latin typeface="Figtree"/>
              <a:ea typeface="Figtree"/>
              <a:cs typeface="Figtree"/>
            </a:endParaRPr>
          </a:p>
        </p:txBody>
      </p:sp>
      <p:sp>
        <p:nvSpPr>
          <p:cNvPr id="17" name="Rectangle: Rounded Corners 16">
            <a:extLst>
              <a:ext uri="{FF2B5EF4-FFF2-40B4-BE49-F238E27FC236}">
                <a16:creationId xmlns:a16="http://schemas.microsoft.com/office/drawing/2014/main" id="{FC3BB252-52EC-8564-E42F-A2DDDE01897A}"/>
              </a:ext>
            </a:extLst>
          </p:cNvPr>
          <p:cNvSpPr>
            <a:spLocks noGrp="1"/>
          </p:cNvSpPr>
          <p:nvPr/>
        </p:nvSpPr>
        <p:spPr>
          <a:xfrm>
            <a:off x="7553325" y="1952625"/>
            <a:ext cx="1752600" cy="2476500"/>
          </a:xfrm>
          <a:prstGeom prst="roundRect">
            <a:avLst>
              <a:gd name="adj" fmla="val 6522"/>
            </a:avLst>
          </a:prstGeom>
          <a:solidFill>
            <a:srgbClr val="EAF0FF"/>
          </a:solidFill>
          <a:ln w="11906">
            <a:solidFill>
              <a:srgbClr val="D9DDE8"/>
            </a:solidFill>
            <a:prstDash val="solid"/>
          </a:ln>
        </p:spPr>
        <p:txBody>
          <a:bodyPr/>
          <a:lstStyle/>
          <a:p>
            <a:endParaRPr lang="en-GB"/>
          </a:p>
        </p:txBody>
      </p:sp>
      <p:sp>
        <p:nvSpPr>
          <p:cNvPr id="18" name="Oval 17">
            <a:extLst>
              <a:ext uri="{FF2B5EF4-FFF2-40B4-BE49-F238E27FC236}">
                <a16:creationId xmlns:a16="http://schemas.microsoft.com/office/drawing/2014/main" id="{703BE276-060C-C369-8EC2-15082282D92C}"/>
              </a:ext>
            </a:extLst>
          </p:cNvPr>
          <p:cNvSpPr>
            <a:spLocks noGrp="1"/>
          </p:cNvSpPr>
          <p:nvPr/>
        </p:nvSpPr>
        <p:spPr>
          <a:xfrm>
            <a:off x="7629525" y="2181225"/>
            <a:ext cx="323850" cy="323850"/>
          </a:xfrm>
          <a:prstGeom prst="ellipse">
            <a:avLst/>
          </a:prstGeom>
          <a:solidFill>
            <a:srgbClr val="4D38F5"/>
          </a:solidFill>
          <a:ln w="0">
            <a:noFill/>
            <a:prstDash val="solid"/>
          </a:ln>
        </p:spPr>
        <p:txBody>
          <a:bodyPr lIns="0" tIns="0" rIns="0" bIns="0" anchor="ctr">
            <a:noAutofit/>
          </a:bodyPr>
          <a:lstStyle/>
          <a:p>
            <a:pPr algn="ctr">
              <a:defRPr sz="1500" b="1">
                <a:solidFill>
                  <a:srgbClr val="FFFFFF"/>
                </a:solidFill>
                <a:latin typeface="Figtree"/>
                <a:ea typeface="Figtree"/>
                <a:cs typeface="Figtree"/>
              </a:defRPr>
            </a:pPr>
            <a:r>
              <a:rPr sz="1500" b="1">
                <a:solidFill>
                  <a:srgbClr val="FFFFFF"/>
                </a:solidFill>
                <a:latin typeface="Figtree"/>
                <a:ea typeface="Figtree"/>
                <a:cs typeface="Figtree"/>
              </a:rPr>
              <a:t>4</a:t>
            </a:r>
          </a:p>
        </p:txBody>
      </p:sp>
      <p:sp>
        <p:nvSpPr>
          <p:cNvPr id="19" name="Rectangle 18">
            <a:extLst>
              <a:ext uri="{FF2B5EF4-FFF2-40B4-BE49-F238E27FC236}">
                <a16:creationId xmlns:a16="http://schemas.microsoft.com/office/drawing/2014/main" id="{C1767687-41BE-BC9F-FA92-B12B1C33795C}"/>
              </a:ext>
            </a:extLst>
          </p:cNvPr>
          <p:cNvSpPr>
            <a:spLocks noGrp="1"/>
          </p:cNvSpPr>
          <p:nvPr/>
        </p:nvSpPr>
        <p:spPr>
          <a:xfrm>
            <a:off x="8074025" y="2085975"/>
            <a:ext cx="1047750" cy="514350"/>
          </a:xfrm>
          <a:prstGeom prst="rect">
            <a:avLst/>
          </a:prstGeom>
          <a:noFill/>
          <a:ln w="0">
            <a:noFill/>
            <a:prstDash val="solid"/>
          </a:ln>
        </p:spPr>
        <p:txBody>
          <a:bodyPr wrap="square" lIns="0" tIns="0" rIns="0" bIns="0" anchor="ctr">
            <a:noAutofit/>
          </a:bodyPr>
          <a:lstStyle/>
          <a:p>
            <a:pPr algn="l">
              <a:defRPr sz="1500" b="1" i="0">
                <a:solidFill>
                  <a:srgbClr val="021E5E"/>
                </a:solidFill>
                <a:latin typeface="Figtree"/>
                <a:ea typeface="Figtree"/>
                <a:cs typeface="Figtree"/>
              </a:defRPr>
            </a:pPr>
            <a:r>
              <a:rPr sz="1200" b="1" i="0">
                <a:solidFill>
                  <a:srgbClr val="021E5E"/>
                </a:solidFill>
                <a:latin typeface="Figtree"/>
                <a:ea typeface="Figtree"/>
                <a:cs typeface="Figtree"/>
              </a:rPr>
              <a:t>Tariff ID response</a:t>
            </a:r>
          </a:p>
        </p:txBody>
      </p:sp>
      <p:sp>
        <p:nvSpPr>
          <p:cNvPr id="20" name="Rectangle 19">
            <a:extLst>
              <a:ext uri="{FF2B5EF4-FFF2-40B4-BE49-F238E27FC236}">
                <a16:creationId xmlns:a16="http://schemas.microsoft.com/office/drawing/2014/main" id="{A304F4BD-D8AD-E2AE-31B2-D25E271B7498}"/>
              </a:ext>
            </a:extLst>
          </p:cNvPr>
          <p:cNvSpPr>
            <a:spLocks noGrp="1"/>
          </p:cNvSpPr>
          <p:nvPr/>
        </p:nvSpPr>
        <p:spPr>
          <a:xfrm>
            <a:off x="7724775" y="2752725"/>
            <a:ext cx="1409700" cy="1543050"/>
          </a:xfrm>
          <a:prstGeom prst="rect">
            <a:avLst/>
          </a:prstGeom>
          <a:noFill/>
          <a:ln w="0">
            <a:noFill/>
            <a:prstDash val="solid"/>
          </a:ln>
        </p:spPr>
        <p:txBody>
          <a:bodyPr wrap="square" lIns="0" tIns="0" rIns="0" bIns="0" anchor="t">
            <a:noAutofit/>
          </a:bodyPr>
          <a:lstStyle/>
          <a:p>
            <a:pPr algn="l">
              <a:lnSpc>
                <a:spcPct val="105000"/>
              </a:lnSpc>
              <a:buNone/>
              <a:defRPr sz="1313" b="0" i="0">
                <a:solidFill>
                  <a:srgbClr val="201E2E"/>
                </a:solidFill>
                <a:latin typeface="Figtree"/>
                <a:ea typeface="Figtree"/>
                <a:cs typeface="Figtree"/>
              </a:defRPr>
            </a:pPr>
            <a:r>
              <a:rPr sz="1200" b="0" i="0">
                <a:solidFill>
                  <a:srgbClr val="201E2E"/>
                </a:solidFill>
                <a:latin typeface="Figtree"/>
                <a:ea typeface="Figtree"/>
                <a:cs typeface="Figtree"/>
              </a:rPr>
              <a:t>The supplier validates the token and returns the Tariff ID for the requested </a:t>
            </a:r>
            <a:r>
              <a:rPr sz="1200" b="0" i="0" err="1">
                <a:solidFill>
                  <a:srgbClr val="201E2E"/>
                </a:solidFill>
                <a:latin typeface="Figtree"/>
                <a:ea typeface="Figtree"/>
                <a:cs typeface="Figtree"/>
              </a:rPr>
              <a:t>MPxN</a:t>
            </a:r>
            <a:r>
              <a:rPr sz="1200" b="0" i="0">
                <a:solidFill>
                  <a:srgbClr val="201E2E"/>
                </a:solidFill>
                <a:latin typeface="Figtree"/>
                <a:ea typeface="Figtree"/>
                <a:cs typeface="Figtree"/>
              </a:rPr>
              <a:t>.</a:t>
            </a:r>
          </a:p>
        </p:txBody>
      </p:sp>
      <p:sp>
        <p:nvSpPr>
          <p:cNvPr id="21" name="Rectangle: Rounded Corners 20">
            <a:extLst>
              <a:ext uri="{FF2B5EF4-FFF2-40B4-BE49-F238E27FC236}">
                <a16:creationId xmlns:a16="http://schemas.microsoft.com/office/drawing/2014/main" id="{CBC66CE5-A641-F488-FD04-0720F26DAE22}"/>
              </a:ext>
            </a:extLst>
          </p:cNvPr>
          <p:cNvSpPr>
            <a:spLocks noGrp="1"/>
          </p:cNvSpPr>
          <p:nvPr/>
        </p:nvSpPr>
        <p:spPr>
          <a:xfrm>
            <a:off x="9886950" y="1952625"/>
            <a:ext cx="1752600" cy="2476500"/>
          </a:xfrm>
          <a:prstGeom prst="roundRect">
            <a:avLst>
              <a:gd name="adj" fmla="val 6522"/>
            </a:avLst>
          </a:prstGeom>
          <a:solidFill>
            <a:srgbClr val="EAF0FF"/>
          </a:solidFill>
          <a:ln w="11906">
            <a:solidFill>
              <a:srgbClr val="D9DDE8"/>
            </a:solidFill>
            <a:prstDash val="solid"/>
          </a:ln>
        </p:spPr>
        <p:txBody>
          <a:bodyPr/>
          <a:lstStyle/>
          <a:p>
            <a:endParaRPr lang="en-GB"/>
          </a:p>
        </p:txBody>
      </p:sp>
      <p:sp>
        <p:nvSpPr>
          <p:cNvPr id="22" name="Oval 21">
            <a:extLst>
              <a:ext uri="{FF2B5EF4-FFF2-40B4-BE49-F238E27FC236}">
                <a16:creationId xmlns:a16="http://schemas.microsoft.com/office/drawing/2014/main" id="{1DBA6A0A-FFCD-F01F-2ED3-9748BEC20ABA}"/>
              </a:ext>
            </a:extLst>
          </p:cNvPr>
          <p:cNvSpPr>
            <a:spLocks noGrp="1"/>
          </p:cNvSpPr>
          <p:nvPr/>
        </p:nvSpPr>
        <p:spPr>
          <a:xfrm>
            <a:off x="9963150" y="2181225"/>
            <a:ext cx="323850" cy="323850"/>
          </a:xfrm>
          <a:prstGeom prst="ellipse">
            <a:avLst/>
          </a:prstGeom>
          <a:solidFill>
            <a:srgbClr val="4D38F5"/>
          </a:solidFill>
          <a:ln w="0">
            <a:noFill/>
            <a:prstDash val="solid"/>
          </a:ln>
        </p:spPr>
        <p:txBody>
          <a:bodyPr lIns="0" tIns="0" rIns="0" bIns="0" anchor="ctr">
            <a:noAutofit/>
          </a:bodyPr>
          <a:lstStyle/>
          <a:p>
            <a:pPr algn="ctr">
              <a:defRPr sz="1500" b="1">
                <a:solidFill>
                  <a:srgbClr val="FFFFFF"/>
                </a:solidFill>
                <a:latin typeface="Figtree"/>
                <a:ea typeface="Figtree"/>
                <a:cs typeface="Figtree"/>
              </a:defRPr>
            </a:pPr>
            <a:r>
              <a:rPr sz="1500" b="1">
                <a:solidFill>
                  <a:srgbClr val="FFFFFF"/>
                </a:solidFill>
                <a:latin typeface="Figtree"/>
                <a:ea typeface="Figtree"/>
                <a:cs typeface="Figtree"/>
              </a:rPr>
              <a:t>5</a:t>
            </a:r>
          </a:p>
        </p:txBody>
      </p:sp>
      <p:sp>
        <p:nvSpPr>
          <p:cNvPr id="23" name="Rectangle 22">
            <a:extLst>
              <a:ext uri="{FF2B5EF4-FFF2-40B4-BE49-F238E27FC236}">
                <a16:creationId xmlns:a16="http://schemas.microsoft.com/office/drawing/2014/main" id="{6838C207-4B49-99C6-EFE5-D6F254E2A7A5}"/>
              </a:ext>
            </a:extLst>
          </p:cNvPr>
          <p:cNvSpPr>
            <a:spLocks noGrp="1"/>
          </p:cNvSpPr>
          <p:nvPr/>
        </p:nvSpPr>
        <p:spPr>
          <a:xfrm>
            <a:off x="10407650" y="2085975"/>
            <a:ext cx="1047750" cy="514350"/>
          </a:xfrm>
          <a:prstGeom prst="rect">
            <a:avLst/>
          </a:prstGeom>
          <a:noFill/>
          <a:ln w="0">
            <a:noFill/>
            <a:prstDash val="solid"/>
          </a:ln>
        </p:spPr>
        <p:txBody>
          <a:bodyPr wrap="square" lIns="0" tIns="0" rIns="0" bIns="0" anchor="ctr">
            <a:noAutofit/>
          </a:bodyPr>
          <a:lstStyle/>
          <a:p>
            <a:pPr algn="l">
              <a:defRPr sz="1500" b="1" i="0">
                <a:solidFill>
                  <a:srgbClr val="021E5E"/>
                </a:solidFill>
                <a:latin typeface="Figtree"/>
                <a:ea typeface="Figtree"/>
                <a:cs typeface="Figtree"/>
              </a:defRPr>
            </a:pPr>
            <a:r>
              <a:rPr sz="1200" b="1" i="0">
                <a:solidFill>
                  <a:srgbClr val="021E5E"/>
                </a:solidFill>
                <a:latin typeface="Figtree"/>
                <a:ea typeface="Figtree"/>
                <a:cs typeface="Figtree"/>
              </a:rPr>
              <a:t>Public pricing lookup</a:t>
            </a:r>
          </a:p>
        </p:txBody>
      </p:sp>
      <p:sp>
        <p:nvSpPr>
          <p:cNvPr id="24" name="Rectangle 23">
            <a:extLst>
              <a:ext uri="{FF2B5EF4-FFF2-40B4-BE49-F238E27FC236}">
                <a16:creationId xmlns:a16="http://schemas.microsoft.com/office/drawing/2014/main" id="{20AC5322-5012-D7DA-AEFE-5C85325A18AE}"/>
              </a:ext>
            </a:extLst>
          </p:cNvPr>
          <p:cNvSpPr>
            <a:spLocks noGrp="1"/>
          </p:cNvSpPr>
          <p:nvPr/>
        </p:nvSpPr>
        <p:spPr>
          <a:xfrm>
            <a:off x="10058400" y="2752725"/>
            <a:ext cx="1409700" cy="1543050"/>
          </a:xfrm>
          <a:prstGeom prst="rect">
            <a:avLst/>
          </a:prstGeom>
          <a:noFill/>
          <a:ln w="0">
            <a:noFill/>
            <a:prstDash val="solid"/>
          </a:ln>
        </p:spPr>
        <p:txBody>
          <a:bodyPr wrap="square" lIns="0" tIns="0" rIns="0" bIns="0" anchor="t">
            <a:noAutofit/>
          </a:bodyPr>
          <a:lstStyle/>
          <a:p>
            <a:pPr>
              <a:lnSpc>
                <a:spcPct val="105000"/>
              </a:lnSpc>
              <a:defRPr sz="1313" b="0" i="0">
                <a:solidFill>
                  <a:srgbClr val="201E2E"/>
                </a:solidFill>
                <a:latin typeface="Figtree"/>
                <a:ea typeface="Figtree"/>
                <a:cs typeface="Figtree"/>
              </a:defRPr>
            </a:pPr>
            <a:r>
              <a:rPr sz="1200" b="0" i="0">
                <a:solidFill>
                  <a:srgbClr val="201E2E"/>
                </a:solidFill>
                <a:latin typeface="Figtree"/>
                <a:ea typeface="Figtree"/>
                <a:cs typeface="Figtree"/>
              </a:rPr>
              <a:t>The RTI </a:t>
            </a:r>
            <a:r>
              <a:rPr lang="en-US" sz="1200" b="0" i="0">
                <a:solidFill>
                  <a:srgbClr val="201E2E"/>
                </a:solidFill>
                <a:latin typeface="Figtree"/>
                <a:ea typeface="Figtree"/>
                <a:cs typeface="Figtree"/>
              </a:rPr>
              <a:t>U</a:t>
            </a:r>
            <a:r>
              <a:rPr sz="1200" b="0" i="0">
                <a:solidFill>
                  <a:srgbClr val="201E2E"/>
                </a:solidFill>
                <a:latin typeface="Figtree"/>
                <a:ea typeface="Figtree"/>
                <a:cs typeface="Figtree"/>
              </a:rPr>
              <a:t>ser uses the Tariff ID to retrieve the associated pricing information</a:t>
            </a:r>
            <a:r>
              <a:rPr lang="en-US" sz="1200" b="0" i="0">
                <a:solidFill>
                  <a:srgbClr val="201E2E"/>
                </a:solidFill>
                <a:latin typeface="Figtree"/>
                <a:ea typeface="Figtree"/>
                <a:cs typeface="Figtree"/>
              </a:rPr>
              <a:t> using the public endpoints being used for </a:t>
            </a:r>
            <a:r>
              <a:rPr lang="en-US" sz="1200">
                <a:solidFill>
                  <a:srgbClr val="201E2E"/>
                </a:solidFill>
                <a:latin typeface="Figtree"/>
                <a:ea typeface="Figtree"/>
                <a:cs typeface="Figtree"/>
              </a:rPr>
              <a:t>TI Phase</a:t>
            </a:r>
            <a:r>
              <a:rPr lang="en-US" sz="1200" b="0" i="0">
                <a:solidFill>
                  <a:srgbClr val="201E2E"/>
                </a:solidFill>
                <a:latin typeface="Figtree"/>
                <a:ea typeface="Figtree"/>
                <a:cs typeface="Figtree"/>
              </a:rPr>
              <a:t> 1a.</a:t>
            </a:r>
            <a:endParaRPr lang="en-GB" sz="1200" b="0" i="0">
              <a:solidFill>
                <a:srgbClr val="201E2E"/>
              </a:solidFill>
              <a:latin typeface="Figtree"/>
              <a:ea typeface="Figtree"/>
              <a:cs typeface="Figtree"/>
            </a:endParaRPr>
          </a:p>
        </p:txBody>
      </p:sp>
      <p:cxnSp>
        <p:nvCxnSpPr>
          <p:cNvPr id="25" name="Straight Arrow Connector 24">
            <a:extLst>
              <a:ext uri="{FF2B5EF4-FFF2-40B4-BE49-F238E27FC236}">
                <a16:creationId xmlns:a16="http://schemas.microsoft.com/office/drawing/2014/main" id="{7588EC4B-3D8F-2D16-1D04-9876BD95285F}"/>
              </a:ext>
            </a:extLst>
          </p:cNvPr>
          <p:cNvCxnSpPr>
            <a:stCxn id="5" idx="3"/>
            <a:endCxn id="9" idx="1"/>
          </p:cNvCxnSpPr>
          <p:nvPr/>
        </p:nvCxnSpPr>
        <p:spPr>
          <a:xfrm>
            <a:off x="2305050" y="3190875"/>
            <a:ext cx="581025" cy="0"/>
          </a:xfrm>
          <a:prstGeom prst="straightConnector1">
            <a:avLst/>
          </a:prstGeom>
          <a:ln w="23813">
            <a:solidFill>
              <a:srgbClr val="4D38F5"/>
            </a:solidFill>
            <a:prstDash val="solid"/>
            <a:headEnd type="none" w="med" len="med"/>
            <a:tailEnd type="triangle" w="sm" len="sm"/>
          </a:ln>
        </p:spPr>
      </p:cxnSp>
      <p:cxnSp>
        <p:nvCxnSpPr>
          <p:cNvPr id="26" name="Straight Arrow Connector 25">
            <a:extLst>
              <a:ext uri="{FF2B5EF4-FFF2-40B4-BE49-F238E27FC236}">
                <a16:creationId xmlns:a16="http://schemas.microsoft.com/office/drawing/2014/main" id="{308AFD71-43A4-AC25-8942-C1801C494629}"/>
              </a:ext>
            </a:extLst>
          </p:cNvPr>
          <p:cNvCxnSpPr>
            <a:stCxn id="9" idx="3"/>
            <a:endCxn id="13" idx="1"/>
          </p:cNvCxnSpPr>
          <p:nvPr/>
        </p:nvCxnSpPr>
        <p:spPr>
          <a:xfrm>
            <a:off x="4638675" y="3190875"/>
            <a:ext cx="581025" cy="0"/>
          </a:xfrm>
          <a:prstGeom prst="straightConnector1">
            <a:avLst/>
          </a:prstGeom>
          <a:ln w="23813">
            <a:solidFill>
              <a:srgbClr val="4D38F5"/>
            </a:solidFill>
            <a:prstDash val="solid"/>
            <a:headEnd type="none" w="med" len="med"/>
            <a:tailEnd type="triangle" w="sm" len="sm"/>
          </a:ln>
        </p:spPr>
      </p:cxnSp>
      <p:cxnSp>
        <p:nvCxnSpPr>
          <p:cNvPr id="27" name="Straight Arrow Connector 26">
            <a:extLst>
              <a:ext uri="{FF2B5EF4-FFF2-40B4-BE49-F238E27FC236}">
                <a16:creationId xmlns:a16="http://schemas.microsoft.com/office/drawing/2014/main" id="{9AA1D1B2-40CF-A94C-CA83-E15E54FAB55A}"/>
              </a:ext>
            </a:extLst>
          </p:cNvPr>
          <p:cNvCxnSpPr>
            <a:stCxn id="13" idx="3"/>
            <a:endCxn id="17" idx="1"/>
          </p:cNvCxnSpPr>
          <p:nvPr/>
        </p:nvCxnSpPr>
        <p:spPr>
          <a:xfrm>
            <a:off x="6972300" y="3190875"/>
            <a:ext cx="581025" cy="0"/>
          </a:xfrm>
          <a:prstGeom prst="straightConnector1">
            <a:avLst/>
          </a:prstGeom>
          <a:ln w="23813">
            <a:solidFill>
              <a:srgbClr val="4D38F5"/>
            </a:solidFill>
            <a:prstDash val="solid"/>
            <a:headEnd type="none" w="med" len="med"/>
            <a:tailEnd type="triangle" w="sm" len="sm"/>
          </a:ln>
        </p:spPr>
      </p:cxnSp>
      <p:cxnSp>
        <p:nvCxnSpPr>
          <p:cNvPr id="28" name="Straight Arrow Connector 27">
            <a:extLst>
              <a:ext uri="{FF2B5EF4-FFF2-40B4-BE49-F238E27FC236}">
                <a16:creationId xmlns:a16="http://schemas.microsoft.com/office/drawing/2014/main" id="{7D2E1EE3-ADB6-CB91-09D6-17E713381C50}"/>
              </a:ext>
            </a:extLst>
          </p:cNvPr>
          <p:cNvCxnSpPr>
            <a:stCxn id="17" idx="3"/>
            <a:endCxn id="21" idx="1"/>
          </p:cNvCxnSpPr>
          <p:nvPr/>
        </p:nvCxnSpPr>
        <p:spPr>
          <a:xfrm>
            <a:off x="9305925" y="3190875"/>
            <a:ext cx="581025" cy="0"/>
          </a:xfrm>
          <a:prstGeom prst="straightConnector1">
            <a:avLst/>
          </a:prstGeom>
          <a:ln w="23813">
            <a:solidFill>
              <a:srgbClr val="5E6274"/>
            </a:solidFill>
            <a:prstDash val="solid"/>
            <a:headEnd type="none" w="med" len="med"/>
            <a:tailEnd type="triangle" w="sm" len="sm"/>
          </a:ln>
        </p:spPr>
      </p:cxnSp>
      <p:sp>
        <p:nvSpPr>
          <p:cNvPr id="29" name="Rectangle: Rounded Corners 28">
            <a:extLst>
              <a:ext uri="{FF2B5EF4-FFF2-40B4-BE49-F238E27FC236}">
                <a16:creationId xmlns:a16="http://schemas.microsoft.com/office/drawing/2014/main" id="{88AAC766-6884-9618-0587-16F72BB08223}"/>
              </a:ext>
            </a:extLst>
          </p:cNvPr>
          <p:cNvSpPr>
            <a:spLocks noGrp="1"/>
          </p:cNvSpPr>
          <p:nvPr/>
        </p:nvSpPr>
        <p:spPr>
          <a:xfrm>
            <a:off x="1000125" y="4953000"/>
            <a:ext cx="10191750" cy="1123950"/>
          </a:xfrm>
          <a:prstGeom prst="roundRect">
            <a:avLst>
              <a:gd name="adj" fmla="val 10169"/>
            </a:avLst>
          </a:prstGeom>
          <a:solidFill>
            <a:srgbClr val="021E5E"/>
          </a:solidFill>
          <a:ln w="11906">
            <a:solidFill>
              <a:srgbClr val="021E5E"/>
            </a:solidFill>
            <a:prstDash val="solid"/>
          </a:ln>
        </p:spPr>
        <p:txBody>
          <a:bodyPr/>
          <a:lstStyle/>
          <a:p>
            <a:endParaRPr lang="en-GB"/>
          </a:p>
        </p:txBody>
      </p:sp>
      <p:sp>
        <p:nvSpPr>
          <p:cNvPr id="30" name="Rectangle 29">
            <a:extLst>
              <a:ext uri="{FF2B5EF4-FFF2-40B4-BE49-F238E27FC236}">
                <a16:creationId xmlns:a16="http://schemas.microsoft.com/office/drawing/2014/main" id="{CE3E4BC6-80A0-1F88-0360-4B47AE8F1045}"/>
              </a:ext>
            </a:extLst>
          </p:cNvPr>
          <p:cNvSpPr>
            <a:spLocks noGrp="1"/>
          </p:cNvSpPr>
          <p:nvPr/>
        </p:nvSpPr>
        <p:spPr>
          <a:xfrm>
            <a:off x="1333500" y="5146675"/>
            <a:ext cx="1714500" cy="285750"/>
          </a:xfrm>
          <a:prstGeom prst="rect">
            <a:avLst/>
          </a:prstGeom>
          <a:noFill/>
          <a:ln w="0">
            <a:noFill/>
            <a:prstDash val="solid"/>
          </a:ln>
        </p:spPr>
        <p:txBody>
          <a:bodyPr wrap="square" lIns="0" tIns="0" rIns="0" bIns="0" anchor="t">
            <a:noAutofit/>
          </a:bodyPr>
          <a:lstStyle/>
          <a:p>
            <a:pPr algn="l">
              <a:defRPr sz="1575" b="1" i="0">
                <a:solidFill>
                  <a:srgbClr val="F0EDFF"/>
                </a:solidFill>
                <a:latin typeface="Figtree"/>
                <a:ea typeface="Figtree"/>
                <a:cs typeface="Figtree"/>
              </a:defRPr>
            </a:pPr>
            <a:r>
              <a:rPr sz="1575" b="1" i="0">
                <a:solidFill>
                  <a:srgbClr val="F0EDFF"/>
                </a:solidFill>
                <a:latin typeface="Figtree"/>
                <a:ea typeface="Figtree"/>
                <a:cs typeface="Figtree"/>
              </a:rPr>
              <a:t>Refresh token</a:t>
            </a:r>
          </a:p>
        </p:txBody>
      </p:sp>
      <p:sp>
        <p:nvSpPr>
          <p:cNvPr id="31" name="Rectangle 30">
            <a:extLst>
              <a:ext uri="{FF2B5EF4-FFF2-40B4-BE49-F238E27FC236}">
                <a16:creationId xmlns:a16="http://schemas.microsoft.com/office/drawing/2014/main" id="{EDAB9A24-50F1-03B0-ABB7-90C4EE581DF0}"/>
              </a:ext>
            </a:extLst>
          </p:cNvPr>
          <p:cNvSpPr>
            <a:spLocks noGrp="1"/>
          </p:cNvSpPr>
          <p:nvPr/>
        </p:nvSpPr>
        <p:spPr>
          <a:xfrm>
            <a:off x="3143250" y="5108575"/>
            <a:ext cx="7620000" cy="361950"/>
          </a:xfrm>
          <a:prstGeom prst="rect">
            <a:avLst/>
          </a:prstGeom>
          <a:noFill/>
          <a:ln w="0">
            <a:noFill/>
            <a:prstDash val="solid"/>
          </a:ln>
        </p:spPr>
        <p:txBody>
          <a:bodyPr wrap="square" lIns="0" tIns="0" rIns="0" bIns="0" anchor="ctr">
            <a:noAutofit/>
          </a:bodyPr>
          <a:lstStyle/>
          <a:p>
            <a:pPr algn="l">
              <a:defRPr sz="1350" b="0" i="0">
                <a:solidFill>
                  <a:srgbClr val="FFFFFF"/>
                </a:solidFill>
                <a:latin typeface="Figtree"/>
                <a:ea typeface="Figtree"/>
                <a:cs typeface="Figtree"/>
              </a:defRPr>
            </a:pPr>
            <a:r>
              <a:rPr sz="1300" b="0" i="0">
                <a:solidFill>
                  <a:srgbClr val="FFFFFF"/>
                </a:solidFill>
                <a:latin typeface="Figtree"/>
                <a:ea typeface="Figtree"/>
                <a:cs typeface="Figtree"/>
              </a:rPr>
              <a:t>Held by the RTI </a:t>
            </a:r>
            <a:r>
              <a:rPr lang="en-US" sz="1300" b="0" i="0">
                <a:solidFill>
                  <a:srgbClr val="FFFFFF"/>
                </a:solidFill>
                <a:latin typeface="Figtree"/>
                <a:ea typeface="Figtree"/>
                <a:cs typeface="Figtree"/>
              </a:rPr>
              <a:t>U</a:t>
            </a:r>
            <a:r>
              <a:rPr sz="1300" b="0" i="0">
                <a:solidFill>
                  <a:srgbClr val="FFFFFF"/>
                </a:solidFill>
                <a:latin typeface="Figtree"/>
                <a:ea typeface="Figtree"/>
                <a:cs typeface="Figtree"/>
              </a:rPr>
              <a:t>ser and presented only to CCS</a:t>
            </a:r>
            <a:r>
              <a:rPr lang="en-US" sz="1300" b="0" i="0">
                <a:solidFill>
                  <a:srgbClr val="FFFFFF"/>
                </a:solidFill>
                <a:latin typeface="Figtree"/>
                <a:ea typeface="Figtree"/>
                <a:cs typeface="Figtree"/>
              </a:rPr>
              <a:t> to obtain new access tokens </a:t>
            </a:r>
            <a:r>
              <a:rPr sz="1300" b="0" i="0">
                <a:solidFill>
                  <a:srgbClr val="FFFFFF"/>
                </a:solidFill>
                <a:latin typeface="Figtree"/>
                <a:ea typeface="Figtree"/>
                <a:cs typeface="Figtree"/>
              </a:rPr>
              <a:t>while permission remains activ</a:t>
            </a:r>
            <a:r>
              <a:rPr lang="en-US" sz="1300" b="0" i="0">
                <a:solidFill>
                  <a:srgbClr val="FFFFFF"/>
                </a:solidFill>
                <a:latin typeface="Figtree"/>
                <a:ea typeface="Figtree"/>
                <a:cs typeface="Figtree"/>
              </a:rPr>
              <a:t>e.</a:t>
            </a:r>
            <a:endParaRPr sz="1300" b="0" i="0">
              <a:solidFill>
                <a:srgbClr val="FFFFFF"/>
              </a:solidFill>
              <a:latin typeface="Figtree"/>
              <a:ea typeface="Figtree"/>
              <a:cs typeface="Figtree"/>
            </a:endParaRPr>
          </a:p>
        </p:txBody>
      </p:sp>
      <p:sp>
        <p:nvSpPr>
          <p:cNvPr id="32" name="Rectangle 31">
            <a:extLst>
              <a:ext uri="{FF2B5EF4-FFF2-40B4-BE49-F238E27FC236}">
                <a16:creationId xmlns:a16="http://schemas.microsoft.com/office/drawing/2014/main" id="{F4310DF7-3FDD-35C2-E8BA-5EB321AEDFF7}"/>
              </a:ext>
            </a:extLst>
          </p:cNvPr>
          <p:cNvSpPr>
            <a:spLocks noGrp="1"/>
          </p:cNvSpPr>
          <p:nvPr/>
        </p:nvSpPr>
        <p:spPr>
          <a:xfrm>
            <a:off x="1333500" y="5648325"/>
            <a:ext cx="1714500" cy="285750"/>
          </a:xfrm>
          <a:prstGeom prst="rect">
            <a:avLst/>
          </a:prstGeom>
          <a:noFill/>
          <a:ln w="0">
            <a:noFill/>
            <a:prstDash val="solid"/>
          </a:ln>
        </p:spPr>
        <p:txBody>
          <a:bodyPr wrap="square" lIns="0" tIns="0" rIns="0" bIns="0" anchor="t">
            <a:noAutofit/>
          </a:bodyPr>
          <a:lstStyle/>
          <a:p>
            <a:pPr algn="l">
              <a:defRPr sz="1575" b="1" i="0">
                <a:solidFill>
                  <a:srgbClr val="0F9ED5"/>
                </a:solidFill>
                <a:latin typeface="Figtree"/>
                <a:ea typeface="Figtree"/>
                <a:cs typeface="Figtree"/>
              </a:defRPr>
            </a:pPr>
            <a:r>
              <a:rPr sz="1575" b="1" i="0">
                <a:solidFill>
                  <a:schemeClr val="bg1"/>
                </a:solidFill>
                <a:latin typeface="Figtree"/>
                <a:ea typeface="Figtree"/>
                <a:cs typeface="Figtree"/>
              </a:rPr>
              <a:t>Access token</a:t>
            </a:r>
          </a:p>
        </p:txBody>
      </p:sp>
      <p:sp>
        <p:nvSpPr>
          <p:cNvPr id="33" name="Rectangle 32">
            <a:extLst>
              <a:ext uri="{FF2B5EF4-FFF2-40B4-BE49-F238E27FC236}">
                <a16:creationId xmlns:a16="http://schemas.microsoft.com/office/drawing/2014/main" id="{06EE7650-6937-BBCD-5DD6-7E45894597C2}"/>
              </a:ext>
            </a:extLst>
          </p:cNvPr>
          <p:cNvSpPr>
            <a:spLocks noGrp="1"/>
          </p:cNvSpPr>
          <p:nvPr/>
        </p:nvSpPr>
        <p:spPr>
          <a:xfrm>
            <a:off x="3143250" y="5610225"/>
            <a:ext cx="7620000" cy="361950"/>
          </a:xfrm>
          <a:prstGeom prst="rect">
            <a:avLst/>
          </a:prstGeom>
          <a:noFill/>
          <a:ln w="0">
            <a:noFill/>
            <a:prstDash val="solid"/>
          </a:ln>
        </p:spPr>
        <p:txBody>
          <a:bodyPr wrap="square" lIns="0" tIns="0" rIns="0" bIns="0" anchor="ctr">
            <a:noAutofit/>
          </a:bodyPr>
          <a:lstStyle/>
          <a:p>
            <a:pPr algn="l">
              <a:defRPr sz="1350" b="0" i="0">
                <a:solidFill>
                  <a:srgbClr val="FFFFFF"/>
                </a:solidFill>
                <a:latin typeface="Figtree"/>
                <a:ea typeface="Figtree"/>
                <a:cs typeface="Figtree"/>
              </a:defRPr>
            </a:pPr>
            <a:r>
              <a:rPr lang="en-US" sz="1300" b="0" i="0">
                <a:solidFill>
                  <a:srgbClr val="FFFFFF"/>
                </a:solidFill>
                <a:latin typeface="Figtree"/>
                <a:ea typeface="Figtree"/>
                <a:cs typeface="Figtree"/>
              </a:rPr>
              <a:t>Valid only for a specific supplier, it confirms permission is active and allows the </a:t>
            </a:r>
            <a:r>
              <a:rPr lang="en-US" sz="1300" b="0" i="0" err="1">
                <a:solidFill>
                  <a:srgbClr val="FFFFFF"/>
                </a:solidFill>
                <a:latin typeface="Figtree"/>
                <a:ea typeface="Figtree"/>
                <a:cs typeface="Figtree"/>
              </a:rPr>
              <a:t>authorised</a:t>
            </a:r>
            <a:r>
              <a:rPr lang="en-US" sz="1300" b="0" i="0">
                <a:solidFill>
                  <a:srgbClr val="FFFFFF"/>
                </a:solidFill>
                <a:latin typeface="Figtree"/>
                <a:ea typeface="Figtree"/>
                <a:cs typeface="Figtree"/>
              </a:rPr>
              <a:t> data to be shared. It is digitally signed, sender-constrained and short-lived.</a:t>
            </a:r>
            <a:endParaRPr sz="1300" b="0" i="0">
              <a:solidFill>
                <a:srgbClr val="FFFFFF"/>
              </a:solidFill>
              <a:latin typeface="Figtree"/>
              <a:ea typeface="Figtree"/>
              <a:cs typeface="Figtree"/>
            </a:endParaRPr>
          </a:p>
        </p:txBody>
      </p:sp>
      <p:sp>
        <p:nvSpPr>
          <p:cNvPr id="34" name="Straight Connector 33">
            <a:extLst>
              <a:ext uri="{FF2B5EF4-FFF2-40B4-BE49-F238E27FC236}">
                <a16:creationId xmlns:a16="http://schemas.microsoft.com/office/drawing/2014/main" id="{DD20C268-C59D-9FE9-2425-2E0E28EC0A3F}"/>
              </a:ext>
            </a:extLst>
          </p:cNvPr>
          <p:cNvSpPr>
            <a:spLocks noGrp="1"/>
          </p:cNvSpPr>
          <p:nvPr/>
        </p:nvSpPr>
        <p:spPr>
          <a:xfrm>
            <a:off x="552450" y="6419850"/>
            <a:ext cx="11087100" cy="0"/>
          </a:xfrm>
          <a:prstGeom prst="line">
            <a:avLst/>
          </a:prstGeom>
          <a:noFill/>
          <a:ln w="9525">
            <a:solidFill>
              <a:srgbClr val="D9DDE8"/>
            </a:solidFill>
            <a:prstDash val="solid"/>
          </a:ln>
        </p:spPr>
        <p:txBody>
          <a:bodyPr/>
          <a:lstStyle/>
          <a:p>
            <a:endParaRPr lang="en-GB"/>
          </a:p>
        </p:txBody>
      </p:sp>
    </p:spTree>
    <p:extLst>
      <p:ext uri="{BB962C8B-B14F-4D97-AF65-F5344CB8AC3E}">
        <p14:creationId xmlns:p14="http://schemas.microsoft.com/office/powerpoint/2010/main" val="3144294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25E14-89B3-F8A3-D080-8FCA400FC4D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0B2CCC3-4AFF-9AFE-D7D2-FA6EB85CC726}"/>
              </a:ext>
            </a:extLst>
          </p:cNvPr>
          <p:cNvSpPr>
            <a:spLocks noGrp="1"/>
          </p:cNvSpPr>
          <p:nvPr/>
        </p:nvSpPr>
        <p:spPr>
          <a:xfrm>
            <a:off x="495300" y="228600"/>
            <a:ext cx="4000500" cy="190500"/>
          </a:xfrm>
          <a:prstGeom prst="rect">
            <a:avLst/>
          </a:prstGeom>
          <a:noFill/>
          <a:ln w="0">
            <a:noFill/>
            <a:prstDash val="solid"/>
          </a:ln>
        </p:spPr>
        <p:txBody>
          <a:bodyPr wrap="square" lIns="0" tIns="0" rIns="0" bIns="0" anchor="ctr">
            <a:noAutofit/>
          </a:bodyPr>
          <a:lstStyle/>
          <a:p>
            <a:pPr algn="l">
              <a:defRPr sz="938" b="1" i="0">
                <a:solidFill>
                  <a:srgbClr val="4D38F5"/>
                </a:solidFill>
                <a:latin typeface="Figtree"/>
                <a:ea typeface="Figtree"/>
                <a:cs typeface="Figtree"/>
              </a:defRPr>
            </a:pPr>
            <a:r>
              <a:rPr lang="en-US" sz="900" b="1" i="0">
                <a:solidFill>
                  <a:srgbClr val="4D38F5"/>
                </a:solidFill>
                <a:latin typeface="Figtree"/>
                <a:ea typeface="Figtree"/>
                <a:cs typeface="Figtree"/>
              </a:rPr>
              <a:t>TOKEN VS PERMISSION DURATION </a:t>
            </a:r>
            <a:endParaRPr sz="900" b="1" i="0">
              <a:solidFill>
                <a:srgbClr val="4D38F5"/>
              </a:solidFill>
              <a:latin typeface="Figtree"/>
              <a:ea typeface="Figtree"/>
              <a:cs typeface="Figtree"/>
            </a:endParaRPr>
          </a:p>
        </p:txBody>
      </p:sp>
      <p:sp>
        <p:nvSpPr>
          <p:cNvPr id="5" name="Rectangle 4">
            <a:extLst>
              <a:ext uri="{FF2B5EF4-FFF2-40B4-BE49-F238E27FC236}">
                <a16:creationId xmlns:a16="http://schemas.microsoft.com/office/drawing/2014/main" id="{9EC657EF-5062-0809-82AD-3FDC088A82FF}"/>
              </a:ext>
            </a:extLst>
          </p:cNvPr>
          <p:cNvSpPr>
            <a:spLocks noGrp="1"/>
          </p:cNvSpPr>
          <p:nvPr/>
        </p:nvSpPr>
        <p:spPr>
          <a:xfrm>
            <a:off x="495300" y="514350"/>
            <a:ext cx="11049000" cy="533400"/>
          </a:xfrm>
          <a:prstGeom prst="rect">
            <a:avLst/>
          </a:prstGeom>
          <a:noFill/>
          <a:ln w="0">
            <a:noFill/>
            <a:prstDash val="solid"/>
          </a:ln>
        </p:spPr>
        <p:txBody>
          <a:bodyPr wrap="square" lIns="0" tIns="0" rIns="0" bIns="0" anchor="ctr">
            <a:noAutofit/>
          </a:bodyPr>
          <a:lstStyle/>
          <a:p>
            <a:pPr algn="l">
              <a:defRPr sz="3150" b="1" i="0">
                <a:solidFill>
                  <a:srgbClr val="021E5E"/>
                </a:solidFill>
                <a:latin typeface="Figtree"/>
                <a:ea typeface="Figtree"/>
                <a:cs typeface="Figtree"/>
              </a:defRPr>
            </a:pPr>
            <a:r>
              <a:rPr sz="3150" b="1" i="0">
                <a:solidFill>
                  <a:srgbClr val="021E5E"/>
                </a:solidFill>
                <a:latin typeface="Figtree"/>
                <a:ea typeface="Figtree"/>
                <a:cs typeface="Figtree"/>
              </a:rPr>
              <a:t>JWT access tokens and permission types</a:t>
            </a:r>
          </a:p>
        </p:txBody>
      </p:sp>
      <p:sp>
        <p:nvSpPr>
          <p:cNvPr id="7" name="Rectangle 6">
            <a:extLst>
              <a:ext uri="{FF2B5EF4-FFF2-40B4-BE49-F238E27FC236}">
                <a16:creationId xmlns:a16="http://schemas.microsoft.com/office/drawing/2014/main" id="{DF72AECB-2D49-5AC6-BF90-3A20B28BD6FA}"/>
              </a:ext>
            </a:extLst>
          </p:cNvPr>
          <p:cNvSpPr>
            <a:spLocks noGrp="1"/>
          </p:cNvSpPr>
          <p:nvPr/>
        </p:nvSpPr>
        <p:spPr>
          <a:xfrm>
            <a:off x="504825" y="1066800"/>
            <a:ext cx="10858500" cy="323850"/>
          </a:xfrm>
          <a:prstGeom prst="rect">
            <a:avLst/>
          </a:prstGeom>
          <a:noFill/>
          <a:ln w="0">
            <a:noFill/>
            <a:prstDash val="solid"/>
          </a:ln>
        </p:spPr>
        <p:txBody>
          <a:bodyPr wrap="square" lIns="0" tIns="0" rIns="0" bIns="0" anchor="ctr">
            <a:noAutofit/>
          </a:bodyPr>
          <a:lstStyle/>
          <a:p>
            <a:pPr algn="l">
              <a:defRPr sz="1538" b="0" i="0">
                <a:solidFill>
                  <a:srgbClr val="5E6274"/>
                </a:solidFill>
                <a:latin typeface="Figtree"/>
                <a:ea typeface="Figtree"/>
                <a:cs typeface="Figtree"/>
              </a:defRPr>
            </a:pPr>
            <a:r>
              <a:rPr sz="1600" b="0" i="0">
                <a:solidFill>
                  <a:srgbClr val="5E6274"/>
                </a:solidFill>
                <a:latin typeface="Figtree"/>
                <a:ea typeface="Figtree"/>
                <a:cs typeface="Figtree"/>
              </a:rPr>
              <a:t>The permission defines the scope and duration of access. The JWT </a:t>
            </a:r>
            <a:r>
              <a:rPr sz="1600" b="0" i="0" err="1">
                <a:solidFill>
                  <a:srgbClr val="5E6274"/>
                </a:solidFill>
                <a:latin typeface="Figtree"/>
                <a:ea typeface="Figtree"/>
                <a:cs typeface="Figtree"/>
              </a:rPr>
              <a:t>authorises</a:t>
            </a:r>
            <a:r>
              <a:rPr sz="1600" b="0" i="0">
                <a:solidFill>
                  <a:srgbClr val="5E6274"/>
                </a:solidFill>
                <a:latin typeface="Figtree"/>
                <a:ea typeface="Figtree"/>
                <a:cs typeface="Figtree"/>
              </a:rPr>
              <a:t> an individual request.</a:t>
            </a:r>
          </a:p>
        </p:txBody>
      </p:sp>
      <p:sp>
        <p:nvSpPr>
          <p:cNvPr id="9" name="Rectangle: Rounded Corners 8">
            <a:extLst>
              <a:ext uri="{FF2B5EF4-FFF2-40B4-BE49-F238E27FC236}">
                <a16:creationId xmlns:a16="http://schemas.microsoft.com/office/drawing/2014/main" id="{40335BF4-F415-B224-4820-BB4B49D05203}"/>
              </a:ext>
            </a:extLst>
          </p:cNvPr>
          <p:cNvSpPr>
            <a:spLocks noGrp="1"/>
          </p:cNvSpPr>
          <p:nvPr/>
        </p:nvSpPr>
        <p:spPr>
          <a:xfrm>
            <a:off x="571500" y="1562100"/>
            <a:ext cx="11049000" cy="1638300"/>
          </a:xfrm>
          <a:prstGeom prst="roundRect">
            <a:avLst>
              <a:gd name="adj" fmla="val 6977"/>
            </a:avLst>
          </a:prstGeom>
          <a:solidFill>
            <a:srgbClr val="021E5E"/>
          </a:solidFill>
          <a:ln w="11906">
            <a:solidFill>
              <a:srgbClr val="021E5E"/>
            </a:solidFill>
            <a:prstDash val="solid"/>
          </a:ln>
        </p:spPr>
        <p:txBody>
          <a:bodyPr/>
          <a:lstStyle/>
          <a:p>
            <a:endParaRPr lang="en-GB"/>
          </a:p>
        </p:txBody>
      </p:sp>
      <p:sp>
        <p:nvSpPr>
          <p:cNvPr id="17" name="Rectangle 16">
            <a:extLst>
              <a:ext uri="{FF2B5EF4-FFF2-40B4-BE49-F238E27FC236}">
                <a16:creationId xmlns:a16="http://schemas.microsoft.com/office/drawing/2014/main" id="{2BD506DD-F280-651F-C068-BD0C0426EB14}"/>
              </a:ext>
            </a:extLst>
          </p:cNvPr>
          <p:cNvSpPr>
            <a:spLocks noGrp="1"/>
          </p:cNvSpPr>
          <p:nvPr/>
        </p:nvSpPr>
        <p:spPr>
          <a:xfrm>
            <a:off x="800100" y="1752600"/>
            <a:ext cx="10344150" cy="323850"/>
          </a:xfrm>
          <a:prstGeom prst="rect">
            <a:avLst/>
          </a:prstGeom>
          <a:noFill/>
          <a:ln w="0">
            <a:noFill/>
            <a:prstDash val="solid"/>
          </a:ln>
        </p:spPr>
        <p:txBody>
          <a:bodyPr wrap="square" lIns="0" tIns="0" rIns="0" bIns="0" anchor="ctr">
            <a:noAutofit/>
          </a:bodyPr>
          <a:lstStyle/>
          <a:p>
            <a:pPr algn="l">
              <a:defRPr sz="1875" b="1" i="0">
                <a:solidFill>
                  <a:srgbClr val="FFFFFF"/>
                </a:solidFill>
                <a:latin typeface="Figtree"/>
                <a:ea typeface="Figtree"/>
                <a:cs typeface="Figtree"/>
              </a:defRPr>
            </a:pPr>
            <a:r>
              <a:rPr b="1" i="0">
                <a:solidFill>
                  <a:srgbClr val="FFFFFF"/>
                </a:solidFill>
                <a:latin typeface="Figtree"/>
                <a:ea typeface="Figtree"/>
                <a:cs typeface="Figtree"/>
              </a:rPr>
              <a:t>A short-lived digital access pass</a:t>
            </a:r>
          </a:p>
        </p:txBody>
      </p:sp>
      <p:sp>
        <p:nvSpPr>
          <p:cNvPr id="19" name="Rectangle 18">
            <a:extLst>
              <a:ext uri="{FF2B5EF4-FFF2-40B4-BE49-F238E27FC236}">
                <a16:creationId xmlns:a16="http://schemas.microsoft.com/office/drawing/2014/main" id="{A99BF8B7-4785-7B41-5A3F-D42922AF63B4}"/>
              </a:ext>
            </a:extLst>
          </p:cNvPr>
          <p:cNvSpPr>
            <a:spLocks noGrp="1"/>
          </p:cNvSpPr>
          <p:nvPr/>
        </p:nvSpPr>
        <p:spPr>
          <a:xfrm>
            <a:off x="800100" y="2181225"/>
            <a:ext cx="10344150" cy="390525"/>
          </a:xfrm>
          <a:prstGeom prst="rect">
            <a:avLst/>
          </a:prstGeom>
          <a:noFill/>
          <a:ln w="0">
            <a:noFill/>
            <a:prstDash val="solid"/>
          </a:ln>
        </p:spPr>
        <p:txBody>
          <a:bodyPr wrap="square" lIns="0" tIns="0" rIns="0" bIns="0" anchor="t">
            <a:noAutofit/>
          </a:bodyPr>
          <a:lstStyle/>
          <a:p>
            <a:pPr algn="l">
              <a:lnSpc>
                <a:spcPct val="103000"/>
              </a:lnSpc>
              <a:buNone/>
              <a:defRPr sz="1388" b="0" i="0">
                <a:solidFill>
                  <a:srgbClr val="FFFFFF"/>
                </a:solidFill>
                <a:latin typeface="Figtree"/>
                <a:ea typeface="Figtree"/>
                <a:cs typeface="Figtree"/>
              </a:defRPr>
            </a:pPr>
            <a:r>
              <a:rPr sz="1100" b="0" i="0">
                <a:solidFill>
                  <a:srgbClr val="FFFFFF"/>
                </a:solidFill>
                <a:latin typeface="Figtree"/>
                <a:ea typeface="Figtree"/>
                <a:cs typeface="Figtree"/>
              </a:rPr>
              <a:t>A JSON Web Token (JWT) is a digitally signed credential. It lets the </a:t>
            </a:r>
            <a:r>
              <a:rPr lang="en-US" sz="1100" b="0" i="0">
                <a:solidFill>
                  <a:srgbClr val="FFFFFF"/>
                </a:solidFill>
                <a:latin typeface="Figtree"/>
                <a:ea typeface="Figtree"/>
                <a:cs typeface="Figtree"/>
              </a:rPr>
              <a:t>energy supplier </a:t>
            </a:r>
            <a:r>
              <a:rPr sz="1100" b="0" i="0">
                <a:solidFill>
                  <a:srgbClr val="FFFFFF"/>
                </a:solidFill>
                <a:latin typeface="Figtree"/>
                <a:ea typeface="Figtree"/>
                <a:cs typeface="Figtree"/>
              </a:rPr>
              <a:t>confirm who is requesting data and </a:t>
            </a:r>
            <a:r>
              <a:rPr lang="en-US" sz="1100" b="0" i="0">
                <a:solidFill>
                  <a:srgbClr val="FFFFFF"/>
                </a:solidFill>
                <a:latin typeface="Figtree"/>
                <a:ea typeface="Figtree"/>
                <a:cs typeface="Figtree"/>
              </a:rPr>
              <a:t>the </a:t>
            </a:r>
            <a:r>
              <a:rPr sz="1100" b="0" i="0">
                <a:solidFill>
                  <a:srgbClr val="FFFFFF"/>
                </a:solidFill>
                <a:latin typeface="Figtree"/>
                <a:ea typeface="Figtree"/>
                <a:cs typeface="Figtree"/>
              </a:rPr>
              <a:t>permission </a:t>
            </a:r>
            <a:r>
              <a:rPr lang="en-US" sz="1100" b="0" i="0">
                <a:solidFill>
                  <a:srgbClr val="FFFFFF"/>
                </a:solidFill>
                <a:latin typeface="Figtree"/>
                <a:ea typeface="Figtree"/>
                <a:cs typeface="Figtree"/>
              </a:rPr>
              <a:t>information </a:t>
            </a:r>
            <a:r>
              <a:rPr sz="1100" b="0" i="0">
                <a:solidFill>
                  <a:srgbClr val="FFFFFF"/>
                </a:solidFill>
                <a:latin typeface="Figtree"/>
                <a:ea typeface="Figtree"/>
                <a:cs typeface="Figtree"/>
              </a:rPr>
              <a:t>support</a:t>
            </a:r>
            <a:r>
              <a:rPr lang="en-US" sz="1100" b="0" i="0">
                <a:solidFill>
                  <a:srgbClr val="FFFFFF"/>
                </a:solidFill>
                <a:latin typeface="Figtree"/>
                <a:ea typeface="Figtree"/>
                <a:cs typeface="Figtree"/>
              </a:rPr>
              <a:t>ing</a:t>
            </a:r>
            <a:r>
              <a:rPr sz="1100" b="0" i="0">
                <a:solidFill>
                  <a:srgbClr val="FFFFFF"/>
                </a:solidFill>
                <a:latin typeface="Figtree"/>
                <a:ea typeface="Figtree"/>
                <a:cs typeface="Figtree"/>
              </a:rPr>
              <a:t> the request.</a:t>
            </a:r>
            <a:r>
              <a:rPr lang="en-US" sz="1100" b="0" i="0">
                <a:solidFill>
                  <a:srgbClr val="FFFFFF"/>
                </a:solidFill>
                <a:latin typeface="Figtree"/>
                <a:ea typeface="Figtree"/>
                <a:cs typeface="Figtree"/>
              </a:rPr>
              <a:t> Any data sharing must take place within the token's lifetime. </a:t>
            </a:r>
            <a:endParaRPr sz="1100" b="0" i="0">
              <a:solidFill>
                <a:srgbClr val="FFFFFF"/>
              </a:solidFill>
              <a:latin typeface="Figtree"/>
              <a:ea typeface="Figtree"/>
              <a:cs typeface="Figtree"/>
            </a:endParaRPr>
          </a:p>
        </p:txBody>
      </p:sp>
      <p:sp>
        <p:nvSpPr>
          <p:cNvPr id="21" name="Rectangle 20">
            <a:extLst>
              <a:ext uri="{FF2B5EF4-FFF2-40B4-BE49-F238E27FC236}">
                <a16:creationId xmlns:a16="http://schemas.microsoft.com/office/drawing/2014/main" id="{6BC5CE24-6B8C-CDB1-8E04-CDFA0D48FBC6}"/>
              </a:ext>
            </a:extLst>
          </p:cNvPr>
          <p:cNvSpPr>
            <a:spLocks noGrp="1"/>
          </p:cNvSpPr>
          <p:nvPr/>
        </p:nvSpPr>
        <p:spPr>
          <a:xfrm>
            <a:off x="800100" y="2657475"/>
            <a:ext cx="10344150" cy="247650"/>
          </a:xfrm>
          <a:prstGeom prst="rect">
            <a:avLst/>
          </a:prstGeom>
          <a:noFill/>
          <a:ln w="0">
            <a:noFill/>
            <a:prstDash val="solid"/>
          </a:ln>
        </p:spPr>
        <p:txBody>
          <a:bodyPr wrap="square" lIns="0" tIns="0" rIns="0" bIns="0" anchor="ctr">
            <a:noAutofit/>
          </a:bodyPr>
          <a:lstStyle/>
          <a:p>
            <a:pPr>
              <a:defRPr sz="1313" b="0" i="0">
                <a:solidFill>
                  <a:srgbClr val="F0EDFF"/>
                </a:solidFill>
                <a:latin typeface="Figtree"/>
                <a:ea typeface="Figtree"/>
                <a:cs typeface="Figtree"/>
              </a:defRPr>
            </a:pPr>
            <a:r>
              <a:rPr sz="1100" b="0" i="0">
                <a:solidFill>
                  <a:srgbClr val="F0EDFF"/>
                </a:solidFill>
                <a:latin typeface="Figtree"/>
                <a:ea typeface="Figtree"/>
                <a:cs typeface="Figtree"/>
              </a:rPr>
              <a:t>Later access requires a new token </a:t>
            </a:r>
            <a:r>
              <a:rPr lang="en-US" sz="1100" b="0" i="0">
                <a:solidFill>
                  <a:srgbClr val="F0EDFF"/>
                </a:solidFill>
                <a:latin typeface="Figtree"/>
                <a:ea typeface="Figtree"/>
                <a:cs typeface="Figtree"/>
              </a:rPr>
              <a:t>which is obtained </a:t>
            </a:r>
            <a:r>
              <a:rPr lang="en-US" sz="1100">
                <a:solidFill>
                  <a:srgbClr val="F0EDFF"/>
                </a:solidFill>
                <a:latin typeface="Figtree"/>
                <a:ea typeface="Figtree"/>
                <a:cs typeface="Figtree"/>
              </a:rPr>
              <a:t>by the RTI User </a:t>
            </a:r>
            <a:r>
              <a:rPr lang="en-US" sz="1100" b="0" i="0">
                <a:solidFill>
                  <a:srgbClr val="F0EDFF"/>
                </a:solidFill>
                <a:latin typeface="Figtree"/>
                <a:ea typeface="Figtree"/>
                <a:cs typeface="Figtree"/>
              </a:rPr>
              <a:t>using the refresh token providing permission is still in place.</a:t>
            </a:r>
            <a:endParaRPr sz="1100" b="0" i="0">
              <a:solidFill>
                <a:srgbClr val="F0EDFF"/>
              </a:solidFill>
              <a:latin typeface="Figtree"/>
              <a:ea typeface="Figtree"/>
              <a:cs typeface="Figtree"/>
            </a:endParaRPr>
          </a:p>
        </p:txBody>
      </p:sp>
      <p:sp>
        <p:nvSpPr>
          <p:cNvPr id="23" name="Rectangle 22">
            <a:extLst>
              <a:ext uri="{FF2B5EF4-FFF2-40B4-BE49-F238E27FC236}">
                <a16:creationId xmlns:a16="http://schemas.microsoft.com/office/drawing/2014/main" id="{3A773A8B-4825-F32D-8E39-5E70A6E0668C}"/>
              </a:ext>
            </a:extLst>
          </p:cNvPr>
          <p:cNvSpPr>
            <a:spLocks noGrp="1"/>
          </p:cNvSpPr>
          <p:nvPr/>
        </p:nvSpPr>
        <p:spPr>
          <a:xfrm>
            <a:off x="571500" y="3381375"/>
            <a:ext cx="5715000" cy="285750"/>
          </a:xfrm>
          <a:prstGeom prst="rect">
            <a:avLst/>
          </a:prstGeom>
          <a:noFill/>
          <a:ln w="0">
            <a:noFill/>
            <a:prstDash val="solid"/>
          </a:ln>
        </p:spPr>
        <p:txBody>
          <a:bodyPr wrap="square" lIns="0" tIns="0" rIns="0" bIns="0" anchor="ctr">
            <a:noAutofit/>
          </a:bodyPr>
          <a:lstStyle/>
          <a:p>
            <a:pPr algn="l">
              <a:defRPr sz="1800" b="1" i="0">
                <a:solidFill>
                  <a:srgbClr val="021E5E"/>
                </a:solidFill>
                <a:latin typeface="Figtree"/>
                <a:ea typeface="Figtree"/>
                <a:cs typeface="Figtree"/>
              </a:defRPr>
            </a:pPr>
            <a:r>
              <a:rPr sz="1800" b="1" i="0">
                <a:solidFill>
                  <a:srgbClr val="021E5E"/>
                </a:solidFill>
                <a:latin typeface="Figtree"/>
                <a:ea typeface="Figtree"/>
                <a:cs typeface="Figtree"/>
              </a:rPr>
              <a:t>Two permission types</a:t>
            </a:r>
          </a:p>
        </p:txBody>
      </p:sp>
      <p:sp>
        <p:nvSpPr>
          <p:cNvPr id="25" name="Rectangle: Rounded Corners 24">
            <a:extLst>
              <a:ext uri="{FF2B5EF4-FFF2-40B4-BE49-F238E27FC236}">
                <a16:creationId xmlns:a16="http://schemas.microsoft.com/office/drawing/2014/main" id="{6A07DF0A-B7B3-ED37-157E-E86DE95445A5}"/>
              </a:ext>
            </a:extLst>
          </p:cNvPr>
          <p:cNvSpPr>
            <a:spLocks noGrp="1"/>
          </p:cNvSpPr>
          <p:nvPr/>
        </p:nvSpPr>
        <p:spPr>
          <a:xfrm>
            <a:off x="571500" y="3762375"/>
            <a:ext cx="5334000" cy="2095500"/>
          </a:xfrm>
          <a:prstGeom prst="roundRect">
            <a:avLst>
              <a:gd name="adj" fmla="val 5455"/>
            </a:avLst>
          </a:prstGeom>
          <a:solidFill>
            <a:srgbClr val="FFEEC4"/>
          </a:solidFill>
          <a:ln w="11906">
            <a:solidFill>
              <a:srgbClr val="E97132"/>
            </a:solidFill>
            <a:prstDash val="solid"/>
          </a:ln>
        </p:spPr>
        <p:txBody>
          <a:bodyPr/>
          <a:lstStyle/>
          <a:p>
            <a:endParaRPr lang="en-GB"/>
          </a:p>
        </p:txBody>
      </p:sp>
      <p:sp>
        <p:nvSpPr>
          <p:cNvPr id="27" name="Rectangle 26">
            <a:extLst>
              <a:ext uri="{FF2B5EF4-FFF2-40B4-BE49-F238E27FC236}">
                <a16:creationId xmlns:a16="http://schemas.microsoft.com/office/drawing/2014/main" id="{B3B3B7E4-12ED-4AD8-DD42-4D2678BFC97B}"/>
              </a:ext>
            </a:extLst>
          </p:cNvPr>
          <p:cNvSpPr>
            <a:spLocks noGrp="1"/>
          </p:cNvSpPr>
          <p:nvPr/>
        </p:nvSpPr>
        <p:spPr>
          <a:xfrm>
            <a:off x="819150" y="3962400"/>
            <a:ext cx="2476500" cy="190500"/>
          </a:xfrm>
          <a:prstGeom prst="rect">
            <a:avLst/>
          </a:prstGeom>
          <a:noFill/>
          <a:ln w="0">
            <a:noFill/>
            <a:prstDash val="solid"/>
          </a:ln>
        </p:spPr>
        <p:txBody>
          <a:bodyPr wrap="square" lIns="0" tIns="0" rIns="0" bIns="0" anchor="ctr">
            <a:noAutofit/>
          </a:bodyPr>
          <a:lstStyle/>
          <a:p>
            <a:pPr algn="l">
              <a:defRPr sz="938" b="1" i="0">
                <a:solidFill>
                  <a:srgbClr val="E97132"/>
                </a:solidFill>
                <a:latin typeface="Figtree"/>
                <a:ea typeface="Figtree"/>
                <a:cs typeface="Figtree"/>
              </a:defRPr>
            </a:pPr>
            <a:r>
              <a:rPr sz="1000" b="1" i="0">
                <a:solidFill>
                  <a:srgbClr val="E97132"/>
                </a:solidFill>
                <a:latin typeface="Figtree"/>
                <a:ea typeface="Figtree"/>
                <a:cs typeface="Figtree"/>
              </a:rPr>
              <a:t>ONE-OFF PERMISSION</a:t>
            </a:r>
          </a:p>
        </p:txBody>
      </p:sp>
      <p:sp>
        <p:nvSpPr>
          <p:cNvPr id="29" name="Rectangle 28">
            <a:extLst>
              <a:ext uri="{FF2B5EF4-FFF2-40B4-BE49-F238E27FC236}">
                <a16:creationId xmlns:a16="http://schemas.microsoft.com/office/drawing/2014/main" id="{8C9925CA-0D64-BDAC-2AAD-21E47AEDFE30}"/>
              </a:ext>
            </a:extLst>
          </p:cNvPr>
          <p:cNvSpPr>
            <a:spLocks noGrp="1"/>
          </p:cNvSpPr>
          <p:nvPr/>
        </p:nvSpPr>
        <p:spPr>
          <a:xfrm>
            <a:off x="800100" y="4165600"/>
            <a:ext cx="2381250" cy="400050"/>
          </a:xfrm>
          <a:prstGeom prst="rect">
            <a:avLst/>
          </a:prstGeom>
          <a:noFill/>
          <a:ln w="0">
            <a:noFill/>
            <a:prstDash val="solid"/>
          </a:ln>
        </p:spPr>
        <p:txBody>
          <a:bodyPr wrap="square" lIns="0" tIns="0" rIns="0" bIns="0" anchor="ctr">
            <a:noAutofit/>
          </a:bodyPr>
          <a:lstStyle/>
          <a:p>
            <a:pPr algn="l">
              <a:defRPr sz="2325" b="1" i="0">
                <a:solidFill>
                  <a:srgbClr val="021E5E"/>
                </a:solidFill>
                <a:latin typeface="Figtree"/>
                <a:ea typeface="Figtree"/>
                <a:cs typeface="Figtree"/>
              </a:defRPr>
            </a:pPr>
            <a:r>
              <a:rPr sz="1600" b="1" i="0">
                <a:solidFill>
                  <a:srgbClr val="021E5E"/>
                </a:solidFill>
                <a:latin typeface="Figtree"/>
                <a:ea typeface="Figtree"/>
                <a:cs typeface="Figtree"/>
              </a:rPr>
              <a:t>25 hours</a:t>
            </a:r>
          </a:p>
        </p:txBody>
      </p:sp>
      <p:sp>
        <p:nvSpPr>
          <p:cNvPr id="31" name="Rectangle 30">
            <a:extLst>
              <a:ext uri="{FF2B5EF4-FFF2-40B4-BE49-F238E27FC236}">
                <a16:creationId xmlns:a16="http://schemas.microsoft.com/office/drawing/2014/main" id="{E527E81C-F39A-1068-301C-B43DF71859FE}"/>
              </a:ext>
            </a:extLst>
          </p:cNvPr>
          <p:cNvSpPr>
            <a:spLocks noGrp="1"/>
          </p:cNvSpPr>
          <p:nvPr/>
        </p:nvSpPr>
        <p:spPr>
          <a:xfrm>
            <a:off x="800100" y="4556125"/>
            <a:ext cx="4857750" cy="457200"/>
          </a:xfrm>
          <a:prstGeom prst="rect">
            <a:avLst/>
          </a:prstGeom>
          <a:noFill/>
          <a:ln w="0">
            <a:noFill/>
            <a:prstDash val="solid"/>
          </a:ln>
        </p:spPr>
        <p:txBody>
          <a:bodyPr wrap="square" lIns="0" tIns="0" rIns="0" bIns="0" anchor="t">
            <a:noAutofit/>
          </a:bodyPr>
          <a:lstStyle/>
          <a:p>
            <a:pPr algn="l">
              <a:lnSpc>
                <a:spcPct val="103000"/>
              </a:lnSpc>
              <a:buNone/>
              <a:defRPr sz="1275" b="0" i="0">
                <a:solidFill>
                  <a:srgbClr val="171717"/>
                </a:solidFill>
                <a:latin typeface="Figtree"/>
                <a:ea typeface="Figtree"/>
                <a:cs typeface="Figtree"/>
              </a:defRPr>
            </a:pPr>
            <a:r>
              <a:rPr sz="1100" b="0" i="0">
                <a:solidFill>
                  <a:srgbClr val="171717"/>
                </a:solidFill>
                <a:latin typeface="Figtree"/>
                <a:ea typeface="Figtree"/>
                <a:cs typeface="Figtree"/>
              </a:rPr>
              <a:t>Scheduled data may take up to 24 hours to become available, so the permission remains active long enough for collection.</a:t>
            </a:r>
          </a:p>
        </p:txBody>
      </p:sp>
      <p:sp>
        <p:nvSpPr>
          <p:cNvPr id="33" name="Straight Connector 32">
            <a:extLst>
              <a:ext uri="{FF2B5EF4-FFF2-40B4-BE49-F238E27FC236}">
                <a16:creationId xmlns:a16="http://schemas.microsoft.com/office/drawing/2014/main" id="{53ECC5E2-DB5A-4089-55FA-7770447422A1}"/>
              </a:ext>
            </a:extLst>
          </p:cNvPr>
          <p:cNvSpPr>
            <a:spLocks noGrp="1"/>
          </p:cNvSpPr>
          <p:nvPr/>
        </p:nvSpPr>
        <p:spPr>
          <a:xfrm>
            <a:off x="800100" y="5060950"/>
            <a:ext cx="4857750" cy="0"/>
          </a:xfrm>
          <a:prstGeom prst="line">
            <a:avLst/>
          </a:prstGeom>
          <a:noFill/>
          <a:ln w="9525">
            <a:solidFill>
              <a:srgbClr val="F1BB67"/>
            </a:solidFill>
            <a:prstDash val="solid"/>
          </a:ln>
        </p:spPr>
        <p:txBody>
          <a:bodyPr/>
          <a:lstStyle/>
          <a:p>
            <a:endParaRPr lang="en-GB"/>
          </a:p>
        </p:txBody>
      </p:sp>
      <p:sp>
        <p:nvSpPr>
          <p:cNvPr id="35" name="Rectangle 34">
            <a:extLst>
              <a:ext uri="{FF2B5EF4-FFF2-40B4-BE49-F238E27FC236}">
                <a16:creationId xmlns:a16="http://schemas.microsoft.com/office/drawing/2014/main" id="{D96C8A5E-78C9-9547-3414-F1599972553C}"/>
              </a:ext>
            </a:extLst>
          </p:cNvPr>
          <p:cNvSpPr>
            <a:spLocks noGrp="1"/>
          </p:cNvSpPr>
          <p:nvPr/>
        </p:nvSpPr>
        <p:spPr>
          <a:xfrm>
            <a:off x="800100" y="5157788"/>
            <a:ext cx="2000250" cy="171450"/>
          </a:xfrm>
          <a:prstGeom prst="rect">
            <a:avLst/>
          </a:prstGeom>
          <a:noFill/>
          <a:ln w="0">
            <a:noFill/>
            <a:prstDash val="solid"/>
          </a:ln>
        </p:spPr>
        <p:txBody>
          <a:bodyPr wrap="square" lIns="0" tIns="0" rIns="0" bIns="0" anchor="ctr">
            <a:noAutofit/>
          </a:bodyPr>
          <a:lstStyle/>
          <a:p>
            <a:pPr algn="l">
              <a:defRPr sz="900" b="1" i="0">
                <a:solidFill>
                  <a:srgbClr val="E97132"/>
                </a:solidFill>
                <a:latin typeface="Figtree"/>
                <a:ea typeface="Figtree"/>
                <a:cs typeface="Figtree"/>
              </a:defRPr>
            </a:pPr>
            <a:r>
              <a:rPr sz="900" b="1" i="0">
                <a:solidFill>
                  <a:srgbClr val="E97132"/>
                </a:solidFill>
                <a:latin typeface="Figtree"/>
                <a:ea typeface="Figtree"/>
                <a:cs typeface="Figtree"/>
              </a:rPr>
              <a:t>ONE RETRIEVAL ONLY</a:t>
            </a:r>
          </a:p>
        </p:txBody>
      </p:sp>
      <p:sp>
        <p:nvSpPr>
          <p:cNvPr id="37" name="Rectangle 36">
            <a:extLst>
              <a:ext uri="{FF2B5EF4-FFF2-40B4-BE49-F238E27FC236}">
                <a16:creationId xmlns:a16="http://schemas.microsoft.com/office/drawing/2014/main" id="{8DD47AF5-5766-4D44-FC40-FC760B396393}"/>
              </a:ext>
            </a:extLst>
          </p:cNvPr>
          <p:cNvSpPr>
            <a:spLocks noGrp="1"/>
          </p:cNvSpPr>
          <p:nvPr/>
        </p:nvSpPr>
        <p:spPr>
          <a:xfrm>
            <a:off x="800100" y="5400675"/>
            <a:ext cx="4857750" cy="323850"/>
          </a:xfrm>
          <a:prstGeom prst="rect">
            <a:avLst/>
          </a:prstGeom>
          <a:noFill/>
          <a:ln w="0">
            <a:noFill/>
            <a:prstDash val="solid"/>
          </a:ln>
        </p:spPr>
        <p:txBody>
          <a:bodyPr wrap="square" lIns="0" tIns="0" rIns="0" bIns="0" anchor="t">
            <a:noAutofit/>
          </a:bodyPr>
          <a:lstStyle/>
          <a:p>
            <a:pPr algn="l">
              <a:lnSpc>
                <a:spcPct val="102000"/>
              </a:lnSpc>
              <a:buNone/>
              <a:defRPr sz="1238" b="0" i="0">
                <a:solidFill>
                  <a:srgbClr val="171717"/>
                </a:solidFill>
                <a:latin typeface="Figtree"/>
                <a:ea typeface="Figtree"/>
                <a:cs typeface="Figtree"/>
              </a:defRPr>
            </a:pPr>
            <a:r>
              <a:rPr sz="1100" b="0" i="0">
                <a:solidFill>
                  <a:srgbClr val="171717"/>
                </a:solidFill>
                <a:latin typeface="Figtree"/>
                <a:ea typeface="Figtree"/>
                <a:cs typeface="Figtree"/>
              </a:rPr>
              <a:t>Once the data is obtained, the requesting </a:t>
            </a:r>
            <a:r>
              <a:rPr lang="en-US" sz="1100">
                <a:solidFill>
                  <a:srgbClr val="171717"/>
                </a:solidFill>
                <a:latin typeface="Figtree"/>
                <a:ea typeface="Figtree"/>
                <a:cs typeface="Figtree"/>
              </a:rPr>
              <a:t>RTI User</a:t>
            </a:r>
            <a:r>
              <a:rPr sz="1100" b="0" i="0">
                <a:solidFill>
                  <a:srgbClr val="171717"/>
                </a:solidFill>
                <a:latin typeface="Figtree"/>
                <a:ea typeface="Figtree"/>
                <a:cs typeface="Figtree"/>
              </a:rPr>
              <a:t> must revoke the permission</a:t>
            </a:r>
            <a:r>
              <a:rPr lang="en-US" sz="1100" b="0" i="0">
                <a:solidFill>
                  <a:srgbClr val="171717"/>
                </a:solidFill>
                <a:latin typeface="Figtree"/>
                <a:ea typeface="Figtree"/>
                <a:cs typeface="Figtree"/>
              </a:rPr>
              <a:t>.</a:t>
            </a:r>
            <a:endParaRPr sz="1100" b="0" i="0">
              <a:solidFill>
                <a:srgbClr val="171717"/>
              </a:solidFill>
              <a:latin typeface="Figtree"/>
              <a:ea typeface="Figtree"/>
              <a:cs typeface="Figtree"/>
            </a:endParaRPr>
          </a:p>
        </p:txBody>
      </p:sp>
      <p:sp>
        <p:nvSpPr>
          <p:cNvPr id="39" name="Rectangle: Rounded Corners 38">
            <a:extLst>
              <a:ext uri="{FF2B5EF4-FFF2-40B4-BE49-F238E27FC236}">
                <a16:creationId xmlns:a16="http://schemas.microsoft.com/office/drawing/2014/main" id="{C3A69A0E-FC5B-7973-47DD-493B23E65C28}"/>
              </a:ext>
            </a:extLst>
          </p:cNvPr>
          <p:cNvSpPr>
            <a:spLocks noGrp="1"/>
          </p:cNvSpPr>
          <p:nvPr/>
        </p:nvSpPr>
        <p:spPr>
          <a:xfrm>
            <a:off x="6286500" y="3762375"/>
            <a:ext cx="5334000" cy="2095500"/>
          </a:xfrm>
          <a:prstGeom prst="roundRect">
            <a:avLst>
              <a:gd name="adj" fmla="val 5455"/>
            </a:avLst>
          </a:prstGeom>
          <a:solidFill>
            <a:srgbClr val="EAF0FF"/>
          </a:solidFill>
          <a:ln w="11906">
            <a:solidFill>
              <a:srgbClr val="4D38F5"/>
            </a:solidFill>
            <a:prstDash val="solid"/>
          </a:ln>
        </p:spPr>
        <p:txBody>
          <a:bodyPr/>
          <a:lstStyle/>
          <a:p>
            <a:endParaRPr lang="en-GB"/>
          </a:p>
        </p:txBody>
      </p:sp>
      <p:sp>
        <p:nvSpPr>
          <p:cNvPr id="41" name="Rectangle 40">
            <a:extLst>
              <a:ext uri="{FF2B5EF4-FFF2-40B4-BE49-F238E27FC236}">
                <a16:creationId xmlns:a16="http://schemas.microsoft.com/office/drawing/2014/main" id="{9CC2491D-B675-222E-50C3-DF97953174F1}"/>
              </a:ext>
            </a:extLst>
          </p:cNvPr>
          <p:cNvSpPr>
            <a:spLocks noGrp="1"/>
          </p:cNvSpPr>
          <p:nvPr/>
        </p:nvSpPr>
        <p:spPr>
          <a:xfrm>
            <a:off x="6534150" y="3962400"/>
            <a:ext cx="2476500" cy="190500"/>
          </a:xfrm>
          <a:prstGeom prst="rect">
            <a:avLst/>
          </a:prstGeom>
          <a:noFill/>
          <a:ln w="0">
            <a:noFill/>
            <a:prstDash val="solid"/>
          </a:ln>
        </p:spPr>
        <p:txBody>
          <a:bodyPr wrap="square" lIns="0" tIns="0" rIns="0" bIns="0" anchor="ctr">
            <a:noAutofit/>
          </a:bodyPr>
          <a:lstStyle/>
          <a:p>
            <a:pPr algn="l">
              <a:defRPr sz="938" b="1" i="0">
                <a:solidFill>
                  <a:srgbClr val="0F9ED5"/>
                </a:solidFill>
                <a:latin typeface="Figtree"/>
                <a:ea typeface="Figtree"/>
                <a:cs typeface="Figtree"/>
              </a:defRPr>
            </a:pPr>
            <a:r>
              <a:rPr sz="1000" b="1" i="0">
                <a:solidFill>
                  <a:srgbClr val="4D38F5"/>
                </a:solidFill>
                <a:latin typeface="Figtree"/>
                <a:ea typeface="Figtree"/>
                <a:cs typeface="Figtree"/>
              </a:rPr>
              <a:t>ENDURING PERMISSION</a:t>
            </a:r>
          </a:p>
        </p:txBody>
      </p:sp>
      <p:sp>
        <p:nvSpPr>
          <p:cNvPr id="43" name="Rectangle 42">
            <a:extLst>
              <a:ext uri="{FF2B5EF4-FFF2-40B4-BE49-F238E27FC236}">
                <a16:creationId xmlns:a16="http://schemas.microsoft.com/office/drawing/2014/main" id="{C09FB90B-2004-8A2B-41B1-F1EA563B65F1}"/>
              </a:ext>
            </a:extLst>
          </p:cNvPr>
          <p:cNvSpPr>
            <a:spLocks noGrp="1"/>
          </p:cNvSpPr>
          <p:nvPr/>
        </p:nvSpPr>
        <p:spPr>
          <a:xfrm>
            <a:off x="6515100" y="4165600"/>
            <a:ext cx="3048000" cy="400050"/>
          </a:xfrm>
          <a:prstGeom prst="rect">
            <a:avLst/>
          </a:prstGeom>
          <a:noFill/>
          <a:ln w="0">
            <a:noFill/>
            <a:prstDash val="solid"/>
          </a:ln>
        </p:spPr>
        <p:txBody>
          <a:bodyPr wrap="square" lIns="0" tIns="0" rIns="0" bIns="0" anchor="ctr">
            <a:noAutofit/>
          </a:bodyPr>
          <a:lstStyle/>
          <a:p>
            <a:pPr algn="l">
              <a:defRPr sz="2325" b="1" i="0">
                <a:solidFill>
                  <a:srgbClr val="021E5E"/>
                </a:solidFill>
                <a:latin typeface="Figtree"/>
                <a:ea typeface="Figtree"/>
                <a:cs typeface="Figtree"/>
              </a:defRPr>
            </a:pPr>
            <a:r>
              <a:rPr sz="1600" b="1" i="0">
                <a:solidFill>
                  <a:srgbClr val="021E5E"/>
                </a:solidFill>
                <a:latin typeface="Figtree"/>
                <a:ea typeface="Figtree"/>
                <a:cs typeface="Figtree"/>
              </a:rPr>
              <a:t>Up to 3 years</a:t>
            </a:r>
          </a:p>
        </p:txBody>
      </p:sp>
      <p:sp>
        <p:nvSpPr>
          <p:cNvPr id="45" name="Rectangle 44">
            <a:extLst>
              <a:ext uri="{FF2B5EF4-FFF2-40B4-BE49-F238E27FC236}">
                <a16:creationId xmlns:a16="http://schemas.microsoft.com/office/drawing/2014/main" id="{FF44E39A-D77E-ECEB-A766-675309F0ED5E}"/>
              </a:ext>
            </a:extLst>
          </p:cNvPr>
          <p:cNvSpPr>
            <a:spLocks noGrp="1"/>
          </p:cNvSpPr>
          <p:nvPr/>
        </p:nvSpPr>
        <p:spPr>
          <a:xfrm>
            <a:off x="6515100" y="4556125"/>
            <a:ext cx="4857750" cy="457200"/>
          </a:xfrm>
          <a:prstGeom prst="rect">
            <a:avLst/>
          </a:prstGeom>
          <a:noFill/>
          <a:ln w="0">
            <a:noFill/>
            <a:prstDash val="solid"/>
          </a:ln>
        </p:spPr>
        <p:txBody>
          <a:bodyPr wrap="square" lIns="0" tIns="0" rIns="0" bIns="0" anchor="t">
            <a:noAutofit/>
          </a:bodyPr>
          <a:lstStyle/>
          <a:p>
            <a:pPr algn="l">
              <a:lnSpc>
                <a:spcPct val="103000"/>
              </a:lnSpc>
              <a:buNone/>
              <a:defRPr sz="1275" b="0" i="0">
                <a:solidFill>
                  <a:srgbClr val="171717"/>
                </a:solidFill>
                <a:latin typeface="Figtree"/>
                <a:ea typeface="Figtree"/>
                <a:cs typeface="Figtree"/>
              </a:defRPr>
            </a:pPr>
            <a:r>
              <a:rPr sz="1100" b="0" i="0">
                <a:solidFill>
                  <a:srgbClr val="171717"/>
                </a:solidFill>
                <a:latin typeface="Figtree"/>
                <a:ea typeface="Figtree"/>
                <a:cs typeface="Figtree"/>
              </a:rPr>
              <a:t>Allows repeated access for the agreed period </a:t>
            </a:r>
            <a:r>
              <a:rPr lang="en-US" sz="1100" err="1">
                <a:solidFill>
                  <a:srgbClr val="171717"/>
                </a:solidFill>
                <a:latin typeface="Figtree"/>
                <a:ea typeface="Figtree"/>
                <a:cs typeface="Figtree"/>
              </a:rPr>
              <a:t>authorised</a:t>
            </a:r>
            <a:r>
              <a:rPr lang="en-US" sz="1100">
                <a:solidFill>
                  <a:srgbClr val="171717"/>
                </a:solidFill>
                <a:latin typeface="Figtree"/>
                <a:ea typeface="Figtree"/>
                <a:cs typeface="Figtree"/>
              </a:rPr>
              <a:t> by the account holder when granting permission unless revoked beforehand.</a:t>
            </a:r>
            <a:endParaRPr sz="1100" b="0" i="0">
              <a:solidFill>
                <a:srgbClr val="171717"/>
              </a:solidFill>
              <a:latin typeface="Figtree"/>
              <a:ea typeface="Figtree"/>
              <a:cs typeface="Figtree"/>
            </a:endParaRPr>
          </a:p>
        </p:txBody>
      </p:sp>
      <p:sp>
        <p:nvSpPr>
          <p:cNvPr id="47" name="Straight Connector 46">
            <a:extLst>
              <a:ext uri="{FF2B5EF4-FFF2-40B4-BE49-F238E27FC236}">
                <a16:creationId xmlns:a16="http://schemas.microsoft.com/office/drawing/2014/main" id="{01B4649C-FE40-AFBF-A047-9FE195C0ABB6}"/>
              </a:ext>
            </a:extLst>
          </p:cNvPr>
          <p:cNvSpPr>
            <a:spLocks noGrp="1"/>
          </p:cNvSpPr>
          <p:nvPr/>
        </p:nvSpPr>
        <p:spPr>
          <a:xfrm>
            <a:off x="6515100" y="5060950"/>
            <a:ext cx="4857750" cy="0"/>
          </a:xfrm>
          <a:prstGeom prst="line">
            <a:avLst/>
          </a:prstGeom>
          <a:noFill/>
          <a:ln w="9525">
            <a:solidFill>
              <a:srgbClr val="4D38F5"/>
            </a:solidFill>
            <a:prstDash val="solid"/>
          </a:ln>
        </p:spPr>
        <p:txBody>
          <a:bodyPr/>
          <a:lstStyle/>
          <a:p>
            <a:endParaRPr lang="en-GB"/>
          </a:p>
        </p:txBody>
      </p:sp>
      <p:sp>
        <p:nvSpPr>
          <p:cNvPr id="49" name="Rectangle 48">
            <a:extLst>
              <a:ext uri="{FF2B5EF4-FFF2-40B4-BE49-F238E27FC236}">
                <a16:creationId xmlns:a16="http://schemas.microsoft.com/office/drawing/2014/main" id="{F785A096-1665-9F7A-2860-42A845D398D4}"/>
              </a:ext>
            </a:extLst>
          </p:cNvPr>
          <p:cNvSpPr>
            <a:spLocks noGrp="1"/>
          </p:cNvSpPr>
          <p:nvPr/>
        </p:nvSpPr>
        <p:spPr>
          <a:xfrm>
            <a:off x="6515100" y="5157788"/>
            <a:ext cx="2000250" cy="171450"/>
          </a:xfrm>
          <a:prstGeom prst="rect">
            <a:avLst/>
          </a:prstGeom>
          <a:noFill/>
          <a:ln w="0">
            <a:noFill/>
            <a:prstDash val="solid"/>
          </a:ln>
        </p:spPr>
        <p:txBody>
          <a:bodyPr wrap="square" lIns="0" tIns="0" rIns="0" bIns="0" anchor="ctr">
            <a:noAutofit/>
          </a:bodyPr>
          <a:lstStyle/>
          <a:p>
            <a:pPr algn="l">
              <a:defRPr sz="900" b="1" i="0">
                <a:solidFill>
                  <a:srgbClr val="0F9ED5"/>
                </a:solidFill>
                <a:latin typeface="Figtree"/>
                <a:ea typeface="Figtree"/>
                <a:cs typeface="Figtree"/>
              </a:defRPr>
            </a:pPr>
            <a:r>
              <a:rPr sz="900" b="1" i="0">
                <a:solidFill>
                  <a:srgbClr val="4D38F5"/>
                </a:solidFill>
                <a:latin typeface="Figtree"/>
                <a:ea typeface="Figtree"/>
                <a:cs typeface="Figtree"/>
              </a:rPr>
              <a:t>REPEATED ACCESS</a:t>
            </a:r>
          </a:p>
        </p:txBody>
      </p:sp>
      <p:sp>
        <p:nvSpPr>
          <p:cNvPr id="51" name="Rectangle 50">
            <a:extLst>
              <a:ext uri="{FF2B5EF4-FFF2-40B4-BE49-F238E27FC236}">
                <a16:creationId xmlns:a16="http://schemas.microsoft.com/office/drawing/2014/main" id="{8C970257-A368-EC47-D5D4-37BDB7623980}"/>
              </a:ext>
            </a:extLst>
          </p:cNvPr>
          <p:cNvSpPr>
            <a:spLocks noGrp="1"/>
          </p:cNvSpPr>
          <p:nvPr/>
        </p:nvSpPr>
        <p:spPr>
          <a:xfrm>
            <a:off x="6515100" y="5400675"/>
            <a:ext cx="4857750" cy="323850"/>
          </a:xfrm>
          <a:prstGeom prst="rect">
            <a:avLst/>
          </a:prstGeom>
          <a:noFill/>
          <a:ln w="0">
            <a:noFill/>
            <a:prstDash val="solid"/>
          </a:ln>
        </p:spPr>
        <p:txBody>
          <a:bodyPr wrap="square" lIns="0" tIns="0" rIns="0" bIns="0" anchor="t">
            <a:noAutofit/>
          </a:bodyPr>
          <a:lstStyle/>
          <a:p>
            <a:pPr algn="l">
              <a:lnSpc>
                <a:spcPct val="102000"/>
              </a:lnSpc>
              <a:buNone/>
              <a:defRPr sz="1238" b="0" i="0">
                <a:solidFill>
                  <a:srgbClr val="171717"/>
                </a:solidFill>
                <a:latin typeface="Figtree"/>
                <a:ea typeface="Figtree"/>
                <a:cs typeface="Figtree"/>
              </a:defRPr>
            </a:pPr>
            <a:r>
              <a:rPr sz="1100" b="0" i="0">
                <a:solidFill>
                  <a:srgbClr val="171717"/>
                </a:solidFill>
                <a:latin typeface="Figtree"/>
                <a:ea typeface="Figtree"/>
                <a:cs typeface="Figtree"/>
              </a:rPr>
              <a:t>Each </a:t>
            </a:r>
            <a:r>
              <a:rPr lang="en-US" sz="1100" b="0" i="0">
                <a:solidFill>
                  <a:srgbClr val="171717"/>
                </a:solidFill>
                <a:latin typeface="Figtree"/>
                <a:ea typeface="Figtree"/>
                <a:cs typeface="Figtree"/>
              </a:rPr>
              <a:t>new </a:t>
            </a:r>
            <a:r>
              <a:rPr sz="1100" b="0" i="0">
                <a:solidFill>
                  <a:srgbClr val="171717"/>
                </a:solidFill>
                <a:latin typeface="Figtree"/>
                <a:ea typeface="Figtree"/>
                <a:cs typeface="Figtree"/>
              </a:rPr>
              <a:t>request still </a:t>
            </a:r>
            <a:r>
              <a:rPr lang="en-US" sz="1100" b="0" i="0">
                <a:solidFill>
                  <a:srgbClr val="171717"/>
                </a:solidFill>
                <a:latin typeface="Figtree"/>
                <a:ea typeface="Figtree"/>
                <a:cs typeface="Figtree"/>
              </a:rPr>
              <a:t>requires</a:t>
            </a:r>
            <a:r>
              <a:rPr sz="1100" b="0" i="0">
                <a:solidFill>
                  <a:srgbClr val="171717"/>
                </a:solidFill>
                <a:latin typeface="Figtree"/>
                <a:ea typeface="Figtree"/>
                <a:cs typeface="Figtree"/>
              </a:rPr>
              <a:t> a valid </a:t>
            </a:r>
            <a:r>
              <a:rPr lang="en-US" sz="1100" b="0" i="0">
                <a:solidFill>
                  <a:srgbClr val="171717"/>
                </a:solidFill>
                <a:latin typeface="Figtree"/>
                <a:ea typeface="Figtree"/>
                <a:cs typeface="Figtree"/>
              </a:rPr>
              <a:t>access token to be presented</a:t>
            </a:r>
            <a:r>
              <a:rPr sz="1100" b="0" i="0">
                <a:solidFill>
                  <a:srgbClr val="171717"/>
                </a:solidFill>
                <a:latin typeface="Figtree"/>
                <a:ea typeface="Figtree"/>
                <a:cs typeface="Figtree"/>
              </a:rPr>
              <a:t>.</a:t>
            </a:r>
          </a:p>
        </p:txBody>
      </p:sp>
      <p:sp>
        <p:nvSpPr>
          <p:cNvPr id="53" name="Straight Connector 52">
            <a:extLst>
              <a:ext uri="{FF2B5EF4-FFF2-40B4-BE49-F238E27FC236}">
                <a16:creationId xmlns:a16="http://schemas.microsoft.com/office/drawing/2014/main" id="{4493A7CC-C267-BA74-AFD7-C3A64B1BECAA}"/>
              </a:ext>
            </a:extLst>
          </p:cNvPr>
          <p:cNvSpPr>
            <a:spLocks noGrp="1"/>
          </p:cNvSpPr>
          <p:nvPr/>
        </p:nvSpPr>
        <p:spPr>
          <a:xfrm>
            <a:off x="552450" y="6419850"/>
            <a:ext cx="11087100" cy="0"/>
          </a:xfrm>
          <a:prstGeom prst="line">
            <a:avLst/>
          </a:prstGeom>
          <a:noFill/>
          <a:ln w="9525">
            <a:solidFill>
              <a:srgbClr val="D9DDE8"/>
            </a:solidFill>
            <a:prstDash val="solid"/>
          </a:ln>
        </p:spPr>
        <p:txBody>
          <a:bodyPr/>
          <a:lstStyle/>
          <a:p>
            <a:endParaRPr lang="en-GB"/>
          </a:p>
        </p:txBody>
      </p:sp>
    </p:spTree>
    <p:extLst>
      <p:ext uri="{BB962C8B-B14F-4D97-AF65-F5344CB8AC3E}">
        <p14:creationId xmlns:p14="http://schemas.microsoft.com/office/powerpoint/2010/main" val="2116999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79430-3040-FF08-E439-D52490668485}"/>
            </a:ext>
          </a:extLst>
        </p:cNvPr>
        <p:cNvGrpSpPr/>
        <p:nvPr/>
      </p:nvGrpSpPr>
      <p:grpSpPr>
        <a:xfrm>
          <a:off x="0" y="0"/>
          <a:ext cx="0" cy="0"/>
          <a:chOff x="0" y="0"/>
          <a:chExt cx="0" cy="0"/>
        </a:xfrm>
      </p:grpSpPr>
      <p:sp>
        <p:nvSpPr>
          <p:cNvPr id="73" name="Straight Connector 72">
            <a:extLst>
              <a:ext uri="{FF2B5EF4-FFF2-40B4-BE49-F238E27FC236}">
                <a16:creationId xmlns:a16="http://schemas.microsoft.com/office/drawing/2014/main" id="{94472D73-ECD1-E588-D3F4-8703488BCA75}"/>
              </a:ext>
            </a:extLst>
          </p:cNvPr>
          <p:cNvSpPr>
            <a:spLocks noGrp="1"/>
          </p:cNvSpPr>
          <p:nvPr/>
        </p:nvSpPr>
        <p:spPr>
          <a:xfrm>
            <a:off x="552450" y="6419850"/>
            <a:ext cx="11087100" cy="0"/>
          </a:xfrm>
          <a:prstGeom prst="line">
            <a:avLst/>
          </a:prstGeom>
          <a:noFill/>
          <a:ln w="9525">
            <a:solidFill>
              <a:srgbClr val="D9DDE8"/>
            </a:solidFill>
            <a:prstDash val="solid"/>
          </a:ln>
        </p:spPr>
        <p:txBody>
          <a:bodyPr/>
          <a:lstStyle/>
          <a:p>
            <a:endParaRPr lang="en-GB">
              <a:solidFill>
                <a:srgbClr val="000000"/>
              </a:solidFill>
              <a:latin typeface="Calibri"/>
              <a:ea typeface="Calibri"/>
              <a:cs typeface="Calibri"/>
            </a:endParaRPr>
          </a:p>
        </p:txBody>
      </p:sp>
      <p:sp>
        <p:nvSpPr>
          <p:cNvPr id="4" name="Rectangle 3">
            <a:extLst>
              <a:ext uri="{FF2B5EF4-FFF2-40B4-BE49-F238E27FC236}">
                <a16:creationId xmlns:a16="http://schemas.microsoft.com/office/drawing/2014/main" id="{9F1054BB-F3F8-B735-7DA1-27C55F348D29}"/>
              </a:ext>
            </a:extLst>
          </p:cNvPr>
          <p:cNvSpPr>
            <a:spLocks noGrp="1"/>
          </p:cNvSpPr>
          <p:nvPr/>
        </p:nvSpPr>
        <p:spPr>
          <a:xfrm>
            <a:off x="552450" y="123825"/>
            <a:ext cx="7239000" cy="190500"/>
          </a:xfrm>
          <a:prstGeom prst="rect">
            <a:avLst/>
          </a:prstGeom>
          <a:noFill/>
          <a:ln w="0">
            <a:noFill/>
            <a:prstDash val="solid"/>
          </a:ln>
        </p:spPr>
        <p:txBody>
          <a:bodyPr wrap="square" lIns="0" tIns="0" rIns="0" bIns="0" anchor="ctr">
            <a:noAutofit/>
          </a:bodyPr>
          <a:lstStyle/>
          <a:p>
            <a:pPr algn="l">
              <a:defRPr sz="938" b="1">
                <a:solidFill>
                  <a:srgbClr val="4D38F5"/>
                </a:solidFill>
                <a:latin typeface="Figtree"/>
                <a:ea typeface="Figtree"/>
                <a:cs typeface="Figtree"/>
              </a:defRPr>
            </a:pPr>
            <a:r>
              <a:rPr sz="938" b="1">
                <a:solidFill>
                  <a:srgbClr val="4D38F5"/>
                </a:solidFill>
                <a:latin typeface="Figtree"/>
                <a:ea typeface="Figtree"/>
                <a:cs typeface="Figtree"/>
              </a:rPr>
              <a:t>SHARED SIGNALS FRAMEWORK</a:t>
            </a:r>
          </a:p>
        </p:txBody>
      </p:sp>
      <p:sp>
        <p:nvSpPr>
          <p:cNvPr id="8" name="Rectangle 7">
            <a:extLst>
              <a:ext uri="{FF2B5EF4-FFF2-40B4-BE49-F238E27FC236}">
                <a16:creationId xmlns:a16="http://schemas.microsoft.com/office/drawing/2014/main" id="{BF0707C6-6B22-7A11-4D00-DD1745181020}"/>
              </a:ext>
            </a:extLst>
          </p:cNvPr>
          <p:cNvSpPr>
            <a:spLocks noGrp="1"/>
          </p:cNvSpPr>
          <p:nvPr/>
        </p:nvSpPr>
        <p:spPr>
          <a:xfrm>
            <a:off x="552450" y="342900"/>
            <a:ext cx="10477500" cy="552450"/>
          </a:xfrm>
          <a:prstGeom prst="rect">
            <a:avLst/>
          </a:prstGeom>
          <a:noFill/>
          <a:ln w="0">
            <a:noFill/>
            <a:prstDash val="solid"/>
          </a:ln>
        </p:spPr>
        <p:txBody>
          <a:bodyPr wrap="square" lIns="0" tIns="0" rIns="0" bIns="0" anchor="ctr">
            <a:noAutofit/>
          </a:bodyPr>
          <a:lstStyle/>
          <a:p>
            <a:pPr algn="l">
              <a:defRPr sz="3150" b="1">
                <a:solidFill>
                  <a:srgbClr val="021E5E"/>
                </a:solidFill>
                <a:latin typeface="Figtree"/>
                <a:ea typeface="Figtree"/>
                <a:cs typeface="Figtree"/>
              </a:defRPr>
            </a:pPr>
            <a:r>
              <a:rPr sz="3150" b="1">
                <a:solidFill>
                  <a:srgbClr val="021E5E"/>
                </a:solidFill>
                <a:latin typeface="Figtree"/>
                <a:ea typeface="Figtree"/>
                <a:cs typeface="Figtree"/>
              </a:rPr>
              <a:t>What the Shared Signals Framework does</a:t>
            </a:r>
          </a:p>
        </p:txBody>
      </p:sp>
      <p:sp>
        <p:nvSpPr>
          <p:cNvPr id="12" name="Rectangle 11">
            <a:extLst>
              <a:ext uri="{FF2B5EF4-FFF2-40B4-BE49-F238E27FC236}">
                <a16:creationId xmlns:a16="http://schemas.microsoft.com/office/drawing/2014/main" id="{E860B34D-C270-992C-4191-B4E3615CD21B}"/>
              </a:ext>
            </a:extLst>
          </p:cNvPr>
          <p:cNvSpPr>
            <a:spLocks noGrp="1"/>
          </p:cNvSpPr>
          <p:nvPr/>
        </p:nvSpPr>
        <p:spPr>
          <a:xfrm>
            <a:off x="571500" y="971550"/>
            <a:ext cx="10668000" cy="419100"/>
          </a:xfrm>
          <a:prstGeom prst="rect">
            <a:avLst/>
          </a:prstGeom>
          <a:noFill/>
          <a:ln w="0">
            <a:noFill/>
            <a:prstDash val="solid"/>
          </a:ln>
        </p:spPr>
        <p:txBody>
          <a:bodyPr wrap="square" lIns="0" tIns="0" rIns="0" bIns="0" anchor="t">
            <a:noAutofit/>
          </a:bodyPr>
          <a:lstStyle/>
          <a:p>
            <a:pPr algn="l">
              <a:defRPr sz="1725" b="0">
                <a:solidFill>
                  <a:srgbClr val="5E6274"/>
                </a:solidFill>
                <a:latin typeface="Figtree"/>
                <a:ea typeface="Figtree"/>
                <a:cs typeface="Figtree"/>
              </a:defRPr>
            </a:pPr>
            <a:r>
              <a:rPr sz="1600" b="0">
                <a:solidFill>
                  <a:srgbClr val="5E6274"/>
                </a:solidFill>
                <a:latin typeface="Figtree"/>
                <a:ea typeface="Figtree"/>
                <a:cs typeface="Figtree"/>
              </a:rPr>
              <a:t>SSF is an OpenID Foundation standard for exchanging signed security events between systems</a:t>
            </a:r>
          </a:p>
        </p:txBody>
      </p:sp>
      <p:sp>
        <p:nvSpPr>
          <p:cNvPr id="16" name="Rectangle: Rounded Corners 15">
            <a:extLst>
              <a:ext uri="{FF2B5EF4-FFF2-40B4-BE49-F238E27FC236}">
                <a16:creationId xmlns:a16="http://schemas.microsoft.com/office/drawing/2014/main" id="{A46D58F0-DC5A-25AF-B2EF-4E602F008191}"/>
              </a:ext>
            </a:extLst>
          </p:cNvPr>
          <p:cNvSpPr>
            <a:spLocks noGrp="1"/>
          </p:cNvSpPr>
          <p:nvPr/>
        </p:nvSpPr>
        <p:spPr>
          <a:xfrm>
            <a:off x="666750" y="1543050"/>
            <a:ext cx="10858500" cy="1257300"/>
          </a:xfrm>
          <a:prstGeom prst="roundRect">
            <a:avLst>
              <a:gd name="adj" fmla="val 9091"/>
            </a:avLst>
          </a:prstGeom>
          <a:solidFill>
            <a:srgbClr val="021E5E"/>
          </a:solidFill>
          <a:ln w="11906">
            <a:solidFill>
              <a:srgbClr val="021E5E"/>
            </a:solidFill>
            <a:prstDash val="solid"/>
          </a:ln>
        </p:spPr>
        <p:txBody>
          <a:bodyPr/>
          <a:lstStyle/>
          <a:p>
            <a:endParaRPr lang="en-GB"/>
          </a:p>
        </p:txBody>
      </p:sp>
      <p:sp>
        <p:nvSpPr>
          <p:cNvPr id="20" name="Rectangle 19">
            <a:extLst>
              <a:ext uri="{FF2B5EF4-FFF2-40B4-BE49-F238E27FC236}">
                <a16:creationId xmlns:a16="http://schemas.microsoft.com/office/drawing/2014/main" id="{9BF6BED5-AA93-5889-20B2-37AE366D93A7}"/>
              </a:ext>
            </a:extLst>
          </p:cNvPr>
          <p:cNvSpPr>
            <a:spLocks noGrp="1"/>
          </p:cNvSpPr>
          <p:nvPr/>
        </p:nvSpPr>
        <p:spPr>
          <a:xfrm>
            <a:off x="1000125" y="1809750"/>
            <a:ext cx="1714500" cy="647700"/>
          </a:xfrm>
          <a:prstGeom prst="rect">
            <a:avLst/>
          </a:prstGeom>
          <a:noFill/>
          <a:ln w="0">
            <a:noFill/>
            <a:prstDash val="solid"/>
          </a:ln>
        </p:spPr>
        <p:txBody>
          <a:bodyPr wrap="square" lIns="0" tIns="0" rIns="0" bIns="0" anchor="ctr">
            <a:noAutofit/>
          </a:bodyPr>
          <a:lstStyle/>
          <a:p>
            <a:pPr algn="l">
              <a:defRPr sz="3900" b="1">
                <a:solidFill>
                  <a:srgbClr val="FFFFFF"/>
                </a:solidFill>
                <a:latin typeface="Figtree"/>
                <a:ea typeface="Figtree"/>
                <a:cs typeface="Figtree"/>
              </a:defRPr>
            </a:pPr>
            <a:r>
              <a:rPr sz="3900" b="1">
                <a:solidFill>
                  <a:srgbClr val="FFFFFF"/>
                </a:solidFill>
                <a:latin typeface="Figtree"/>
                <a:ea typeface="Figtree"/>
                <a:cs typeface="Figtree"/>
              </a:rPr>
              <a:t>SSF</a:t>
            </a:r>
          </a:p>
        </p:txBody>
      </p:sp>
      <p:sp>
        <p:nvSpPr>
          <p:cNvPr id="24" name="Rectangle 23">
            <a:extLst>
              <a:ext uri="{FF2B5EF4-FFF2-40B4-BE49-F238E27FC236}">
                <a16:creationId xmlns:a16="http://schemas.microsoft.com/office/drawing/2014/main" id="{51192C80-1EFA-ADD9-1E3D-D198ECF5485A}"/>
              </a:ext>
            </a:extLst>
          </p:cNvPr>
          <p:cNvSpPr>
            <a:spLocks noGrp="1"/>
          </p:cNvSpPr>
          <p:nvPr/>
        </p:nvSpPr>
        <p:spPr>
          <a:xfrm>
            <a:off x="2857500" y="1752600"/>
            <a:ext cx="8001000" cy="457200"/>
          </a:xfrm>
          <a:prstGeom prst="rect">
            <a:avLst/>
          </a:prstGeom>
          <a:noFill/>
          <a:ln w="0">
            <a:noFill/>
            <a:prstDash val="solid"/>
          </a:ln>
        </p:spPr>
        <p:txBody>
          <a:bodyPr wrap="square" lIns="0" tIns="0" rIns="0" bIns="0" anchor="ctr">
            <a:noAutofit/>
          </a:bodyPr>
          <a:lstStyle/>
          <a:p>
            <a:pPr algn="l">
              <a:defRPr sz="2100" b="1">
                <a:solidFill>
                  <a:srgbClr val="FFFFFF"/>
                </a:solidFill>
                <a:latin typeface="Figtree"/>
                <a:ea typeface="Figtree"/>
                <a:cs typeface="Figtree"/>
              </a:defRPr>
            </a:pPr>
            <a:r>
              <a:rPr sz="2100" b="1">
                <a:solidFill>
                  <a:srgbClr val="FFFFFF"/>
                </a:solidFill>
                <a:latin typeface="Figtree"/>
                <a:ea typeface="Figtree"/>
                <a:cs typeface="Figtree"/>
              </a:rPr>
              <a:t>A standard way for one system to say that something has changed</a:t>
            </a:r>
          </a:p>
        </p:txBody>
      </p:sp>
      <p:sp>
        <p:nvSpPr>
          <p:cNvPr id="28" name="Rectangle 27">
            <a:extLst>
              <a:ext uri="{FF2B5EF4-FFF2-40B4-BE49-F238E27FC236}">
                <a16:creationId xmlns:a16="http://schemas.microsoft.com/office/drawing/2014/main" id="{F2B8CCBF-B743-E35E-0DE2-3B716378A5BC}"/>
              </a:ext>
            </a:extLst>
          </p:cNvPr>
          <p:cNvSpPr>
            <a:spLocks noGrp="1"/>
          </p:cNvSpPr>
          <p:nvPr/>
        </p:nvSpPr>
        <p:spPr>
          <a:xfrm>
            <a:off x="2857500" y="2286000"/>
            <a:ext cx="7810500" cy="304800"/>
          </a:xfrm>
          <a:prstGeom prst="rect">
            <a:avLst/>
          </a:prstGeom>
          <a:noFill/>
          <a:ln w="0">
            <a:noFill/>
            <a:prstDash val="solid"/>
          </a:ln>
        </p:spPr>
        <p:txBody>
          <a:bodyPr wrap="square" lIns="0" tIns="0" rIns="0" bIns="0" anchor="ctr">
            <a:noAutofit/>
          </a:bodyPr>
          <a:lstStyle/>
          <a:p>
            <a:pPr algn="l">
              <a:defRPr sz="1463" b="0">
                <a:solidFill>
                  <a:srgbClr val="CDD7FF"/>
                </a:solidFill>
                <a:latin typeface="Figtree"/>
                <a:ea typeface="Figtree"/>
                <a:cs typeface="Figtree"/>
              </a:defRPr>
            </a:pPr>
            <a:r>
              <a:rPr sz="1463" b="0">
                <a:solidFill>
                  <a:srgbClr val="CDD7FF"/>
                </a:solidFill>
                <a:latin typeface="Figtree"/>
                <a:ea typeface="Figtree"/>
                <a:cs typeface="Figtree"/>
              </a:rPr>
              <a:t>The signal is signed, verifiable and deliberately light on detail.</a:t>
            </a:r>
          </a:p>
        </p:txBody>
      </p:sp>
      <p:sp>
        <p:nvSpPr>
          <p:cNvPr id="32" name="Rectangle: Rounded Corners 31">
            <a:extLst>
              <a:ext uri="{FF2B5EF4-FFF2-40B4-BE49-F238E27FC236}">
                <a16:creationId xmlns:a16="http://schemas.microsoft.com/office/drawing/2014/main" id="{597CF0E0-5E23-759D-4F61-ED685A3843B8}"/>
              </a:ext>
            </a:extLst>
          </p:cNvPr>
          <p:cNvSpPr>
            <a:spLocks noGrp="1"/>
          </p:cNvSpPr>
          <p:nvPr/>
        </p:nvSpPr>
        <p:spPr>
          <a:xfrm>
            <a:off x="619125" y="3181350"/>
            <a:ext cx="2571750" cy="2038350"/>
          </a:xfrm>
          <a:prstGeom prst="roundRect">
            <a:avLst>
              <a:gd name="adj" fmla="val 5607"/>
            </a:avLst>
          </a:prstGeom>
          <a:solidFill>
            <a:srgbClr val="EAF0FF"/>
          </a:solidFill>
          <a:ln w="13335">
            <a:solidFill>
              <a:srgbClr val="0F9ED5"/>
            </a:solidFill>
            <a:prstDash val="solid"/>
          </a:ln>
        </p:spPr>
        <p:txBody>
          <a:bodyPr/>
          <a:lstStyle/>
          <a:p>
            <a:endParaRPr lang="en-GB"/>
          </a:p>
        </p:txBody>
      </p:sp>
      <p:sp>
        <p:nvSpPr>
          <p:cNvPr id="34" name="Rectangle 33">
            <a:extLst>
              <a:ext uri="{FF2B5EF4-FFF2-40B4-BE49-F238E27FC236}">
                <a16:creationId xmlns:a16="http://schemas.microsoft.com/office/drawing/2014/main" id="{7B2E3FBE-4C0F-EF7E-5B20-33DF95530420}"/>
              </a:ext>
            </a:extLst>
          </p:cNvPr>
          <p:cNvSpPr>
            <a:spLocks noGrp="1"/>
          </p:cNvSpPr>
          <p:nvPr/>
        </p:nvSpPr>
        <p:spPr>
          <a:xfrm>
            <a:off x="809625" y="3409950"/>
            <a:ext cx="361950" cy="304800"/>
          </a:xfrm>
          <a:prstGeom prst="rect">
            <a:avLst/>
          </a:prstGeom>
          <a:noFill/>
          <a:ln w="0">
            <a:noFill/>
            <a:prstDash val="solid"/>
          </a:ln>
        </p:spPr>
        <p:txBody>
          <a:bodyPr wrap="square" lIns="0" tIns="0" rIns="0" bIns="0" anchor="ctr">
            <a:noAutofit/>
          </a:bodyPr>
          <a:lstStyle/>
          <a:p>
            <a:pPr algn="ctr">
              <a:defRPr sz="1725" b="1">
                <a:solidFill>
                  <a:srgbClr val="0F9ED5"/>
                </a:solidFill>
                <a:latin typeface="Figtree"/>
                <a:ea typeface="Figtree"/>
                <a:cs typeface="Figtree"/>
              </a:defRPr>
            </a:pPr>
            <a:r>
              <a:rPr sz="1725" b="1">
                <a:solidFill>
                  <a:srgbClr val="0F9ED5"/>
                </a:solidFill>
                <a:latin typeface="Figtree"/>
                <a:ea typeface="Figtree"/>
                <a:cs typeface="Figtree"/>
              </a:rPr>
              <a:t>1</a:t>
            </a:r>
          </a:p>
        </p:txBody>
      </p:sp>
      <p:sp>
        <p:nvSpPr>
          <p:cNvPr id="36" name="Rectangle 35">
            <a:extLst>
              <a:ext uri="{FF2B5EF4-FFF2-40B4-BE49-F238E27FC236}">
                <a16:creationId xmlns:a16="http://schemas.microsoft.com/office/drawing/2014/main" id="{D07D40D1-20CB-132E-B8BD-AC912707D0A2}"/>
              </a:ext>
            </a:extLst>
          </p:cNvPr>
          <p:cNvSpPr>
            <a:spLocks noGrp="1"/>
          </p:cNvSpPr>
          <p:nvPr/>
        </p:nvSpPr>
        <p:spPr>
          <a:xfrm>
            <a:off x="1266825" y="3390900"/>
            <a:ext cx="1733550" cy="400050"/>
          </a:xfrm>
          <a:prstGeom prst="rect">
            <a:avLst/>
          </a:prstGeom>
          <a:noFill/>
          <a:ln w="0">
            <a:noFill/>
            <a:prstDash val="solid"/>
          </a:ln>
        </p:spPr>
        <p:txBody>
          <a:bodyPr wrap="square" lIns="0" tIns="0" rIns="0" bIns="0" anchor="ctr">
            <a:noAutofit/>
          </a:bodyPr>
          <a:lstStyle/>
          <a:p>
            <a:pPr algn="l">
              <a:defRPr sz="1650" b="1">
                <a:solidFill>
                  <a:srgbClr val="021E5E"/>
                </a:solidFill>
                <a:latin typeface="Figtree"/>
                <a:ea typeface="Figtree"/>
                <a:cs typeface="Figtree"/>
              </a:defRPr>
            </a:pPr>
            <a:r>
              <a:rPr sz="1650" b="1">
                <a:solidFill>
                  <a:srgbClr val="021E5E"/>
                </a:solidFill>
                <a:latin typeface="Figtree"/>
                <a:ea typeface="Figtree"/>
                <a:cs typeface="Figtree"/>
              </a:rPr>
              <a:t>Set up role or roles</a:t>
            </a:r>
          </a:p>
        </p:txBody>
      </p:sp>
      <p:sp>
        <p:nvSpPr>
          <p:cNvPr id="38" name="Rectangle 37">
            <a:extLst>
              <a:ext uri="{FF2B5EF4-FFF2-40B4-BE49-F238E27FC236}">
                <a16:creationId xmlns:a16="http://schemas.microsoft.com/office/drawing/2014/main" id="{248C3688-7A57-B1EF-7AA9-03418F548C0A}"/>
              </a:ext>
            </a:extLst>
          </p:cNvPr>
          <p:cNvSpPr>
            <a:spLocks noGrp="1"/>
          </p:cNvSpPr>
          <p:nvPr/>
        </p:nvSpPr>
        <p:spPr>
          <a:xfrm>
            <a:off x="828675" y="3962400"/>
            <a:ext cx="2152650" cy="1085850"/>
          </a:xfrm>
          <a:prstGeom prst="rect">
            <a:avLst/>
          </a:prstGeom>
          <a:noFill/>
          <a:ln w="0">
            <a:noFill/>
            <a:prstDash val="solid"/>
          </a:ln>
        </p:spPr>
        <p:txBody>
          <a:bodyPr wrap="square" lIns="0" tIns="0" rIns="0" bIns="0" anchor="t">
            <a:noAutofit/>
          </a:bodyPr>
          <a:lstStyle/>
          <a:p>
            <a:pPr algn="l">
              <a:lnSpc>
                <a:spcPct val="104000"/>
              </a:lnSpc>
              <a:buNone/>
              <a:defRPr sz="1388" b="0">
                <a:solidFill>
                  <a:srgbClr val="201E2E"/>
                </a:solidFill>
                <a:latin typeface="Figtree"/>
                <a:ea typeface="Figtree"/>
                <a:cs typeface="Figtree"/>
              </a:defRPr>
            </a:pPr>
            <a:r>
              <a:rPr sz="1388" b="0">
                <a:solidFill>
                  <a:srgbClr val="201E2E"/>
                </a:solidFill>
                <a:latin typeface="Figtree"/>
                <a:ea typeface="Figtree"/>
                <a:cs typeface="Figtree"/>
              </a:rPr>
              <a:t>An organisation sets up its receiver, transmitter, or both where required.</a:t>
            </a:r>
          </a:p>
        </p:txBody>
      </p:sp>
      <p:sp>
        <p:nvSpPr>
          <p:cNvPr id="40" name="Rectangle: Rounded Corners 39">
            <a:extLst>
              <a:ext uri="{FF2B5EF4-FFF2-40B4-BE49-F238E27FC236}">
                <a16:creationId xmlns:a16="http://schemas.microsoft.com/office/drawing/2014/main" id="{15EC1AEC-E3C7-D171-9FDE-390DB190253D}"/>
              </a:ext>
            </a:extLst>
          </p:cNvPr>
          <p:cNvSpPr>
            <a:spLocks noGrp="1"/>
          </p:cNvSpPr>
          <p:nvPr/>
        </p:nvSpPr>
        <p:spPr>
          <a:xfrm>
            <a:off x="3429000" y="3181350"/>
            <a:ext cx="2571750" cy="2038350"/>
          </a:xfrm>
          <a:prstGeom prst="roundRect">
            <a:avLst>
              <a:gd name="adj" fmla="val 5607"/>
            </a:avLst>
          </a:prstGeom>
          <a:solidFill>
            <a:srgbClr val="F0EDFF"/>
          </a:solidFill>
          <a:ln w="13335">
            <a:solidFill>
              <a:srgbClr val="4D38F5"/>
            </a:solidFill>
            <a:prstDash val="solid"/>
          </a:ln>
        </p:spPr>
        <p:txBody>
          <a:bodyPr/>
          <a:lstStyle/>
          <a:p>
            <a:endParaRPr lang="en-GB"/>
          </a:p>
        </p:txBody>
      </p:sp>
      <p:sp>
        <p:nvSpPr>
          <p:cNvPr id="42" name="Rectangle 41">
            <a:extLst>
              <a:ext uri="{FF2B5EF4-FFF2-40B4-BE49-F238E27FC236}">
                <a16:creationId xmlns:a16="http://schemas.microsoft.com/office/drawing/2014/main" id="{2C6D6F63-E22B-1EE9-851F-B6AB15AA3531}"/>
              </a:ext>
            </a:extLst>
          </p:cNvPr>
          <p:cNvSpPr>
            <a:spLocks noGrp="1"/>
          </p:cNvSpPr>
          <p:nvPr/>
        </p:nvSpPr>
        <p:spPr>
          <a:xfrm>
            <a:off x="3619500" y="3409950"/>
            <a:ext cx="361950" cy="304800"/>
          </a:xfrm>
          <a:prstGeom prst="rect">
            <a:avLst/>
          </a:prstGeom>
          <a:noFill/>
          <a:ln w="0">
            <a:noFill/>
            <a:prstDash val="solid"/>
          </a:ln>
        </p:spPr>
        <p:txBody>
          <a:bodyPr wrap="square" lIns="0" tIns="0" rIns="0" bIns="0" anchor="ctr">
            <a:noAutofit/>
          </a:bodyPr>
          <a:lstStyle/>
          <a:p>
            <a:pPr algn="ctr">
              <a:defRPr sz="1725" b="1">
                <a:solidFill>
                  <a:srgbClr val="4D38F5"/>
                </a:solidFill>
                <a:latin typeface="Figtree"/>
                <a:ea typeface="Figtree"/>
                <a:cs typeface="Figtree"/>
              </a:defRPr>
            </a:pPr>
            <a:r>
              <a:rPr sz="1725" b="1">
                <a:solidFill>
                  <a:srgbClr val="4D38F5"/>
                </a:solidFill>
                <a:latin typeface="Figtree"/>
                <a:ea typeface="Figtree"/>
                <a:cs typeface="Figtree"/>
              </a:rPr>
              <a:t>2</a:t>
            </a:r>
          </a:p>
        </p:txBody>
      </p:sp>
      <p:sp>
        <p:nvSpPr>
          <p:cNvPr id="44" name="Rectangle 43">
            <a:extLst>
              <a:ext uri="{FF2B5EF4-FFF2-40B4-BE49-F238E27FC236}">
                <a16:creationId xmlns:a16="http://schemas.microsoft.com/office/drawing/2014/main" id="{45FF6F90-1B24-EE3C-81F9-E435C32ABF34}"/>
              </a:ext>
            </a:extLst>
          </p:cNvPr>
          <p:cNvSpPr>
            <a:spLocks noGrp="1"/>
          </p:cNvSpPr>
          <p:nvPr/>
        </p:nvSpPr>
        <p:spPr>
          <a:xfrm>
            <a:off x="4076700" y="3390900"/>
            <a:ext cx="1733550" cy="400050"/>
          </a:xfrm>
          <a:prstGeom prst="rect">
            <a:avLst/>
          </a:prstGeom>
          <a:noFill/>
          <a:ln w="0">
            <a:noFill/>
            <a:prstDash val="solid"/>
          </a:ln>
        </p:spPr>
        <p:txBody>
          <a:bodyPr wrap="square" lIns="0" tIns="0" rIns="0" bIns="0" anchor="ctr">
            <a:noAutofit/>
          </a:bodyPr>
          <a:lstStyle/>
          <a:p>
            <a:pPr algn="l">
              <a:defRPr sz="1650" b="1">
                <a:solidFill>
                  <a:srgbClr val="021E5E"/>
                </a:solidFill>
                <a:latin typeface="Figtree"/>
                <a:ea typeface="Figtree"/>
                <a:cs typeface="Figtree"/>
              </a:defRPr>
            </a:pPr>
            <a:r>
              <a:rPr sz="1650" b="1">
                <a:solidFill>
                  <a:srgbClr val="021E5E"/>
                </a:solidFill>
                <a:latin typeface="Figtree"/>
                <a:ea typeface="Figtree"/>
                <a:cs typeface="Figtree"/>
              </a:rPr>
              <a:t>Set up the stream</a:t>
            </a:r>
          </a:p>
        </p:txBody>
      </p:sp>
      <p:sp>
        <p:nvSpPr>
          <p:cNvPr id="46" name="Rectangle 45">
            <a:extLst>
              <a:ext uri="{FF2B5EF4-FFF2-40B4-BE49-F238E27FC236}">
                <a16:creationId xmlns:a16="http://schemas.microsoft.com/office/drawing/2014/main" id="{526FD138-06EF-2DCB-74A9-E05EAEDEB8E9}"/>
              </a:ext>
            </a:extLst>
          </p:cNvPr>
          <p:cNvSpPr>
            <a:spLocks noGrp="1"/>
          </p:cNvSpPr>
          <p:nvPr/>
        </p:nvSpPr>
        <p:spPr>
          <a:xfrm>
            <a:off x="3638550" y="3962400"/>
            <a:ext cx="2152650" cy="1085850"/>
          </a:xfrm>
          <a:prstGeom prst="rect">
            <a:avLst/>
          </a:prstGeom>
          <a:noFill/>
          <a:ln w="0">
            <a:noFill/>
            <a:prstDash val="solid"/>
          </a:ln>
        </p:spPr>
        <p:txBody>
          <a:bodyPr wrap="square" lIns="0" tIns="0" rIns="0" bIns="0" anchor="t">
            <a:noAutofit/>
          </a:bodyPr>
          <a:lstStyle/>
          <a:p>
            <a:pPr algn="l">
              <a:lnSpc>
                <a:spcPct val="104000"/>
              </a:lnSpc>
              <a:buNone/>
              <a:defRPr sz="1388" b="0">
                <a:solidFill>
                  <a:srgbClr val="201E2E"/>
                </a:solidFill>
                <a:latin typeface="Figtree"/>
                <a:ea typeface="Figtree"/>
                <a:cs typeface="Figtree"/>
              </a:defRPr>
            </a:pPr>
            <a:r>
              <a:rPr sz="1388" b="0">
                <a:solidFill>
                  <a:srgbClr val="201E2E"/>
                </a:solidFill>
                <a:latin typeface="Figtree"/>
                <a:ea typeface="Figtree"/>
                <a:cs typeface="Figtree"/>
              </a:rPr>
              <a:t>The receiver registers a stream with the transmitter for the events it needs.</a:t>
            </a:r>
          </a:p>
        </p:txBody>
      </p:sp>
      <p:sp>
        <p:nvSpPr>
          <p:cNvPr id="48" name="Rectangle: Rounded Corners 47">
            <a:extLst>
              <a:ext uri="{FF2B5EF4-FFF2-40B4-BE49-F238E27FC236}">
                <a16:creationId xmlns:a16="http://schemas.microsoft.com/office/drawing/2014/main" id="{4250BD5B-CE3D-89AF-F14A-5E3F3F6265C2}"/>
              </a:ext>
            </a:extLst>
          </p:cNvPr>
          <p:cNvSpPr>
            <a:spLocks noGrp="1"/>
          </p:cNvSpPr>
          <p:nvPr/>
        </p:nvSpPr>
        <p:spPr>
          <a:xfrm>
            <a:off x="6238875" y="3181350"/>
            <a:ext cx="2571750" cy="2038350"/>
          </a:xfrm>
          <a:prstGeom prst="roundRect">
            <a:avLst>
              <a:gd name="adj" fmla="val 5607"/>
            </a:avLst>
          </a:prstGeom>
          <a:solidFill>
            <a:srgbClr val="DDF6EE"/>
          </a:solidFill>
          <a:ln w="13335">
            <a:solidFill>
              <a:srgbClr val="0F9ED5"/>
            </a:solidFill>
            <a:prstDash val="solid"/>
          </a:ln>
        </p:spPr>
        <p:txBody>
          <a:bodyPr/>
          <a:lstStyle/>
          <a:p>
            <a:endParaRPr lang="en-GB"/>
          </a:p>
        </p:txBody>
      </p:sp>
      <p:sp>
        <p:nvSpPr>
          <p:cNvPr id="50" name="Rectangle 49">
            <a:extLst>
              <a:ext uri="{FF2B5EF4-FFF2-40B4-BE49-F238E27FC236}">
                <a16:creationId xmlns:a16="http://schemas.microsoft.com/office/drawing/2014/main" id="{FF48A523-7CEC-E84F-EC50-DA0AD1E7BCA4}"/>
              </a:ext>
            </a:extLst>
          </p:cNvPr>
          <p:cNvSpPr>
            <a:spLocks noGrp="1"/>
          </p:cNvSpPr>
          <p:nvPr/>
        </p:nvSpPr>
        <p:spPr>
          <a:xfrm>
            <a:off x="6429375" y="3409950"/>
            <a:ext cx="361950" cy="304800"/>
          </a:xfrm>
          <a:prstGeom prst="rect">
            <a:avLst/>
          </a:prstGeom>
          <a:noFill/>
          <a:ln w="0">
            <a:noFill/>
            <a:prstDash val="solid"/>
          </a:ln>
        </p:spPr>
        <p:txBody>
          <a:bodyPr wrap="square" lIns="0" tIns="0" rIns="0" bIns="0" anchor="ctr">
            <a:noAutofit/>
          </a:bodyPr>
          <a:lstStyle/>
          <a:p>
            <a:pPr algn="ctr">
              <a:defRPr sz="1725" b="1">
                <a:solidFill>
                  <a:srgbClr val="0F9ED5"/>
                </a:solidFill>
                <a:latin typeface="Figtree"/>
                <a:ea typeface="Figtree"/>
                <a:cs typeface="Figtree"/>
              </a:defRPr>
            </a:pPr>
            <a:r>
              <a:rPr sz="1725" b="1">
                <a:solidFill>
                  <a:srgbClr val="0F9ED5"/>
                </a:solidFill>
                <a:latin typeface="Figtree"/>
                <a:ea typeface="Figtree"/>
                <a:cs typeface="Figtree"/>
              </a:rPr>
              <a:t>3</a:t>
            </a:r>
          </a:p>
        </p:txBody>
      </p:sp>
      <p:sp>
        <p:nvSpPr>
          <p:cNvPr id="52" name="Rectangle 51">
            <a:extLst>
              <a:ext uri="{FF2B5EF4-FFF2-40B4-BE49-F238E27FC236}">
                <a16:creationId xmlns:a16="http://schemas.microsoft.com/office/drawing/2014/main" id="{1C551295-922B-1B5A-719F-1320F0457AFA}"/>
              </a:ext>
            </a:extLst>
          </p:cNvPr>
          <p:cNvSpPr>
            <a:spLocks noGrp="1"/>
          </p:cNvSpPr>
          <p:nvPr/>
        </p:nvSpPr>
        <p:spPr>
          <a:xfrm>
            <a:off x="6886575" y="3390900"/>
            <a:ext cx="1733550" cy="400050"/>
          </a:xfrm>
          <a:prstGeom prst="rect">
            <a:avLst/>
          </a:prstGeom>
          <a:noFill/>
          <a:ln w="0">
            <a:noFill/>
            <a:prstDash val="solid"/>
          </a:ln>
        </p:spPr>
        <p:txBody>
          <a:bodyPr wrap="square" lIns="0" tIns="0" rIns="0" bIns="0" anchor="ctr">
            <a:noAutofit/>
          </a:bodyPr>
          <a:lstStyle/>
          <a:p>
            <a:pPr algn="l">
              <a:defRPr sz="1650" b="1">
                <a:solidFill>
                  <a:srgbClr val="021E5E"/>
                </a:solidFill>
                <a:latin typeface="Figtree"/>
                <a:ea typeface="Figtree"/>
                <a:cs typeface="Figtree"/>
              </a:defRPr>
            </a:pPr>
            <a:r>
              <a:rPr sz="1650" b="1">
                <a:solidFill>
                  <a:srgbClr val="021E5E"/>
                </a:solidFill>
                <a:latin typeface="Figtree"/>
                <a:ea typeface="Figtree"/>
                <a:cs typeface="Figtree"/>
              </a:rPr>
              <a:t>Validate the stream</a:t>
            </a:r>
          </a:p>
        </p:txBody>
      </p:sp>
      <p:sp>
        <p:nvSpPr>
          <p:cNvPr id="54" name="Rectangle 53">
            <a:extLst>
              <a:ext uri="{FF2B5EF4-FFF2-40B4-BE49-F238E27FC236}">
                <a16:creationId xmlns:a16="http://schemas.microsoft.com/office/drawing/2014/main" id="{83AB0DFC-CF1E-B1C1-243C-0379045E6E5E}"/>
              </a:ext>
            </a:extLst>
          </p:cNvPr>
          <p:cNvSpPr>
            <a:spLocks noGrp="1"/>
          </p:cNvSpPr>
          <p:nvPr/>
        </p:nvSpPr>
        <p:spPr>
          <a:xfrm>
            <a:off x="6448425" y="3962400"/>
            <a:ext cx="2152650" cy="1085850"/>
          </a:xfrm>
          <a:prstGeom prst="rect">
            <a:avLst/>
          </a:prstGeom>
          <a:noFill/>
          <a:ln w="0">
            <a:noFill/>
            <a:prstDash val="solid"/>
          </a:ln>
        </p:spPr>
        <p:txBody>
          <a:bodyPr wrap="square" lIns="0" tIns="0" rIns="0" bIns="0" anchor="t">
            <a:noAutofit/>
          </a:bodyPr>
          <a:lstStyle/>
          <a:p>
            <a:pPr algn="l">
              <a:lnSpc>
                <a:spcPct val="104000"/>
              </a:lnSpc>
              <a:buNone/>
              <a:defRPr sz="1388" b="0">
                <a:solidFill>
                  <a:srgbClr val="201E2E"/>
                </a:solidFill>
                <a:latin typeface="Figtree"/>
                <a:ea typeface="Figtree"/>
                <a:cs typeface="Figtree"/>
              </a:defRPr>
            </a:pPr>
            <a:r>
              <a:rPr sz="1388" b="0">
                <a:solidFill>
                  <a:srgbClr val="201E2E"/>
                </a:solidFill>
                <a:latin typeface="Figtree"/>
                <a:ea typeface="Figtree"/>
                <a:cs typeface="Figtree"/>
              </a:rPr>
              <a:t>A verification event confirms that the stream works end to end.</a:t>
            </a:r>
          </a:p>
        </p:txBody>
      </p:sp>
      <p:sp>
        <p:nvSpPr>
          <p:cNvPr id="56" name="Rectangle: Rounded Corners 55">
            <a:extLst>
              <a:ext uri="{FF2B5EF4-FFF2-40B4-BE49-F238E27FC236}">
                <a16:creationId xmlns:a16="http://schemas.microsoft.com/office/drawing/2014/main" id="{64BFF0E3-7989-B8B4-4B5E-29CEFBAA08A4}"/>
              </a:ext>
            </a:extLst>
          </p:cNvPr>
          <p:cNvSpPr>
            <a:spLocks noGrp="1"/>
          </p:cNvSpPr>
          <p:nvPr/>
        </p:nvSpPr>
        <p:spPr>
          <a:xfrm>
            <a:off x="9048750" y="3181350"/>
            <a:ext cx="2571750" cy="2038350"/>
          </a:xfrm>
          <a:prstGeom prst="roundRect">
            <a:avLst>
              <a:gd name="adj" fmla="val 5607"/>
            </a:avLst>
          </a:prstGeom>
          <a:solidFill>
            <a:srgbClr val="FFEEC4"/>
          </a:solidFill>
          <a:ln w="13335">
            <a:solidFill>
              <a:srgbClr val="E97132"/>
            </a:solidFill>
            <a:prstDash val="solid"/>
          </a:ln>
        </p:spPr>
        <p:txBody>
          <a:bodyPr/>
          <a:lstStyle/>
          <a:p>
            <a:endParaRPr lang="en-GB"/>
          </a:p>
        </p:txBody>
      </p:sp>
      <p:sp>
        <p:nvSpPr>
          <p:cNvPr id="58" name="Rectangle 57">
            <a:extLst>
              <a:ext uri="{FF2B5EF4-FFF2-40B4-BE49-F238E27FC236}">
                <a16:creationId xmlns:a16="http://schemas.microsoft.com/office/drawing/2014/main" id="{931C8CBA-85B6-B9F2-EEE4-70F528249DBF}"/>
              </a:ext>
            </a:extLst>
          </p:cNvPr>
          <p:cNvSpPr>
            <a:spLocks noGrp="1"/>
          </p:cNvSpPr>
          <p:nvPr/>
        </p:nvSpPr>
        <p:spPr>
          <a:xfrm>
            <a:off x="9239250" y="3409950"/>
            <a:ext cx="361950" cy="304800"/>
          </a:xfrm>
          <a:prstGeom prst="rect">
            <a:avLst/>
          </a:prstGeom>
          <a:noFill/>
          <a:ln w="0">
            <a:noFill/>
            <a:prstDash val="solid"/>
          </a:ln>
        </p:spPr>
        <p:txBody>
          <a:bodyPr wrap="square" lIns="0" tIns="0" rIns="0" bIns="0" anchor="ctr">
            <a:noAutofit/>
          </a:bodyPr>
          <a:lstStyle/>
          <a:p>
            <a:pPr algn="ctr">
              <a:defRPr sz="1725" b="1">
                <a:solidFill>
                  <a:srgbClr val="E97132"/>
                </a:solidFill>
                <a:latin typeface="Figtree"/>
                <a:ea typeface="Figtree"/>
                <a:cs typeface="Figtree"/>
              </a:defRPr>
            </a:pPr>
            <a:r>
              <a:rPr sz="1725" b="1">
                <a:solidFill>
                  <a:srgbClr val="E97132"/>
                </a:solidFill>
                <a:latin typeface="Figtree"/>
                <a:ea typeface="Figtree"/>
                <a:cs typeface="Figtree"/>
              </a:rPr>
              <a:t>4</a:t>
            </a:r>
          </a:p>
        </p:txBody>
      </p:sp>
      <p:sp>
        <p:nvSpPr>
          <p:cNvPr id="60" name="Rectangle 59">
            <a:extLst>
              <a:ext uri="{FF2B5EF4-FFF2-40B4-BE49-F238E27FC236}">
                <a16:creationId xmlns:a16="http://schemas.microsoft.com/office/drawing/2014/main" id="{8731C20E-A331-6F0A-7CF8-ADF03EBB0219}"/>
              </a:ext>
            </a:extLst>
          </p:cNvPr>
          <p:cNvSpPr>
            <a:spLocks noGrp="1"/>
          </p:cNvSpPr>
          <p:nvPr/>
        </p:nvSpPr>
        <p:spPr>
          <a:xfrm>
            <a:off x="9696450" y="3390900"/>
            <a:ext cx="1733550" cy="400050"/>
          </a:xfrm>
          <a:prstGeom prst="rect">
            <a:avLst/>
          </a:prstGeom>
          <a:noFill/>
          <a:ln w="0">
            <a:noFill/>
            <a:prstDash val="solid"/>
          </a:ln>
        </p:spPr>
        <p:txBody>
          <a:bodyPr wrap="square" lIns="0" tIns="0" rIns="0" bIns="0" anchor="ctr">
            <a:noAutofit/>
          </a:bodyPr>
          <a:lstStyle/>
          <a:p>
            <a:pPr algn="l">
              <a:defRPr sz="1650" b="1">
                <a:solidFill>
                  <a:srgbClr val="021E5E"/>
                </a:solidFill>
                <a:latin typeface="Figtree"/>
                <a:ea typeface="Figtree"/>
                <a:cs typeface="Figtree"/>
              </a:defRPr>
            </a:pPr>
            <a:r>
              <a:rPr sz="1650" b="1">
                <a:solidFill>
                  <a:srgbClr val="021E5E"/>
                </a:solidFill>
                <a:latin typeface="Figtree"/>
                <a:ea typeface="Figtree"/>
                <a:cs typeface="Figtree"/>
              </a:rPr>
              <a:t>Share events</a:t>
            </a:r>
          </a:p>
        </p:txBody>
      </p:sp>
      <p:sp>
        <p:nvSpPr>
          <p:cNvPr id="62" name="Rectangle 61">
            <a:extLst>
              <a:ext uri="{FF2B5EF4-FFF2-40B4-BE49-F238E27FC236}">
                <a16:creationId xmlns:a16="http://schemas.microsoft.com/office/drawing/2014/main" id="{70D62C59-E1AA-8EB1-DD68-FB964E59537D}"/>
              </a:ext>
            </a:extLst>
          </p:cNvPr>
          <p:cNvSpPr>
            <a:spLocks noGrp="1"/>
          </p:cNvSpPr>
          <p:nvPr/>
        </p:nvSpPr>
        <p:spPr>
          <a:xfrm>
            <a:off x="9258300" y="3962400"/>
            <a:ext cx="2152650" cy="1085850"/>
          </a:xfrm>
          <a:prstGeom prst="rect">
            <a:avLst/>
          </a:prstGeom>
          <a:noFill/>
          <a:ln w="0">
            <a:noFill/>
            <a:prstDash val="solid"/>
          </a:ln>
        </p:spPr>
        <p:txBody>
          <a:bodyPr wrap="square" lIns="0" tIns="0" rIns="0" bIns="0" anchor="t">
            <a:noAutofit/>
          </a:bodyPr>
          <a:lstStyle/>
          <a:p>
            <a:pPr algn="l">
              <a:lnSpc>
                <a:spcPct val="104000"/>
              </a:lnSpc>
              <a:buNone/>
              <a:defRPr sz="1388" b="0">
                <a:solidFill>
                  <a:srgbClr val="201E2E"/>
                </a:solidFill>
                <a:latin typeface="Figtree"/>
                <a:ea typeface="Figtree"/>
                <a:cs typeface="Figtree"/>
              </a:defRPr>
            </a:pPr>
            <a:r>
              <a:rPr sz="1388" b="0">
                <a:solidFill>
                  <a:srgbClr val="201E2E"/>
                </a:solidFill>
                <a:latin typeface="Figtree"/>
                <a:ea typeface="Figtree"/>
                <a:cs typeface="Figtree"/>
              </a:rPr>
              <a:t>The transmitter shares signed Security Event Tokens</a:t>
            </a:r>
            <a:r>
              <a:rPr lang="en-US" sz="1388" b="0">
                <a:solidFill>
                  <a:srgbClr val="201E2E"/>
                </a:solidFill>
                <a:latin typeface="Figtree"/>
                <a:ea typeface="Figtree"/>
                <a:cs typeface="Figtree"/>
              </a:rPr>
              <a:t> (SETs)</a:t>
            </a:r>
            <a:r>
              <a:rPr sz="1388" b="0">
                <a:solidFill>
                  <a:srgbClr val="201E2E"/>
                </a:solidFill>
                <a:latin typeface="Figtree"/>
                <a:ea typeface="Figtree"/>
                <a:cs typeface="Figtree"/>
              </a:rPr>
              <a:t> on the stream when something changes.</a:t>
            </a:r>
          </a:p>
        </p:txBody>
      </p:sp>
      <p:sp>
        <p:nvSpPr>
          <p:cNvPr id="64" name="Rectangle: Rounded Corners 63">
            <a:extLst>
              <a:ext uri="{FF2B5EF4-FFF2-40B4-BE49-F238E27FC236}">
                <a16:creationId xmlns:a16="http://schemas.microsoft.com/office/drawing/2014/main" id="{548DAE4F-2F7C-AC1A-C43B-0F93616F7396}"/>
              </a:ext>
            </a:extLst>
          </p:cNvPr>
          <p:cNvSpPr>
            <a:spLocks noGrp="1"/>
          </p:cNvSpPr>
          <p:nvPr/>
        </p:nvSpPr>
        <p:spPr>
          <a:xfrm>
            <a:off x="1571625" y="5562600"/>
            <a:ext cx="9048750" cy="628650"/>
          </a:xfrm>
          <a:prstGeom prst="roundRect">
            <a:avLst>
              <a:gd name="adj" fmla="val 18182"/>
            </a:avLst>
          </a:prstGeom>
          <a:solidFill>
            <a:srgbClr val="FFFFFF"/>
          </a:solidFill>
          <a:ln w="11906">
            <a:solidFill>
              <a:srgbClr val="D9DDE8"/>
            </a:solidFill>
            <a:prstDash val="solid"/>
          </a:ln>
        </p:spPr>
        <p:txBody>
          <a:bodyPr/>
          <a:lstStyle/>
          <a:p>
            <a:endParaRPr lang="en-GB"/>
          </a:p>
        </p:txBody>
      </p:sp>
      <p:sp>
        <p:nvSpPr>
          <p:cNvPr id="66" name="Rectangle 65">
            <a:extLst>
              <a:ext uri="{FF2B5EF4-FFF2-40B4-BE49-F238E27FC236}">
                <a16:creationId xmlns:a16="http://schemas.microsoft.com/office/drawing/2014/main" id="{F270F838-643A-F43C-2830-B628849403FD}"/>
              </a:ext>
            </a:extLst>
          </p:cNvPr>
          <p:cNvSpPr>
            <a:spLocks noGrp="1"/>
          </p:cNvSpPr>
          <p:nvPr/>
        </p:nvSpPr>
        <p:spPr>
          <a:xfrm>
            <a:off x="1952625" y="5724525"/>
            <a:ext cx="8286750" cy="304800"/>
          </a:xfrm>
          <a:prstGeom prst="rect">
            <a:avLst/>
          </a:prstGeom>
          <a:noFill/>
          <a:ln w="0">
            <a:noFill/>
            <a:prstDash val="solid"/>
          </a:ln>
        </p:spPr>
        <p:txBody>
          <a:bodyPr wrap="square" lIns="0" tIns="0" rIns="0" bIns="0" anchor="ctr">
            <a:noAutofit/>
          </a:bodyPr>
          <a:lstStyle/>
          <a:p>
            <a:pPr algn="ctr">
              <a:defRPr sz="1650" b="1">
                <a:solidFill>
                  <a:srgbClr val="021E5E"/>
                </a:solidFill>
                <a:latin typeface="Figtree"/>
                <a:ea typeface="Figtree"/>
                <a:cs typeface="Figtree"/>
              </a:defRPr>
            </a:pPr>
            <a:r>
              <a:rPr sz="1650" b="1">
                <a:solidFill>
                  <a:srgbClr val="021E5E"/>
                </a:solidFill>
                <a:latin typeface="Figtree"/>
                <a:ea typeface="Figtree"/>
                <a:cs typeface="Figtree"/>
              </a:rPr>
              <a:t>The stream is established and tested before it is used to share live events.</a:t>
            </a:r>
          </a:p>
        </p:txBody>
      </p:sp>
    </p:spTree>
    <p:extLst>
      <p:ext uri="{BB962C8B-B14F-4D97-AF65-F5344CB8AC3E}">
        <p14:creationId xmlns:p14="http://schemas.microsoft.com/office/powerpoint/2010/main" val="15750729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0BA32-21D2-C081-FD5D-3769D19253E5}"/>
            </a:ext>
          </a:extLst>
        </p:cNvPr>
        <p:cNvGrpSpPr/>
        <p:nvPr/>
      </p:nvGrpSpPr>
      <p:grpSpPr>
        <a:xfrm>
          <a:off x="0" y="0"/>
          <a:ext cx="0" cy="0"/>
          <a:chOff x="0" y="0"/>
          <a:chExt cx="0" cy="0"/>
        </a:xfrm>
      </p:grpSpPr>
      <p:sp>
        <p:nvSpPr>
          <p:cNvPr id="73" name="Straight Connector 72">
            <a:extLst>
              <a:ext uri="{FF2B5EF4-FFF2-40B4-BE49-F238E27FC236}">
                <a16:creationId xmlns:a16="http://schemas.microsoft.com/office/drawing/2014/main" id="{4DAD665F-1099-109A-BAB3-4DB14005653E}"/>
              </a:ext>
            </a:extLst>
          </p:cNvPr>
          <p:cNvSpPr>
            <a:spLocks noGrp="1"/>
          </p:cNvSpPr>
          <p:nvPr/>
        </p:nvSpPr>
        <p:spPr>
          <a:xfrm>
            <a:off x="552450" y="6419850"/>
            <a:ext cx="11087100" cy="0"/>
          </a:xfrm>
          <a:prstGeom prst="line">
            <a:avLst/>
          </a:prstGeom>
          <a:noFill/>
          <a:ln w="9525">
            <a:solidFill>
              <a:srgbClr val="D9DDE8"/>
            </a:solidFill>
            <a:prstDash val="solid"/>
          </a:ln>
        </p:spPr>
        <p:txBody>
          <a:bodyPr/>
          <a:lstStyle/>
          <a:p>
            <a:endParaRPr lang="en-GB">
              <a:solidFill>
                <a:srgbClr val="000000"/>
              </a:solidFill>
              <a:latin typeface="Calibri"/>
              <a:ea typeface="Calibri"/>
              <a:cs typeface="Calibri"/>
            </a:endParaRPr>
          </a:p>
        </p:txBody>
      </p:sp>
      <p:sp>
        <p:nvSpPr>
          <p:cNvPr id="82" name="Rectangle 81">
            <a:extLst>
              <a:ext uri="{FF2B5EF4-FFF2-40B4-BE49-F238E27FC236}">
                <a16:creationId xmlns:a16="http://schemas.microsoft.com/office/drawing/2014/main" id="{79FF04E1-A64C-3420-5E1B-89B0413CD20F}"/>
              </a:ext>
            </a:extLst>
          </p:cNvPr>
          <p:cNvSpPr>
            <a:spLocks noGrp="1"/>
          </p:cNvSpPr>
          <p:nvPr/>
        </p:nvSpPr>
        <p:spPr>
          <a:xfrm>
            <a:off x="552450" y="123825"/>
            <a:ext cx="7239000" cy="190500"/>
          </a:xfrm>
          <a:prstGeom prst="rect">
            <a:avLst/>
          </a:prstGeom>
          <a:noFill/>
          <a:ln w="0">
            <a:noFill/>
            <a:prstDash val="solid"/>
          </a:ln>
        </p:spPr>
        <p:txBody>
          <a:bodyPr wrap="square" lIns="0" tIns="0" rIns="0" bIns="0" anchor="ctr">
            <a:noAutofit/>
          </a:bodyPr>
          <a:lstStyle/>
          <a:p>
            <a:pPr algn="l">
              <a:defRPr sz="938" b="1">
                <a:solidFill>
                  <a:srgbClr val="4D38F5"/>
                </a:solidFill>
                <a:latin typeface="Figtree"/>
                <a:ea typeface="Figtree"/>
                <a:cs typeface="Figtree"/>
              </a:defRPr>
            </a:pPr>
            <a:r>
              <a:rPr sz="938" b="1">
                <a:solidFill>
                  <a:srgbClr val="4D38F5"/>
                </a:solidFill>
                <a:latin typeface="Figtree"/>
                <a:ea typeface="Figtree"/>
                <a:cs typeface="Figtree"/>
              </a:rPr>
              <a:t>SSF IN TARIFF INTEROPERABILITY</a:t>
            </a:r>
          </a:p>
        </p:txBody>
      </p:sp>
      <p:sp>
        <p:nvSpPr>
          <p:cNvPr id="84" name="Rectangle 83">
            <a:extLst>
              <a:ext uri="{FF2B5EF4-FFF2-40B4-BE49-F238E27FC236}">
                <a16:creationId xmlns:a16="http://schemas.microsoft.com/office/drawing/2014/main" id="{E1D24E87-813D-3576-033C-B9F833BE08FC}"/>
              </a:ext>
            </a:extLst>
          </p:cNvPr>
          <p:cNvSpPr>
            <a:spLocks noGrp="1"/>
          </p:cNvSpPr>
          <p:nvPr/>
        </p:nvSpPr>
        <p:spPr>
          <a:xfrm>
            <a:off x="552450" y="342900"/>
            <a:ext cx="10668000" cy="552450"/>
          </a:xfrm>
          <a:prstGeom prst="rect">
            <a:avLst/>
          </a:prstGeom>
          <a:noFill/>
          <a:ln w="0">
            <a:noFill/>
            <a:prstDash val="solid"/>
          </a:ln>
        </p:spPr>
        <p:txBody>
          <a:bodyPr wrap="square" lIns="0" tIns="0" rIns="0" bIns="0" anchor="ctr">
            <a:noAutofit/>
          </a:bodyPr>
          <a:lstStyle/>
          <a:p>
            <a:pPr algn="l">
              <a:defRPr sz="3075" b="1">
                <a:solidFill>
                  <a:srgbClr val="021E5E"/>
                </a:solidFill>
                <a:latin typeface="Figtree"/>
                <a:ea typeface="Figtree"/>
                <a:cs typeface="Figtree"/>
              </a:defRPr>
            </a:pPr>
            <a:r>
              <a:rPr sz="3075" b="1">
                <a:solidFill>
                  <a:srgbClr val="021E5E"/>
                </a:solidFill>
                <a:latin typeface="Figtree"/>
                <a:ea typeface="Figtree"/>
                <a:cs typeface="Figtree"/>
              </a:rPr>
              <a:t>Where SSF fits in tariff interoperability</a:t>
            </a:r>
          </a:p>
        </p:txBody>
      </p:sp>
      <p:sp>
        <p:nvSpPr>
          <p:cNvPr id="86" name="Rectangle 85">
            <a:extLst>
              <a:ext uri="{FF2B5EF4-FFF2-40B4-BE49-F238E27FC236}">
                <a16:creationId xmlns:a16="http://schemas.microsoft.com/office/drawing/2014/main" id="{59F4C961-19C3-F35D-5BE4-779EE1E7F093}"/>
              </a:ext>
            </a:extLst>
          </p:cNvPr>
          <p:cNvSpPr>
            <a:spLocks noGrp="1"/>
          </p:cNvSpPr>
          <p:nvPr/>
        </p:nvSpPr>
        <p:spPr>
          <a:xfrm>
            <a:off x="571500" y="971550"/>
            <a:ext cx="10668000" cy="342900"/>
          </a:xfrm>
          <a:prstGeom prst="rect">
            <a:avLst/>
          </a:prstGeom>
          <a:noFill/>
          <a:ln w="0">
            <a:noFill/>
            <a:prstDash val="solid"/>
          </a:ln>
        </p:spPr>
        <p:txBody>
          <a:bodyPr wrap="square" lIns="0" tIns="0" rIns="0" bIns="0" anchor="t">
            <a:noAutofit/>
          </a:bodyPr>
          <a:lstStyle/>
          <a:p>
            <a:pPr algn="l">
              <a:defRPr sz="1688" b="0">
                <a:solidFill>
                  <a:srgbClr val="5E6274"/>
                </a:solidFill>
                <a:latin typeface="Figtree"/>
                <a:ea typeface="Figtree"/>
                <a:cs typeface="Figtree"/>
              </a:defRPr>
            </a:pPr>
            <a:r>
              <a:rPr sz="1600" b="0">
                <a:solidFill>
                  <a:srgbClr val="5E6274"/>
                </a:solidFill>
                <a:latin typeface="Figtree"/>
                <a:ea typeface="Figtree"/>
                <a:cs typeface="Figtree"/>
              </a:rPr>
              <a:t>Two stream relationships support the TI journey, and each serves a different purpose</a:t>
            </a:r>
          </a:p>
        </p:txBody>
      </p:sp>
      <p:sp>
        <p:nvSpPr>
          <p:cNvPr id="88" name="Rectangle: Rounded Corners 87">
            <a:extLst>
              <a:ext uri="{FF2B5EF4-FFF2-40B4-BE49-F238E27FC236}">
                <a16:creationId xmlns:a16="http://schemas.microsoft.com/office/drawing/2014/main" id="{1369FAD5-11CC-DF7E-3262-2912E7481E41}"/>
              </a:ext>
            </a:extLst>
          </p:cNvPr>
          <p:cNvSpPr>
            <a:spLocks noGrp="1"/>
          </p:cNvSpPr>
          <p:nvPr/>
        </p:nvSpPr>
        <p:spPr>
          <a:xfrm>
            <a:off x="666750" y="1581150"/>
            <a:ext cx="5257800" cy="1924050"/>
          </a:xfrm>
          <a:prstGeom prst="roundRect">
            <a:avLst>
              <a:gd name="adj" fmla="val 5941"/>
            </a:avLst>
          </a:prstGeom>
          <a:solidFill>
            <a:srgbClr val="EAF0FF"/>
          </a:solidFill>
          <a:ln w="13335">
            <a:solidFill>
              <a:srgbClr val="0F9ED5"/>
            </a:solidFill>
            <a:prstDash val="solid"/>
          </a:ln>
        </p:spPr>
        <p:txBody>
          <a:bodyPr/>
          <a:lstStyle/>
          <a:p>
            <a:endParaRPr lang="en-GB"/>
          </a:p>
        </p:txBody>
      </p:sp>
      <p:sp>
        <p:nvSpPr>
          <p:cNvPr id="90" name="Rectangle 89">
            <a:extLst>
              <a:ext uri="{FF2B5EF4-FFF2-40B4-BE49-F238E27FC236}">
                <a16:creationId xmlns:a16="http://schemas.microsoft.com/office/drawing/2014/main" id="{1DF8EBBB-A74A-0BA3-BA81-DDCE79EF3BE7}"/>
              </a:ext>
            </a:extLst>
          </p:cNvPr>
          <p:cNvSpPr>
            <a:spLocks noGrp="1"/>
          </p:cNvSpPr>
          <p:nvPr/>
        </p:nvSpPr>
        <p:spPr>
          <a:xfrm>
            <a:off x="876300" y="1771650"/>
            <a:ext cx="342900" cy="304800"/>
          </a:xfrm>
          <a:prstGeom prst="rect">
            <a:avLst/>
          </a:prstGeom>
          <a:noFill/>
          <a:ln w="0">
            <a:noFill/>
            <a:prstDash val="solid"/>
          </a:ln>
        </p:spPr>
        <p:txBody>
          <a:bodyPr wrap="square" lIns="0" tIns="0" rIns="0" bIns="0" anchor="ctr">
            <a:noAutofit/>
          </a:bodyPr>
          <a:lstStyle/>
          <a:p>
            <a:pPr algn="ctr">
              <a:defRPr sz="1725" b="1">
                <a:solidFill>
                  <a:srgbClr val="0F9ED5"/>
                </a:solidFill>
                <a:latin typeface="Figtree"/>
                <a:ea typeface="Figtree"/>
                <a:cs typeface="Figtree"/>
              </a:defRPr>
            </a:pPr>
            <a:r>
              <a:rPr sz="1725" b="1">
                <a:solidFill>
                  <a:srgbClr val="0F9ED5"/>
                </a:solidFill>
                <a:latin typeface="Figtree"/>
                <a:ea typeface="Figtree"/>
                <a:cs typeface="Figtree"/>
              </a:rPr>
              <a:t>1</a:t>
            </a:r>
          </a:p>
        </p:txBody>
      </p:sp>
      <p:sp>
        <p:nvSpPr>
          <p:cNvPr id="92" name="Rectangle 91">
            <a:extLst>
              <a:ext uri="{FF2B5EF4-FFF2-40B4-BE49-F238E27FC236}">
                <a16:creationId xmlns:a16="http://schemas.microsoft.com/office/drawing/2014/main" id="{8A2857B8-D580-49BE-AA82-91C57C1B3274}"/>
              </a:ext>
            </a:extLst>
          </p:cNvPr>
          <p:cNvSpPr>
            <a:spLocks noGrp="1"/>
          </p:cNvSpPr>
          <p:nvPr/>
        </p:nvSpPr>
        <p:spPr>
          <a:xfrm>
            <a:off x="1314450" y="1752600"/>
            <a:ext cx="4286250" cy="361950"/>
          </a:xfrm>
          <a:prstGeom prst="rect">
            <a:avLst/>
          </a:prstGeom>
          <a:noFill/>
          <a:ln w="0">
            <a:noFill/>
            <a:prstDash val="solid"/>
          </a:ln>
        </p:spPr>
        <p:txBody>
          <a:bodyPr wrap="square" lIns="0" tIns="0" rIns="0" bIns="0" anchor="ctr">
            <a:noAutofit/>
          </a:bodyPr>
          <a:lstStyle/>
          <a:p>
            <a:pPr algn="l">
              <a:defRPr sz="1688" b="1">
                <a:solidFill>
                  <a:srgbClr val="021E5E"/>
                </a:solidFill>
                <a:latin typeface="Figtree"/>
                <a:ea typeface="Figtree"/>
                <a:cs typeface="Figtree"/>
              </a:defRPr>
            </a:pPr>
            <a:r>
              <a:rPr sz="1688" b="1">
                <a:solidFill>
                  <a:srgbClr val="021E5E"/>
                </a:solidFill>
                <a:latin typeface="Figtree"/>
                <a:ea typeface="Figtree"/>
                <a:cs typeface="Figtree"/>
              </a:rPr>
              <a:t>Permission lifecycle stream</a:t>
            </a:r>
          </a:p>
        </p:txBody>
      </p:sp>
      <p:sp>
        <p:nvSpPr>
          <p:cNvPr id="94" name="Rectangle 93">
            <a:extLst>
              <a:ext uri="{FF2B5EF4-FFF2-40B4-BE49-F238E27FC236}">
                <a16:creationId xmlns:a16="http://schemas.microsoft.com/office/drawing/2014/main" id="{F1F4A94C-B62E-372E-744E-8C319F729AA5}"/>
              </a:ext>
            </a:extLst>
          </p:cNvPr>
          <p:cNvSpPr>
            <a:spLocks noGrp="1"/>
          </p:cNvSpPr>
          <p:nvPr/>
        </p:nvSpPr>
        <p:spPr>
          <a:xfrm>
            <a:off x="895350" y="2266950"/>
            <a:ext cx="4800600" cy="742950"/>
          </a:xfrm>
          <a:prstGeom prst="rect">
            <a:avLst/>
          </a:prstGeom>
          <a:noFill/>
          <a:ln w="0">
            <a:noFill/>
            <a:prstDash val="solid"/>
          </a:ln>
        </p:spPr>
        <p:txBody>
          <a:bodyPr wrap="square" lIns="0" tIns="0" rIns="0" bIns="0" anchor="t">
            <a:noAutofit/>
          </a:bodyPr>
          <a:lstStyle/>
          <a:p>
            <a:pPr algn="l">
              <a:lnSpc>
                <a:spcPct val="105000"/>
              </a:lnSpc>
              <a:buNone/>
              <a:defRPr sz="1313" b="0">
                <a:solidFill>
                  <a:srgbClr val="201E2E"/>
                </a:solidFill>
                <a:latin typeface="Figtree"/>
                <a:ea typeface="Figtree"/>
                <a:cs typeface="Figtree"/>
              </a:defRPr>
            </a:pPr>
            <a:r>
              <a:rPr sz="1200" b="0">
                <a:solidFill>
                  <a:srgbClr val="201E2E"/>
                </a:solidFill>
                <a:latin typeface="Figtree"/>
                <a:ea typeface="Figtree"/>
                <a:cs typeface="Figtree"/>
              </a:rPr>
              <a:t>RTI </a:t>
            </a:r>
            <a:r>
              <a:rPr lang="en-US" sz="1200" b="0">
                <a:solidFill>
                  <a:srgbClr val="201E2E"/>
                </a:solidFill>
                <a:latin typeface="Figtree"/>
                <a:ea typeface="Figtree"/>
                <a:cs typeface="Figtree"/>
              </a:rPr>
              <a:t>U</a:t>
            </a:r>
            <a:r>
              <a:rPr sz="1200" b="0">
                <a:solidFill>
                  <a:srgbClr val="201E2E"/>
                </a:solidFill>
                <a:latin typeface="Figtree"/>
                <a:ea typeface="Figtree"/>
                <a:cs typeface="Figtree"/>
              </a:rPr>
              <a:t>sers and energy suppliers each set up a stream with CCS to receive permission lifecycle events, including revocation.</a:t>
            </a:r>
          </a:p>
        </p:txBody>
      </p:sp>
      <p:sp>
        <p:nvSpPr>
          <p:cNvPr id="96" name="Rectangle: Rounded Corners 95">
            <a:extLst>
              <a:ext uri="{FF2B5EF4-FFF2-40B4-BE49-F238E27FC236}">
                <a16:creationId xmlns:a16="http://schemas.microsoft.com/office/drawing/2014/main" id="{F7365BB0-445B-EB88-7D3D-A9FAAA873988}"/>
              </a:ext>
            </a:extLst>
          </p:cNvPr>
          <p:cNvSpPr>
            <a:spLocks noGrp="1"/>
          </p:cNvSpPr>
          <p:nvPr/>
        </p:nvSpPr>
        <p:spPr>
          <a:xfrm>
            <a:off x="895350" y="3105150"/>
            <a:ext cx="1676400" cy="247650"/>
          </a:xfrm>
          <a:prstGeom prst="roundRect">
            <a:avLst>
              <a:gd name="adj" fmla="val 46154"/>
            </a:avLst>
          </a:prstGeom>
          <a:solidFill>
            <a:srgbClr val="FFFFFF"/>
          </a:solidFill>
          <a:ln w="0">
            <a:noFill/>
            <a:prstDash val="solid"/>
          </a:ln>
        </p:spPr>
        <p:txBody>
          <a:bodyPr/>
          <a:lstStyle/>
          <a:p>
            <a:endParaRPr lang="en-GB"/>
          </a:p>
        </p:txBody>
      </p:sp>
      <p:sp>
        <p:nvSpPr>
          <p:cNvPr id="98" name="Rectangle 97">
            <a:extLst>
              <a:ext uri="{FF2B5EF4-FFF2-40B4-BE49-F238E27FC236}">
                <a16:creationId xmlns:a16="http://schemas.microsoft.com/office/drawing/2014/main" id="{17286892-BB1C-EBDE-9A30-863B8F142848}"/>
              </a:ext>
            </a:extLst>
          </p:cNvPr>
          <p:cNvSpPr>
            <a:spLocks noGrp="1"/>
          </p:cNvSpPr>
          <p:nvPr/>
        </p:nvSpPr>
        <p:spPr>
          <a:xfrm>
            <a:off x="895350" y="3105150"/>
            <a:ext cx="1676400" cy="247650"/>
          </a:xfrm>
          <a:prstGeom prst="rect">
            <a:avLst/>
          </a:prstGeom>
          <a:noFill/>
          <a:ln w="0">
            <a:noFill/>
            <a:prstDash val="solid"/>
          </a:ln>
        </p:spPr>
        <p:txBody>
          <a:bodyPr wrap="square" lIns="76200" tIns="9525" rIns="76200" bIns="9525" anchor="ctr">
            <a:noAutofit/>
          </a:bodyPr>
          <a:lstStyle/>
          <a:p>
            <a:pPr algn="ctr">
              <a:defRPr sz="938" b="1">
                <a:solidFill>
                  <a:srgbClr val="0F9ED5"/>
                </a:solidFill>
                <a:latin typeface="Figtree"/>
                <a:ea typeface="Figtree"/>
                <a:cs typeface="Figtree"/>
              </a:defRPr>
            </a:pPr>
            <a:r>
              <a:rPr sz="938" b="1">
                <a:solidFill>
                  <a:srgbClr val="0F9ED5"/>
                </a:solidFill>
                <a:latin typeface="Figtree"/>
                <a:ea typeface="Figtree"/>
                <a:cs typeface="Figtree"/>
              </a:rPr>
              <a:t>CCS</a:t>
            </a:r>
          </a:p>
        </p:txBody>
      </p:sp>
      <p:sp>
        <p:nvSpPr>
          <p:cNvPr id="100" name="Rectangle 99">
            <a:extLst>
              <a:ext uri="{FF2B5EF4-FFF2-40B4-BE49-F238E27FC236}">
                <a16:creationId xmlns:a16="http://schemas.microsoft.com/office/drawing/2014/main" id="{A904A8B9-706E-D620-DF15-4D6849D30000}"/>
              </a:ext>
            </a:extLst>
          </p:cNvPr>
          <p:cNvSpPr>
            <a:spLocks noGrp="1"/>
          </p:cNvSpPr>
          <p:nvPr/>
        </p:nvSpPr>
        <p:spPr>
          <a:xfrm>
            <a:off x="2647950" y="3133725"/>
            <a:ext cx="742950" cy="190500"/>
          </a:xfrm>
          <a:prstGeom prst="rect">
            <a:avLst/>
          </a:prstGeom>
          <a:noFill/>
          <a:ln w="0">
            <a:noFill/>
            <a:prstDash val="solid"/>
          </a:ln>
        </p:spPr>
        <p:txBody>
          <a:bodyPr wrap="square" lIns="0" tIns="0" rIns="0" bIns="0" anchor="ctr">
            <a:noAutofit/>
          </a:bodyPr>
          <a:lstStyle/>
          <a:p>
            <a:pPr algn="ctr">
              <a:defRPr sz="900" b="0">
                <a:solidFill>
                  <a:srgbClr val="5E6274"/>
                </a:solidFill>
                <a:latin typeface="Figtree"/>
                <a:ea typeface="Figtree"/>
                <a:cs typeface="Figtree"/>
              </a:defRPr>
            </a:pPr>
            <a:r>
              <a:rPr sz="900" b="0">
                <a:solidFill>
                  <a:srgbClr val="5E6274"/>
                </a:solidFill>
                <a:latin typeface="Figtree"/>
                <a:ea typeface="Figtree"/>
                <a:cs typeface="Figtree"/>
              </a:rPr>
              <a:t>transmits to</a:t>
            </a:r>
          </a:p>
        </p:txBody>
      </p:sp>
      <p:sp>
        <p:nvSpPr>
          <p:cNvPr id="102" name="Rectangle: Rounded Corners 101">
            <a:extLst>
              <a:ext uri="{FF2B5EF4-FFF2-40B4-BE49-F238E27FC236}">
                <a16:creationId xmlns:a16="http://schemas.microsoft.com/office/drawing/2014/main" id="{938263EF-F622-9FB2-9BFA-3E292D1AD482}"/>
              </a:ext>
            </a:extLst>
          </p:cNvPr>
          <p:cNvSpPr>
            <a:spLocks noGrp="1"/>
          </p:cNvSpPr>
          <p:nvPr/>
        </p:nvSpPr>
        <p:spPr>
          <a:xfrm>
            <a:off x="3467100" y="3105150"/>
            <a:ext cx="2228850" cy="247650"/>
          </a:xfrm>
          <a:prstGeom prst="roundRect">
            <a:avLst>
              <a:gd name="adj" fmla="val 46154"/>
            </a:avLst>
          </a:prstGeom>
          <a:solidFill>
            <a:srgbClr val="FFFFFF"/>
          </a:solidFill>
          <a:ln w="0">
            <a:noFill/>
            <a:prstDash val="solid"/>
          </a:ln>
        </p:spPr>
        <p:txBody>
          <a:bodyPr/>
          <a:lstStyle/>
          <a:p>
            <a:endParaRPr lang="en-GB"/>
          </a:p>
        </p:txBody>
      </p:sp>
      <p:sp>
        <p:nvSpPr>
          <p:cNvPr id="104" name="Rectangle 103">
            <a:extLst>
              <a:ext uri="{FF2B5EF4-FFF2-40B4-BE49-F238E27FC236}">
                <a16:creationId xmlns:a16="http://schemas.microsoft.com/office/drawing/2014/main" id="{46ED49B3-3822-4589-8057-41C10C24FC9F}"/>
              </a:ext>
            </a:extLst>
          </p:cNvPr>
          <p:cNvSpPr>
            <a:spLocks noGrp="1"/>
          </p:cNvSpPr>
          <p:nvPr/>
        </p:nvSpPr>
        <p:spPr>
          <a:xfrm>
            <a:off x="3467100" y="3105150"/>
            <a:ext cx="2228850" cy="247650"/>
          </a:xfrm>
          <a:prstGeom prst="rect">
            <a:avLst/>
          </a:prstGeom>
          <a:noFill/>
          <a:ln w="0">
            <a:noFill/>
            <a:prstDash val="solid"/>
          </a:ln>
        </p:spPr>
        <p:txBody>
          <a:bodyPr wrap="square" lIns="76200" tIns="9525" rIns="76200" bIns="9525" anchor="ctr">
            <a:noAutofit/>
          </a:bodyPr>
          <a:lstStyle/>
          <a:p>
            <a:pPr algn="ctr">
              <a:defRPr sz="938" b="1">
                <a:solidFill>
                  <a:srgbClr val="021E5E"/>
                </a:solidFill>
                <a:latin typeface="Figtree"/>
                <a:ea typeface="Figtree"/>
                <a:cs typeface="Figtree"/>
              </a:defRPr>
            </a:pPr>
            <a:r>
              <a:rPr sz="938" b="1">
                <a:solidFill>
                  <a:srgbClr val="021E5E"/>
                </a:solidFill>
                <a:latin typeface="Figtree"/>
                <a:ea typeface="Figtree"/>
                <a:cs typeface="Figtree"/>
              </a:rPr>
              <a:t>RTI </a:t>
            </a:r>
            <a:r>
              <a:rPr lang="en-US" sz="938" b="1">
                <a:solidFill>
                  <a:srgbClr val="021E5E"/>
                </a:solidFill>
                <a:latin typeface="Figtree"/>
                <a:ea typeface="Figtree"/>
                <a:cs typeface="Figtree"/>
              </a:rPr>
              <a:t>U</a:t>
            </a:r>
            <a:r>
              <a:rPr sz="938" b="1">
                <a:solidFill>
                  <a:srgbClr val="021E5E"/>
                </a:solidFill>
                <a:latin typeface="Figtree"/>
                <a:ea typeface="Figtree"/>
                <a:cs typeface="Figtree"/>
              </a:rPr>
              <a:t>sers and suppliers</a:t>
            </a:r>
          </a:p>
        </p:txBody>
      </p:sp>
      <p:sp>
        <p:nvSpPr>
          <p:cNvPr id="106" name="Rectangle: Rounded Corners 105">
            <a:extLst>
              <a:ext uri="{FF2B5EF4-FFF2-40B4-BE49-F238E27FC236}">
                <a16:creationId xmlns:a16="http://schemas.microsoft.com/office/drawing/2014/main" id="{8DF92AC7-ECD0-0DE2-45B7-49B0F70A186B}"/>
              </a:ext>
            </a:extLst>
          </p:cNvPr>
          <p:cNvSpPr>
            <a:spLocks noGrp="1"/>
          </p:cNvSpPr>
          <p:nvPr/>
        </p:nvSpPr>
        <p:spPr>
          <a:xfrm>
            <a:off x="6267450" y="1581150"/>
            <a:ext cx="5257800" cy="1924050"/>
          </a:xfrm>
          <a:prstGeom prst="roundRect">
            <a:avLst>
              <a:gd name="adj" fmla="val 5941"/>
            </a:avLst>
          </a:prstGeom>
          <a:solidFill>
            <a:srgbClr val="F0EDFF"/>
          </a:solidFill>
          <a:ln w="13335">
            <a:solidFill>
              <a:srgbClr val="4D38F5"/>
            </a:solidFill>
            <a:prstDash val="solid"/>
          </a:ln>
        </p:spPr>
        <p:txBody>
          <a:bodyPr/>
          <a:lstStyle/>
          <a:p>
            <a:endParaRPr lang="en-GB"/>
          </a:p>
        </p:txBody>
      </p:sp>
      <p:sp>
        <p:nvSpPr>
          <p:cNvPr id="108" name="Rectangle 107">
            <a:extLst>
              <a:ext uri="{FF2B5EF4-FFF2-40B4-BE49-F238E27FC236}">
                <a16:creationId xmlns:a16="http://schemas.microsoft.com/office/drawing/2014/main" id="{485AC46F-674B-EF68-6D54-BB09040A9556}"/>
              </a:ext>
            </a:extLst>
          </p:cNvPr>
          <p:cNvSpPr>
            <a:spLocks noGrp="1"/>
          </p:cNvSpPr>
          <p:nvPr/>
        </p:nvSpPr>
        <p:spPr>
          <a:xfrm>
            <a:off x="6477000" y="1771650"/>
            <a:ext cx="342900" cy="304800"/>
          </a:xfrm>
          <a:prstGeom prst="rect">
            <a:avLst/>
          </a:prstGeom>
          <a:noFill/>
          <a:ln w="0">
            <a:noFill/>
            <a:prstDash val="solid"/>
          </a:ln>
        </p:spPr>
        <p:txBody>
          <a:bodyPr wrap="square" lIns="0" tIns="0" rIns="0" bIns="0" anchor="ctr">
            <a:noAutofit/>
          </a:bodyPr>
          <a:lstStyle/>
          <a:p>
            <a:pPr algn="ctr">
              <a:defRPr sz="1725" b="1">
                <a:solidFill>
                  <a:srgbClr val="4D38F5"/>
                </a:solidFill>
                <a:latin typeface="Figtree"/>
                <a:ea typeface="Figtree"/>
                <a:cs typeface="Figtree"/>
              </a:defRPr>
            </a:pPr>
            <a:r>
              <a:rPr sz="1725" b="1">
                <a:solidFill>
                  <a:srgbClr val="4D38F5"/>
                </a:solidFill>
                <a:latin typeface="Figtree"/>
                <a:ea typeface="Figtree"/>
                <a:cs typeface="Figtree"/>
              </a:rPr>
              <a:t>2</a:t>
            </a:r>
          </a:p>
        </p:txBody>
      </p:sp>
      <p:sp>
        <p:nvSpPr>
          <p:cNvPr id="110" name="Rectangle 109">
            <a:extLst>
              <a:ext uri="{FF2B5EF4-FFF2-40B4-BE49-F238E27FC236}">
                <a16:creationId xmlns:a16="http://schemas.microsoft.com/office/drawing/2014/main" id="{8F6BD169-AFF9-B719-A1CC-5B48804F13D2}"/>
              </a:ext>
            </a:extLst>
          </p:cNvPr>
          <p:cNvSpPr>
            <a:spLocks noGrp="1"/>
          </p:cNvSpPr>
          <p:nvPr/>
        </p:nvSpPr>
        <p:spPr>
          <a:xfrm>
            <a:off x="6915150" y="1752600"/>
            <a:ext cx="4286250" cy="361950"/>
          </a:xfrm>
          <a:prstGeom prst="rect">
            <a:avLst/>
          </a:prstGeom>
          <a:noFill/>
          <a:ln w="0">
            <a:noFill/>
            <a:prstDash val="solid"/>
          </a:ln>
        </p:spPr>
        <p:txBody>
          <a:bodyPr wrap="square" lIns="0" tIns="0" rIns="0" bIns="0" anchor="ctr">
            <a:noAutofit/>
          </a:bodyPr>
          <a:lstStyle/>
          <a:p>
            <a:pPr algn="l">
              <a:defRPr sz="1688" b="1">
                <a:solidFill>
                  <a:srgbClr val="021E5E"/>
                </a:solidFill>
                <a:latin typeface="Figtree"/>
                <a:ea typeface="Figtree"/>
                <a:cs typeface="Figtree"/>
              </a:defRPr>
            </a:pPr>
            <a:r>
              <a:rPr sz="1688" b="1">
                <a:solidFill>
                  <a:srgbClr val="021E5E"/>
                </a:solidFill>
                <a:latin typeface="Figtree"/>
                <a:ea typeface="Figtree"/>
                <a:cs typeface="Figtree"/>
              </a:rPr>
              <a:t>Tariff event notification stream</a:t>
            </a:r>
          </a:p>
        </p:txBody>
      </p:sp>
      <p:sp>
        <p:nvSpPr>
          <p:cNvPr id="112" name="Rectangle 111">
            <a:extLst>
              <a:ext uri="{FF2B5EF4-FFF2-40B4-BE49-F238E27FC236}">
                <a16:creationId xmlns:a16="http://schemas.microsoft.com/office/drawing/2014/main" id="{6F357944-F270-A753-5544-7712B55829D1}"/>
              </a:ext>
            </a:extLst>
          </p:cNvPr>
          <p:cNvSpPr>
            <a:spLocks noGrp="1"/>
          </p:cNvSpPr>
          <p:nvPr/>
        </p:nvSpPr>
        <p:spPr>
          <a:xfrm>
            <a:off x="6496050" y="2266950"/>
            <a:ext cx="4800600" cy="742950"/>
          </a:xfrm>
          <a:prstGeom prst="rect">
            <a:avLst/>
          </a:prstGeom>
          <a:noFill/>
          <a:ln w="0">
            <a:noFill/>
            <a:prstDash val="solid"/>
          </a:ln>
        </p:spPr>
        <p:txBody>
          <a:bodyPr wrap="square" lIns="0" tIns="0" rIns="0" bIns="0" anchor="t">
            <a:noAutofit/>
          </a:bodyPr>
          <a:lstStyle/>
          <a:p>
            <a:pPr>
              <a:defRPr sz="1313" b="0">
                <a:solidFill>
                  <a:srgbClr val="201E2E"/>
                </a:solidFill>
                <a:latin typeface="Figtree"/>
                <a:ea typeface="Figtree"/>
                <a:cs typeface="Figtree"/>
              </a:defRPr>
            </a:pPr>
            <a:r>
              <a:rPr lang="en-GB" sz="1200">
                <a:solidFill>
                  <a:srgbClr val="201E2E"/>
                </a:solidFill>
                <a:latin typeface="Figtree"/>
              </a:rPr>
              <a:t>RTI Users set up one stream with each energy supplier they need TI event notifications from. The supplier uses the stream to signal when a tariff event occurs.</a:t>
            </a:r>
            <a:endParaRPr sz="1200" b="0">
              <a:solidFill>
                <a:srgbClr val="201E2E"/>
              </a:solidFill>
              <a:latin typeface="Figtree"/>
              <a:ea typeface="Figtree"/>
              <a:cs typeface="Figtree"/>
            </a:endParaRPr>
          </a:p>
        </p:txBody>
      </p:sp>
      <p:sp>
        <p:nvSpPr>
          <p:cNvPr id="114" name="Rectangle: Rounded Corners 113">
            <a:extLst>
              <a:ext uri="{FF2B5EF4-FFF2-40B4-BE49-F238E27FC236}">
                <a16:creationId xmlns:a16="http://schemas.microsoft.com/office/drawing/2014/main" id="{5BEF27E6-F797-FAF3-39AC-8286584D606C}"/>
              </a:ext>
            </a:extLst>
          </p:cNvPr>
          <p:cNvSpPr>
            <a:spLocks noGrp="1"/>
          </p:cNvSpPr>
          <p:nvPr/>
        </p:nvSpPr>
        <p:spPr>
          <a:xfrm>
            <a:off x="6496050" y="3105150"/>
            <a:ext cx="1676400" cy="247650"/>
          </a:xfrm>
          <a:prstGeom prst="roundRect">
            <a:avLst>
              <a:gd name="adj" fmla="val 46154"/>
            </a:avLst>
          </a:prstGeom>
          <a:solidFill>
            <a:srgbClr val="FFFFFF"/>
          </a:solidFill>
          <a:ln w="0">
            <a:noFill/>
            <a:prstDash val="solid"/>
          </a:ln>
        </p:spPr>
        <p:txBody>
          <a:bodyPr/>
          <a:lstStyle/>
          <a:p>
            <a:endParaRPr lang="en-GB"/>
          </a:p>
        </p:txBody>
      </p:sp>
      <p:sp>
        <p:nvSpPr>
          <p:cNvPr id="116" name="Rectangle 115">
            <a:extLst>
              <a:ext uri="{FF2B5EF4-FFF2-40B4-BE49-F238E27FC236}">
                <a16:creationId xmlns:a16="http://schemas.microsoft.com/office/drawing/2014/main" id="{CBFA8436-A844-5E14-A0B7-F213FBF0F314}"/>
              </a:ext>
            </a:extLst>
          </p:cNvPr>
          <p:cNvSpPr>
            <a:spLocks noGrp="1"/>
          </p:cNvSpPr>
          <p:nvPr/>
        </p:nvSpPr>
        <p:spPr>
          <a:xfrm>
            <a:off x="6496050" y="3105150"/>
            <a:ext cx="1676400" cy="247650"/>
          </a:xfrm>
          <a:prstGeom prst="rect">
            <a:avLst/>
          </a:prstGeom>
          <a:noFill/>
          <a:ln w="0">
            <a:noFill/>
            <a:prstDash val="solid"/>
          </a:ln>
        </p:spPr>
        <p:txBody>
          <a:bodyPr wrap="square" lIns="76200" tIns="9525" rIns="76200" bIns="9525" anchor="ctr">
            <a:noAutofit/>
          </a:bodyPr>
          <a:lstStyle/>
          <a:p>
            <a:pPr algn="ctr">
              <a:defRPr sz="938" b="1">
                <a:solidFill>
                  <a:srgbClr val="4D38F5"/>
                </a:solidFill>
                <a:latin typeface="Figtree"/>
                <a:ea typeface="Figtree"/>
                <a:cs typeface="Figtree"/>
              </a:defRPr>
            </a:pPr>
            <a:r>
              <a:rPr sz="938" b="1">
                <a:solidFill>
                  <a:srgbClr val="4D38F5"/>
                </a:solidFill>
                <a:latin typeface="Figtree"/>
                <a:ea typeface="Figtree"/>
                <a:cs typeface="Figtree"/>
              </a:rPr>
              <a:t>Energy supplier</a:t>
            </a:r>
          </a:p>
        </p:txBody>
      </p:sp>
      <p:sp>
        <p:nvSpPr>
          <p:cNvPr id="118" name="Rectangle 117">
            <a:extLst>
              <a:ext uri="{FF2B5EF4-FFF2-40B4-BE49-F238E27FC236}">
                <a16:creationId xmlns:a16="http://schemas.microsoft.com/office/drawing/2014/main" id="{83E43200-31AD-4587-E7B2-C73FA8A69AD9}"/>
              </a:ext>
            </a:extLst>
          </p:cNvPr>
          <p:cNvSpPr>
            <a:spLocks noGrp="1"/>
          </p:cNvSpPr>
          <p:nvPr/>
        </p:nvSpPr>
        <p:spPr>
          <a:xfrm>
            <a:off x="8248650" y="3133725"/>
            <a:ext cx="742950" cy="190500"/>
          </a:xfrm>
          <a:prstGeom prst="rect">
            <a:avLst/>
          </a:prstGeom>
          <a:noFill/>
          <a:ln w="0">
            <a:noFill/>
            <a:prstDash val="solid"/>
          </a:ln>
        </p:spPr>
        <p:txBody>
          <a:bodyPr wrap="square" lIns="0" tIns="0" rIns="0" bIns="0" anchor="ctr">
            <a:noAutofit/>
          </a:bodyPr>
          <a:lstStyle/>
          <a:p>
            <a:pPr algn="ctr">
              <a:defRPr sz="900" b="0">
                <a:solidFill>
                  <a:srgbClr val="5E6274"/>
                </a:solidFill>
                <a:latin typeface="Figtree"/>
                <a:ea typeface="Figtree"/>
                <a:cs typeface="Figtree"/>
              </a:defRPr>
            </a:pPr>
            <a:r>
              <a:rPr sz="900" b="0">
                <a:solidFill>
                  <a:srgbClr val="5E6274"/>
                </a:solidFill>
                <a:latin typeface="Figtree"/>
                <a:ea typeface="Figtree"/>
                <a:cs typeface="Figtree"/>
              </a:rPr>
              <a:t>transmits to</a:t>
            </a:r>
          </a:p>
        </p:txBody>
      </p:sp>
      <p:sp>
        <p:nvSpPr>
          <p:cNvPr id="120" name="Rectangle: Rounded Corners 119">
            <a:extLst>
              <a:ext uri="{FF2B5EF4-FFF2-40B4-BE49-F238E27FC236}">
                <a16:creationId xmlns:a16="http://schemas.microsoft.com/office/drawing/2014/main" id="{F418D79C-0765-6E4B-9682-F60E157FC1E0}"/>
              </a:ext>
            </a:extLst>
          </p:cNvPr>
          <p:cNvSpPr>
            <a:spLocks noGrp="1"/>
          </p:cNvSpPr>
          <p:nvPr/>
        </p:nvSpPr>
        <p:spPr>
          <a:xfrm>
            <a:off x="9067800" y="3105150"/>
            <a:ext cx="2228850" cy="247650"/>
          </a:xfrm>
          <a:prstGeom prst="roundRect">
            <a:avLst>
              <a:gd name="adj" fmla="val 46154"/>
            </a:avLst>
          </a:prstGeom>
          <a:solidFill>
            <a:srgbClr val="FFFFFF"/>
          </a:solidFill>
          <a:ln w="0">
            <a:noFill/>
            <a:prstDash val="solid"/>
          </a:ln>
        </p:spPr>
        <p:txBody>
          <a:bodyPr/>
          <a:lstStyle/>
          <a:p>
            <a:endParaRPr lang="en-GB"/>
          </a:p>
        </p:txBody>
      </p:sp>
      <p:sp>
        <p:nvSpPr>
          <p:cNvPr id="122" name="Rectangle 121">
            <a:extLst>
              <a:ext uri="{FF2B5EF4-FFF2-40B4-BE49-F238E27FC236}">
                <a16:creationId xmlns:a16="http://schemas.microsoft.com/office/drawing/2014/main" id="{BB3336A8-5CEE-002C-5AD8-E85D924F29BD}"/>
              </a:ext>
            </a:extLst>
          </p:cNvPr>
          <p:cNvSpPr>
            <a:spLocks noGrp="1"/>
          </p:cNvSpPr>
          <p:nvPr/>
        </p:nvSpPr>
        <p:spPr>
          <a:xfrm>
            <a:off x="9067800" y="3105150"/>
            <a:ext cx="2228850" cy="247650"/>
          </a:xfrm>
          <a:prstGeom prst="rect">
            <a:avLst/>
          </a:prstGeom>
          <a:noFill/>
          <a:ln w="0">
            <a:noFill/>
            <a:prstDash val="solid"/>
          </a:ln>
        </p:spPr>
        <p:txBody>
          <a:bodyPr wrap="square" lIns="76200" tIns="9525" rIns="76200" bIns="9525" anchor="ctr">
            <a:noAutofit/>
          </a:bodyPr>
          <a:lstStyle/>
          <a:p>
            <a:pPr algn="ctr">
              <a:defRPr sz="938" b="1">
                <a:solidFill>
                  <a:srgbClr val="021E5E"/>
                </a:solidFill>
                <a:latin typeface="Figtree"/>
                <a:ea typeface="Figtree"/>
                <a:cs typeface="Figtree"/>
              </a:defRPr>
            </a:pPr>
            <a:r>
              <a:rPr sz="938" b="1">
                <a:solidFill>
                  <a:srgbClr val="021E5E"/>
                </a:solidFill>
                <a:latin typeface="Figtree"/>
                <a:ea typeface="Figtree"/>
                <a:cs typeface="Figtree"/>
              </a:rPr>
              <a:t>RTI </a:t>
            </a:r>
            <a:r>
              <a:rPr lang="en-US" sz="938" b="1">
                <a:solidFill>
                  <a:srgbClr val="021E5E"/>
                </a:solidFill>
                <a:latin typeface="Figtree"/>
                <a:ea typeface="Figtree"/>
                <a:cs typeface="Figtree"/>
              </a:rPr>
              <a:t>U</a:t>
            </a:r>
            <a:r>
              <a:rPr sz="938" b="1">
                <a:solidFill>
                  <a:srgbClr val="021E5E"/>
                </a:solidFill>
                <a:latin typeface="Figtree"/>
                <a:ea typeface="Figtree"/>
                <a:cs typeface="Figtree"/>
              </a:rPr>
              <a:t>ser</a:t>
            </a:r>
          </a:p>
        </p:txBody>
      </p:sp>
      <p:sp>
        <p:nvSpPr>
          <p:cNvPr id="124" name="Rectangle: Rounded Corners 123">
            <a:extLst>
              <a:ext uri="{FF2B5EF4-FFF2-40B4-BE49-F238E27FC236}">
                <a16:creationId xmlns:a16="http://schemas.microsoft.com/office/drawing/2014/main" id="{6C394668-02FF-13E1-CBAE-8B3E3867FAD0}"/>
              </a:ext>
            </a:extLst>
          </p:cNvPr>
          <p:cNvSpPr>
            <a:spLocks noGrp="1"/>
          </p:cNvSpPr>
          <p:nvPr/>
        </p:nvSpPr>
        <p:spPr>
          <a:xfrm>
            <a:off x="666750" y="3771899"/>
            <a:ext cx="10858500" cy="2495549"/>
          </a:xfrm>
          <a:prstGeom prst="roundRect">
            <a:avLst>
              <a:gd name="adj" fmla="val 4918"/>
            </a:avLst>
          </a:prstGeom>
          <a:noFill/>
          <a:ln w="11906">
            <a:solidFill>
              <a:srgbClr val="D9DDE8"/>
            </a:solidFill>
            <a:prstDash val="solid"/>
          </a:ln>
        </p:spPr>
        <p:txBody>
          <a:bodyPr/>
          <a:lstStyle/>
          <a:p>
            <a:endParaRPr lang="en-GB"/>
          </a:p>
        </p:txBody>
      </p:sp>
      <p:sp>
        <p:nvSpPr>
          <p:cNvPr id="160" name="Rectangle: Rounded Corners 159">
            <a:extLst>
              <a:ext uri="{FF2B5EF4-FFF2-40B4-BE49-F238E27FC236}">
                <a16:creationId xmlns:a16="http://schemas.microsoft.com/office/drawing/2014/main" id="{965BC6B8-D331-5A43-008C-BF1089BE6355}"/>
              </a:ext>
            </a:extLst>
          </p:cNvPr>
          <p:cNvSpPr>
            <a:spLocks noGrp="1"/>
          </p:cNvSpPr>
          <p:nvPr/>
        </p:nvSpPr>
        <p:spPr>
          <a:xfrm>
            <a:off x="971550" y="5638800"/>
            <a:ext cx="10248900" cy="400050"/>
          </a:xfrm>
          <a:prstGeom prst="roundRect">
            <a:avLst>
              <a:gd name="adj" fmla="val 28571"/>
            </a:avLst>
          </a:prstGeom>
          <a:solidFill>
            <a:srgbClr val="021E5E"/>
          </a:solidFill>
          <a:ln w="11430">
            <a:solidFill>
              <a:srgbClr val="021E5E"/>
            </a:solidFill>
            <a:prstDash val="solid"/>
          </a:ln>
        </p:spPr>
        <p:txBody>
          <a:bodyPr/>
          <a:lstStyle/>
          <a:p>
            <a:endParaRPr lang="en-GB"/>
          </a:p>
        </p:txBody>
      </p:sp>
      <p:sp>
        <p:nvSpPr>
          <p:cNvPr id="162" name="Rectangle 161">
            <a:extLst>
              <a:ext uri="{FF2B5EF4-FFF2-40B4-BE49-F238E27FC236}">
                <a16:creationId xmlns:a16="http://schemas.microsoft.com/office/drawing/2014/main" id="{E537B8BB-82F7-646F-B2B3-AC59CB7646BE}"/>
              </a:ext>
            </a:extLst>
          </p:cNvPr>
          <p:cNvSpPr>
            <a:spLocks noGrp="1"/>
          </p:cNvSpPr>
          <p:nvPr/>
        </p:nvSpPr>
        <p:spPr>
          <a:xfrm>
            <a:off x="1244600" y="5715000"/>
            <a:ext cx="1733550" cy="238125"/>
          </a:xfrm>
          <a:prstGeom prst="rect">
            <a:avLst/>
          </a:prstGeom>
          <a:noFill/>
          <a:ln w="0">
            <a:noFill/>
            <a:prstDash val="solid"/>
          </a:ln>
        </p:spPr>
        <p:txBody>
          <a:bodyPr wrap="square" lIns="0" tIns="0" rIns="0" bIns="0" anchor="ctr">
            <a:noAutofit/>
          </a:bodyPr>
          <a:lstStyle/>
          <a:p>
            <a:pPr algn="ctr">
              <a:defRPr sz="938" b="1">
                <a:solidFill>
                  <a:srgbClr val="E97132"/>
                </a:solidFill>
                <a:latin typeface="Figtree"/>
                <a:ea typeface="Figtree"/>
                <a:cs typeface="Figtree"/>
              </a:defRPr>
            </a:pPr>
            <a:r>
              <a:rPr sz="938" b="1">
                <a:solidFill>
                  <a:schemeClr val="bg1"/>
                </a:solidFill>
                <a:latin typeface="Figtree"/>
                <a:ea typeface="Figtree"/>
                <a:cs typeface="Figtree"/>
              </a:rPr>
              <a:t>IF PERMISSION IS REVOKED</a:t>
            </a:r>
          </a:p>
        </p:txBody>
      </p:sp>
      <p:sp>
        <p:nvSpPr>
          <p:cNvPr id="164" name="Rectangle 163">
            <a:extLst>
              <a:ext uri="{FF2B5EF4-FFF2-40B4-BE49-F238E27FC236}">
                <a16:creationId xmlns:a16="http://schemas.microsoft.com/office/drawing/2014/main" id="{D6242313-15AB-61D4-FE2F-5EF8C630166D}"/>
              </a:ext>
            </a:extLst>
          </p:cNvPr>
          <p:cNvSpPr>
            <a:spLocks noGrp="1"/>
          </p:cNvSpPr>
          <p:nvPr/>
        </p:nvSpPr>
        <p:spPr>
          <a:xfrm>
            <a:off x="3187441" y="5701976"/>
            <a:ext cx="7971712" cy="223546"/>
          </a:xfrm>
          <a:prstGeom prst="rect">
            <a:avLst/>
          </a:prstGeom>
          <a:noFill/>
          <a:ln w="0">
            <a:noFill/>
            <a:prstDash val="solid"/>
          </a:ln>
        </p:spPr>
        <p:txBody>
          <a:bodyPr wrap="square" lIns="0" tIns="0" rIns="0" bIns="0" anchor="ctr">
            <a:noAutofit/>
          </a:bodyPr>
          <a:lstStyle/>
          <a:p>
            <a:pPr>
              <a:defRPr sz="1163" b="1">
                <a:solidFill>
                  <a:srgbClr val="021E5E"/>
                </a:solidFill>
                <a:latin typeface="Figtree"/>
                <a:ea typeface="Figtree"/>
                <a:cs typeface="Figtree"/>
              </a:defRPr>
            </a:pPr>
            <a:r>
              <a:rPr sz="1050" b="1">
                <a:solidFill>
                  <a:schemeClr val="bg1"/>
                </a:solidFill>
                <a:latin typeface="Figtree"/>
                <a:ea typeface="Figtree"/>
                <a:cs typeface="Figtree"/>
              </a:rPr>
              <a:t>After receiving a revocation notification from CCS, the supplier stops sending future tariff event notifications to the RTI </a:t>
            </a:r>
            <a:r>
              <a:rPr lang="en-US" sz="1050" b="1">
                <a:solidFill>
                  <a:schemeClr val="bg1"/>
                </a:solidFill>
                <a:latin typeface="Figtree"/>
                <a:ea typeface="Figtree"/>
                <a:cs typeface="Figtree"/>
              </a:rPr>
              <a:t>U</a:t>
            </a:r>
            <a:r>
              <a:rPr sz="1050" b="1">
                <a:solidFill>
                  <a:schemeClr val="bg1"/>
                </a:solidFill>
                <a:latin typeface="Figtree"/>
                <a:ea typeface="Figtree"/>
                <a:cs typeface="Figtree"/>
              </a:rPr>
              <a:t>ser.</a:t>
            </a:r>
          </a:p>
        </p:txBody>
      </p:sp>
      <p:sp>
        <p:nvSpPr>
          <p:cNvPr id="166" name="Rectangle 165">
            <a:extLst>
              <a:ext uri="{FF2B5EF4-FFF2-40B4-BE49-F238E27FC236}">
                <a16:creationId xmlns:a16="http://schemas.microsoft.com/office/drawing/2014/main" id="{84A9889A-4755-878F-F783-90FBD324A403}"/>
              </a:ext>
            </a:extLst>
          </p:cNvPr>
          <p:cNvSpPr>
            <a:spLocks noGrp="1"/>
          </p:cNvSpPr>
          <p:nvPr/>
        </p:nvSpPr>
        <p:spPr>
          <a:xfrm>
            <a:off x="952500" y="3914775"/>
            <a:ext cx="10287000" cy="323850"/>
          </a:xfrm>
          <a:prstGeom prst="rect">
            <a:avLst/>
          </a:prstGeom>
          <a:noFill/>
          <a:ln w="0">
            <a:noFill/>
            <a:prstDash val="solid"/>
          </a:ln>
        </p:spPr>
        <p:txBody>
          <a:bodyPr wrap="square" lIns="0" tIns="0" rIns="0" bIns="0" anchor="ctr">
            <a:noAutofit/>
          </a:bodyPr>
          <a:lstStyle/>
          <a:p>
            <a:pPr algn="ctr">
              <a:defRPr sz="1650" b="1">
                <a:solidFill>
                  <a:srgbClr val="021E5E"/>
                </a:solidFill>
                <a:latin typeface="Figtree"/>
                <a:ea typeface="Figtree"/>
                <a:cs typeface="Figtree"/>
              </a:defRPr>
            </a:pPr>
            <a:r>
              <a:rPr sz="1650" b="1">
                <a:solidFill>
                  <a:srgbClr val="021E5E"/>
                </a:solidFill>
                <a:latin typeface="Figtree"/>
                <a:ea typeface="Figtree"/>
                <a:cs typeface="Figtree"/>
              </a:rPr>
              <a:t>The tariff event stream separates notification from access</a:t>
            </a:r>
          </a:p>
        </p:txBody>
      </p:sp>
      <p:sp>
        <p:nvSpPr>
          <p:cNvPr id="168" name="Rectangle: Rounded Corners 167">
            <a:extLst>
              <a:ext uri="{FF2B5EF4-FFF2-40B4-BE49-F238E27FC236}">
                <a16:creationId xmlns:a16="http://schemas.microsoft.com/office/drawing/2014/main" id="{D82CDEF3-3432-1DFD-F866-F0E15356483D}"/>
              </a:ext>
            </a:extLst>
          </p:cNvPr>
          <p:cNvSpPr>
            <a:spLocks noGrp="1"/>
          </p:cNvSpPr>
          <p:nvPr/>
        </p:nvSpPr>
        <p:spPr>
          <a:xfrm>
            <a:off x="1200150" y="4400550"/>
            <a:ext cx="4762500" cy="1066800"/>
          </a:xfrm>
          <a:prstGeom prst="roundRect">
            <a:avLst>
              <a:gd name="adj" fmla="val 10714"/>
            </a:avLst>
          </a:prstGeom>
          <a:solidFill>
            <a:srgbClr val="EAF0FF"/>
          </a:solidFill>
          <a:ln w="13335">
            <a:solidFill>
              <a:srgbClr val="0F9ED5"/>
            </a:solidFill>
            <a:prstDash val="solid"/>
          </a:ln>
        </p:spPr>
        <p:txBody>
          <a:bodyPr/>
          <a:lstStyle/>
          <a:p>
            <a:endParaRPr lang="en-GB"/>
          </a:p>
        </p:txBody>
      </p:sp>
      <p:sp>
        <p:nvSpPr>
          <p:cNvPr id="170" name="Rectangle 169">
            <a:extLst>
              <a:ext uri="{FF2B5EF4-FFF2-40B4-BE49-F238E27FC236}">
                <a16:creationId xmlns:a16="http://schemas.microsoft.com/office/drawing/2014/main" id="{A945C528-BFEA-5E67-42BF-D1815D1B87BB}"/>
              </a:ext>
            </a:extLst>
          </p:cNvPr>
          <p:cNvSpPr>
            <a:spLocks noGrp="1"/>
          </p:cNvSpPr>
          <p:nvPr/>
        </p:nvSpPr>
        <p:spPr>
          <a:xfrm>
            <a:off x="1466850" y="4552950"/>
            <a:ext cx="4229100" cy="285750"/>
          </a:xfrm>
          <a:prstGeom prst="rect">
            <a:avLst/>
          </a:prstGeom>
          <a:noFill/>
          <a:ln w="0">
            <a:noFill/>
            <a:prstDash val="solid"/>
          </a:ln>
        </p:spPr>
        <p:txBody>
          <a:bodyPr wrap="square" lIns="0" tIns="0" rIns="0" bIns="0" anchor="ctr">
            <a:noAutofit/>
          </a:bodyPr>
          <a:lstStyle/>
          <a:p>
            <a:pPr algn="ctr">
              <a:defRPr sz="1500" b="1">
                <a:solidFill>
                  <a:srgbClr val="021E5E"/>
                </a:solidFill>
                <a:latin typeface="Figtree"/>
                <a:ea typeface="Figtree"/>
                <a:cs typeface="Figtree"/>
              </a:defRPr>
            </a:pPr>
            <a:r>
              <a:rPr sz="1500" b="1">
                <a:solidFill>
                  <a:srgbClr val="021E5E"/>
                </a:solidFill>
                <a:latin typeface="Figtree"/>
                <a:ea typeface="Figtree"/>
                <a:cs typeface="Figtree"/>
              </a:rPr>
              <a:t>Notification only</a:t>
            </a:r>
          </a:p>
        </p:txBody>
      </p:sp>
      <p:sp>
        <p:nvSpPr>
          <p:cNvPr id="172" name="Rectangle 171">
            <a:extLst>
              <a:ext uri="{FF2B5EF4-FFF2-40B4-BE49-F238E27FC236}">
                <a16:creationId xmlns:a16="http://schemas.microsoft.com/office/drawing/2014/main" id="{8377A001-5399-8838-936A-46F19D98F2A9}"/>
              </a:ext>
            </a:extLst>
          </p:cNvPr>
          <p:cNvSpPr>
            <a:spLocks noGrp="1"/>
          </p:cNvSpPr>
          <p:nvPr/>
        </p:nvSpPr>
        <p:spPr>
          <a:xfrm>
            <a:off x="1485900" y="4914900"/>
            <a:ext cx="4191000" cy="419100"/>
          </a:xfrm>
          <a:prstGeom prst="rect">
            <a:avLst/>
          </a:prstGeom>
          <a:noFill/>
          <a:ln w="0">
            <a:noFill/>
            <a:prstDash val="solid"/>
          </a:ln>
        </p:spPr>
        <p:txBody>
          <a:bodyPr wrap="square" lIns="0" tIns="0" rIns="0" bIns="0" anchor="ctr">
            <a:noAutofit/>
          </a:bodyPr>
          <a:lstStyle/>
          <a:p>
            <a:pPr algn="ctr">
              <a:lnSpc>
                <a:spcPct val="102000"/>
              </a:lnSpc>
              <a:buNone/>
              <a:defRPr sz="1200" b="0">
                <a:solidFill>
                  <a:srgbClr val="201E2E"/>
                </a:solidFill>
                <a:latin typeface="Figtree"/>
                <a:ea typeface="Figtree"/>
                <a:cs typeface="Figtree"/>
              </a:defRPr>
            </a:pPr>
            <a:r>
              <a:rPr sz="1200" b="0">
                <a:solidFill>
                  <a:srgbClr val="201E2E"/>
                </a:solidFill>
                <a:latin typeface="Figtree"/>
                <a:ea typeface="Figtree"/>
                <a:cs typeface="Figtree"/>
              </a:rPr>
              <a:t>The SSF signal tells the RTI </a:t>
            </a:r>
            <a:r>
              <a:rPr lang="en-US" sz="1200" b="0">
                <a:solidFill>
                  <a:srgbClr val="201E2E"/>
                </a:solidFill>
                <a:latin typeface="Figtree"/>
                <a:ea typeface="Figtree"/>
                <a:cs typeface="Figtree"/>
              </a:rPr>
              <a:t>U</a:t>
            </a:r>
            <a:r>
              <a:rPr sz="1200" b="0">
                <a:solidFill>
                  <a:srgbClr val="201E2E"/>
                </a:solidFill>
                <a:latin typeface="Figtree"/>
                <a:ea typeface="Figtree"/>
                <a:cs typeface="Figtree"/>
              </a:rPr>
              <a:t>ser that something has happened. It does not include the event details.</a:t>
            </a:r>
          </a:p>
        </p:txBody>
      </p:sp>
      <p:sp>
        <p:nvSpPr>
          <p:cNvPr id="174" name="Rectangle: Rounded Corners 173">
            <a:extLst>
              <a:ext uri="{FF2B5EF4-FFF2-40B4-BE49-F238E27FC236}">
                <a16:creationId xmlns:a16="http://schemas.microsoft.com/office/drawing/2014/main" id="{FFF0BCF3-D4FE-D278-7580-8E1FEFDF3307}"/>
              </a:ext>
            </a:extLst>
          </p:cNvPr>
          <p:cNvSpPr>
            <a:spLocks noGrp="1"/>
          </p:cNvSpPr>
          <p:nvPr/>
        </p:nvSpPr>
        <p:spPr>
          <a:xfrm>
            <a:off x="6229350" y="4400550"/>
            <a:ext cx="4762500" cy="1066800"/>
          </a:xfrm>
          <a:prstGeom prst="roundRect">
            <a:avLst>
              <a:gd name="adj" fmla="val 10714"/>
            </a:avLst>
          </a:prstGeom>
          <a:solidFill>
            <a:srgbClr val="F0EDFF"/>
          </a:solidFill>
          <a:ln w="13335">
            <a:solidFill>
              <a:srgbClr val="4D38F5"/>
            </a:solidFill>
            <a:prstDash val="solid"/>
          </a:ln>
        </p:spPr>
        <p:txBody>
          <a:bodyPr/>
          <a:lstStyle/>
          <a:p>
            <a:endParaRPr lang="en-GB"/>
          </a:p>
        </p:txBody>
      </p:sp>
      <p:sp>
        <p:nvSpPr>
          <p:cNvPr id="176" name="Rectangle 175">
            <a:extLst>
              <a:ext uri="{FF2B5EF4-FFF2-40B4-BE49-F238E27FC236}">
                <a16:creationId xmlns:a16="http://schemas.microsoft.com/office/drawing/2014/main" id="{1B6D8CD3-3DCB-0821-0C5B-E5CA6107529A}"/>
              </a:ext>
            </a:extLst>
          </p:cNvPr>
          <p:cNvSpPr>
            <a:spLocks noGrp="1"/>
          </p:cNvSpPr>
          <p:nvPr/>
        </p:nvSpPr>
        <p:spPr>
          <a:xfrm>
            <a:off x="6496050" y="4552950"/>
            <a:ext cx="4229100" cy="285750"/>
          </a:xfrm>
          <a:prstGeom prst="rect">
            <a:avLst/>
          </a:prstGeom>
          <a:noFill/>
          <a:ln w="0">
            <a:noFill/>
            <a:prstDash val="solid"/>
          </a:ln>
        </p:spPr>
        <p:txBody>
          <a:bodyPr wrap="square" lIns="0" tIns="0" rIns="0" bIns="0" anchor="ctr">
            <a:noAutofit/>
          </a:bodyPr>
          <a:lstStyle/>
          <a:p>
            <a:pPr algn="ctr">
              <a:defRPr sz="1500" b="1">
                <a:solidFill>
                  <a:srgbClr val="021E5E"/>
                </a:solidFill>
                <a:latin typeface="Figtree"/>
                <a:ea typeface="Figtree"/>
                <a:cs typeface="Figtree"/>
              </a:defRPr>
            </a:pPr>
            <a:r>
              <a:rPr sz="1500" b="1">
                <a:solidFill>
                  <a:srgbClr val="021E5E"/>
                </a:solidFill>
                <a:latin typeface="Figtree"/>
                <a:ea typeface="Figtree"/>
                <a:cs typeface="Figtree"/>
              </a:rPr>
              <a:t>Authorised retrieval</a:t>
            </a:r>
          </a:p>
        </p:txBody>
      </p:sp>
      <p:sp>
        <p:nvSpPr>
          <p:cNvPr id="178" name="Rectangle 177">
            <a:extLst>
              <a:ext uri="{FF2B5EF4-FFF2-40B4-BE49-F238E27FC236}">
                <a16:creationId xmlns:a16="http://schemas.microsoft.com/office/drawing/2014/main" id="{298DE3B0-9B63-78DF-E9D1-F32140C26F5F}"/>
              </a:ext>
            </a:extLst>
          </p:cNvPr>
          <p:cNvSpPr>
            <a:spLocks noGrp="1"/>
          </p:cNvSpPr>
          <p:nvPr/>
        </p:nvSpPr>
        <p:spPr>
          <a:xfrm>
            <a:off x="6515100" y="4914900"/>
            <a:ext cx="4191000" cy="419100"/>
          </a:xfrm>
          <a:prstGeom prst="rect">
            <a:avLst/>
          </a:prstGeom>
          <a:noFill/>
          <a:ln w="0">
            <a:noFill/>
            <a:prstDash val="solid"/>
          </a:ln>
        </p:spPr>
        <p:txBody>
          <a:bodyPr wrap="square" lIns="0" tIns="0" rIns="0" bIns="0" anchor="ctr">
            <a:noAutofit/>
          </a:bodyPr>
          <a:lstStyle/>
          <a:p>
            <a:pPr algn="ctr">
              <a:lnSpc>
                <a:spcPct val="102000"/>
              </a:lnSpc>
              <a:buNone/>
              <a:defRPr sz="1200" b="0">
                <a:solidFill>
                  <a:srgbClr val="201E2E"/>
                </a:solidFill>
                <a:latin typeface="Figtree"/>
                <a:ea typeface="Figtree"/>
                <a:cs typeface="Figtree"/>
              </a:defRPr>
            </a:pPr>
            <a:r>
              <a:rPr sz="1200" b="0">
                <a:solidFill>
                  <a:srgbClr val="201E2E"/>
                </a:solidFill>
                <a:latin typeface="Figtree"/>
                <a:ea typeface="Figtree"/>
                <a:cs typeface="Figtree"/>
              </a:rPr>
              <a:t>The RTI </a:t>
            </a:r>
            <a:r>
              <a:rPr lang="en-US" sz="1200" b="0">
                <a:solidFill>
                  <a:srgbClr val="201E2E"/>
                </a:solidFill>
                <a:latin typeface="Figtree"/>
                <a:ea typeface="Figtree"/>
                <a:cs typeface="Figtree"/>
              </a:rPr>
              <a:t>U</a:t>
            </a:r>
            <a:r>
              <a:rPr sz="1200" b="0">
                <a:solidFill>
                  <a:srgbClr val="201E2E"/>
                </a:solidFill>
                <a:latin typeface="Figtree"/>
                <a:ea typeface="Figtree"/>
                <a:cs typeface="Figtree"/>
              </a:rPr>
              <a:t>ser makes a separate </a:t>
            </a:r>
            <a:r>
              <a:rPr sz="1200" b="0" err="1">
                <a:solidFill>
                  <a:srgbClr val="201E2E"/>
                </a:solidFill>
                <a:latin typeface="Figtree"/>
                <a:ea typeface="Figtree"/>
                <a:cs typeface="Figtree"/>
              </a:rPr>
              <a:t>authorised</a:t>
            </a:r>
            <a:r>
              <a:rPr sz="1200" b="0">
                <a:solidFill>
                  <a:srgbClr val="201E2E"/>
                </a:solidFill>
                <a:latin typeface="Figtree"/>
                <a:ea typeface="Figtree"/>
                <a:cs typeface="Figtree"/>
              </a:rPr>
              <a:t> request to retrieve the underlying information.</a:t>
            </a:r>
          </a:p>
        </p:txBody>
      </p:sp>
    </p:spTree>
    <p:extLst>
      <p:ext uri="{BB962C8B-B14F-4D97-AF65-F5344CB8AC3E}">
        <p14:creationId xmlns:p14="http://schemas.microsoft.com/office/powerpoint/2010/main" val="23592378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D3A0D-CB6F-6507-37BE-A26D574C4421}"/>
            </a:ext>
          </a:extLst>
        </p:cNvPr>
        <p:cNvGrpSpPr/>
        <p:nvPr/>
      </p:nvGrpSpPr>
      <p:grpSpPr>
        <a:xfrm>
          <a:off x="0" y="0"/>
          <a:ext cx="0" cy="0"/>
          <a:chOff x="0" y="0"/>
          <a:chExt cx="0" cy="0"/>
        </a:xfrm>
      </p:grpSpPr>
      <p:sp>
        <p:nvSpPr>
          <p:cNvPr id="73" name="Straight Connector 72">
            <a:extLst>
              <a:ext uri="{FF2B5EF4-FFF2-40B4-BE49-F238E27FC236}">
                <a16:creationId xmlns:a16="http://schemas.microsoft.com/office/drawing/2014/main" id="{9524CB85-7B0C-A238-FE39-257BC0D4BDC4}"/>
              </a:ext>
            </a:extLst>
          </p:cNvPr>
          <p:cNvSpPr>
            <a:spLocks noGrp="1"/>
          </p:cNvSpPr>
          <p:nvPr/>
        </p:nvSpPr>
        <p:spPr>
          <a:xfrm>
            <a:off x="552450" y="6419850"/>
            <a:ext cx="11087100" cy="0"/>
          </a:xfrm>
          <a:prstGeom prst="line">
            <a:avLst/>
          </a:prstGeom>
          <a:noFill/>
          <a:ln w="9525">
            <a:solidFill>
              <a:srgbClr val="D9DDE8"/>
            </a:solidFill>
            <a:prstDash val="solid"/>
          </a:ln>
        </p:spPr>
        <p:txBody>
          <a:bodyPr/>
          <a:lstStyle/>
          <a:p>
            <a:endParaRPr lang="en-GB">
              <a:solidFill>
                <a:srgbClr val="000000"/>
              </a:solidFill>
              <a:latin typeface="Calibri"/>
              <a:ea typeface="Calibri"/>
              <a:cs typeface="Calibri"/>
            </a:endParaRPr>
          </a:p>
        </p:txBody>
      </p:sp>
      <p:sp>
        <p:nvSpPr>
          <p:cNvPr id="33" name="section-label">
            <a:extLst>
              <a:ext uri="{FF2B5EF4-FFF2-40B4-BE49-F238E27FC236}">
                <a16:creationId xmlns:a16="http://schemas.microsoft.com/office/drawing/2014/main" id="{A029751E-115C-583F-B6D9-AE13744C7345}"/>
              </a:ext>
            </a:extLst>
          </p:cNvPr>
          <p:cNvSpPr>
            <a:spLocks noGrp="1"/>
          </p:cNvSpPr>
          <p:nvPr/>
        </p:nvSpPr>
        <p:spPr>
          <a:xfrm>
            <a:off x="552450" y="123825"/>
            <a:ext cx="7239000" cy="190500"/>
          </a:xfrm>
          <a:prstGeom prst="rect">
            <a:avLst/>
          </a:prstGeom>
          <a:noFill/>
          <a:ln w="0">
            <a:noFill/>
            <a:prstDash val="solid"/>
          </a:ln>
        </p:spPr>
        <p:txBody>
          <a:bodyPr wrap="square" lIns="0" tIns="0" rIns="0" bIns="0" anchor="ctr">
            <a:noAutofit/>
          </a:bodyPr>
          <a:lstStyle/>
          <a:p>
            <a:pPr algn="l">
              <a:defRPr sz="938" b="1" i="0">
                <a:solidFill>
                  <a:srgbClr val="4D38F5"/>
                </a:solidFill>
                <a:latin typeface="Figtree"/>
                <a:ea typeface="Figtree"/>
                <a:cs typeface="Figtree"/>
              </a:defRPr>
            </a:pPr>
            <a:r>
              <a:rPr lang="en-GB" sz="938" b="1" i="0" noProof="0">
                <a:solidFill>
                  <a:srgbClr val="4D38F5"/>
                </a:solidFill>
                <a:latin typeface="Figtree"/>
                <a:ea typeface="Figtree"/>
                <a:cs typeface="Figtree"/>
              </a:rPr>
              <a:t>ONGOING EVENT NOTIFICATIONS</a:t>
            </a:r>
          </a:p>
        </p:txBody>
      </p:sp>
      <p:sp>
        <p:nvSpPr>
          <p:cNvPr id="34" name="slide-title">
            <a:extLst>
              <a:ext uri="{FF2B5EF4-FFF2-40B4-BE49-F238E27FC236}">
                <a16:creationId xmlns:a16="http://schemas.microsoft.com/office/drawing/2014/main" id="{C5303144-95B7-20EB-D973-2EB205DC1C15}"/>
              </a:ext>
            </a:extLst>
          </p:cNvPr>
          <p:cNvSpPr>
            <a:spLocks noGrp="1"/>
          </p:cNvSpPr>
          <p:nvPr/>
        </p:nvSpPr>
        <p:spPr>
          <a:xfrm>
            <a:off x="552450" y="342900"/>
            <a:ext cx="10477500" cy="552450"/>
          </a:xfrm>
          <a:prstGeom prst="rect">
            <a:avLst/>
          </a:prstGeom>
          <a:noFill/>
          <a:ln w="0">
            <a:noFill/>
            <a:prstDash val="solid"/>
          </a:ln>
        </p:spPr>
        <p:txBody>
          <a:bodyPr wrap="square" lIns="0" tIns="0" rIns="0" bIns="0" anchor="ctr">
            <a:noAutofit/>
          </a:bodyPr>
          <a:lstStyle/>
          <a:p>
            <a:pPr algn="l">
              <a:defRPr sz="3150" b="1" i="0">
                <a:solidFill>
                  <a:srgbClr val="021E5E"/>
                </a:solidFill>
                <a:latin typeface="Figtree"/>
                <a:ea typeface="Figtree"/>
                <a:cs typeface="Figtree"/>
              </a:defRPr>
            </a:pPr>
            <a:r>
              <a:rPr lang="en-GB" sz="3150" b="1" i="0" noProof="0">
                <a:solidFill>
                  <a:srgbClr val="021E5E"/>
                </a:solidFill>
                <a:latin typeface="Figtree"/>
                <a:ea typeface="Figtree"/>
                <a:cs typeface="Figtree"/>
              </a:rPr>
              <a:t>From tariff event signal to event details</a:t>
            </a:r>
          </a:p>
        </p:txBody>
      </p:sp>
      <p:sp>
        <p:nvSpPr>
          <p:cNvPr id="35" name="Rectangle 34">
            <a:extLst>
              <a:ext uri="{FF2B5EF4-FFF2-40B4-BE49-F238E27FC236}">
                <a16:creationId xmlns:a16="http://schemas.microsoft.com/office/drawing/2014/main" id="{6A52F719-D9E9-4AFC-4A4C-96AD45D0D8C5}"/>
              </a:ext>
            </a:extLst>
          </p:cNvPr>
          <p:cNvSpPr>
            <a:spLocks noGrp="1"/>
          </p:cNvSpPr>
          <p:nvPr/>
        </p:nvSpPr>
        <p:spPr>
          <a:xfrm>
            <a:off x="571500" y="971550"/>
            <a:ext cx="10668000" cy="419100"/>
          </a:xfrm>
          <a:prstGeom prst="rect">
            <a:avLst/>
          </a:prstGeom>
          <a:noFill/>
          <a:ln w="0">
            <a:noFill/>
            <a:prstDash val="solid"/>
          </a:ln>
        </p:spPr>
        <p:txBody>
          <a:bodyPr wrap="square" lIns="0" tIns="0" rIns="0" bIns="0" anchor="t">
            <a:noAutofit/>
          </a:bodyPr>
          <a:lstStyle/>
          <a:p>
            <a:pPr algn="l">
              <a:defRPr sz="1725" b="0" i="0">
                <a:solidFill>
                  <a:srgbClr val="5E6274"/>
                </a:solidFill>
                <a:latin typeface="Figtree"/>
                <a:ea typeface="Figtree"/>
                <a:cs typeface="Figtree"/>
              </a:defRPr>
            </a:pPr>
            <a:r>
              <a:rPr lang="en-GB" sz="1600" b="0" i="0" noProof="0">
                <a:solidFill>
                  <a:srgbClr val="5E6274"/>
                </a:solidFill>
                <a:latin typeface="Figtree"/>
                <a:ea typeface="Figtree"/>
                <a:cs typeface="Figtree"/>
              </a:rPr>
              <a:t>The signal starts the journey, the access token is required before event details are shared.</a:t>
            </a:r>
          </a:p>
        </p:txBody>
      </p:sp>
      <p:sp>
        <p:nvSpPr>
          <p:cNvPr id="36" name="Rectangle: Rounded Corners 35">
            <a:extLst>
              <a:ext uri="{FF2B5EF4-FFF2-40B4-BE49-F238E27FC236}">
                <a16:creationId xmlns:a16="http://schemas.microsoft.com/office/drawing/2014/main" id="{6A473BAA-4869-3290-2A6D-11D4867B58F0}"/>
              </a:ext>
            </a:extLst>
          </p:cNvPr>
          <p:cNvSpPr>
            <a:spLocks noGrp="1"/>
          </p:cNvSpPr>
          <p:nvPr/>
        </p:nvSpPr>
        <p:spPr>
          <a:xfrm>
            <a:off x="1047750" y="1428750"/>
            <a:ext cx="10096500" cy="647700"/>
          </a:xfrm>
          <a:prstGeom prst="roundRect">
            <a:avLst>
              <a:gd name="adj" fmla="val 17647"/>
            </a:avLst>
          </a:prstGeom>
          <a:solidFill>
            <a:srgbClr val="002060"/>
          </a:solidFill>
          <a:ln w="11906">
            <a:solidFill>
              <a:srgbClr val="002060"/>
            </a:solidFill>
            <a:prstDash val="solid"/>
          </a:ln>
        </p:spPr>
        <p:txBody>
          <a:bodyPr/>
          <a:lstStyle/>
          <a:p>
            <a:endParaRPr lang="en-GB" noProof="0">
              <a:solidFill>
                <a:schemeClr val="bg1"/>
              </a:solidFill>
            </a:endParaRPr>
          </a:p>
        </p:txBody>
      </p:sp>
      <p:sp>
        <p:nvSpPr>
          <p:cNvPr id="37" name="Rectangle 36">
            <a:extLst>
              <a:ext uri="{FF2B5EF4-FFF2-40B4-BE49-F238E27FC236}">
                <a16:creationId xmlns:a16="http://schemas.microsoft.com/office/drawing/2014/main" id="{025300FD-3E65-C35F-BAB0-9DDB8BC09852}"/>
              </a:ext>
            </a:extLst>
          </p:cNvPr>
          <p:cNvSpPr>
            <a:spLocks noGrp="1"/>
          </p:cNvSpPr>
          <p:nvPr/>
        </p:nvSpPr>
        <p:spPr>
          <a:xfrm>
            <a:off x="1428750" y="1600200"/>
            <a:ext cx="9334500" cy="304800"/>
          </a:xfrm>
          <a:prstGeom prst="rect">
            <a:avLst/>
          </a:prstGeom>
          <a:noFill/>
          <a:ln w="0">
            <a:noFill/>
            <a:prstDash val="solid"/>
          </a:ln>
        </p:spPr>
        <p:txBody>
          <a:bodyPr wrap="square" lIns="0" tIns="0" rIns="0" bIns="0" anchor="ctr">
            <a:noAutofit/>
          </a:bodyPr>
          <a:lstStyle/>
          <a:p>
            <a:pPr algn="ctr">
              <a:defRPr sz="1463" b="1" i="0">
                <a:solidFill>
                  <a:srgbClr val="021E5E"/>
                </a:solidFill>
                <a:latin typeface="Figtree"/>
                <a:ea typeface="Figtree"/>
                <a:cs typeface="Figtree"/>
              </a:defRPr>
            </a:pPr>
            <a:r>
              <a:rPr lang="en-GB" sz="1463" b="1">
                <a:solidFill>
                  <a:schemeClr val="bg1"/>
                </a:solidFill>
                <a:latin typeface="Figtree"/>
              </a:rPr>
              <a:t>A revocation from CCS requires the supplier to stop event notifications. A valid access token provides the final permission check and authorises access to the details.</a:t>
            </a:r>
            <a:endParaRPr lang="en-GB" sz="1463" b="1" i="0" noProof="0">
              <a:solidFill>
                <a:schemeClr val="bg1"/>
              </a:solidFill>
              <a:latin typeface="Figtree"/>
              <a:ea typeface="Figtree"/>
              <a:cs typeface="Figtree"/>
            </a:endParaRPr>
          </a:p>
        </p:txBody>
      </p:sp>
      <p:sp>
        <p:nvSpPr>
          <p:cNvPr id="38" name="Rectangle: Rounded Corners 37">
            <a:extLst>
              <a:ext uri="{FF2B5EF4-FFF2-40B4-BE49-F238E27FC236}">
                <a16:creationId xmlns:a16="http://schemas.microsoft.com/office/drawing/2014/main" id="{9DE571C0-2751-C78D-0573-FF2FD356E96C}"/>
              </a:ext>
            </a:extLst>
          </p:cNvPr>
          <p:cNvSpPr>
            <a:spLocks noGrp="1"/>
          </p:cNvSpPr>
          <p:nvPr/>
        </p:nvSpPr>
        <p:spPr>
          <a:xfrm>
            <a:off x="476250" y="2400300"/>
            <a:ext cx="2019300" cy="2724150"/>
          </a:xfrm>
          <a:prstGeom prst="roundRect">
            <a:avLst>
              <a:gd name="adj" fmla="val 5660"/>
            </a:avLst>
          </a:prstGeom>
          <a:solidFill>
            <a:srgbClr val="FFFFFF"/>
          </a:solidFill>
          <a:ln w="11906">
            <a:solidFill>
              <a:srgbClr val="D9DDE8"/>
            </a:solidFill>
            <a:prstDash val="solid"/>
          </a:ln>
        </p:spPr>
        <p:txBody>
          <a:bodyPr/>
          <a:lstStyle/>
          <a:p>
            <a:endParaRPr lang="en-GB" noProof="0"/>
          </a:p>
        </p:txBody>
      </p:sp>
      <p:sp>
        <p:nvSpPr>
          <p:cNvPr id="39" name="Oval 38">
            <a:extLst>
              <a:ext uri="{FF2B5EF4-FFF2-40B4-BE49-F238E27FC236}">
                <a16:creationId xmlns:a16="http://schemas.microsoft.com/office/drawing/2014/main" id="{E5735D18-9B3A-D087-CECF-2B286F9E74F7}"/>
              </a:ext>
            </a:extLst>
          </p:cNvPr>
          <p:cNvSpPr>
            <a:spLocks noGrp="1"/>
          </p:cNvSpPr>
          <p:nvPr/>
        </p:nvSpPr>
        <p:spPr>
          <a:xfrm>
            <a:off x="609600" y="2533650"/>
            <a:ext cx="323850" cy="323850"/>
          </a:xfrm>
          <a:prstGeom prst="ellipse">
            <a:avLst/>
          </a:prstGeom>
          <a:solidFill>
            <a:srgbClr val="4D38F5"/>
          </a:solidFill>
          <a:ln w="0">
            <a:noFill/>
            <a:prstDash val="solid"/>
          </a:ln>
        </p:spPr>
        <p:txBody>
          <a:bodyPr lIns="0" tIns="0" rIns="0" bIns="0" anchor="ctr">
            <a:noAutofit/>
          </a:bodyPr>
          <a:lstStyle/>
          <a:p>
            <a:pPr algn="ctr">
              <a:defRPr sz="1500" b="1">
                <a:solidFill>
                  <a:srgbClr val="FFFFFF"/>
                </a:solidFill>
                <a:latin typeface="Figtree"/>
                <a:ea typeface="Figtree"/>
                <a:cs typeface="Figtree"/>
              </a:defRPr>
            </a:pPr>
            <a:r>
              <a:rPr lang="en-GB" sz="1500" b="1" noProof="0">
                <a:solidFill>
                  <a:srgbClr val="FFFFFF"/>
                </a:solidFill>
                <a:latin typeface="Figtree"/>
                <a:ea typeface="Figtree"/>
                <a:cs typeface="Figtree"/>
              </a:rPr>
              <a:t>1</a:t>
            </a:r>
          </a:p>
        </p:txBody>
      </p:sp>
      <p:sp>
        <p:nvSpPr>
          <p:cNvPr id="40" name="Rectangle 39">
            <a:extLst>
              <a:ext uri="{FF2B5EF4-FFF2-40B4-BE49-F238E27FC236}">
                <a16:creationId xmlns:a16="http://schemas.microsoft.com/office/drawing/2014/main" id="{B6FB151E-3B20-EC9B-56A6-2EE8B128F120}"/>
              </a:ext>
            </a:extLst>
          </p:cNvPr>
          <p:cNvSpPr>
            <a:spLocks noGrp="1"/>
          </p:cNvSpPr>
          <p:nvPr/>
        </p:nvSpPr>
        <p:spPr>
          <a:xfrm>
            <a:off x="1028700" y="2533650"/>
            <a:ext cx="1314450" cy="552450"/>
          </a:xfrm>
          <a:prstGeom prst="rect">
            <a:avLst/>
          </a:prstGeom>
          <a:noFill/>
          <a:ln w="0">
            <a:noFill/>
            <a:prstDash val="solid"/>
          </a:ln>
        </p:spPr>
        <p:txBody>
          <a:bodyPr wrap="square" lIns="0" tIns="0" rIns="0" bIns="0" anchor="ctr">
            <a:noAutofit/>
          </a:bodyPr>
          <a:lstStyle/>
          <a:p>
            <a:pPr algn="l">
              <a:defRPr sz="1425" b="1" i="0">
                <a:solidFill>
                  <a:srgbClr val="021E5E"/>
                </a:solidFill>
                <a:latin typeface="Figtree"/>
                <a:ea typeface="Figtree"/>
                <a:cs typeface="Figtree"/>
              </a:defRPr>
            </a:pPr>
            <a:r>
              <a:rPr lang="en-GB" sz="1425" b="1" i="0" noProof="0">
                <a:solidFill>
                  <a:srgbClr val="021E5E"/>
                </a:solidFill>
                <a:latin typeface="Figtree"/>
                <a:ea typeface="Figtree"/>
                <a:cs typeface="Figtree"/>
              </a:rPr>
              <a:t>A tariff event occurs</a:t>
            </a:r>
          </a:p>
        </p:txBody>
      </p:sp>
      <p:sp>
        <p:nvSpPr>
          <p:cNvPr id="41" name="Rectangle 40">
            <a:extLst>
              <a:ext uri="{FF2B5EF4-FFF2-40B4-BE49-F238E27FC236}">
                <a16:creationId xmlns:a16="http://schemas.microsoft.com/office/drawing/2014/main" id="{043CA15E-BE9D-E544-5984-0CC4DFB986A4}"/>
              </a:ext>
            </a:extLst>
          </p:cNvPr>
          <p:cNvSpPr>
            <a:spLocks noGrp="1"/>
          </p:cNvSpPr>
          <p:nvPr/>
        </p:nvSpPr>
        <p:spPr>
          <a:xfrm>
            <a:off x="647700" y="3257550"/>
            <a:ext cx="1676400" cy="1733550"/>
          </a:xfrm>
          <a:prstGeom prst="rect">
            <a:avLst/>
          </a:prstGeom>
          <a:noFill/>
          <a:ln w="0">
            <a:noFill/>
            <a:prstDash val="solid"/>
          </a:ln>
        </p:spPr>
        <p:txBody>
          <a:bodyPr wrap="square" lIns="0" tIns="0" rIns="0" bIns="0" anchor="t">
            <a:noAutofit/>
          </a:bodyPr>
          <a:lstStyle/>
          <a:p>
            <a:pPr algn="l">
              <a:lnSpc>
                <a:spcPct val="105000"/>
              </a:lnSpc>
              <a:buNone/>
              <a:defRPr sz="1238" b="0" i="0">
                <a:solidFill>
                  <a:srgbClr val="201E2E"/>
                </a:solidFill>
                <a:latin typeface="Figtree"/>
                <a:ea typeface="Figtree"/>
                <a:cs typeface="Figtree"/>
              </a:defRPr>
            </a:pPr>
            <a:r>
              <a:rPr lang="en-GB" sz="1238" b="0" i="0" noProof="0">
                <a:solidFill>
                  <a:srgbClr val="201E2E"/>
                </a:solidFill>
                <a:latin typeface="Figtree"/>
                <a:ea typeface="Figtree"/>
                <a:cs typeface="Figtree"/>
              </a:rPr>
              <a:t>The supplier identifies a change against a </a:t>
            </a:r>
            <a:r>
              <a:rPr lang="en-GB" sz="1238">
                <a:solidFill>
                  <a:srgbClr val="201E2E"/>
                </a:solidFill>
                <a:latin typeface="Figtree"/>
                <a:ea typeface="Figtree"/>
                <a:cs typeface="Figtree"/>
              </a:rPr>
              <a:t>permission record</a:t>
            </a:r>
            <a:r>
              <a:rPr lang="en-GB" sz="1238" b="0" i="0" noProof="0">
                <a:solidFill>
                  <a:srgbClr val="201E2E"/>
                </a:solidFill>
                <a:latin typeface="Figtree"/>
                <a:ea typeface="Figtree"/>
                <a:cs typeface="Figtree"/>
              </a:rPr>
              <a:t> that includes ongoing notifications.</a:t>
            </a:r>
          </a:p>
        </p:txBody>
      </p:sp>
      <p:sp>
        <p:nvSpPr>
          <p:cNvPr id="42" name="Rectangle: Rounded Corners 41">
            <a:extLst>
              <a:ext uri="{FF2B5EF4-FFF2-40B4-BE49-F238E27FC236}">
                <a16:creationId xmlns:a16="http://schemas.microsoft.com/office/drawing/2014/main" id="{F3D6E88F-D681-F73A-9B4E-B834EAC8E6EB}"/>
              </a:ext>
            </a:extLst>
          </p:cNvPr>
          <p:cNvSpPr>
            <a:spLocks noGrp="1"/>
          </p:cNvSpPr>
          <p:nvPr/>
        </p:nvSpPr>
        <p:spPr>
          <a:xfrm>
            <a:off x="2781300" y="2400300"/>
            <a:ext cx="2019300" cy="2724150"/>
          </a:xfrm>
          <a:prstGeom prst="roundRect">
            <a:avLst>
              <a:gd name="adj" fmla="val 5660"/>
            </a:avLst>
          </a:prstGeom>
          <a:solidFill>
            <a:srgbClr val="FFFFFF"/>
          </a:solidFill>
          <a:ln w="11906">
            <a:solidFill>
              <a:srgbClr val="D9DDE8"/>
            </a:solidFill>
            <a:prstDash val="solid"/>
          </a:ln>
        </p:spPr>
        <p:txBody>
          <a:bodyPr/>
          <a:lstStyle/>
          <a:p>
            <a:endParaRPr lang="en-GB" noProof="0"/>
          </a:p>
        </p:txBody>
      </p:sp>
      <p:sp>
        <p:nvSpPr>
          <p:cNvPr id="43" name="Oval 42">
            <a:extLst>
              <a:ext uri="{FF2B5EF4-FFF2-40B4-BE49-F238E27FC236}">
                <a16:creationId xmlns:a16="http://schemas.microsoft.com/office/drawing/2014/main" id="{45488BA8-E0E9-6F25-9DBD-026EA62BC5D5}"/>
              </a:ext>
            </a:extLst>
          </p:cNvPr>
          <p:cNvSpPr>
            <a:spLocks noGrp="1"/>
          </p:cNvSpPr>
          <p:nvPr/>
        </p:nvSpPr>
        <p:spPr>
          <a:xfrm>
            <a:off x="2914650" y="2533650"/>
            <a:ext cx="323850" cy="323850"/>
          </a:xfrm>
          <a:prstGeom prst="ellipse">
            <a:avLst/>
          </a:prstGeom>
          <a:solidFill>
            <a:srgbClr val="4D38F5"/>
          </a:solidFill>
          <a:ln w="0">
            <a:noFill/>
            <a:prstDash val="solid"/>
          </a:ln>
        </p:spPr>
        <p:txBody>
          <a:bodyPr lIns="0" tIns="0" rIns="0" bIns="0" anchor="ctr">
            <a:noAutofit/>
          </a:bodyPr>
          <a:lstStyle/>
          <a:p>
            <a:pPr algn="ctr">
              <a:defRPr sz="1500" b="1">
                <a:solidFill>
                  <a:srgbClr val="FFFFFF"/>
                </a:solidFill>
                <a:latin typeface="Figtree"/>
                <a:ea typeface="Figtree"/>
                <a:cs typeface="Figtree"/>
              </a:defRPr>
            </a:pPr>
            <a:r>
              <a:rPr lang="en-GB" sz="1500" b="1" noProof="0">
                <a:solidFill>
                  <a:srgbClr val="FFFFFF"/>
                </a:solidFill>
                <a:latin typeface="Figtree"/>
                <a:ea typeface="Figtree"/>
                <a:cs typeface="Figtree"/>
              </a:rPr>
              <a:t>2</a:t>
            </a:r>
          </a:p>
        </p:txBody>
      </p:sp>
      <p:sp>
        <p:nvSpPr>
          <p:cNvPr id="44" name="Rectangle 43">
            <a:extLst>
              <a:ext uri="{FF2B5EF4-FFF2-40B4-BE49-F238E27FC236}">
                <a16:creationId xmlns:a16="http://schemas.microsoft.com/office/drawing/2014/main" id="{807F0F6A-8CC5-54EA-486C-B5AF41863086}"/>
              </a:ext>
            </a:extLst>
          </p:cNvPr>
          <p:cNvSpPr>
            <a:spLocks noGrp="1"/>
          </p:cNvSpPr>
          <p:nvPr/>
        </p:nvSpPr>
        <p:spPr>
          <a:xfrm>
            <a:off x="3333750" y="2533650"/>
            <a:ext cx="1314450" cy="552450"/>
          </a:xfrm>
          <a:prstGeom prst="rect">
            <a:avLst/>
          </a:prstGeom>
          <a:noFill/>
          <a:ln w="0">
            <a:noFill/>
            <a:prstDash val="solid"/>
          </a:ln>
        </p:spPr>
        <p:txBody>
          <a:bodyPr wrap="square" lIns="0" tIns="0" rIns="0" bIns="0" anchor="ctr">
            <a:noAutofit/>
          </a:bodyPr>
          <a:lstStyle/>
          <a:p>
            <a:pPr algn="l">
              <a:defRPr sz="1425" b="1" i="0">
                <a:solidFill>
                  <a:srgbClr val="021E5E"/>
                </a:solidFill>
                <a:latin typeface="Figtree"/>
                <a:ea typeface="Figtree"/>
                <a:cs typeface="Figtree"/>
              </a:defRPr>
            </a:pPr>
            <a:r>
              <a:rPr lang="en-GB" sz="1425" b="1" i="0" noProof="0">
                <a:solidFill>
                  <a:srgbClr val="021E5E"/>
                </a:solidFill>
                <a:latin typeface="Figtree"/>
                <a:ea typeface="Figtree"/>
                <a:cs typeface="Figtree"/>
              </a:rPr>
              <a:t>Supplier sends the signal</a:t>
            </a:r>
          </a:p>
        </p:txBody>
      </p:sp>
      <p:sp>
        <p:nvSpPr>
          <p:cNvPr id="45" name="Rectangle 44">
            <a:extLst>
              <a:ext uri="{FF2B5EF4-FFF2-40B4-BE49-F238E27FC236}">
                <a16:creationId xmlns:a16="http://schemas.microsoft.com/office/drawing/2014/main" id="{AC290B6B-DAF9-20A5-6836-2BDA66C3DA89}"/>
              </a:ext>
            </a:extLst>
          </p:cNvPr>
          <p:cNvSpPr>
            <a:spLocks noGrp="1"/>
          </p:cNvSpPr>
          <p:nvPr/>
        </p:nvSpPr>
        <p:spPr>
          <a:xfrm>
            <a:off x="2952750" y="3257550"/>
            <a:ext cx="1676400" cy="1733550"/>
          </a:xfrm>
          <a:prstGeom prst="rect">
            <a:avLst/>
          </a:prstGeom>
          <a:noFill/>
          <a:ln w="0">
            <a:noFill/>
            <a:prstDash val="solid"/>
          </a:ln>
        </p:spPr>
        <p:txBody>
          <a:bodyPr wrap="square" lIns="0" tIns="0" rIns="0" bIns="0" anchor="t">
            <a:noAutofit/>
          </a:bodyPr>
          <a:lstStyle/>
          <a:p>
            <a:pPr algn="l">
              <a:lnSpc>
                <a:spcPct val="105000"/>
              </a:lnSpc>
              <a:buNone/>
              <a:defRPr sz="1238" b="0" i="0">
                <a:solidFill>
                  <a:srgbClr val="201E2E"/>
                </a:solidFill>
                <a:latin typeface="Figtree"/>
                <a:ea typeface="Figtree"/>
                <a:cs typeface="Figtree"/>
              </a:defRPr>
            </a:pPr>
            <a:r>
              <a:rPr lang="en-GB" sz="1238">
                <a:solidFill>
                  <a:srgbClr val="201E2E"/>
                </a:solidFill>
                <a:latin typeface="Figtree"/>
                <a:ea typeface="Figtree"/>
                <a:cs typeface="Figtree"/>
              </a:rPr>
              <a:t>The</a:t>
            </a:r>
            <a:r>
              <a:rPr lang="en-GB" sz="1238" b="0" i="0" noProof="0">
                <a:solidFill>
                  <a:srgbClr val="201E2E"/>
                </a:solidFill>
                <a:latin typeface="Figtree"/>
                <a:ea typeface="Figtree"/>
                <a:cs typeface="Figtree"/>
              </a:rPr>
              <a:t> SET carries the Grant ID and event timestamp only notifying the RTI User something has happened.</a:t>
            </a:r>
          </a:p>
        </p:txBody>
      </p:sp>
      <p:sp>
        <p:nvSpPr>
          <p:cNvPr id="46" name="Rectangle: Rounded Corners 45">
            <a:extLst>
              <a:ext uri="{FF2B5EF4-FFF2-40B4-BE49-F238E27FC236}">
                <a16:creationId xmlns:a16="http://schemas.microsoft.com/office/drawing/2014/main" id="{E5EA9351-FC9F-4484-EC5B-6D9404A11DF1}"/>
              </a:ext>
            </a:extLst>
          </p:cNvPr>
          <p:cNvSpPr>
            <a:spLocks noGrp="1"/>
          </p:cNvSpPr>
          <p:nvPr/>
        </p:nvSpPr>
        <p:spPr>
          <a:xfrm>
            <a:off x="5086350" y="2400300"/>
            <a:ext cx="2019300" cy="2724150"/>
          </a:xfrm>
          <a:prstGeom prst="roundRect">
            <a:avLst>
              <a:gd name="adj" fmla="val 5660"/>
            </a:avLst>
          </a:prstGeom>
          <a:solidFill>
            <a:srgbClr val="FFFFFF"/>
          </a:solidFill>
          <a:ln w="11906">
            <a:solidFill>
              <a:srgbClr val="D9DDE8"/>
            </a:solidFill>
            <a:prstDash val="solid"/>
          </a:ln>
        </p:spPr>
        <p:txBody>
          <a:bodyPr/>
          <a:lstStyle/>
          <a:p>
            <a:endParaRPr lang="en-GB" noProof="0"/>
          </a:p>
        </p:txBody>
      </p:sp>
      <p:sp>
        <p:nvSpPr>
          <p:cNvPr id="47" name="Oval 46">
            <a:extLst>
              <a:ext uri="{FF2B5EF4-FFF2-40B4-BE49-F238E27FC236}">
                <a16:creationId xmlns:a16="http://schemas.microsoft.com/office/drawing/2014/main" id="{3EBF5855-267D-9112-BDE7-15AA21D25C00}"/>
              </a:ext>
            </a:extLst>
          </p:cNvPr>
          <p:cNvSpPr>
            <a:spLocks noGrp="1"/>
          </p:cNvSpPr>
          <p:nvPr/>
        </p:nvSpPr>
        <p:spPr>
          <a:xfrm>
            <a:off x="5219700" y="2533650"/>
            <a:ext cx="323850" cy="323850"/>
          </a:xfrm>
          <a:prstGeom prst="ellipse">
            <a:avLst/>
          </a:prstGeom>
          <a:solidFill>
            <a:srgbClr val="4D38F5"/>
          </a:solidFill>
          <a:ln w="0">
            <a:noFill/>
            <a:prstDash val="solid"/>
          </a:ln>
        </p:spPr>
        <p:txBody>
          <a:bodyPr lIns="0" tIns="0" rIns="0" bIns="0" anchor="ctr">
            <a:noAutofit/>
          </a:bodyPr>
          <a:lstStyle/>
          <a:p>
            <a:pPr algn="ctr">
              <a:defRPr sz="1500" b="1">
                <a:solidFill>
                  <a:srgbClr val="FFFFFF"/>
                </a:solidFill>
                <a:latin typeface="Figtree"/>
                <a:ea typeface="Figtree"/>
                <a:cs typeface="Figtree"/>
              </a:defRPr>
            </a:pPr>
            <a:r>
              <a:rPr lang="en-GB" sz="1500" b="1" noProof="0">
                <a:solidFill>
                  <a:srgbClr val="FFFFFF"/>
                </a:solidFill>
                <a:latin typeface="Figtree"/>
                <a:ea typeface="Figtree"/>
                <a:cs typeface="Figtree"/>
              </a:rPr>
              <a:t>3</a:t>
            </a:r>
          </a:p>
        </p:txBody>
      </p:sp>
      <p:sp>
        <p:nvSpPr>
          <p:cNvPr id="48" name="Rectangle 47">
            <a:extLst>
              <a:ext uri="{FF2B5EF4-FFF2-40B4-BE49-F238E27FC236}">
                <a16:creationId xmlns:a16="http://schemas.microsoft.com/office/drawing/2014/main" id="{CE166734-2C2F-1955-87C3-FE96082DDEBE}"/>
              </a:ext>
            </a:extLst>
          </p:cNvPr>
          <p:cNvSpPr>
            <a:spLocks noGrp="1"/>
          </p:cNvSpPr>
          <p:nvPr/>
        </p:nvSpPr>
        <p:spPr>
          <a:xfrm>
            <a:off x="5638800" y="2533650"/>
            <a:ext cx="1314450" cy="552450"/>
          </a:xfrm>
          <a:prstGeom prst="rect">
            <a:avLst/>
          </a:prstGeom>
          <a:noFill/>
          <a:ln w="0">
            <a:noFill/>
            <a:prstDash val="solid"/>
          </a:ln>
        </p:spPr>
        <p:txBody>
          <a:bodyPr wrap="square" lIns="0" tIns="0" rIns="0" bIns="0" anchor="ctr">
            <a:noAutofit/>
          </a:bodyPr>
          <a:lstStyle/>
          <a:p>
            <a:pPr algn="l">
              <a:defRPr sz="1425" b="1" i="0">
                <a:solidFill>
                  <a:srgbClr val="021E5E"/>
                </a:solidFill>
                <a:latin typeface="Figtree"/>
                <a:ea typeface="Figtree"/>
                <a:cs typeface="Figtree"/>
              </a:defRPr>
            </a:pPr>
            <a:r>
              <a:rPr lang="en-GB" sz="1425" b="1" i="0" noProof="0">
                <a:solidFill>
                  <a:srgbClr val="021E5E"/>
                </a:solidFill>
                <a:latin typeface="Figtree"/>
                <a:ea typeface="Figtree"/>
                <a:cs typeface="Figtree"/>
              </a:rPr>
              <a:t>RTI User receives the signal</a:t>
            </a:r>
          </a:p>
        </p:txBody>
      </p:sp>
      <p:sp>
        <p:nvSpPr>
          <p:cNvPr id="49" name="Rectangle 48">
            <a:extLst>
              <a:ext uri="{FF2B5EF4-FFF2-40B4-BE49-F238E27FC236}">
                <a16:creationId xmlns:a16="http://schemas.microsoft.com/office/drawing/2014/main" id="{3F44A2B2-7579-B1DC-DE6C-AE91908CE70B}"/>
              </a:ext>
            </a:extLst>
          </p:cNvPr>
          <p:cNvSpPr>
            <a:spLocks noGrp="1"/>
          </p:cNvSpPr>
          <p:nvPr/>
        </p:nvSpPr>
        <p:spPr>
          <a:xfrm>
            <a:off x="5257800" y="3257550"/>
            <a:ext cx="1676400" cy="1733550"/>
          </a:xfrm>
          <a:prstGeom prst="rect">
            <a:avLst/>
          </a:prstGeom>
          <a:noFill/>
          <a:ln w="0">
            <a:noFill/>
            <a:prstDash val="solid"/>
          </a:ln>
        </p:spPr>
        <p:txBody>
          <a:bodyPr wrap="square" lIns="0" tIns="0" rIns="0" bIns="0" anchor="t">
            <a:noAutofit/>
          </a:bodyPr>
          <a:lstStyle/>
          <a:p>
            <a:pPr algn="l">
              <a:lnSpc>
                <a:spcPct val="105000"/>
              </a:lnSpc>
              <a:buNone/>
              <a:defRPr sz="1238" b="0" i="0">
                <a:solidFill>
                  <a:srgbClr val="201E2E"/>
                </a:solidFill>
                <a:latin typeface="Figtree"/>
                <a:ea typeface="Figtree"/>
                <a:cs typeface="Figtree"/>
              </a:defRPr>
            </a:pPr>
            <a:r>
              <a:rPr lang="en-GB" sz="1238" b="0" i="0" noProof="0">
                <a:solidFill>
                  <a:srgbClr val="201E2E"/>
                </a:solidFill>
                <a:latin typeface="Figtree"/>
                <a:ea typeface="Figtree"/>
                <a:cs typeface="Figtree"/>
              </a:rPr>
              <a:t>The RTI User receives the notification and asks the CCS for a new access token using their refresh token.</a:t>
            </a:r>
          </a:p>
        </p:txBody>
      </p:sp>
      <p:sp>
        <p:nvSpPr>
          <p:cNvPr id="50" name="Rectangle: Rounded Corners 49">
            <a:extLst>
              <a:ext uri="{FF2B5EF4-FFF2-40B4-BE49-F238E27FC236}">
                <a16:creationId xmlns:a16="http://schemas.microsoft.com/office/drawing/2014/main" id="{FBAFA5A3-BC4D-C990-38FB-B83F4E72AAB1}"/>
              </a:ext>
            </a:extLst>
          </p:cNvPr>
          <p:cNvSpPr>
            <a:spLocks noGrp="1"/>
          </p:cNvSpPr>
          <p:nvPr/>
        </p:nvSpPr>
        <p:spPr>
          <a:xfrm>
            <a:off x="7391400" y="2400300"/>
            <a:ext cx="2019300" cy="2724150"/>
          </a:xfrm>
          <a:prstGeom prst="roundRect">
            <a:avLst>
              <a:gd name="adj" fmla="val 5660"/>
            </a:avLst>
          </a:prstGeom>
          <a:solidFill>
            <a:srgbClr val="F0EDFF"/>
          </a:solidFill>
          <a:ln w="11906">
            <a:solidFill>
              <a:srgbClr val="4D38F5"/>
            </a:solidFill>
            <a:prstDash val="solid"/>
          </a:ln>
        </p:spPr>
        <p:txBody>
          <a:bodyPr/>
          <a:lstStyle/>
          <a:p>
            <a:endParaRPr lang="en-GB" noProof="0"/>
          </a:p>
        </p:txBody>
      </p:sp>
      <p:sp>
        <p:nvSpPr>
          <p:cNvPr id="51" name="Oval 50">
            <a:extLst>
              <a:ext uri="{FF2B5EF4-FFF2-40B4-BE49-F238E27FC236}">
                <a16:creationId xmlns:a16="http://schemas.microsoft.com/office/drawing/2014/main" id="{8AA1FCB3-26ED-1F54-333A-DF1962158406}"/>
              </a:ext>
            </a:extLst>
          </p:cNvPr>
          <p:cNvSpPr>
            <a:spLocks noGrp="1"/>
          </p:cNvSpPr>
          <p:nvPr/>
        </p:nvSpPr>
        <p:spPr>
          <a:xfrm>
            <a:off x="7524750" y="2533650"/>
            <a:ext cx="323850" cy="323850"/>
          </a:xfrm>
          <a:prstGeom prst="ellipse">
            <a:avLst/>
          </a:prstGeom>
          <a:solidFill>
            <a:srgbClr val="4D38F5"/>
          </a:solidFill>
          <a:ln w="0">
            <a:noFill/>
            <a:prstDash val="solid"/>
          </a:ln>
        </p:spPr>
        <p:txBody>
          <a:bodyPr lIns="0" tIns="0" rIns="0" bIns="0" anchor="ctr">
            <a:noAutofit/>
          </a:bodyPr>
          <a:lstStyle/>
          <a:p>
            <a:pPr algn="ctr">
              <a:defRPr sz="1500" b="1">
                <a:solidFill>
                  <a:srgbClr val="FFFFFF"/>
                </a:solidFill>
                <a:latin typeface="Figtree"/>
                <a:ea typeface="Figtree"/>
                <a:cs typeface="Figtree"/>
              </a:defRPr>
            </a:pPr>
            <a:r>
              <a:rPr lang="en-GB" sz="1500" b="1" noProof="0">
                <a:solidFill>
                  <a:srgbClr val="FFFFFF"/>
                </a:solidFill>
                <a:latin typeface="Figtree"/>
                <a:ea typeface="Figtree"/>
                <a:cs typeface="Figtree"/>
              </a:rPr>
              <a:t>4</a:t>
            </a:r>
          </a:p>
        </p:txBody>
      </p:sp>
      <p:sp>
        <p:nvSpPr>
          <p:cNvPr id="52" name="Rectangle 51">
            <a:extLst>
              <a:ext uri="{FF2B5EF4-FFF2-40B4-BE49-F238E27FC236}">
                <a16:creationId xmlns:a16="http://schemas.microsoft.com/office/drawing/2014/main" id="{AF2F6872-BC7D-7B6D-3778-1D856F12D437}"/>
              </a:ext>
            </a:extLst>
          </p:cNvPr>
          <p:cNvSpPr>
            <a:spLocks noGrp="1"/>
          </p:cNvSpPr>
          <p:nvPr/>
        </p:nvSpPr>
        <p:spPr>
          <a:xfrm>
            <a:off x="7943850" y="2533650"/>
            <a:ext cx="1314450" cy="552450"/>
          </a:xfrm>
          <a:prstGeom prst="rect">
            <a:avLst/>
          </a:prstGeom>
          <a:noFill/>
          <a:ln w="0">
            <a:noFill/>
            <a:prstDash val="solid"/>
          </a:ln>
        </p:spPr>
        <p:txBody>
          <a:bodyPr wrap="square" lIns="0" tIns="0" rIns="0" bIns="0" anchor="ctr">
            <a:noAutofit/>
          </a:bodyPr>
          <a:lstStyle/>
          <a:p>
            <a:pPr algn="l">
              <a:defRPr sz="1425" b="1" i="0">
                <a:solidFill>
                  <a:srgbClr val="021E5E"/>
                </a:solidFill>
                <a:latin typeface="Figtree"/>
                <a:ea typeface="Figtree"/>
                <a:cs typeface="Figtree"/>
              </a:defRPr>
            </a:pPr>
            <a:r>
              <a:rPr lang="en-GB" sz="1425" b="1" i="0" noProof="0">
                <a:solidFill>
                  <a:srgbClr val="021E5E"/>
                </a:solidFill>
                <a:latin typeface="Figtree"/>
                <a:ea typeface="Figtree"/>
                <a:cs typeface="Figtree"/>
              </a:rPr>
              <a:t>CCS issues the access token</a:t>
            </a:r>
          </a:p>
        </p:txBody>
      </p:sp>
      <p:sp>
        <p:nvSpPr>
          <p:cNvPr id="53" name="Rectangle 52">
            <a:extLst>
              <a:ext uri="{FF2B5EF4-FFF2-40B4-BE49-F238E27FC236}">
                <a16:creationId xmlns:a16="http://schemas.microsoft.com/office/drawing/2014/main" id="{256E6471-77D1-16B5-53A2-619122F2B24D}"/>
              </a:ext>
            </a:extLst>
          </p:cNvPr>
          <p:cNvSpPr>
            <a:spLocks noGrp="1"/>
          </p:cNvSpPr>
          <p:nvPr/>
        </p:nvSpPr>
        <p:spPr>
          <a:xfrm>
            <a:off x="7562850" y="3257550"/>
            <a:ext cx="1676400" cy="1733550"/>
          </a:xfrm>
          <a:prstGeom prst="rect">
            <a:avLst/>
          </a:prstGeom>
          <a:noFill/>
          <a:ln w="0">
            <a:noFill/>
            <a:prstDash val="solid"/>
          </a:ln>
        </p:spPr>
        <p:txBody>
          <a:bodyPr wrap="square" lIns="0" tIns="0" rIns="0" bIns="0" anchor="t">
            <a:noAutofit/>
          </a:bodyPr>
          <a:lstStyle/>
          <a:p>
            <a:pPr algn="l">
              <a:lnSpc>
                <a:spcPct val="105000"/>
              </a:lnSpc>
              <a:buNone/>
              <a:defRPr sz="1238" b="0" i="0">
                <a:solidFill>
                  <a:srgbClr val="201E2E"/>
                </a:solidFill>
                <a:latin typeface="Figtree"/>
                <a:ea typeface="Figtree"/>
                <a:cs typeface="Figtree"/>
              </a:defRPr>
            </a:pPr>
            <a:r>
              <a:rPr lang="en-GB" sz="1238" b="0" i="0" noProof="0">
                <a:solidFill>
                  <a:srgbClr val="201E2E"/>
                </a:solidFill>
                <a:latin typeface="Figtree"/>
                <a:ea typeface="Figtree"/>
                <a:cs typeface="Figtree"/>
              </a:rPr>
              <a:t>CCS issues </a:t>
            </a:r>
            <a:r>
              <a:rPr lang="en-GB" sz="1238">
                <a:solidFill>
                  <a:srgbClr val="201E2E"/>
                </a:solidFill>
                <a:latin typeface="Figtree"/>
                <a:ea typeface="Figtree"/>
                <a:cs typeface="Figtree"/>
              </a:rPr>
              <a:t>the</a:t>
            </a:r>
            <a:r>
              <a:rPr lang="en-GB" sz="1238" b="0" i="0" noProof="0">
                <a:solidFill>
                  <a:srgbClr val="201E2E"/>
                </a:solidFill>
                <a:latin typeface="Figtree"/>
                <a:ea typeface="Figtree"/>
                <a:cs typeface="Figtree"/>
              </a:rPr>
              <a:t> access token providing the permission is still in place. </a:t>
            </a:r>
          </a:p>
        </p:txBody>
      </p:sp>
      <p:sp>
        <p:nvSpPr>
          <p:cNvPr id="54" name="Rectangle: Rounded Corners 53">
            <a:extLst>
              <a:ext uri="{FF2B5EF4-FFF2-40B4-BE49-F238E27FC236}">
                <a16:creationId xmlns:a16="http://schemas.microsoft.com/office/drawing/2014/main" id="{DC76656B-55A1-572E-592D-3157EFF92C69}"/>
              </a:ext>
            </a:extLst>
          </p:cNvPr>
          <p:cNvSpPr>
            <a:spLocks noGrp="1"/>
          </p:cNvSpPr>
          <p:nvPr/>
        </p:nvSpPr>
        <p:spPr>
          <a:xfrm>
            <a:off x="9696450" y="2400300"/>
            <a:ext cx="2019300" cy="2724150"/>
          </a:xfrm>
          <a:prstGeom prst="roundRect">
            <a:avLst>
              <a:gd name="adj" fmla="val 5660"/>
            </a:avLst>
          </a:prstGeom>
          <a:solidFill>
            <a:srgbClr val="EAF0FF"/>
          </a:solidFill>
          <a:ln w="11906">
            <a:solidFill>
              <a:srgbClr val="0F9ED5"/>
            </a:solidFill>
            <a:prstDash val="solid"/>
          </a:ln>
        </p:spPr>
        <p:txBody>
          <a:bodyPr/>
          <a:lstStyle/>
          <a:p>
            <a:endParaRPr lang="en-GB" noProof="0"/>
          </a:p>
        </p:txBody>
      </p:sp>
      <p:sp>
        <p:nvSpPr>
          <p:cNvPr id="55" name="Oval 54">
            <a:extLst>
              <a:ext uri="{FF2B5EF4-FFF2-40B4-BE49-F238E27FC236}">
                <a16:creationId xmlns:a16="http://schemas.microsoft.com/office/drawing/2014/main" id="{5ED7899C-D80E-6A6E-A9EB-BF8CEF45875A}"/>
              </a:ext>
            </a:extLst>
          </p:cNvPr>
          <p:cNvSpPr>
            <a:spLocks noGrp="1"/>
          </p:cNvSpPr>
          <p:nvPr/>
        </p:nvSpPr>
        <p:spPr>
          <a:xfrm>
            <a:off x="9829800" y="2533650"/>
            <a:ext cx="323850" cy="323850"/>
          </a:xfrm>
          <a:prstGeom prst="ellipse">
            <a:avLst/>
          </a:prstGeom>
          <a:solidFill>
            <a:srgbClr val="4D38F5"/>
          </a:solidFill>
          <a:ln w="0">
            <a:noFill/>
            <a:prstDash val="solid"/>
          </a:ln>
        </p:spPr>
        <p:txBody>
          <a:bodyPr lIns="0" tIns="0" rIns="0" bIns="0" anchor="ctr">
            <a:noAutofit/>
          </a:bodyPr>
          <a:lstStyle/>
          <a:p>
            <a:pPr algn="ctr">
              <a:defRPr sz="1500" b="1">
                <a:solidFill>
                  <a:srgbClr val="FFFFFF"/>
                </a:solidFill>
                <a:latin typeface="Figtree"/>
                <a:ea typeface="Figtree"/>
                <a:cs typeface="Figtree"/>
              </a:defRPr>
            </a:pPr>
            <a:r>
              <a:rPr lang="en-GB" sz="1500" b="1" noProof="0">
                <a:solidFill>
                  <a:srgbClr val="FFFFFF"/>
                </a:solidFill>
                <a:latin typeface="Figtree"/>
                <a:ea typeface="Figtree"/>
                <a:cs typeface="Figtree"/>
              </a:rPr>
              <a:t>5</a:t>
            </a:r>
          </a:p>
        </p:txBody>
      </p:sp>
      <p:sp>
        <p:nvSpPr>
          <p:cNvPr id="56" name="Rectangle 55">
            <a:extLst>
              <a:ext uri="{FF2B5EF4-FFF2-40B4-BE49-F238E27FC236}">
                <a16:creationId xmlns:a16="http://schemas.microsoft.com/office/drawing/2014/main" id="{14091F68-66AC-1895-CD8E-713CA5183B06}"/>
              </a:ext>
            </a:extLst>
          </p:cNvPr>
          <p:cNvSpPr>
            <a:spLocks noGrp="1"/>
          </p:cNvSpPr>
          <p:nvPr/>
        </p:nvSpPr>
        <p:spPr>
          <a:xfrm>
            <a:off x="10248900" y="2533650"/>
            <a:ext cx="1314450" cy="552450"/>
          </a:xfrm>
          <a:prstGeom prst="rect">
            <a:avLst/>
          </a:prstGeom>
          <a:noFill/>
          <a:ln w="0">
            <a:noFill/>
            <a:prstDash val="solid"/>
          </a:ln>
        </p:spPr>
        <p:txBody>
          <a:bodyPr wrap="square" lIns="0" tIns="0" rIns="0" bIns="0" anchor="ctr">
            <a:noAutofit/>
          </a:bodyPr>
          <a:lstStyle/>
          <a:p>
            <a:pPr algn="l">
              <a:defRPr sz="1425" b="1" i="0">
                <a:solidFill>
                  <a:srgbClr val="021E5E"/>
                </a:solidFill>
                <a:latin typeface="Figtree"/>
                <a:ea typeface="Figtree"/>
                <a:cs typeface="Figtree"/>
              </a:defRPr>
            </a:pPr>
            <a:r>
              <a:rPr lang="en-GB" sz="1425" b="1" i="0" noProof="0">
                <a:solidFill>
                  <a:srgbClr val="021E5E"/>
                </a:solidFill>
                <a:latin typeface="Figtree"/>
                <a:ea typeface="Figtree"/>
                <a:cs typeface="Figtree"/>
              </a:rPr>
              <a:t>RTI User gets the details</a:t>
            </a:r>
          </a:p>
        </p:txBody>
      </p:sp>
      <p:sp>
        <p:nvSpPr>
          <p:cNvPr id="57" name="Rectangle 56">
            <a:extLst>
              <a:ext uri="{FF2B5EF4-FFF2-40B4-BE49-F238E27FC236}">
                <a16:creationId xmlns:a16="http://schemas.microsoft.com/office/drawing/2014/main" id="{CF30DEFF-AD33-0829-7163-4D6B8828F158}"/>
              </a:ext>
            </a:extLst>
          </p:cNvPr>
          <p:cNvSpPr>
            <a:spLocks noGrp="1"/>
          </p:cNvSpPr>
          <p:nvPr/>
        </p:nvSpPr>
        <p:spPr>
          <a:xfrm>
            <a:off x="9867900" y="3257550"/>
            <a:ext cx="1676400" cy="1733550"/>
          </a:xfrm>
          <a:prstGeom prst="rect">
            <a:avLst/>
          </a:prstGeom>
          <a:noFill/>
          <a:ln w="0">
            <a:noFill/>
            <a:prstDash val="solid"/>
          </a:ln>
        </p:spPr>
        <p:txBody>
          <a:bodyPr wrap="square" lIns="0" tIns="0" rIns="0" bIns="0" anchor="t">
            <a:noAutofit/>
          </a:bodyPr>
          <a:lstStyle/>
          <a:p>
            <a:pPr algn="l">
              <a:lnSpc>
                <a:spcPct val="105000"/>
              </a:lnSpc>
              <a:buNone/>
              <a:defRPr sz="1238" b="0" i="0">
                <a:solidFill>
                  <a:srgbClr val="201E2E"/>
                </a:solidFill>
                <a:latin typeface="Figtree"/>
                <a:ea typeface="Figtree"/>
                <a:cs typeface="Figtree"/>
              </a:defRPr>
            </a:pPr>
            <a:r>
              <a:rPr lang="en-GB" sz="1238" b="0" i="0" noProof="0">
                <a:solidFill>
                  <a:srgbClr val="201E2E"/>
                </a:solidFill>
                <a:latin typeface="Figtree"/>
                <a:ea typeface="Figtree"/>
                <a:cs typeface="Figtree"/>
              </a:rPr>
              <a:t>The RTI </a:t>
            </a:r>
            <a:r>
              <a:rPr lang="en-GB" sz="1238">
                <a:solidFill>
                  <a:srgbClr val="201E2E"/>
                </a:solidFill>
                <a:latin typeface="Figtree"/>
                <a:ea typeface="Figtree"/>
                <a:cs typeface="Figtree"/>
              </a:rPr>
              <a:t>U</a:t>
            </a:r>
            <a:r>
              <a:rPr lang="en-GB" sz="1238" b="0" i="0" noProof="0">
                <a:solidFill>
                  <a:srgbClr val="201E2E"/>
                </a:solidFill>
                <a:latin typeface="Figtree"/>
                <a:ea typeface="Figtree"/>
                <a:cs typeface="Figtree"/>
              </a:rPr>
              <a:t>ser provides the supplier with the access token with the Get TI Event Details request</a:t>
            </a:r>
            <a:r>
              <a:rPr lang="en-GB" sz="1238">
                <a:solidFill>
                  <a:srgbClr val="201E2E"/>
                </a:solidFill>
                <a:latin typeface="Figtree"/>
                <a:ea typeface="Figtree"/>
                <a:cs typeface="Figtree"/>
              </a:rPr>
              <a:t> to find out the details of the change.</a:t>
            </a:r>
            <a:endParaRPr lang="en-GB" sz="1238" b="0" i="0" noProof="0">
              <a:solidFill>
                <a:srgbClr val="201E2E"/>
              </a:solidFill>
              <a:latin typeface="Figtree"/>
              <a:ea typeface="Figtree"/>
              <a:cs typeface="Figtree"/>
            </a:endParaRPr>
          </a:p>
        </p:txBody>
      </p:sp>
      <p:cxnSp>
        <p:nvCxnSpPr>
          <p:cNvPr id="58" name="Straight Arrow Connector 57">
            <a:extLst>
              <a:ext uri="{FF2B5EF4-FFF2-40B4-BE49-F238E27FC236}">
                <a16:creationId xmlns:a16="http://schemas.microsoft.com/office/drawing/2014/main" id="{0C0BDD09-75EC-795D-FAFB-F24B01037404}"/>
              </a:ext>
            </a:extLst>
          </p:cNvPr>
          <p:cNvCxnSpPr>
            <a:stCxn id="38" idx="3"/>
            <a:endCxn id="42" idx="1"/>
          </p:cNvCxnSpPr>
          <p:nvPr/>
        </p:nvCxnSpPr>
        <p:spPr>
          <a:xfrm>
            <a:off x="2495550" y="3762375"/>
            <a:ext cx="285750" cy="0"/>
          </a:xfrm>
          <a:prstGeom prst="straightConnector1">
            <a:avLst/>
          </a:prstGeom>
          <a:ln w="22860">
            <a:solidFill>
              <a:srgbClr val="4D38F5"/>
            </a:solidFill>
            <a:prstDash val="solid"/>
            <a:headEnd type="none" w="med" len="med"/>
            <a:tailEnd type="triangle" w="sm" len="sm"/>
          </a:ln>
        </p:spPr>
      </p:cxnSp>
      <p:cxnSp>
        <p:nvCxnSpPr>
          <p:cNvPr id="59" name="Straight Arrow Connector 58">
            <a:extLst>
              <a:ext uri="{FF2B5EF4-FFF2-40B4-BE49-F238E27FC236}">
                <a16:creationId xmlns:a16="http://schemas.microsoft.com/office/drawing/2014/main" id="{3C96103D-E6CE-9FC9-8B4E-48A7AF050245}"/>
              </a:ext>
            </a:extLst>
          </p:cNvPr>
          <p:cNvCxnSpPr>
            <a:stCxn id="42" idx="3"/>
            <a:endCxn id="46" idx="1"/>
          </p:cNvCxnSpPr>
          <p:nvPr/>
        </p:nvCxnSpPr>
        <p:spPr>
          <a:xfrm>
            <a:off x="4800600" y="3762375"/>
            <a:ext cx="285750" cy="0"/>
          </a:xfrm>
          <a:prstGeom prst="straightConnector1">
            <a:avLst/>
          </a:prstGeom>
          <a:ln w="22860">
            <a:solidFill>
              <a:srgbClr val="4D38F5"/>
            </a:solidFill>
            <a:prstDash val="solid"/>
            <a:headEnd type="none" w="med" len="med"/>
            <a:tailEnd type="triangle" w="sm" len="sm"/>
          </a:ln>
        </p:spPr>
      </p:cxnSp>
      <p:cxnSp>
        <p:nvCxnSpPr>
          <p:cNvPr id="60" name="Straight Arrow Connector 59">
            <a:extLst>
              <a:ext uri="{FF2B5EF4-FFF2-40B4-BE49-F238E27FC236}">
                <a16:creationId xmlns:a16="http://schemas.microsoft.com/office/drawing/2014/main" id="{9FDF0ECD-1695-C7E3-D2AC-CD6C307D4686}"/>
              </a:ext>
            </a:extLst>
          </p:cNvPr>
          <p:cNvCxnSpPr>
            <a:stCxn id="46" idx="3"/>
            <a:endCxn id="50" idx="1"/>
          </p:cNvCxnSpPr>
          <p:nvPr/>
        </p:nvCxnSpPr>
        <p:spPr>
          <a:xfrm>
            <a:off x="7105650" y="3762375"/>
            <a:ext cx="285750" cy="0"/>
          </a:xfrm>
          <a:prstGeom prst="straightConnector1">
            <a:avLst/>
          </a:prstGeom>
          <a:ln w="22860">
            <a:solidFill>
              <a:srgbClr val="4D38F5"/>
            </a:solidFill>
            <a:prstDash val="solid"/>
            <a:headEnd type="none" w="med" len="med"/>
            <a:tailEnd type="triangle" w="sm" len="sm"/>
          </a:ln>
        </p:spPr>
      </p:cxnSp>
      <p:cxnSp>
        <p:nvCxnSpPr>
          <p:cNvPr id="61" name="Straight Arrow Connector 60">
            <a:extLst>
              <a:ext uri="{FF2B5EF4-FFF2-40B4-BE49-F238E27FC236}">
                <a16:creationId xmlns:a16="http://schemas.microsoft.com/office/drawing/2014/main" id="{597D7D4E-191D-0031-3297-8480ED509283}"/>
              </a:ext>
            </a:extLst>
          </p:cNvPr>
          <p:cNvCxnSpPr>
            <a:stCxn id="50" idx="3"/>
            <a:endCxn id="54" idx="1"/>
          </p:cNvCxnSpPr>
          <p:nvPr/>
        </p:nvCxnSpPr>
        <p:spPr>
          <a:xfrm>
            <a:off x="9410700" y="3762375"/>
            <a:ext cx="285750" cy="0"/>
          </a:xfrm>
          <a:prstGeom prst="straightConnector1">
            <a:avLst/>
          </a:prstGeom>
          <a:ln w="22860">
            <a:solidFill>
              <a:srgbClr val="4D38F5"/>
            </a:solidFill>
            <a:prstDash val="solid"/>
            <a:headEnd type="none" w="med" len="med"/>
            <a:tailEnd type="triangle" w="sm" len="sm"/>
          </a:ln>
        </p:spPr>
      </p:cxnSp>
      <p:sp>
        <p:nvSpPr>
          <p:cNvPr id="62" name="Rectangle: Rounded Corners 61">
            <a:extLst>
              <a:ext uri="{FF2B5EF4-FFF2-40B4-BE49-F238E27FC236}">
                <a16:creationId xmlns:a16="http://schemas.microsoft.com/office/drawing/2014/main" id="{1840F1EE-E72B-0DFD-5052-29F24E1F0EF5}"/>
              </a:ext>
            </a:extLst>
          </p:cNvPr>
          <p:cNvSpPr>
            <a:spLocks noGrp="1"/>
          </p:cNvSpPr>
          <p:nvPr/>
        </p:nvSpPr>
        <p:spPr>
          <a:xfrm>
            <a:off x="1524000" y="5524500"/>
            <a:ext cx="9144000" cy="609600"/>
          </a:xfrm>
          <a:prstGeom prst="roundRect">
            <a:avLst>
              <a:gd name="adj" fmla="val 18750"/>
            </a:avLst>
          </a:prstGeom>
          <a:solidFill>
            <a:schemeClr val="bg1"/>
          </a:solidFill>
          <a:ln w="11906">
            <a:solidFill>
              <a:srgbClr val="D9DDE8"/>
            </a:solidFill>
            <a:prstDash val="solid"/>
          </a:ln>
        </p:spPr>
        <p:txBody>
          <a:bodyPr/>
          <a:lstStyle/>
          <a:p>
            <a:endParaRPr lang="en-GB" noProof="0">
              <a:solidFill>
                <a:srgbClr val="002060"/>
              </a:solidFill>
            </a:endParaRPr>
          </a:p>
        </p:txBody>
      </p:sp>
      <p:sp>
        <p:nvSpPr>
          <p:cNvPr id="63" name="Rectangle 62">
            <a:extLst>
              <a:ext uri="{FF2B5EF4-FFF2-40B4-BE49-F238E27FC236}">
                <a16:creationId xmlns:a16="http://schemas.microsoft.com/office/drawing/2014/main" id="{46D04882-215D-DD15-47CC-2023F0601CE9}"/>
              </a:ext>
            </a:extLst>
          </p:cNvPr>
          <p:cNvSpPr>
            <a:spLocks noGrp="1"/>
          </p:cNvSpPr>
          <p:nvPr/>
        </p:nvSpPr>
        <p:spPr>
          <a:xfrm>
            <a:off x="1905000" y="5686425"/>
            <a:ext cx="8382000" cy="285750"/>
          </a:xfrm>
          <a:prstGeom prst="rect">
            <a:avLst/>
          </a:prstGeom>
          <a:noFill/>
          <a:ln w="0">
            <a:noFill/>
            <a:prstDash val="solid"/>
          </a:ln>
        </p:spPr>
        <p:txBody>
          <a:bodyPr wrap="square" lIns="0" tIns="0" rIns="0" bIns="0" anchor="ctr">
            <a:noAutofit/>
          </a:bodyPr>
          <a:lstStyle/>
          <a:p>
            <a:pPr algn="ctr">
              <a:defRPr sz="1575" b="1" i="0">
                <a:solidFill>
                  <a:srgbClr val="FFFFFF"/>
                </a:solidFill>
                <a:latin typeface="Figtree"/>
                <a:ea typeface="Figtree"/>
                <a:cs typeface="Figtree"/>
              </a:defRPr>
            </a:pPr>
            <a:r>
              <a:rPr lang="en-GB" sz="1575" b="1" i="0" noProof="0">
                <a:solidFill>
                  <a:srgbClr val="002060"/>
                </a:solidFill>
                <a:latin typeface="Figtree"/>
                <a:ea typeface="Figtree"/>
                <a:cs typeface="Figtree"/>
              </a:rPr>
              <a:t>The SSF signal triggers the process. It does not carry the event details or authorise access.</a:t>
            </a:r>
          </a:p>
        </p:txBody>
      </p:sp>
    </p:spTree>
    <p:extLst>
      <p:ext uri="{BB962C8B-B14F-4D97-AF65-F5344CB8AC3E}">
        <p14:creationId xmlns:p14="http://schemas.microsoft.com/office/powerpoint/2010/main" val="41160574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F8830-71AA-A1EA-E684-999D005FAE93}"/>
            </a:ext>
          </a:extLst>
        </p:cNvPr>
        <p:cNvGrpSpPr/>
        <p:nvPr/>
      </p:nvGrpSpPr>
      <p:grpSpPr>
        <a:xfrm>
          <a:off x="0" y="0"/>
          <a:ext cx="0" cy="0"/>
          <a:chOff x="0" y="0"/>
          <a:chExt cx="0" cy="0"/>
        </a:xfrm>
      </p:grpSpPr>
      <p:sp>
        <p:nvSpPr>
          <p:cNvPr id="73" name="Straight Connector 72">
            <a:extLst>
              <a:ext uri="{FF2B5EF4-FFF2-40B4-BE49-F238E27FC236}">
                <a16:creationId xmlns:a16="http://schemas.microsoft.com/office/drawing/2014/main" id="{E1A754DC-3B70-4168-2C2E-F3240CD38D03}"/>
              </a:ext>
            </a:extLst>
          </p:cNvPr>
          <p:cNvSpPr>
            <a:spLocks noGrp="1"/>
          </p:cNvSpPr>
          <p:nvPr/>
        </p:nvSpPr>
        <p:spPr>
          <a:xfrm>
            <a:off x="552450" y="6419850"/>
            <a:ext cx="11087100" cy="0"/>
          </a:xfrm>
          <a:prstGeom prst="line">
            <a:avLst/>
          </a:prstGeom>
          <a:noFill/>
          <a:ln w="9525">
            <a:solidFill>
              <a:srgbClr val="D9DDE8"/>
            </a:solidFill>
            <a:prstDash val="solid"/>
          </a:ln>
        </p:spPr>
        <p:txBody>
          <a:bodyPr/>
          <a:lstStyle/>
          <a:p>
            <a:endParaRPr lang="en-GB">
              <a:solidFill>
                <a:srgbClr val="000000"/>
              </a:solidFill>
              <a:latin typeface="Calibri"/>
              <a:ea typeface="Calibri"/>
              <a:cs typeface="Calibri"/>
            </a:endParaRPr>
          </a:p>
        </p:txBody>
      </p:sp>
      <p:sp>
        <p:nvSpPr>
          <p:cNvPr id="47" name="Rectangle: Rounded Corners 46">
            <a:extLst>
              <a:ext uri="{FF2B5EF4-FFF2-40B4-BE49-F238E27FC236}">
                <a16:creationId xmlns:a16="http://schemas.microsoft.com/office/drawing/2014/main" id="{C38F0B93-8F14-1F54-696D-99D64B521776}"/>
              </a:ext>
            </a:extLst>
          </p:cNvPr>
          <p:cNvSpPr>
            <a:spLocks noGrp="1"/>
          </p:cNvSpPr>
          <p:nvPr/>
        </p:nvSpPr>
        <p:spPr>
          <a:xfrm>
            <a:off x="904875" y="5657850"/>
            <a:ext cx="10382250" cy="609600"/>
          </a:xfrm>
          <a:prstGeom prst="roundRect">
            <a:avLst>
              <a:gd name="adj" fmla="val 18750"/>
            </a:avLst>
          </a:prstGeom>
          <a:solidFill>
            <a:schemeClr val="bg1"/>
          </a:solidFill>
          <a:ln w="11906">
            <a:solidFill>
              <a:srgbClr val="D9DDE8"/>
            </a:solidFill>
            <a:prstDash val="solid"/>
          </a:ln>
        </p:spPr>
        <p:txBody>
          <a:bodyPr/>
          <a:lstStyle/>
          <a:p>
            <a:endParaRPr lang="en-GB" noProof="0"/>
          </a:p>
        </p:txBody>
      </p:sp>
      <p:sp>
        <p:nvSpPr>
          <p:cNvPr id="49" name="section-label">
            <a:extLst>
              <a:ext uri="{FF2B5EF4-FFF2-40B4-BE49-F238E27FC236}">
                <a16:creationId xmlns:a16="http://schemas.microsoft.com/office/drawing/2014/main" id="{104BF466-D996-499A-7A3A-E84265675368}"/>
              </a:ext>
            </a:extLst>
          </p:cNvPr>
          <p:cNvSpPr>
            <a:spLocks noGrp="1"/>
          </p:cNvSpPr>
          <p:nvPr/>
        </p:nvSpPr>
        <p:spPr>
          <a:xfrm>
            <a:off x="552450" y="123825"/>
            <a:ext cx="7239000" cy="190500"/>
          </a:xfrm>
          <a:prstGeom prst="rect">
            <a:avLst/>
          </a:prstGeom>
          <a:noFill/>
          <a:ln w="0">
            <a:noFill/>
            <a:prstDash val="solid"/>
          </a:ln>
        </p:spPr>
        <p:txBody>
          <a:bodyPr wrap="square" lIns="0" tIns="0" rIns="0" bIns="0" anchor="ctr">
            <a:noAutofit/>
          </a:bodyPr>
          <a:lstStyle/>
          <a:p>
            <a:pPr algn="l">
              <a:defRPr sz="938" b="1" i="0">
                <a:solidFill>
                  <a:srgbClr val="4D38F5"/>
                </a:solidFill>
                <a:latin typeface="Figtree"/>
                <a:ea typeface="Figtree"/>
                <a:cs typeface="Figtree"/>
              </a:defRPr>
            </a:pPr>
            <a:r>
              <a:rPr lang="en-GB" sz="938" b="1" i="0" noProof="0">
                <a:solidFill>
                  <a:srgbClr val="4D38F5"/>
                </a:solidFill>
                <a:latin typeface="Figtree"/>
                <a:ea typeface="Figtree"/>
                <a:cs typeface="Figtree"/>
              </a:rPr>
              <a:t>TI EVENTS</a:t>
            </a:r>
          </a:p>
        </p:txBody>
      </p:sp>
      <p:sp>
        <p:nvSpPr>
          <p:cNvPr id="51" name="slide-title">
            <a:extLst>
              <a:ext uri="{FF2B5EF4-FFF2-40B4-BE49-F238E27FC236}">
                <a16:creationId xmlns:a16="http://schemas.microsoft.com/office/drawing/2014/main" id="{EA11A1D1-F374-0E33-A355-F0A120084A85}"/>
              </a:ext>
            </a:extLst>
          </p:cNvPr>
          <p:cNvSpPr>
            <a:spLocks noGrp="1"/>
          </p:cNvSpPr>
          <p:nvPr/>
        </p:nvSpPr>
        <p:spPr>
          <a:xfrm>
            <a:off x="552450" y="342900"/>
            <a:ext cx="10477500" cy="552450"/>
          </a:xfrm>
          <a:prstGeom prst="rect">
            <a:avLst/>
          </a:prstGeom>
          <a:noFill/>
          <a:ln w="0">
            <a:noFill/>
            <a:prstDash val="solid"/>
          </a:ln>
        </p:spPr>
        <p:txBody>
          <a:bodyPr wrap="square" lIns="0" tIns="0" rIns="0" bIns="0" anchor="ctr">
            <a:noAutofit/>
          </a:bodyPr>
          <a:lstStyle/>
          <a:p>
            <a:pPr algn="l">
              <a:defRPr sz="3150" b="1" i="0">
                <a:solidFill>
                  <a:srgbClr val="021E5E"/>
                </a:solidFill>
                <a:latin typeface="Figtree"/>
                <a:ea typeface="Figtree"/>
                <a:cs typeface="Figtree"/>
              </a:defRPr>
            </a:pPr>
            <a:r>
              <a:rPr lang="en-GB" sz="3150" b="1" i="0" noProof="0">
                <a:solidFill>
                  <a:srgbClr val="021E5E"/>
                </a:solidFill>
                <a:latin typeface="Figtree"/>
                <a:ea typeface="Figtree"/>
                <a:cs typeface="Figtree"/>
              </a:rPr>
              <a:t>The five TI events</a:t>
            </a:r>
          </a:p>
        </p:txBody>
      </p:sp>
      <p:sp>
        <p:nvSpPr>
          <p:cNvPr id="53" name="Rectangle 52">
            <a:extLst>
              <a:ext uri="{FF2B5EF4-FFF2-40B4-BE49-F238E27FC236}">
                <a16:creationId xmlns:a16="http://schemas.microsoft.com/office/drawing/2014/main" id="{319C4B22-8DA1-24D4-661D-8BD7C28C38DB}"/>
              </a:ext>
            </a:extLst>
          </p:cNvPr>
          <p:cNvSpPr>
            <a:spLocks noGrp="1"/>
          </p:cNvSpPr>
          <p:nvPr/>
        </p:nvSpPr>
        <p:spPr>
          <a:xfrm>
            <a:off x="571500" y="971550"/>
            <a:ext cx="10668000" cy="419100"/>
          </a:xfrm>
          <a:prstGeom prst="rect">
            <a:avLst/>
          </a:prstGeom>
          <a:noFill/>
          <a:ln w="0">
            <a:noFill/>
            <a:prstDash val="solid"/>
          </a:ln>
        </p:spPr>
        <p:txBody>
          <a:bodyPr wrap="square" lIns="0" tIns="0" rIns="0" bIns="0" anchor="t">
            <a:noAutofit/>
          </a:bodyPr>
          <a:lstStyle/>
          <a:p>
            <a:pPr algn="l">
              <a:defRPr sz="1725" b="0" i="0">
                <a:solidFill>
                  <a:srgbClr val="5E6274"/>
                </a:solidFill>
                <a:latin typeface="Figtree"/>
                <a:ea typeface="Figtree"/>
                <a:cs typeface="Figtree"/>
              </a:defRPr>
            </a:pPr>
            <a:r>
              <a:rPr lang="en-GB" sz="1600" b="0" i="0" noProof="0">
                <a:solidFill>
                  <a:srgbClr val="5E6274"/>
                </a:solidFill>
                <a:latin typeface="Figtree"/>
                <a:ea typeface="Figtree"/>
                <a:cs typeface="Figtree"/>
              </a:rPr>
              <a:t>Two events update the tariff information. Three indicate that the underlying relationship has changed or is ending. </a:t>
            </a:r>
          </a:p>
          <a:p>
            <a:pPr algn="l">
              <a:defRPr sz="1725" b="0" i="0">
                <a:solidFill>
                  <a:srgbClr val="5E6274"/>
                </a:solidFill>
                <a:latin typeface="Figtree"/>
                <a:ea typeface="Figtree"/>
                <a:cs typeface="Figtree"/>
              </a:defRPr>
            </a:pPr>
            <a:r>
              <a:rPr lang="en-GB" sz="1100" i="1">
                <a:solidFill>
                  <a:srgbClr val="5E6274"/>
                </a:solidFill>
                <a:latin typeface="Figtree"/>
                <a:ea typeface="Figtree"/>
                <a:cs typeface="Figtree"/>
              </a:rPr>
              <a:t>*</a:t>
            </a:r>
            <a:r>
              <a:rPr lang="en-GB" sz="1100" b="0" i="1" noProof="0">
                <a:solidFill>
                  <a:srgbClr val="5E6274"/>
                </a:solidFill>
                <a:latin typeface="Figtree"/>
                <a:ea typeface="Figtree"/>
                <a:cs typeface="Figtree"/>
              </a:rPr>
              <a:t>The triggers and timings are aligned to the November consultation except for Change of Occupier which is an additional TI event.</a:t>
            </a:r>
          </a:p>
        </p:txBody>
      </p:sp>
      <p:sp>
        <p:nvSpPr>
          <p:cNvPr id="55" name="Rectangle 54">
            <a:extLst>
              <a:ext uri="{FF2B5EF4-FFF2-40B4-BE49-F238E27FC236}">
                <a16:creationId xmlns:a16="http://schemas.microsoft.com/office/drawing/2014/main" id="{A9F88E0F-E084-CC91-2506-A1911D2B0F3F}"/>
              </a:ext>
            </a:extLst>
          </p:cNvPr>
          <p:cNvSpPr>
            <a:spLocks noGrp="1"/>
          </p:cNvSpPr>
          <p:nvPr/>
        </p:nvSpPr>
        <p:spPr>
          <a:xfrm>
            <a:off x="714375" y="1600200"/>
            <a:ext cx="4286250" cy="285750"/>
          </a:xfrm>
          <a:prstGeom prst="rect">
            <a:avLst/>
          </a:prstGeom>
          <a:noFill/>
          <a:ln w="0">
            <a:noFill/>
            <a:prstDash val="solid"/>
          </a:ln>
        </p:spPr>
        <p:txBody>
          <a:bodyPr wrap="square" lIns="0" tIns="0" rIns="0" bIns="0" anchor="ctr">
            <a:noAutofit/>
          </a:bodyPr>
          <a:lstStyle/>
          <a:p>
            <a:pPr algn="l">
              <a:defRPr sz="1125" b="1" i="0">
                <a:solidFill>
                  <a:srgbClr val="4D38F5"/>
                </a:solidFill>
                <a:latin typeface="Figtree"/>
                <a:ea typeface="Figtree"/>
                <a:cs typeface="Figtree"/>
              </a:defRPr>
            </a:pPr>
            <a:r>
              <a:rPr lang="en-GB" sz="1125" b="1" i="0" noProof="0">
                <a:solidFill>
                  <a:srgbClr val="4D38F5"/>
                </a:solidFill>
                <a:latin typeface="Figtree"/>
                <a:ea typeface="Figtree"/>
                <a:cs typeface="Figtree"/>
              </a:rPr>
              <a:t>TARIFF DATA CHANGED</a:t>
            </a:r>
          </a:p>
        </p:txBody>
      </p:sp>
      <p:sp>
        <p:nvSpPr>
          <p:cNvPr id="57" name="Rectangle: Rounded Corners 56">
            <a:extLst>
              <a:ext uri="{FF2B5EF4-FFF2-40B4-BE49-F238E27FC236}">
                <a16:creationId xmlns:a16="http://schemas.microsoft.com/office/drawing/2014/main" id="{A5E7FB90-CBE5-7CD7-EE25-40982148AEB7}"/>
              </a:ext>
            </a:extLst>
          </p:cNvPr>
          <p:cNvSpPr>
            <a:spLocks noGrp="1"/>
          </p:cNvSpPr>
          <p:nvPr/>
        </p:nvSpPr>
        <p:spPr>
          <a:xfrm>
            <a:off x="714375" y="2076450"/>
            <a:ext cx="4953000" cy="1095375"/>
          </a:xfrm>
          <a:prstGeom prst="roundRect">
            <a:avLst>
              <a:gd name="adj" fmla="val 10435"/>
            </a:avLst>
          </a:prstGeom>
          <a:solidFill>
            <a:srgbClr val="EAF0FF"/>
          </a:solidFill>
          <a:ln w="11906">
            <a:solidFill>
              <a:srgbClr val="0F9ED5"/>
            </a:solidFill>
            <a:prstDash val="solid"/>
          </a:ln>
        </p:spPr>
        <p:txBody>
          <a:bodyPr/>
          <a:lstStyle/>
          <a:p>
            <a:endParaRPr lang="en-GB" noProof="0"/>
          </a:p>
        </p:txBody>
      </p:sp>
      <p:sp>
        <p:nvSpPr>
          <p:cNvPr id="59" name="Rectangle 58">
            <a:extLst>
              <a:ext uri="{FF2B5EF4-FFF2-40B4-BE49-F238E27FC236}">
                <a16:creationId xmlns:a16="http://schemas.microsoft.com/office/drawing/2014/main" id="{BC5B33CF-EA5E-8CB0-8FA5-E4C5E27A9640}"/>
              </a:ext>
            </a:extLst>
          </p:cNvPr>
          <p:cNvSpPr>
            <a:spLocks noGrp="1"/>
          </p:cNvSpPr>
          <p:nvPr/>
        </p:nvSpPr>
        <p:spPr>
          <a:xfrm>
            <a:off x="885825" y="2209800"/>
            <a:ext cx="4610100" cy="419100"/>
          </a:xfrm>
          <a:prstGeom prst="rect">
            <a:avLst/>
          </a:prstGeom>
          <a:noFill/>
          <a:ln w="0">
            <a:noFill/>
            <a:prstDash val="solid"/>
          </a:ln>
        </p:spPr>
        <p:txBody>
          <a:bodyPr wrap="square" lIns="0" tIns="0" rIns="0" bIns="0" anchor="ctr">
            <a:noAutofit/>
          </a:bodyPr>
          <a:lstStyle/>
          <a:p>
            <a:pPr algn="l">
              <a:defRPr sz="1725" b="1" i="0">
                <a:solidFill>
                  <a:srgbClr val="021E5E"/>
                </a:solidFill>
                <a:latin typeface="Figtree"/>
                <a:ea typeface="Figtree"/>
                <a:cs typeface="Figtree"/>
              </a:defRPr>
            </a:pPr>
            <a:r>
              <a:rPr lang="en-GB" sz="1725" b="1" i="0" noProof="0">
                <a:solidFill>
                  <a:srgbClr val="021E5E"/>
                </a:solidFill>
                <a:latin typeface="Figtree"/>
                <a:ea typeface="Figtree"/>
                <a:cs typeface="Figtree"/>
              </a:rPr>
              <a:t>1  Change of Tariff ID</a:t>
            </a:r>
          </a:p>
        </p:txBody>
      </p:sp>
      <p:sp>
        <p:nvSpPr>
          <p:cNvPr id="61" name="Rectangle 60">
            <a:extLst>
              <a:ext uri="{FF2B5EF4-FFF2-40B4-BE49-F238E27FC236}">
                <a16:creationId xmlns:a16="http://schemas.microsoft.com/office/drawing/2014/main" id="{12BE43A2-F618-0B8B-6913-406FFB42776E}"/>
              </a:ext>
            </a:extLst>
          </p:cNvPr>
          <p:cNvSpPr>
            <a:spLocks noGrp="1"/>
          </p:cNvSpPr>
          <p:nvPr/>
        </p:nvSpPr>
        <p:spPr>
          <a:xfrm>
            <a:off x="885825" y="2628900"/>
            <a:ext cx="4610100" cy="409575"/>
          </a:xfrm>
          <a:prstGeom prst="rect">
            <a:avLst/>
          </a:prstGeom>
          <a:noFill/>
          <a:ln w="0">
            <a:noFill/>
            <a:prstDash val="solid"/>
          </a:ln>
        </p:spPr>
        <p:txBody>
          <a:bodyPr wrap="square" lIns="0" tIns="0" rIns="0" bIns="0" anchor="t">
            <a:noAutofit/>
          </a:bodyPr>
          <a:lstStyle/>
          <a:p>
            <a:pPr algn="l">
              <a:lnSpc>
                <a:spcPct val="105000"/>
              </a:lnSpc>
              <a:buNone/>
              <a:defRPr sz="1425" b="0" i="0">
                <a:solidFill>
                  <a:srgbClr val="201E2E"/>
                </a:solidFill>
                <a:latin typeface="Figtree"/>
                <a:ea typeface="Figtree"/>
                <a:cs typeface="Figtree"/>
              </a:defRPr>
            </a:pPr>
            <a:r>
              <a:rPr lang="en-GB" sz="1425" b="0" i="0" noProof="0">
                <a:solidFill>
                  <a:srgbClr val="201E2E"/>
                </a:solidFill>
                <a:latin typeface="Figtree"/>
                <a:ea typeface="Figtree"/>
                <a:cs typeface="Figtree"/>
              </a:rPr>
              <a:t>The tariff ID associated with an </a:t>
            </a:r>
            <a:r>
              <a:rPr lang="en-GB" sz="1425" b="0" i="0" noProof="0" err="1">
                <a:solidFill>
                  <a:srgbClr val="201E2E"/>
                </a:solidFill>
                <a:latin typeface="Figtree"/>
                <a:ea typeface="Figtree"/>
                <a:cs typeface="Figtree"/>
              </a:rPr>
              <a:t>MPxN</a:t>
            </a:r>
            <a:r>
              <a:rPr lang="en-GB" sz="1425" b="0" i="0" noProof="0">
                <a:solidFill>
                  <a:srgbClr val="201E2E"/>
                </a:solidFill>
                <a:latin typeface="Figtree"/>
                <a:ea typeface="Figtree"/>
                <a:cs typeface="Figtree"/>
              </a:rPr>
              <a:t> has changed.</a:t>
            </a:r>
          </a:p>
        </p:txBody>
      </p:sp>
      <p:sp>
        <p:nvSpPr>
          <p:cNvPr id="63" name="Rectangle: Rounded Corners 62">
            <a:extLst>
              <a:ext uri="{FF2B5EF4-FFF2-40B4-BE49-F238E27FC236}">
                <a16:creationId xmlns:a16="http://schemas.microsoft.com/office/drawing/2014/main" id="{3EA34C84-E36E-08D6-6D00-5F24B7A4FEF9}"/>
              </a:ext>
            </a:extLst>
          </p:cNvPr>
          <p:cNvSpPr>
            <a:spLocks noGrp="1"/>
          </p:cNvSpPr>
          <p:nvPr/>
        </p:nvSpPr>
        <p:spPr>
          <a:xfrm>
            <a:off x="714375" y="3409950"/>
            <a:ext cx="4953000" cy="1238250"/>
          </a:xfrm>
          <a:prstGeom prst="roundRect">
            <a:avLst>
              <a:gd name="adj" fmla="val 9231"/>
            </a:avLst>
          </a:prstGeom>
          <a:solidFill>
            <a:srgbClr val="EAF0FF"/>
          </a:solidFill>
          <a:ln w="11906">
            <a:solidFill>
              <a:srgbClr val="0F9ED5"/>
            </a:solidFill>
            <a:prstDash val="solid"/>
          </a:ln>
        </p:spPr>
        <p:txBody>
          <a:bodyPr/>
          <a:lstStyle/>
          <a:p>
            <a:endParaRPr lang="en-GB" noProof="0"/>
          </a:p>
        </p:txBody>
      </p:sp>
      <p:sp>
        <p:nvSpPr>
          <p:cNvPr id="65" name="Rectangle 64">
            <a:extLst>
              <a:ext uri="{FF2B5EF4-FFF2-40B4-BE49-F238E27FC236}">
                <a16:creationId xmlns:a16="http://schemas.microsoft.com/office/drawing/2014/main" id="{2B4B5285-6331-AC15-B195-B3FCA921D3D8}"/>
              </a:ext>
            </a:extLst>
          </p:cNvPr>
          <p:cNvSpPr>
            <a:spLocks noGrp="1"/>
          </p:cNvSpPr>
          <p:nvPr/>
        </p:nvSpPr>
        <p:spPr>
          <a:xfrm>
            <a:off x="885825" y="3543300"/>
            <a:ext cx="4610100" cy="419100"/>
          </a:xfrm>
          <a:prstGeom prst="rect">
            <a:avLst/>
          </a:prstGeom>
          <a:noFill/>
          <a:ln w="0">
            <a:noFill/>
            <a:prstDash val="solid"/>
          </a:ln>
        </p:spPr>
        <p:txBody>
          <a:bodyPr wrap="square" lIns="0" tIns="0" rIns="0" bIns="0" anchor="ctr">
            <a:noAutofit/>
          </a:bodyPr>
          <a:lstStyle/>
          <a:p>
            <a:pPr algn="l">
              <a:defRPr sz="1725" b="1" i="0">
                <a:solidFill>
                  <a:srgbClr val="021E5E"/>
                </a:solidFill>
                <a:latin typeface="Figtree"/>
                <a:ea typeface="Figtree"/>
                <a:cs typeface="Figtree"/>
              </a:defRPr>
            </a:pPr>
            <a:r>
              <a:rPr lang="en-GB" sz="1725" b="1" i="0" noProof="0">
                <a:solidFill>
                  <a:srgbClr val="021E5E"/>
                </a:solidFill>
                <a:latin typeface="Figtree"/>
                <a:ea typeface="Figtree"/>
                <a:cs typeface="Figtree"/>
              </a:rPr>
              <a:t>2  Change of pricing information</a:t>
            </a:r>
          </a:p>
        </p:txBody>
      </p:sp>
      <p:sp>
        <p:nvSpPr>
          <p:cNvPr id="67" name="Rectangle 66">
            <a:extLst>
              <a:ext uri="{FF2B5EF4-FFF2-40B4-BE49-F238E27FC236}">
                <a16:creationId xmlns:a16="http://schemas.microsoft.com/office/drawing/2014/main" id="{2CF8C9BC-A3AB-D664-C915-FF0C3FF28D6C}"/>
              </a:ext>
            </a:extLst>
          </p:cNvPr>
          <p:cNvSpPr>
            <a:spLocks noGrp="1"/>
          </p:cNvSpPr>
          <p:nvPr/>
        </p:nvSpPr>
        <p:spPr>
          <a:xfrm>
            <a:off x="885825" y="3962400"/>
            <a:ext cx="4610100" cy="552450"/>
          </a:xfrm>
          <a:prstGeom prst="rect">
            <a:avLst/>
          </a:prstGeom>
          <a:noFill/>
          <a:ln w="0">
            <a:noFill/>
            <a:prstDash val="solid"/>
          </a:ln>
        </p:spPr>
        <p:txBody>
          <a:bodyPr wrap="square" lIns="0" tIns="0" rIns="0" bIns="0" anchor="t">
            <a:noAutofit/>
          </a:bodyPr>
          <a:lstStyle/>
          <a:p>
            <a:pPr algn="l">
              <a:lnSpc>
                <a:spcPct val="105000"/>
              </a:lnSpc>
              <a:buNone/>
              <a:defRPr sz="1425" b="0" i="0">
                <a:solidFill>
                  <a:srgbClr val="201E2E"/>
                </a:solidFill>
                <a:latin typeface="Figtree"/>
                <a:ea typeface="Figtree"/>
                <a:cs typeface="Figtree"/>
              </a:defRPr>
            </a:pPr>
            <a:r>
              <a:rPr lang="en-GB" sz="1425" b="0" i="0" noProof="0">
                <a:solidFill>
                  <a:srgbClr val="201E2E"/>
                </a:solidFill>
                <a:latin typeface="Figtree"/>
                <a:ea typeface="Figtree"/>
                <a:cs typeface="Figtree"/>
              </a:rPr>
              <a:t>The pricing information under the original tariff ID has changed.</a:t>
            </a:r>
          </a:p>
        </p:txBody>
      </p:sp>
      <p:sp>
        <p:nvSpPr>
          <p:cNvPr id="69" name="Rectangle 68">
            <a:extLst>
              <a:ext uri="{FF2B5EF4-FFF2-40B4-BE49-F238E27FC236}">
                <a16:creationId xmlns:a16="http://schemas.microsoft.com/office/drawing/2014/main" id="{94D0070E-2309-5A20-F754-59200F6BAAE7}"/>
              </a:ext>
            </a:extLst>
          </p:cNvPr>
          <p:cNvSpPr>
            <a:spLocks noGrp="1"/>
          </p:cNvSpPr>
          <p:nvPr/>
        </p:nvSpPr>
        <p:spPr>
          <a:xfrm>
            <a:off x="6524625" y="1600200"/>
            <a:ext cx="4476750" cy="285750"/>
          </a:xfrm>
          <a:prstGeom prst="rect">
            <a:avLst/>
          </a:prstGeom>
          <a:noFill/>
          <a:ln w="0">
            <a:noFill/>
            <a:prstDash val="solid"/>
          </a:ln>
        </p:spPr>
        <p:txBody>
          <a:bodyPr wrap="square" lIns="0" tIns="0" rIns="0" bIns="0" anchor="ctr">
            <a:noAutofit/>
          </a:bodyPr>
          <a:lstStyle/>
          <a:p>
            <a:pPr algn="l">
              <a:defRPr sz="1125" b="1" i="0">
                <a:solidFill>
                  <a:srgbClr val="E97132"/>
                </a:solidFill>
                <a:latin typeface="Figtree"/>
                <a:ea typeface="Figtree"/>
                <a:cs typeface="Figtree"/>
              </a:defRPr>
            </a:pPr>
            <a:r>
              <a:rPr lang="en-GB" sz="1125" b="1" i="0" noProof="0">
                <a:solidFill>
                  <a:srgbClr val="E97132"/>
                </a:solidFill>
                <a:latin typeface="Figtree"/>
                <a:ea typeface="Figtree"/>
                <a:cs typeface="Figtree"/>
              </a:rPr>
              <a:t>RELATIONSHIP CHANGED OR ENDED</a:t>
            </a:r>
          </a:p>
        </p:txBody>
      </p:sp>
      <p:sp>
        <p:nvSpPr>
          <p:cNvPr id="71" name="Rectangle: Rounded Corners 70">
            <a:extLst>
              <a:ext uri="{FF2B5EF4-FFF2-40B4-BE49-F238E27FC236}">
                <a16:creationId xmlns:a16="http://schemas.microsoft.com/office/drawing/2014/main" id="{E5C1365A-1805-3EBC-E444-4E86E0D8E6A5}"/>
              </a:ext>
            </a:extLst>
          </p:cNvPr>
          <p:cNvSpPr>
            <a:spLocks noGrp="1"/>
          </p:cNvSpPr>
          <p:nvPr/>
        </p:nvSpPr>
        <p:spPr>
          <a:xfrm>
            <a:off x="6524625" y="2076449"/>
            <a:ext cx="4953000" cy="1041401"/>
          </a:xfrm>
          <a:prstGeom prst="roundRect">
            <a:avLst>
              <a:gd name="adj" fmla="val 13043"/>
            </a:avLst>
          </a:prstGeom>
          <a:solidFill>
            <a:srgbClr val="FFEEC4"/>
          </a:solidFill>
          <a:ln w="11906">
            <a:solidFill>
              <a:srgbClr val="E97132"/>
            </a:solidFill>
            <a:prstDash val="solid"/>
          </a:ln>
        </p:spPr>
        <p:txBody>
          <a:bodyPr/>
          <a:lstStyle/>
          <a:p>
            <a:endParaRPr lang="en-GB" noProof="0"/>
          </a:p>
        </p:txBody>
      </p:sp>
      <p:sp>
        <p:nvSpPr>
          <p:cNvPr id="74" name="Rectangle 73">
            <a:extLst>
              <a:ext uri="{FF2B5EF4-FFF2-40B4-BE49-F238E27FC236}">
                <a16:creationId xmlns:a16="http://schemas.microsoft.com/office/drawing/2014/main" id="{08811E28-2F18-36A9-D101-595BE54A85A9}"/>
              </a:ext>
            </a:extLst>
          </p:cNvPr>
          <p:cNvSpPr>
            <a:spLocks noGrp="1"/>
          </p:cNvSpPr>
          <p:nvPr/>
        </p:nvSpPr>
        <p:spPr>
          <a:xfrm>
            <a:off x="6696075" y="2143125"/>
            <a:ext cx="4610100" cy="419100"/>
          </a:xfrm>
          <a:prstGeom prst="rect">
            <a:avLst/>
          </a:prstGeom>
          <a:noFill/>
          <a:ln w="0">
            <a:noFill/>
            <a:prstDash val="solid"/>
          </a:ln>
        </p:spPr>
        <p:txBody>
          <a:bodyPr wrap="square" lIns="0" tIns="0" rIns="0" bIns="0" anchor="ctr">
            <a:noAutofit/>
          </a:bodyPr>
          <a:lstStyle/>
          <a:p>
            <a:pPr algn="l">
              <a:defRPr sz="1650" b="1" i="0">
                <a:solidFill>
                  <a:srgbClr val="021E5E"/>
                </a:solidFill>
                <a:latin typeface="Figtree"/>
                <a:ea typeface="Figtree"/>
                <a:cs typeface="Figtree"/>
              </a:defRPr>
            </a:pPr>
            <a:r>
              <a:rPr lang="en-GB" sz="1650" b="1" i="0" noProof="0">
                <a:solidFill>
                  <a:srgbClr val="021E5E"/>
                </a:solidFill>
                <a:latin typeface="Figtree"/>
                <a:ea typeface="Figtree"/>
                <a:cs typeface="Figtree"/>
              </a:rPr>
              <a:t>3  Change of supplier</a:t>
            </a:r>
          </a:p>
        </p:txBody>
      </p:sp>
      <p:sp>
        <p:nvSpPr>
          <p:cNvPr id="76" name="Rectangle 75">
            <a:extLst>
              <a:ext uri="{FF2B5EF4-FFF2-40B4-BE49-F238E27FC236}">
                <a16:creationId xmlns:a16="http://schemas.microsoft.com/office/drawing/2014/main" id="{2945B711-4326-9CC6-1EFA-D8686E134E25}"/>
              </a:ext>
            </a:extLst>
          </p:cNvPr>
          <p:cNvSpPr>
            <a:spLocks noGrp="1"/>
          </p:cNvSpPr>
          <p:nvPr/>
        </p:nvSpPr>
        <p:spPr>
          <a:xfrm>
            <a:off x="6696075" y="2571750"/>
            <a:ext cx="4610100" cy="438150"/>
          </a:xfrm>
          <a:prstGeom prst="rect">
            <a:avLst/>
          </a:prstGeom>
          <a:noFill/>
          <a:ln w="0">
            <a:noFill/>
            <a:prstDash val="solid"/>
          </a:ln>
        </p:spPr>
        <p:txBody>
          <a:bodyPr wrap="square" lIns="0" tIns="0" rIns="0" bIns="0" anchor="t">
            <a:noAutofit/>
          </a:bodyPr>
          <a:lstStyle/>
          <a:p>
            <a:pPr algn="l">
              <a:lnSpc>
                <a:spcPct val="105000"/>
              </a:lnSpc>
              <a:buNone/>
              <a:defRPr sz="1313" b="0" i="0">
                <a:solidFill>
                  <a:srgbClr val="201E2E"/>
                </a:solidFill>
                <a:latin typeface="Figtree"/>
                <a:ea typeface="Figtree"/>
                <a:cs typeface="Figtree"/>
              </a:defRPr>
            </a:pPr>
            <a:r>
              <a:rPr lang="en-GB" sz="1313" b="0" i="0" noProof="0">
                <a:solidFill>
                  <a:srgbClr val="201E2E"/>
                </a:solidFill>
                <a:latin typeface="Figtree"/>
                <a:ea typeface="Figtree"/>
                <a:cs typeface="Figtree"/>
              </a:rPr>
              <a:t>The supplier is no longer or will no longer be the supplier for the </a:t>
            </a:r>
            <a:r>
              <a:rPr lang="en-GB" sz="1313" b="0" i="0" noProof="0" err="1">
                <a:solidFill>
                  <a:srgbClr val="201E2E"/>
                </a:solidFill>
                <a:latin typeface="Figtree"/>
                <a:ea typeface="Figtree"/>
                <a:cs typeface="Figtree"/>
              </a:rPr>
              <a:t>MPxN</a:t>
            </a:r>
            <a:r>
              <a:rPr lang="en-GB" sz="1313" b="0" i="0" noProof="0">
                <a:solidFill>
                  <a:srgbClr val="201E2E"/>
                </a:solidFill>
                <a:latin typeface="Figtree"/>
                <a:ea typeface="Figtree"/>
                <a:cs typeface="Figtree"/>
              </a:rPr>
              <a:t>.</a:t>
            </a:r>
          </a:p>
        </p:txBody>
      </p:sp>
      <p:sp>
        <p:nvSpPr>
          <p:cNvPr id="78" name="Rectangle 77">
            <a:extLst>
              <a:ext uri="{FF2B5EF4-FFF2-40B4-BE49-F238E27FC236}">
                <a16:creationId xmlns:a16="http://schemas.microsoft.com/office/drawing/2014/main" id="{720CF7AE-064E-3C57-5BE4-ACABB432FF65}"/>
              </a:ext>
            </a:extLst>
          </p:cNvPr>
          <p:cNvSpPr>
            <a:spLocks noGrp="1"/>
          </p:cNvSpPr>
          <p:nvPr/>
        </p:nvSpPr>
        <p:spPr>
          <a:xfrm>
            <a:off x="1285875" y="5781675"/>
            <a:ext cx="9620250" cy="361950"/>
          </a:xfrm>
          <a:prstGeom prst="rect">
            <a:avLst/>
          </a:prstGeom>
          <a:noFill/>
          <a:ln w="0">
            <a:noFill/>
            <a:prstDash val="solid"/>
          </a:ln>
        </p:spPr>
        <p:txBody>
          <a:bodyPr wrap="square" lIns="0" tIns="0" rIns="0" bIns="0" anchor="ctr">
            <a:noAutofit/>
          </a:bodyPr>
          <a:lstStyle/>
          <a:p>
            <a:pPr algn="ctr">
              <a:defRPr sz="1463" b="1" i="0">
                <a:solidFill>
                  <a:srgbClr val="FFFFFF"/>
                </a:solidFill>
                <a:latin typeface="Figtree"/>
                <a:ea typeface="Figtree"/>
                <a:cs typeface="Figtree"/>
              </a:defRPr>
            </a:pPr>
            <a:r>
              <a:rPr lang="en-GB" sz="1463" b="1" i="0" noProof="0">
                <a:solidFill>
                  <a:srgbClr val="002060"/>
                </a:solidFill>
                <a:latin typeface="Figtree"/>
                <a:ea typeface="Figtree"/>
                <a:cs typeface="Figtree"/>
              </a:rPr>
              <a:t>Events 1 and 2 </a:t>
            </a:r>
            <a:r>
              <a:rPr lang="en-GB" sz="1463" b="1">
                <a:solidFill>
                  <a:srgbClr val="002060"/>
                </a:solidFill>
                <a:latin typeface="Figtree"/>
                <a:ea typeface="Figtree"/>
                <a:cs typeface="Figtree"/>
              </a:rPr>
              <a:t>notify the RTI User of a tariff change</a:t>
            </a:r>
            <a:r>
              <a:rPr lang="en-GB" sz="1463" b="1" i="0" noProof="0">
                <a:solidFill>
                  <a:srgbClr val="002060"/>
                </a:solidFill>
                <a:latin typeface="Figtree"/>
                <a:ea typeface="Figtree"/>
                <a:cs typeface="Figtree"/>
              </a:rPr>
              <a:t>. Events 3 to 5 can invalidate the permission. The RTI User must notify CCS where permission revocation is required.</a:t>
            </a:r>
          </a:p>
        </p:txBody>
      </p:sp>
      <p:sp>
        <p:nvSpPr>
          <p:cNvPr id="80" name="Straight Connector 79">
            <a:extLst>
              <a:ext uri="{FF2B5EF4-FFF2-40B4-BE49-F238E27FC236}">
                <a16:creationId xmlns:a16="http://schemas.microsoft.com/office/drawing/2014/main" id="{FE5114E2-E008-A2AE-F081-E8ADDA87DCFF}"/>
              </a:ext>
            </a:extLst>
          </p:cNvPr>
          <p:cNvSpPr>
            <a:spLocks noGrp="1"/>
          </p:cNvSpPr>
          <p:nvPr/>
        </p:nvSpPr>
        <p:spPr>
          <a:xfrm>
            <a:off x="552450" y="6419850"/>
            <a:ext cx="11087100" cy="0"/>
          </a:xfrm>
          <a:prstGeom prst="line">
            <a:avLst/>
          </a:prstGeom>
          <a:noFill/>
          <a:ln w="9525">
            <a:solidFill>
              <a:srgbClr val="D9DDE8"/>
            </a:solidFill>
            <a:prstDash val="solid"/>
          </a:ln>
        </p:spPr>
        <p:txBody>
          <a:bodyPr/>
          <a:lstStyle/>
          <a:p>
            <a:endParaRPr lang="en-GB" noProof="0"/>
          </a:p>
        </p:txBody>
      </p:sp>
      <p:sp>
        <p:nvSpPr>
          <p:cNvPr id="82" name="Rectangle: Rounded Corners 81">
            <a:extLst>
              <a:ext uri="{FF2B5EF4-FFF2-40B4-BE49-F238E27FC236}">
                <a16:creationId xmlns:a16="http://schemas.microsoft.com/office/drawing/2014/main" id="{6906DD01-EB3E-8C9A-0C67-12083645327F}"/>
              </a:ext>
            </a:extLst>
          </p:cNvPr>
          <p:cNvSpPr>
            <a:spLocks noGrp="1"/>
          </p:cNvSpPr>
          <p:nvPr/>
        </p:nvSpPr>
        <p:spPr>
          <a:xfrm>
            <a:off x="6524625" y="3257549"/>
            <a:ext cx="4953000" cy="1041401"/>
          </a:xfrm>
          <a:prstGeom prst="roundRect">
            <a:avLst>
              <a:gd name="adj" fmla="val 13043"/>
            </a:avLst>
          </a:prstGeom>
          <a:solidFill>
            <a:srgbClr val="FFEEC4"/>
          </a:solidFill>
          <a:ln w="11906">
            <a:solidFill>
              <a:srgbClr val="E97132"/>
            </a:solidFill>
            <a:prstDash val="solid"/>
          </a:ln>
        </p:spPr>
        <p:txBody>
          <a:bodyPr/>
          <a:lstStyle/>
          <a:p>
            <a:endParaRPr lang="en-GB" noProof="0"/>
          </a:p>
        </p:txBody>
      </p:sp>
      <p:sp>
        <p:nvSpPr>
          <p:cNvPr id="84" name="Rectangle 83">
            <a:extLst>
              <a:ext uri="{FF2B5EF4-FFF2-40B4-BE49-F238E27FC236}">
                <a16:creationId xmlns:a16="http://schemas.microsoft.com/office/drawing/2014/main" id="{E3B85B2B-2437-ED15-8EF7-A4FA46F383D8}"/>
              </a:ext>
            </a:extLst>
          </p:cNvPr>
          <p:cNvSpPr>
            <a:spLocks noGrp="1"/>
          </p:cNvSpPr>
          <p:nvPr/>
        </p:nvSpPr>
        <p:spPr>
          <a:xfrm>
            <a:off x="6696075" y="3324225"/>
            <a:ext cx="4610100" cy="419100"/>
          </a:xfrm>
          <a:prstGeom prst="rect">
            <a:avLst/>
          </a:prstGeom>
          <a:noFill/>
          <a:ln w="0">
            <a:noFill/>
            <a:prstDash val="solid"/>
          </a:ln>
        </p:spPr>
        <p:txBody>
          <a:bodyPr wrap="square" lIns="0" tIns="0" rIns="0" bIns="0" anchor="ctr">
            <a:noAutofit/>
          </a:bodyPr>
          <a:lstStyle/>
          <a:p>
            <a:pPr algn="l">
              <a:defRPr sz="1650" b="1" i="0">
                <a:solidFill>
                  <a:srgbClr val="021E5E"/>
                </a:solidFill>
                <a:latin typeface="Figtree"/>
                <a:ea typeface="Figtree"/>
                <a:cs typeface="Figtree"/>
              </a:defRPr>
            </a:pPr>
            <a:r>
              <a:rPr lang="en-GB" sz="1650" b="1" i="0" noProof="0">
                <a:solidFill>
                  <a:srgbClr val="021E5E"/>
                </a:solidFill>
                <a:latin typeface="Figtree"/>
                <a:ea typeface="Figtree"/>
                <a:cs typeface="Figtree"/>
              </a:rPr>
              <a:t>4 Change of Occupier</a:t>
            </a:r>
          </a:p>
        </p:txBody>
      </p:sp>
      <p:sp>
        <p:nvSpPr>
          <p:cNvPr id="86" name="Rectangle 85">
            <a:extLst>
              <a:ext uri="{FF2B5EF4-FFF2-40B4-BE49-F238E27FC236}">
                <a16:creationId xmlns:a16="http://schemas.microsoft.com/office/drawing/2014/main" id="{26BBFD2B-946A-0586-A3AF-5A0680CA619C}"/>
              </a:ext>
            </a:extLst>
          </p:cNvPr>
          <p:cNvSpPr>
            <a:spLocks noGrp="1"/>
          </p:cNvSpPr>
          <p:nvPr/>
        </p:nvSpPr>
        <p:spPr>
          <a:xfrm>
            <a:off x="6696075" y="3752850"/>
            <a:ext cx="4610100" cy="438150"/>
          </a:xfrm>
          <a:prstGeom prst="rect">
            <a:avLst/>
          </a:prstGeom>
          <a:noFill/>
          <a:ln w="0">
            <a:noFill/>
            <a:prstDash val="solid"/>
          </a:ln>
        </p:spPr>
        <p:txBody>
          <a:bodyPr wrap="square" lIns="0" tIns="0" rIns="0" bIns="0" anchor="t">
            <a:noAutofit/>
          </a:bodyPr>
          <a:lstStyle/>
          <a:p>
            <a:pPr algn="l">
              <a:lnSpc>
                <a:spcPct val="105000"/>
              </a:lnSpc>
              <a:buNone/>
              <a:defRPr sz="1313" b="0" i="0">
                <a:solidFill>
                  <a:srgbClr val="201E2E"/>
                </a:solidFill>
                <a:latin typeface="Figtree"/>
                <a:ea typeface="Figtree"/>
                <a:cs typeface="Figtree"/>
              </a:defRPr>
            </a:pPr>
            <a:r>
              <a:rPr lang="en-GB" sz="1313" b="0" i="0" noProof="0">
                <a:solidFill>
                  <a:srgbClr val="201E2E"/>
                </a:solidFill>
                <a:latin typeface="Figtree"/>
                <a:ea typeface="Figtree"/>
                <a:cs typeface="Figtree"/>
              </a:rPr>
              <a:t>The account holder is, or will no longer be, associated with the </a:t>
            </a:r>
            <a:r>
              <a:rPr lang="en-GB" sz="1313" b="0" i="0" noProof="0" err="1">
                <a:solidFill>
                  <a:srgbClr val="201E2E"/>
                </a:solidFill>
                <a:latin typeface="Figtree"/>
                <a:ea typeface="Figtree"/>
                <a:cs typeface="Figtree"/>
              </a:rPr>
              <a:t>MPxN</a:t>
            </a:r>
            <a:r>
              <a:rPr lang="en-GB" sz="1313" b="0" i="0" noProof="0">
                <a:solidFill>
                  <a:srgbClr val="201E2E"/>
                </a:solidFill>
                <a:latin typeface="Figtree"/>
                <a:ea typeface="Figtree"/>
                <a:cs typeface="Figtree"/>
              </a:rPr>
              <a:t>.</a:t>
            </a:r>
          </a:p>
        </p:txBody>
      </p:sp>
      <p:sp>
        <p:nvSpPr>
          <p:cNvPr id="88" name="Rectangle: Rounded Corners 87">
            <a:extLst>
              <a:ext uri="{FF2B5EF4-FFF2-40B4-BE49-F238E27FC236}">
                <a16:creationId xmlns:a16="http://schemas.microsoft.com/office/drawing/2014/main" id="{706FE292-A062-E9D5-9A3F-8DF33E708293}"/>
              </a:ext>
            </a:extLst>
          </p:cNvPr>
          <p:cNvSpPr>
            <a:spLocks noGrp="1"/>
          </p:cNvSpPr>
          <p:nvPr/>
        </p:nvSpPr>
        <p:spPr>
          <a:xfrm>
            <a:off x="6524625" y="4435474"/>
            <a:ext cx="4953000" cy="1041401"/>
          </a:xfrm>
          <a:prstGeom prst="roundRect">
            <a:avLst>
              <a:gd name="adj" fmla="val 13043"/>
            </a:avLst>
          </a:prstGeom>
          <a:solidFill>
            <a:srgbClr val="FFEEC4"/>
          </a:solidFill>
          <a:ln w="11906">
            <a:solidFill>
              <a:srgbClr val="E97132"/>
            </a:solidFill>
            <a:prstDash val="solid"/>
          </a:ln>
        </p:spPr>
        <p:txBody>
          <a:bodyPr/>
          <a:lstStyle/>
          <a:p>
            <a:endParaRPr lang="en-GB" noProof="0"/>
          </a:p>
        </p:txBody>
      </p:sp>
      <p:sp>
        <p:nvSpPr>
          <p:cNvPr id="90" name="Rectangle 89">
            <a:extLst>
              <a:ext uri="{FF2B5EF4-FFF2-40B4-BE49-F238E27FC236}">
                <a16:creationId xmlns:a16="http://schemas.microsoft.com/office/drawing/2014/main" id="{04AC1466-EBCB-67F9-0EA3-452E59694385}"/>
              </a:ext>
            </a:extLst>
          </p:cNvPr>
          <p:cNvSpPr>
            <a:spLocks noGrp="1"/>
          </p:cNvSpPr>
          <p:nvPr/>
        </p:nvSpPr>
        <p:spPr>
          <a:xfrm>
            <a:off x="6696075" y="4502150"/>
            <a:ext cx="4610100" cy="419100"/>
          </a:xfrm>
          <a:prstGeom prst="rect">
            <a:avLst/>
          </a:prstGeom>
          <a:noFill/>
          <a:ln w="0">
            <a:noFill/>
            <a:prstDash val="solid"/>
          </a:ln>
        </p:spPr>
        <p:txBody>
          <a:bodyPr wrap="square" lIns="0" tIns="0" rIns="0" bIns="0" anchor="ctr">
            <a:noAutofit/>
          </a:bodyPr>
          <a:lstStyle/>
          <a:p>
            <a:pPr algn="l">
              <a:defRPr sz="1650" b="1" i="0">
                <a:solidFill>
                  <a:srgbClr val="021E5E"/>
                </a:solidFill>
                <a:latin typeface="Figtree"/>
                <a:ea typeface="Figtree"/>
                <a:cs typeface="Figtree"/>
              </a:defRPr>
            </a:pPr>
            <a:r>
              <a:rPr lang="en-GB" sz="1650" b="1" i="0" noProof="0">
                <a:solidFill>
                  <a:srgbClr val="021E5E"/>
                </a:solidFill>
                <a:latin typeface="Figtree"/>
                <a:ea typeface="Figtree"/>
                <a:cs typeface="Figtree"/>
              </a:rPr>
              <a:t>5 Supplier cessation</a:t>
            </a:r>
          </a:p>
        </p:txBody>
      </p:sp>
      <p:sp>
        <p:nvSpPr>
          <p:cNvPr id="92" name="Rectangle 91">
            <a:extLst>
              <a:ext uri="{FF2B5EF4-FFF2-40B4-BE49-F238E27FC236}">
                <a16:creationId xmlns:a16="http://schemas.microsoft.com/office/drawing/2014/main" id="{4CBA5EAD-4411-BCD9-EB47-85B20902A626}"/>
              </a:ext>
            </a:extLst>
          </p:cNvPr>
          <p:cNvSpPr>
            <a:spLocks noGrp="1"/>
          </p:cNvSpPr>
          <p:nvPr/>
        </p:nvSpPr>
        <p:spPr>
          <a:xfrm>
            <a:off x="6696075" y="4930775"/>
            <a:ext cx="4610100" cy="438150"/>
          </a:xfrm>
          <a:prstGeom prst="rect">
            <a:avLst/>
          </a:prstGeom>
          <a:noFill/>
          <a:ln w="0">
            <a:noFill/>
            <a:prstDash val="solid"/>
          </a:ln>
        </p:spPr>
        <p:txBody>
          <a:bodyPr wrap="square" lIns="0" tIns="0" rIns="0" bIns="0" anchor="t">
            <a:noAutofit/>
          </a:bodyPr>
          <a:lstStyle/>
          <a:p>
            <a:pPr algn="l">
              <a:lnSpc>
                <a:spcPct val="105000"/>
              </a:lnSpc>
              <a:buNone/>
              <a:defRPr sz="1313" b="0" i="0">
                <a:solidFill>
                  <a:srgbClr val="201E2E"/>
                </a:solidFill>
                <a:latin typeface="Figtree"/>
                <a:ea typeface="Figtree"/>
                <a:cs typeface="Figtree"/>
              </a:defRPr>
            </a:pPr>
            <a:r>
              <a:rPr lang="en-GB" sz="1313" b="0" i="0" noProof="0">
                <a:solidFill>
                  <a:srgbClr val="201E2E"/>
                </a:solidFill>
                <a:latin typeface="Figtree"/>
                <a:ea typeface="Figtree"/>
                <a:cs typeface="Figtree"/>
              </a:rPr>
              <a:t>A supplier who is not mandated to share tariff information is going to, or has opted out.</a:t>
            </a:r>
          </a:p>
        </p:txBody>
      </p:sp>
    </p:spTree>
    <p:extLst>
      <p:ext uri="{BB962C8B-B14F-4D97-AF65-F5344CB8AC3E}">
        <p14:creationId xmlns:p14="http://schemas.microsoft.com/office/powerpoint/2010/main" val="21152363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D9DFC-A1A6-8F6B-C3FB-37BB047967A5}"/>
            </a:ext>
          </a:extLst>
        </p:cNvPr>
        <p:cNvGrpSpPr/>
        <p:nvPr/>
      </p:nvGrpSpPr>
      <p:grpSpPr>
        <a:xfrm>
          <a:off x="0" y="0"/>
          <a:ext cx="0" cy="0"/>
          <a:chOff x="0" y="0"/>
          <a:chExt cx="0" cy="0"/>
        </a:xfrm>
      </p:grpSpPr>
      <p:sp>
        <p:nvSpPr>
          <p:cNvPr id="73" name="Straight Connector 72">
            <a:extLst>
              <a:ext uri="{FF2B5EF4-FFF2-40B4-BE49-F238E27FC236}">
                <a16:creationId xmlns:a16="http://schemas.microsoft.com/office/drawing/2014/main" id="{CD16A5E1-4005-F4A9-D86D-EE61808F3E06}"/>
              </a:ext>
            </a:extLst>
          </p:cNvPr>
          <p:cNvSpPr>
            <a:spLocks noGrp="1"/>
          </p:cNvSpPr>
          <p:nvPr/>
        </p:nvSpPr>
        <p:spPr>
          <a:xfrm>
            <a:off x="552450" y="6419850"/>
            <a:ext cx="11087100" cy="0"/>
          </a:xfrm>
          <a:prstGeom prst="line">
            <a:avLst/>
          </a:prstGeom>
          <a:noFill/>
          <a:ln w="9525">
            <a:solidFill>
              <a:srgbClr val="D9DDE8"/>
            </a:solidFill>
            <a:prstDash val="solid"/>
          </a:ln>
        </p:spPr>
        <p:txBody>
          <a:bodyPr/>
          <a:lstStyle/>
          <a:p>
            <a:endParaRPr lang="en-GB">
              <a:solidFill>
                <a:srgbClr val="000000"/>
              </a:solidFill>
              <a:latin typeface="Calibri"/>
              <a:ea typeface="Calibri"/>
              <a:cs typeface="Calibri"/>
            </a:endParaRPr>
          </a:p>
        </p:txBody>
      </p:sp>
      <p:sp>
        <p:nvSpPr>
          <p:cNvPr id="22" name="section-label">
            <a:extLst>
              <a:ext uri="{FF2B5EF4-FFF2-40B4-BE49-F238E27FC236}">
                <a16:creationId xmlns:a16="http://schemas.microsoft.com/office/drawing/2014/main" id="{660C7F82-8C0C-2718-E8DF-194CF948F5AD}"/>
              </a:ext>
            </a:extLst>
          </p:cNvPr>
          <p:cNvSpPr>
            <a:spLocks noGrp="1"/>
          </p:cNvSpPr>
          <p:nvPr/>
        </p:nvSpPr>
        <p:spPr>
          <a:xfrm>
            <a:off x="552450" y="123825"/>
            <a:ext cx="7239000" cy="190500"/>
          </a:xfrm>
          <a:prstGeom prst="rect">
            <a:avLst/>
          </a:prstGeom>
          <a:noFill/>
          <a:ln w="0">
            <a:noFill/>
            <a:prstDash val="solid"/>
          </a:ln>
        </p:spPr>
        <p:txBody>
          <a:bodyPr wrap="square" lIns="0" tIns="0" rIns="0" bIns="0" anchor="ctr">
            <a:noAutofit/>
          </a:bodyPr>
          <a:lstStyle/>
          <a:p>
            <a:pPr algn="l">
              <a:defRPr sz="938" b="1" i="0">
                <a:solidFill>
                  <a:srgbClr val="4D38F5"/>
                </a:solidFill>
                <a:latin typeface="Figtree"/>
                <a:ea typeface="Figtree"/>
                <a:cs typeface="Figtree"/>
              </a:defRPr>
            </a:pPr>
            <a:r>
              <a:rPr lang="en-GB" sz="938" b="1" i="0" noProof="0">
                <a:solidFill>
                  <a:srgbClr val="4D38F5"/>
                </a:solidFill>
                <a:latin typeface="Figtree"/>
                <a:ea typeface="Figtree"/>
                <a:cs typeface="Figtree"/>
              </a:rPr>
              <a:t>REVOCATION</a:t>
            </a:r>
          </a:p>
        </p:txBody>
      </p:sp>
      <p:sp>
        <p:nvSpPr>
          <p:cNvPr id="23" name="slide-title">
            <a:extLst>
              <a:ext uri="{FF2B5EF4-FFF2-40B4-BE49-F238E27FC236}">
                <a16:creationId xmlns:a16="http://schemas.microsoft.com/office/drawing/2014/main" id="{988CBFEA-BBD7-E411-A9AA-3ECC4CE9AE55}"/>
              </a:ext>
            </a:extLst>
          </p:cNvPr>
          <p:cNvSpPr>
            <a:spLocks noGrp="1"/>
          </p:cNvSpPr>
          <p:nvPr/>
        </p:nvSpPr>
        <p:spPr>
          <a:xfrm>
            <a:off x="552450" y="342900"/>
            <a:ext cx="10477500" cy="552450"/>
          </a:xfrm>
          <a:prstGeom prst="rect">
            <a:avLst/>
          </a:prstGeom>
          <a:noFill/>
          <a:ln w="0">
            <a:noFill/>
            <a:prstDash val="solid"/>
          </a:ln>
        </p:spPr>
        <p:txBody>
          <a:bodyPr wrap="square" lIns="0" tIns="0" rIns="0" bIns="0" anchor="ctr">
            <a:noAutofit/>
          </a:bodyPr>
          <a:lstStyle/>
          <a:p>
            <a:pPr algn="l">
              <a:defRPr sz="3150" b="1" i="0">
                <a:solidFill>
                  <a:srgbClr val="021E5E"/>
                </a:solidFill>
                <a:latin typeface="Figtree"/>
                <a:ea typeface="Figtree"/>
                <a:cs typeface="Figtree"/>
              </a:defRPr>
            </a:pPr>
            <a:r>
              <a:rPr lang="en-GB" sz="3150" b="1">
                <a:solidFill>
                  <a:srgbClr val="021E5E"/>
                </a:solidFill>
                <a:latin typeface="Figtree"/>
                <a:ea typeface="Figtree"/>
                <a:cs typeface="Figtree"/>
              </a:rPr>
              <a:t>Permission r</a:t>
            </a:r>
            <a:r>
              <a:rPr lang="en-GB" sz="3150" b="1" i="0" noProof="0">
                <a:solidFill>
                  <a:srgbClr val="021E5E"/>
                </a:solidFill>
                <a:latin typeface="Figtree"/>
                <a:ea typeface="Figtree"/>
                <a:cs typeface="Figtree"/>
              </a:rPr>
              <a:t>evocation routes</a:t>
            </a:r>
          </a:p>
        </p:txBody>
      </p:sp>
      <p:sp>
        <p:nvSpPr>
          <p:cNvPr id="24" name="Rectangle 23">
            <a:extLst>
              <a:ext uri="{FF2B5EF4-FFF2-40B4-BE49-F238E27FC236}">
                <a16:creationId xmlns:a16="http://schemas.microsoft.com/office/drawing/2014/main" id="{F179780A-536F-26F1-EE80-F122F2730F4C}"/>
              </a:ext>
            </a:extLst>
          </p:cNvPr>
          <p:cNvSpPr>
            <a:spLocks noGrp="1"/>
          </p:cNvSpPr>
          <p:nvPr/>
        </p:nvSpPr>
        <p:spPr>
          <a:xfrm>
            <a:off x="571500" y="971550"/>
            <a:ext cx="9906000" cy="419100"/>
          </a:xfrm>
          <a:prstGeom prst="rect">
            <a:avLst/>
          </a:prstGeom>
          <a:noFill/>
          <a:ln w="0">
            <a:noFill/>
            <a:prstDash val="solid"/>
          </a:ln>
        </p:spPr>
        <p:txBody>
          <a:bodyPr wrap="square" lIns="0" tIns="0" rIns="0" bIns="0" anchor="t">
            <a:noAutofit/>
          </a:bodyPr>
          <a:lstStyle/>
          <a:p>
            <a:pPr algn="l">
              <a:defRPr sz="1725" b="0" i="0">
                <a:solidFill>
                  <a:srgbClr val="5E6274"/>
                </a:solidFill>
                <a:latin typeface="Figtree"/>
                <a:ea typeface="Figtree"/>
                <a:cs typeface="Figtree"/>
              </a:defRPr>
            </a:pPr>
            <a:r>
              <a:rPr lang="en-GB" sz="1600" b="0" i="0" noProof="0">
                <a:solidFill>
                  <a:srgbClr val="5E6274"/>
                </a:solidFill>
                <a:latin typeface="Figtree"/>
                <a:ea typeface="Figtree"/>
                <a:cs typeface="Figtree"/>
              </a:rPr>
              <a:t>The CCS is the source of truth for the permission so every revocation must update the CCS record regardless of where the journey begins.</a:t>
            </a:r>
          </a:p>
        </p:txBody>
      </p:sp>
      <p:sp>
        <p:nvSpPr>
          <p:cNvPr id="3" name="Rectangle: Rounded Corners 2">
            <a:extLst>
              <a:ext uri="{FF2B5EF4-FFF2-40B4-BE49-F238E27FC236}">
                <a16:creationId xmlns:a16="http://schemas.microsoft.com/office/drawing/2014/main" id="{EDEB4BD1-0754-5AFA-DCAB-2406D80EBD36}"/>
              </a:ext>
            </a:extLst>
          </p:cNvPr>
          <p:cNvSpPr>
            <a:spLocks noGrp="1"/>
          </p:cNvSpPr>
          <p:nvPr/>
        </p:nvSpPr>
        <p:spPr>
          <a:xfrm>
            <a:off x="571500" y="1971675"/>
            <a:ext cx="2619375" cy="1447800"/>
          </a:xfrm>
          <a:prstGeom prst="roundRect">
            <a:avLst>
              <a:gd name="adj" fmla="val 7895"/>
            </a:avLst>
          </a:prstGeom>
          <a:solidFill>
            <a:srgbClr val="EAF0FF"/>
          </a:solidFill>
          <a:ln w="11906">
            <a:solidFill>
              <a:srgbClr val="0F9ED5"/>
            </a:solidFill>
            <a:prstDash val="solid"/>
          </a:ln>
        </p:spPr>
        <p:txBody>
          <a:bodyPr/>
          <a:lstStyle/>
          <a:p>
            <a:endParaRPr/>
          </a:p>
        </p:txBody>
      </p:sp>
      <p:sp>
        <p:nvSpPr>
          <p:cNvPr id="5" name="Rectangle 4">
            <a:extLst>
              <a:ext uri="{FF2B5EF4-FFF2-40B4-BE49-F238E27FC236}">
                <a16:creationId xmlns:a16="http://schemas.microsoft.com/office/drawing/2014/main" id="{C19360A8-4E84-EB2D-3F58-DD4FFBD6F665}"/>
              </a:ext>
            </a:extLst>
          </p:cNvPr>
          <p:cNvSpPr>
            <a:spLocks noGrp="1"/>
          </p:cNvSpPr>
          <p:nvPr/>
        </p:nvSpPr>
        <p:spPr>
          <a:xfrm>
            <a:off x="742949" y="2028825"/>
            <a:ext cx="2276475" cy="419100"/>
          </a:xfrm>
          <a:prstGeom prst="rect">
            <a:avLst/>
          </a:prstGeom>
          <a:noFill/>
          <a:ln w="0">
            <a:noFill/>
            <a:prstDash val="solid"/>
          </a:ln>
        </p:spPr>
        <p:txBody>
          <a:bodyPr wrap="square" lIns="0" tIns="0" rIns="0" bIns="0" anchor="ctr">
            <a:noAutofit/>
          </a:bodyPr>
          <a:lstStyle/>
          <a:p>
            <a:pPr>
              <a:buNone/>
              <a:defRPr sz="1650" b="1" i="0">
                <a:solidFill>
                  <a:srgbClr val="021E5E"/>
                </a:solidFill>
                <a:latin typeface="Figtree"/>
                <a:ea typeface="Figtree"/>
                <a:cs typeface="Figtree"/>
              </a:defRPr>
            </a:pPr>
            <a:r>
              <a:rPr sz="1200" b="1">
                <a:solidFill>
                  <a:srgbClr val="021E5E"/>
                </a:solidFill>
                <a:latin typeface="Figtree"/>
                <a:ea typeface="Figtree"/>
                <a:cs typeface="Figtree"/>
              </a:rPr>
              <a:t>Account holder revokes</a:t>
            </a:r>
            <a:r>
              <a:rPr sz="1200" b="1" i="0">
                <a:solidFill>
                  <a:srgbClr val="021E5E"/>
                </a:solidFill>
                <a:latin typeface="Figtree"/>
                <a:ea typeface="Figtree"/>
                <a:cs typeface="Figtree"/>
              </a:rPr>
              <a:t> with the RTI User</a:t>
            </a:r>
          </a:p>
        </p:txBody>
      </p:sp>
      <p:sp>
        <p:nvSpPr>
          <p:cNvPr id="7" name="Rectangle 6">
            <a:extLst>
              <a:ext uri="{FF2B5EF4-FFF2-40B4-BE49-F238E27FC236}">
                <a16:creationId xmlns:a16="http://schemas.microsoft.com/office/drawing/2014/main" id="{611D0142-9F3B-7B98-F2EE-76813F1BE3CE}"/>
              </a:ext>
            </a:extLst>
          </p:cNvPr>
          <p:cNvSpPr>
            <a:spLocks noGrp="1"/>
          </p:cNvSpPr>
          <p:nvPr/>
        </p:nvSpPr>
        <p:spPr>
          <a:xfrm>
            <a:off x="742948" y="2492375"/>
            <a:ext cx="2276475" cy="723900"/>
          </a:xfrm>
          <a:prstGeom prst="rect">
            <a:avLst/>
          </a:prstGeom>
          <a:noFill/>
          <a:ln w="0">
            <a:noFill/>
            <a:prstDash val="solid"/>
          </a:ln>
        </p:spPr>
        <p:txBody>
          <a:bodyPr wrap="square" lIns="0" tIns="0" rIns="0" bIns="0" anchor="t">
            <a:noAutofit/>
          </a:bodyPr>
          <a:lstStyle/>
          <a:p>
            <a:pPr>
              <a:lnSpc>
                <a:spcPct val="100000"/>
              </a:lnSpc>
              <a:buNone/>
              <a:defRPr sz="1313" b="0" i="0">
                <a:solidFill>
                  <a:srgbClr val="201E2E"/>
                </a:solidFill>
                <a:latin typeface="Figtree"/>
                <a:ea typeface="Figtree"/>
                <a:cs typeface="Figtree"/>
              </a:defRPr>
            </a:pPr>
            <a:r>
              <a:rPr sz="1163" b="0" i="0">
                <a:solidFill>
                  <a:srgbClr val="201E2E"/>
                </a:solidFill>
                <a:latin typeface="Figtree"/>
                <a:ea typeface="Figtree"/>
                <a:cs typeface="Figtree"/>
              </a:rPr>
              <a:t>The </a:t>
            </a:r>
            <a:r>
              <a:rPr sz="1163">
                <a:solidFill>
                  <a:srgbClr val="201E2E"/>
                </a:solidFill>
                <a:latin typeface="Figtree"/>
                <a:ea typeface="Figtree"/>
                <a:cs typeface="Figtree"/>
              </a:rPr>
              <a:t>account holder tells</a:t>
            </a:r>
            <a:r>
              <a:rPr sz="1163" b="0" i="0">
                <a:solidFill>
                  <a:srgbClr val="201E2E"/>
                </a:solidFill>
                <a:latin typeface="Figtree"/>
                <a:ea typeface="Figtree"/>
                <a:cs typeface="Figtree"/>
              </a:rPr>
              <a:t> the RTI </a:t>
            </a:r>
            <a:r>
              <a:rPr sz="1163">
                <a:solidFill>
                  <a:srgbClr val="201E2E"/>
                </a:solidFill>
                <a:latin typeface="Figtree"/>
                <a:ea typeface="Figtree"/>
                <a:cs typeface="Figtree"/>
              </a:rPr>
              <a:t>U</a:t>
            </a:r>
            <a:r>
              <a:rPr sz="1163" b="0" i="0">
                <a:solidFill>
                  <a:srgbClr val="201E2E"/>
                </a:solidFill>
                <a:latin typeface="Figtree"/>
                <a:ea typeface="Figtree"/>
                <a:cs typeface="Figtree"/>
              </a:rPr>
              <a:t>ser they want to revoke and stop </a:t>
            </a:r>
            <a:r>
              <a:rPr lang="en-US" sz="1163" b="0" i="0">
                <a:solidFill>
                  <a:srgbClr val="201E2E"/>
                </a:solidFill>
                <a:latin typeface="Figtree"/>
                <a:ea typeface="Figtree"/>
                <a:cs typeface="Figtree"/>
              </a:rPr>
              <a:t>data </a:t>
            </a:r>
            <a:r>
              <a:rPr sz="1163" b="0" i="0">
                <a:solidFill>
                  <a:srgbClr val="201E2E"/>
                </a:solidFill>
                <a:latin typeface="Figtree"/>
                <a:ea typeface="Figtree"/>
                <a:cs typeface="Figtree"/>
              </a:rPr>
              <a:t>sharing. The RTI User sends the revocation notification to the CCS.</a:t>
            </a:r>
            <a:endParaRPr sz="1200" b="0" i="0">
              <a:solidFill>
                <a:srgbClr val="201E2E"/>
              </a:solidFill>
              <a:latin typeface="Figtree"/>
              <a:ea typeface="Figtree"/>
              <a:cs typeface="Figtree"/>
            </a:endParaRPr>
          </a:p>
        </p:txBody>
      </p:sp>
      <p:sp>
        <p:nvSpPr>
          <p:cNvPr id="9" name="Rectangle: Rounded Corners 8">
            <a:extLst>
              <a:ext uri="{FF2B5EF4-FFF2-40B4-BE49-F238E27FC236}">
                <a16:creationId xmlns:a16="http://schemas.microsoft.com/office/drawing/2014/main" id="{397CCEF8-F47E-DE5B-AD4C-B9FC6CE423ED}"/>
              </a:ext>
            </a:extLst>
          </p:cNvPr>
          <p:cNvSpPr>
            <a:spLocks noGrp="1"/>
          </p:cNvSpPr>
          <p:nvPr/>
        </p:nvSpPr>
        <p:spPr>
          <a:xfrm>
            <a:off x="3381375" y="1971675"/>
            <a:ext cx="2619375" cy="1447800"/>
          </a:xfrm>
          <a:prstGeom prst="roundRect">
            <a:avLst>
              <a:gd name="adj" fmla="val 7895"/>
            </a:avLst>
          </a:prstGeom>
          <a:solidFill>
            <a:srgbClr val="FFFFFF"/>
          </a:solidFill>
          <a:ln w="11906">
            <a:solidFill>
              <a:srgbClr val="D9DDE8"/>
            </a:solidFill>
            <a:prstDash val="solid"/>
          </a:ln>
        </p:spPr>
        <p:txBody>
          <a:bodyPr/>
          <a:lstStyle/>
          <a:p>
            <a:endParaRPr/>
          </a:p>
        </p:txBody>
      </p:sp>
      <p:sp>
        <p:nvSpPr>
          <p:cNvPr id="11" name="Rectangle 10">
            <a:extLst>
              <a:ext uri="{FF2B5EF4-FFF2-40B4-BE49-F238E27FC236}">
                <a16:creationId xmlns:a16="http://schemas.microsoft.com/office/drawing/2014/main" id="{819C1E0D-3925-CA13-7109-2C2E8BCBC50B}"/>
              </a:ext>
            </a:extLst>
          </p:cNvPr>
          <p:cNvSpPr>
            <a:spLocks noGrp="1"/>
          </p:cNvSpPr>
          <p:nvPr/>
        </p:nvSpPr>
        <p:spPr>
          <a:xfrm>
            <a:off x="3552825" y="2028825"/>
            <a:ext cx="2276475" cy="419100"/>
          </a:xfrm>
          <a:prstGeom prst="rect">
            <a:avLst/>
          </a:prstGeom>
          <a:noFill/>
          <a:ln w="0">
            <a:noFill/>
            <a:prstDash val="solid"/>
          </a:ln>
        </p:spPr>
        <p:txBody>
          <a:bodyPr wrap="square" lIns="0" tIns="0" rIns="0" bIns="0" anchor="ctr">
            <a:noAutofit/>
          </a:bodyPr>
          <a:lstStyle/>
          <a:p>
            <a:pPr>
              <a:buNone/>
              <a:defRPr sz="1650" b="1" i="0">
                <a:solidFill>
                  <a:srgbClr val="021E5E"/>
                </a:solidFill>
                <a:latin typeface="Figtree"/>
                <a:ea typeface="Figtree"/>
                <a:cs typeface="Figtree"/>
              </a:defRPr>
            </a:pPr>
            <a:r>
              <a:rPr sz="1200" b="1">
                <a:solidFill>
                  <a:srgbClr val="021E5E"/>
                </a:solidFill>
                <a:latin typeface="Figtree"/>
                <a:ea typeface="Figtree"/>
                <a:cs typeface="Figtree"/>
              </a:rPr>
              <a:t>Granting account holder revokes in the CCS portal</a:t>
            </a:r>
            <a:endParaRPr sz="1200" b="1" i="0">
              <a:solidFill>
                <a:srgbClr val="021E5E"/>
              </a:solidFill>
              <a:latin typeface="Figtree"/>
              <a:ea typeface="Figtree"/>
              <a:cs typeface="Figtree"/>
            </a:endParaRPr>
          </a:p>
        </p:txBody>
      </p:sp>
      <p:sp>
        <p:nvSpPr>
          <p:cNvPr id="13" name="Rectangle 12">
            <a:extLst>
              <a:ext uri="{FF2B5EF4-FFF2-40B4-BE49-F238E27FC236}">
                <a16:creationId xmlns:a16="http://schemas.microsoft.com/office/drawing/2014/main" id="{768574DD-700F-2E89-1CF4-131A37C8344A}"/>
              </a:ext>
            </a:extLst>
          </p:cNvPr>
          <p:cNvSpPr>
            <a:spLocks noGrp="1"/>
          </p:cNvSpPr>
          <p:nvPr/>
        </p:nvSpPr>
        <p:spPr>
          <a:xfrm>
            <a:off x="3552825" y="2492375"/>
            <a:ext cx="2276475" cy="723900"/>
          </a:xfrm>
          <a:prstGeom prst="rect">
            <a:avLst/>
          </a:prstGeom>
          <a:noFill/>
          <a:ln w="0">
            <a:noFill/>
            <a:prstDash val="solid"/>
          </a:ln>
        </p:spPr>
        <p:txBody>
          <a:bodyPr wrap="square" lIns="0" tIns="0" rIns="0" bIns="0" anchor="t">
            <a:noAutofit/>
          </a:bodyPr>
          <a:lstStyle/>
          <a:p>
            <a:pPr>
              <a:lnSpc>
                <a:spcPct val="100000"/>
              </a:lnSpc>
              <a:buNone/>
              <a:defRPr sz="1350" b="0" i="0">
                <a:solidFill>
                  <a:srgbClr val="201E2E"/>
                </a:solidFill>
                <a:latin typeface="Figtree"/>
                <a:ea typeface="Figtree"/>
                <a:cs typeface="Figtree"/>
              </a:defRPr>
            </a:pPr>
            <a:r>
              <a:rPr sz="1163" b="0" i="0">
                <a:solidFill>
                  <a:srgbClr val="201E2E"/>
                </a:solidFill>
                <a:latin typeface="Figtree"/>
                <a:ea typeface="Figtree"/>
                <a:cs typeface="Figtree"/>
              </a:rPr>
              <a:t>The account holder who granted the permission logs into the CCS portal and revokes it directly.</a:t>
            </a:r>
            <a:endParaRPr sz="1200" b="0" i="0">
              <a:solidFill>
                <a:srgbClr val="201E2E"/>
              </a:solidFill>
              <a:latin typeface="Figtree"/>
              <a:ea typeface="Figtree"/>
              <a:cs typeface="Figtree"/>
            </a:endParaRPr>
          </a:p>
        </p:txBody>
      </p:sp>
      <p:sp>
        <p:nvSpPr>
          <p:cNvPr id="15" name="Rectangle: Rounded Corners 14">
            <a:extLst>
              <a:ext uri="{FF2B5EF4-FFF2-40B4-BE49-F238E27FC236}">
                <a16:creationId xmlns:a16="http://schemas.microsoft.com/office/drawing/2014/main" id="{41D5389B-DED1-A1E5-B914-3AEA6CAAB756}"/>
              </a:ext>
            </a:extLst>
          </p:cNvPr>
          <p:cNvSpPr>
            <a:spLocks noGrp="1"/>
          </p:cNvSpPr>
          <p:nvPr/>
        </p:nvSpPr>
        <p:spPr>
          <a:xfrm>
            <a:off x="6191249" y="1969294"/>
            <a:ext cx="2619375" cy="1447800"/>
          </a:xfrm>
          <a:prstGeom prst="roundRect">
            <a:avLst>
              <a:gd name="adj" fmla="val 7895"/>
            </a:avLst>
          </a:prstGeom>
          <a:solidFill>
            <a:srgbClr val="FFEEC4"/>
          </a:solidFill>
          <a:ln w="11906">
            <a:solidFill>
              <a:srgbClr val="E97132"/>
            </a:solidFill>
            <a:prstDash val="solid"/>
          </a:ln>
        </p:spPr>
        <p:txBody>
          <a:bodyPr/>
          <a:lstStyle/>
          <a:p>
            <a:endParaRPr/>
          </a:p>
        </p:txBody>
      </p:sp>
      <p:sp>
        <p:nvSpPr>
          <p:cNvPr id="17" name="Rectangle 16">
            <a:extLst>
              <a:ext uri="{FF2B5EF4-FFF2-40B4-BE49-F238E27FC236}">
                <a16:creationId xmlns:a16="http://schemas.microsoft.com/office/drawing/2014/main" id="{ADBE5439-4D5F-104E-9EA8-7510D5229462}"/>
              </a:ext>
            </a:extLst>
          </p:cNvPr>
          <p:cNvSpPr>
            <a:spLocks noGrp="1"/>
          </p:cNvSpPr>
          <p:nvPr/>
        </p:nvSpPr>
        <p:spPr>
          <a:xfrm>
            <a:off x="6362699" y="2026444"/>
            <a:ext cx="2276475" cy="419100"/>
          </a:xfrm>
          <a:prstGeom prst="rect">
            <a:avLst/>
          </a:prstGeom>
          <a:noFill/>
          <a:ln w="0">
            <a:noFill/>
            <a:prstDash val="solid"/>
          </a:ln>
        </p:spPr>
        <p:txBody>
          <a:bodyPr wrap="square" lIns="0" tIns="0" rIns="0" bIns="0" anchor="ctr">
            <a:noAutofit/>
          </a:bodyPr>
          <a:lstStyle/>
          <a:p>
            <a:pPr algn="l">
              <a:buNone/>
              <a:defRPr sz="1538" b="1" i="0">
                <a:solidFill>
                  <a:srgbClr val="021E5E"/>
                </a:solidFill>
                <a:latin typeface="Figtree"/>
                <a:ea typeface="Figtree"/>
                <a:cs typeface="Figtree"/>
              </a:defRPr>
            </a:pPr>
            <a:r>
              <a:rPr sz="1200" b="1" i="0">
                <a:solidFill>
                  <a:srgbClr val="021E5E"/>
                </a:solidFill>
                <a:latin typeface="Figtree"/>
                <a:ea typeface="Figtree"/>
                <a:cs typeface="Figtree"/>
              </a:rPr>
              <a:t>RTI user identifies an invalid permission</a:t>
            </a:r>
          </a:p>
        </p:txBody>
      </p:sp>
      <p:sp>
        <p:nvSpPr>
          <p:cNvPr id="19" name="Rectangle 18">
            <a:extLst>
              <a:ext uri="{FF2B5EF4-FFF2-40B4-BE49-F238E27FC236}">
                <a16:creationId xmlns:a16="http://schemas.microsoft.com/office/drawing/2014/main" id="{93FFA921-E6CB-2F9F-C29F-C4757E864707}"/>
              </a:ext>
            </a:extLst>
          </p:cNvPr>
          <p:cNvSpPr>
            <a:spLocks noGrp="1"/>
          </p:cNvSpPr>
          <p:nvPr/>
        </p:nvSpPr>
        <p:spPr>
          <a:xfrm>
            <a:off x="6362699" y="2489994"/>
            <a:ext cx="2276475" cy="723900"/>
          </a:xfrm>
          <a:prstGeom prst="rect">
            <a:avLst/>
          </a:prstGeom>
          <a:noFill/>
          <a:ln w="0">
            <a:noFill/>
            <a:prstDash val="solid"/>
          </a:ln>
        </p:spPr>
        <p:txBody>
          <a:bodyPr wrap="square" lIns="0" tIns="0" rIns="0" bIns="0" anchor="t">
            <a:noAutofit/>
          </a:bodyPr>
          <a:lstStyle/>
          <a:p>
            <a:pPr algn="l">
              <a:lnSpc>
                <a:spcPct val="100000"/>
              </a:lnSpc>
              <a:buNone/>
              <a:defRPr sz="1313" b="0" i="0">
                <a:solidFill>
                  <a:srgbClr val="201E2E"/>
                </a:solidFill>
                <a:latin typeface="Figtree"/>
                <a:ea typeface="Figtree"/>
                <a:cs typeface="Figtree"/>
              </a:defRPr>
            </a:pPr>
            <a:r>
              <a:rPr sz="1163" b="0" i="0">
                <a:solidFill>
                  <a:srgbClr val="201E2E"/>
                </a:solidFill>
                <a:latin typeface="Figtree"/>
                <a:ea typeface="Figtree"/>
                <a:cs typeface="Figtree"/>
              </a:rPr>
              <a:t>A TI event or the RTI </a:t>
            </a:r>
            <a:r>
              <a:rPr sz="1163">
                <a:solidFill>
                  <a:srgbClr val="201E2E"/>
                </a:solidFill>
                <a:latin typeface="Figtree"/>
                <a:ea typeface="Figtree"/>
                <a:cs typeface="Figtree"/>
              </a:rPr>
              <a:t>U</a:t>
            </a:r>
            <a:r>
              <a:rPr sz="1163" b="0" i="0">
                <a:solidFill>
                  <a:srgbClr val="201E2E"/>
                </a:solidFill>
                <a:latin typeface="Figtree"/>
                <a:ea typeface="Figtree"/>
                <a:cs typeface="Figtree"/>
              </a:rPr>
              <a:t>sers own records show that the permission no longer has a valid basis.</a:t>
            </a:r>
          </a:p>
        </p:txBody>
      </p:sp>
      <p:sp>
        <p:nvSpPr>
          <p:cNvPr id="21" name="Rectangle: Rounded Corners 20">
            <a:extLst>
              <a:ext uri="{FF2B5EF4-FFF2-40B4-BE49-F238E27FC236}">
                <a16:creationId xmlns:a16="http://schemas.microsoft.com/office/drawing/2014/main" id="{949CB7E2-70E2-07CF-FAB3-30EB3F15D4E8}"/>
              </a:ext>
            </a:extLst>
          </p:cNvPr>
          <p:cNvSpPr>
            <a:spLocks noGrp="1"/>
          </p:cNvSpPr>
          <p:nvPr/>
        </p:nvSpPr>
        <p:spPr>
          <a:xfrm>
            <a:off x="2857500" y="4210050"/>
            <a:ext cx="6477000" cy="1238250"/>
          </a:xfrm>
          <a:prstGeom prst="roundRect">
            <a:avLst>
              <a:gd name="adj" fmla="val 9231"/>
            </a:avLst>
          </a:prstGeom>
          <a:solidFill>
            <a:srgbClr val="021E5E"/>
          </a:solidFill>
          <a:ln w="11906">
            <a:solidFill>
              <a:srgbClr val="021E5E"/>
            </a:solidFill>
            <a:prstDash val="solid"/>
          </a:ln>
        </p:spPr>
        <p:txBody>
          <a:bodyPr/>
          <a:lstStyle/>
          <a:p>
            <a:endParaRPr/>
          </a:p>
        </p:txBody>
      </p:sp>
      <p:sp>
        <p:nvSpPr>
          <p:cNvPr id="41" name="Rectangle 40">
            <a:extLst>
              <a:ext uri="{FF2B5EF4-FFF2-40B4-BE49-F238E27FC236}">
                <a16:creationId xmlns:a16="http://schemas.microsoft.com/office/drawing/2014/main" id="{1B6DE786-65AA-AB64-AC90-C3F476E0DA7E}"/>
              </a:ext>
            </a:extLst>
          </p:cNvPr>
          <p:cNvSpPr>
            <a:spLocks noGrp="1"/>
          </p:cNvSpPr>
          <p:nvPr/>
        </p:nvSpPr>
        <p:spPr>
          <a:xfrm>
            <a:off x="3028950" y="4271963"/>
            <a:ext cx="6134100" cy="419100"/>
          </a:xfrm>
          <a:prstGeom prst="rect">
            <a:avLst/>
          </a:prstGeom>
          <a:noFill/>
          <a:ln w="0">
            <a:noFill/>
            <a:prstDash val="solid"/>
          </a:ln>
        </p:spPr>
        <p:txBody>
          <a:bodyPr wrap="square" lIns="0" tIns="0" rIns="0" bIns="0" anchor="ctr">
            <a:noAutofit/>
          </a:bodyPr>
          <a:lstStyle/>
          <a:p>
            <a:pPr algn="ctr">
              <a:buNone/>
              <a:defRPr sz="2100" b="1" i="0">
                <a:solidFill>
                  <a:srgbClr val="FFFFFF"/>
                </a:solidFill>
                <a:latin typeface="Figtree"/>
                <a:ea typeface="Figtree"/>
                <a:cs typeface="Figtree"/>
              </a:defRPr>
            </a:pPr>
            <a:r>
              <a:rPr b="1" i="0">
                <a:solidFill>
                  <a:srgbClr val="FFFFFF"/>
                </a:solidFill>
                <a:latin typeface="Figtree"/>
                <a:ea typeface="Figtree"/>
                <a:cs typeface="Figtree"/>
              </a:rPr>
              <a:t>CCS records the revocation</a:t>
            </a:r>
          </a:p>
        </p:txBody>
      </p:sp>
      <p:sp>
        <p:nvSpPr>
          <p:cNvPr id="43" name="Rectangle 42">
            <a:extLst>
              <a:ext uri="{FF2B5EF4-FFF2-40B4-BE49-F238E27FC236}">
                <a16:creationId xmlns:a16="http://schemas.microsoft.com/office/drawing/2014/main" id="{E803D74C-526B-C3C4-D3E1-41FC3CD0CF6A}"/>
              </a:ext>
            </a:extLst>
          </p:cNvPr>
          <p:cNvSpPr>
            <a:spLocks noGrp="1"/>
          </p:cNvSpPr>
          <p:nvPr/>
        </p:nvSpPr>
        <p:spPr>
          <a:xfrm>
            <a:off x="3028950" y="4695825"/>
            <a:ext cx="6134100" cy="533400"/>
          </a:xfrm>
          <a:prstGeom prst="rect">
            <a:avLst/>
          </a:prstGeom>
          <a:noFill/>
          <a:ln w="0">
            <a:noFill/>
            <a:prstDash val="solid"/>
          </a:ln>
        </p:spPr>
        <p:txBody>
          <a:bodyPr wrap="square" lIns="0" tIns="0" rIns="0" bIns="0" anchor="t">
            <a:noAutofit/>
          </a:bodyPr>
          <a:lstStyle/>
          <a:p>
            <a:pPr algn="ctr">
              <a:lnSpc>
                <a:spcPct val="105000"/>
              </a:lnSpc>
              <a:buNone/>
              <a:defRPr sz="1425" b="0" i="0">
                <a:solidFill>
                  <a:srgbClr val="CDD7FF"/>
                </a:solidFill>
                <a:latin typeface="Figtree"/>
                <a:ea typeface="Figtree"/>
                <a:cs typeface="Figtree"/>
              </a:defRPr>
            </a:pPr>
            <a:r>
              <a:rPr sz="1425" b="0" i="0">
                <a:solidFill>
                  <a:srgbClr val="EBE8FE"/>
                </a:solidFill>
                <a:latin typeface="Figtree"/>
                <a:ea typeface="Figtree"/>
                <a:cs typeface="Figtree"/>
              </a:rPr>
              <a:t>CCS updates the permission record so an RTI User can no longer obtain new access tokens. The CCS notifies the relevant CCS users of the revocation.</a:t>
            </a:r>
          </a:p>
        </p:txBody>
      </p:sp>
      <p:sp>
        <p:nvSpPr>
          <p:cNvPr id="45" name="account-holder-query-route">
            <a:extLst>
              <a:ext uri="{FF2B5EF4-FFF2-40B4-BE49-F238E27FC236}">
                <a16:creationId xmlns:a16="http://schemas.microsoft.com/office/drawing/2014/main" id="{D044E1F9-C7C8-EEAA-11BD-6E5FE9C6D34B}"/>
              </a:ext>
            </a:extLst>
          </p:cNvPr>
          <p:cNvSpPr>
            <a:spLocks noGrp="1"/>
          </p:cNvSpPr>
          <p:nvPr/>
        </p:nvSpPr>
        <p:spPr>
          <a:xfrm>
            <a:off x="9001123" y="1962150"/>
            <a:ext cx="2619375" cy="1447800"/>
          </a:xfrm>
          <a:prstGeom prst="roundRect">
            <a:avLst>
              <a:gd name="adj" fmla="val 7895"/>
            </a:avLst>
          </a:prstGeom>
          <a:solidFill>
            <a:srgbClr val="F0EDFF"/>
          </a:solidFill>
          <a:ln w="11906">
            <a:solidFill>
              <a:srgbClr val="4D38F5"/>
            </a:solidFill>
            <a:prstDash val="solid"/>
          </a:ln>
        </p:spPr>
        <p:txBody>
          <a:bodyPr/>
          <a:lstStyle/>
          <a:p>
            <a:endParaRPr lang="en-GB"/>
          </a:p>
        </p:txBody>
      </p:sp>
      <p:sp>
        <p:nvSpPr>
          <p:cNvPr id="47" name="account-holder-query-title">
            <a:extLst>
              <a:ext uri="{FF2B5EF4-FFF2-40B4-BE49-F238E27FC236}">
                <a16:creationId xmlns:a16="http://schemas.microsoft.com/office/drawing/2014/main" id="{78B5C98A-07A8-1808-F35B-3B388758BCAF}"/>
              </a:ext>
            </a:extLst>
          </p:cNvPr>
          <p:cNvSpPr>
            <a:spLocks noGrp="1"/>
          </p:cNvSpPr>
          <p:nvPr/>
        </p:nvSpPr>
        <p:spPr>
          <a:xfrm>
            <a:off x="9172573" y="2019300"/>
            <a:ext cx="2276475" cy="419100"/>
          </a:xfrm>
          <a:prstGeom prst="rect">
            <a:avLst/>
          </a:prstGeom>
          <a:noFill/>
          <a:ln w="0">
            <a:noFill/>
            <a:prstDash val="solid"/>
          </a:ln>
        </p:spPr>
        <p:txBody>
          <a:bodyPr wrap="square" lIns="0" tIns="0" rIns="0" bIns="0" anchor="ctr">
            <a:noAutofit/>
          </a:bodyPr>
          <a:lstStyle/>
          <a:p>
            <a:pPr>
              <a:defRPr sz="1200" b="1">
                <a:solidFill>
                  <a:srgbClr val="021E5E"/>
                </a:solidFill>
                <a:latin typeface="Figtree"/>
                <a:ea typeface="Figtree"/>
                <a:cs typeface="Figtree"/>
              </a:defRPr>
            </a:pPr>
            <a:r>
              <a:rPr sz="1200" b="1">
                <a:solidFill>
                  <a:srgbClr val="021E5E"/>
                </a:solidFill>
                <a:latin typeface="Figtree"/>
                <a:ea typeface="Figtree"/>
                <a:cs typeface="Figtree"/>
              </a:rPr>
              <a:t>Another account holder raises a query</a:t>
            </a:r>
          </a:p>
        </p:txBody>
      </p:sp>
      <p:sp>
        <p:nvSpPr>
          <p:cNvPr id="49" name="account-holder-query-body">
            <a:extLst>
              <a:ext uri="{FF2B5EF4-FFF2-40B4-BE49-F238E27FC236}">
                <a16:creationId xmlns:a16="http://schemas.microsoft.com/office/drawing/2014/main" id="{23F8DFDD-5E01-DDBA-0B9D-C3E1DA074C71}"/>
              </a:ext>
            </a:extLst>
          </p:cNvPr>
          <p:cNvSpPr>
            <a:spLocks noGrp="1"/>
          </p:cNvSpPr>
          <p:nvPr/>
        </p:nvSpPr>
        <p:spPr>
          <a:xfrm>
            <a:off x="9172573" y="2482850"/>
            <a:ext cx="2276475" cy="723900"/>
          </a:xfrm>
          <a:prstGeom prst="rect">
            <a:avLst/>
          </a:prstGeom>
          <a:noFill/>
          <a:ln w="0">
            <a:noFill/>
            <a:prstDash val="solid"/>
          </a:ln>
        </p:spPr>
        <p:txBody>
          <a:bodyPr wrap="square" lIns="0" tIns="0" rIns="0" bIns="0" anchor="t">
            <a:noAutofit/>
          </a:bodyPr>
          <a:lstStyle/>
          <a:p>
            <a:pPr>
              <a:lnSpc>
                <a:spcPct val="100000"/>
              </a:lnSpc>
              <a:buNone/>
              <a:defRPr sz="1163">
                <a:solidFill>
                  <a:srgbClr val="201E2E"/>
                </a:solidFill>
                <a:latin typeface="Figtree"/>
                <a:ea typeface="Figtree"/>
                <a:cs typeface="Figtree"/>
              </a:defRPr>
            </a:pPr>
            <a:r>
              <a:rPr sz="1163">
                <a:solidFill>
                  <a:srgbClr val="201E2E"/>
                </a:solidFill>
                <a:latin typeface="Figtree"/>
                <a:ea typeface="Figtree"/>
                <a:cs typeface="Figtree"/>
              </a:rPr>
              <a:t>A validated account holder queries another account holder’s permission for the same property</a:t>
            </a:r>
            <a:r>
              <a:rPr lang="en-US" sz="1163">
                <a:solidFill>
                  <a:srgbClr val="201E2E"/>
                </a:solidFill>
                <a:latin typeface="Figtree"/>
                <a:ea typeface="Figtree"/>
                <a:cs typeface="Figtree"/>
              </a:rPr>
              <a:t> ending data sharing.</a:t>
            </a:r>
            <a:endParaRPr sz="1163">
              <a:solidFill>
                <a:srgbClr val="201E2E"/>
              </a:solidFill>
              <a:latin typeface="Figtree"/>
              <a:ea typeface="Figtree"/>
              <a:cs typeface="Figtree"/>
            </a:endParaRPr>
          </a:p>
        </p:txBody>
      </p:sp>
      <p:sp>
        <p:nvSpPr>
          <p:cNvPr id="51" name="revocation-route-stem-1">
            <a:extLst>
              <a:ext uri="{FF2B5EF4-FFF2-40B4-BE49-F238E27FC236}">
                <a16:creationId xmlns:a16="http://schemas.microsoft.com/office/drawing/2014/main" id="{CAB7829C-4DFE-8791-3B41-3F849D765EDA}"/>
              </a:ext>
            </a:extLst>
          </p:cNvPr>
          <p:cNvSpPr>
            <a:spLocks noGrp="1"/>
          </p:cNvSpPr>
          <p:nvPr/>
        </p:nvSpPr>
        <p:spPr>
          <a:xfrm>
            <a:off x="1881188" y="3419475"/>
            <a:ext cx="0" cy="400050"/>
          </a:xfrm>
          <a:prstGeom prst="line">
            <a:avLst/>
          </a:prstGeom>
          <a:noFill/>
          <a:ln w="23813">
            <a:solidFill>
              <a:srgbClr val="4D38F5"/>
            </a:solidFill>
            <a:prstDash val="solid"/>
          </a:ln>
        </p:spPr>
        <p:txBody>
          <a:bodyPr/>
          <a:lstStyle/>
          <a:p>
            <a:endParaRPr lang="en-GB"/>
          </a:p>
        </p:txBody>
      </p:sp>
      <p:sp>
        <p:nvSpPr>
          <p:cNvPr id="53" name="revocation-route-stem-2">
            <a:extLst>
              <a:ext uri="{FF2B5EF4-FFF2-40B4-BE49-F238E27FC236}">
                <a16:creationId xmlns:a16="http://schemas.microsoft.com/office/drawing/2014/main" id="{D65CE4B7-3730-1308-8531-2C2DD27F5D6E}"/>
              </a:ext>
            </a:extLst>
          </p:cNvPr>
          <p:cNvSpPr>
            <a:spLocks noGrp="1"/>
          </p:cNvSpPr>
          <p:nvPr/>
        </p:nvSpPr>
        <p:spPr>
          <a:xfrm>
            <a:off x="4691063" y="3419475"/>
            <a:ext cx="0" cy="400050"/>
          </a:xfrm>
          <a:prstGeom prst="line">
            <a:avLst/>
          </a:prstGeom>
          <a:noFill/>
          <a:ln w="23813">
            <a:solidFill>
              <a:srgbClr val="4D38F5"/>
            </a:solidFill>
            <a:prstDash val="solid"/>
          </a:ln>
        </p:spPr>
        <p:txBody>
          <a:bodyPr/>
          <a:lstStyle/>
          <a:p>
            <a:endParaRPr lang="en-GB"/>
          </a:p>
        </p:txBody>
      </p:sp>
      <p:sp>
        <p:nvSpPr>
          <p:cNvPr id="55" name="revocation-route-stem-3">
            <a:extLst>
              <a:ext uri="{FF2B5EF4-FFF2-40B4-BE49-F238E27FC236}">
                <a16:creationId xmlns:a16="http://schemas.microsoft.com/office/drawing/2014/main" id="{3A83DFA3-9BDD-DF25-18B3-633077892CB7}"/>
              </a:ext>
            </a:extLst>
          </p:cNvPr>
          <p:cNvSpPr>
            <a:spLocks noGrp="1"/>
          </p:cNvSpPr>
          <p:nvPr/>
        </p:nvSpPr>
        <p:spPr>
          <a:xfrm>
            <a:off x="7500938" y="3419475"/>
            <a:ext cx="0" cy="400050"/>
          </a:xfrm>
          <a:prstGeom prst="line">
            <a:avLst/>
          </a:prstGeom>
          <a:noFill/>
          <a:ln w="23813">
            <a:solidFill>
              <a:srgbClr val="4D38F5"/>
            </a:solidFill>
            <a:prstDash val="solid"/>
          </a:ln>
        </p:spPr>
        <p:txBody>
          <a:bodyPr/>
          <a:lstStyle/>
          <a:p>
            <a:endParaRPr lang="en-GB"/>
          </a:p>
        </p:txBody>
      </p:sp>
      <p:sp>
        <p:nvSpPr>
          <p:cNvPr id="57" name="revocation-route-stem-4">
            <a:extLst>
              <a:ext uri="{FF2B5EF4-FFF2-40B4-BE49-F238E27FC236}">
                <a16:creationId xmlns:a16="http://schemas.microsoft.com/office/drawing/2014/main" id="{81CD5769-1F3E-CA0B-7E44-8F9D693A2A9A}"/>
              </a:ext>
            </a:extLst>
          </p:cNvPr>
          <p:cNvSpPr>
            <a:spLocks noGrp="1"/>
          </p:cNvSpPr>
          <p:nvPr/>
        </p:nvSpPr>
        <p:spPr>
          <a:xfrm>
            <a:off x="10310813" y="3419475"/>
            <a:ext cx="0" cy="400050"/>
          </a:xfrm>
          <a:prstGeom prst="line">
            <a:avLst/>
          </a:prstGeom>
          <a:noFill/>
          <a:ln w="23813">
            <a:solidFill>
              <a:srgbClr val="4D38F5"/>
            </a:solidFill>
            <a:prstDash val="solid"/>
          </a:ln>
        </p:spPr>
        <p:txBody>
          <a:bodyPr/>
          <a:lstStyle/>
          <a:p>
            <a:endParaRPr lang="en-GB"/>
          </a:p>
        </p:txBody>
      </p:sp>
      <p:sp>
        <p:nvSpPr>
          <p:cNvPr id="59" name="revocation-route-bus">
            <a:extLst>
              <a:ext uri="{FF2B5EF4-FFF2-40B4-BE49-F238E27FC236}">
                <a16:creationId xmlns:a16="http://schemas.microsoft.com/office/drawing/2014/main" id="{0EB9A590-92EE-4CE1-FE1B-098B7794A202}"/>
              </a:ext>
            </a:extLst>
          </p:cNvPr>
          <p:cNvSpPr>
            <a:spLocks noGrp="1"/>
          </p:cNvSpPr>
          <p:nvPr/>
        </p:nvSpPr>
        <p:spPr>
          <a:xfrm>
            <a:off x="1881188" y="3819525"/>
            <a:ext cx="8429625" cy="0"/>
          </a:xfrm>
          <a:prstGeom prst="line">
            <a:avLst/>
          </a:prstGeom>
          <a:noFill/>
          <a:ln w="23813">
            <a:solidFill>
              <a:srgbClr val="4D38F5"/>
            </a:solidFill>
            <a:prstDash val="solid"/>
          </a:ln>
        </p:spPr>
        <p:txBody>
          <a:bodyPr/>
          <a:lstStyle/>
          <a:p>
            <a:endParaRPr lang="en-GB"/>
          </a:p>
        </p:txBody>
      </p:sp>
      <p:sp>
        <p:nvSpPr>
          <p:cNvPr id="61" name="revocation-route-to-ccs">
            <a:extLst>
              <a:ext uri="{FF2B5EF4-FFF2-40B4-BE49-F238E27FC236}">
                <a16:creationId xmlns:a16="http://schemas.microsoft.com/office/drawing/2014/main" id="{D1075D97-DBF7-2E21-49DC-A2B732E09375}"/>
              </a:ext>
            </a:extLst>
          </p:cNvPr>
          <p:cNvSpPr>
            <a:spLocks noGrp="1"/>
          </p:cNvSpPr>
          <p:nvPr/>
        </p:nvSpPr>
        <p:spPr>
          <a:xfrm>
            <a:off x="6096000" y="3819525"/>
            <a:ext cx="0" cy="304800"/>
          </a:xfrm>
          <a:prstGeom prst="line">
            <a:avLst/>
          </a:prstGeom>
          <a:noFill/>
          <a:ln w="23813">
            <a:solidFill>
              <a:srgbClr val="4D38F5"/>
            </a:solidFill>
            <a:prstDash val="solid"/>
          </a:ln>
        </p:spPr>
        <p:txBody>
          <a:bodyPr/>
          <a:lstStyle/>
          <a:p>
            <a:endParaRPr lang="en-GB"/>
          </a:p>
        </p:txBody>
      </p:sp>
      <p:sp>
        <p:nvSpPr>
          <p:cNvPr id="63" name="revocation-route-arrowhead">
            <a:extLst>
              <a:ext uri="{FF2B5EF4-FFF2-40B4-BE49-F238E27FC236}">
                <a16:creationId xmlns:a16="http://schemas.microsoft.com/office/drawing/2014/main" id="{A4BC31A0-D3A3-10C0-994A-DEDC39D5A13E}"/>
              </a:ext>
            </a:extLst>
          </p:cNvPr>
          <p:cNvSpPr>
            <a:spLocks noGrp="1"/>
          </p:cNvSpPr>
          <p:nvPr/>
        </p:nvSpPr>
        <p:spPr>
          <a:xfrm rot="10800000">
            <a:off x="6034088" y="4095750"/>
            <a:ext cx="123825" cy="114300"/>
          </a:xfrm>
          <a:prstGeom prst="triangle">
            <a:avLst/>
          </a:prstGeom>
          <a:solidFill>
            <a:srgbClr val="4D38F5"/>
          </a:solidFill>
          <a:ln w="0">
            <a:solidFill>
              <a:srgbClr val="4D38F5"/>
            </a:solidFill>
            <a:prstDash val="solid"/>
          </a:ln>
        </p:spPr>
        <p:txBody>
          <a:bodyPr/>
          <a:lstStyle/>
          <a:p>
            <a:endParaRPr lang="en-GB"/>
          </a:p>
        </p:txBody>
      </p:sp>
    </p:spTree>
    <p:extLst>
      <p:ext uri="{BB962C8B-B14F-4D97-AF65-F5344CB8AC3E}">
        <p14:creationId xmlns:p14="http://schemas.microsoft.com/office/powerpoint/2010/main" val="21502432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1DE8F-2166-33B8-3147-3D0FDAD22327}"/>
            </a:ext>
          </a:extLst>
        </p:cNvPr>
        <p:cNvGrpSpPr/>
        <p:nvPr/>
      </p:nvGrpSpPr>
      <p:grpSpPr>
        <a:xfrm>
          <a:off x="0" y="0"/>
          <a:ext cx="0" cy="0"/>
          <a:chOff x="0" y="0"/>
          <a:chExt cx="0" cy="0"/>
        </a:xfrm>
      </p:grpSpPr>
      <p:sp>
        <p:nvSpPr>
          <p:cNvPr id="73" name="Straight Connector 72">
            <a:extLst>
              <a:ext uri="{FF2B5EF4-FFF2-40B4-BE49-F238E27FC236}">
                <a16:creationId xmlns:a16="http://schemas.microsoft.com/office/drawing/2014/main" id="{F18019FE-2FD9-84C5-37C7-995B2E2E5058}"/>
              </a:ext>
            </a:extLst>
          </p:cNvPr>
          <p:cNvSpPr>
            <a:spLocks noGrp="1"/>
          </p:cNvSpPr>
          <p:nvPr/>
        </p:nvSpPr>
        <p:spPr>
          <a:xfrm>
            <a:off x="552450" y="6419850"/>
            <a:ext cx="11087100" cy="0"/>
          </a:xfrm>
          <a:prstGeom prst="line">
            <a:avLst/>
          </a:prstGeom>
          <a:noFill/>
          <a:ln w="9525">
            <a:solidFill>
              <a:srgbClr val="D9DDE8"/>
            </a:solidFill>
            <a:prstDash val="solid"/>
          </a:ln>
        </p:spPr>
        <p:txBody>
          <a:bodyPr/>
          <a:lstStyle/>
          <a:p>
            <a:endParaRPr lang="en-GB">
              <a:solidFill>
                <a:srgbClr val="000000"/>
              </a:solidFill>
              <a:latin typeface="Calibri"/>
              <a:ea typeface="Calibri"/>
              <a:cs typeface="Calibri"/>
            </a:endParaRPr>
          </a:p>
        </p:txBody>
      </p:sp>
      <p:sp>
        <p:nvSpPr>
          <p:cNvPr id="3" name="section-label">
            <a:extLst>
              <a:ext uri="{FF2B5EF4-FFF2-40B4-BE49-F238E27FC236}">
                <a16:creationId xmlns:a16="http://schemas.microsoft.com/office/drawing/2014/main" id="{BE267A42-1B7B-146C-E6B4-D2CBB736015A}"/>
              </a:ext>
            </a:extLst>
          </p:cNvPr>
          <p:cNvSpPr>
            <a:spLocks noGrp="1"/>
          </p:cNvSpPr>
          <p:nvPr/>
        </p:nvSpPr>
        <p:spPr>
          <a:xfrm>
            <a:off x="552450" y="123825"/>
            <a:ext cx="7239000" cy="190500"/>
          </a:xfrm>
          <a:prstGeom prst="rect">
            <a:avLst/>
          </a:prstGeom>
          <a:noFill/>
          <a:ln w="0">
            <a:noFill/>
            <a:prstDash val="solid"/>
          </a:ln>
        </p:spPr>
        <p:txBody>
          <a:bodyPr wrap="square" lIns="0" tIns="0" rIns="0" bIns="0" anchor="ctr">
            <a:noAutofit/>
          </a:bodyPr>
          <a:lstStyle/>
          <a:p>
            <a:pPr algn="l">
              <a:defRPr sz="938" b="1" i="0">
                <a:solidFill>
                  <a:srgbClr val="4D38F5"/>
                </a:solidFill>
                <a:latin typeface="Figtree"/>
                <a:ea typeface="Figtree"/>
                <a:cs typeface="Figtree"/>
              </a:defRPr>
            </a:pPr>
            <a:r>
              <a:rPr lang="en-GB" sz="938" b="1" i="0" noProof="0">
                <a:solidFill>
                  <a:srgbClr val="4D38F5"/>
                </a:solidFill>
                <a:latin typeface="Figtree"/>
                <a:ea typeface="Figtree"/>
                <a:cs typeface="Figtree"/>
              </a:rPr>
              <a:t>REVOCATION AND SSF</a:t>
            </a:r>
          </a:p>
        </p:txBody>
      </p:sp>
      <p:sp>
        <p:nvSpPr>
          <p:cNvPr id="5" name="slide-title">
            <a:extLst>
              <a:ext uri="{FF2B5EF4-FFF2-40B4-BE49-F238E27FC236}">
                <a16:creationId xmlns:a16="http://schemas.microsoft.com/office/drawing/2014/main" id="{DDCBCD6C-9AA1-C786-437D-A6ECEF814962}"/>
              </a:ext>
            </a:extLst>
          </p:cNvPr>
          <p:cNvSpPr>
            <a:spLocks noGrp="1"/>
          </p:cNvSpPr>
          <p:nvPr/>
        </p:nvSpPr>
        <p:spPr>
          <a:xfrm>
            <a:off x="552450" y="342900"/>
            <a:ext cx="10477500" cy="552450"/>
          </a:xfrm>
          <a:prstGeom prst="rect">
            <a:avLst/>
          </a:prstGeom>
          <a:noFill/>
          <a:ln w="0">
            <a:noFill/>
            <a:prstDash val="solid"/>
          </a:ln>
        </p:spPr>
        <p:txBody>
          <a:bodyPr wrap="square" lIns="0" tIns="0" rIns="0" bIns="0" anchor="ctr">
            <a:noAutofit/>
          </a:bodyPr>
          <a:lstStyle/>
          <a:p>
            <a:pPr algn="l">
              <a:defRPr sz="3150" b="1" i="0">
                <a:solidFill>
                  <a:srgbClr val="021E5E"/>
                </a:solidFill>
                <a:latin typeface="Figtree"/>
                <a:ea typeface="Figtree"/>
                <a:cs typeface="Figtree"/>
              </a:defRPr>
            </a:pPr>
            <a:r>
              <a:rPr lang="en-GB" sz="3150" b="1" i="0" noProof="0">
                <a:solidFill>
                  <a:srgbClr val="021E5E"/>
                </a:solidFill>
                <a:latin typeface="Figtree"/>
                <a:ea typeface="Figtree"/>
                <a:cs typeface="Figtree"/>
              </a:rPr>
              <a:t>Revocation stops access and future event signals</a:t>
            </a:r>
          </a:p>
        </p:txBody>
      </p:sp>
      <p:sp>
        <p:nvSpPr>
          <p:cNvPr id="7" name="Rectangle 6">
            <a:extLst>
              <a:ext uri="{FF2B5EF4-FFF2-40B4-BE49-F238E27FC236}">
                <a16:creationId xmlns:a16="http://schemas.microsoft.com/office/drawing/2014/main" id="{731D77B2-0CF6-31E9-B23B-D3943544180D}"/>
              </a:ext>
            </a:extLst>
          </p:cNvPr>
          <p:cNvSpPr>
            <a:spLocks noGrp="1"/>
          </p:cNvSpPr>
          <p:nvPr/>
        </p:nvSpPr>
        <p:spPr>
          <a:xfrm>
            <a:off x="571500" y="971550"/>
            <a:ext cx="9525000" cy="419100"/>
          </a:xfrm>
          <a:prstGeom prst="rect">
            <a:avLst/>
          </a:prstGeom>
          <a:noFill/>
          <a:ln w="0">
            <a:noFill/>
            <a:prstDash val="solid"/>
          </a:ln>
        </p:spPr>
        <p:txBody>
          <a:bodyPr wrap="square" lIns="0" tIns="0" rIns="0" bIns="0" anchor="t">
            <a:noAutofit/>
          </a:bodyPr>
          <a:lstStyle/>
          <a:p>
            <a:pPr algn="l">
              <a:defRPr sz="1725" b="0" i="0">
                <a:solidFill>
                  <a:srgbClr val="5E6274"/>
                </a:solidFill>
                <a:latin typeface="Figtree"/>
                <a:ea typeface="Figtree"/>
                <a:cs typeface="Figtree"/>
              </a:defRPr>
            </a:pPr>
            <a:r>
              <a:rPr lang="en-GB" sz="1600" b="0" i="0" noProof="0">
                <a:solidFill>
                  <a:srgbClr val="5E6274"/>
                </a:solidFill>
                <a:latin typeface="Figtree"/>
                <a:ea typeface="Figtree"/>
                <a:cs typeface="Figtree"/>
              </a:rPr>
              <a:t>The token model and SSF address different parts of the journey</a:t>
            </a:r>
          </a:p>
        </p:txBody>
      </p:sp>
      <p:sp>
        <p:nvSpPr>
          <p:cNvPr id="9" name="Rectangle: Rounded Corners 8">
            <a:extLst>
              <a:ext uri="{FF2B5EF4-FFF2-40B4-BE49-F238E27FC236}">
                <a16:creationId xmlns:a16="http://schemas.microsoft.com/office/drawing/2014/main" id="{05C6B220-7400-6942-A4AE-6A6760907C8A}"/>
              </a:ext>
            </a:extLst>
          </p:cNvPr>
          <p:cNvSpPr>
            <a:spLocks noGrp="1"/>
          </p:cNvSpPr>
          <p:nvPr/>
        </p:nvSpPr>
        <p:spPr>
          <a:xfrm>
            <a:off x="1095375" y="1428750"/>
            <a:ext cx="10001250" cy="819150"/>
          </a:xfrm>
          <a:prstGeom prst="roundRect">
            <a:avLst>
              <a:gd name="adj" fmla="val 13953"/>
            </a:avLst>
          </a:prstGeom>
          <a:solidFill>
            <a:srgbClr val="021E5E"/>
          </a:solidFill>
          <a:ln w="11906">
            <a:solidFill>
              <a:srgbClr val="021E5E"/>
            </a:solidFill>
            <a:prstDash val="solid"/>
          </a:ln>
        </p:spPr>
        <p:txBody>
          <a:bodyPr/>
          <a:lstStyle/>
          <a:p>
            <a:endParaRPr lang="en-GB" noProof="0"/>
          </a:p>
        </p:txBody>
      </p:sp>
      <p:sp>
        <p:nvSpPr>
          <p:cNvPr id="11" name="Rectangle 10">
            <a:extLst>
              <a:ext uri="{FF2B5EF4-FFF2-40B4-BE49-F238E27FC236}">
                <a16:creationId xmlns:a16="http://schemas.microsoft.com/office/drawing/2014/main" id="{347293B1-8591-AEE6-556D-C30F816CDF64}"/>
              </a:ext>
            </a:extLst>
          </p:cNvPr>
          <p:cNvSpPr>
            <a:spLocks noGrp="1"/>
          </p:cNvSpPr>
          <p:nvPr/>
        </p:nvSpPr>
        <p:spPr>
          <a:xfrm>
            <a:off x="1476375" y="1590675"/>
            <a:ext cx="9239250" cy="285750"/>
          </a:xfrm>
          <a:prstGeom prst="rect">
            <a:avLst/>
          </a:prstGeom>
          <a:noFill/>
          <a:ln w="0">
            <a:noFill/>
            <a:prstDash val="solid"/>
          </a:ln>
        </p:spPr>
        <p:txBody>
          <a:bodyPr wrap="square" lIns="0" tIns="0" rIns="0" bIns="0" anchor="t">
            <a:noAutofit/>
          </a:bodyPr>
          <a:lstStyle/>
          <a:p>
            <a:pPr algn="ctr">
              <a:defRPr sz="1875" b="1" i="0">
                <a:solidFill>
                  <a:srgbClr val="FFFFFF"/>
                </a:solidFill>
                <a:latin typeface="Figtree"/>
                <a:ea typeface="Figtree"/>
                <a:cs typeface="Figtree"/>
              </a:defRPr>
            </a:pPr>
            <a:r>
              <a:rPr lang="en-GB" sz="1875" b="1" i="0" noProof="0">
                <a:solidFill>
                  <a:srgbClr val="FFFFFF"/>
                </a:solidFill>
                <a:latin typeface="Figtree"/>
                <a:ea typeface="Figtree"/>
                <a:cs typeface="Figtree"/>
              </a:rPr>
              <a:t>CCS records the revocation once</a:t>
            </a:r>
          </a:p>
        </p:txBody>
      </p:sp>
      <p:sp>
        <p:nvSpPr>
          <p:cNvPr id="13" name="Rectangle 12">
            <a:extLst>
              <a:ext uri="{FF2B5EF4-FFF2-40B4-BE49-F238E27FC236}">
                <a16:creationId xmlns:a16="http://schemas.microsoft.com/office/drawing/2014/main" id="{B7BE7C29-86E1-565D-EB32-FF9A91E55246}"/>
              </a:ext>
            </a:extLst>
          </p:cNvPr>
          <p:cNvSpPr>
            <a:spLocks noGrp="1"/>
          </p:cNvSpPr>
          <p:nvPr/>
        </p:nvSpPr>
        <p:spPr>
          <a:xfrm>
            <a:off x="1476375" y="1933575"/>
            <a:ext cx="9239250" cy="219075"/>
          </a:xfrm>
          <a:prstGeom prst="rect">
            <a:avLst/>
          </a:prstGeom>
          <a:noFill/>
          <a:ln w="0">
            <a:noFill/>
            <a:prstDash val="solid"/>
          </a:ln>
        </p:spPr>
        <p:txBody>
          <a:bodyPr wrap="square" lIns="0" tIns="0" rIns="0" bIns="0" anchor="t">
            <a:noAutofit/>
          </a:bodyPr>
          <a:lstStyle/>
          <a:p>
            <a:pPr algn="ctr">
              <a:defRPr sz="1350" b="0" i="0">
                <a:solidFill>
                  <a:srgbClr val="CDD7FF"/>
                </a:solidFill>
                <a:latin typeface="Figtree"/>
                <a:ea typeface="Figtree"/>
                <a:cs typeface="Figtree"/>
              </a:defRPr>
            </a:pPr>
            <a:r>
              <a:rPr lang="en-GB" sz="1350" b="0" i="0" noProof="0">
                <a:solidFill>
                  <a:srgbClr val="CDD7FF"/>
                </a:solidFill>
                <a:latin typeface="Figtree"/>
                <a:ea typeface="Figtree"/>
                <a:cs typeface="Figtree"/>
              </a:rPr>
              <a:t>The authoritative permission status then drives both controls.</a:t>
            </a:r>
          </a:p>
        </p:txBody>
      </p:sp>
      <p:sp>
        <p:nvSpPr>
          <p:cNvPr id="15" name="Rectangle 14">
            <a:extLst>
              <a:ext uri="{FF2B5EF4-FFF2-40B4-BE49-F238E27FC236}">
                <a16:creationId xmlns:a16="http://schemas.microsoft.com/office/drawing/2014/main" id="{770DD721-0295-5289-864E-EAE95105A7DC}"/>
              </a:ext>
            </a:extLst>
          </p:cNvPr>
          <p:cNvSpPr>
            <a:spLocks noGrp="1"/>
          </p:cNvSpPr>
          <p:nvPr/>
        </p:nvSpPr>
        <p:spPr>
          <a:xfrm>
            <a:off x="857250" y="2619375"/>
            <a:ext cx="2857500" cy="285750"/>
          </a:xfrm>
          <a:prstGeom prst="rect">
            <a:avLst/>
          </a:prstGeom>
          <a:noFill/>
          <a:ln w="0">
            <a:noFill/>
            <a:prstDash val="solid"/>
          </a:ln>
        </p:spPr>
        <p:txBody>
          <a:bodyPr wrap="square" lIns="0" tIns="0" rIns="0" bIns="0" anchor="ctr">
            <a:noAutofit/>
          </a:bodyPr>
          <a:lstStyle/>
          <a:p>
            <a:pPr algn="l">
              <a:defRPr sz="1125" b="1" i="0">
                <a:solidFill>
                  <a:srgbClr val="4D38F5"/>
                </a:solidFill>
                <a:latin typeface="Figtree"/>
                <a:ea typeface="Figtree"/>
                <a:cs typeface="Figtree"/>
              </a:defRPr>
            </a:pPr>
            <a:r>
              <a:rPr lang="en-GB" sz="1125" b="1" i="0" noProof="0">
                <a:solidFill>
                  <a:srgbClr val="4D38F5"/>
                </a:solidFill>
                <a:latin typeface="Figtree"/>
                <a:ea typeface="Figtree"/>
                <a:cs typeface="Figtree"/>
              </a:rPr>
              <a:t>DATA ACCESS</a:t>
            </a:r>
          </a:p>
        </p:txBody>
      </p:sp>
      <p:sp>
        <p:nvSpPr>
          <p:cNvPr id="17" name="Rectangle: Rounded Corners 16">
            <a:extLst>
              <a:ext uri="{FF2B5EF4-FFF2-40B4-BE49-F238E27FC236}">
                <a16:creationId xmlns:a16="http://schemas.microsoft.com/office/drawing/2014/main" id="{561B1D36-CDB6-F94C-B29C-054397A6F2D5}"/>
              </a:ext>
            </a:extLst>
          </p:cNvPr>
          <p:cNvSpPr>
            <a:spLocks noGrp="1"/>
          </p:cNvSpPr>
          <p:nvPr/>
        </p:nvSpPr>
        <p:spPr>
          <a:xfrm>
            <a:off x="714375" y="3000375"/>
            <a:ext cx="5095875" cy="2333625"/>
          </a:xfrm>
          <a:prstGeom prst="roundRect">
            <a:avLst>
              <a:gd name="adj" fmla="val 4898"/>
            </a:avLst>
          </a:prstGeom>
          <a:solidFill>
            <a:srgbClr val="EAF0FF"/>
          </a:solidFill>
          <a:ln w="11906">
            <a:solidFill>
              <a:srgbClr val="0F9ED5"/>
            </a:solidFill>
            <a:prstDash val="solid"/>
          </a:ln>
        </p:spPr>
        <p:txBody>
          <a:bodyPr/>
          <a:lstStyle/>
          <a:p>
            <a:endParaRPr lang="en-GB" noProof="0"/>
          </a:p>
        </p:txBody>
      </p:sp>
      <p:sp>
        <p:nvSpPr>
          <p:cNvPr id="19" name="Rectangle 18">
            <a:extLst>
              <a:ext uri="{FF2B5EF4-FFF2-40B4-BE49-F238E27FC236}">
                <a16:creationId xmlns:a16="http://schemas.microsoft.com/office/drawing/2014/main" id="{BE32BB67-35EA-F9FF-1B51-F32B0DFF2090}"/>
              </a:ext>
            </a:extLst>
          </p:cNvPr>
          <p:cNvSpPr>
            <a:spLocks noGrp="1"/>
          </p:cNvSpPr>
          <p:nvPr/>
        </p:nvSpPr>
        <p:spPr>
          <a:xfrm>
            <a:off x="1000125" y="3257550"/>
            <a:ext cx="361950" cy="304800"/>
          </a:xfrm>
          <a:prstGeom prst="rect">
            <a:avLst/>
          </a:prstGeom>
          <a:noFill/>
          <a:ln w="0">
            <a:noFill/>
            <a:prstDash val="solid"/>
          </a:ln>
        </p:spPr>
        <p:txBody>
          <a:bodyPr wrap="square" lIns="0" tIns="0" rIns="0" bIns="0" anchor="t">
            <a:noAutofit/>
          </a:bodyPr>
          <a:lstStyle/>
          <a:p>
            <a:pPr algn="ctr">
              <a:defRPr sz="1650" b="1" i="0">
                <a:solidFill>
                  <a:srgbClr val="4D38F5"/>
                </a:solidFill>
                <a:latin typeface="Figtree"/>
                <a:ea typeface="Figtree"/>
                <a:cs typeface="Figtree"/>
              </a:defRPr>
            </a:pPr>
            <a:r>
              <a:rPr lang="en-GB" sz="1650" b="1" i="0" noProof="0">
                <a:solidFill>
                  <a:srgbClr val="4D38F5"/>
                </a:solidFill>
                <a:latin typeface="Figtree"/>
                <a:ea typeface="Figtree"/>
                <a:cs typeface="Figtree"/>
              </a:rPr>
              <a:t>1</a:t>
            </a:r>
          </a:p>
        </p:txBody>
      </p:sp>
      <p:sp>
        <p:nvSpPr>
          <p:cNvPr id="21" name="Rectangle 20">
            <a:extLst>
              <a:ext uri="{FF2B5EF4-FFF2-40B4-BE49-F238E27FC236}">
                <a16:creationId xmlns:a16="http://schemas.microsoft.com/office/drawing/2014/main" id="{236A7C23-1AFC-4AFA-0A8D-FEA7D5670B1E}"/>
              </a:ext>
            </a:extLst>
          </p:cNvPr>
          <p:cNvSpPr>
            <a:spLocks noGrp="1"/>
          </p:cNvSpPr>
          <p:nvPr/>
        </p:nvSpPr>
        <p:spPr>
          <a:xfrm>
            <a:off x="1476375" y="3238500"/>
            <a:ext cx="3952875" cy="419100"/>
          </a:xfrm>
          <a:prstGeom prst="rect">
            <a:avLst/>
          </a:prstGeom>
          <a:noFill/>
          <a:ln w="0">
            <a:noFill/>
            <a:prstDash val="solid"/>
          </a:ln>
        </p:spPr>
        <p:txBody>
          <a:bodyPr wrap="square" lIns="0" tIns="0" rIns="0" bIns="0" anchor="ctr">
            <a:noAutofit/>
          </a:bodyPr>
          <a:lstStyle/>
          <a:p>
            <a:pPr algn="l">
              <a:defRPr sz="1500" b="1" i="0">
                <a:solidFill>
                  <a:srgbClr val="021E5E"/>
                </a:solidFill>
                <a:latin typeface="Figtree"/>
                <a:ea typeface="Figtree"/>
                <a:cs typeface="Figtree"/>
              </a:defRPr>
            </a:pPr>
            <a:r>
              <a:rPr lang="en-GB" sz="1500" b="1" i="0" noProof="0">
                <a:solidFill>
                  <a:srgbClr val="021E5E"/>
                </a:solidFill>
                <a:latin typeface="Figtree"/>
                <a:ea typeface="Figtree"/>
                <a:cs typeface="Figtree"/>
              </a:rPr>
              <a:t>CCS prevents the RTI U</a:t>
            </a:r>
            <a:r>
              <a:rPr lang="en-GB" sz="1500" b="1">
                <a:solidFill>
                  <a:srgbClr val="021E5E"/>
                </a:solidFill>
                <a:latin typeface="Figtree"/>
                <a:ea typeface="Figtree"/>
                <a:cs typeface="Figtree"/>
              </a:rPr>
              <a:t>ser from obtaining new access tokens immediately.</a:t>
            </a:r>
            <a:endParaRPr lang="en-GB" sz="1500" b="1" i="0" noProof="0">
              <a:solidFill>
                <a:srgbClr val="021E5E"/>
              </a:solidFill>
              <a:latin typeface="Figtree"/>
              <a:ea typeface="Figtree"/>
              <a:cs typeface="Figtree"/>
            </a:endParaRPr>
          </a:p>
        </p:txBody>
      </p:sp>
      <p:sp>
        <p:nvSpPr>
          <p:cNvPr id="23" name="Rectangle 22">
            <a:extLst>
              <a:ext uri="{FF2B5EF4-FFF2-40B4-BE49-F238E27FC236}">
                <a16:creationId xmlns:a16="http://schemas.microsoft.com/office/drawing/2014/main" id="{ECFCFAF3-0146-2EA5-95BD-C37EF86524B2}"/>
              </a:ext>
            </a:extLst>
          </p:cNvPr>
          <p:cNvSpPr>
            <a:spLocks noGrp="1"/>
          </p:cNvSpPr>
          <p:nvPr/>
        </p:nvSpPr>
        <p:spPr>
          <a:xfrm>
            <a:off x="1000125" y="3952875"/>
            <a:ext cx="361950" cy="304800"/>
          </a:xfrm>
          <a:prstGeom prst="rect">
            <a:avLst/>
          </a:prstGeom>
          <a:noFill/>
          <a:ln w="0">
            <a:noFill/>
            <a:prstDash val="solid"/>
          </a:ln>
        </p:spPr>
        <p:txBody>
          <a:bodyPr wrap="square" lIns="0" tIns="0" rIns="0" bIns="0" anchor="t">
            <a:noAutofit/>
          </a:bodyPr>
          <a:lstStyle/>
          <a:p>
            <a:pPr algn="ctr">
              <a:defRPr sz="1650" b="1" i="0">
                <a:solidFill>
                  <a:srgbClr val="4D38F5"/>
                </a:solidFill>
                <a:latin typeface="Figtree"/>
                <a:ea typeface="Figtree"/>
                <a:cs typeface="Figtree"/>
              </a:defRPr>
            </a:pPr>
            <a:r>
              <a:rPr lang="en-GB" sz="1650" b="1" i="0" noProof="0">
                <a:solidFill>
                  <a:srgbClr val="4D38F5"/>
                </a:solidFill>
                <a:latin typeface="Figtree"/>
                <a:ea typeface="Figtree"/>
                <a:cs typeface="Figtree"/>
              </a:rPr>
              <a:t>2</a:t>
            </a:r>
          </a:p>
        </p:txBody>
      </p:sp>
      <p:sp>
        <p:nvSpPr>
          <p:cNvPr id="25" name="Rectangle 24">
            <a:extLst>
              <a:ext uri="{FF2B5EF4-FFF2-40B4-BE49-F238E27FC236}">
                <a16:creationId xmlns:a16="http://schemas.microsoft.com/office/drawing/2014/main" id="{A1DD2811-B417-313C-452F-6261718C7785}"/>
              </a:ext>
            </a:extLst>
          </p:cNvPr>
          <p:cNvSpPr>
            <a:spLocks noGrp="1"/>
          </p:cNvSpPr>
          <p:nvPr/>
        </p:nvSpPr>
        <p:spPr>
          <a:xfrm>
            <a:off x="1476375" y="3857625"/>
            <a:ext cx="3952875" cy="609600"/>
          </a:xfrm>
          <a:prstGeom prst="rect">
            <a:avLst/>
          </a:prstGeom>
          <a:noFill/>
          <a:ln w="0">
            <a:noFill/>
            <a:prstDash val="solid"/>
          </a:ln>
        </p:spPr>
        <p:txBody>
          <a:bodyPr wrap="square" lIns="0" tIns="0" rIns="0" bIns="0" anchor="ctr">
            <a:noAutofit/>
          </a:bodyPr>
          <a:lstStyle/>
          <a:p>
            <a:pPr algn="l">
              <a:defRPr sz="1425" b="0" i="0">
                <a:solidFill>
                  <a:srgbClr val="201E2E"/>
                </a:solidFill>
                <a:latin typeface="Figtree"/>
                <a:ea typeface="Figtree"/>
                <a:cs typeface="Figtree"/>
              </a:defRPr>
            </a:pPr>
            <a:r>
              <a:rPr lang="en-GB" sz="1425" b="0" i="0" noProof="0">
                <a:solidFill>
                  <a:srgbClr val="201E2E"/>
                </a:solidFill>
                <a:latin typeface="Figtree"/>
                <a:ea typeface="Figtree"/>
                <a:cs typeface="Figtree"/>
              </a:rPr>
              <a:t>Any access token already issued remains usable only until it expires, up to 30 minutes.</a:t>
            </a:r>
          </a:p>
        </p:txBody>
      </p:sp>
      <p:sp>
        <p:nvSpPr>
          <p:cNvPr id="27" name="Rectangle 26">
            <a:extLst>
              <a:ext uri="{FF2B5EF4-FFF2-40B4-BE49-F238E27FC236}">
                <a16:creationId xmlns:a16="http://schemas.microsoft.com/office/drawing/2014/main" id="{0EA147B8-0588-A8B8-BEEB-5EC2FACC190D}"/>
              </a:ext>
            </a:extLst>
          </p:cNvPr>
          <p:cNvSpPr>
            <a:spLocks noGrp="1"/>
          </p:cNvSpPr>
          <p:nvPr/>
        </p:nvSpPr>
        <p:spPr>
          <a:xfrm>
            <a:off x="1000125" y="4724400"/>
            <a:ext cx="361950" cy="304800"/>
          </a:xfrm>
          <a:prstGeom prst="rect">
            <a:avLst/>
          </a:prstGeom>
          <a:noFill/>
          <a:ln w="0">
            <a:noFill/>
            <a:prstDash val="solid"/>
          </a:ln>
        </p:spPr>
        <p:txBody>
          <a:bodyPr wrap="square" lIns="0" tIns="0" rIns="0" bIns="0" anchor="t">
            <a:noAutofit/>
          </a:bodyPr>
          <a:lstStyle/>
          <a:p>
            <a:pPr algn="ctr">
              <a:defRPr sz="1650" b="1" i="0">
                <a:solidFill>
                  <a:srgbClr val="4D38F5"/>
                </a:solidFill>
                <a:latin typeface="Figtree"/>
                <a:ea typeface="Figtree"/>
                <a:cs typeface="Figtree"/>
              </a:defRPr>
            </a:pPr>
            <a:r>
              <a:rPr lang="en-GB" sz="1650" b="1" i="0" noProof="0">
                <a:solidFill>
                  <a:srgbClr val="4D38F5"/>
                </a:solidFill>
                <a:latin typeface="Figtree"/>
                <a:ea typeface="Figtree"/>
                <a:cs typeface="Figtree"/>
              </a:rPr>
              <a:t>3</a:t>
            </a:r>
          </a:p>
        </p:txBody>
      </p:sp>
      <p:sp>
        <p:nvSpPr>
          <p:cNvPr id="29" name="Rectangle 28">
            <a:extLst>
              <a:ext uri="{FF2B5EF4-FFF2-40B4-BE49-F238E27FC236}">
                <a16:creationId xmlns:a16="http://schemas.microsoft.com/office/drawing/2014/main" id="{953639B2-3838-4430-31E5-542F05D8B0F1}"/>
              </a:ext>
            </a:extLst>
          </p:cNvPr>
          <p:cNvSpPr>
            <a:spLocks noGrp="1"/>
          </p:cNvSpPr>
          <p:nvPr/>
        </p:nvSpPr>
        <p:spPr>
          <a:xfrm>
            <a:off x="1476375" y="4629150"/>
            <a:ext cx="4050072" cy="552450"/>
          </a:xfrm>
          <a:prstGeom prst="rect">
            <a:avLst/>
          </a:prstGeom>
          <a:noFill/>
          <a:ln w="0">
            <a:noFill/>
            <a:prstDash val="solid"/>
          </a:ln>
        </p:spPr>
        <p:txBody>
          <a:bodyPr wrap="square" lIns="0" tIns="0" rIns="0" bIns="0" anchor="ctr">
            <a:noAutofit/>
          </a:bodyPr>
          <a:lstStyle/>
          <a:p>
            <a:pPr algn="l">
              <a:defRPr sz="1425" b="0" i="0">
                <a:solidFill>
                  <a:srgbClr val="201E2E"/>
                </a:solidFill>
                <a:latin typeface="Figtree"/>
                <a:ea typeface="Figtree"/>
                <a:cs typeface="Figtree"/>
              </a:defRPr>
            </a:pPr>
            <a:r>
              <a:rPr lang="en-GB" sz="1400" b="0" i="0" noProof="0">
                <a:solidFill>
                  <a:srgbClr val="201E2E"/>
                </a:solidFill>
                <a:latin typeface="Figtree"/>
                <a:ea typeface="Figtree"/>
                <a:cs typeface="Figtree"/>
              </a:rPr>
              <a:t>Without an access token, the RTI User cannot retrieve account specific tariff information.</a:t>
            </a:r>
          </a:p>
        </p:txBody>
      </p:sp>
      <p:sp>
        <p:nvSpPr>
          <p:cNvPr id="31" name="Rectangle 30">
            <a:extLst>
              <a:ext uri="{FF2B5EF4-FFF2-40B4-BE49-F238E27FC236}">
                <a16:creationId xmlns:a16="http://schemas.microsoft.com/office/drawing/2014/main" id="{FBC7F880-7FF9-9A24-26E0-E128E9B26D1A}"/>
              </a:ext>
            </a:extLst>
          </p:cNvPr>
          <p:cNvSpPr>
            <a:spLocks noGrp="1"/>
          </p:cNvSpPr>
          <p:nvPr/>
        </p:nvSpPr>
        <p:spPr>
          <a:xfrm>
            <a:off x="6667500" y="2619375"/>
            <a:ext cx="3429000" cy="285750"/>
          </a:xfrm>
          <a:prstGeom prst="rect">
            <a:avLst/>
          </a:prstGeom>
          <a:noFill/>
          <a:ln w="0">
            <a:noFill/>
            <a:prstDash val="solid"/>
          </a:ln>
        </p:spPr>
        <p:txBody>
          <a:bodyPr wrap="square" lIns="0" tIns="0" rIns="0" bIns="0" anchor="ctr">
            <a:noAutofit/>
          </a:bodyPr>
          <a:lstStyle/>
          <a:p>
            <a:pPr algn="l">
              <a:defRPr sz="1125" b="1" i="0">
                <a:solidFill>
                  <a:srgbClr val="E97132"/>
                </a:solidFill>
                <a:latin typeface="Figtree"/>
                <a:ea typeface="Figtree"/>
                <a:cs typeface="Figtree"/>
              </a:defRPr>
            </a:pPr>
            <a:r>
              <a:rPr lang="en-GB" sz="1125" b="1" i="0" noProof="0">
                <a:solidFill>
                  <a:srgbClr val="E97132"/>
                </a:solidFill>
                <a:latin typeface="Figtree"/>
                <a:ea typeface="Figtree"/>
                <a:cs typeface="Figtree"/>
              </a:rPr>
              <a:t>SUPPLIER NOTIFICATIONS</a:t>
            </a:r>
          </a:p>
        </p:txBody>
      </p:sp>
      <p:sp>
        <p:nvSpPr>
          <p:cNvPr id="33" name="Rectangle: Rounded Corners 32">
            <a:extLst>
              <a:ext uri="{FF2B5EF4-FFF2-40B4-BE49-F238E27FC236}">
                <a16:creationId xmlns:a16="http://schemas.microsoft.com/office/drawing/2014/main" id="{3EC1314F-4AC3-2D22-942E-186BFC9C52E7}"/>
              </a:ext>
            </a:extLst>
          </p:cNvPr>
          <p:cNvSpPr>
            <a:spLocks noGrp="1"/>
          </p:cNvSpPr>
          <p:nvPr/>
        </p:nvSpPr>
        <p:spPr>
          <a:xfrm>
            <a:off x="6381750" y="3000375"/>
            <a:ext cx="5095875" cy="2333625"/>
          </a:xfrm>
          <a:prstGeom prst="roundRect">
            <a:avLst>
              <a:gd name="adj" fmla="val 4898"/>
            </a:avLst>
          </a:prstGeom>
          <a:solidFill>
            <a:srgbClr val="FFEEC4"/>
          </a:solidFill>
          <a:ln w="11906">
            <a:solidFill>
              <a:srgbClr val="E97132"/>
            </a:solidFill>
            <a:prstDash val="solid"/>
          </a:ln>
        </p:spPr>
        <p:txBody>
          <a:bodyPr/>
          <a:lstStyle/>
          <a:p>
            <a:endParaRPr lang="en-GB" noProof="0"/>
          </a:p>
        </p:txBody>
      </p:sp>
      <p:sp>
        <p:nvSpPr>
          <p:cNvPr id="35" name="Rectangle 34">
            <a:extLst>
              <a:ext uri="{FF2B5EF4-FFF2-40B4-BE49-F238E27FC236}">
                <a16:creationId xmlns:a16="http://schemas.microsoft.com/office/drawing/2014/main" id="{A602F963-54E0-F9C9-2360-CDDC4E7663B0}"/>
              </a:ext>
            </a:extLst>
          </p:cNvPr>
          <p:cNvSpPr>
            <a:spLocks noGrp="1"/>
          </p:cNvSpPr>
          <p:nvPr/>
        </p:nvSpPr>
        <p:spPr>
          <a:xfrm>
            <a:off x="6667500" y="3257550"/>
            <a:ext cx="361950" cy="304800"/>
          </a:xfrm>
          <a:prstGeom prst="rect">
            <a:avLst/>
          </a:prstGeom>
          <a:noFill/>
          <a:ln w="0">
            <a:noFill/>
            <a:prstDash val="solid"/>
          </a:ln>
        </p:spPr>
        <p:txBody>
          <a:bodyPr wrap="square" lIns="0" tIns="0" rIns="0" bIns="0" anchor="t">
            <a:noAutofit/>
          </a:bodyPr>
          <a:lstStyle/>
          <a:p>
            <a:pPr algn="ctr">
              <a:defRPr sz="1650" b="1" i="0">
                <a:solidFill>
                  <a:srgbClr val="E97132"/>
                </a:solidFill>
                <a:latin typeface="Figtree"/>
                <a:ea typeface="Figtree"/>
                <a:cs typeface="Figtree"/>
              </a:defRPr>
            </a:pPr>
            <a:r>
              <a:rPr lang="en-GB" sz="1650" b="1" i="0" noProof="0">
                <a:solidFill>
                  <a:srgbClr val="E97132"/>
                </a:solidFill>
                <a:latin typeface="Figtree"/>
                <a:ea typeface="Figtree"/>
                <a:cs typeface="Figtree"/>
              </a:rPr>
              <a:t>1</a:t>
            </a:r>
          </a:p>
        </p:txBody>
      </p:sp>
      <p:sp>
        <p:nvSpPr>
          <p:cNvPr id="37" name="Rectangle 36">
            <a:extLst>
              <a:ext uri="{FF2B5EF4-FFF2-40B4-BE49-F238E27FC236}">
                <a16:creationId xmlns:a16="http://schemas.microsoft.com/office/drawing/2014/main" id="{894E78DA-1EE9-B3A1-DB6B-56D15B98F36B}"/>
              </a:ext>
            </a:extLst>
          </p:cNvPr>
          <p:cNvSpPr>
            <a:spLocks noGrp="1"/>
          </p:cNvSpPr>
          <p:nvPr/>
        </p:nvSpPr>
        <p:spPr>
          <a:xfrm>
            <a:off x="7143750" y="3238500"/>
            <a:ext cx="3952875" cy="419100"/>
          </a:xfrm>
          <a:prstGeom prst="rect">
            <a:avLst/>
          </a:prstGeom>
          <a:noFill/>
          <a:ln w="0">
            <a:noFill/>
            <a:prstDash val="solid"/>
          </a:ln>
        </p:spPr>
        <p:txBody>
          <a:bodyPr wrap="square" lIns="0" tIns="0" rIns="0" bIns="0" anchor="ctr">
            <a:noAutofit/>
          </a:bodyPr>
          <a:lstStyle/>
          <a:p>
            <a:pPr algn="l">
              <a:defRPr sz="1500" b="1" i="0">
                <a:solidFill>
                  <a:srgbClr val="021E5E"/>
                </a:solidFill>
                <a:latin typeface="Figtree"/>
                <a:ea typeface="Figtree"/>
                <a:cs typeface="Figtree"/>
              </a:defRPr>
            </a:pPr>
            <a:r>
              <a:rPr lang="en-GB" sz="1500" b="1" i="0" noProof="0">
                <a:solidFill>
                  <a:srgbClr val="021E5E"/>
                </a:solidFill>
                <a:latin typeface="Figtree"/>
                <a:ea typeface="Figtree"/>
                <a:cs typeface="Figtree"/>
              </a:rPr>
              <a:t>CCS sends a revocation SET on the CCS User’s SSF stream.</a:t>
            </a:r>
          </a:p>
        </p:txBody>
      </p:sp>
      <p:sp>
        <p:nvSpPr>
          <p:cNvPr id="39" name="Rectangle 38">
            <a:extLst>
              <a:ext uri="{FF2B5EF4-FFF2-40B4-BE49-F238E27FC236}">
                <a16:creationId xmlns:a16="http://schemas.microsoft.com/office/drawing/2014/main" id="{5F63649A-5945-DD78-D8DE-3461C00D0381}"/>
              </a:ext>
            </a:extLst>
          </p:cNvPr>
          <p:cNvSpPr>
            <a:spLocks noGrp="1"/>
          </p:cNvSpPr>
          <p:nvPr/>
        </p:nvSpPr>
        <p:spPr>
          <a:xfrm>
            <a:off x="6667500" y="3952875"/>
            <a:ext cx="361950" cy="304800"/>
          </a:xfrm>
          <a:prstGeom prst="rect">
            <a:avLst/>
          </a:prstGeom>
          <a:noFill/>
          <a:ln w="0">
            <a:noFill/>
            <a:prstDash val="solid"/>
          </a:ln>
        </p:spPr>
        <p:txBody>
          <a:bodyPr wrap="square" lIns="0" tIns="0" rIns="0" bIns="0" anchor="t">
            <a:noAutofit/>
          </a:bodyPr>
          <a:lstStyle/>
          <a:p>
            <a:pPr algn="ctr">
              <a:defRPr sz="1650" b="1" i="0">
                <a:solidFill>
                  <a:srgbClr val="E97132"/>
                </a:solidFill>
                <a:latin typeface="Figtree"/>
                <a:ea typeface="Figtree"/>
                <a:cs typeface="Figtree"/>
              </a:defRPr>
            </a:pPr>
            <a:r>
              <a:rPr lang="en-GB" sz="1650" b="1" i="0" noProof="0">
                <a:solidFill>
                  <a:srgbClr val="E97132"/>
                </a:solidFill>
                <a:latin typeface="Figtree"/>
                <a:ea typeface="Figtree"/>
                <a:cs typeface="Figtree"/>
              </a:rPr>
              <a:t>2</a:t>
            </a:r>
          </a:p>
        </p:txBody>
      </p:sp>
      <p:sp>
        <p:nvSpPr>
          <p:cNvPr id="41" name="Rectangle 40">
            <a:extLst>
              <a:ext uri="{FF2B5EF4-FFF2-40B4-BE49-F238E27FC236}">
                <a16:creationId xmlns:a16="http://schemas.microsoft.com/office/drawing/2014/main" id="{5FCD3028-A317-5784-2763-44C15858476B}"/>
              </a:ext>
            </a:extLst>
          </p:cNvPr>
          <p:cNvSpPr>
            <a:spLocks noGrp="1"/>
          </p:cNvSpPr>
          <p:nvPr/>
        </p:nvSpPr>
        <p:spPr>
          <a:xfrm>
            <a:off x="7143750" y="3857625"/>
            <a:ext cx="3952875" cy="609600"/>
          </a:xfrm>
          <a:prstGeom prst="rect">
            <a:avLst/>
          </a:prstGeom>
          <a:noFill/>
          <a:ln w="0">
            <a:noFill/>
            <a:prstDash val="solid"/>
          </a:ln>
        </p:spPr>
        <p:txBody>
          <a:bodyPr wrap="square" lIns="0" tIns="0" rIns="0" bIns="0" anchor="ctr">
            <a:noAutofit/>
          </a:bodyPr>
          <a:lstStyle/>
          <a:p>
            <a:pPr algn="l">
              <a:defRPr sz="1425" b="0" i="0">
                <a:solidFill>
                  <a:srgbClr val="201E2E"/>
                </a:solidFill>
                <a:latin typeface="Figtree"/>
                <a:ea typeface="Figtree"/>
                <a:cs typeface="Figtree"/>
              </a:defRPr>
            </a:pPr>
            <a:r>
              <a:rPr lang="en-GB" sz="1425" b="0" i="0" noProof="0">
                <a:solidFill>
                  <a:srgbClr val="201E2E"/>
                </a:solidFill>
                <a:latin typeface="Figtree"/>
                <a:ea typeface="Figtree"/>
                <a:cs typeface="Figtree"/>
              </a:rPr>
              <a:t>The supplier receives the signal and removes the grant from its notification schedule.</a:t>
            </a:r>
          </a:p>
        </p:txBody>
      </p:sp>
      <p:sp>
        <p:nvSpPr>
          <p:cNvPr id="43" name="Rectangle 42">
            <a:extLst>
              <a:ext uri="{FF2B5EF4-FFF2-40B4-BE49-F238E27FC236}">
                <a16:creationId xmlns:a16="http://schemas.microsoft.com/office/drawing/2014/main" id="{23AA630B-6366-5C5B-2CBD-0D92E8A52BB1}"/>
              </a:ext>
            </a:extLst>
          </p:cNvPr>
          <p:cNvSpPr>
            <a:spLocks noGrp="1"/>
          </p:cNvSpPr>
          <p:nvPr/>
        </p:nvSpPr>
        <p:spPr>
          <a:xfrm>
            <a:off x="6667500" y="4724400"/>
            <a:ext cx="361950" cy="304800"/>
          </a:xfrm>
          <a:prstGeom prst="rect">
            <a:avLst/>
          </a:prstGeom>
          <a:noFill/>
          <a:ln w="0">
            <a:noFill/>
            <a:prstDash val="solid"/>
          </a:ln>
        </p:spPr>
        <p:txBody>
          <a:bodyPr wrap="square" lIns="0" tIns="0" rIns="0" bIns="0" anchor="t">
            <a:noAutofit/>
          </a:bodyPr>
          <a:lstStyle/>
          <a:p>
            <a:pPr algn="ctr">
              <a:defRPr sz="1650" b="1" i="0">
                <a:solidFill>
                  <a:srgbClr val="E97132"/>
                </a:solidFill>
                <a:latin typeface="Figtree"/>
                <a:ea typeface="Figtree"/>
                <a:cs typeface="Figtree"/>
              </a:defRPr>
            </a:pPr>
            <a:r>
              <a:rPr lang="en-GB" sz="1650" b="1" i="0" noProof="0">
                <a:solidFill>
                  <a:srgbClr val="E97132"/>
                </a:solidFill>
                <a:latin typeface="Figtree"/>
                <a:ea typeface="Figtree"/>
                <a:cs typeface="Figtree"/>
              </a:rPr>
              <a:t>3</a:t>
            </a:r>
          </a:p>
        </p:txBody>
      </p:sp>
      <p:sp>
        <p:nvSpPr>
          <p:cNvPr id="45" name="Rectangle 44">
            <a:extLst>
              <a:ext uri="{FF2B5EF4-FFF2-40B4-BE49-F238E27FC236}">
                <a16:creationId xmlns:a16="http://schemas.microsoft.com/office/drawing/2014/main" id="{65EFE8A1-79B5-D4A4-2285-33C5BB43C6CB}"/>
              </a:ext>
            </a:extLst>
          </p:cNvPr>
          <p:cNvSpPr>
            <a:spLocks noGrp="1"/>
          </p:cNvSpPr>
          <p:nvPr/>
        </p:nvSpPr>
        <p:spPr>
          <a:xfrm>
            <a:off x="7143750" y="4629150"/>
            <a:ext cx="3952875" cy="552450"/>
          </a:xfrm>
          <a:prstGeom prst="rect">
            <a:avLst/>
          </a:prstGeom>
          <a:noFill/>
          <a:ln w="0">
            <a:noFill/>
            <a:prstDash val="solid"/>
          </a:ln>
        </p:spPr>
        <p:txBody>
          <a:bodyPr wrap="square" lIns="0" tIns="0" rIns="0" bIns="0" anchor="ctr">
            <a:noAutofit/>
          </a:bodyPr>
          <a:lstStyle/>
          <a:p>
            <a:pPr algn="l">
              <a:defRPr sz="1425" b="0" i="0">
                <a:solidFill>
                  <a:srgbClr val="201E2E"/>
                </a:solidFill>
                <a:latin typeface="Figtree"/>
                <a:ea typeface="Figtree"/>
                <a:cs typeface="Figtree"/>
              </a:defRPr>
            </a:pPr>
            <a:r>
              <a:rPr lang="en-GB" sz="1425" b="0" i="0" noProof="0">
                <a:solidFill>
                  <a:srgbClr val="201E2E"/>
                </a:solidFill>
                <a:latin typeface="Figtree"/>
                <a:ea typeface="Figtree"/>
                <a:cs typeface="Figtree"/>
              </a:rPr>
              <a:t>The supplier does not put another Notification of TI Event onto the RTI User's stream.</a:t>
            </a:r>
          </a:p>
        </p:txBody>
      </p:sp>
      <p:sp>
        <p:nvSpPr>
          <p:cNvPr id="47" name="Rectangle: Rounded Corners 46">
            <a:extLst>
              <a:ext uri="{FF2B5EF4-FFF2-40B4-BE49-F238E27FC236}">
                <a16:creationId xmlns:a16="http://schemas.microsoft.com/office/drawing/2014/main" id="{51D9C7A5-4C41-2E19-0FAC-24D84C18AD89}"/>
              </a:ext>
            </a:extLst>
          </p:cNvPr>
          <p:cNvSpPr>
            <a:spLocks noGrp="1"/>
          </p:cNvSpPr>
          <p:nvPr/>
        </p:nvSpPr>
        <p:spPr>
          <a:xfrm>
            <a:off x="1190625" y="5657850"/>
            <a:ext cx="9810750" cy="609600"/>
          </a:xfrm>
          <a:prstGeom prst="roundRect">
            <a:avLst>
              <a:gd name="adj" fmla="val 18750"/>
            </a:avLst>
          </a:prstGeom>
          <a:solidFill>
            <a:srgbClr val="FFFFFF"/>
          </a:solidFill>
          <a:ln w="11906">
            <a:solidFill>
              <a:srgbClr val="D9DDE8"/>
            </a:solidFill>
            <a:prstDash val="solid"/>
          </a:ln>
        </p:spPr>
        <p:txBody>
          <a:bodyPr/>
          <a:lstStyle/>
          <a:p>
            <a:endParaRPr lang="en-GB" noProof="0"/>
          </a:p>
        </p:txBody>
      </p:sp>
      <p:sp>
        <p:nvSpPr>
          <p:cNvPr id="49" name="Rectangle 48">
            <a:extLst>
              <a:ext uri="{FF2B5EF4-FFF2-40B4-BE49-F238E27FC236}">
                <a16:creationId xmlns:a16="http://schemas.microsoft.com/office/drawing/2014/main" id="{6701A91E-B6D4-7927-157F-A2DB0ED9D21A}"/>
              </a:ext>
            </a:extLst>
          </p:cNvPr>
          <p:cNvSpPr>
            <a:spLocks noGrp="1"/>
          </p:cNvSpPr>
          <p:nvPr/>
        </p:nvSpPr>
        <p:spPr>
          <a:xfrm>
            <a:off x="1571625" y="5800725"/>
            <a:ext cx="9048750" cy="342900"/>
          </a:xfrm>
          <a:prstGeom prst="rect">
            <a:avLst/>
          </a:prstGeom>
          <a:noFill/>
          <a:ln w="0">
            <a:noFill/>
            <a:prstDash val="solid"/>
          </a:ln>
        </p:spPr>
        <p:txBody>
          <a:bodyPr wrap="square" lIns="0" tIns="0" rIns="0" bIns="0" anchor="ctr">
            <a:noAutofit/>
          </a:bodyPr>
          <a:lstStyle/>
          <a:p>
            <a:pPr algn="ctr">
              <a:defRPr sz="1500" b="1" i="0">
                <a:solidFill>
                  <a:srgbClr val="021E5E"/>
                </a:solidFill>
                <a:latin typeface="Figtree"/>
                <a:ea typeface="Figtree"/>
                <a:cs typeface="Figtree"/>
              </a:defRPr>
            </a:pPr>
            <a:r>
              <a:rPr lang="en-GB" sz="1500" b="1" i="0" noProof="0">
                <a:solidFill>
                  <a:srgbClr val="021E5E"/>
                </a:solidFill>
                <a:latin typeface="Figtree"/>
                <a:ea typeface="Figtree"/>
                <a:cs typeface="Figtree"/>
              </a:rPr>
              <a:t>If a TI signal was already sent, the RTI </a:t>
            </a:r>
            <a:r>
              <a:rPr lang="en-GB" sz="1500" b="1">
                <a:solidFill>
                  <a:srgbClr val="021E5E"/>
                </a:solidFill>
                <a:latin typeface="Figtree"/>
                <a:ea typeface="Figtree"/>
                <a:cs typeface="Figtree"/>
              </a:rPr>
              <a:t>Us</a:t>
            </a:r>
            <a:r>
              <a:rPr lang="en-GB" sz="1500" b="1" i="0" noProof="0">
                <a:solidFill>
                  <a:srgbClr val="021E5E"/>
                </a:solidFill>
                <a:latin typeface="Figtree"/>
                <a:ea typeface="Figtree"/>
                <a:cs typeface="Figtree"/>
              </a:rPr>
              <a:t>er still cannot obtain a new access token for the underlying details.</a:t>
            </a:r>
          </a:p>
        </p:txBody>
      </p:sp>
    </p:spTree>
    <p:extLst>
      <p:ext uri="{BB962C8B-B14F-4D97-AF65-F5344CB8AC3E}">
        <p14:creationId xmlns:p14="http://schemas.microsoft.com/office/powerpoint/2010/main" val="39783308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ection-label">
            <a:extLst>
              <a:ext uri="{FF2B5EF4-FFF2-40B4-BE49-F238E27FC236}">
                <a16:creationId xmlns:a16="http://schemas.microsoft.com/office/drawing/2014/main" id="{6E57B6A2-744B-4A63-B2C0-D3DEBECA281D}"/>
              </a:ext>
            </a:extLst>
          </p:cNvPr>
          <p:cNvSpPr>
            <a:spLocks noGrp="1"/>
          </p:cNvSpPr>
          <p:nvPr/>
        </p:nvSpPr>
        <p:spPr>
          <a:xfrm>
            <a:off x="552450" y="123825"/>
            <a:ext cx="7239000" cy="190500"/>
          </a:xfrm>
          <a:prstGeom prst="rect">
            <a:avLst/>
          </a:prstGeom>
          <a:noFill/>
          <a:ln w="0">
            <a:noFill/>
            <a:prstDash val="solid"/>
          </a:ln>
        </p:spPr>
        <p:txBody>
          <a:bodyPr wrap="square" lIns="0" tIns="0" rIns="0" bIns="0" anchor="ctr">
            <a:noAutofit/>
          </a:bodyPr>
          <a:lstStyle/>
          <a:p>
            <a:pPr algn="l">
              <a:defRPr sz="938" b="1" i="0">
                <a:solidFill>
                  <a:srgbClr val="4D38F5"/>
                </a:solidFill>
                <a:latin typeface="Figtree"/>
                <a:ea typeface="Figtree"/>
                <a:cs typeface="Figtree"/>
              </a:defRPr>
            </a:pPr>
            <a:r>
              <a:rPr sz="938" b="1" i="0">
                <a:solidFill>
                  <a:srgbClr val="4D38F5"/>
                </a:solidFill>
                <a:latin typeface="Figtree"/>
                <a:ea typeface="Figtree"/>
                <a:cs typeface="Figtree"/>
              </a:rPr>
              <a:t>CONSULTATIONS</a:t>
            </a:r>
          </a:p>
        </p:txBody>
      </p:sp>
      <p:sp>
        <p:nvSpPr>
          <p:cNvPr id="2" name="slide-title">
            <a:extLst>
              <a:ext uri="{FF2B5EF4-FFF2-40B4-BE49-F238E27FC236}">
                <a16:creationId xmlns:a16="http://schemas.microsoft.com/office/drawing/2014/main" id="{BA6915D0-91FA-4B44-A67F-2542055115DE}"/>
              </a:ext>
            </a:extLst>
          </p:cNvPr>
          <p:cNvSpPr>
            <a:spLocks noGrp="1"/>
          </p:cNvSpPr>
          <p:nvPr/>
        </p:nvSpPr>
        <p:spPr>
          <a:xfrm>
            <a:off x="552450" y="342900"/>
            <a:ext cx="10477500" cy="552450"/>
          </a:xfrm>
          <a:prstGeom prst="rect">
            <a:avLst/>
          </a:prstGeom>
          <a:noFill/>
          <a:ln w="0">
            <a:noFill/>
            <a:prstDash val="solid"/>
          </a:ln>
        </p:spPr>
        <p:txBody>
          <a:bodyPr wrap="square" lIns="0" tIns="0" rIns="0" bIns="0" anchor="ctr">
            <a:noAutofit/>
          </a:bodyPr>
          <a:lstStyle/>
          <a:p>
            <a:pPr algn="l">
              <a:defRPr sz="3150" b="1" i="0">
                <a:solidFill>
                  <a:srgbClr val="021E5E"/>
                </a:solidFill>
                <a:latin typeface="Figtree"/>
                <a:ea typeface="Figtree"/>
                <a:cs typeface="Figtree"/>
              </a:defRPr>
            </a:pPr>
            <a:r>
              <a:rPr sz="3150" b="1" i="0">
                <a:solidFill>
                  <a:srgbClr val="021E5E"/>
                </a:solidFill>
                <a:latin typeface="Figtree"/>
                <a:ea typeface="Figtree"/>
                <a:cs typeface="Figtree"/>
              </a:rPr>
              <a:t>CCS and TI consultation</a:t>
            </a:r>
            <a:r>
              <a:rPr lang="en-US" sz="3150" b="1" i="0">
                <a:solidFill>
                  <a:srgbClr val="021E5E"/>
                </a:solidFill>
                <a:latin typeface="Figtree"/>
                <a:ea typeface="Figtree"/>
                <a:cs typeface="Figtree"/>
              </a:rPr>
              <a:t>s</a:t>
            </a:r>
            <a:r>
              <a:rPr sz="3150" b="1" i="0">
                <a:solidFill>
                  <a:srgbClr val="021E5E"/>
                </a:solidFill>
                <a:latin typeface="Figtree"/>
                <a:ea typeface="Figtree"/>
                <a:cs typeface="Figtree"/>
              </a:rPr>
              <a:t> scope</a:t>
            </a:r>
          </a:p>
        </p:txBody>
      </p:sp>
      <p:sp>
        <p:nvSpPr>
          <p:cNvPr id="3" name="Rectangle 2">
            <a:extLst>
              <a:ext uri="{FF2B5EF4-FFF2-40B4-BE49-F238E27FC236}">
                <a16:creationId xmlns:a16="http://schemas.microsoft.com/office/drawing/2014/main" id="{628A8CC7-DC57-425C-9B0D-98D93A1DB772}"/>
              </a:ext>
            </a:extLst>
          </p:cNvPr>
          <p:cNvSpPr>
            <a:spLocks noGrp="1"/>
          </p:cNvSpPr>
          <p:nvPr/>
        </p:nvSpPr>
        <p:spPr>
          <a:xfrm>
            <a:off x="571500" y="971550"/>
            <a:ext cx="10668000" cy="419100"/>
          </a:xfrm>
          <a:prstGeom prst="rect">
            <a:avLst/>
          </a:prstGeom>
          <a:noFill/>
          <a:ln w="0">
            <a:noFill/>
            <a:prstDash val="solid"/>
          </a:ln>
        </p:spPr>
        <p:txBody>
          <a:bodyPr wrap="square" lIns="0" tIns="0" rIns="0" bIns="0" anchor="t">
            <a:noAutofit/>
          </a:bodyPr>
          <a:lstStyle/>
          <a:p>
            <a:pPr algn="l">
              <a:defRPr sz="1725" b="0" i="0">
                <a:solidFill>
                  <a:srgbClr val="5E6274"/>
                </a:solidFill>
                <a:latin typeface="Figtree"/>
                <a:ea typeface="Figtree"/>
                <a:cs typeface="Figtree"/>
              </a:defRPr>
            </a:pPr>
            <a:r>
              <a:rPr sz="1600" b="0" i="0">
                <a:solidFill>
                  <a:srgbClr val="5E6274"/>
                </a:solidFill>
                <a:latin typeface="Figtree"/>
                <a:ea typeface="Figtree"/>
                <a:cs typeface="Figtree"/>
              </a:rPr>
              <a:t>The boundary between the CCS arrangements and TI arrangements</a:t>
            </a:r>
            <a:r>
              <a:rPr lang="en-US" sz="1600">
                <a:solidFill>
                  <a:srgbClr val="5E6274"/>
                </a:solidFill>
                <a:latin typeface="Figtree"/>
                <a:ea typeface="Figtree"/>
                <a:cs typeface="Figtree"/>
              </a:rPr>
              <a:t> consultations.</a:t>
            </a:r>
            <a:endParaRPr sz="1600" b="0" i="0">
              <a:solidFill>
                <a:srgbClr val="5E6274"/>
              </a:solidFill>
              <a:latin typeface="Figtree"/>
              <a:ea typeface="Figtree"/>
              <a:cs typeface="Figtree"/>
            </a:endParaRPr>
          </a:p>
        </p:txBody>
      </p:sp>
      <p:sp>
        <p:nvSpPr>
          <p:cNvPr id="4" name="Rectangle 3">
            <a:extLst>
              <a:ext uri="{FF2B5EF4-FFF2-40B4-BE49-F238E27FC236}">
                <a16:creationId xmlns:a16="http://schemas.microsoft.com/office/drawing/2014/main" id="{BB577FB9-67D3-4016-B8CA-82EB932B7AA1}"/>
              </a:ext>
            </a:extLst>
          </p:cNvPr>
          <p:cNvSpPr>
            <a:spLocks noGrp="1"/>
          </p:cNvSpPr>
          <p:nvPr/>
        </p:nvSpPr>
        <p:spPr>
          <a:xfrm>
            <a:off x="714375" y="1666875"/>
            <a:ext cx="1714500" cy="266700"/>
          </a:xfrm>
          <a:prstGeom prst="rect">
            <a:avLst/>
          </a:prstGeom>
          <a:noFill/>
          <a:ln w="0">
            <a:noFill/>
            <a:prstDash val="solid"/>
          </a:ln>
        </p:spPr>
        <p:txBody>
          <a:bodyPr wrap="square" lIns="0" tIns="0" rIns="0" bIns="0" anchor="ctr">
            <a:noAutofit/>
          </a:bodyPr>
          <a:lstStyle/>
          <a:p>
            <a:pPr algn="l">
              <a:defRPr sz="1125" b="1" i="0">
                <a:solidFill>
                  <a:srgbClr val="4D38F5"/>
                </a:solidFill>
                <a:latin typeface="Figtree"/>
                <a:ea typeface="Figtree"/>
                <a:cs typeface="Figtree"/>
              </a:defRPr>
            </a:pPr>
            <a:r>
              <a:rPr sz="1125" b="1" i="0">
                <a:solidFill>
                  <a:srgbClr val="4D38F5"/>
                </a:solidFill>
                <a:latin typeface="Figtree"/>
                <a:ea typeface="Figtree"/>
                <a:cs typeface="Figtree"/>
              </a:rPr>
              <a:t>OPEN NOW</a:t>
            </a:r>
          </a:p>
        </p:txBody>
      </p:sp>
      <p:sp>
        <p:nvSpPr>
          <p:cNvPr id="5" name="Rectangle 4">
            <a:extLst>
              <a:ext uri="{FF2B5EF4-FFF2-40B4-BE49-F238E27FC236}">
                <a16:creationId xmlns:a16="http://schemas.microsoft.com/office/drawing/2014/main" id="{0252300E-7BC8-45D4-8DB6-4FB0BF1D1B77}"/>
              </a:ext>
            </a:extLst>
          </p:cNvPr>
          <p:cNvSpPr>
            <a:spLocks noGrp="1"/>
          </p:cNvSpPr>
          <p:nvPr/>
        </p:nvSpPr>
        <p:spPr>
          <a:xfrm>
            <a:off x="714375" y="2000250"/>
            <a:ext cx="4762500" cy="400050"/>
          </a:xfrm>
          <a:prstGeom prst="rect">
            <a:avLst/>
          </a:prstGeom>
          <a:noFill/>
          <a:ln w="0">
            <a:noFill/>
            <a:prstDash val="solid"/>
          </a:ln>
        </p:spPr>
        <p:txBody>
          <a:bodyPr wrap="square" lIns="0" tIns="0" rIns="0" bIns="0" anchor="t">
            <a:noAutofit/>
          </a:bodyPr>
          <a:lstStyle/>
          <a:p>
            <a:pPr algn="l">
              <a:defRPr sz="2175" b="1" i="0">
                <a:solidFill>
                  <a:srgbClr val="021E5E"/>
                </a:solidFill>
                <a:latin typeface="Figtree"/>
                <a:ea typeface="Figtree"/>
                <a:cs typeface="Figtree"/>
              </a:defRPr>
            </a:pPr>
            <a:r>
              <a:rPr sz="2175" b="1" i="0">
                <a:solidFill>
                  <a:srgbClr val="021E5E"/>
                </a:solidFill>
                <a:latin typeface="Figtree"/>
                <a:ea typeface="Figtree"/>
                <a:cs typeface="Figtree"/>
              </a:rPr>
              <a:t>CCS drafting consultation</a:t>
            </a:r>
          </a:p>
        </p:txBody>
      </p:sp>
      <p:sp>
        <p:nvSpPr>
          <p:cNvPr id="6" name="Rectangle 5">
            <a:extLst>
              <a:ext uri="{FF2B5EF4-FFF2-40B4-BE49-F238E27FC236}">
                <a16:creationId xmlns:a16="http://schemas.microsoft.com/office/drawing/2014/main" id="{508EDF59-203D-4E59-B6F3-E82D28FA9A81}"/>
              </a:ext>
            </a:extLst>
          </p:cNvPr>
          <p:cNvSpPr>
            <a:spLocks noGrp="1"/>
          </p:cNvSpPr>
          <p:nvPr/>
        </p:nvSpPr>
        <p:spPr>
          <a:xfrm>
            <a:off x="714375" y="2495550"/>
            <a:ext cx="3429000" cy="590550"/>
          </a:xfrm>
          <a:prstGeom prst="rect">
            <a:avLst/>
          </a:prstGeom>
          <a:noFill/>
          <a:ln w="0">
            <a:noFill/>
            <a:prstDash val="solid"/>
          </a:ln>
        </p:spPr>
        <p:txBody>
          <a:bodyPr wrap="square" lIns="0" tIns="0" rIns="0" bIns="0" anchor="t">
            <a:noAutofit/>
          </a:bodyPr>
          <a:lstStyle/>
          <a:p>
            <a:pPr algn="l">
              <a:lnSpc>
                <a:spcPct val="102000"/>
              </a:lnSpc>
              <a:buNone/>
              <a:defRPr sz="1500" b="1" i="0">
                <a:solidFill>
                  <a:srgbClr val="4D38F5"/>
                </a:solidFill>
                <a:latin typeface="Figtree"/>
                <a:ea typeface="Figtree"/>
                <a:cs typeface="Figtree"/>
              </a:defRPr>
            </a:pPr>
            <a:r>
              <a:rPr sz="1500" b="1" i="0">
                <a:solidFill>
                  <a:srgbClr val="4D38F5"/>
                </a:solidFill>
                <a:latin typeface="Figtree"/>
                <a:ea typeface="Figtree"/>
                <a:cs typeface="Figtree"/>
              </a:rPr>
              <a:t>Published 7 September 2026</a:t>
            </a:r>
          </a:p>
          <a:p>
            <a:pPr algn="l">
              <a:lnSpc>
                <a:spcPct val="102000"/>
              </a:lnSpc>
              <a:buNone/>
              <a:defRPr sz="1500" b="1" i="0">
                <a:solidFill>
                  <a:srgbClr val="4D38F5"/>
                </a:solidFill>
                <a:latin typeface="Figtree"/>
                <a:ea typeface="Figtree"/>
                <a:cs typeface="Figtree"/>
              </a:defRPr>
            </a:pPr>
            <a:r>
              <a:rPr sz="1500" b="1" i="0">
                <a:solidFill>
                  <a:srgbClr val="4D38F5"/>
                </a:solidFill>
                <a:latin typeface="Figtree"/>
                <a:ea typeface="Figtree"/>
                <a:cs typeface="Figtree"/>
              </a:rPr>
              <a:t>Closes 19 October 2026</a:t>
            </a:r>
          </a:p>
        </p:txBody>
      </p:sp>
      <p:sp>
        <p:nvSpPr>
          <p:cNvPr id="7" name="Rectangle 6">
            <a:extLst>
              <a:ext uri="{FF2B5EF4-FFF2-40B4-BE49-F238E27FC236}">
                <a16:creationId xmlns:a16="http://schemas.microsoft.com/office/drawing/2014/main" id="{2F08B2E2-38B1-4622-AE8F-0EED0EE36055}"/>
              </a:ext>
            </a:extLst>
          </p:cNvPr>
          <p:cNvSpPr>
            <a:spLocks noGrp="1"/>
          </p:cNvSpPr>
          <p:nvPr/>
        </p:nvSpPr>
        <p:spPr>
          <a:xfrm>
            <a:off x="714375" y="3314700"/>
            <a:ext cx="4762500" cy="2190750"/>
          </a:xfrm>
          <a:prstGeom prst="rect">
            <a:avLst/>
          </a:prstGeom>
          <a:noFill/>
          <a:ln w="0">
            <a:noFill/>
            <a:prstDash val="solid"/>
          </a:ln>
        </p:spPr>
        <p:txBody>
          <a:bodyPr wrap="square" lIns="0" tIns="0" rIns="0" bIns="0" anchor="t">
            <a:noAutofit/>
          </a:bodyPr>
          <a:lstStyle/>
          <a:p>
            <a:pPr marL="228600" indent="-114300">
              <a:lnSpc>
                <a:spcPct val="103000"/>
              </a:lnSpc>
              <a:spcAft>
                <a:spcPts val="1100"/>
              </a:spcAft>
              <a:buNone/>
              <a:defRPr sz="1575">
                <a:solidFill>
                  <a:srgbClr val="201E2E"/>
                </a:solidFill>
                <a:latin typeface="Figtree"/>
                <a:ea typeface="Figtree"/>
                <a:cs typeface="Figtree"/>
              </a:defRPr>
            </a:pPr>
            <a:r>
              <a:rPr lang="en-US" sz="1100">
                <a:solidFill>
                  <a:srgbClr val="201E2E"/>
                </a:solidFill>
                <a:latin typeface="Figtree"/>
                <a:ea typeface="Figtree"/>
                <a:cs typeface="Figtree"/>
              </a:rPr>
              <a:t>The CCS consultation covers a number of elements that will impact RTI Users and TI Energy Suppliers, in relation to access to account specific tariff information it covers:</a:t>
            </a:r>
          </a:p>
          <a:p>
            <a:pPr marL="285750" indent="-171450">
              <a:lnSpc>
                <a:spcPct val="103000"/>
              </a:lnSpc>
              <a:spcAft>
                <a:spcPts val="1100"/>
              </a:spcAft>
              <a:buFont typeface="Arial" panose="020B0604020202020204" pitchFamily="34" charset="0"/>
              <a:buChar char="•"/>
              <a:defRPr sz="1575">
                <a:solidFill>
                  <a:srgbClr val="201E2E"/>
                </a:solidFill>
                <a:latin typeface="Figtree"/>
                <a:ea typeface="Figtree"/>
                <a:cs typeface="Figtree"/>
              </a:defRPr>
            </a:pPr>
            <a:r>
              <a:rPr sz="1100">
                <a:solidFill>
                  <a:srgbClr val="201E2E"/>
                </a:solidFill>
                <a:latin typeface="Figtree"/>
                <a:ea typeface="Figtree"/>
                <a:cs typeface="Figtree"/>
              </a:rPr>
              <a:t>Supplier account</a:t>
            </a:r>
            <a:r>
              <a:rPr lang="en-US" sz="1100">
                <a:solidFill>
                  <a:srgbClr val="201E2E"/>
                </a:solidFill>
                <a:latin typeface="Figtree"/>
                <a:ea typeface="Figtree"/>
                <a:cs typeface="Figtree"/>
              </a:rPr>
              <a:t> </a:t>
            </a:r>
            <a:r>
              <a:rPr sz="1100">
                <a:solidFill>
                  <a:srgbClr val="201E2E"/>
                </a:solidFill>
                <a:latin typeface="Figtree"/>
                <a:ea typeface="Figtree"/>
                <a:cs typeface="Figtree"/>
              </a:rPr>
              <a:t>holder verification</a:t>
            </a:r>
          </a:p>
          <a:p>
            <a:pPr marL="285750" indent="-171450">
              <a:lnSpc>
                <a:spcPct val="103000"/>
              </a:lnSpc>
              <a:spcAft>
                <a:spcPts val="1100"/>
              </a:spcAft>
              <a:buFont typeface="Arial" panose="020B0604020202020204" pitchFamily="34" charset="0"/>
              <a:buChar char="•"/>
              <a:defRPr sz="1575">
                <a:solidFill>
                  <a:srgbClr val="201E2E"/>
                </a:solidFill>
                <a:latin typeface="Figtree"/>
                <a:ea typeface="Figtree"/>
                <a:cs typeface="Figtree"/>
              </a:defRPr>
            </a:pPr>
            <a:r>
              <a:rPr sz="1100">
                <a:solidFill>
                  <a:srgbClr val="201E2E"/>
                </a:solidFill>
                <a:latin typeface="Figtree"/>
                <a:ea typeface="Figtree"/>
                <a:cs typeface="Figtree"/>
              </a:rPr>
              <a:t>RTI</a:t>
            </a:r>
            <a:r>
              <a:rPr lang="en-US" sz="1100">
                <a:solidFill>
                  <a:srgbClr val="201E2E"/>
                </a:solidFill>
                <a:latin typeface="Figtree"/>
                <a:ea typeface="Figtree"/>
                <a:cs typeface="Figtree"/>
              </a:rPr>
              <a:t> U</a:t>
            </a:r>
            <a:r>
              <a:rPr sz="1100">
                <a:solidFill>
                  <a:srgbClr val="201E2E"/>
                </a:solidFill>
                <a:latin typeface="Figtree"/>
                <a:ea typeface="Figtree"/>
                <a:cs typeface="Figtree"/>
              </a:rPr>
              <a:t>ser and supplier interactions with CCS</a:t>
            </a:r>
          </a:p>
          <a:p>
            <a:pPr marL="285750" indent="-171450">
              <a:lnSpc>
                <a:spcPct val="103000"/>
              </a:lnSpc>
              <a:spcAft>
                <a:spcPts val="1100"/>
              </a:spcAft>
              <a:buFont typeface="Arial" panose="020B0604020202020204" pitchFamily="34" charset="0"/>
              <a:buChar char="•"/>
              <a:defRPr sz="1575">
                <a:solidFill>
                  <a:srgbClr val="201E2E"/>
                </a:solidFill>
                <a:latin typeface="Figtree"/>
                <a:ea typeface="Figtree"/>
                <a:cs typeface="Figtree"/>
              </a:defRPr>
            </a:pPr>
            <a:r>
              <a:rPr lang="en-US" sz="1100">
                <a:solidFill>
                  <a:srgbClr val="201E2E"/>
                </a:solidFill>
                <a:latin typeface="Figtree"/>
                <a:ea typeface="Figtree"/>
                <a:cs typeface="Figtree"/>
              </a:rPr>
              <a:t>The </a:t>
            </a:r>
            <a:r>
              <a:rPr sz="1100">
                <a:solidFill>
                  <a:srgbClr val="201E2E"/>
                </a:solidFill>
                <a:latin typeface="Figtree"/>
                <a:ea typeface="Figtree"/>
                <a:cs typeface="Figtree"/>
              </a:rPr>
              <a:t>PAR</a:t>
            </a:r>
            <a:r>
              <a:rPr lang="en-US" sz="1100">
                <a:solidFill>
                  <a:srgbClr val="201E2E"/>
                </a:solidFill>
                <a:latin typeface="Figtree"/>
                <a:ea typeface="Figtree"/>
                <a:cs typeface="Figtree"/>
              </a:rPr>
              <a:t> including the permission authorisation details</a:t>
            </a:r>
          </a:p>
          <a:p>
            <a:pPr marL="285750" indent="-171450">
              <a:lnSpc>
                <a:spcPct val="103000"/>
              </a:lnSpc>
              <a:spcAft>
                <a:spcPts val="1100"/>
              </a:spcAft>
              <a:buFont typeface="Arial" panose="020B0604020202020204" pitchFamily="34" charset="0"/>
              <a:buChar char="•"/>
              <a:defRPr sz="1575">
                <a:solidFill>
                  <a:srgbClr val="201E2E"/>
                </a:solidFill>
                <a:latin typeface="Figtree"/>
                <a:ea typeface="Figtree"/>
                <a:cs typeface="Figtree"/>
              </a:defRPr>
            </a:pPr>
            <a:r>
              <a:rPr lang="en-US" sz="1100">
                <a:solidFill>
                  <a:srgbClr val="201E2E"/>
                </a:solidFill>
                <a:latin typeface="Figtree"/>
                <a:ea typeface="Figtree"/>
                <a:cs typeface="Figtree"/>
              </a:rPr>
              <a:t>Authorisation</a:t>
            </a:r>
            <a:r>
              <a:rPr sz="1100">
                <a:solidFill>
                  <a:srgbClr val="201E2E"/>
                </a:solidFill>
                <a:latin typeface="Figtree"/>
                <a:ea typeface="Figtree"/>
                <a:cs typeface="Figtree"/>
              </a:rPr>
              <a:t> codes and CCS token lifecycle</a:t>
            </a:r>
          </a:p>
          <a:p>
            <a:pPr marL="285750" indent="-171450">
              <a:lnSpc>
                <a:spcPct val="103000"/>
              </a:lnSpc>
              <a:spcAft>
                <a:spcPts val="1100"/>
              </a:spcAft>
              <a:buFont typeface="Arial" panose="020B0604020202020204" pitchFamily="34" charset="0"/>
              <a:buChar char="•"/>
              <a:defRPr sz="1575">
                <a:solidFill>
                  <a:srgbClr val="201E2E"/>
                </a:solidFill>
                <a:latin typeface="Figtree"/>
                <a:ea typeface="Figtree"/>
                <a:cs typeface="Figtree"/>
              </a:defRPr>
            </a:pPr>
            <a:r>
              <a:rPr sz="1100">
                <a:solidFill>
                  <a:srgbClr val="201E2E"/>
                </a:solidFill>
                <a:latin typeface="Figtree"/>
                <a:ea typeface="Figtree"/>
                <a:cs typeface="Figtree"/>
              </a:rPr>
              <a:t>CCS SSF for permission and grant lifecycle notifications</a:t>
            </a:r>
          </a:p>
        </p:txBody>
      </p:sp>
      <p:sp>
        <p:nvSpPr>
          <p:cNvPr id="8" name="Straight Connector 7">
            <a:extLst>
              <a:ext uri="{FF2B5EF4-FFF2-40B4-BE49-F238E27FC236}">
                <a16:creationId xmlns:a16="http://schemas.microsoft.com/office/drawing/2014/main" id="{F52B8985-A392-4B8A-ACFC-7A7393CC8730}"/>
              </a:ext>
            </a:extLst>
          </p:cNvPr>
          <p:cNvSpPr>
            <a:spLocks noGrp="1"/>
          </p:cNvSpPr>
          <p:nvPr/>
        </p:nvSpPr>
        <p:spPr>
          <a:xfrm>
            <a:off x="6096000" y="1714500"/>
            <a:ext cx="0" cy="3810000"/>
          </a:xfrm>
          <a:prstGeom prst="line">
            <a:avLst/>
          </a:prstGeom>
          <a:noFill/>
          <a:ln w="19050">
            <a:solidFill>
              <a:srgbClr val="D9DDE8"/>
            </a:solidFill>
            <a:prstDash val="solid"/>
          </a:ln>
        </p:spPr>
        <p:txBody>
          <a:bodyPr/>
          <a:lstStyle/>
          <a:p>
            <a:endParaRPr lang="en-GB"/>
          </a:p>
        </p:txBody>
      </p:sp>
      <p:sp>
        <p:nvSpPr>
          <p:cNvPr id="9" name="Rectangle 8">
            <a:extLst>
              <a:ext uri="{FF2B5EF4-FFF2-40B4-BE49-F238E27FC236}">
                <a16:creationId xmlns:a16="http://schemas.microsoft.com/office/drawing/2014/main" id="{C22EF5EF-320B-4C1F-918F-52E4CEBB6802}"/>
              </a:ext>
            </a:extLst>
          </p:cNvPr>
          <p:cNvSpPr>
            <a:spLocks noGrp="1"/>
          </p:cNvSpPr>
          <p:nvPr/>
        </p:nvSpPr>
        <p:spPr>
          <a:xfrm>
            <a:off x="6715125" y="1666875"/>
            <a:ext cx="2857500" cy="266700"/>
          </a:xfrm>
          <a:prstGeom prst="rect">
            <a:avLst/>
          </a:prstGeom>
          <a:noFill/>
          <a:ln w="0">
            <a:noFill/>
            <a:prstDash val="solid"/>
          </a:ln>
        </p:spPr>
        <p:txBody>
          <a:bodyPr wrap="square" lIns="0" tIns="0" rIns="0" bIns="0" anchor="ctr">
            <a:noAutofit/>
          </a:bodyPr>
          <a:lstStyle/>
          <a:p>
            <a:pPr algn="l">
              <a:defRPr sz="1125" b="1" i="0">
                <a:solidFill>
                  <a:srgbClr val="E97132"/>
                </a:solidFill>
                <a:latin typeface="Figtree"/>
                <a:ea typeface="Figtree"/>
                <a:cs typeface="Figtree"/>
              </a:defRPr>
            </a:pPr>
            <a:r>
              <a:rPr sz="1125" b="1" i="0">
                <a:solidFill>
                  <a:srgbClr val="E97132"/>
                </a:solidFill>
                <a:latin typeface="Figtree"/>
                <a:ea typeface="Figtree"/>
                <a:cs typeface="Figtree"/>
              </a:rPr>
              <a:t>PLANNED LATER IN 2026</a:t>
            </a:r>
          </a:p>
        </p:txBody>
      </p:sp>
      <p:sp>
        <p:nvSpPr>
          <p:cNvPr id="10" name="Rectangle 9">
            <a:extLst>
              <a:ext uri="{FF2B5EF4-FFF2-40B4-BE49-F238E27FC236}">
                <a16:creationId xmlns:a16="http://schemas.microsoft.com/office/drawing/2014/main" id="{00CD04CD-DDCD-4CB9-9692-A8FEB1B333D4}"/>
              </a:ext>
            </a:extLst>
          </p:cNvPr>
          <p:cNvSpPr>
            <a:spLocks noGrp="1"/>
          </p:cNvSpPr>
          <p:nvPr/>
        </p:nvSpPr>
        <p:spPr>
          <a:xfrm>
            <a:off x="6715125" y="2000250"/>
            <a:ext cx="4762500" cy="400050"/>
          </a:xfrm>
          <a:prstGeom prst="rect">
            <a:avLst/>
          </a:prstGeom>
          <a:noFill/>
          <a:ln w="0">
            <a:noFill/>
            <a:prstDash val="solid"/>
          </a:ln>
        </p:spPr>
        <p:txBody>
          <a:bodyPr wrap="square" lIns="0" tIns="0" rIns="0" bIns="0" anchor="t">
            <a:noAutofit/>
          </a:bodyPr>
          <a:lstStyle/>
          <a:p>
            <a:pPr algn="l">
              <a:defRPr sz="2175" b="1" i="0">
                <a:solidFill>
                  <a:srgbClr val="021E5E"/>
                </a:solidFill>
                <a:latin typeface="Figtree"/>
                <a:ea typeface="Figtree"/>
                <a:cs typeface="Figtree"/>
              </a:defRPr>
            </a:pPr>
            <a:r>
              <a:rPr sz="2175" b="1" i="0">
                <a:solidFill>
                  <a:srgbClr val="021E5E"/>
                </a:solidFill>
                <a:latin typeface="Figtree"/>
                <a:ea typeface="Figtree"/>
                <a:cs typeface="Figtree"/>
              </a:rPr>
              <a:t>TI Phase 1b Consultation</a:t>
            </a:r>
          </a:p>
        </p:txBody>
      </p:sp>
      <p:sp>
        <p:nvSpPr>
          <p:cNvPr id="11" name="Rectangle 10">
            <a:extLst>
              <a:ext uri="{FF2B5EF4-FFF2-40B4-BE49-F238E27FC236}">
                <a16:creationId xmlns:a16="http://schemas.microsoft.com/office/drawing/2014/main" id="{6869AEEF-0D12-4A5A-A6D0-E93ADC0F5FEE}"/>
              </a:ext>
            </a:extLst>
          </p:cNvPr>
          <p:cNvSpPr>
            <a:spLocks noGrp="1"/>
          </p:cNvSpPr>
          <p:nvPr/>
        </p:nvSpPr>
        <p:spPr>
          <a:xfrm>
            <a:off x="6715125" y="2495550"/>
            <a:ext cx="4572000" cy="590550"/>
          </a:xfrm>
          <a:prstGeom prst="rect">
            <a:avLst/>
          </a:prstGeom>
          <a:noFill/>
          <a:ln w="0">
            <a:noFill/>
            <a:prstDash val="solid"/>
          </a:ln>
        </p:spPr>
        <p:txBody>
          <a:bodyPr wrap="square" lIns="0" tIns="0" rIns="0" bIns="0" anchor="t">
            <a:noAutofit/>
          </a:bodyPr>
          <a:lstStyle/>
          <a:p>
            <a:pPr algn="l">
              <a:lnSpc>
                <a:spcPct val="102000"/>
              </a:lnSpc>
              <a:buNone/>
              <a:defRPr sz="1500" b="1" i="0">
                <a:solidFill>
                  <a:srgbClr val="E97132"/>
                </a:solidFill>
                <a:latin typeface="Figtree"/>
                <a:ea typeface="Figtree"/>
                <a:cs typeface="Figtree"/>
              </a:defRPr>
            </a:pPr>
            <a:r>
              <a:rPr sz="1500" b="1" i="0">
                <a:solidFill>
                  <a:srgbClr val="E97132"/>
                </a:solidFill>
                <a:latin typeface="Figtree"/>
                <a:ea typeface="Figtree"/>
                <a:cs typeface="Figtree"/>
              </a:rPr>
              <a:t>Covers the bilateral interactions between RTI </a:t>
            </a:r>
            <a:r>
              <a:rPr lang="en-US" sz="1500" b="1" i="0">
                <a:solidFill>
                  <a:srgbClr val="E97132"/>
                </a:solidFill>
                <a:latin typeface="Figtree"/>
                <a:ea typeface="Figtree"/>
                <a:cs typeface="Figtree"/>
              </a:rPr>
              <a:t>U</a:t>
            </a:r>
            <a:r>
              <a:rPr sz="1500" b="1" i="0">
                <a:solidFill>
                  <a:srgbClr val="E97132"/>
                </a:solidFill>
                <a:latin typeface="Figtree"/>
                <a:ea typeface="Figtree"/>
                <a:cs typeface="Figtree"/>
              </a:rPr>
              <a:t>sers and energy suppliers</a:t>
            </a:r>
          </a:p>
        </p:txBody>
      </p:sp>
      <p:sp>
        <p:nvSpPr>
          <p:cNvPr id="12" name="Rectangle 11">
            <a:extLst>
              <a:ext uri="{FF2B5EF4-FFF2-40B4-BE49-F238E27FC236}">
                <a16:creationId xmlns:a16="http://schemas.microsoft.com/office/drawing/2014/main" id="{5472B2EF-D69C-4652-A69D-9A892A82AA88}"/>
              </a:ext>
            </a:extLst>
          </p:cNvPr>
          <p:cNvSpPr>
            <a:spLocks noGrp="1"/>
          </p:cNvSpPr>
          <p:nvPr/>
        </p:nvSpPr>
        <p:spPr>
          <a:xfrm>
            <a:off x="6715125" y="3314700"/>
            <a:ext cx="4762500" cy="2190750"/>
          </a:xfrm>
          <a:prstGeom prst="rect">
            <a:avLst/>
          </a:prstGeom>
          <a:noFill/>
          <a:ln w="0">
            <a:noFill/>
            <a:prstDash val="solid"/>
          </a:ln>
        </p:spPr>
        <p:txBody>
          <a:bodyPr wrap="square" lIns="0" tIns="0" rIns="0" bIns="0" anchor="t">
            <a:noAutofit/>
          </a:bodyPr>
          <a:lstStyle/>
          <a:p>
            <a:pPr marL="228600" indent="-114300">
              <a:lnSpc>
                <a:spcPct val="103000"/>
              </a:lnSpc>
              <a:spcAft>
                <a:spcPts val="1100"/>
              </a:spcAft>
              <a:buNone/>
              <a:defRPr sz="1575">
                <a:solidFill>
                  <a:srgbClr val="201E2E"/>
                </a:solidFill>
                <a:latin typeface="Figtree"/>
                <a:ea typeface="Figtree"/>
                <a:cs typeface="Figtree"/>
              </a:defRPr>
            </a:pPr>
            <a:r>
              <a:rPr lang="en-US" sz="1100">
                <a:solidFill>
                  <a:srgbClr val="201E2E"/>
                </a:solidFill>
                <a:latin typeface="Figtree"/>
                <a:ea typeface="Figtree"/>
                <a:cs typeface="Figtree"/>
              </a:rPr>
              <a:t>The TI consultation will cover the interactions between RTI Users and suppliers that enable the sharing of account specific tariff information including:</a:t>
            </a:r>
          </a:p>
          <a:p>
            <a:pPr marL="285750" indent="-171450">
              <a:lnSpc>
                <a:spcPct val="103000"/>
              </a:lnSpc>
              <a:spcAft>
                <a:spcPts val="1100"/>
              </a:spcAft>
              <a:buFont typeface="Arial" panose="020B0604020202020204" pitchFamily="34" charset="0"/>
              <a:buChar char="•"/>
              <a:defRPr sz="1575">
                <a:solidFill>
                  <a:srgbClr val="201E2E"/>
                </a:solidFill>
                <a:latin typeface="Figtree"/>
                <a:ea typeface="Figtree"/>
                <a:cs typeface="Figtree"/>
              </a:defRPr>
            </a:pPr>
            <a:r>
              <a:rPr lang="en-US" sz="1100">
                <a:solidFill>
                  <a:srgbClr val="201E2E"/>
                </a:solidFill>
                <a:latin typeface="Figtree"/>
                <a:ea typeface="Figtree"/>
                <a:cs typeface="Figtree"/>
              </a:rPr>
              <a:t>The requests for obtaining the t</a:t>
            </a:r>
            <a:r>
              <a:rPr sz="1100">
                <a:solidFill>
                  <a:srgbClr val="201E2E"/>
                </a:solidFill>
                <a:latin typeface="Figtree"/>
                <a:ea typeface="Figtree"/>
                <a:cs typeface="Figtree"/>
              </a:rPr>
              <a:t>ariff ID and TI event</a:t>
            </a:r>
            <a:r>
              <a:rPr lang="en-US" sz="1100">
                <a:solidFill>
                  <a:srgbClr val="201E2E"/>
                </a:solidFill>
                <a:latin typeface="Figtree"/>
                <a:ea typeface="Figtree"/>
                <a:cs typeface="Figtree"/>
              </a:rPr>
              <a:t> information</a:t>
            </a:r>
            <a:endParaRPr sz="1100">
              <a:solidFill>
                <a:srgbClr val="201E2E"/>
              </a:solidFill>
              <a:latin typeface="Figtree"/>
              <a:ea typeface="Figtree"/>
              <a:cs typeface="Figtree"/>
            </a:endParaRPr>
          </a:p>
          <a:p>
            <a:pPr marL="285750" indent="-171450">
              <a:lnSpc>
                <a:spcPct val="103000"/>
              </a:lnSpc>
              <a:spcAft>
                <a:spcPts val="1100"/>
              </a:spcAft>
              <a:buFont typeface="Arial" panose="020B0604020202020204" pitchFamily="34" charset="0"/>
              <a:buChar char="•"/>
              <a:defRPr sz="1575">
                <a:solidFill>
                  <a:srgbClr val="201E2E"/>
                </a:solidFill>
                <a:latin typeface="Figtree"/>
                <a:ea typeface="Figtree"/>
                <a:cs typeface="Figtree"/>
              </a:defRPr>
            </a:pPr>
            <a:r>
              <a:rPr sz="1100">
                <a:solidFill>
                  <a:srgbClr val="201E2E"/>
                </a:solidFill>
                <a:latin typeface="Figtree"/>
                <a:ea typeface="Figtree"/>
                <a:cs typeface="Figtree"/>
              </a:rPr>
              <a:t>Supplier</a:t>
            </a:r>
            <a:r>
              <a:rPr lang="en-US" sz="1100">
                <a:solidFill>
                  <a:srgbClr val="201E2E"/>
                </a:solidFill>
                <a:latin typeface="Figtree"/>
                <a:ea typeface="Figtree"/>
                <a:cs typeface="Figtree"/>
              </a:rPr>
              <a:t> </a:t>
            </a:r>
            <a:r>
              <a:rPr sz="1100">
                <a:solidFill>
                  <a:srgbClr val="201E2E"/>
                </a:solidFill>
                <a:latin typeface="Figtree"/>
                <a:ea typeface="Figtree"/>
                <a:cs typeface="Figtree"/>
              </a:rPr>
              <a:t>t</a:t>
            </a:r>
            <a:r>
              <a:rPr lang="en-US" sz="1100">
                <a:solidFill>
                  <a:srgbClr val="201E2E"/>
                </a:solidFill>
                <a:latin typeface="Figtree"/>
                <a:ea typeface="Figtree"/>
                <a:cs typeface="Figtree"/>
              </a:rPr>
              <a:t>o </a:t>
            </a:r>
            <a:r>
              <a:rPr sz="1100">
                <a:solidFill>
                  <a:srgbClr val="201E2E"/>
                </a:solidFill>
                <a:latin typeface="Figtree"/>
                <a:ea typeface="Figtree"/>
                <a:cs typeface="Figtree"/>
              </a:rPr>
              <a:t>RTI </a:t>
            </a:r>
            <a:r>
              <a:rPr lang="en-US" sz="1100">
                <a:solidFill>
                  <a:srgbClr val="201E2E"/>
                </a:solidFill>
                <a:latin typeface="Figtree"/>
                <a:ea typeface="Figtree"/>
                <a:cs typeface="Figtree"/>
              </a:rPr>
              <a:t>User </a:t>
            </a:r>
            <a:r>
              <a:rPr sz="1100">
                <a:solidFill>
                  <a:srgbClr val="201E2E"/>
                </a:solidFill>
                <a:latin typeface="Figtree"/>
                <a:ea typeface="Figtree"/>
                <a:cs typeface="Figtree"/>
              </a:rPr>
              <a:t>SSF stream</a:t>
            </a:r>
            <a:r>
              <a:rPr lang="en-US" sz="1100">
                <a:solidFill>
                  <a:srgbClr val="201E2E"/>
                </a:solidFill>
                <a:latin typeface="Figtree"/>
                <a:ea typeface="Figtree"/>
                <a:cs typeface="Figtree"/>
              </a:rPr>
              <a:t> creation</a:t>
            </a:r>
            <a:r>
              <a:rPr sz="1100">
                <a:solidFill>
                  <a:srgbClr val="201E2E"/>
                </a:solidFill>
                <a:latin typeface="Figtree"/>
                <a:ea typeface="Figtree"/>
                <a:cs typeface="Figtree"/>
              </a:rPr>
              <a:t> and verification</a:t>
            </a:r>
          </a:p>
          <a:p>
            <a:pPr marL="285750" indent="-171450">
              <a:lnSpc>
                <a:spcPct val="103000"/>
              </a:lnSpc>
              <a:spcAft>
                <a:spcPts val="1100"/>
              </a:spcAft>
              <a:buFont typeface="Arial" panose="020B0604020202020204" pitchFamily="34" charset="0"/>
              <a:buChar char="•"/>
              <a:defRPr sz="1575">
                <a:solidFill>
                  <a:srgbClr val="201E2E"/>
                </a:solidFill>
                <a:latin typeface="Figtree"/>
                <a:ea typeface="Figtree"/>
                <a:cs typeface="Figtree"/>
              </a:defRPr>
            </a:pPr>
            <a:r>
              <a:rPr lang="en-US" sz="1100">
                <a:solidFill>
                  <a:srgbClr val="201E2E"/>
                </a:solidFill>
                <a:latin typeface="Figtree"/>
                <a:ea typeface="Figtree"/>
                <a:cs typeface="Figtree"/>
              </a:rPr>
              <a:t>SSF</a:t>
            </a:r>
            <a:r>
              <a:rPr sz="1100">
                <a:solidFill>
                  <a:srgbClr val="201E2E"/>
                </a:solidFill>
                <a:latin typeface="Figtree"/>
                <a:ea typeface="Figtree"/>
                <a:cs typeface="Figtree"/>
              </a:rPr>
              <a:t> TI event notifications</a:t>
            </a:r>
          </a:p>
          <a:p>
            <a:pPr marL="285750" indent="-171450">
              <a:lnSpc>
                <a:spcPct val="103000"/>
              </a:lnSpc>
              <a:spcAft>
                <a:spcPts val="1100"/>
              </a:spcAft>
              <a:buFont typeface="Arial" panose="020B0604020202020204" pitchFamily="34" charset="0"/>
              <a:buChar char="•"/>
              <a:defRPr sz="1575">
                <a:solidFill>
                  <a:srgbClr val="201E2E"/>
                </a:solidFill>
                <a:latin typeface="Figtree"/>
                <a:ea typeface="Figtree"/>
                <a:cs typeface="Figtree"/>
              </a:defRPr>
            </a:pPr>
            <a:r>
              <a:rPr sz="1100">
                <a:solidFill>
                  <a:srgbClr val="201E2E"/>
                </a:solidFill>
                <a:latin typeface="Figtree"/>
                <a:ea typeface="Figtree"/>
                <a:cs typeface="Figtree"/>
              </a:rPr>
              <a:t>Supplier event obligations and operational handling</a:t>
            </a:r>
          </a:p>
        </p:txBody>
      </p:sp>
      <p:sp>
        <p:nvSpPr>
          <p:cNvPr id="13" name="Rectangle: Rounded Corners 12">
            <a:extLst>
              <a:ext uri="{FF2B5EF4-FFF2-40B4-BE49-F238E27FC236}">
                <a16:creationId xmlns:a16="http://schemas.microsoft.com/office/drawing/2014/main" id="{76EE373B-B2D6-437E-8D47-148604EBEF64}"/>
              </a:ext>
            </a:extLst>
          </p:cNvPr>
          <p:cNvSpPr>
            <a:spLocks noGrp="1"/>
          </p:cNvSpPr>
          <p:nvPr/>
        </p:nvSpPr>
        <p:spPr>
          <a:xfrm>
            <a:off x="1428750" y="5753100"/>
            <a:ext cx="9334500" cy="571500"/>
          </a:xfrm>
          <a:prstGeom prst="roundRect">
            <a:avLst>
              <a:gd name="adj" fmla="val 20000"/>
            </a:avLst>
          </a:prstGeom>
          <a:solidFill>
            <a:srgbClr val="021E5E"/>
          </a:solidFill>
          <a:ln w="11906">
            <a:solidFill>
              <a:srgbClr val="021E5E"/>
            </a:solidFill>
            <a:prstDash val="solid"/>
          </a:ln>
        </p:spPr>
        <p:txBody>
          <a:bodyPr/>
          <a:lstStyle/>
          <a:p>
            <a:endParaRPr lang="en-GB"/>
          </a:p>
        </p:txBody>
      </p:sp>
      <p:sp>
        <p:nvSpPr>
          <p:cNvPr id="14" name="Rectangle 13">
            <a:extLst>
              <a:ext uri="{FF2B5EF4-FFF2-40B4-BE49-F238E27FC236}">
                <a16:creationId xmlns:a16="http://schemas.microsoft.com/office/drawing/2014/main" id="{7BCD1B1B-18E3-429F-9145-A8C8C6F91D8D}"/>
              </a:ext>
            </a:extLst>
          </p:cNvPr>
          <p:cNvSpPr>
            <a:spLocks noGrp="1"/>
          </p:cNvSpPr>
          <p:nvPr/>
        </p:nvSpPr>
        <p:spPr>
          <a:xfrm>
            <a:off x="1809750" y="5905500"/>
            <a:ext cx="8572500" cy="266700"/>
          </a:xfrm>
          <a:prstGeom prst="rect">
            <a:avLst/>
          </a:prstGeom>
          <a:noFill/>
          <a:ln w="0">
            <a:noFill/>
            <a:prstDash val="solid"/>
          </a:ln>
        </p:spPr>
        <p:txBody>
          <a:bodyPr wrap="square" lIns="0" tIns="0" rIns="0" bIns="0" anchor="t">
            <a:noAutofit/>
          </a:bodyPr>
          <a:lstStyle/>
          <a:p>
            <a:pPr algn="ctr">
              <a:defRPr sz="1575" b="1" i="0">
                <a:solidFill>
                  <a:srgbClr val="FFFFFF"/>
                </a:solidFill>
                <a:latin typeface="Figtree"/>
                <a:ea typeface="Figtree"/>
                <a:cs typeface="Figtree"/>
              </a:defRPr>
            </a:pPr>
            <a:r>
              <a:rPr sz="1575" b="1" i="0">
                <a:solidFill>
                  <a:srgbClr val="FFFFFF"/>
                </a:solidFill>
                <a:latin typeface="Figtree"/>
                <a:ea typeface="Figtree"/>
                <a:cs typeface="Figtree"/>
              </a:rPr>
              <a:t>Stakeholders </a:t>
            </a:r>
            <a:r>
              <a:rPr lang="en-US" sz="1575" b="1" i="0">
                <a:solidFill>
                  <a:srgbClr val="FFFFFF"/>
                </a:solidFill>
                <a:latin typeface="Figtree"/>
                <a:ea typeface="Figtree"/>
                <a:cs typeface="Figtree"/>
              </a:rPr>
              <a:t>are advised </a:t>
            </a:r>
            <a:r>
              <a:rPr sz="1575" b="1" i="0">
                <a:solidFill>
                  <a:srgbClr val="FFFFFF"/>
                </a:solidFill>
                <a:latin typeface="Figtree"/>
                <a:ea typeface="Figtree"/>
                <a:cs typeface="Figtree"/>
              </a:rPr>
              <a:t>to read </a:t>
            </a:r>
            <a:r>
              <a:rPr lang="en-US" sz="1575" b="1" i="0">
                <a:solidFill>
                  <a:srgbClr val="FFFFFF"/>
                </a:solidFill>
                <a:latin typeface="Figtree"/>
                <a:ea typeface="Figtree"/>
                <a:cs typeface="Figtree"/>
              </a:rPr>
              <a:t>and respond to </a:t>
            </a:r>
            <a:r>
              <a:rPr sz="1575" b="1" i="0">
                <a:solidFill>
                  <a:srgbClr val="FFFFFF"/>
                </a:solidFill>
                <a:latin typeface="Figtree"/>
                <a:ea typeface="Figtree"/>
                <a:cs typeface="Figtree"/>
              </a:rPr>
              <a:t>both consultations</a:t>
            </a:r>
          </a:p>
        </p:txBody>
      </p:sp>
      <p:sp>
        <p:nvSpPr>
          <p:cNvPr id="15" name="Straight Connector 14">
            <a:extLst>
              <a:ext uri="{FF2B5EF4-FFF2-40B4-BE49-F238E27FC236}">
                <a16:creationId xmlns:a16="http://schemas.microsoft.com/office/drawing/2014/main" id="{576525E7-E526-481C-B7AF-FCB033939498}"/>
              </a:ext>
            </a:extLst>
          </p:cNvPr>
          <p:cNvSpPr>
            <a:spLocks noGrp="1"/>
          </p:cNvSpPr>
          <p:nvPr/>
        </p:nvSpPr>
        <p:spPr>
          <a:xfrm>
            <a:off x="552450" y="6419850"/>
            <a:ext cx="11087100" cy="0"/>
          </a:xfrm>
          <a:prstGeom prst="line">
            <a:avLst/>
          </a:prstGeom>
          <a:noFill/>
          <a:ln w="9525">
            <a:solidFill>
              <a:srgbClr val="D9DDE8"/>
            </a:solidFill>
            <a:prstDash val="solid"/>
          </a:ln>
        </p:spPr>
        <p:txBody>
          <a:bodyPr/>
          <a:lstStyle/>
          <a:p>
            <a:endParaRPr lang="en-GB"/>
          </a:p>
        </p:txBody>
      </p:sp>
    </p:spTree>
    <p:extLst>
      <p:ext uri="{BB962C8B-B14F-4D97-AF65-F5344CB8AC3E}">
        <p14:creationId xmlns:p14="http://schemas.microsoft.com/office/powerpoint/2010/main" val="6021678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14138-D866-3048-B9A5-F3812B39B5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571808-033F-E80F-4FFB-FDE4BB5DB368}"/>
              </a:ext>
            </a:extLst>
          </p:cNvPr>
          <p:cNvSpPr>
            <a:spLocks noGrp="1"/>
          </p:cNvSpPr>
          <p:nvPr>
            <p:ph type="title"/>
          </p:nvPr>
        </p:nvSpPr>
        <p:spPr/>
        <p:txBody>
          <a:bodyPr/>
          <a:lstStyle/>
          <a:p>
            <a:r>
              <a:rPr lang="en-US">
                <a:latin typeface="Figtree"/>
              </a:rPr>
              <a:t>AOB</a:t>
            </a:r>
            <a:endParaRPr lang="en-US"/>
          </a:p>
        </p:txBody>
      </p:sp>
    </p:spTree>
    <p:extLst>
      <p:ext uri="{BB962C8B-B14F-4D97-AF65-F5344CB8AC3E}">
        <p14:creationId xmlns:p14="http://schemas.microsoft.com/office/powerpoint/2010/main" val="3122035398"/>
      </p:ext>
    </p:extLst>
  </p:cSld>
  <p:clrMapOvr>
    <a:masterClrMapping/>
  </p:clrMapOvr>
</p:sld>
</file>

<file path=ppt/theme/theme1.xml><?xml version="1.0" encoding="utf-8"?>
<a:theme xmlns:a="http://schemas.openxmlformats.org/drawingml/2006/main" name="Dark blu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Whit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56f5920-408a-468e-ac0d-d8a840070622" xsi:nil="true"/>
    <lcf76f155ced4ddcb4097134ff3c332f xmlns="9cc2d045-8e25-435d-815b-720e20c2c938">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9E4970E-7B61-40CF-9F51-48FA3E6E78DC}"/>
</file>

<file path=customXml/itemProps2.xml><?xml version="1.0" encoding="utf-8"?>
<ds:datastoreItem xmlns:ds="http://schemas.openxmlformats.org/officeDocument/2006/customXml" ds:itemID="{63B7C07F-6FF0-48B9-847E-E0DF53911729}">
  <ds:schemaRefs>
    <ds:schemaRef ds:uri="53a2f638-5852-43c9-9c33-b3ce8753f29c"/>
    <ds:schemaRef ds:uri="81d9b952-a132-4d77-a9d0-9ef686452be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8B3E55E5-BA16-46C7-B663-761B9B02B1B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RECCo%20Template%20DF</Template>
  <TotalTime>1245</TotalTime>
  <Words>2758</Words>
  <Application>Microsoft Office PowerPoint</Application>
  <PresentationFormat>Widescreen</PresentationFormat>
  <Paragraphs>308</Paragraphs>
  <Slides>23</Slides>
  <Notes>2</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23</vt:i4>
      </vt:variant>
    </vt:vector>
  </HeadingPairs>
  <TitlesOfParts>
    <vt:vector size="33" baseType="lpstr">
      <vt:lpstr>Aptos</vt:lpstr>
      <vt:lpstr>Arial</vt:lpstr>
      <vt:lpstr>Calibri</vt:lpstr>
      <vt:lpstr>Figtree</vt:lpstr>
      <vt:lpstr>Figtree ExtraBold</vt:lpstr>
      <vt:lpstr>Figtree SemiBold</vt:lpstr>
      <vt:lpstr>Outfit</vt:lpstr>
      <vt:lpstr>Playfair Display</vt:lpstr>
      <vt:lpstr>Dark blue theme</vt:lpstr>
      <vt:lpstr>White theme</vt:lpstr>
      <vt:lpstr>REC Tariff Interoperability Working Group</vt:lpstr>
      <vt:lpstr>Agenda</vt:lpstr>
      <vt:lpstr>TI Phase 1a  Technical Specification Consultation Update</vt:lpstr>
      <vt:lpstr>PowerPoint Presentation</vt:lpstr>
      <vt:lpstr>TI Phase 1a  TI Energy Supplier Message Retry Derogation Request</vt:lpstr>
      <vt:lpstr>PowerPoint Presentation</vt:lpstr>
      <vt:lpstr>TI Phase 1a R0323 – Supplier Performance Assurance</vt:lpstr>
      <vt:lpstr>PowerPoint Presentation</vt:lpstr>
      <vt:lpstr>TI Phase 1a  Testing</vt:lpstr>
      <vt:lpstr>PowerPoint Presentation</vt:lpstr>
      <vt:lpstr>Integration with CCS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AOB</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Dale Flynn</dc:creator>
  <dc:description/>
  <cp:lastModifiedBy>Edma HYSKAJ</cp:lastModifiedBy>
  <cp:revision>27</cp:revision>
  <dcterms:created xsi:type="dcterms:W3CDTF">2026-01-07T14:59:49Z</dcterms:created>
  <dcterms:modified xsi:type="dcterms:W3CDTF">2026-09-23T09:48:39Z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e012c00-73e0-4c5a-b205-28a930a96e5e_Enabled">
    <vt:lpwstr>true</vt:lpwstr>
  </property>
  <property fmtid="{D5CDD505-2E9C-101B-9397-08002B2CF9AE}" pid="3" name="MSIP_Label_6e012c00-73e0-4c5a-b205-28a930a96e5e_SetDate">
    <vt:lpwstr>2025-11-07T16:52:40Z</vt:lpwstr>
  </property>
  <property fmtid="{D5CDD505-2E9C-101B-9397-08002B2CF9AE}" pid="4" name="MSIP_Label_6e012c00-73e0-4c5a-b205-28a930a96e5e_Method">
    <vt:lpwstr>Standard</vt:lpwstr>
  </property>
  <property fmtid="{D5CDD505-2E9C-101B-9397-08002B2CF9AE}" pid="5" name="MSIP_Label_6e012c00-73e0-4c5a-b205-28a930a96e5e_Name">
    <vt:lpwstr>Internal and Partners</vt:lpwstr>
  </property>
  <property fmtid="{D5CDD505-2E9C-101B-9397-08002B2CF9AE}" pid="6" name="MSIP_Label_6e012c00-73e0-4c5a-b205-28a930a96e5e_SiteId">
    <vt:lpwstr>f59e1ee2-6e37-44df-b088-2e81f9d1b201</vt:lpwstr>
  </property>
  <property fmtid="{D5CDD505-2E9C-101B-9397-08002B2CF9AE}" pid="7" name="MSIP_Label_6e012c00-73e0-4c5a-b205-28a930a96e5e_ActionId">
    <vt:lpwstr>92f5e1a1-231b-4aba-9881-014d4b8b2848</vt:lpwstr>
  </property>
  <property fmtid="{D5CDD505-2E9C-101B-9397-08002B2CF9AE}" pid="8" name="MSIP_Label_6e012c00-73e0-4c5a-b205-28a930a96e5e_ContentBits">
    <vt:lpwstr>2</vt:lpwstr>
  </property>
  <property fmtid="{D5CDD505-2E9C-101B-9397-08002B2CF9AE}" pid="9" name="MSIP_Label_6e012c00-73e0-4c5a-b205-28a930a96e5e_Tag">
    <vt:lpwstr>50, 3, 0, 1</vt:lpwstr>
  </property>
  <property fmtid="{D5CDD505-2E9C-101B-9397-08002B2CF9AE}" pid="10" name="ClassificationContentMarkingFooterLocations">
    <vt:lpwstr>Custom Design:3\2. Section title pages:3\4. Lists:3</vt:lpwstr>
  </property>
  <property fmtid="{D5CDD505-2E9C-101B-9397-08002B2CF9AE}" pid="11" name="ClassificationContentMarkingFooterText">
    <vt:lpwstr>This email/document and its contents have been classified as ‘Internal &amp; Partners’ by RECCo. This data should be handled in line with RECCo data handling requirements. If you have received this data in error, please advise the sender or author and delete the data.</vt:lpwstr>
  </property>
  <property fmtid="{D5CDD505-2E9C-101B-9397-08002B2CF9AE}" pid="12" name="ContentTypeId">
    <vt:lpwstr>0x010100E3F83C56C950074FBBC1FEEA0F1826A8</vt:lpwstr>
  </property>
  <property fmtid="{D5CDD505-2E9C-101B-9397-08002B2CF9AE}" pid="13" name="MediaServiceImageTags">
    <vt:lpwstr/>
  </property>
</Properties>
</file>