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12"/>
  </p:notesMasterIdLst>
  <p:handoutMasterIdLst>
    <p:handoutMasterId r:id="rId13"/>
  </p:handoutMasterIdLst>
  <p:sldIdLst>
    <p:sldId id="301" r:id="rId5"/>
    <p:sldId id="1820" r:id="rId6"/>
    <p:sldId id="1821" r:id="rId7"/>
    <p:sldId id="1825" r:id="rId8"/>
    <p:sldId id="1827" r:id="rId9"/>
    <p:sldId id="1826" r:id="rId10"/>
    <p:sldId id="1828" r:id="rId11"/>
  </p:sldIdLst>
  <p:sldSz cx="9144000" cy="5143500" type="screen16x9"/>
  <p:notesSz cx="6858000" cy="9144000"/>
  <p:embeddedFontLst>
    <p:embeddedFont>
      <p:font typeface="Avenir Next LT Pro" panose="020B0504020202020204" pitchFamily="34" charset="0"/>
      <p:regular r:id="rId14"/>
      <p:bold r:id="rId15"/>
      <p:italic r:id="rId16"/>
      <p:boldItalic r:id="rId17"/>
    </p:embeddedFont>
    <p:embeddedFont>
      <p:font typeface="Merriweather" panose="00000500000000000000" pitchFamily="2" charset="0"/>
      <p:regular r:id="rId18"/>
      <p:bold r:id="rId19"/>
      <p:italic r:id="rId20"/>
      <p:boldItalic r:id="rId21"/>
    </p:embeddedFont>
    <p:embeddedFont>
      <p:font typeface="Nunito Sans" pitchFamily="2"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0AD3428-A530-4F81-30FD-C2FF13AE7741}" name="Sharon Dudley" initials="SD" userId="S::Sharon.Dudley@xoserve.com::6036b7f4-70ef-410e-a8f5-cb1704a64268" providerId="AD"/>
  <p188:author id="{3DFA74AF-1AD3-4ED7-8B89-5CD0D6B1C44A}" name="David Addison" initials="DA" userId="S::David.Addison@xoserve.com::ee1b6dd5-8768-45ca-bccb-45ed7b5e588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D1F5"/>
    <a:srgbClr val="000000"/>
    <a:srgbClr val="B1D6E8"/>
    <a:srgbClr val="3E5AA8"/>
    <a:srgbClr val="D75733"/>
    <a:srgbClr val="F5835D"/>
    <a:srgbClr val="84B8DA"/>
    <a:srgbClr val="FFFFFF"/>
    <a:srgbClr val="9C4877"/>
    <a:srgbClr val="2B80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520" y="56"/>
      </p:cViewPr>
      <p:guideLst>
        <p:guide orient="horz" pos="162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font" Target="fonts/font5.fntdata"/><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8.fntdata"/><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font" Target="fonts/font4.fntdata"/><Relationship Id="rId25" Type="http://schemas.openxmlformats.org/officeDocument/2006/relationships/font" Target="fonts/font12.fntdata"/><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1.fntdata"/><Relationship Id="rId5" Type="http://schemas.openxmlformats.org/officeDocument/2006/relationships/slide" Target="slides/slide1.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viewProps" Target="viewProps.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158AE68-B2C4-407B-A853-67ABA7BBDB7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A2F355C-8E16-4484-8D33-9BD23C2FD20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BFE0485-080A-4727-9301-4C8F7C1A81A4}" type="datetimeFigureOut">
              <a:rPr lang="en-GB" smtClean="0"/>
              <a:t>24/07/2024</a:t>
            </a:fld>
            <a:endParaRPr lang="en-GB"/>
          </a:p>
        </p:txBody>
      </p:sp>
      <p:sp>
        <p:nvSpPr>
          <p:cNvPr id="4" name="Footer Placeholder 3">
            <a:extLst>
              <a:ext uri="{FF2B5EF4-FFF2-40B4-BE49-F238E27FC236}">
                <a16:creationId xmlns:a16="http://schemas.microsoft.com/office/drawing/2014/main" id="{CE12E68C-3A87-4053-9F42-3E9448407B2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00181A81-4B97-4D4A-9BBA-92EDE09D3EE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489CC6B-C00A-48E6-B507-224DD12FC6A4}" type="slidenum">
              <a:rPr lang="en-GB" smtClean="0"/>
              <a:t>‹#›</a:t>
            </a:fld>
            <a:endParaRPr lang="en-GB"/>
          </a:p>
        </p:txBody>
      </p:sp>
    </p:spTree>
    <p:extLst>
      <p:ext uri="{BB962C8B-B14F-4D97-AF65-F5344CB8AC3E}">
        <p14:creationId xmlns:p14="http://schemas.microsoft.com/office/powerpoint/2010/main" val="41140385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CC7C86-2D66-4C55-8F99-E153512351BA}" type="datetimeFigureOut">
              <a:rPr lang="en-GB" smtClean="0"/>
              <a:t>24/07/2024</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2357B9-A31F-4FC7-A38A-70DF36F645F3}" type="slidenum">
              <a:rPr lang="en-GB" smtClean="0"/>
              <a:t>‹#›</a:t>
            </a:fld>
            <a:endParaRPr lang="en-GB"/>
          </a:p>
        </p:txBody>
      </p:sp>
    </p:spTree>
    <p:extLst>
      <p:ext uri="{BB962C8B-B14F-4D97-AF65-F5344CB8AC3E}">
        <p14:creationId xmlns:p14="http://schemas.microsoft.com/office/powerpoint/2010/main" val="792964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A2357B9-A31F-4FC7-A38A-70DF36F645F3}" type="slidenum">
              <a:rPr lang="en-GB" smtClean="0"/>
              <a:t>4</a:t>
            </a:fld>
            <a:endParaRPr lang="en-GB"/>
          </a:p>
        </p:txBody>
      </p:sp>
    </p:spTree>
    <p:extLst>
      <p:ext uri="{BB962C8B-B14F-4D97-AF65-F5344CB8AC3E}">
        <p14:creationId xmlns:p14="http://schemas.microsoft.com/office/powerpoint/2010/main" val="38603349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lvl1pPr>
              <a:defRPr>
                <a:latin typeface="+mj-lt"/>
              </a:defRPr>
            </a:lvl1pPr>
          </a:lstStyle>
          <a:p>
            <a:r>
              <a:rPr lang="en-US"/>
              <a:t>Click to edit Master title style</a:t>
            </a:r>
            <a:endParaRPr lang="en-GB"/>
          </a:p>
        </p:txBody>
      </p:sp>
      <p:sp>
        <p:nvSpPr>
          <p:cNvPr id="3" name="Subtitle 2"/>
          <p:cNvSpPr>
            <a:spLocks noGrp="1"/>
          </p:cNvSpPr>
          <p:nvPr>
            <p:ph type="subTitle" idx="1"/>
          </p:nvPr>
        </p:nvSpPr>
        <p:spPr>
          <a:xfrm>
            <a:off x="1371600" y="2914650"/>
            <a:ext cx="6400800" cy="1314450"/>
          </a:xfrm>
        </p:spPr>
        <p:txBody>
          <a:bodyPr/>
          <a:lstStyle>
            <a:lvl1pPr marL="0" indent="0" algn="ctr">
              <a:buNone/>
              <a:defRPr b="1">
                <a:solidFill>
                  <a:srgbClr val="B1D6E8"/>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pic>
        <p:nvPicPr>
          <p:cNvPr id="6" name="Picture 5">
            <a:extLst>
              <a:ext uri="{FF2B5EF4-FFF2-40B4-BE49-F238E27FC236}">
                <a16:creationId xmlns:a16="http://schemas.microsoft.com/office/drawing/2014/main" id="{4DD740E7-5DD5-F9E8-309A-E335A2456B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35217" y="495035"/>
            <a:ext cx="3130547" cy="492539"/>
          </a:xfrm>
          <a:prstGeom prst="rect">
            <a:avLst/>
          </a:prstGeom>
        </p:spPr>
      </p:pic>
    </p:spTree>
    <p:extLst>
      <p:ext uri="{BB962C8B-B14F-4D97-AF65-F5344CB8AC3E}">
        <p14:creationId xmlns:p14="http://schemas.microsoft.com/office/powerpoint/2010/main" val="3130393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endParaRPr lang="en-GB"/>
          </a:p>
        </p:txBody>
      </p:sp>
      <p:sp>
        <p:nvSpPr>
          <p:cNvPr id="3" name="Content Placeholder 2"/>
          <p:cNvSpPr>
            <a:spLocks noGrp="1"/>
          </p:cNvSpPr>
          <p:nvPr>
            <p:ph idx="1"/>
          </p:nvPr>
        </p:nvSpPr>
        <p:spPr/>
        <p:txBody>
          <a:bodyPr/>
          <a:lstStyle>
            <a:lvl1pPr>
              <a:defRPr>
                <a:solidFill>
                  <a:srgbClr val="000000"/>
                </a:solidFill>
                <a:latin typeface="+mj-lt"/>
              </a:defRPr>
            </a:lvl1pPr>
            <a:lvl2pPr>
              <a:defRPr>
                <a:solidFill>
                  <a:srgbClr val="000000"/>
                </a:solidFill>
                <a:latin typeface="+mj-lt"/>
              </a:defRPr>
            </a:lvl2pPr>
            <a:lvl3pPr>
              <a:defRPr>
                <a:solidFill>
                  <a:srgbClr val="000000"/>
                </a:solidFill>
                <a:latin typeface="+mj-lt"/>
              </a:defRPr>
            </a:lvl3pPr>
            <a:lvl4pPr>
              <a:defRPr>
                <a:solidFill>
                  <a:srgbClr val="000000"/>
                </a:solidFill>
                <a:latin typeface="+mj-lt"/>
              </a:defRPr>
            </a:lvl4pPr>
            <a:lvl5pPr>
              <a:defRPr>
                <a:solidFill>
                  <a:srgbClr val="000000"/>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31192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atin typeface="+mj-lt"/>
              </a:defRPr>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87301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endParaRPr lang="en-GB"/>
          </a:p>
        </p:txBody>
      </p:sp>
      <p:sp>
        <p:nvSpPr>
          <p:cNvPr id="3" name="Content Placeholder 2"/>
          <p:cNvSpPr>
            <a:spLocks noGrp="1"/>
          </p:cNvSpPr>
          <p:nvPr>
            <p:ph sz="half" idx="1"/>
          </p:nvPr>
        </p:nvSpPr>
        <p:spPr>
          <a:xfrm>
            <a:off x="457200" y="900113"/>
            <a:ext cx="4038600" cy="2545556"/>
          </a:xfrm>
        </p:spPr>
        <p:txBody>
          <a:bodyPr/>
          <a:lstStyle>
            <a:lvl1pPr>
              <a:defRPr sz="2800">
                <a:solidFill>
                  <a:srgbClr val="000000"/>
                </a:solidFill>
                <a:latin typeface="+mj-lt"/>
              </a:defRPr>
            </a:lvl1pPr>
            <a:lvl2pPr>
              <a:defRPr sz="2400">
                <a:solidFill>
                  <a:srgbClr val="000000"/>
                </a:solidFill>
                <a:latin typeface="+mj-lt"/>
              </a:defRPr>
            </a:lvl2pPr>
            <a:lvl3pPr>
              <a:defRPr sz="2000">
                <a:solidFill>
                  <a:srgbClr val="000000"/>
                </a:solidFill>
                <a:latin typeface="+mj-lt"/>
              </a:defRPr>
            </a:lvl3pPr>
            <a:lvl4pPr>
              <a:defRPr sz="1800">
                <a:solidFill>
                  <a:srgbClr val="000000"/>
                </a:solidFill>
                <a:latin typeface="+mj-lt"/>
              </a:defRPr>
            </a:lvl4pPr>
            <a:lvl5pPr>
              <a:defRPr sz="1800">
                <a:solidFill>
                  <a:srgbClr val="000000"/>
                </a:solidFill>
                <a:latin typeface="+mj-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900113"/>
            <a:ext cx="4038600" cy="2545556"/>
          </a:xfrm>
        </p:spPr>
        <p:txBody>
          <a:bodyPr/>
          <a:lstStyle>
            <a:lvl1pPr>
              <a:defRPr sz="2800">
                <a:solidFill>
                  <a:srgbClr val="000000"/>
                </a:solidFill>
                <a:latin typeface="+mj-lt"/>
              </a:defRPr>
            </a:lvl1pPr>
            <a:lvl2pPr>
              <a:defRPr sz="2400">
                <a:solidFill>
                  <a:srgbClr val="000000"/>
                </a:solidFill>
                <a:latin typeface="+mj-lt"/>
              </a:defRPr>
            </a:lvl2pPr>
            <a:lvl3pPr>
              <a:defRPr sz="2000">
                <a:solidFill>
                  <a:srgbClr val="000000"/>
                </a:solidFill>
                <a:latin typeface="+mj-lt"/>
              </a:defRPr>
            </a:lvl3pPr>
            <a:lvl4pPr>
              <a:defRPr sz="1800">
                <a:solidFill>
                  <a:srgbClr val="000000"/>
                </a:solidFill>
                <a:latin typeface="+mj-lt"/>
              </a:defRPr>
            </a:lvl4pPr>
            <a:lvl5pPr>
              <a:defRPr sz="1800">
                <a:solidFill>
                  <a:srgbClr val="000000"/>
                </a:solidFill>
                <a:latin typeface="+mj-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65506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151335"/>
            <a:ext cx="4040188" cy="479822"/>
          </a:xfrm>
        </p:spPr>
        <p:txBody>
          <a:bodyPr anchor="b"/>
          <a:lstStyle>
            <a:lvl1pPr marL="0" indent="0">
              <a:buNone/>
              <a:defRPr sz="2400" b="1">
                <a:solidFill>
                  <a:srgbClr val="000000"/>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solidFill>
                  <a:srgbClr val="000000"/>
                </a:solidFill>
                <a:latin typeface="+mj-lt"/>
              </a:defRPr>
            </a:lvl1pPr>
            <a:lvl2pPr>
              <a:defRPr sz="2000">
                <a:solidFill>
                  <a:srgbClr val="000000"/>
                </a:solidFill>
                <a:latin typeface="+mj-lt"/>
              </a:defRPr>
            </a:lvl2pPr>
            <a:lvl3pPr>
              <a:defRPr sz="1800">
                <a:solidFill>
                  <a:srgbClr val="000000"/>
                </a:solidFill>
                <a:latin typeface="+mj-lt"/>
              </a:defRPr>
            </a:lvl3pPr>
            <a:lvl4pPr>
              <a:defRPr sz="1600">
                <a:solidFill>
                  <a:srgbClr val="000000"/>
                </a:solidFill>
                <a:latin typeface="+mj-lt"/>
              </a:defRPr>
            </a:lvl4pPr>
            <a:lvl5pPr>
              <a:defRPr sz="1600">
                <a:solidFill>
                  <a:srgbClr val="000000"/>
                </a:solidFill>
                <a:latin typeface="+mj-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solidFill>
                  <a:srgbClr val="000000"/>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solidFill>
                  <a:srgbClr val="000000"/>
                </a:solidFill>
                <a:latin typeface="+mj-lt"/>
              </a:defRPr>
            </a:lvl1pPr>
            <a:lvl2pPr>
              <a:defRPr sz="2000">
                <a:solidFill>
                  <a:srgbClr val="000000"/>
                </a:solidFill>
                <a:latin typeface="+mj-lt"/>
              </a:defRPr>
            </a:lvl2pPr>
            <a:lvl3pPr>
              <a:defRPr sz="1800">
                <a:solidFill>
                  <a:srgbClr val="000000"/>
                </a:solidFill>
                <a:latin typeface="+mj-lt"/>
              </a:defRPr>
            </a:lvl3pPr>
            <a:lvl4pPr>
              <a:defRPr sz="1600">
                <a:solidFill>
                  <a:srgbClr val="000000"/>
                </a:solidFill>
                <a:latin typeface="+mj-lt"/>
              </a:defRPr>
            </a:lvl4pPr>
            <a:lvl5pPr>
              <a:defRPr sz="1600">
                <a:solidFill>
                  <a:srgbClr val="000000"/>
                </a:solidFill>
                <a:latin typeface="+mj-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Placeholder 1"/>
          <p:cNvSpPr>
            <a:spLocks noGrp="1"/>
          </p:cNvSpPr>
          <p:nvPr>
            <p:ph type="title"/>
          </p:nvPr>
        </p:nvSpPr>
        <p:spPr>
          <a:xfrm>
            <a:off x="457200" y="123478"/>
            <a:ext cx="8229600" cy="637580"/>
          </a:xfrm>
          <a:prstGeom prst="rect">
            <a:avLst/>
          </a:prstGeom>
        </p:spPr>
        <p:txBody>
          <a:bodyPr vert="horz" lIns="91440" tIns="45720" rIns="91440" bIns="45720" rtlCol="0" anchor="ctr">
            <a:normAutofit/>
          </a:bodyPr>
          <a:lstStyle>
            <a:lvl1pPr>
              <a:defRPr>
                <a:latin typeface="+mj-lt"/>
              </a:defRPr>
            </a:lvl1pPr>
          </a:lstStyle>
          <a:p>
            <a:r>
              <a:rPr lang="en-US"/>
              <a:t>Click to edit Master title style</a:t>
            </a:r>
            <a:endParaRPr lang="en-GB"/>
          </a:p>
        </p:txBody>
      </p:sp>
    </p:spTree>
    <p:extLst>
      <p:ext uri="{BB962C8B-B14F-4D97-AF65-F5344CB8AC3E}">
        <p14:creationId xmlns:p14="http://schemas.microsoft.com/office/powerpoint/2010/main" val="3118097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endParaRPr lang="en-GB"/>
          </a:p>
        </p:txBody>
      </p:sp>
    </p:spTree>
    <p:extLst>
      <p:ext uri="{BB962C8B-B14F-4D97-AF65-F5344CB8AC3E}">
        <p14:creationId xmlns:p14="http://schemas.microsoft.com/office/powerpoint/2010/main" val="2881219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7238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atin typeface="+mj-lt"/>
              </a:defRPr>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solidFill>
                  <a:srgbClr val="000000"/>
                </a:solidFill>
                <a:latin typeface="+mj-lt"/>
              </a:defRPr>
            </a:lvl1pPr>
            <a:lvl2pPr>
              <a:defRPr sz="2800">
                <a:solidFill>
                  <a:srgbClr val="000000"/>
                </a:solidFill>
                <a:latin typeface="+mj-lt"/>
              </a:defRPr>
            </a:lvl2pPr>
            <a:lvl3pPr>
              <a:defRPr sz="2400">
                <a:solidFill>
                  <a:srgbClr val="000000"/>
                </a:solidFill>
                <a:latin typeface="+mj-lt"/>
              </a:defRPr>
            </a:lvl3pPr>
            <a:lvl4pPr>
              <a:defRPr sz="2000">
                <a:solidFill>
                  <a:srgbClr val="000000"/>
                </a:solidFill>
                <a:latin typeface="+mj-lt"/>
              </a:defRPr>
            </a:lvl4pPr>
            <a:lvl5pPr>
              <a:defRPr sz="2000">
                <a:solidFill>
                  <a:srgbClr val="000000"/>
                </a:solidFill>
                <a:latin typeface="+mj-lt"/>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solidFill>
                  <a:srgbClr val="000000"/>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80750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atin typeface="+mj-lt"/>
              </a:defRPr>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solidFill>
                  <a:srgbClr val="000000"/>
                </a:solidFill>
                <a:latin typeface="+mj-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64219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23478"/>
            <a:ext cx="8229600" cy="63758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059582"/>
            <a:ext cx="8229600" cy="3672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792911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ctr" defTabSz="914400" rtl="0" eaLnBrk="1" latinLnBrk="0" hangingPunct="1">
        <a:spcBef>
          <a:spcPct val="0"/>
        </a:spcBef>
        <a:buNone/>
        <a:defRPr sz="2800" b="1" kern="1200">
          <a:solidFill>
            <a:srgbClr val="3E5AA8"/>
          </a:solidFill>
          <a:latin typeface="Avenir Next LT Pro" panose="020B05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600" kern="1200">
          <a:solidFill>
            <a:schemeClr val="tx1"/>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venir Next LT Pro" panose="020B05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200" kern="1200">
          <a:solidFill>
            <a:schemeClr val="tx1"/>
          </a:solidFill>
          <a:latin typeface="Avenir Next LT Pro" panose="020B05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venir Next LT Pro" panose="020B05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venir Next LT Pro" panose="020B05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356D5-B70A-4AED-B307-F751BD00AB8D}"/>
              </a:ext>
            </a:extLst>
          </p:cNvPr>
          <p:cNvSpPr>
            <a:spLocks noGrp="1"/>
          </p:cNvSpPr>
          <p:nvPr>
            <p:ph type="ctrTitle"/>
          </p:nvPr>
        </p:nvSpPr>
        <p:spPr>
          <a:xfrm>
            <a:off x="685800" y="1563638"/>
            <a:ext cx="7772400" cy="1102519"/>
          </a:xfrm>
        </p:spPr>
        <p:txBody>
          <a:bodyPr/>
          <a:lstStyle/>
          <a:p>
            <a:r>
              <a:rPr lang="en-GB" sz="2800"/>
              <a:t>Reasonable Endeavours Scheme (RED)</a:t>
            </a:r>
            <a:endParaRPr lang="en-GB">
              <a:latin typeface="+mj-lt"/>
            </a:endParaRPr>
          </a:p>
        </p:txBody>
      </p:sp>
      <p:sp>
        <p:nvSpPr>
          <p:cNvPr id="5" name="Subtitle 4">
            <a:extLst>
              <a:ext uri="{FF2B5EF4-FFF2-40B4-BE49-F238E27FC236}">
                <a16:creationId xmlns:a16="http://schemas.microsoft.com/office/drawing/2014/main" id="{96E170B4-7018-5901-2EA2-D8D51F09BC7B}"/>
              </a:ext>
            </a:extLst>
          </p:cNvPr>
          <p:cNvSpPr>
            <a:spLocks noGrp="1"/>
          </p:cNvSpPr>
          <p:nvPr>
            <p:ph type="subTitle" idx="1"/>
          </p:nvPr>
        </p:nvSpPr>
        <p:spPr/>
        <p:txBody>
          <a:bodyPr>
            <a:normAutofit/>
          </a:bodyPr>
          <a:lstStyle/>
          <a:p>
            <a:endParaRPr lang="en-GB" b="1">
              <a:solidFill>
                <a:schemeClr val="bg2"/>
              </a:solidFill>
              <a:latin typeface="+mn-lt"/>
            </a:endParaRPr>
          </a:p>
        </p:txBody>
      </p:sp>
    </p:spTree>
    <p:extLst>
      <p:ext uri="{BB962C8B-B14F-4D97-AF65-F5344CB8AC3E}">
        <p14:creationId xmlns:p14="http://schemas.microsoft.com/office/powerpoint/2010/main" val="3289796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FB4EE-5E81-C134-0991-CFC4B22A98A6}"/>
              </a:ext>
            </a:extLst>
          </p:cNvPr>
          <p:cNvSpPr>
            <a:spLocks noGrp="1"/>
          </p:cNvSpPr>
          <p:nvPr>
            <p:ph type="title"/>
          </p:nvPr>
        </p:nvSpPr>
        <p:spPr>
          <a:xfrm>
            <a:off x="457200" y="280641"/>
            <a:ext cx="8229600" cy="637580"/>
          </a:xfrm>
        </p:spPr>
        <p:txBody>
          <a:bodyPr/>
          <a:lstStyle/>
          <a:p>
            <a:r>
              <a:rPr lang="en-GB"/>
              <a:t>Background</a:t>
            </a:r>
          </a:p>
        </p:txBody>
      </p:sp>
      <p:sp>
        <p:nvSpPr>
          <p:cNvPr id="4" name="TextBox 3">
            <a:extLst>
              <a:ext uri="{FF2B5EF4-FFF2-40B4-BE49-F238E27FC236}">
                <a16:creationId xmlns:a16="http://schemas.microsoft.com/office/drawing/2014/main" id="{91058246-80D5-CC95-179D-290399F61557}"/>
              </a:ext>
            </a:extLst>
          </p:cNvPr>
          <p:cNvSpPr txBox="1"/>
          <p:nvPr/>
        </p:nvSpPr>
        <p:spPr>
          <a:xfrm>
            <a:off x="742950" y="1266856"/>
            <a:ext cx="7522369" cy="2246769"/>
          </a:xfrm>
          <a:prstGeom prst="rect">
            <a:avLst/>
          </a:prstGeom>
          <a:noFill/>
        </p:spPr>
        <p:txBody>
          <a:bodyPr wrap="square">
            <a:spAutoFit/>
          </a:bodyPr>
          <a:lstStyle/>
          <a:p>
            <a:pPr algn="l" fontAlgn="base"/>
            <a:r>
              <a:rPr lang="en-GB" sz="1400" b="0" i="0" dirty="0">
                <a:solidFill>
                  <a:srgbClr val="000000"/>
                </a:solidFill>
                <a:effectLst/>
              </a:rPr>
              <a:t>We administer the</a:t>
            </a:r>
            <a:r>
              <a:rPr lang="en-GB" sz="1400" b="1" i="0" dirty="0">
                <a:solidFill>
                  <a:srgbClr val="000000"/>
                </a:solidFill>
                <a:effectLst/>
              </a:rPr>
              <a:t> Reasonable Endeavours Claims Scheme</a:t>
            </a:r>
            <a:r>
              <a:rPr lang="en-GB" sz="1400" b="0" i="0" dirty="0">
                <a:solidFill>
                  <a:srgbClr val="000000"/>
                </a:solidFill>
                <a:effectLst/>
              </a:rPr>
              <a:t> on behalf of the Gas Distribution Networks. The process is a requirement of the Networks, set out in Condition 7 (Provision of Information relating to Gas Illegally Taken) of the Standard Conditions of the</a:t>
            </a:r>
            <a:r>
              <a:rPr lang="en-GB" sz="1400" b="0" i="0" dirty="0">
                <a:solidFill>
                  <a:schemeClr val="tx1">
                    <a:lumMod val="40000"/>
                    <a:lumOff val="60000"/>
                  </a:schemeClr>
                </a:solidFill>
                <a:effectLst/>
              </a:rPr>
              <a:t> </a:t>
            </a:r>
            <a:r>
              <a:rPr lang="en-GB" sz="1400" dirty="0">
                <a:solidFill>
                  <a:srgbClr val="D2232A"/>
                </a:solidFill>
              </a:rPr>
              <a:t>Public Gas Transporters’ Licence</a:t>
            </a:r>
            <a:r>
              <a:rPr lang="en-GB" sz="1400" dirty="0">
                <a:solidFill>
                  <a:srgbClr val="000000"/>
                </a:solidFill>
              </a:rPr>
              <a:t>.</a:t>
            </a:r>
          </a:p>
          <a:p>
            <a:pPr algn="l" fontAlgn="base"/>
            <a:r>
              <a:rPr lang="en-GB" sz="1400" dirty="0">
                <a:solidFill>
                  <a:srgbClr val="000000"/>
                </a:solidFill>
              </a:rPr>
              <a:t>- Specifically paragraphs 4-9 related to offence at premises</a:t>
            </a:r>
          </a:p>
          <a:p>
            <a:pPr algn="l" fontAlgn="base"/>
            <a:endParaRPr lang="en-GB" sz="1400" b="0" i="0" dirty="0">
              <a:solidFill>
                <a:srgbClr val="000000"/>
              </a:solidFill>
              <a:effectLst/>
            </a:endParaRPr>
          </a:p>
          <a:p>
            <a:pPr algn="l" fontAlgn="base"/>
            <a:r>
              <a:rPr lang="en-US" sz="1400" dirty="0">
                <a:solidFill>
                  <a:srgbClr val="000000"/>
                </a:solidFill>
              </a:rPr>
              <a:t>The process supports Supplier recovering costs following a Theft of Gas Investigation where they have been unable to recover them.  </a:t>
            </a:r>
            <a:r>
              <a:rPr lang="en-GB" sz="1400" dirty="0">
                <a:solidFill>
                  <a:srgbClr val="000000"/>
                </a:solidFill>
              </a:rPr>
              <a:t>There </a:t>
            </a:r>
            <a:r>
              <a:rPr lang="en-GB" sz="1400" b="0" i="0" dirty="0">
                <a:solidFill>
                  <a:srgbClr val="000000"/>
                </a:solidFill>
                <a:effectLst/>
              </a:rPr>
              <a:t>are seven Allowance types which a Supplier may claim against (via their Shipper). In certain circumstances they may claim against more than one for a single theft case.</a:t>
            </a:r>
          </a:p>
        </p:txBody>
      </p:sp>
    </p:spTree>
    <p:extLst>
      <p:ext uri="{BB962C8B-B14F-4D97-AF65-F5344CB8AC3E}">
        <p14:creationId xmlns:p14="http://schemas.microsoft.com/office/powerpoint/2010/main" val="4141960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7A124-A4AB-FB31-1FE4-3E0EDDED7C92}"/>
              </a:ext>
            </a:extLst>
          </p:cNvPr>
          <p:cNvSpPr>
            <a:spLocks noGrp="1"/>
          </p:cNvSpPr>
          <p:nvPr>
            <p:ph type="title"/>
          </p:nvPr>
        </p:nvSpPr>
        <p:spPr/>
        <p:txBody>
          <a:bodyPr/>
          <a:lstStyle/>
          <a:p>
            <a:r>
              <a:rPr lang="en-GB"/>
              <a:t>Qualifying for the Scheme</a:t>
            </a:r>
          </a:p>
        </p:txBody>
      </p:sp>
      <p:sp>
        <p:nvSpPr>
          <p:cNvPr id="4" name="TextBox 3">
            <a:extLst>
              <a:ext uri="{FF2B5EF4-FFF2-40B4-BE49-F238E27FC236}">
                <a16:creationId xmlns:a16="http://schemas.microsoft.com/office/drawing/2014/main" id="{71B5BB7D-60A7-4470-095C-FA1602EDEB31}"/>
              </a:ext>
            </a:extLst>
          </p:cNvPr>
          <p:cNvSpPr txBox="1"/>
          <p:nvPr/>
        </p:nvSpPr>
        <p:spPr>
          <a:xfrm>
            <a:off x="828675" y="802035"/>
            <a:ext cx="7486650" cy="3539430"/>
          </a:xfrm>
          <a:prstGeom prst="rect">
            <a:avLst/>
          </a:prstGeom>
          <a:noFill/>
        </p:spPr>
        <p:txBody>
          <a:bodyPr wrap="square">
            <a:spAutoFit/>
          </a:bodyPr>
          <a:lstStyle/>
          <a:p>
            <a:pPr algn="l" fontAlgn="base">
              <a:buFont typeface="+mj-lt"/>
              <a:buAutoNum type="arabicPeriod"/>
            </a:pPr>
            <a:r>
              <a:rPr lang="en-GB" sz="1400" dirty="0">
                <a:solidFill>
                  <a:srgbClr val="000000"/>
                </a:solidFill>
              </a:rPr>
              <a:t> A Shipper must confirm to Xoserve that they have completed all the appropriate actions of Reasonable Endeavours and have failed and cannot reasonably be expected to recover some or all of the charges to which it is entitled from the gas consumer who committed the Theft of Gas</a:t>
            </a:r>
          </a:p>
          <a:p>
            <a:pPr algn="l" fontAlgn="base"/>
            <a:endParaRPr lang="en-GB" sz="1400" dirty="0">
              <a:solidFill>
                <a:srgbClr val="000000"/>
              </a:solidFill>
            </a:endParaRPr>
          </a:p>
          <a:p>
            <a:pPr algn="l" fontAlgn="base"/>
            <a:r>
              <a:rPr lang="en-GB" sz="1400" dirty="0">
                <a:solidFill>
                  <a:srgbClr val="000000"/>
                </a:solidFill>
              </a:rPr>
              <a:t>2. The Shipper must submit their claims Via email,  (xoserve.reasonableendeavours@xoserve.com) on the template provided and provide evidence to support each claim, the evidence is as below;</a:t>
            </a:r>
          </a:p>
          <a:p>
            <a:pPr algn="l" fontAlgn="base"/>
            <a:endParaRPr lang="en-GB" sz="1400" dirty="0">
              <a:solidFill>
                <a:srgbClr val="000000"/>
              </a:solidFill>
            </a:endParaRPr>
          </a:p>
          <a:p>
            <a:pPr marL="285750" indent="-285750" algn="l" fontAlgn="base">
              <a:buFont typeface="Arial" panose="020B0604020202020204" pitchFamily="34" charset="0"/>
              <a:buChar char="•"/>
            </a:pPr>
            <a:r>
              <a:rPr lang="en-GB" sz="1400" dirty="0">
                <a:solidFill>
                  <a:srgbClr val="000000"/>
                </a:solidFill>
              </a:rPr>
              <a:t>Customer payment letter (proof of the letter they’ve sent to the individual who’s responsible for the theft / shows they’ve actively tried to pursue)</a:t>
            </a:r>
          </a:p>
          <a:p>
            <a:pPr marL="285750" indent="-285750" algn="l" fontAlgn="base">
              <a:buFont typeface="Arial" panose="020B0604020202020204" pitchFamily="34" charset="0"/>
              <a:buChar char="•"/>
            </a:pPr>
            <a:r>
              <a:rPr lang="en-GB" sz="1400" dirty="0">
                <a:solidFill>
                  <a:srgbClr val="000000"/>
                </a:solidFill>
              </a:rPr>
              <a:t>Witness statement (detailed report of investigation / findings / date / name ID of who carried out the investigation)</a:t>
            </a:r>
          </a:p>
          <a:p>
            <a:pPr algn="l" fontAlgn="base"/>
            <a:endParaRPr lang="en-GB" sz="1400" dirty="0">
              <a:solidFill>
                <a:srgbClr val="000000"/>
              </a:solidFill>
            </a:endParaRPr>
          </a:p>
          <a:p>
            <a:pPr algn="l" fontAlgn="base"/>
            <a:r>
              <a:rPr lang="en-GB" sz="1400" dirty="0">
                <a:solidFill>
                  <a:srgbClr val="000000"/>
                </a:solidFill>
              </a:rPr>
              <a:t>3. The TOG Team log the claims, and following validations, either reject the claim or request an </a:t>
            </a:r>
            <a:r>
              <a:rPr lang="en-GB" sz="1400" dirty="0" err="1">
                <a:solidFill>
                  <a:srgbClr val="000000"/>
                </a:solidFill>
              </a:rPr>
              <a:t>Adhoc</a:t>
            </a:r>
            <a:r>
              <a:rPr lang="en-GB" sz="1400" dirty="0">
                <a:solidFill>
                  <a:srgbClr val="000000"/>
                </a:solidFill>
              </a:rPr>
              <a:t> invoice to credit the Shipper for valid claim.</a:t>
            </a:r>
          </a:p>
        </p:txBody>
      </p:sp>
    </p:spTree>
    <p:extLst>
      <p:ext uri="{BB962C8B-B14F-4D97-AF65-F5344CB8AC3E}">
        <p14:creationId xmlns:p14="http://schemas.microsoft.com/office/powerpoint/2010/main" val="1334688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DCC18-4796-BA8F-D4EC-EB9D3FC0B21B}"/>
              </a:ext>
            </a:extLst>
          </p:cNvPr>
          <p:cNvSpPr>
            <a:spLocks noGrp="1"/>
          </p:cNvSpPr>
          <p:nvPr>
            <p:ph type="title"/>
          </p:nvPr>
        </p:nvSpPr>
        <p:spPr/>
        <p:txBody>
          <a:bodyPr/>
          <a:lstStyle/>
          <a:p>
            <a:r>
              <a:rPr lang="en-GB"/>
              <a:t>RED scheme allowances</a:t>
            </a:r>
          </a:p>
        </p:txBody>
      </p:sp>
      <p:graphicFrame>
        <p:nvGraphicFramePr>
          <p:cNvPr id="3" name="Table 2">
            <a:extLst>
              <a:ext uri="{FF2B5EF4-FFF2-40B4-BE49-F238E27FC236}">
                <a16:creationId xmlns:a16="http://schemas.microsoft.com/office/drawing/2014/main" id="{E9D929CF-6270-FBE6-7E0B-9043E7B7ED97}"/>
              </a:ext>
            </a:extLst>
          </p:cNvPr>
          <p:cNvGraphicFramePr>
            <a:graphicFrameLocks noGrp="1"/>
          </p:cNvGraphicFramePr>
          <p:nvPr>
            <p:extLst>
              <p:ext uri="{D42A27DB-BD31-4B8C-83A1-F6EECF244321}">
                <p14:modId xmlns:p14="http://schemas.microsoft.com/office/powerpoint/2010/main" val="559593139"/>
              </p:ext>
            </p:extLst>
          </p:nvPr>
        </p:nvGraphicFramePr>
        <p:xfrm>
          <a:off x="285749" y="901213"/>
          <a:ext cx="8351043" cy="2853570"/>
        </p:xfrm>
        <a:graphic>
          <a:graphicData uri="http://schemas.openxmlformats.org/drawingml/2006/table">
            <a:tbl>
              <a:tblPr firstRow="1" bandRow="1"/>
              <a:tblGrid>
                <a:gridCol w="1536905">
                  <a:extLst>
                    <a:ext uri="{9D8B030D-6E8A-4147-A177-3AD203B41FA5}">
                      <a16:colId xmlns:a16="http://schemas.microsoft.com/office/drawing/2014/main" val="3007028054"/>
                    </a:ext>
                  </a:extLst>
                </a:gridCol>
                <a:gridCol w="2845723">
                  <a:extLst>
                    <a:ext uri="{9D8B030D-6E8A-4147-A177-3AD203B41FA5}">
                      <a16:colId xmlns:a16="http://schemas.microsoft.com/office/drawing/2014/main" val="3549361409"/>
                    </a:ext>
                  </a:extLst>
                </a:gridCol>
                <a:gridCol w="1247692">
                  <a:extLst>
                    <a:ext uri="{9D8B030D-6E8A-4147-A177-3AD203B41FA5}">
                      <a16:colId xmlns:a16="http://schemas.microsoft.com/office/drawing/2014/main" val="2131277345"/>
                    </a:ext>
                  </a:extLst>
                </a:gridCol>
                <a:gridCol w="2720723">
                  <a:extLst>
                    <a:ext uri="{9D8B030D-6E8A-4147-A177-3AD203B41FA5}">
                      <a16:colId xmlns:a16="http://schemas.microsoft.com/office/drawing/2014/main" val="3363150240"/>
                    </a:ext>
                  </a:extLst>
                </a:gridCol>
              </a:tblGrid>
              <a:tr h="324610">
                <a:tc>
                  <a:txBody>
                    <a:bodyPr/>
                    <a:lstStyle/>
                    <a:p>
                      <a:pPr algn="l" fontAlgn="base">
                        <a:spcBef>
                          <a:spcPts val="0"/>
                        </a:spcBef>
                        <a:spcAft>
                          <a:spcPts val="0"/>
                        </a:spcAft>
                      </a:pPr>
                      <a:r>
                        <a:rPr lang="en-GB" sz="800" b="0" i="0" u="none" strike="noStrike">
                          <a:effectLst/>
                          <a:latin typeface="merriweather" panose="00000500000000000000" pitchFamily="2" charset="0"/>
                        </a:rPr>
                        <a:t>1 </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800" b="0" i="0" u="none" strike="noStrike">
                          <a:effectLst/>
                          <a:latin typeface="merriweather" panose="00000500000000000000" pitchFamily="2" charset="0"/>
                        </a:rPr>
                        <a:t>Has a meter tamper been discovered and     reported to the police?</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800" b="0" i="0" u="none" strike="noStrike">
                          <a:effectLst/>
                          <a:latin typeface="merriweather" panose="00000500000000000000" pitchFamily="2" charset="0"/>
                        </a:rPr>
                        <a:t>£125 (Fixed Amount)</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800" b="0" i="0" u="none" strike="noStrike">
                          <a:effectLst/>
                          <a:latin typeface="merriweather" panose="00000500000000000000" pitchFamily="2" charset="0"/>
                        </a:rPr>
                        <a:t>TOG Report to Xoserve (TOG CRN);  Evidence of police notification; Crime     Reference Number; Witness Statement</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2833958"/>
                  </a:ext>
                </a:extLst>
              </a:tr>
              <a:tr h="324610">
                <a:tc>
                  <a:txBody>
                    <a:bodyPr/>
                    <a:lstStyle/>
                    <a:p>
                      <a:pPr algn="l" fontAlgn="base">
                        <a:spcBef>
                          <a:spcPts val="0"/>
                        </a:spcBef>
                        <a:spcAft>
                          <a:spcPts val="0"/>
                        </a:spcAft>
                      </a:pPr>
                      <a:r>
                        <a:rPr lang="en-GB" sz="800" b="0" i="0" u="none" strike="noStrike">
                          <a:effectLst/>
                          <a:latin typeface="merriweather" panose="00000500000000000000" pitchFamily="2" charset="0"/>
                        </a:rPr>
                        <a:t>Or 2</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800" b="0" i="0" u="none" strike="noStrike">
                          <a:effectLst/>
                          <a:latin typeface="merriweather" panose="00000500000000000000" pitchFamily="2" charset="0"/>
                        </a:rPr>
                        <a:t>Has an illegal reconnection been discovered and reported to the police</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800" b="0" i="0" u="none" strike="noStrike">
                          <a:effectLst/>
                          <a:latin typeface="merriweather" panose="00000500000000000000" pitchFamily="2" charset="0"/>
                        </a:rPr>
                        <a:t>£125 (Fixed Amount)</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800" b="0" i="0" u="none" strike="noStrike">
                          <a:effectLst/>
                          <a:latin typeface="merriweather" panose="00000500000000000000" pitchFamily="2" charset="0"/>
                        </a:rPr>
                        <a:t>TOG Report to Xoserve (TOGCRN);  Evidence of police notification; Crime Reference Number; Witness Statement</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1989068"/>
                  </a:ext>
                </a:extLst>
              </a:tr>
              <a:tr h="728346">
                <a:tc>
                  <a:txBody>
                    <a:bodyPr/>
                    <a:lstStyle/>
                    <a:p>
                      <a:pPr algn="l" fontAlgn="base">
                        <a:spcBef>
                          <a:spcPts val="0"/>
                        </a:spcBef>
                        <a:spcAft>
                          <a:spcPts val="0"/>
                        </a:spcAft>
                      </a:pPr>
                      <a:r>
                        <a:rPr lang="en-GB" sz="800" b="0" i="0" u="none" strike="noStrike">
                          <a:effectLst/>
                          <a:latin typeface="merriweather" panose="00000500000000000000" pitchFamily="2" charset="0"/>
                        </a:rPr>
                        <a:t>Or 4</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800" b="0" i="0" u="none" strike="noStrike">
                          <a:effectLst/>
                          <a:latin typeface="merriweather" panose="00000500000000000000" pitchFamily="2" charset="0"/>
                        </a:rPr>
                        <a:t>Was the theft conducted by an unlawful occupant or by a person who has  absconded leaving no forwarding address,  and the following actions been taken?:</a:t>
                      </a:r>
                      <a:endParaRPr lang="en-GB" sz="800" b="0" i="0" u="none" strike="noStrike">
                        <a:effectLst/>
                        <a:latin typeface="Arial" panose="020B0604020202020204" pitchFamily="34" charset="0"/>
                      </a:endParaRPr>
                    </a:p>
                    <a:p>
                      <a:pPr algn="l" fontAlgn="base">
                        <a:spcBef>
                          <a:spcPts val="0"/>
                        </a:spcBef>
                        <a:spcAft>
                          <a:spcPts val="0"/>
                        </a:spcAft>
                        <a:buClrTx/>
                        <a:buSzPts val="1800"/>
                        <a:buFont typeface="Arial" panose="020B0604020202020204" pitchFamily="34" charset="0"/>
                        <a:buChar char="•"/>
                      </a:pPr>
                      <a:r>
                        <a:rPr lang="en-GB" sz="800" b="0" i="0" u="none" strike="noStrike">
                          <a:effectLst/>
                          <a:latin typeface="var(--font-family-body)"/>
                        </a:rPr>
                        <a:t>3</a:t>
                      </a:r>
                      <a:endParaRPr lang="en-GB" sz="800" b="0" i="0" u="none" strike="noStrike">
                        <a:effectLst/>
                        <a:latin typeface="Arial" panose="020B0604020202020204" pitchFamily="34" charset="0"/>
                      </a:endParaRPr>
                    </a:p>
                    <a:p>
                      <a:pPr algn="l" fontAlgn="base">
                        <a:spcBef>
                          <a:spcPts val="0"/>
                        </a:spcBef>
                        <a:spcAft>
                          <a:spcPts val="0"/>
                        </a:spcAft>
                        <a:buClrTx/>
                        <a:buSzPts val="1800"/>
                        <a:buFont typeface="Arial" panose="020B0604020202020204" pitchFamily="34" charset="0"/>
                        <a:buChar char="•"/>
                      </a:pPr>
                      <a:r>
                        <a:rPr lang="en-GB" sz="800" b="0" i="0" u="none" strike="noStrike">
                          <a:effectLst/>
                          <a:latin typeface="var(--font-family-body)"/>
                        </a:rPr>
                        <a:t>2 or 4</a:t>
                      </a:r>
                      <a:endParaRPr lang="en-GB" sz="800" b="0" i="0" u="none" strike="noStrike">
                        <a:effectLst/>
                        <a:latin typeface="Arial" panose="020B0604020202020204" pitchFamily="34" charset="0"/>
                      </a:endParaRPr>
                    </a:p>
                    <a:p>
                      <a:pPr algn="l" fontAlgn="base">
                        <a:spcBef>
                          <a:spcPts val="0"/>
                        </a:spcBef>
                        <a:spcAft>
                          <a:spcPts val="0"/>
                        </a:spcAft>
                        <a:buClrTx/>
                        <a:buSzPts val="1800"/>
                        <a:buFont typeface="Arial" panose="020B0604020202020204" pitchFamily="34" charset="0"/>
                        <a:buChar char="•"/>
                      </a:pPr>
                      <a:r>
                        <a:rPr lang="en-GB" sz="800" b="0" i="0" u="none" strike="noStrike">
                          <a:effectLst/>
                          <a:latin typeface="var(--font-family-body)"/>
                        </a:rPr>
                        <a:t>5</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800" b="0" i="0" u="none" strike="noStrike">
                          <a:effectLst/>
                          <a:latin typeface="merriweather" panose="00000500000000000000" pitchFamily="2" charset="0"/>
                        </a:rPr>
                        <a:t>£125 (Fixed Amount)</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800" b="0" i="0" u="none" strike="noStrike">
                          <a:effectLst/>
                          <a:latin typeface="merriweather" panose="00000500000000000000" pitchFamily="2" charset="0"/>
                        </a:rPr>
                        <a:t>TOG Report to Xoserve (TOG CRN);  Evidence of police notification; Crime     Reference Number; Witness Statement</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3842987"/>
                  </a:ext>
                </a:extLst>
              </a:tr>
              <a:tr h="223676">
                <a:tc>
                  <a:txBody>
                    <a:bodyPr/>
                    <a:lstStyle/>
                    <a:p>
                      <a:pPr algn="l" fontAlgn="base">
                        <a:spcBef>
                          <a:spcPts val="0"/>
                        </a:spcBef>
                        <a:spcAft>
                          <a:spcPts val="0"/>
                        </a:spcAft>
                      </a:pPr>
                      <a:r>
                        <a:rPr lang="en-GB" sz="800" b="0" i="0" u="none" strike="noStrike">
                          <a:effectLst/>
                          <a:latin typeface="merriweather" panose="00000500000000000000" pitchFamily="2" charset="0"/>
                        </a:rPr>
                        <a:t>3</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800" b="0" i="0" u="none" strike="noStrike">
                          <a:effectLst/>
                          <a:latin typeface="merriweather" panose="00000500000000000000" pitchFamily="2" charset="0"/>
                        </a:rPr>
                        <a:t>Have steps been taken to recover costs     (Actions 3, 4 and 5)</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800" b="0" i="0" u="none" strike="noStrike">
                          <a:effectLst/>
                          <a:latin typeface="merriweather" panose="00000500000000000000" pitchFamily="2" charset="0"/>
                        </a:rPr>
                        <a:t>£125 (Fixed Amount)</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800" b="0" i="0" u="none" strike="noStrike">
                          <a:effectLst/>
                          <a:latin typeface="merriweather" panose="00000500000000000000" pitchFamily="2" charset="0"/>
                        </a:rPr>
                        <a:t>Details of Costs incurred; Evidence of  costs issued to customer</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7433840"/>
                  </a:ext>
                </a:extLst>
              </a:tr>
              <a:tr h="324610">
                <a:tc>
                  <a:txBody>
                    <a:bodyPr/>
                    <a:lstStyle/>
                    <a:p>
                      <a:pPr algn="l" fontAlgn="base">
                        <a:spcBef>
                          <a:spcPts val="0"/>
                        </a:spcBef>
                        <a:spcAft>
                          <a:spcPts val="0"/>
                        </a:spcAft>
                      </a:pPr>
                      <a:r>
                        <a:rPr lang="en-GB" sz="800" b="0" i="0" u="none" strike="noStrike">
                          <a:effectLst/>
                          <a:latin typeface="merriweather" panose="00000500000000000000" pitchFamily="2" charset="0"/>
                        </a:rPr>
                        <a:t>5</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800" b="0" i="0" u="none" strike="noStrike">
                          <a:effectLst/>
                          <a:latin typeface="merriweather" panose="00000500000000000000" pitchFamily="2" charset="0"/>
                        </a:rPr>
                        <a:t>Has a meter Exchange been completed?</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800" b="0" i="0" u="none" strike="noStrike">
                          <a:effectLst/>
                          <a:latin typeface="merriweather" panose="00000500000000000000" pitchFamily="2" charset="0"/>
                        </a:rPr>
                        <a:t>Actual costs up to £250</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800" b="0" i="0" u="none" strike="noStrike">
                          <a:effectLst/>
                          <a:latin typeface="merriweather" panose="00000500000000000000" pitchFamily="2" charset="0"/>
                        </a:rPr>
                        <a:t>Description of tests carried out; Dates of work carried out; Costs associated with  work carried out</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0142961"/>
                  </a:ext>
                </a:extLst>
              </a:tr>
              <a:tr h="324610">
                <a:tc>
                  <a:txBody>
                    <a:bodyPr/>
                    <a:lstStyle/>
                    <a:p>
                      <a:pPr algn="l" fontAlgn="base">
                        <a:spcBef>
                          <a:spcPts val="0"/>
                        </a:spcBef>
                        <a:spcAft>
                          <a:spcPts val="0"/>
                        </a:spcAft>
                      </a:pPr>
                      <a:r>
                        <a:rPr lang="en-GB" sz="800" b="0" i="0" u="none" strike="noStrike">
                          <a:effectLst/>
                          <a:latin typeface="merriweather" panose="00000500000000000000" pitchFamily="2" charset="0"/>
                        </a:rPr>
                        <a:t>6</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800" b="0" i="0" u="none" strike="noStrike">
                          <a:effectLst/>
                          <a:latin typeface="merriweather" panose="00000500000000000000" pitchFamily="2" charset="0"/>
                        </a:rPr>
                        <a:t>Have forensic tests been completed?</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800" b="0" i="0" u="none" strike="noStrike">
                          <a:effectLst/>
                          <a:latin typeface="merriweather" panose="00000500000000000000" pitchFamily="2" charset="0"/>
                        </a:rPr>
                        <a:t>Actual costs up to £120</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800" b="0" i="0" u="none" strike="noStrike">
                          <a:effectLst/>
                          <a:latin typeface="merriweather" panose="00000500000000000000" pitchFamily="2" charset="0"/>
                        </a:rPr>
                        <a:t>Description of work carried out; Dates of work carried out; Costs associated with  work carried out</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44576641"/>
                  </a:ext>
                </a:extLst>
              </a:tr>
              <a:tr h="324610">
                <a:tc>
                  <a:txBody>
                    <a:bodyPr/>
                    <a:lstStyle/>
                    <a:p>
                      <a:pPr algn="l" fontAlgn="base">
                        <a:spcBef>
                          <a:spcPts val="0"/>
                        </a:spcBef>
                        <a:spcAft>
                          <a:spcPts val="0"/>
                        </a:spcAft>
                      </a:pPr>
                      <a:r>
                        <a:rPr lang="en-GB" sz="800" b="0" i="0" u="none" strike="noStrike">
                          <a:effectLst/>
                          <a:latin typeface="merriweather" panose="00000500000000000000" pitchFamily="2" charset="0"/>
                        </a:rPr>
                        <a:t>7</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800" b="0" i="0" u="none" strike="noStrike">
                          <a:effectLst/>
                          <a:latin typeface="merriweather" panose="00000500000000000000" pitchFamily="2" charset="0"/>
                        </a:rPr>
                        <a:t>In the case of a theft at an I&amp;C site, have civil proceeding been issued and served,  or have legitimate reasons for not doing  so been presented?</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800" b="0" i="0" u="none" strike="noStrike">
                          <a:effectLst/>
                          <a:latin typeface="merriweather" panose="00000500000000000000" pitchFamily="2" charset="0"/>
                        </a:rPr>
                        <a:t>Actual costs</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800" b="0" i="0" u="none" strike="noStrike">
                          <a:effectLst/>
                          <a:latin typeface="merriweather" panose="00000500000000000000" pitchFamily="2" charset="0"/>
                        </a:rPr>
                        <a:t>Documentation to and from courts; or  Evidence to support decision not to take  civil action.</a:t>
                      </a:r>
                      <a:endParaRPr lang="en-GB" sz="800" b="0" i="0" u="none" strike="noStrike">
                        <a:effectLst/>
                        <a:latin typeface="Arial" panose="020B0604020202020204" pitchFamily="34" charset="0"/>
                      </a:endParaRPr>
                    </a:p>
                  </a:txBody>
                  <a:tcPr marL="19756" marR="19756" marT="13171" marB="1317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48101368"/>
                  </a:ext>
                </a:extLst>
              </a:tr>
            </a:tbl>
          </a:graphicData>
        </a:graphic>
      </p:graphicFrame>
      <p:sp>
        <p:nvSpPr>
          <p:cNvPr id="6" name="TextBox 5">
            <a:extLst>
              <a:ext uri="{FF2B5EF4-FFF2-40B4-BE49-F238E27FC236}">
                <a16:creationId xmlns:a16="http://schemas.microsoft.com/office/drawing/2014/main" id="{5B349597-24BA-F928-E00A-E946AAA7BCBF}"/>
              </a:ext>
            </a:extLst>
          </p:cNvPr>
          <p:cNvSpPr txBox="1"/>
          <p:nvPr/>
        </p:nvSpPr>
        <p:spPr>
          <a:xfrm>
            <a:off x="307180" y="3894938"/>
            <a:ext cx="8465344" cy="1015663"/>
          </a:xfrm>
          <a:prstGeom prst="rect">
            <a:avLst/>
          </a:prstGeom>
          <a:noFill/>
        </p:spPr>
        <p:txBody>
          <a:bodyPr wrap="square">
            <a:spAutoFit/>
          </a:bodyPr>
          <a:lstStyle/>
          <a:p>
            <a:pPr algn="l" fontAlgn="base" latinLnBrk="0"/>
            <a:r>
              <a:rPr lang="en-GB" sz="1000" b="0" i="0">
                <a:solidFill>
                  <a:srgbClr val="000000"/>
                </a:solidFill>
                <a:effectLst/>
              </a:rPr>
              <a:t>Multiple allowable allowance(s):</a:t>
            </a:r>
          </a:p>
          <a:p>
            <a:pPr marL="171450" indent="-171450" algn="l" fontAlgn="base">
              <a:buFont typeface="Arial" panose="020B0604020202020204" pitchFamily="34" charset="0"/>
              <a:buChar char="•"/>
            </a:pPr>
            <a:r>
              <a:rPr lang="en-GB" sz="1000" b="0" i="0">
                <a:solidFill>
                  <a:srgbClr val="000000"/>
                </a:solidFill>
                <a:effectLst/>
              </a:rPr>
              <a:t>1 or 1 and 3 or 1,3 and 5 or 1,3,5 and 6</a:t>
            </a:r>
          </a:p>
          <a:p>
            <a:pPr marL="171450" indent="-171450" algn="l" fontAlgn="base">
              <a:buFont typeface="Arial" panose="020B0604020202020204" pitchFamily="34" charset="0"/>
              <a:buChar char="•"/>
            </a:pPr>
            <a:r>
              <a:rPr lang="en-GB" sz="1000" b="0" i="0">
                <a:solidFill>
                  <a:srgbClr val="000000"/>
                </a:solidFill>
                <a:effectLst/>
              </a:rPr>
              <a:t>2 or 2 and 3 or 2, 3 and 5 or 2,3,5 and 6</a:t>
            </a:r>
          </a:p>
          <a:p>
            <a:pPr marL="171450" indent="-171450" algn="l" fontAlgn="base">
              <a:buFont typeface="Arial" panose="020B0604020202020204" pitchFamily="34" charset="0"/>
              <a:buChar char="•"/>
            </a:pPr>
            <a:r>
              <a:rPr lang="en-GB" sz="1000" b="0" i="0">
                <a:solidFill>
                  <a:srgbClr val="000000"/>
                </a:solidFill>
                <a:effectLst/>
              </a:rPr>
              <a:t>4 or 4 and 3 or 4,3 and 5 or 4,3,5 and 6</a:t>
            </a:r>
          </a:p>
          <a:p>
            <a:pPr marL="171450" indent="-171450" algn="l" fontAlgn="base">
              <a:buFont typeface="Arial" panose="020B0604020202020204" pitchFamily="34" charset="0"/>
              <a:buChar char="•"/>
            </a:pPr>
            <a:r>
              <a:rPr lang="en-GB" sz="1000" b="0" i="0">
                <a:solidFill>
                  <a:srgbClr val="000000"/>
                </a:solidFill>
                <a:effectLst/>
              </a:rPr>
              <a:t>7</a:t>
            </a:r>
          </a:p>
          <a:p>
            <a:pPr algn="l" fontAlgn="base" latinLnBrk="0"/>
            <a:r>
              <a:rPr lang="en-GB" sz="1000" b="0" i="0">
                <a:solidFill>
                  <a:srgbClr val="000000"/>
                </a:solidFill>
                <a:effectLst/>
              </a:rPr>
              <a:t>*In all cases only one allowance of 1, 2 and 4 can be made</a:t>
            </a:r>
          </a:p>
        </p:txBody>
      </p:sp>
    </p:spTree>
    <p:extLst>
      <p:ext uri="{BB962C8B-B14F-4D97-AF65-F5344CB8AC3E}">
        <p14:creationId xmlns:p14="http://schemas.microsoft.com/office/powerpoint/2010/main" val="3512359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D6D06-CD17-492E-4F24-E06023FB7920}"/>
              </a:ext>
            </a:extLst>
          </p:cNvPr>
          <p:cNvSpPr>
            <a:spLocks noGrp="1"/>
          </p:cNvSpPr>
          <p:nvPr>
            <p:ph type="title"/>
          </p:nvPr>
        </p:nvSpPr>
        <p:spPr>
          <a:xfrm>
            <a:off x="685800" y="2226470"/>
            <a:ext cx="7772400" cy="1021556"/>
          </a:xfrm>
        </p:spPr>
        <p:txBody>
          <a:bodyPr/>
          <a:lstStyle/>
          <a:p>
            <a:pPr algn="ctr"/>
            <a:r>
              <a:rPr lang="en-GB"/>
              <a:t>Appendix</a:t>
            </a:r>
          </a:p>
        </p:txBody>
      </p:sp>
    </p:spTree>
    <p:extLst>
      <p:ext uri="{BB962C8B-B14F-4D97-AF65-F5344CB8AC3E}">
        <p14:creationId xmlns:p14="http://schemas.microsoft.com/office/powerpoint/2010/main" val="736398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9CC90-A77A-1BDE-0C50-FC82849F0E89}"/>
              </a:ext>
            </a:extLst>
          </p:cNvPr>
          <p:cNvSpPr>
            <a:spLocks noGrp="1"/>
          </p:cNvSpPr>
          <p:nvPr>
            <p:ph type="title"/>
          </p:nvPr>
        </p:nvSpPr>
        <p:spPr/>
        <p:txBody>
          <a:bodyPr/>
          <a:lstStyle/>
          <a:p>
            <a:r>
              <a:rPr lang="en-GB"/>
              <a:t>Validation checks</a:t>
            </a:r>
          </a:p>
        </p:txBody>
      </p:sp>
      <p:sp>
        <p:nvSpPr>
          <p:cNvPr id="8" name="TextBox 7">
            <a:extLst>
              <a:ext uri="{FF2B5EF4-FFF2-40B4-BE49-F238E27FC236}">
                <a16:creationId xmlns:a16="http://schemas.microsoft.com/office/drawing/2014/main" id="{01AD187E-2DE7-533F-B512-B6CF28E5B150}"/>
              </a:ext>
            </a:extLst>
          </p:cNvPr>
          <p:cNvSpPr txBox="1"/>
          <p:nvPr/>
        </p:nvSpPr>
        <p:spPr>
          <a:xfrm>
            <a:off x="378618" y="899755"/>
            <a:ext cx="8229599" cy="3754874"/>
          </a:xfrm>
          <a:prstGeom prst="rect">
            <a:avLst/>
          </a:prstGeom>
          <a:noFill/>
        </p:spPr>
        <p:txBody>
          <a:bodyPr wrap="square">
            <a:spAutoFit/>
          </a:bodyPr>
          <a:lstStyle/>
          <a:p>
            <a:pPr algn="l" fontAlgn="base"/>
            <a:r>
              <a:rPr lang="en-GB" sz="1400" b="1" i="0" dirty="0">
                <a:solidFill>
                  <a:srgbClr val="000000"/>
                </a:solidFill>
                <a:effectLst/>
              </a:rPr>
              <a:t>Validation checks include the below;</a:t>
            </a:r>
          </a:p>
          <a:p>
            <a:pPr algn="l" fontAlgn="base"/>
            <a:endParaRPr lang="en-GB" sz="1400" b="0" i="0" dirty="0">
              <a:solidFill>
                <a:srgbClr val="000000"/>
              </a:solidFill>
              <a:effectLst/>
            </a:endParaRPr>
          </a:p>
          <a:p>
            <a:pPr marL="285750" indent="-285750" algn="l" fontAlgn="base">
              <a:buFont typeface="Arial" panose="020B0604020202020204" pitchFamily="34" charset="0"/>
              <a:buChar char="•"/>
            </a:pPr>
            <a:r>
              <a:rPr lang="en-GB" sz="1400" b="0" i="0" dirty="0">
                <a:solidFill>
                  <a:srgbClr val="000000"/>
                </a:solidFill>
                <a:effectLst/>
              </a:rPr>
              <a:t> Whether it is an open TOG Contact</a:t>
            </a:r>
          </a:p>
          <a:p>
            <a:pPr marL="285750" indent="-285750" algn="l" fontAlgn="base">
              <a:buFont typeface="Arial" panose="020B0604020202020204" pitchFamily="34" charset="0"/>
              <a:buChar char="•"/>
            </a:pPr>
            <a:r>
              <a:rPr lang="en-GB" sz="1400" b="0" i="0" dirty="0">
                <a:solidFill>
                  <a:srgbClr val="000000"/>
                </a:solidFill>
                <a:effectLst/>
              </a:rPr>
              <a:t> Ownership period</a:t>
            </a:r>
          </a:p>
          <a:p>
            <a:pPr marL="285750" indent="-285750" algn="l" fontAlgn="base">
              <a:buFont typeface="Arial" panose="020B0604020202020204" pitchFamily="34" charset="0"/>
              <a:buChar char="•"/>
            </a:pPr>
            <a:r>
              <a:rPr lang="en-GB" sz="1400" b="0" i="0" dirty="0">
                <a:solidFill>
                  <a:srgbClr val="000000"/>
                </a:solidFill>
                <a:effectLst/>
              </a:rPr>
              <a:t> TOG period</a:t>
            </a:r>
          </a:p>
          <a:p>
            <a:pPr marL="285750" indent="-285750" algn="l" fontAlgn="base">
              <a:buFont typeface="Arial" panose="020B0604020202020204" pitchFamily="34" charset="0"/>
              <a:buChar char="•"/>
            </a:pPr>
            <a:r>
              <a:rPr lang="en-GB" sz="1400" b="0" i="0" dirty="0">
                <a:solidFill>
                  <a:srgbClr val="000000"/>
                </a:solidFill>
                <a:effectLst/>
              </a:rPr>
              <a:t> </a:t>
            </a:r>
            <a:r>
              <a:rPr lang="en-GB" sz="1400" b="0" i="0" dirty="0" err="1">
                <a:solidFill>
                  <a:srgbClr val="000000"/>
                </a:solidFill>
                <a:effectLst/>
              </a:rPr>
              <a:t>KWh</a:t>
            </a:r>
            <a:r>
              <a:rPr lang="en-GB" sz="1400" b="0" i="0" dirty="0">
                <a:solidFill>
                  <a:srgbClr val="000000"/>
                </a:solidFill>
                <a:effectLst/>
              </a:rPr>
              <a:t> energy stolen</a:t>
            </a:r>
          </a:p>
          <a:p>
            <a:pPr marL="285750" indent="-285750" algn="l" fontAlgn="base">
              <a:buFont typeface="Arial" panose="020B0604020202020204" pitchFamily="34" charset="0"/>
              <a:buChar char="•"/>
            </a:pPr>
            <a:r>
              <a:rPr lang="en-GB" sz="1400" b="0" i="0" dirty="0">
                <a:solidFill>
                  <a:srgbClr val="000000"/>
                </a:solidFill>
                <a:effectLst/>
              </a:rPr>
              <a:t> Stakeholder Short Code (SSC)</a:t>
            </a:r>
          </a:p>
          <a:p>
            <a:pPr marL="285750" indent="-285750" algn="l" fontAlgn="base">
              <a:buFont typeface="Arial" panose="020B0604020202020204" pitchFamily="34" charset="0"/>
              <a:buChar char="•"/>
            </a:pPr>
            <a:r>
              <a:rPr lang="en-GB" sz="1400" b="0" i="0" dirty="0">
                <a:solidFill>
                  <a:srgbClr val="000000"/>
                </a:solidFill>
                <a:effectLst/>
              </a:rPr>
              <a:t> Meter Point Reference Number (MPRN) for the site</a:t>
            </a:r>
          </a:p>
          <a:p>
            <a:pPr marL="285750" indent="-285750" algn="l" fontAlgn="base">
              <a:buFont typeface="Arial" panose="020B0604020202020204" pitchFamily="34" charset="0"/>
              <a:buChar char="•"/>
            </a:pPr>
            <a:r>
              <a:rPr lang="en-GB" sz="1400" b="0" i="0" dirty="0">
                <a:solidFill>
                  <a:srgbClr val="000000"/>
                </a:solidFill>
                <a:effectLst/>
              </a:rPr>
              <a:t> CMS Contact Reference Number (CRN)</a:t>
            </a:r>
          </a:p>
          <a:p>
            <a:pPr marL="285750" indent="-285750" algn="l" fontAlgn="base">
              <a:buFont typeface="Arial" panose="020B0604020202020204" pitchFamily="34" charset="0"/>
              <a:buChar char="•"/>
            </a:pPr>
            <a:r>
              <a:rPr lang="en-GB" sz="1400" b="0" i="0" dirty="0">
                <a:solidFill>
                  <a:srgbClr val="000000"/>
                </a:solidFill>
                <a:effectLst/>
              </a:rPr>
              <a:t> Domestic or commercial usage</a:t>
            </a:r>
          </a:p>
          <a:p>
            <a:pPr marL="285750" indent="-285750" algn="l" fontAlgn="base">
              <a:buFont typeface="Arial" panose="020B0604020202020204" pitchFamily="34" charset="0"/>
              <a:buChar char="•"/>
            </a:pPr>
            <a:r>
              <a:rPr lang="en-GB" sz="1400" b="0" i="0" dirty="0">
                <a:solidFill>
                  <a:srgbClr val="000000"/>
                </a:solidFill>
                <a:effectLst/>
              </a:rPr>
              <a:t> Shipper reference number</a:t>
            </a:r>
          </a:p>
          <a:p>
            <a:pPr marL="285750" indent="-285750" algn="l" fontAlgn="base">
              <a:buFont typeface="Arial" panose="020B0604020202020204" pitchFamily="34" charset="0"/>
              <a:buChar char="•"/>
            </a:pPr>
            <a:r>
              <a:rPr lang="en-GB" sz="1400" b="0" i="0" dirty="0">
                <a:solidFill>
                  <a:srgbClr val="000000"/>
                </a:solidFill>
                <a:effectLst/>
              </a:rPr>
              <a:t> </a:t>
            </a:r>
            <a:r>
              <a:rPr lang="en-GB" sz="1400" dirty="0">
                <a:solidFill>
                  <a:srgbClr val="000000"/>
                </a:solidFill>
              </a:rPr>
              <a:t>W</a:t>
            </a:r>
            <a:r>
              <a:rPr lang="en-GB" sz="1400" b="0" i="0" dirty="0">
                <a:solidFill>
                  <a:srgbClr val="000000"/>
                </a:solidFill>
                <a:effectLst/>
              </a:rPr>
              <a:t>hich Allowance is being claiming for</a:t>
            </a:r>
          </a:p>
          <a:p>
            <a:pPr algn="l" fontAlgn="base">
              <a:buFont typeface="Arial" panose="020B0604020202020204" pitchFamily="34" charset="0"/>
              <a:buChar char="•"/>
            </a:pPr>
            <a:endParaRPr lang="en-GB" sz="1400" b="0" i="0" dirty="0">
              <a:solidFill>
                <a:srgbClr val="000000"/>
              </a:solidFill>
              <a:effectLst/>
            </a:endParaRPr>
          </a:p>
          <a:p>
            <a:pPr algn="l" fontAlgn="base"/>
            <a:r>
              <a:rPr lang="en-GB" sz="1400" b="1" i="0" dirty="0">
                <a:solidFill>
                  <a:srgbClr val="000000"/>
                </a:solidFill>
                <a:effectLst/>
              </a:rPr>
              <a:t>If claim is rejected:</a:t>
            </a:r>
          </a:p>
          <a:p>
            <a:pPr algn="l" fontAlgn="base"/>
            <a:endParaRPr lang="en-GB" sz="1400" b="0" i="0" dirty="0">
              <a:solidFill>
                <a:srgbClr val="000000"/>
              </a:solidFill>
              <a:effectLst/>
            </a:endParaRPr>
          </a:p>
          <a:p>
            <a:pPr algn="l" fontAlgn="base"/>
            <a:r>
              <a:rPr lang="en-GB" sz="1400" b="0" i="0" dirty="0">
                <a:solidFill>
                  <a:srgbClr val="000000"/>
                </a:solidFill>
                <a:effectLst/>
              </a:rPr>
              <a:t>The Shipper will be contacted and receive </a:t>
            </a:r>
            <a:r>
              <a:rPr lang="en-GB" sz="1400" dirty="0">
                <a:solidFill>
                  <a:srgbClr val="000000"/>
                </a:solidFill>
              </a:rPr>
              <a:t>the </a:t>
            </a:r>
            <a:r>
              <a:rPr lang="en-GB" sz="1400" b="0" i="0" dirty="0">
                <a:solidFill>
                  <a:srgbClr val="000000"/>
                </a:solidFill>
                <a:effectLst/>
              </a:rPr>
              <a:t>information relating to the rejection reasons, if agreed the Shipper can potentially resubmit the claim with amended valid info, or submit a new claim.</a:t>
            </a:r>
          </a:p>
        </p:txBody>
      </p:sp>
    </p:spTree>
    <p:extLst>
      <p:ext uri="{BB962C8B-B14F-4D97-AF65-F5344CB8AC3E}">
        <p14:creationId xmlns:p14="http://schemas.microsoft.com/office/powerpoint/2010/main" val="1524169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93215-A4E9-C3AD-C91C-02744F247789}"/>
              </a:ext>
            </a:extLst>
          </p:cNvPr>
          <p:cNvSpPr>
            <a:spLocks noGrp="1"/>
          </p:cNvSpPr>
          <p:nvPr>
            <p:ph type="title"/>
          </p:nvPr>
        </p:nvSpPr>
        <p:spPr>
          <a:xfrm>
            <a:off x="457200" y="0"/>
            <a:ext cx="8229600" cy="637580"/>
          </a:xfrm>
        </p:spPr>
        <p:txBody>
          <a:bodyPr/>
          <a:lstStyle/>
          <a:p>
            <a:r>
              <a:rPr lang="en-GB"/>
              <a:t>Rejections </a:t>
            </a:r>
          </a:p>
        </p:txBody>
      </p:sp>
      <p:sp>
        <p:nvSpPr>
          <p:cNvPr id="4" name="TextBox 3">
            <a:extLst>
              <a:ext uri="{FF2B5EF4-FFF2-40B4-BE49-F238E27FC236}">
                <a16:creationId xmlns:a16="http://schemas.microsoft.com/office/drawing/2014/main" id="{F9074923-DBE3-479E-130A-6C11AF5E2AD7}"/>
              </a:ext>
            </a:extLst>
          </p:cNvPr>
          <p:cNvSpPr txBox="1"/>
          <p:nvPr/>
        </p:nvSpPr>
        <p:spPr>
          <a:xfrm>
            <a:off x="457200" y="440234"/>
            <a:ext cx="8229600" cy="4724370"/>
          </a:xfrm>
          <a:prstGeom prst="rect">
            <a:avLst/>
          </a:prstGeom>
          <a:noFill/>
        </p:spPr>
        <p:txBody>
          <a:bodyPr wrap="square">
            <a:spAutoFit/>
          </a:bodyPr>
          <a:lstStyle/>
          <a:p>
            <a:r>
              <a:rPr lang="en-GB" sz="1200" b="0" i="0" dirty="0">
                <a:solidFill>
                  <a:srgbClr val="000000"/>
                </a:solidFill>
                <a:effectLst/>
              </a:rPr>
              <a:t>A claim can be rejected for a number of reasons. Some of the rejections are listed below:</a:t>
            </a:r>
          </a:p>
          <a:p>
            <a:endParaRPr lang="en-GB" sz="1100" dirty="0">
              <a:solidFill>
                <a:srgbClr val="000000"/>
              </a:solidFill>
              <a:latin typeface="Nunito Sans" pitchFamily="2" charset="0"/>
            </a:endParaRPr>
          </a:p>
          <a:p>
            <a:r>
              <a:rPr lang="en-GB" sz="1000" b="1" i="0" dirty="0">
                <a:solidFill>
                  <a:srgbClr val="000000"/>
                </a:solidFill>
                <a:effectLst/>
              </a:rPr>
              <a:t>A valid TOG Contact does not exist on CMS</a:t>
            </a:r>
          </a:p>
          <a:p>
            <a:pPr marL="285750" indent="-285750">
              <a:buFont typeface="Arial" panose="020B0604020202020204" pitchFamily="34" charset="0"/>
              <a:buChar char="•"/>
            </a:pPr>
            <a:r>
              <a:rPr lang="en-GB" sz="1000" b="0" i="0" dirty="0">
                <a:solidFill>
                  <a:srgbClr val="000000"/>
                </a:solidFill>
                <a:effectLst/>
              </a:rPr>
              <a:t>Shipper does not provide Volume or TOG period on Corresponding CMS TOG Contact</a:t>
            </a:r>
          </a:p>
          <a:p>
            <a:pPr marL="285750" indent="-285750" algn="l" fontAlgn="base">
              <a:buFont typeface="Arial" panose="020B0604020202020204" pitchFamily="34" charset="0"/>
              <a:buChar char="•"/>
            </a:pPr>
            <a:r>
              <a:rPr lang="en-GB" sz="1000" b="0" i="0" dirty="0">
                <a:solidFill>
                  <a:srgbClr val="000000"/>
                </a:solidFill>
                <a:effectLst/>
              </a:rPr>
              <a:t>No theft details have been provided on the CMS TOG Contact</a:t>
            </a:r>
          </a:p>
          <a:p>
            <a:pPr marL="285750" indent="-285750" algn="l" fontAlgn="base">
              <a:buFont typeface="Arial" panose="020B0604020202020204" pitchFamily="34" charset="0"/>
              <a:buChar char="•"/>
            </a:pPr>
            <a:endParaRPr lang="en-GB" sz="1000" dirty="0">
              <a:solidFill>
                <a:srgbClr val="000000"/>
              </a:solidFill>
            </a:endParaRPr>
          </a:p>
          <a:p>
            <a:pPr algn="l" fontAlgn="base"/>
            <a:r>
              <a:rPr lang="en-GB" sz="1000" b="1" dirty="0">
                <a:solidFill>
                  <a:srgbClr val="000000"/>
                </a:solidFill>
              </a:rPr>
              <a:t>I</a:t>
            </a:r>
            <a:r>
              <a:rPr lang="en-GB" sz="1000" b="1" i="0" dirty="0">
                <a:solidFill>
                  <a:srgbClr val="000000"/>
                </a:solidFill>
                <a:effectLst/>
              </a:rPr>
              <a:t>nformation / evidence provided is not sufficient</a:t>
            </a:r>
          </a:p>
          <a:p>
            <a:pPr marL="285750" indent="-285750" algn="l" fontAlgn="base">
              <a:buFont typeface="Arial" panose="020B0604020202020204" pitchFamily="34" charset="0"/>
              <a:buChar char="•"/>
            </a:pPr>
            <a:r>
              <a:rPr lang="en-GB" sz="1000" b="0" i="0" dirty="0">
                <a:solidFill>
                  <a:srgbClr val="000000"/>
                </a:solidFill>
                <a:effectLst/>
              </a:rPr>
              <a:t>Mandatory information or evidence has not been provided</a:t>
            </a:r>
          </a:p>
          <a:p>
            <a:pPr marL="285750" indent="-285750" algn="l" fontAlgn="base">
              <a:buFont typeface="Arial" panose="020B0604020202020204" pitchFamily="34" charset="0"/>
              <a:buChar char="•"/>
            </a:pPr>
            <a:endParaRPr lang="en-GB" sz="1000" dirty="0">
              <a:solidFill>
                <a:srgbClr val="000000"/>
              </a:solidFill>
            </a:endParaRPr>
          </a:p>
          <a:p>
            <a:pPr algn="l" fontAlgn="base"/>
            <a:r>
              <a:rPr lang="en-GB" sz="1000" b="1" i="0" dirty="0">
                <a:solidFill>
                  <a:srgbClr val="000000"/>
                </a:solidFill>
                <a:effectLst/>
              </a:rPr>
              <a:t>Information / evidence provided does not concur with Xoserve systems</a:t>
            </a:r>
          </a:p>
          <a:p>
            <a:pPr marL="285750" indent="-285750" algn="l" fontAlgn="base">
              <a:buFont typeface="Arial" panose="020B0604020202020204" pitchFamily="34" charset="0"/>
              <a:buChar char="•"/>
            </a:pPr>
            <a:r>
              <a:rPr lang="en-GB" sz="1000" b="0" i="0" dirty="0">
                <a:solidFill>
                  <a:srgbClr val="000000"/>
                </a:solidFill>
                <a:effectLst/>
              </a:rPr>
              <a:t>Witness Statement claims meter was removed but UK Link shows meter still in situ</a:t>
            </a:r>
          </a:p>
          <a:p>
            <a:pPr marL="285750" indent="-285750" algn="l" fontAlgn="base">
              <a:buFont typeface="Arial" panose="020B0604020202020204" pitchFamily="34" charset="0"/>
              <a:buChar char="•"/>
            </a:pPr>
            <a:r>
              <a:rPr lang="en-GB" sz="1000" b="0" i="0" dirty="0">
                <a:solidFill>
                  <a:srgbClr val="000000"/>
                </a:solidFill>
                <a:effectLst/>
              </a:rPr>
              <a:t>Information provided on the CMS TOG Contact does not match that  provided on the claim</a:t>
            </a:r>
          </a:p>
          <a:p>
            <a:pPr marL="285750" indent="-285750" algn="l" fontAlgn="base">
              <a:buFont typeface="Arial" panose="020B0604020202020204" pitchFamily="34" charset="0"/>
              <a:buChar char="•"/>
            </a:pPr>
            <a:endParaRPr lang="en-GB" sz="1000" dirty="0">
              <a:solidFill>
                <a:srgbClr val="000000"/>
              </a:solidFill>
            </a:endParaRPr>
          </a:p>
          <a:p>
            <a:pPr algn="l" fontAlgn="base"/>
            <a:r>
              <a:rPr lang="en-GB" sz="1000" b="1" i="0" dirty="0">
                <a:solidFill>
                  <a:srgbClr val="000000"/>
                </a:solidFill>
                <a:effectLst/>
              </a:rPr>
              <a:t>Information / evidence provided invalidates claim</a:t>
            </a:r>
          </a:p>
          <a:p>
            <a:pPr marL="171450" indent="-171450" algn="l" fontAlgn="base">
              <a:buFont typeface="Arial" panose="020B0604020202020204" pitchFamily="34" charset="0"/>
              <a:buChar char="•"/>
            </a:pPr>
            <a:r>
              <a:rPr lang="en-GB" sz="1000" b="0" i="0" dirty="0">
                <a:solidFill>
                  <a:srgbClr val="000000"/>
                </a:solidFill>
                <a:effectLst/>
              </a:rPr>
              <a:t>Witness Statement states “Not Reported to the police” </a:t>
            </a:r>
          </a:p>
          <a:p>
            <a:pPr marL="171450" indent="-171450" algn="l" fontAlgn="base">
              <a:buFont typeface="Arial" panose="020B0604020202020204" pitchFamily="34" charset="0"/>
              <a:buChar char="•"/>
            </a:pPr>
            <a:r>
              <a:rPr lang="en-GB" sz="1000" b="0" i="0" dirty="0">
                <a:solidFill>
                  <a:srgbClr val="000000"/>
                </a:solidFill>
                <a:effectLst/>
              </a:rPr>
              <a:t>Evidence suggests that end user has not been issued with an invoice</a:t>
            </a:r>
          </a:p>
          <a:p>
            <a:pPr algn="l" fontAlgn="base"/>
            <a:endParaRPr lang="en-GB" sz="1000" dirty="0">
              <a:solidFill>
                <a:srgbClr val="000000"/>
              </a:solidFill>
            </a:endParaRPr>
          </a:p>
          <a:p>
            <a:pPr algn="l" fontAlgn="base"/>
            <a:r>
              <a:rPr lang="en-GB" sz="1000" b="1" i="0" dirty="0">
                <a:solidFill>
                  <a:srgbClr val="000000"/>
                </a:solidFill>
                <a:effectLst/>
              </a:rPr>
              <a:t>Claim has been previously submitted</a:t>
            </a:r>
          </a:p>
          <a:p>
            <a:pPr marL="171450" indent="-171450" algn="l" fontAlgn="base">
              <a:buFont typeface="Arial" panose="020B0604020202020204" pitchFamily="34" charset="0"/>
              <a:buChar char="•"/>
            </a:pPr>
            <a:r>
              <a:rPr lang="en-GB" sz="1000" b="0" i="0" dirty="0">
                <a:solidFill>
                  <a:srgbClr val="000000"/>
                </a:solidFill>
                <a:effectLst/>
              </a:rPr>
              <a:t>A previous claim has been submitted for this instance of theft</a:t>
            </a:r>
          </a:p>
          <a:p>
            <a:pPr algn="l" fontAlgn="base"/>
            <a:endParaRPr lang="en-GB" sz="1000" b="0" i="0" dirty="0">
              <a:solidFill>
                <a:srgbClr val="000000"/>
              </a:solidFill>
              <a:effectLst/>
            </a:endParaRPr>
          </a:p>
          <a:p>
            <a:pPr algn="l" fontAlgn="base"/>
            <a:r>
              <a:rPr lang="en-GB" sz="1000" b="1" i="0" dirty="0">
                <a:solidFill>
                  <a:srgbClr val="000000"/>
                </a:solidFill>
                <a:effectLst/>
              </a:rPr>
              <a:t>Incorrect allowance being claimed</a:t>
            </a:r>
          </a:p>
          <a:p>
            <a:pPr algn="l" fontAlgn="base"/>
            <a:endParaRPr lang="en-GB" sz="1000" dirty="0">
              <a:solidFill>
                <a:srgbClr val="000000"/>
              </a:solidFill>
            </a:endParaRPr>
          </a:p>
          <a:p>
            <a:pPr algn="l" fontAlgn="base"/>
            <a:r>
              <a:rPr lang="en-GB" sz="1000" b="1" i="0" dirty="0">
                <a:solidFill>
                  <a:srgbClr val="000000"/>
                </a:solidFill>
                <a:effectLst/>
              </a:rPr>
              <a:t>Claim is for period outside Shipper ownership</a:t>
            </a:r>
          </a:p>
          <a:p>
            <a:pPr marL="171450" indent="-171450" algn="l" fontAlgn="base">
              <a:buFont typeface="Arial" panose="020B0604020202020204" pitchFamily="34" charset="0"/>
              <a:buChar char="•"/>
            </a:pPr>
            <a:r>
              <a:rPr lang="en-GB" sz="1000" b="0" i="0" dirty="0">
                <a:solidFill>
                  <a:srgbClr val="000000"/>
                </a:solidFill>
                <a:effectLst/>
              </a:rPr>
              <a:t>Claim submitted is for a period which is entirely or partially for a period  when the site was not supplied by the Shipper</a:t>
            </a:r>
          </a:p>
          <a:p>
            <a:pPr algn="l" fontAlgn="base"/>
            <a:endParaRPr lang="en-GB" sz="1400" b="0" i="0" dirty="0">
              <a:solidFill>
                <a:srgbClr val="000000"/>
              </a:solidFill>
              <a:effectLst/>
            </a:endParaRPr>
          </a:p>
          <a:p>
            <a:r>
              <a:rPr lang="en-GB" sz="1000" b="1" i="0" dirty="0">
                <a:solidFill>
                  <a:srgbClr val="000000"/>
                </a:solidFill>
                <a:effectLst/>
              </a:rPr>
              <a:t>Information / evidence provided suggests payments have been completed or  are being made</a:t>
            </a:r>
          </a:p>
          <a:p>
            <a:pPr marL="171450" indent="-171450" algn="l" fontAlgn="base">
              <a:buFont typeface="Arial" panose="020B0604020202020204" pitchFamily="34" charset="0"/>
              <a:buChar char="•"/>
            </a:pPr>
            <a:r>
              <a:rPr lang="en-GB" sz="1000" b="0" i="0" dirty="0">
                <a:solidFill>
                  <a:srgbClr val="000000"/>
                </a:solidFill>
                <a:effectLst/>
              </a:rPr>
              <a:t>Witness Statement claims payments have been completed</a:t>
            </a:r>
          </a:p>
          <a:p>
            <a:pPr marL="171450" indent="-171450" algn="l" fontAlgn="base">
              <a:buFont typeface="Arial" panose="020B0604020202020204" pitchFamily="34" charset="0"/>
              <a:buChar char="•"/>
            </a:pPr>
            <a:r>
              <a:rPr lang="en-GB" sz="1000" b="0" i="0" dirty="0">
                <a:solidFill>
                  <a:srgbClr val="000000"/>
                </a:solidFill>
                <a:effectLst/>
              </a:rPr>
              <a:t>Letter to End User states that supply would not be reinstated until payments were made, and supply is Live</a:t>
            </a:r>
          </a:p>
          <a:p>
            <a:endParaRPr lang="en-GB" sz="1400" dirty="0"/>
          </a:p>
        </p:txBody>
      </p:sp>
    </p:spTree>
    <p:extLst>
      <p:ext uri="{BB962C8B-B14F-4D97-AF65-F5344CB8AC3E}">
        <p14:creationId xmlns:p14="http://schemas.microsoft.com/office/powerpoint/2010/main" val="1801196499"/>
      </p:ext>
    </p:extLst>
  </p:cSld>
  <p:clrMapOvr>
    <a:masterClrMapping/>
  </p:clrMapOvr>
</p:sld>
</file>

<file path=ppt/theme/theme1.xml><?xml version="1.0" encoding="utf-8"?>
<a:theme xmlns:a="http://schemas.openxmlformats.org/drawingml/2006/main" name="Office Theme">
  <a:themeElements>
    <a:clrScheme name="Custom 2">
      <a:dk1>
        <a:srgbClr val="1D3E61"/>
      </a:dk1>
      <a:lt1>
        <a:sysClr val="window" lastClr="FFFFFF"/>
      </a:lt1>
      <a:dk2>
        <a:srgbClr val="3E5AA8"/>
      </a:dk2>
      <a:lt2>
        <a:srgbClr val="84B8DA"/>
      </a:lt2>
      <a:accent1>
        <a:srgbClr val="B1D6E8"/>
      </a:accent1>
      <a:accent2>
        <a:srgbClr val="6440A3"/>
      </a:accent2>
      <a:accent3>
        <a:srgbClr val="56CF9E"/>
      </a:accent3>
      <a:accent4>
        <a:srgbClr val="E65761"/>
      </a:accent4>
      <a:accent5>
        <a:srgbClr val="FCBC55"/>
      </a:accent5>
      <a:accent6>
        <a:srgbClr val="379196"/>
      </a:accent6>
      <a:hlink>
        <a:srgbClr val="40D1F5"/>
      </a:hlink>
      <a:folHlink>
        <a:srgbClr val="D2232A"/>
      </a:folHlink>
    </a:clrScheme>
    <a:fontScheme name="Xoserve">
      <a:majorFont>
        <a:latin typeface="Nunito Sans"/>
        <a:ea typeface=""/>
        <a:cs typeface=""/>
      </a:majorFont>
      <a:minorFont>
        <a:latin typeface="Nunito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imary - Xoserve PowerPoint - Nunito Sans.pptx  -  Read-Only" id="{1D908C06-2C8F-4D8C-8CEC-DC6739843943}" vid="{F56A9F60-8C7D-411F-A3CB-D114A0485D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5e8df70-7ba7-462a-92bc-0eb2af61e599"/>
    <lcf76f155ced4ddcb4097134ff3c332f xmlns="33669984-af94-4b35-9f37-f4574e663bce">
      <Terms xmlns="http://schemas.microsoft.com/office/infopath/2007/PartnerControls"/>
    </lcf76f155ced4ddcb4097134ff3c332f>
    <SharedWithUsers xmlns="d5e8df70-7ba7-462a-92bc-0eb2af61e599">
      <UserInfo>
        <DisplayName>David Addison</DisplayName>
        <AccountId>15</AccountId>
        <AccountType/>
      </UserInfo>
      <UserInfo>
        <DisplayName>Angela Clarke</DisplayName>
        <AccountId>37</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301b13d97a55f9a65467461cd509b06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3fde56c427cf4bf5bb0626ec1799454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728B58-601E-4027-AF0C-C2329912A912}">
  <ds:schemaRefs>
    <ds:schemaRef ds:uri="http://schemas.microsoft.com/sharepoint/v3/contenttype/forms"/>
  </ds:schemaRefs>
</ds:datastoreItem>
</file>

<file path=customXml/itemProps2.xml><?xml version="1.0" encoding="utf-8"?>
<ds:datastoreItem xmlns:ds="http://schemas.openxmlformats.org/officeDocument/2006/customXml" ds:itemID="{026CA555-216C-4261-AF87-A8E955167736}">
  <ds:schemaRefs>
    <ds:schemaRef ds:uri="http://purl.org/dc/elements/1.1/"/>
    <ds:schemaRef ds:uri="http://schemas.microsoft.com/office/2006/documentManagement/types"/>
    <ds:schemaRef ds:uri="http://purl.org/dc/terms/"/>
    <ds:schemaRef ds:uri="http://schemas.microsoft.com/office/infopath/2007/PartnerControls"/>
    <ds:schemaRef ds:uri="33669984-af94-4b35-9f37-f4574e663bce"/>
    <ds:schemaRef ds:uri="http://schemas.openxmlformats.org/package/2006/metadata/core-properties"/>
    <ds:schemaRef ds:uri="http://purl.org/dc/dcmitype/"/>
    <ds:schemaRef ds:uri="d5e8df70-7ba7-462a-92bc-0eb2af61e599"/>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F9E35CAA-1D3C-41E1-9CD5-732900D634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Primary - Xoserve PowerPoint - Nunito Sans</Template>
  <TotalTime>439</TotalTime>
  <Words>972</Words>
  <Application>Microsoft Office PowerPoint</Application>
  <PresentationFormat>On-screen Show (16:9)</PresentationFormat>
  <Paragraphs>101</Paragraphs>
  <Slides>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Merriweather</vt:lpstr>
      <vt:lpstr>Nunito Sans</vt:lpstr>
      <vt:lpstr>Avenir Next LT Pro</vt:lpstr>
      <vt:lpstr>var(--font-family-body)</vt:lpstr>
      <vt:lpstr>Arial</vt:lpstr>
      <vt:lpstr>Calibri</vt:lpstr>
      <vt:lpstr>Office Theme</vt:lpstr>
      <vt:lpstr>Reasonable Endeavours Scheme (RED)</vt:lpstr>
      <vt:lpstr>Background</vt:lpstr>
      <vt:lpstr>Qualifying for the Scheme</vt:lpstr>
      <vt:lpstr>RED scheme allowances</vt:lpstr>
      <vt:lpstr>Appendix</vt:lpstr>
      <vt:lpstr>Validation checks</vt:lpstr>
      <vt:lpstr>Rejections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David Addison</dc:creator>
  <cp:lastModifiedBy>Elise Handy</cp:lastModifiedBy>
  <cp:revision>3</cp:revision>
  <dcterms:created xsi:type="dcterms:W3CDTF">2023-05-09T11:29:14Z</dcterms:created>
  <dcterms:modified xsi:type="dcterms:W3CDTF">2024-07-24T10:11:31Z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ppcDepartment">
    <vt:lpwstr>53;#Communications|4eb75792-310c-4340-9b16-fa97df071d2d</vt:lpwstr>
  </property>
  <property fmtid="{D5CDD505-2E9C-101B-9397-08002B2CF9AE}" pid="4" name="DocumentType">
    <vt:lpwstr>70;#Template|aa851b79-e671-40ab-aebb-d6113815f54a</vt:lpwstr>
  </property>
  <property fmtid="{D5CDD505-2E9C-101B-9397-08002B2CF9AE}" pid="5" name="MediaServiceImageTags">
    <vt:lpwstr/>
  </property>
  <property fmtid="{D5CDD505-2E9C-101B-9397-08002B2CF9AE}" pid="6" name="MSIP_Label_2d7f055f-5347-41d4-8cbe-c035e83f4f3c_Enabled">
    <vt:lpwstr>true</vt:lpwstr>
  </property>
  <property fmtid="{D5CDD505-2E9C-101B-9397-08002B2CF9AE}" pid="7" name="MSIP_Label_2d7f055f-5347-41d4-8cbe-c035e83f4f3c_SetDate">
    <vt:lpwstr>2024-07-24T10:11:17Z</vt:lpwstr>
  </property>
  <property fmtid="{D5CDD505-2E9C-101B-9397-08002B2CF9AE}" pid="8" name="MSIP_Label_2d7f055f-5347-41d4-8cbe-c035e83f4f3c_Method">
    <vt:lpwstr>Standard</vt:lpwstr>
  </property>
  <property fmtid="{D5CDD505-2E9C-101B-9397-08002B2CF9AE}" pid="9" name="MSIP_Label_2d7f055f-5347-41d4-8cbe-c035e83f4f3c_Name">
    <vt:lpwstr>defa4170-0d19-0005-0004-bc88714345d2</vt:lpwstr>
  </property>
  <property fmtid="{D5CDD505-2E9C-101B-9397-08002B2CF9AE}" pid="10" name="MSIP_Label_2d7f055f-5347-41d4-8cbe-c035e83f4f3c_SiteId">
    <vt:lpwstr>883dbbc0-a334-4b54-87cf-04fa94aeafb8</vt:lpwstr>
  </property>
  <property fmtid="{D5CDD505-2E9C-101B-9397-08002B2CF9AE}" pid="11" name="MSIP_Label_2d7f055f-5347-41d4-8cbe-c035e83f4f3c_ActionId">
    <vt:lpwstr>6de0ba27-3dbe-46f7-bbaa-291fa68c91df</vt:lpwstr>
  </property>
  <property fmtid="{D5CDD505-2E9C-101B-9397-08002B2CF9AE}" pid="12" name="MSIP_Label_2d7f055f-5347-41d4-8cbe-c035e83f4f3c_ContentBits">
    <vt:lpwstr>0</vt:lpwstr>
  </property>
</Properties>
</file>