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6" r:id="rId5"/>
  </p:sldMasterIdLst>
  <p:handoutMasterIdLst>
    <p:handoutMasterId r:id="rId21"/>
  </p:handoutMasterIdLst>
  <p:sldIdLst>
    <p:sldId id="256" r:id="rId6"/>
    <p:sldId id="266" r:id="rId7"/>
    <p:sldId id="275" r:id="rId8"/>
    <p:sldId id="276" r:id="rId9"/>
    <p:sldId id="274" r:id="rId10"/>
    <p:sldId id="286" r:id="rId11"/>
    <p:sldId id="278" r:id="rId12"/>
    <p:sldId id="280" r:id="rId13"/>
    <p:sldId id="281" r:id="rId14"/>
    <p:sldId id="282" r:id="rId15"/>
    <p:sldId id="283" r:id="rId16"/>
    <p:sldId id="284" r:id="rId17"/>
    <p:sldId id="285" r:id="rId18"/>
    <p:sldId id="277" r:id="rId19"/>
    <p:sldId id="25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8AC4062-77D9-4061-9E17-D6FA311C9178}" name="Carlton, Walter" initials="CW" userId="S::wcarlton@deloitte.co.uk::a95b5c81-c3d7-4b41-881d-c06e0bc4b07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282E"/>
    <a:srgbClr val="E7AB00"/>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1566FE-3DB2-4046-9BF4-81FA0B6DCF5A}" v="975" dt="2024-06-20T11:04:10.081"/>
    <p1510:client id="{D0520353-9266-BD0B-B875-5046096ADF16}" v="7" dt="2024-06-20T09:00:08.013"/>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6283" autoAdjust="0"/>
  </p:normalViewPr>
  <p:slideViewPr>
    <p:cSldViewPr snapToGrid="0">
      <p:cViewPr varScale="1">
        <p:scale>
          <a:sx n="74" d="100"/>
          <a:sy n="74" d="100"/>
        </p:scale>
        <p:origin x="376" y="56"/>
      </p:cViewPr>
      <p:guideLst>
        <p:guide pos="3840"/>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5" d="100"/>
          <a:sy n="85" d="100"/>
        </p:scale>
        <p:origin x="303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21/06/2024</a:t>
            </a:fld>
            <a:endParaRPr lang="en-GB" dirty="0"/>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dirty="0"/>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dirty="0"/>
              <a:t>Click icon to add picture</a:t>
            </a:r>
            <a:endParaRPr lang="en-GB" dirty="0"/>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dirty="0"/>
              <a:t>Click icon to add picture</a:t>
            </a:r>
            <a:endParaRPr lang="en-GB" dirty="0"/>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dirty="0"/>
              <a:t>Click icon to add picture</a:t>
            </a:r>
            <a:endParaRPr lang="en-GB" dirty="0"/>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dirty="0"/>
              <a:t>Click icon to add table</a:t>
            </a:r>
            <a:endParaRPr lang="en-GB" dirty="0"/>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dirty="0"/>
              <a:t>Click icon to add table</a:t>
            </a:r>
            <a:endParaRPr lang="en-GB" dirty="0"/>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dirty="0"/>
              <a:t>Click icon to add table</a:t>
            </a:r>
            <a:endParaRPr lang="en-GB" dirty="0"/>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dirty="0"/>
              <a:t>Click icon to add picture</a:t>
            </a:r>
            <a:endParaRPr lang="en-GB" dirty="0"/>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dirty="0"/>
              <a:t>Click icon to add picture</a:t>
            </a:r>
            <a:endParaRPr lang="en-GB" dirty="0"/>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dirty="0"/>
              <a:t>Click icon to add picture</a:t>
            </a:r>
            <a:endParaRPr lang="en-GB" dirty="0"/>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dirty="0"/>
              <a:t>Click icon to add picture</a:t>
            </a:r>
            <a:endParaRPr lang="en-GB" dirty="0"/>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dirty="0"/>
              <a:t>Click icon to add media</a:t>
            </a:r>
            <a:endParaRPr lang="en-GB" dirty="0"/>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dirty="0"/>
              <a:t>Click icon to add table</a:t>
            </a:r>
            <a:endParaRPr lang="en-GB" dirty="0"/>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dirty="0"/>
              <a:t>Click icon to add table</a:t>
            </a:r>
            <a:endParaRPr lang="en-GB" dirty="0"/>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dirty="0"/>
              <a:t>Click icon to add picture</a:t>
            </a:r>
            <a:endParaRPr lang="en-GB" dirty="0"/>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dirty="0"/>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dirty="0"/>
              <a:t>Thanks for attending</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dirty="0"/>
              <a:t>Section title</a:t>
            </a:r>
            <a:endParaRPr lang="en-GB" dirty="0"/>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dirty="0"/>
              <a:t>Presenter Name</a:t>
            </a:r>
            <a:endParaRPr lang="en-GB" dirty="0"/>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dirty="0"/>
              <a:t>Section title</a:t>
            </a:r>
            <a:endParaRPr lang="en-GB" dirty="0"/>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dirty="0"/>
              <a:t>Presenter Name</a:t>
            </a:r>
            <a:endParaRPr lang="en-GB" dirty="0"/>
          </a:p>
        </p:txBody>
      </p:sp>
    </p:spTree>
    <p:extLst>
      <p:ext uri="{BB962C8B-B14F-4D97-AF65-F5344CB8AC3E}">
        <p14:creationId xmlns:p14="http://schemas.microsoft.com/office/powerpoint/2010/main" val="4115831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dirty="0"/>
              <a:t>TDIS Change Options – SELECTED OPTION STRAWMAN</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t>June 2024</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F8D4B60-7FBC-3444-D46B-91ECE375F377}"/>
              </a:ext>
            </a:extLst>
          </p:cNvPr>
          <p:cNvSpPr>
            <a:spLocks noGrp="1"/>
          </p:cNvSpPr>
          <p:nvPr>
            <p:ph type="title"/>
          </p:nvPr>
        </p:nvSpPr>
        <p:spPr/>
        <p:txBody>
          <a:bodyPr>
            <a:normAutofit/>
          </a:bodyPr>
          <a:lstStyle/>
          <a:p>
            <a:r>
              <a:rPr lang="en-GB" dirty="0"/>
              <a:t>SELECTED OPTION</a:t>
            </a:r>
          </a:p>
        </p:txBody>
      </p:sp>
      <p:graphicFrame>
        <p:nvGraphicFramePr>
          <p:cNvPr id="8" name="Table 8">
            <a:extLst>
              <a:ext uri="{FF2B5EF4-FFF2-40B4-BE49-F238E27FC236}">
                <a16:creationId xmlns:a16="http://schemas.microsoft.com/office/drawing/2014/main" id="{2FE0F176-284A-5994-A1E6-17C59582DD13}"/>
              </a:ext>
            </a:extLst>
          </p:cNvPr>
          <p:cNvGraphicFramePr>
            <a:graphicFrameLocks noGrp="1"/>
          </p:cNvGraphicFramePr>
          <p:nvPr>
            <p:ph type="tbl" sz="quarter" idx="11"/>
            <p:extLst>
              <p:ext uri="{D42A27DB-BD31-4B8C-83A1-F6EECF244321}">
                <p14:modId xmlns:p14="http://schemas.microsoft.com/office/powerpoint/2010/main" val="2666089029"/>
              </p:ext>
            </p:extLst>
          </p:nvPr>
        </p:nvGraphicFramePr>
        <p:xfrm>
          <a:off x="838200" y="2570452"/>
          <a:ext cx="10234800" cy="3114040"/>
        </p:xfrm>
        <a:graphic>
          <a:graphicData uri="http://schemas.openxmlformats.org/drawingml/2006/table">
            <a:tbl>
              <a:tblPr firstRow="1" bandRow="1">
                <a:tableStyleId>{F5AB1C69-6EDB-4FF4-983F-18BD219EF322}</a:tableStyleId>
              </a:tblPr>
              <a:tblGrid>
                <a:gridCol w="1418400">
                  <a:extLst>
                    <a:ext uri="{9D8B030D-6E8A-4147-A177-3AD203B41FA5}">
                      <a16:colId xmlns:a16="http://schemas.microsoft.com/office/drawing/2014/main" val="2088437409"/>
                    </a:ext>
                  </a:extLst>
                </a:gridCol>
                <a:gridCol w="3056400">
                  <a:extLst>
                    <a:ext uri="{9D8B030D-6E8A-4147-A177-3AD203B41FA5}">
                      <a16:colId xmlns:a16="http://schemas.microsoft.com/office/drawing/2014/main" val="284991199"/>
                    </a:ext>
                  </a:extLst>
                </a:gridCol>
                <a:gridCol w="2880000">
                  <a:extLst>
                    <a:ext uri="{9D8B030D-6E8A-4147-A177-3AD203B41FA5}">
                      <a16:colId xmlns:a16="http://schemas.microsoft.com/office/drawing/2014/main" val="837575371"/>
                    </a:ext>
                  </a:extLst>
                </a:gridCol>
                <a:gridCol w="2880000">
                  <a:extLst>
                    <a:ext uri="{9D8B030D-6E8A-4147-A177-3AD203B41FA5}">
                      <a16:colId xmlns:a16="http://schemas.microsoft.com/office/drawing/2014/main" val="2967629442"/>
                    </a:ext>
                  </a:extLst>
                </a:gridCol>
              </a:tblGrid>
              <a:tr h="370840">
                <a:tc>
                  <a:txBody>
                    <a:bodyPr/>
                    <a:lstStyle/>
                    <a:p>
                      <a:r>
                        <a:rPr lang="en-GB" dirty="0"/>
                        <a:t>Title</a:t>
                      </a:r>
                    </a:p>
                  </a:txBody>
                  <a:tcPr/>
                </a:tc>
                <a:tc>
                  <a:txBody>
                    <a:bodyPr/>
                    <a:lstStyle/>
                    <a:p>
                      <a:r>
                        <a:rPr lang="en-GB" dirty="0"/>
                        <a:t>Description</a:t>
                      </a:r>
                    </a:p>
                  </a:txBody>
                  <a:tcPr/>
                </a:tc>
                <a:tc>
                  <a:txBody>
                    <a:bodyPr/>
                    <a:lstStyle/>
                    <a:p>
                      <a:r>
                        <a:rPr lang="en-GB" dirty="0"/>
                        <a:t>Advantages</a:t>
                      </a:r>
                    </a:p>
                  </a:txBody>
                  <a:tcPr/>
                </a:tc>
                <a:tc>
                  <a:txBody>
                    <a:bodyPr/>
                    <a:lstStyle/>
                    <a:p>
                      <a:r>
                        <a:rPr lang="en-GB" dirty="0"/>
                        <a:t>Disadvantages</a:t>
                      </a:r>
                    </a:p>
                  </a:txBody>
                  <a:tcPr/>
                </a:tc>
                <a:extLst>
                  <a:ext uri="{0D108BD9-81ED-4DB2-BD59-A6C34878D82A}">
                    <a16:rowId xmlns:a16="http://schemas.microsoft.com/office/drawing/2014/main" val="1170023081"/>
                  </a:ext>
                </a:extLst>
              </a:tr>
              <a:tr h="370840">
                <a:tc>
                  <a:txBody>
                    <a:bodyPr/>
                    <a:lstStyle/>
                    <a:p>
                      <a:r>
                        <a:rPr lang="en-GB" sz="1200" dirty="0"/>
                        <a:t>Payment for all investigations</a:t>
                      </a:r>
                    </a:p>
                  </a:txBody>
                  <a:tcPr/>
                </a:tc>
                <a:tc>
                  <a:txBody>
                    <a:bodyPr/>
                    <a:lstStyle/>
                    <a:p>
                      <a:r>
                        <a:rPr lang="en-GB" sz="1200" dirty="0"/>
                        <a:t>All investigations (desktop or site visit) receive payout.</a:t>
                      </a:r>
                    </a:p>
                    <a:p>
                      <a:r>
                        <a:rPr lang="en-GB" sz="1200" dirty="0"/>
                        <a:t>Payout higher for site visits to reflect additional costs, but remains below TDV in order to reflect highest value/impact is from confirmed theft identification.</a:t>
                      </a:r>
                    </a:p>
                  </a:txBody>
                  <a:tcPr/>
                </a:tc>
                <a:tc>
                  <a:txBody>
                    <a:bodyPr/>
                    <a:lstStyle/>
                    <a:p>
                      <a:pPr marL="285750" indent="-285750">
                        <a:buFont typeface="Arial" panose="020B0604020202020204" pitchFamily="34" charset="0"/>
                        <a:buChar char="•"/>
                      </a:pPr>
                      <a:r>
                        <a:rPr lang="en-GB" sz="1200" dirty="0"/>
                        <a:t>Incentivises theft detection activity, which may inherently act as a deterrent</a:t>
                      </a:r>
                    </a:p>
                    <a:p>
                      <a:pPr marL="285750" indent="-285750">
                        <a:buFont typeface="Arial" panose="020B0604020202020204" pitchFamily="34" charset="0"/>
                        <a:buChar char="•"/>
                      </a:pPr>
                      <a:r>
                        <a:rPr lang="en-GB" sz="1200" dirty="0"/>
                        <a:t>Suppliers have greater predictability of some level of payment – helps support resourcing/budgeting</a:t>
                      </a:r>
                    </a:p>
                    <a:p>
                      <a:pPr marL="285750" indent="-285750">
                        <a:buFont typeface="Arial" panose="020B0604020202020204" pitchFamily="34" charset="0"/>
                        <a:buChar char="•"/>
                      </a:pPr>
                      <a:r>
                        <a:rPr lang="en-GB" sz="1200" dirty="0"/>
                        <a:t>Encourages submission of data on all investigations – supporting wider analysis of theft activity / performance.</a:t>
                      </a:r>
                    </a:p>
                  </a:txBody>
                  <a:tcPr/>
                </a:tc>
                <a:tc>
                  <a:txBody>
                    <a:bodyPr/>
                    <a:lstStyle/>
                    <a:p>
                      <a:pPr marL="285750" indent="-285750">
                        <a:buFont typeface="Arial" panose="020B0604020202020204" pitchFamily="34" charset="0"/>
                        <a:buChar char="•"/>
                      </a:pPr>
                      <a:r>
                        <a:rPr lang="en-GB" sz="1200" dirty="0"/>
                        <a:t>May encourage investigation of lower quality leads, diluting benefit of efforts.</a:t>
                      </a:r>
                    </a:p>
                    <a:p>
                      <a:pPr marL="285750" indent="-285750">
                        <a:buFont typeface="Arial" panose="020B0604020202020204" pitchFamily="34" charset="0"/>
                        <a:buChar char="•"/>
                      </a:pPr>
                      <a:r>
                        <a:rPr lang="en-GB" sz="1200" dirty="0"/>
                        <a:t>Risk of gaming to increase payments.</a:t>
                      </a:r>
                    </a:p>
                    <a:p>
                      <a:pPr marL="285750" indent="-285750">
                        <a:buFont typeface="Arial" panose="020B0604020202020204" pitchFamily="34" charset="0"/>
                        <a:buChar char="•"/>
                      </a:pPr>
                      <a:r>
                        <a:rPr lang="en-GB" sz="1200" dirty="0"/>
                        <a:t>Higher scheme administration costs – particularly due to additional verification needed due to gaming risks.</a:t>
                      </a:r>
                    </a:p>
                  </a:txBody>
                  <a:tcPr/>
                </a:tc>
                <a:extLst>
                  <a:ext uri="{0D108BD9-81ED-4DB2-BD59-A6C34878D82A}">
                    <a16:rowId xmlns:a16="http://schemas.microsoft.com/office/drawing/2014/main" val="1181432023"/>
                  </a:ext>
                </a:extLst>
              </a:tr>
              <a:tr h="370840">
                <a:tc>
                  <a:txBody>
                    <a:bodyPr/>
                    <a:lstStyle/>
                    <a:p>
                      <a:pPr marL="0" indent="0">
                        <a:buFont typeface="+mj-lt"/>
                        <a:buNone/>
                      </a:pPr>
                      <a:r>
                        <a:rPr lang="en-GB" sz="1200" dirty="0"/>
                        <a:t>Payment for site visits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As above, however payments only made when investigation progressed to site-visit.</a:t>
                      </a:r>
                    </a:p>
                  </a:txBody>
                  <a:tcPr/>
                </a:tc>
                <a:tc>
                  <a:txBody>
                    <a:bodyPr/>
                    <a:lstStyle/>
                    <a:p>
                      <a:pPr marL="285750" indent="-285750">
                        <a:buFont typeface="Arial" panose="020B0604020202020204" pitchFamily="34" charset="0"/>
                        <a:buChar char="•"/>
                      </a:pPr>
                      <a:r>
                        <a:rPr lang="en-GB" sz="1200" dirty="0"/>
                        <a:t>As above</a:t>
                      </a:r>
                    </a:p>
                    <a:p>
                      <a:pPr marL="285750" indent="-285750">
                        <a:buFont typeface="Arial" panose="020B0604020202020204" pitchFamily="34" charset="0"/>
                        <a:buChar char="•"/>
                      </a:pPr>
                      <a:r>
                        <a:rPr lang="en-GB" sz="1200" dirty="0"/>
                        <a:t>Risks regarding lower quality leads / gaming and associated administration costs reduced.</a:t>
                      </a:r>
                    </a:p>
                  </a:txBody>
                  <a:tcPr/>
                </a:tc>
                <a:tc>
                  <a:txBody>
                    <a:bodyPr/>
                    <a:lstStyle/>
                    <a:p>
                      <a:pPr marL="285750" indent="-285750">
                        <a:buFont typeface="Arial" panose="020B0604020202020204" pitchFamily="34" charset="0"/>
                        <a:buChar char="•"/>
                      </a:pPr>
                      <a:r>
                        <a:rPr lang="en-GB" sz="1200" dirty="0"/>
                        <a:t>As above.</a:t>
                      </a:r>
                    </a:p>
                    <a:p>
                      <a:pPr marL="285750" indent="-285750">
                        <a:buFont typeface="Arial" panose="020B0604020202020204" pitchFamily="34" charset="0"/>
                        <a:buChar char="•"/>
                      </a:pPr>
                      <a:r>
                        <a:rPr lang="en-GB" sz="1200" dirty="0"/>
                        <a:t>May encourage unnecessary site visits.</a:t>
                      </a:r>
                    </a:p>
                  </a:txBody>
                  <a:tcPr/>
                </a:tc>
                <a:extLst>
                  <a:ext uri="{0D108BD9-81ED-4DB2-BD59-A6C34878D82A}">
                    <a16:rowId xmlns:a16="http://schemas.microsoft.com/office/drawing/2014/main" val="2439027711"/>
                  </a:ext>
                </a:extLst>
              </a:tr>
            </a:tbl>
          </a:graphicData>
        </a:graphic>
      </p:graphicFrame>
      <p:sp>
        <p:nvSpPr>
          <p:cNvPr id="4" name="Rectangle 3">
            <a:extLst>
              <a:ext uri="{FF2B5EF4-FFF2-40B4-BE49-F238E27FC236}">
                <a16:creationId xmlns:a16="http://schemas.microsoft.com/office/drawing/2014/main" id="{0A8E5D25-0043-24F9-001D-86D870C302C0}"/>
              </a:ext>
            </a:extLst>
          </p:cNvPr>
          <p:cNvSpPr/>
          <p:nvPr/>
        </p:nvSpPr>
        <p:spPr>
          <a:xfrm>
            <a:off x="600075" y="2819400"/>
            <a:ext cx="10753725" cy="2114550"/>
          </a:xfrm>
          <a:custGeom>
            <a:avLst/>
            <a:gdLst>
              <a:gd name="connsiteX0" fmla="*/ 0 w 10753725"/>
              <a:gd name="connsiteY0" fmla="*/ 0 h 2114550"/>
              <a:gd name="connsiteX1" fmla="*/ 10753725 w 10753725"/>
              <a:gd name="connsiteY1" fmla="*/ 0 h 2114550"/>
              <a:gd name="connsiteX2" fmla="*/ 10753725 w 10753725"/>
              <a:gd name="connsiteY2" fmla="*/ 2114550 h 2114550"/>
              <a:gd name="connsiteX3" fmla="*/ 0 w 10753725"/>
              <a:gd name="connsiteY3" fmla="*/ 2114550 h 2114550"/>
              <a:gd name="connsiteX4" fmla="*/ 0 w 10753725"/>
              <a:gd name="connsiteY4" fmla="*/ 0 h 2114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53725" h="2114550" extrusionOk="0">
                <a:moveTo>
                  <a:pt x="0" y="0"/>
                </a:moveTo>
                <a:cubicBezTo>
                  <a:pt x="4454860" y="118645"/>
                  <a:pt x="8834637" y="116012"/>
                  <a:pt x="10753725" y="0"/>
                </a:cubicBezTo>
                <a:cubicBezTo>
                  <a:pt x="10620843" y="1057170"/>
                  <a:pt x="10838676" y="1334154"/>
                  <a:pt x="10753725" y="2114550"/>
                </a:cubicBezTo>
                <a:cubicBezTo>
                  <a:pt x="9379176" y="2249150"/>
                  <a:pt x="4292841" y="1957354"/>
                  <a:pt x="0" y="2114550"/>
                </a:cubicBezTo>
                <a:cubicBezTo>
                  <a:pt x="-20187" y="1578331"/>
                  <a:pt x="-152480" y="978872"/>
                  <a:pt x="0" y="0"/>
                </a:cubicBezTo>
                <a:close/>
              </a:path>
            </a:pathLst>
          </a:custGeom>
          <a:noFill/>
          <a:ln w="57150">
            <a:solidFill>
              <a:srgbClr val="FF0000"/>
            </a:solidFill>
            <a:extLst>
              <a:ext uri="{C807C97D-BFC1-408E-A445-0C87EB9F89A2}">
                <ask:lineSketchStyleProps xmlns:ask="http://schemas.microsoft.com/office/drawing/2018/sketchyshapes" sd="1219033472">
                  <a:prstGeom prst="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38654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D82335-A9BC-5410-211C-E4D1F4190FF5}"/>
              </a:ext>
            </a:extLst>
          </p:cNvPr>
          <p:cNvSpPr>
            <a:spLocks noGrp="1"/>
          </p:cNvSpPr>
          <p:nvPr>
            <p:ph type="title"/>
          </p:nvPr>
        </p:nvSpPr>
        <p:spPr/>
        <p:txBody>
          <a:bodyPr/>
          <a:lstStyle/>
          <a:p>
            <a:r>
              <a:rPr lang="en-GB" dirty="0"/>
              <a:t>Key Assumptions</a:t>
            </a:r>
          </a:p>
        </p:txBody>
      </p:sp>
      <p:sp>
        <p:nvSpPr>
          <p:cNvPr id="6" name="Content Placeholder 5">
            <a:extLst>
              <a:ext uri="{FF2B5EF4-FFF2-40B4-BE49-F238E27FC236}">
                <a16:creationId xmlns:a16="http://schemas.microsoft.com/office/drawing/2014/main" id="{CB48FBBE-9C4E-96D9-B640-7B400C5BD8D0}"/>
              </a:ext>
            </a:extLst>
          </p:cNvPr>
          <p:cNvSpPr>
            <a:spLocks noGrp="1"/>
          </p:cNvSpPr>
          <p:nvPr>
            <p:ph sz="quarter" idx="10"/>
          </p:nvPr>
        </p:nvSpPr>
        <p:spPr/>
        <p:txBody>
          <a:bodyPr/>
          <a:lstStyle/>
          <a:p>
            <a:r>
              <a:rPr lang="en-GB" dirty="0"/>
              <a:t>Scheme remains a net-zero scheme each year –i.e. no carry over of debits/credits between periods</a:t>
            </a:r>
          </a:p>
          <a:p>
            <a:r>
              <a:rPr lang="en-GB" dirty="0"/>
              <a:t>Relative performance separately measured for each of desktop investigations, site visits and confirmed thefts</a:t>
            </a:r>
          </a:p>
          <a:p>
            <a:r>
              <a:rPr lang="en-GB" dirty="0"/>
              <a:t>Suppliers continue to report all investigations, with changes in reporting to capture level of investigation performed</a:t>
            </a:r>
          </a:p>
          <a:p>
            <a:r>
              <a:rPr lang="en-GB" dirty="0"/>
              <a:t>Confirmed thefts do not also attract payment for investigation</a:t>
            </a:r>
          </a:p>
          <a:p>
            <a:endParaRPr lang="en-GB" dirty="0"/>
          </a:p>
        </p:txBody>
      </p:sp>
    </p:spTree>
    <p:extLst>
      <p:ext uri="{BB962C8B-B14F-4D97-AF65-F5344CB8AC3E}">
        <p14:creationId xmlns:p14="http://schemas.microsoft.com/office/powerpoint/2010/main" val="1061532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D82335-A9BC-5410-211C-E4D1F4190FF5}"/>
              </a:ext>
            </a:extLst>
          </p:cNvPr>
          <p:cNvSpPr>
            <a:spLocks noGrp="1"/>
          </p:cNvSpPr>
          <p:nvPr>
            <p:ph type="title"/>
          </p:nvPr>
        </p:nvSpPr>
        <p:spPr/>
        <p:txBody>
          <a:bodyPr>
            <a:normAutofit/>
          </a:bodyPr>
          <a:lstStyle/>
          <a:p>
            <a:r>
              <a:rPr lang="en-GB" dirty="0"/>
              <a:t>Required Changes</a:t>
            </a:r>
          </a:p>
        </p:txBody>
      </p:sp>
      <p:graphicFrame>
        <p:nvGraphicFramePr>
          <p:cNvPr id="2" name="Table 2">
            <a:extLst>
              <a:ext uri="{FF2B5EF4-FFF2-40B4-BE49-F238E27FC236}">
                <a16:creationId xmlns:a16="http://schemas.microsoft.com/office/drawing/2014/main" id="{E6C0D618-4894-74B9-3EF2-141832FC60B5}"/>
              </a:ext>
            </a:extLst>
          </p:cNvPr>
          <p:cNvGraphicFramePr>
            <a:graphicFrameLocks noGrp="1"/>
          </p:cNvGraphicFramePr>
          <p:nvPr>
            <p:ph sz="quarter" idx="10"/>
            <p:extLst>
              <p:ext uri="{D42A27DB-BD31-4B8C-83A1-F6EECF244321}">
                <p14:modId xmlns:p14="http://schemas.microsoft.com/office/powerpoint/2010/main" val="3328966681"/>
              </p:ext>
            </p:extLst>
          </p:nvPr>
        </p:nvGraphicFramePr>
        <p:xfrm>
          <a:off x="906463" y="1939925"/>
          <a:ext cx="9735411" cy="4185920"/>
        </p:xfrm>
        <a:graphic>
          <a:graphicData uri="http://schemas.openxmlformats.org/drawingml/2006/table">
            <a:tbl>
              <a:tblPr firstRow="1" bandRow="1">
                <a:tableStyleId>{F5AB1C69-6EDB-4FF4-983F-18BD219EF322}</a:tableStyleId>
              </a:tblPr>
              <a:tblGrid>
                <a:gridCol w="3245137">
                  <a:extLst>
                    <a:ext uri="{9D8B030D-6E8A-4147-A177-3AD203B41FA5}">
                      <a16:colId xmlns:a16="http://schemas.microsoft.com/office/drawing/2014/main" val="4217642113"/>
                    </a:ext>
                  </a:extLst>
                </a:gridCol>
                <a:gridCol w="3245137">
                  <a:extLst>
                    <a:ext uri="{9D8B030D-6E8A-4147-A177-3AD203B41FA5}">
                      <a16:colId xmlns:a16="http://schemas.microsoft.com/office/drawing/2014/main" val="1565714442"/>
                    </a:ext>
                  </a:extLst>
                </a:gridCol>
                <a:gridCol w="3245137">
                  <a:extLst>
                    <a:ext uri="{9D8B030D-6E8A-4147-A177-3AD203B41FA5}">
                      <a16:colId xmlns:a16="http://schemas.microsoft.com/office/drawing/2014/main" val="3003656815"/>
                    </a:ext>
                  </a:extLst>
                </a:gridCol>
              </a:tblGrid>
              <a:tr h="370840">
                <a:tc>
                  <a:txBody>
                    <a:bodyPr/>
                    <a:lstStyle/>
                    <a:p>
                      <a:r>
                        <a:rPr lang="en-GB" sz="1400" dirty="0"/>
                        <a:t>Potential Change Required</a:t>
                      </a:r>
                    </a:p>
                  </a:txBody>
                  <a:tcPr/>
                </a:tc>
                <a:tc>
                  <a:txBody>
                    <a:bodyPr/>
                    <a:lstStyle/>
                    <a:p>
                      <a:r>
                        <a:rPr lang="en-GB" sz="1400" dirty="0"/>
                        <a:t>Suggested Change Route</a:t>
                      </a:r>
                    </a:p>
                  </a:txBody>
                  <a:tcPr/>
                </a:tc>
                <a:tc>
                  <a:txBody>
                    <a:bodyPr/>
                    <a:lstStyle/>
                    <a:p>
                      <a:r>
                        <a:rPr lang="en-GB" sz="1400" dirty="0"/>
                        <a:t>Comments</a:t>
                      </a:r>
                    </a:p>
                  </a:txBody>
                  <a:tcPr/>
                </a:tc>
                <a:extLst>
                  <a:ext uri="{0D108BD9-81ED-4DB2-BD59-A6C34878D82A}">
                    <a16:rowId xmlns:a16="http://schemas.microsoft.com/office/drawing/2014/main" val="3300050601"/>
                  </a:ext>
                </a:extLst>
              </a:tr>
              <a:tr h="370840">
                <a:tc>
                  <a:txBody>
                    <a:bodyPr/>
                    <a:lstStyle/>
                    <a:p>
                      <a:r>
                        <a:rPr lang="en-GB" sz="1400" dirty="0"/>
                        <a:t>Define level of activity required to qualify as “Desktop Investigation” and “Site Visit”</a:t>
                      </a:r>
                    </a:p>
                  </a:txBody>
                  <a:tcPr/>
                </a:tc>
                <a:tc>
                  <a:txBody>
                    <a:bodyPr/>
                    <a:lstStyle/>
                    <a:p>
                      <a:r>
                        <a:rPr lang="en-GB" sz="1400" dirty="0"/>
                        <a:t>Create new definitions in Interpretations Schedule and utilise in revised Theft Schedule</a:t>
                      </a:r>
                    </a:p>
                    <a:p>
                      <a:endParaRPr lang="en-GB" sz="1400" dirty="0"/>
                    </a:p>
                  </a:txBody>
                  <a:tcPr/>
                </a:tc>
                <a:tc>
                  <a:txBody>
                    <a:bodyPr/>
                    <a:lstStyle/>
                    <a:p>
                      <a:r>
                        <a:rPr lang="en-GB" sz="1400" dirty="0"/>
                        <a:t>Recommend guidance also drafted to supplement definition</a:t>
                      </a:r>
                    </a:p>
                  </a:txBody>
                  <a:tcPr/>
                </a:tc>
                <a:extLst>
                  <a:ext uri="{0D108BD9-81ED-4DB2-BD59-A6C34878D82A}">
                    <a16:rowId xmlns:a16="http://schemas.microsoft.com/office/drawing/2014/main" val="1069932712"/>
                  </a:ext>
                </a:extLst>
              </a:tr>
              <a:tr h="370840">
                <a:tc>
                  <a:txBody>
                    <a:bodyPr/>
                    <a:lstStyle/>
                    <a:p>
                      <a:r>
                        <a:rPr lang="en-GB" sz="1400" dirty="0"/>
                        <a:t>Capture of additional data to categorise investigations</a:t>
                      </a:r>
                    </a:p>
                  </a:txBody>
                  <a:tcPr/>
                </a:tc>
                <a:tc>
                  <a:txBody>
                    <a:bodyPr/>
                    <a:lstStyle/>
                    <a:p>
                      <a:r>
                        <a:rPr lang="en-GB" sz="1400" dirty="0"/>
                        <a:t>PARC change, linked to above definition</a:t>
                      </a:r>
                    </a:p>
                  </a:txBody>
                  <a:tcPr/>
                </a:tc>
                <a:tc>
                  <a:txBody>
                    <a:bodyPr/>
                    <a:lstStyle/>
                    <a:p>
                      <a:r>
                        <a:rPr lang="en-GB" sz="1400" dirty="0"/>
                        <a:t>In theory can be inferred from current data, but reliability risk given now driving financial calculation</a:t>
                      </a:r>
                    </a:p>
                  </a:txBody>
                  <a:tcPr/>
                </a:tc>
                <a:extLst>
                  <a:ext uri="{0D108BD9-81ED-4DB2-BD59-A6C34878D82A}">
                    <a16:rowId xmlns:a16="http://schemas.microsoft.com/office/drawing/2014/main" val="3376673229"/>
                  </a:ext>
                </a:extLst>
              </a:tr>
              <a:tr h="370840">
                <a:tc>
                  <a:txBody>
                    <a:bodyPr/>
                    <a:lstStyle/>
                    <a:p>
                      <a:r>
                        <a:rPr lang="en-GB" sz="1400" dirty="0"/>
                        <a:t>Changes to calculation of debits/credits</a:t>
                      </a:r>
                    </a:p>
                  </a:txBody>
                  <a:tcPr/>
                </a:tc>
                <a:tc>
                  <a:txBody>
                    <a:bodyPr/>
                    <a:lstStyle/>
                    <a:p>
                      <a:r>
                        <a:rPr lang="en-GB" sz="1400" dirty="0"/>
                        <a:t>Change to Theft Schedule</a:t>
                      </a:r>
                    </a:p>
                  </a:txBody>
                  <a:tcPr/>
                </a:tc>
                <a:tc>
                  <a:txBody>
                    <a:bodyPr/>
                    <a:lstStyle/>
                    <a:p>
                      <a:r>
                        <a:rPr lang="en-GB" sz="1400" dirty="0"/>
                        <a:t>See over</a:t>
                      </a:r>
                    </a:p>
                  </a:txBody>
                  <a:tcPr/>
                </a:tc>
                <a:extLst>
                  <a:ext uri="{0D108BD9-81ED-4DB2-BD59-A6C34878D82A}">
                    <a16:rowId xmlns:a16="http://schemas.microsoft.com/office/drawing/2014/main" val="3821204162"/>
                  </a:ext>
                </a:extLst>
              </a:tr>
              <a:tr h="370840">
                <a:tc>
                  <a:txBody>
                    <a:bodyPr/>
                    <a:lstStyle/>
                    <a:p>
                      <a:r>
                        <a:rPr lang="en-GB" sz="1400" dirty="0"/>
                        <a:t>Setting value of payment for investigations</a:t>
                      </a:r>
                    </a:p>
                  </a:txBody>
                  <a:tcPr/>
                </a:tc>
                <a:tc>
                  <a:txBody>
                    <a:bodyPr/>
                    <a:lstStyle/>
                    <a:p>
                      <a:r>
                        <a:rPr lang="en-GB" sz="1400" dirty="0"/>
                        <a:t>Set as part of Theft Target Methodology process</a:t>
                      </a:r>
                    </a:p>
                  </a:txBody>
                  <a:tcPr/>
                </a:tc>
                <a:tc>
                  <a:txBody>
                    <a:bodyPr/>
                    <a:lstStyle/>
                    <a:p>
                      <a:endParaRPr lang="en-GB" sz="1400" dirty="0"/>
                    </a:p>
                  </a:txBody>
                  <a:tcPr/>
                </a:tc>
                <a:extLst>
                  <a:ext uri="{0D108BD9-81ED-4DB2-BD59-A6C34878D82A}">
                    <a16:rowId xmlns:a16="http://schemas.microsoft.com/office/drawing/2014/main" val="659800190"/>
                  </a:ext>
                </a:extLst>
              </a:tr>
              <a:tr h="370840">
                <a:tc>
                  <a:txBody>
                    <a:bodyPr/>
                    <a:lstStyle/>
                    <a:p>
                      <a:r>
                        <a:rPr lang="en-GB" sz="1400" dirty="0"/>
                        <a:t>Additional Performance Assurance activity to respond to risks of mis-reporting/gaming</a:t>
                      </a:r>
                    </a:p>
                  </a:txBody>
                  <a:tcPr/>
                </a:tc>
                <a:tc>
                  <a:txBody>
                    <a:bodyPr/>
                    <a:lstStyle/>
                    <a:p>
                      <a:r>
                        <a:rPr lang="en-GB" sz="1400" dirty="0"/>
                        <a:t>No code change necessary, incorporate in Performance Assurance Operating Plan</a:t>
                      </a:r>
                    </a:p>
                  </a:txBody>
                  <a:tcPr/>
                </a:tc>
                <a:tc>
                  <a:txBody>
                    <a:bodyPr/>
                    <a:lstStyle/>
                    <a:p>
                      <a:r>
                        <a:rPr lang="en-GB" sz="1400" dirty="0"/>
                        <a:t>May benefit from updating evidentiary requirements in Theft Schedule</a:t>
                      </a:r>
                    </a:p>
                  </a:txBody>
                  <a:tcPr/>
                </a:tc>
                <a:extLst>
                  <a:ext uri="{0D108BD9-81ED-4DB2-BD59-A6C34878D82A}">
                    <a16:rowId xmlns:a16="http://schemas.microsoft.com/office/drawing/2014/main" val="3065647144"/>
                  </a:ext>
                </a:extLst>
              </a:tr>
              <a:tr h="370840">
                <a:tc>
                  <a:txBody>
                    <a:bodyPr/>
                    <a:lstStyle/>
                    <a:p>
                      <a:r>
                        <a:rPr lang="en-GB" sz="1400" dirty="0"/>
                        <a:t>Requirement to report all investigations</a:t>
                      </a:r>
                    </a:p>
                  </a:txBody>
                  <a:tcPr/>
                </a:tc>
                <a:tc>
                  <a:txBody>
                    <a:bodyPr/>
                    <a:lstStyle/>
                    <a:p>
                      <a:r>
                        <a:rPr lang="en-GB" sz="1400" dirty="0"/>
                        <a:t>No change necessary</a:t>
                      </a:r>
                    </a:p>
                  </a:txBody>
                  <a:tcPr/>
                </a:tc>
                <a:tc>
                  <a:txBody>
                    <a:bodyPr/>
                    <a:lstStyle/>
                    <a:p>
                      <a:r>
                        <a:rPr lang="en-GB" sz="1400" dirty="0"/>
                        <a:t>Already in code, although may be value in clarifying as part of wider change</a:t>
                      </a:r>
                    </a:p>
                  </a:txBody>
                  <a:tcPr/>
                </a:tc>
                <a:extLst>
                  <a:ext uri="{0D108BD9-81ED-4DB2-BD59-A6C34878D82A}">
                    <a16:rowId xmlns:a16="http://schemas.microsoft.com/office/drawing/2014/main" val="3585414503"/>
                  </a:ext>
                </a:extLst>
              </a:tr>
            </a:tbl>
          </a:graphicData>
        </a:graphic>
      </p:graphicFrame>
    </p:spTree>
    <p:extLst>
      <p:ext uri="{BB962C8B-B14F-4D97-AF65-F5344CB8AC3E}">
        <p14:creationId xmlns:p14="http://schemas.microsoft.com/office/powerpoint/2010/main" val="1436337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F8D4B60-7FBC-3444-D46B-91ECE375F377}"/>
              </a:ext>
            </a:extLst>
          </p:cNvPr>
          <p:cNvSpPr>
            <a:spLocks noGrp="1"/>
          </p:cNvSpPr>
          <p:nvPr>
            <p:ph type="title"/>
          </p:nvPr>
        </p:nvSpPr>
        <p:spPr/>
        <p:txBody>
          <a:bodyPr>
            <a:normAutofit/>
          </a:bodyPr>
          <a:lstStyle/>
          <a:p>
            <a:r>
              <a:rPr lang="en-GB" dirty="0"/>
              <a:t>Debits / Credits Calculation</a:t>
            </a:r>
          </a:p>
        </p:txBody>
      </p:sp>
      <p:sp>
        <p:nvSpPr>
          <p:cNvPr id="4" name="Content Placeholder 3">
            <a:extLst>
              <a:ext uri="{FF2B5EF4-FFF2-40B4-BE49-F238E27FC236}">
                <a16:creationId xmlns:a16="http://schemas.microsoft.com/office/drawing/2014/main" id="{B3A40F1A-04F3-6773-54BB-8D912C6C4BB3}"/>
              </a:ext>
            </a:extLst>
          </p:cNvPr>
          <p:cNvSpPr>
            <a:spLocks noGrp="1"/>
          </p:cNvSpPr>
          <p:nvPr>
            <p:ph sz="quarter" idx="10"/>
          </p:nvPr>
        </p:nvSpPr>
        <p:spPr>
          <a:xfrm>
            <a:off x="906463" y="1939894"/>
            <a:ext cx="9217025" cy="4552981"/>
          </a:xfrm>
        </p:spPr>
        <p:txBody>
          <a:bodyPr vert="horz" lIns="91440" tIns="45720" rIns="91440" bIns="45720" rtlCol="0" anchor="t">
            <a:noAutofit/>
          </a:bodyPr>
          <a:lstStyle/>
          <a:p>
            <a:r>
              <a:rPr lang="en-GB" dirty="0"/>
              <a:t>Current calculation set out in Theft Schedule for Debits/Credits, i.e:</a:t>
            </a:r>
          </a:p>
          <a:p>
            <a:endParaRPr lang="en-GB" dirty="0"/>
          </a:p>
          <a:p>
            <a:endParaRPr lang="en-GB" dirty="0"/>
          </a:p>
          <a:p>
            <a:r>
              <a:rPr lang="en-GB" dirty="0"/>
              <a:t>This could be applied to payments for investigation, i.e.</a:t>
            </a:r>
          </a:p>
          <a:p>
            <a:endParaRPr lang="en-GB" dirty="0"/>
          </a:p>
          <a:p>
            <a:endParaRPr lang="en-GB" dirty="0"/>
          </a:p>
          <a:p>
            <a:endParaRPr lang="en-GB" dirty="0"/>
          </a:p>
          <a:p>
            <a:endParaRPr lang="en-GB" dirty="0"/>
          </a:p>
          <a:p>
            <a:endParaRPr lang="en-GB" dirty="0"/>
          </a:p>
          <a:p>
            <a:endParaRPr lang="en-GB" dirty="0"/>
          </a:p>
          <a:p>
            <a:r>
              <a:rPr lang="en-GB" dirty="0">
                <a:latin typeface="Roboto"/>
                <a:ea typeface="Roboto"/>
                <a:cs typeface="Roboto"/>
              </a:rPr>
              <a:t>This is arguably consistent with the current mechanism whilst ensuring unengaged suppliers make additional contributions, but does not pay out a consistent amount per investigation across suppliers.</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77142B9-6ED6-F944-614F-E840422F5727}"/>
                  </a:ext>
                </a:extLst>
              </p:cNvPr>
              <p:cNvSpPr txBox="1"/>
              <p:nvPr/>
            </p:nvSpPr>
            <p:spPr>
              <a:xfrm>
                <a:off x="2662146" y="2383571"/>
                <a:ext cx="7021794" cy="6223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GB" b="0" i="0" smtClean="0">
                          <a:latin typeface="Cambria Math" panose="02040503050406030204" pitchFamily="18" charset="0"/>
                        </a:rPr>
                        <m:t>Theft</m:t>
                      </m:r>
                      <m:r>
                        <a:rPr lang="en-GB" b="0" i="0" smtClean="0">
                          <a:latin typeface="Cambria Math" panose="02040503050406030204" pitchFamily="18" charset="0"/>
                        </a:rPr>
                        <m:t> </m:t>
                      </m:r>
                      <m:r>
                        <m:rPr>
                          <m:sty m:val="p"/>
                        </m:rPr>
                        <a:rPr lang="en-GB" b="0" i="0" smtClean="0">
                          <a:latin typeface="Cambria Math" panose="02040503050406030204" pitchFamily="18" charset="0"/>
                        </a:rPr>
                        <m:t>Payment</m:t>
                      </m:r>
                      <m:r>
                        <a:rPr lang="el-GR" i="1" smtClean="0">
                          <a:latin typeface="Cambria Math" panose="02040503050406030204" pitchFamily="18" charset="0"/>
                        </a:rPr>
                        <m:t>=</m:t>
                      </m:r>
                      <m:r>
                        <a:rPr lang="en-GB" b="0" i="1" smtClean="0">
                          <a:latin typeface="Cambria Math" panose="02040503050406030204" pitchFamily="18" charset="0"/>
                        </a:rPr>
                        <m:t>𝑃𝑜𝑡</m:t>
                      </m:r>
                      <m:r>
                        <a:rPr lang="en-GB" b="0" i="1" smtClean="0">
                          <a:latin typeface="Cambria Math" panose="02040503050406030204" pitchFamily="18" charset="0"/>
                        </a:rPr>
                        <m:t> ∗</m:t>
                      </m:r>
                      <m:d>
                        <m:dPr>
                          <m:ctrlPr>
                            <a:rPr lang="en-GB" b="0" i="1" smtClean="0">
                              <a:latin typeface="Cambria Math" panose="02040503050406030204" pitchFamily="18" charset="0"/>
                            </a:rPr>
                          </m:ctrlPr>
                        </m:dPr>
                        <m:e>
                          <m:f>
                            <m:fPr>
                              <m:ctrlPr>
                                <a:rPr lang="en-GB" b="0" i="1" smtClean="0">
                                  <a:latin typeface="Cambria Math" panose="02040503050406030204" pitchFamily="18" charset="0"/>
                                </a:rPr>
                              </m:ctrlPr>
                            </m:fPr>
                            <m:num>
                              <m:r>
                                <a:rPr lang="en-GB" b="0" i="1" smtClean="0">
                                  <a:latin typeface="Cambria Math" panose="02040503050406030204" pitchFamily="18" charset="0"/>
                                </a:rPr>
                                <m:t>𝑃𝑎𝑟𝑡𝑦</m:t>
                              </m:r>
                              <m:r>
                                <a:rPr lang="en-GB" b="0" i="1" smtClean="0">
                                  <a:latin typeface="Cambria Math" panose="02040503050406030204" pitchFamily="18" charset="0"/>
                                </a:rPr>
                                <m:t> </m:t>
                              </m:r>
                              <m:r>
                                <a:rPr lang="en-GB" b="0" i="1" smtClean="0">
                                  <a:latin typeface="Cambria Math" panose="02040503050406030204" pitchFamily="18" charset="0"/>
                                </a:rPr>
                                <m:t>𝐶𝑜𝑛𝑓𝑖𝑟𝑚𝑒𝑑</m:t>
                              </m:r>
                              <m:r>
                                <a:rPr lang="en-GB" b="0" i="1" smtClean="0">
                                  <a:latin typeface="Cambria Math" panose="02040503050406030204" pitchFamily="18" charset="0"/>
                                </a:rPr>
                                <m:t> </m:t>
                              </m:r>
                              <m:r>
                                <a:rPr lang="en-GB" b="0" i="1" smtClean="0">
                                  <a:latin typeface="Cambria Math" panose="02040503050406030204" pitchFamily="18" charset="0"/>
                                </a:rPr>
                                <m:t>𝑇h𝑒𝑓𝑡𝑠</m:t>
                              </m:r>
                            </m:num>
                            <m:den>
                              <m:r>
                                <a:rPr lang="en-GB" b="0" i="1" smtClean="0">
                                  <a:latin typeface="Cambria Math" panose="02040503050406030204" pitchFamily="18" charset="0"/>
                                </a:rPr>
                                <m:t>𝑇𝑜𝑡𝑎𝑙</m:t>
                              </m:r>
                              <m:r>
                                <a:rPr lang="en-GB" b="0" i="1" smtClean="0">
                                  <a:latin typeface="Cambria Math" panose="02040503050406030204" pitchFamily="18" charset="0"/>
                                </a:rPr>
                                <m:t> </m:t>
                              </m:r>
                              <m:r>
                                <a:rPr lang="en-GB" b="0" i="1" smtClean="0">
                                  <a:latin typeface="Cambria Math" panose="02040503050406030204" pitchFamily="18" charset="0"/>
                                </a:rPr>
                                <m:t>𝐶𝑜𝑛𝑓𝑖𝑟𝑚𝑒𝑑</m:t>
                              </m:r>
                              <m:r>
                                <a:rPr lang="en-GB" b="0" i="1" smtClean="0">
                                  <a:latin typeface="Cambria Math" panose="02040503050406030204" pitchFamily="18" charset="0"/>
                                </a:rPr>
                                <m:t> </m:t>
                              </m:r>
                              <m:r>
                                <a:rPr lang="en-GB" b="0" i="1" smtClean="0">
                                  <a:latin typeface="Cambria Math" panose="02040503050406030204" pitchFamily="18" charset="0"/>
                                </a:rPr>
                                <m:t>𝑇h𝑒𝑓𝑡𝑠</m:t>
                              </m:r>
                            </m:den>
                          </m:f>
                          <m:r>
                            <a:rPr lang="en-GB" b="0" i="1" smtClean="0">
                              <a:latin typeface="Cambria Math" panose="02040503050406030204" pitchFamily="18" charset="0"/>
                            </a:rPr>
                            <m:t> −</m:t>
                          </m:r>
                          <m:r>
                            <a:rPr lang="en-GB" b="0" i="1" smtClean="0">
                              <a:latin typeface="Cambria Math" panose="02040503050406030204" pitchFamily="18" charset="0"/>
                            </a:rPr>
                            <m:t>𝑀𝑎𝑟𝑘𝑒𝑡</m:t>
                          </m:r>
                          <m:r>
                            <a:rPr lang="en-GB" b="0" i="1" smtClean="0">
                              <a:latin typeface="Cambria Math" panose="02040503050406030204" pitchFamily="18" charset="0"/>
                            </a:rPr>
                            <m:t> </m:t>
                          </m:r>
                          <m:r>
                            <a:rPr lang="en-GB" b="0" i="1" smtClean="0">
                              <a:latin typeface="Cambria Math" panose="02040503050406030204" pitchFamily="18" charset="0"/>
                            </a:rPr>
                            <m:t>𝑆h𝑎𝑟𝑒</m:t>
                          </m:r>
                        </m:e>
                      </m:d>
                    </m:oMath>
                  </m:oMathPara>
                </a14:m>
                <a:endParaRPr lang="en-GB" dirty="0"/>
              </a:p>
            </p:txBody>
          </p:sp>
        </mc:Choice>
        <mc:Fallback xmlns="">
          <p:sp>
            <p:nvSpPr>
              <p:cNvPr id="6" name="TextBox 5">
                <a:extLst>
                  <a:ext uri="{FF2B5EF4-FFF2-40B4-BE49-F238E27FC236}">
                    <a16:creationId xmlns:a16="http://schemas.microsoft.com/office/drawing/2014/main" id="{C77142B9-6ED6-F944-614F-E840422F5727}"/>
                  </a:ext>
                </a:extLst>
              </p:cNvPr>
              <p:cNvSpPr txBox="1">
                <a:spLocks noRot="1" noChangeAspect="1" noMove="1" noResize="1" noEditPoints="1" noAdjustHandles="1" noChangeArrowheads="1" noChangeShapeType="1" noTextEdit="1"/>
              </p:cNvSpPr>
              <p:nvPr/>
            </p:nvSpPr>
            <p:spPr>
              <a:xfrm>
                <a:off x="2662146" y="2383571"/>
                <a:ext cx="7021794" cy="622350"/>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EAFB98B-7F19-9019-BEB8-54D4C3C6A785}"/>
                  </a:ext>
                </a:extLst>
              </p:cNvPr>
              <p:cNvSpPr txBox="1"/>
              <p:nvPr/>
            </p:nvSpPr>
            <p:spPr>
              <a:xfrm>
                <a:off x="1837013" y="3507548"/>
                <a:ext cx="8672060" cy="214404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GB" b="0" i="0" smtClean="0">
                          <a:latin typeface="Cambria Math" panose="02040503050406030204" pitchFamily="18" charset="0"/>
                        </a:rPr>
                        <m:t>Theft</m:t>
                      </m:r>
                      <m:r>
                        <a:rPr lang="en-GB" b="0" i="0" smtClean="0">
                          <a:latin typeface="Cambria Math" panose="02040503050406030204" pitchFamily="18" charset="0"/>
                        </a:rPr>
                        <m:t> </m:t>
                      </m:r>
                      <m:r>
                        <m:rPr>
                          <m:sty m:val="p"/>
                        </m:rPr>
                        <a:rPr lang="en-GB" b="0" i="0" smtClean="0">
                          <a:latin typeface="Cambria Math" panose="02040503050406030204" pitchFamily="18" charset="0"/>
                        </a:rPr>
                        <m:t>Payment</m:t>
                      </m:r>
                      <m:r>
                        <a:rPr lang="el-GR" i="1" smtClean="0">
                          <a:latin typeface="Cambria Math" panose="02040503050406030204" pitchFamily="18" charset="0"/>
                        </a:rPr>
                        <m:t>=</m:t>
                      </m:r>
                    </m:oMath>
                    <m:oMath xmlns:m="http://schemas.openxmlformats.org/officeDocument/2006/math">
                      <m:r>
                        <a:rPr lang="en-GB" b="0" i="1" smtClean="0">
                          <a:latin typeface="Cambria Math" panose="02040503050406030204" pitchFamily="18" charset="0"/>
                        </a:rPr>
                        <m:t>𝑃𝑜𝑡</m:t>
                      </m:r>
                      <m:r>
                        <a:rPr lang="en-GB" b="0" i="1" smtClean="0">
                          <a:latin typeface="Cambria Math" panose="02040503050406030204" pitchFamily="18" charset="0"/>
                        </a:rPr>
                        <m:t> ∗</m:t>
                      </m:r>
                      <m:d>
                        <m:dPr>
                          <m:ctrlPr>
                            <a:rPr lang="en-GB" b="0" i="1" smtClean="0">
                              <a:latin typeface="Cambria Math" panose="02040503050406030204" pitchFamily="18" charset="0"/>
                            </a:rPr>
                          </m:ctrlPr>
                        </m:dPr>
                        <m:e>
                          <m:f>
                            <m:fPr>
                              <m:ctrlPr>
                                <a:rPr lang="en-GB" b="0" i="1" smtClean="0">
                                  <a:latin typeface="Cambria Math" panose="02040503050406030204" pitchFamily="18" charset="0"/>
                                </a:rPr>
                              </m:ctrlPr>
                            </m:fPr>
                            <m:num>
                              <m:r>
                                <a:rPr lang="en-GB" b="0" i="1" smtClean="0">
                                  <a:latin typeface="Cambria Math" panose="02040503050406030204" pitchFamily="18" charset="0"/>
                                </a:rPr>
                                <m:t>𝑃𝑎𝑟𝑡𝑦</m:t>
                              </m:r>
                              <m:r>
                                <a:rPr lang="en-GB" b="0" i="1" smtClean="0">
                                  <a:latin typeface="Cambria Math" panose="02040503050406030204" pitchFamily="18" charset="0"/>
                                </a:rPr>
                                <m:t> </m:t>
                              </m:r>
                              <m:r>
                                <a:rPr lang="en-GB" b="0" i="1" smtClean="0">
                                  <a:latin typeface="Cambria Math" panose="02040503050406030204" pitchFamily="18" charset="0"/>
                                </a:rPr>
                                <m:t>𝐶𝑜𝑛𝑓𝑖𝑟𝑚𝑒𝑑</m:t>
                              </m:r>
                              <m:r>
                                <a:rPr lang="en-GB" b="0" i="1" smtClean="0">
                                  <a:latin typeface="Cambria Math" panose="02040503050406030204" pitchFamily="18" charset="0"/>
                                </a:rPr>
                                <m:t> </m:t>
                              </m:r>
                              <m:r>
                                <a:rPr lang="en-GB" b="0" i="1" smtClean="0">
                                  <a:latin typeface="Cambria Math" panose="02040503050406030204" pitchFamily="18" charset="0"/>
                                </a:rPr>
                                <m:t>𝑇h𝑒𝑓𝑡𝑠</m:t>
                              </m:r>
                            </m:num>
                            <m:den>
                              <m:r>
                                <a:rPr lang="en-GB" b="0" i="1" smtClean="0">
                                  <a:latin typeface="Cambria Math" panose="02040503050406030204" pitchFamily="18" charset="0"/>
                                </a:rPr>
                                <m:t>𝑇𝑜𝑡𝑎𝑙</m:t>
                              </m:r>
                              <m:r>
                                <a:rPr lang="en-GB" b="0" i="1" smtClean="0">
                                  <a:latin typeface="Cambria Math" panose="02040503050406030204" pitchFamily="18" charset="0"/>
                                </a:rPr>
                                <m:t> </m:t>
                              </m:r>
                              <m:r>
                                <a:rPr lang="en-GB" b="0" i="1" smtClean="0">
                                  <a:latin typeface="Cambria Math" panose="02040503050406030204" pitchFamily="18" charset="0"/>
                                </a:rPr>
                                <m:t>𝐶𝑜𝑛𝑓𝑖𝑟𝑚𝑒𝑑</m:t>
                              </m:r>
                              <m:r>
                                <a:rPr lang="en-GB" b="0" i="1" smtClean="0">
                                  <a:latin typeface="Cambria Math" panose="02040503050406030204" pitchFamily="18" charset="0"/>
                                </a:rPr>
                                <m:t> </m:t>
                              </m:r>
                              <m:r>
                                <a:rPr lang="en-GB" b="0" i="1" smtClean="0">
                                  <a:latin typeface="Cambria Math" panose="02040503050406030204" pitchFamily="18" charset="0"/>
                                </a:rPr>
                                <m:t>𝑇h𝑒𝑓𝑡𝑠</m:t>
                              </m:r>
                            </m:den>
                          </m:f>
                          <m:r>
                            <a:rPr lang="en-GB" b="0" i="1" smtClean="0">
                              <a:latin typeface="Cambria Math" panose="02040503050406030204" pitchFamily="18" charset="0"/>
                            </a:rPr>
                            <m:t> −</m:t>
                          </m:r>
                          <m:r>
                            <a:rPr lang="en-GB" b="0" i="1" smtClean="0">
                              <a:latin typeface="Cambria Math" panose="02040503050406030204" pitchFamily="18" charset="0"/>
                            </a:rPr>
                            <m:t>𝑀𝑎𝑟𝑘𝑒𝑡</m:t>
                          </m:r>
                          <m:r>
                            <a:rPr lang="en-GB" b="0" i="1" smtClean="0">
                              <a:latin typeface="Cambria Math" panose="02040503050406030204" pitchFamily="18" charset="0"/>
                            </a:rPr>
                            <m:t> </m:t>
                          </m:r>
                          <m:r>
                            <a:rPr lang="en-GB" b="0" i="1" smtClean="0">
                              <a:latin typeface="Cambria Math" panose="02040503050406030204" pitchFamily="18" charset="0"/>
                            </a:rPr>
                            <m:t>𝑆h𝑎𝑟𝑒</m:t>
                          </m:r>
                        </m:e>
                      </m:d>
                      <m:r>
                        <a:rPr lang="en-GB" b="0" i="1" smtClean="0">
                          <a:latin typeface="Cambria Math" panose="02040503050406030204" pitchFamily="18" charset="0"/>
                        </a:rPr>
                        <m:t>+</m:t>
                      </m:r>
                    </m:oMath>
                    <m:oMath xmlns:m="http://schemas.openxmlformats.org/officeDocument/2006/math">
                      <m:r>
                        <a:rPr lang="en-GB" b="0" i="1" smtClean="0">
                          <a:latin typeface="Cambria Math" panose="02040503050406030204" pitchFamily="18" charset="0"/>
                        </a:rPr>
                        <m:t>𝑃𝑜𝑡</m:t>
                      </m:r>
                      <m:r>
                        <a:rPr lang="en-GB" b="0" i="1" smtClean="0">
                          <a:latin typeface="Cambria Math" panose="02040503050406030204" pitchFamily="18" charset="0"/>
                        </a:rPr>
                        <m:t> ∗</m:t>
                      </m:r>
                      <m:r>
                        <a:rPr lang="en-GB" b="0" i="1" smtClean="0">
                          <a:latin typeface="Cambria Math" panose="02040503050406030204" pitchFamily="18" charset="0"/>
                        </a:rPr>
                        <m:t>𝑆𝑖𝑡𝑒</m:t>
                      </m:r>
                      <m:r>
                        <a:rPr lang="en-GB" b="0" i="1" smtClean="0">
                          <a:latin typeface="Cambria Math" panose="02040503050406030204" pitchFamily="18" charset="0"/>
                        </a:rPr>
                        <m:t> </m:t>
                      </m:r>
                      <m:r>
                        <a:rPr lang="en-GB" b="0" i="1" smtClean="0">
                          <a:latin typeface="Cambria Math" panose="02040503050406030204" pitchFamily="18" charset="0"/>
                        </a:rPr>
                        <m:t>𝑉𝑖𝑠𝑖𝑡</m:t>
                      </m:r>
                      <m:r>
                        <a:rPr lang="en-GB" b="0" i="1" smtClean="0">
                          <a:latin typeface="Cambria Math" panose="02040503050406030204" pitchFamily="18" charset="0"/>
                        </a:rPr>
                        <m:t> </m:t>
                      </m:r>
                      <m:r>
                        <a:rPr lang="en-GB" b="0" i="1" smtClean="0">
                          <a:latin typeface="Cambria Math" panose="02040503050406030204" pitchFamily="18" charset="0"/>
                        </a:rPr>
                        <m:t>𝑀𝑢𝑙𝑡𝑖𝑝𝑙𝑖𝑒𝑟</m:t>
                      </m:r>
                      <m:r>
                        <a:rPr lang="en-GB" b="0" i="1" smtClean="0">
                          <a:latin typeface="Cambria Math" panose="02040503050406030204" pitchFamily="18" charset="0"/>
                        </a:rPr>
                        <m:t>  ∗</m:t>
                      </m:r>
                      <m:d>
                        <m:dPr>
                          <m:ctrlPr>
                            <a:rPr lang="en-GB" b="0" i="1" smtClean="0">
                              <a:latin typeface="Cambria Math" panose="02040503050406030204" pitchFamily="18" charset="0"/>
                            </a:rPr>
                          </m:ctrlPr>
                        </m:dPr>
                        <m:e>
                          <m:f>
                            <m:fPr>
                              <m:ctrlPr>
                                <a:rPr lang="en-GB" b="0" i="1" smtClean="0">
                                  <a:latin typeface="Cambria Math" panose="02040503050406030204" pitchFamily="18" charset="0"/>
                                </a:rPr>
                              </m:ctrlPr>
                            </m:fPr>
                            <m:num>
                              <m:r>
                                <a:rPr lang="en-GB" b="0" i="1" smtClean="0">
                                  <a:latin typeface="Cambria Math" panose="02040503050406030204" pitchFamily="18" charset="0"/>
                                </a:rPr>
                                <m:t>𝑃𝑎𝑟𝑡𝑦</m:t>
                              </m:r>
                              <m:r>
                                <a:rPr lang="en-GB" b="0" i="1" smtClean="0">
                                  <a:latin typeface="Cambria Math" panose="02040503050406030204" pitchFamily="18" charset="0"/>
                                </a:rPr>
                                <m:t> </m:t>
                              </m:r>
                              <m:r>
                                <a:rPr lang="en-GB" b="0" i="1" smtClean="0">
                                  <a:latin typeface="Cambria Math" panose="02040503050406030204" pitchFamily="18" charset="0"/>
                                </a:rPr>
                                <m:t>𝑆𝑖𝑡𝑒</m:t>
                              </m:r>
                              <m:r>
                                <a:rPr lang="en-GB" b="0" i="1" smtClean="0">
                                  <a:latin typeface="Cambria Math" panose="02040503050406030204" pitchFamily="18" charset="0"/>
                                </a:rPr>
                                <m:t> </m:t>
                              </m:r>
                              <m:r>
                                <a:rPr lang="en-GB" b="0" i="1" smtClean="0">
                                  <a:latin typeface="Cambria Math" panose="02040503050406030204" pitchFamily="18" charset="0"/>
                                </a:rPr>
                                <m:t>𝑉𝑖𝑠𝑖𝑡𝑠</m:t>
                              </m:r>
                            </m:num>
                            <m:den>
                              <m:r>
                                <a:rPr lang="en-GB" b="0" i="1" smtClean="0">
                                  <a:latin typeface="Cambria Math" panose="02040503050406030204" pitchFamily="18" charset="0"/>
                                </a:rPr>
                                <m:t>𝑇𝑜𝑡𝑎𝑙</m:t>
                              </m:r>
                              <m:r>
                                <a:rPr lang="en-GB" b="0" i="1" smtClean="0">
                                  <a:latin typeface="Cambria Math" panose="02040503050406030204" pitchFamily="18" charset="0"/>
                                </a:rPr>
                                <m:t> </m:t>
                              </m:r>
                              <m:r>
                                <a:rPr lang="en-GB" b="0" i="1" smtClean="0">
                                  <a:latin typeface="Cambria Math" panose="02040503050406030204" pitchFamily="18" charset="0"/>
                                </a:rPr>
                                <m:t>𝑆𝑖𝑡𝑒</m:t>
                              </m:r>
                              <m:r>
                                <a:rPr lang="en-GB" b="0" i="1" smtClean="0">
                                  <a:latin typeface="Cambria Math" panose="02040503050406030204" pitchFamily="18" charset="0"/>
                                </a:rPr>
                                <m:t> </m:t>
                              </m:r>
                              <m:r>
                                <a:rPr lang="en-GB" b="0" i="1" smtClean="0">
                                  <a:latin typeface="Cambria Math" panose="02040503050406030204" pitchFamily="18" charset="0"/>
                                </a:rPr>
                                <m:t>𝑉𝑖𝑠𝑖𝑡𝑠</m:t>
                              </m:r>
                            </m:den>
                          </m:f>
                          <m:r>
                            <a:rPr lang="en-GB" b="0" i="1" smtClean="0">
                              <a:latin typeface="Cambria Math" panose="02040503050406030204" pitchFamily="18" charset="0"/>
                            </a:rPr>
                            <m:t> −</m:t>
                          </m:r>
                          <m:r>
                            <a:rPr lang="en-GB" b="0" i="1" smtClean="0">
                              <a:latin typeface="Cambria Math" panose="02040503050406030204" pitchFamily="18" charset="0"/>
                            </a:rPr>
                            <m:t>𝑀𝑎𝑟𝑘𝑒𝑡</m:t>
                          </m:r>
                          <m:r>
                            <a:rPr lang="en-GB" b="0" i="1" smtClean="0">
                              <a:latin typeface="Cambria Math" panose="02040503050406030204" pitchFamily="18" charset="0"/>
                            </a:rPr>
                            <m:t> </m:t>
                          </m:r>
                          <m:r>
                            <a:rPr lang="en-GB" b="0" i="1" smtClean="0">
                              <a:latin typeface="Cambria Math" panose="02040503050406030204" pitchFamily="18" charset="0"/>
                            </a:rPr>
                            <m:t>𝑆h𝑎𝑟𝑒</m:t>
                          </m:r>
                        </m:e>
                      </m:d>
                      <m:r>
                        <a:rPr lang="en-GB" b="0" i="1" smtClean="0">
                          <a:latin typeface="Cambria Math" panose="02040503050406030204" pitchFamily="18" charset="0"/>
                        </a:rPr>
                        <m:t>+</m:t>
                      </m:r>
                    </m:oMath>
                    <m:oMath xmlns:m="http://schemas.openxmlformats.org/officeDocument/2006/math">
                      <m:r>
                        <a:rPr lang="en-GB" b="0" i="1" smtClean="0">
                          <a:latin typeface="Cambria Math" panose="02040503050406030204" pitchFamily="18" charset="0"/>
                        </a:rPr>
                        <m:t>𝑃𝑜𝑡</m:t>
                      </m:r>
                      <m:r>
                        <a:rPr lang="en-GB" b="0" i="1" smtClean="0">
                          <a:latin typeface="Cambria Math" panose="02040503050406030204" pitchFamily="18" charset="0"/>
                        </a:rPr>
                        <m:t> ∗</m:t>
                      </m:r>
                      <m:r>
                        <a:rPr lang="en-GB" b="0" i="1" smtClean="0">
                          <a:latin typeface="Cambria Math" panose="02040503050406030204" pitchFamily="18" charset="0"/>
                        </a:rPr>
                        <m:t>𝐷𝑒𝑠𝑘𝑡𝑜𝑝</m:t>
                      </m:r>
                      <m:r>
                        <a:rPr lang="en-GB" b="0" i="1" smtClean="0">
                          <a:latin typeface="Cambria Math" panose="02040503050406030204" pitchFamily="18" charset="0"/>
                        </a:rPr>
                        <m:t> </m:t>
                      </m:r>
                      <m:r>
                        <a:rPr lang="en-GB" b="0" i="1" smtClean="0">
                          <a:latin typeface="Cambria Math" panose="02040503050406030204" pitchFamily="18" charset="0"/>
                        </a:rPr>
                        <m:t>𝑀𝑢𝑙𝑡𝑖𝑝𝑙𝑒𝑟</m:t>
                      </m:r>
                      <m:r>
                        <a:rPr lang="en-GB" b="0" i="1" smtClean="0">
                          <a:latin typeface="Cambria Math" panose="02040503050406030204" pitchFamily="18" charset="0"/>
                        </a:rPr>
                        <m:t> ∗</m:t>
                      </m:r>
                      <m:d>
                        <m:dPr>
                          <m:ctrlPr>
                            <a:rPr lang="en-GB" b="0" i="1" smtClean="0">
                              <a:latin typeface="Cambria Math" panose="02040503050406030204" pitchFamily="18" charset="0"/>
                            </a:rPr>
                          </m:ctrlPr>
                        </m:dPr>
                        <m:e>
                          <m:f>
                            <m:fPr>
                              <m:ctrlPr>
                                <a:rPr lang="en-GB" b="0" i="1" smtClean="0">
                                  <a:latin typeface="Cambria Math" panose="02040503050406030204" pitchFamily="18" charset="0"/>
                                </a:rPr>
                              </m:ctrlPr>
                            </m:fPr>
                            <m:num>
                              <m:r>
                                <a:rPr lang="en-GB" b="0" i="1" smtClean="0">
                                  <a:latin typeface="Cambria Math" panose="02040503050406030204" pitchFamily="18" charset="0"/>
                                </a:rPr>
                                <m:t>𝑃𝑎𝑟𝑡𝑦</m:t>
                              </m:r>
                              <m:r>
                                <a:rPr lang="en-GB" b="0" i="1" smtClean="0">
                                  <a:latin typeface="Cambria Math" panose="02040503050406030204" pitchFamily="18" charset="0"/>
                                </a:rPr>
                                <m:t> </m:t>
                              </m:r>
                              <m:r>
                                <a:rPr lang="en-GB" b="0" i="1" smtClean="0">
                                  <a:latin typeface="Cambria Math" panose="02040503050406030204" pitchFamily="18" charset="0"/>
                                </a:rPr>
                                <m:t>𝐷𝑒𝑠𝑘𝑡𝑜𝑝</m:t>
                              </m:r>
                              <m:r>
                                <a:rPr lang="en-GB" b="0" i="1" smtClean="0">
                                  <a:latin typeface="Cambria Math" panose="02040503050406030204" pitchFamily="18" charset="0"/>
                                </a:rPr>
                                <m:t> </m:t>
                              </m:r>
                              <m:r>
                                <a:rPr lang="en-GB" b="0" i="1" smtClean="0">
                                  <a:latin typeface="Cambria Math" panose="02040503050406030204" pitchFamily="18" charset="0"/>
                                </a:rPr>
                                <m:t>𝐼𝑛𝑣𝑒𝑠𝑡𝑖𝑔𝑎𝑡𝑖𝑜𝑛𝑠</m:t>
                              </m:r>
                            </m:num>
                            <m:den>
                              <m:r>
                                <a:rPr lang="en-GB" b="0" i="1" smtClean="0">
                                  <a:latin typeface="Cambria Math" panose="02040503050406030204" pitchFamily="18" charset="0"/>
                                </a:rPr>
                                <m:t>𝑇𝑜𝑡𝑎𝑙</m:t>
                              </m:r>
                              <m:r>
                                <a:rPr lang="en-GB" b="0" i="1" smtClean="0">
                                  <a:latin typeface="Cambria Math" panose="02040503050406030204" pitchFamily="18" charset="0"/>
                                </a:rPr>
                                <m:t> </m:t>
                              </m:r>
                              <m:r>
                                <a:rPr lang="en-GB" b="0" i="1" smtClean="0">
                                  <a:latin typeface="Cambria Math" panose="02040503050406030204" pitchFamily="18" charset="0"/>
                                </a:rPr>
                                <m:t>𝐷𝑒𝑠𝑘𝑡𝑜𝑝</m:t>
                              </m:r>
                              <m:r>
                                <a:rPr lang="en-GB" b="0" i="1" smtClean="0">
                                  <a:latin typeface="Cambria Math" panose="02040503050406030204" pitchFamily="18" charset="0"/>
                                </a:rPr>
                                <m:t> </m:t>
                              </m:r>
                              <m:r>
                                <a:rPr lang="en-GB" b="0" i="1" smtClean="0">
                                  <a:latin typeface="Cambria Math" panose="02040503050406030204" pitchFamily="18" charset="0"/>
                                </a:rPr>
                                <m:t>𝐼𝑛𝑣𝑒𝑠𝑡𝑖𝑔𝑎𝑡𝑖𝑜𝑛𝑠</m:t>
                              </m:r>
                            </m:den>
                          </m:f>
                          <m:r>
                            <a:rPr lang="en-GB" b="0" i="1" smtClean="0">
                              <a:latin typeface="Cambria Math" panose="02040503050406030204" pitchFamily="18" charset="0"/>
                            </a:rPr>
                            <m:t> −</m:t>
                          </m:r>
                          <m:r>
                            <a:rPr lang="en-GB" b="0" i="1" smtClean="0">
                              <a:latin typeface="Cambria Math" panose="02040503050406030204" pitchFamily="18" charset="0"/>
                            </a:rPr>
                            <m:t>𝑀𝑎𝑟𝑘𝑒𝑡</m:t>
                          </m:r>
                          <m:r>
                            <a:rPr lang="en-GB" b="0" i="1" smtClean="0">
                              <a:latin typeface="Cambria Math" panose="02040503050406030204" pitchFamily="18" charset="0"/>
                            </a:rPr>
                            <m:t> </m:t>
                          </m:r>
                          <m:r>
                            <a:rPr lang="en-GB" b="0" i="1" smtClean="0">
                              <a:latin typeface="Cambria Math" panose="02040503050406030204" pitchFamily="18" charset="0"/>
                            </a:rPr>
                            <m:t>𝑆h𝑎𝑟𝑒</m:t>
                          </m:r>
                        </m:e>
                      </m:d>
                    </m:oMath>
                  </m:oMathPara>
                </a14:m>
                <a:endParaRPr lang="en-GB" dirty="0"/>
              </a:p>
            </p:txBody>
          </p:sp>
        </mc:Choice>
        <mc:Fallback xmlns="">
          <p:sp>
            <p:nvSpPr>
              <p:cNvPr id="7" name="TextBox 6">
                <a:extLst>
                  <a:ext uri="{FF2B5EF4-FFF2-40B4-BE49-F238E27FC236}">
                    <a16:creationId xmlns:a16="http://schemas.microsoft.com/office/drawing/2014/main" id="{3EAFB98B-7F19-9019-BEB8-54D4C3C6A785}"/>
                  </a:ext>
                </a:extLst>
              </p:cNvPr>
              <p:cNvSpPr txBox="1">
                <a:spLocks noRot="1" noChangeAspect="1" noMove="1" noResize="1" noEditPoints="1" noAdjustHandles="1" noChangeArrowheads="1" noChangeShapeType="1" noTextEdit="1"/>
              </p:cNvSpPr>
              <p:nvPr/>
            </p:nvSpPr>
            <p:spPr>
              <a:xfrm>
                <a:off x="1837013" y="3507548"/>
                <a:ext cx="8672060" cy="2144048"/>
              </a:xfrm>
              <a:prstGeom prst="rect">
                <a:avLst/>
              </a:prstGeom>
              <a:blipFill>
                <a:blip r:embed="rId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044662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A9B2E-A2E9-23FA-6F8D-2EE155312615}"/>
              </a:ext>
            </a:extLst>
          </p:cNvPr>
          <p:cNvSpPr>
            <a:spLocks noGrp="1"/>
          </p:cNvSpPr>
          <p:nvPr>
            <p:ph type="title"/>
          </p:nvPr>
        </p:nvSpPr>
        <p:spPr/>
        <p:txBody>
          <a:bodyPr/>
          <a:lstStyle/>
          <a:p>
            <a:r>
              <a:rPr lang="en-GB" dirty="0"/>
              <a:t>Example Scenarios</a:t>
            </a:r>
          </a:p>
        </p:txBody>
      </p:sp>
      <p:sp>
        <p:nvSpPr>
          <p:cNvPr id="3" name="Content Placeholder 2">
            <a:extLst>
              <a:ext uri="{FF2B5EF4-FFF2-40B4-BE49-F238E27FC236}">
                <a16:creationId xmlns:a16="http://schemas.microsoft.com/office/drawing/2014/main" id="{2528618B-AEC5-48FB-9EB2-DE2D11D3A864}"/>
              </a:ext>
            </a:extLst>
          </p:cNvPr>
          <p:cNvSpPr>
            <a:spLocks noGrp="1"/>
          </p:cNvSpPr>
          <p:nvPr>
            <p:ph sz="quarter" idx="10"/>
          </p:nvPr>
        </p:nvSpPr>
        <p:spPr/>
        <p:txBody>
          <a:bodyPr/>
          <a:lstStyle/>
          <a:p>
            <a:r>
              <a:rPr lang="en-GB" dirty="0"/>
              <a:t>Example scenarios created to help understand potential outcomes of changes</a:t>
            </a:r>
          </a:p>
          <a:p>
            <a:r>
              <a:rPr lang="en-GB" dirty="0"/>
              <a:t>Data created for these scenarios and is not based on actual suppliers, although attempts to reflect some of the varying results seen in current TDIS reporting</a:t>
            </a:r>
          </a:p>
          <a:p>
            <a:r>
              <a:rPr lang="en-GB" dirty="0"/>
              <a:t>Scenarios based on assigning assumptions regarding performance of confirmed thefts compared to target and conversion rate of investigations (i.e. how many investigations needed to identify confirmed theft):</a:t>
            </a:r>
          </a:p>
        </p:txBody>
      </p:sp>
      <p:graphicFrame>
        <p:nvGraphicFramePr>
          <p:cNvPr id="5" name="Table 4">
            <a:extLst>
              <a:ext uri="{FF2B5EF4-FFF2-40B4-BE49-F238E27FC236}">
                <a16:creationId xmlns:a16="http://schemas.microsoft.com/office/drawing/2014/main" id="{D9AD3CF2-F139-A2E3-4D87-20715C754357}"/>
              </a:ext>
            </a:extLst>
          </p:cNvPr>
          <p:cNvGraphicFramePr>
            <a:graphicFrameLocks noGrp="1"/>
          </p:cNvGraphicFramePr>
          <p:nvPr>
            <p:extLst>
              <p:ext uri="{D42A27DB-BD31-4B8C-83A1-F6EECF244321}">
                <p14:modId xmlns:p14="http://schemas.microsoft.com/office/powerpoint/2010/main" val="1708281240"/>
              </p:ext>
            </p:extLst>
          </p:nvPr>
        </p:nvGraphicFramePr>
        <p:xfrm>
          <a:off x="1978025" y="3984625"/>
          <a:ext cx="2814638" cy="2133600"/>
        </p:xfrm>
        <a:graphic>
          <a:graphicData uri="http://schemas.openxmlformats.org/drawingml/2006/table">
            <a:tbl>
              <a:tblPr firstRow="1">
                <a:tableStyleId>{1FECB4D8-DB02-4DC6-A0A2-4F2EBAE1DC90}</a:tableStyleId>
              </a:tblPr>
              <a:tblGrid>
                <a:gridCol w="2814638">
                  <a:extLst>
                    <a:ext uri="{9D8B030D-6E8A-4147-A177-3AD203B41FA5}">
                      <a16:colId xmlns:a16="http://schemas.microsoft.com/office/drawing/2014/main" val="1105590884"/>
                    </a:ext>
                  </a:extLst>
                </a:gridCol>
              </a:tblGrid>
              <a:tr h="152400">
                <a:tc>
                  <a:txBody>
                    <a:bodyPr/>
                    <a:lstStyle/>
                    <a:p>
                      <a:pPr algn="l" fontAlgn="b"/>
                      <a:r>
                        <a:rPr lang="en-GB" sz="1400" b="0" u="none" strike="noStrike" dirty="0">
                          <a:effectLst/>
                          <a:latin typeface="Roboto" panose="02000000000000000000" pitchFamily="2" charset="0"/>
                          <a:ea typeface="Roboto" panose="02000000000000000000" pitchFamily="2" charset="0"/>
                          <a:cs typeface="Roboto" panose="02000000000000000000" pitchFamily="2" charset="0"/>
                        </a:rPr>
                        <a:t>Theft Performance</a:t>
                      </a:r>
                      <a:endParaRPr lang="en-GB" sz="1400" b="0" i="0" u="none" strike="noStrike" dirty="0">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2712295700"/>
                  </a:ext>
                </a:extLst>
              </a:tr>
              <a:tr h="152400">
                <a:tc>
                  <a:txBody>
                    <a:bodyPr/>
                    <a:lstStyle/>
                    <a:p>
                      <a:pPr algn="l" fontAlgn="b"/>
                      <a:r>
                        <a:rPr lang="en-GB" sz="1400" b="0" u="none" strike="noStrike" dirty="0">
                          <a:effectLst/>
                          <a:latin typeface="Roboto" panose="02000000000000000000" pitchFamily="2" charset="0"/>
                          <a:ea typeface="Roboto" panose="02000000000000000000" pitchFamily="2" charset="0"/>
                          <a:cs typeface="Roboto" panose="02000000000000000000" pitchFamily="2" charset="0"/>
                        </a:rPr>
                        <a:t>Outperforming</a:t>
                      </a:r>
                      <a:endParaRPr lang="en-GB" sz="1400" b="0" i="0" u="none" strike="noStrike" dirty="0">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3398179548"/>
                  </a:ext>
                </a:extLst>
              </a:tr>
              <a:tr h="152400">
                <a:tc>
                  <a:txBody>
                    <a:bodyPr/>
                    <a:lstStyle/>
                    <a:p>
                      <a:pPr algn="l" fontAlgn="b"/>
                      <a:r>
                        <a:rPr lang="en-GB" sz="1400" b="0" u="none" strike="noStrike" dirty="0">
                          <a:effectLst/>
                          <a:latin typeface="Roboto" panose="02000000000000000000" pitchFamily="2" charset="0"/>
                          <a:ea typeface="Roboto" panose="02000000000000000000" pitchFamily="2" charset="0"/>
                          <a:cs typeface="Roboto" panose="02000000000000000000" pitchFamily="2" charset="0"/>
                        </a:rPr>
                        <a:t>Significantly above average</a:t>
                      </a:r>
                      <a:endParaRPr lang="en-GB" sz="1400" b="0" i="0" u="none" strike="noStrike" dirty="0">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1335021448"/>
                  </a:ext>
                </a:extLst>
              </a:tr>
              <a:tr h="152400">
                <a:tc>
                  <a:txBody>
                    <a:bodyPr/>
                    <a:lstStyle/>
                    <a:p>
                      <a:pPr algn="l" fontAlgn="b"/>
                      <a:r>
                        <a:rPr lang="en-GB" sz="1400" b="0" u="none" strike="noStrike" dirty="0">
                          <a:effectLst/>
                          <a:latin typeface="Roboto" panose="02000000000000000000" pitchFamily="2" charset="0"/>
                          <a:ea typeface="Roboto" panose="02000000000000000000" pitchFamily="2" charset="0"/>
                          <a:cs typeface="Roboto" panose="02000000000000000000" pitchFamily="2" charset="0"/>
                        </a:rPr>
                        <a:t>Above Average</a:t>
                      </a:r>
                      <a:endParaRPr lang="en-GB" sz="1400" b="0" i="0" u="none" strike="noStrike" dirty="0">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3257807409"/>
                  </a:ext>
                </a:extLst>
              </a:tr>
              <a:tr h="152400">
                <a:tc>
                  <a:txBody>
                    <a:bodyPr/>
                    <a:lstStyle/>
                    <a:p>
                      <a:pPr algn="l" fontAlgn="b"/>
                      <a:r>
                        <a:rPr lang="en-GB" sz="1400" b="0" u="none" strike="noStrike" dirty="0">
                          <a:effectLst/>
                          <a:latin typeface="Roboto" panose="02000000000000000000" pitchFamily="2" charset="0"/>
                          <a:ea typeface="Roboto" panose="02000000000000000000" pitchFamily="2" charset="0"/>
                          <a:cs typeface="Roboto" panose="02000000000000000000" pitchFamily="2" charset="0"/>
                        </a:rPr>
                        <a:t>Average</a:t>
                      </a:r>
                      <a:endParaRPr lang="en-GB" sz="1400" b="0" i="0" u="none" strike="noStrike" dirty="0">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2818330284"/>
                  </a:ext>
                </a:extLst>
              </a:tr>
              <a:tr h="152400">
                <a:tc>
                  <a:txBody>
                    <a:bodyPr/>
                    <a:lstStyle/>
                    <a:p>
                      <a:pPr algn="l" fontAlgn="b"/>
                      <a:r>
                        <a:rPr lang="en-GB" sz="1400" b="0" u="none" strike="noStrike" dirty="0">
                          <a:effectLst/>
                          <a:latin typeface="Roboto" panose="02000000000000000000" pitchFamily="2" charset="0"/>
                          <a:ea typeface="Roboto" panose="02000000000000000000" pitchFamily="2" charset="0"/>
                          <a:cs typeface="Roboto" panose="02000000000000000000" pitchFamily="2" charset="0"/>
                        </a:rPr>
                        <a:t>Below Average</a:t>
                      </a:r>
                      <a:endParaRPr lang="en-GB" sz="1400" b="0" i="0" u="none" strike="noStrike" dirty="0">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2660684399"/>
                  </a:ext>
                </a:extLst>
              </a:tr>
              <a:tr h="152400">
                <a:tc>
                  <a:txBody>
                    <a:bodyPr/>
                    <a:lstStyle/>
                    <a:p>
                      <a:pPr algn="l" fontAlgn="b"/>
                      <a:r>
                        <a:rPr lang="en-GB" sz="1400" b="0" u="none" strike="noStrike" dirty="0">
                          <a:effectLst/>
                          <a:latin typeface="Roboto" panose="02000000000000000000" pitchFamily="2" charset="0"/>
                          <a:ea typeface="Roboto" panose="02000000000000000000" pitchFamily="2" charset="0"/>
                          <a:cs typeface="Roboto" panose="02000000000000000000" pitchFamily="2" charset="0"/>
                        </a:rPr>
                        <a:t>None</a:t>
                      </a:r>
                      <a:endParaRPr lang="en-GB" sz="1400" b="0" i="0" u="none" strike="noStrike" dirty="0">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2767600961"/>
                  </a:ext>
                </a:extLst>
              </a:tr>
            </a:tbl>
          </a:graphicData>
        </a:graphic>
      </p:graphicFrame>
      <p:graphicFrame>
        <p:nvGraphicFramePr>
          <p:cNvPr id="7" name="Table 6">
            <a:extLst>
              <a:ext uri="{FF2B5EF4-FFF2-40B4-BE49-F238E27FC236}">
                <a16:creationId xmlns:a16="http://schemas.microsoft.com/office/drawing/2014/main" id="{CDC303F8-759E-13E5-FE8D-99202BF90CF9}"/>
              </a:ext>
            </a:extLst>
          </p:cNvPr>
          <p:cNvGraphicFramePr>
            <a:graphicFrameLocks noGrp="1"/>
          </p:cNvGraphicFramePr>
          <p:nvPr>
            <p:extLst>
              <p:ext uri="{D42A27DB-BD31-4B8C-83A1-F6EECF244321}">
                <p14:modId xmlns:p14="http://schemas.microsoft.com/office/powerpoint/2010/main" val="3336039575"/>
              </p:ext>
            </p:extLst>
          </p:nvPr>
        </p:nvGraphicFramePr>
        <p:xfrm>
          <a:off x="7398775" y="3984625"/>
          <a:ext cx="2815200" cy="2133600"/>
        </p:xfrm>
        <a:graphic>
          <a:graphicData uri="http://schemas.openxmlformats.org/drawingml/2006/table">
            <a:tbl>
              <a:tblPr firstRow="1">
                <a:tableStyleId>{1FECB4D8-DB02-4DC6-A0A2-4F2EBAE1DC90}</a:tableStyleId>
              </a:tblPr>
              <a:tblGrid>
                <a:gridCol w="2815200">
                  <a:extLst>
                    <a:ext uri="{9D8B030D-6E8A-4147-A177-3AD203B41FA5}">
                      <a16:colId xmlns:a16="http://schemas.microsoft.com/office/drawing/2014/main" val="1152512300"/>
                    </a:ext>
                  </a:extLst>
                </a:gridCol>
              </a:tblGrid>
              <a:tr h="152400">
                <a:tc>
                  <a:txBody>
                    <a:bodyPr/>
                    <a:lstStyle/>
                    <a:p>
                      <a:pPr algn="l" fontAlgn="b"/>
                      <a:r>
                        <a:rPr lang="en-GB" sz="1400" b="0" u="none" strike="noStrike" dirty="0">
                          <a:effectLst/>
                          <a:latin typeface="Roboto" panose="02000000000000000000" pitchFamily="2" charset="0"/>
                          <a:ea typeface="Roboto" panose="02000000000000000000" pitchFamily="2" charset="0"/>
                          <a:cs typeface="Roboto" panose="02000000000000000000" pitchFamily="2" charset="0"/>
                        </a:rPr>
                        <a:t>Investigation efficiency</a:t>
                      </a:r>
                      <a:endParaRPr lang="en-GB" sz="1400" b="0" i="0" u="none" strike="noStrike" dirty="0">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3365001553"/>
                  </a:ext>
                </a:extLst>
              </a:tr>
              <a:tr h="152400">
                <a:tc>
                  <a:txBody>
                    <a:bodyPr/>
                    <a:lstStyle/>
                    <a:p>
                      <a:pPr algn="l" fontAlgn="b"/>
                      <a:r>
                        <a:rPr lang="en-GB" sz="1400" b="0" u="none" strike="noStrike" dirty="0">
                          <a:effectLst/>
                          <a:latin typeface="Roboto" panose="02000000000000000000" pitchFamily="2" charset="0"/>
                          <a:ea typeface="Roboto" panose="02000000000000000000" pitchFamily="2" charset="0"/>
                          <a:cs typeface="Roboto" panose="02000000000000000000" pitchFamily="2" charset="0"/>
                        </a:rPr>
                        <a:t>Abnormally high</a:t>
                      </a:r>
                      <a:endParaRPr lang="en-GB" sz="1400" b="0" i="0" u="none" strike="noStrike" dirty="0">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1854003349"/>
                  </a:ext>
                </a:extLst>
              </a:tr>
              <a:tr h="152400">
                <a:tc>
                  <a:txBody>
                    <a:bodyPr/>
                    <a:lstStyle/>
                    <a:p>
                      <a:pPr algn="l" fontAlgn="b"/>
                      <a:r>
                        <a:rPr lang="en-GB" sz="1400" b="0" u="none" strike="noStrike" dirty="0">
                          <a:effectLst/>
                          <a:latin typeface="Roboto" panose="02000000000000000000" pitchFamily="2" charset="0"/>
                          <a:ea typeface="Roboto" panose="02000000000000000000" pitchFamily="2" charset="0"/>
                          <a:cs typeface="Roboto" panose="02000000000000000000" pitchFamily="2" charset="0"/>
                        </a:rPr>
                        <a:t>High</a:t>
                      </a:r>
                      <a:endParaRPr lang="en-GB" sz="1400" b="0" i="0" u="none" strike="noStrike" dirty="0">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2192000232"/>
                  </a:ext>
                </a:extLst>
              </a:tr>
              <a:tr h="152400">
                <a:tc>
                  <a:txBody>
                    <a:bodyPr/>
                    <a:lstStyle/>
                    <a:p>
                      <a:pPr algn="l" fontAlgn="b"/>
                      <a:r>
                        <a:rPr lang="en-GB" sz="1400" b="0" u="none" strike="noStrike" dirty="0">
                          <a:effectLst/>
                          <a:latin typeface="Roboto" panose="02000000000000000000" pitchFamily="2" charset="0"/>
                          <a:ea typeface="Roboto" panose="02000000000000000000" pitchFamily="2" charset="0"/>
                          <a:cs typeface="Roboto" panose="02000000000000000000" pitchFamily="2" charset="0"/>
                        </a:rPr>
                        <a:t>Median</a:t>
                      </a:r>
                      <a:endParaRPr lang="en-GB" sz="1400" b="0" i="0" u="none" strike="noStrike" dirty="0">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3575529775"/>
                  </a:ext>
                </a:extLst>
              </a:tr>
              <a:tr h="152400">
                <a:tc>
                  <a:txBody>
                    <a:bodyPr/>
                    <a:lstStyle/>
                    <a:p>
                      <a:pPr algn="l" fontAlgn="b"/>
                      <a:r>
                        <a:rPr lang="en-GB" sz="1400" b="0" u="none" strike="noStrike" dirty="0">
                          <a:effectLst/>
                          <a:latin typeface="Roboto" panose="02000000000000000000" pitchFamily="2" charset="0"/>
                          <a:ea typeface="Roboto" panose="02000000000000000000" pitchFamily="2" charset="0"/>
                          <a:cs typeface="Roboto" panose="02000000000000000000" pitchFamily="2" charset="0"/>
                        </a:rPr>
                        <a:t>Low</a:t>
                      </a:r>
                      <a:endParaRPr lang="en-GB" sz="1400" b="0" i="0" u="none" strike="noStrike" dirty="0">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636801704"/>
                  </a:ext>
                </a:extLst>
              </a:tr>
              <a:tr h="152400">
                <a:tc>
                  <a:txBody>
                    <a:bodyPr/>
                    <a:lstStyle/>
                    <a:p>
                      <a:pPr algn="l" fontAlgn="b"/>
                      <a:r>
                        <a:rPr lang="en-GB" sz="1400" b="0" u="none" strike="noStrike" dirty="0">
                          <a:effectLst/>
                          <a:latin typeface="Roboto" panose="02000000000000000000" pitchFamily="2" charset="0"/>
                          <a:ea typeface="Roboto" panose="02000000000000000000" pitchFamily="2" charset="0"/>
                          <a:cs typeface="Roboto" panose="02000000000000000000" pitchFamily="2" charset="0"/>
                        </a:rPr>
                        <a:t>Abnormally low</a:t>
                      </a:r>
                      <a:endParaRPr lang="en-GB" sz="1400" b="0" i="0" u="none" strike="noStrike" dirty="0">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985220205"/>
                  </a:ext>
                </a:extLst>
              </a:tr>
              <a:tr h="152400">
                <a:tc>
                  <a:txBody>
                    <a:bodyPr/>
                    <a:lstStyle/>
                    <a:p>
                      <a:pPr algn="l" fontAlgn="b"/>
                      <a:r>
                        <a:rPr lang="en-GB" sz="1400" b="0" u="none" strike="noStrike" dirty="0">
                          <a:effectLst/>
                          <a:latin typeface="Roboto" panose="02000000000000000000" pitchFamily="2" charset="0"/>
                          <a:ea typeface="Roboto" panose="02000000000000000000" pitchFamily="2" charset="0"/>
                          <a:cs typeface="Roboto" panose="02000000000000000000" pitchFamily="2" charset="0"/>
                        </a:rPr>
                        <a:t>None</a:t>
                      </a:r>
                      <a:endParaRPr lang="en-GB" sz="1400" b="0" i="0" u="none" strike="noStrike" dirty="0">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1146894247"/>
                  </a:ext>
                </a:extLst>
              </a:tr>
            </a:tbl>
          </a:graphicData>
        </a:graphic>
      </p:graphicFrame>
    </p:spTree>
    <p:extLst>
      <p:ext uri="{BB962C8B-B14F-4D97-AF65-F5344CB8AC3E}">
        <p14:creationId xmlns:p14="http://schemas.microsoft.com/office/powerpoint/2010/main" val="1440070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935F0-C33A-8FBB-1714-E57D6E826298}"/>
              </a:ext>
            </a:extLst>
          </p:cNvPr>
          <p:cNvSpPr>
            <a:spLocks noGrp="1"/>
          </p:cNvSpPr>
          <p:nvPr>
            <p:ph type="title"/>
          </p:nvPr>
        </p:nvSpPr>
        <p:spPr/>
        <p:txBody>
          <a:bodyPr/>
          <a:lstStyle/>
          <a:p>
            <a:r>
              <a:rPr lang="en-GB" dirty="0"/>
              <a:t>Example Scenario - Domestic</a:t>
            </a:r>
          </a:p>
        </p:txBody>
      </p:sp>
      <p:sp>
        <p:nvSpPr>
          <p:cNvPr id="3" name="Content Placeholder 2">
            <a:extLst>
              <a:ext uri="{FF2B5EF4-FFF2-40B4-BE49-F238E27FC236}">
                <a16:creationId xmlns:a16="http://schemas.microsoft.com/office/drawing/2014/main" id="{B3105C9B-E563-5C38-F0F8-0D6BD1BDBF9F}"/>
              </a:ext>
            </a:extLst>
          </p:cNvPr>
          <p:cNvSpPr>
            <a:spLocks noGrp="1"/>
          </p:cNvSpPr>
          <p:nvPr>
            <p:ph sz="quarter" idx="10"/>
          </p:nvPr>
        </p:nvSpPr>
        <p:spPr>
          <a:xfrm>
            <a:off x="906463" y="1939895"/>
            <a:ext cx="7424443" cy="1099396"/>
          </a:xfrm>
        </p:spPr>
        <p:txBody>
          <a:bodyPr>
            <a:normAutofit/>
          </a:bodyPr>
          <a:lstStyle/>
          <a:p>
            <a:r>
              <a:rPr lang="en-GB" sz="1400" dirty="0"/>
              <a:t>Example scenario created for illustrative purposes</a:t>
            </a:r>
          </a:p>
          <a:p>
            <a:r>
              <a:rPr lang="en-GB" sz="1400" dirty="0"/>
              <a:t>Values driven by assumptions regarding performance against target and investigation conversation, including proportion of investigations leading to site visits.</a:t>
            </a:r>
          </a:p>
          <a:p>
            <a:endParaRPr lang="en-GB" sz="1400" dirty="0"/>
          </a:p>
        </p:txBody>
      </p:sp>
      <p:pic>
        <p:nvPicPr>
          <p:cNvPr id="10" name="Picture 9">
            <a:extLst>
              <a:ext uri="{FF2B5EF4-FFF2-40B4-BE49-F238E27FC236}">
                <a16:creationId xmlns:a16="http://schemas.microsoft.com/office/drawing/2014/main" id="{43AE680A-D03B-BCC7-8560-742FF476C058}"/>
              </a:ext>
            </a:extLst>
          </p:cNvPr>
          <p:cNvPicPr>
            <a:picLocks noChangeAspect="1"/>
          </p:cNvPicPr>
          <p:nvPr/>
        </p:nvPicPr>
        <p:blipFill>
          <a:blip r:embed="rId2"/>
          <a:stretch>
            <a:fillRect/>
          </a:stretch>
        </p:blipFill>
        <p:spPr>
          <a:xfrm>
            <a:off x="285381" y="3039291"/>
            <a:ext cx="11710606" cy="2014490"/>
          </a:xfrm>
          <a:prstGeom prst="rect">
            <a:avLst/>
          </a:prstGeom>
        </p:spPr>
      </p:pic>
      <p:sp>
        <p:nvSpPr>
          <p:cNvPr id="11" name="TextBox 10">
            <a:extLst>
              <a:ext uri="{FF2B5EF4-FFF2-40B4-BE49-F238E27FC236}">
                <a16:creationId xmlns:a16="http://schemas.microsoft.com/office/drawing/2014/main" id="{7469C82F-71DE-0A94-CA56-8A857EC9C0CE}"/>
              </a:ext>
            </a:extLst>
          </p:cNvPr>
          <p:cNvSpPr txBox="1"/>
          <p:nvPr/>
        </p:nvSpPr>
        <p:spPr>
          <a:xfrm>
            <a:off x="285381" y="5220826"/>
            <a:ext cx="4497634" cy="1356955"/>
          </a:xfrm>
          <a:prstGeom prst="rect">
            <a:avLst/>
          </a:prstGeom>
        </p:spPr>
        <p:txBody>
          <a:bodyPr vert="horz" lIns="91440" tIns="45720" rIns="91440" bIns="45720" rtlCol="0">
            <a:normAutofit fontScale="77500" lnSpcReduction="20000"/>
          </a:bodyPr>
          <a:lstStyle>
            <a:lvl1pPr marL="228600" indent="-228600">
              <a:lnSpc>
                <a:spcPct val="90000"/>
              </a:lnSpc>
              <a:spcBef>
                <a:spcPts val="1000"/>
              </a:spcBef>
              <a:buClr>
                <a:srgbClr val="70ADA3"/>
              </a:buClr>
              <a:buFont typeface="Arial" panose="020B0604020202020204" pitchFamily="34" charset="0"/>
              <a:buChar char="•"/>
              <a:defRPr sz="1400">
                <a:latin typeface="Roboto" panose="02000000000000000000" pitchFamily="2" charset="0"/>
                <a:ea typeface="Roboto" panose="02000000000000000000" pitchFamily="2" charset="0"/>
              </a:defRPr>
            </a:lvl1pPr>
            <a:lvl2pPr marL="685800" indent="-228600">
              <a:lnSpc>
                <a:spcPct val="90000"/>
              </a:lnSpc>
              <a:spcBef>
                <a:spcPts val="500"/>
              </a:spcBef>
              <a:buClr>
                <a:srgbClr val="70ADA3"/>
              </a:buClr>
              <a:buFont typeface="Arial" panose="020B0604020202020204" pitchFamily="34" charset="0"/>
              <a:buChar char="•"/>
              <a:defRPr sz="1600">
                <a:latin typeface="Roboto" panose="02000000000000000000" pitchFamily="2" charset="0"/>
                <a:ea typeface="Roboto" panose="02000000000000000000" pitchFamily="2" charset="0"/>
              </a:defRPr>
            </a:lvl2pPr>
            <a:lvl3pPr marL="1143000" indent="-228600">
              <a:lnSpc>
                <a:spcPct val="90000"/>
              </a:lnSpc>
              <a:spcBef>
                <a:spcPts val="500"/>
              </a:spcBef>
              <a:buClr>
                <a:srgbClr val="70ADA3"/>
              </a:buClr>
              <a:buFont typeface="Arial" panose="020B0604020202020204" pitchFamily="34" charset="0"/>
              <a:buChar char="•"/>
              <a:defRPr sz="1400">
                <a:latin typeface="Roboto" panose="02000000000000000000" pitchFamily="2" charset="0"/>
                <a:ea typeface="Roboto" panose="02000000000000000000" pitchFamily="2" charset="0"/>
              </a:defRPr>
            </a:lvl3pPr>
            <a:lvl4pPr marL="1600200" indent="-228600">
              <a:lnSpc>
                <a:spcPct val="90000"/>
              </a:lnSpc>
              <a:spcBef>
                <a:spcPts val="500"/>
              </a:spcBef>
              <a:buClr>
                <a:srgbClr val="70ADA3"/>
              </a:buClr>
              <a:buFont typeface="Arial" panose="020B0604020202020204" pitchFamily="34" charset="0"/>
              <a:buChar char="•"/>
              <a:defRPr sz="1200">
                <a:latin typeface="Roboto" panose="02000000000000000000" pitchFamily="2" charset="0"/>
                <a:ea typeface="Roboto" panose="02000000000000000000" pitchFamily="2" charset="0"/>
              </a:defRPr>
            </a:lvl4pPr>
            <a:lvl5pPr marL="2057400" indent="-228600">
              <a:lnSpc>
                <a:spcPct val="90000"/>
              </a:lnSpc>
              <a:spcBef>
                <a:spcPts val="500"/>
              </a:spcBef>
              <a:buClr>
                <a:srgbClr val="70ADA3"/>
              </a:buClr>
              <a:buFont typeface="Arial" panose="020B0604020202020204" pitchFamily="34" charset="0"/>
              <a:buChar char="•"/>
              <a:defRPr sz="1100">
                <a:latin typeface="Roboto" panose="02000000000000000000" pitchFamily="2" charset="0"/>
                <a:ea typeface="Roboto" panose="02000000000000000000"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en-GB" dirty="0"/>
              <a:t>Key Assumptions:</a:t>
            </a:r>
          </a:p>
          <a:p>
            <a:r>
              <a:rPr lang="en-GB" dirty="0"/>
              <a:t>£12m total pot</a:t>
            </a:r>
          </a:p>
          <a:p>
            <a:r>
              <a:rPr lang="en-GB" dirty="0"/>
              <a:t>Overall pot performance c. 45%</a:t>
            </a:r>
          </a:p>
          <a:p>
            <a:r>
              <a:rPr lang="en-GB" dirty="0"/>
              <a:t>Site visit multiplier 50% (does not also receive desktop payment)</a:t>
            </a:r>
          </a:p>
          <a:p>
            <a:r>
              <a:rPr lang="en-GB" dirty="0"/>
              <a:t>Desktop investigation multiplier 20%</a:t>
            </a:r>
          </a:p>
          <a:p>
            <a:endParaRPr lang="en-GB" dirty="0"/>
          </a:p>
        </p:txBody>
      </p:sp>
      <p:sp>
        <p:nvSpPr>
          <p:cNvPr id="12" name="Speech Bubble: Rectangle with Corners Rounded 11">
            <a:extLst>
              <a:ext uri="{FF2B5EF4-FFF2-40B4-BE49-F238E27FC236}">
                <a16:creationId xmlns:a16="http://schemas.microsoft.com/office/drawing/2014/main" id="{C3AA4F32-91FE-9B7A-D16B-E119693AC3E3}"/>
              </a:ext>
            </a:extLst>
          </p:cNvPr>
          <p:cNvSpPr/>
          <p:nvPr/>
        </p:nvSpPr>
        <p:spPr>
          <a:xfrm>
            <a:off x="5927340" y="5220826"/>
            <a:ext cx="2403566" cy="1497874"/>
          </a:xfrm>
          <a:prstGeom prst="wedgeRoundRectCallout">
            <a:avLst>
              <a:gd name="adj1" fmla="val 113720"/>
              <a:gd name="adj2" fmla="val -128343"/>
              <a:gd name="adj3" fmla="val 16667"/>
            </a:avLst>
          </a:prstGeom>
          <a:solidFill>
            <a:srgbClr val="7B282E">
              <a:alpha val="6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Supplier C despite having average confirmed thefts moves to debit position due high investigation conversion and hence lower relative number of investigations</a:t>
            </a:r>
          </a:p>
        </p:txBody>
      </p:sp>
      <p:sp>
        <p:nvSpPr>
          <p:cNvPr id="13" name="Speech Bubble: Rectangle with Corners Rounded 12">
            <a:extLst>
              <a:ext uri="{FF2B5EF4-FFF2-40B4-BE49-F238E27FC236}">
                <a16:creationId xmlns:a16="http://schemas.microsoft.com/office/drawing/2014/main" id="{E572DB64-F36C-CEB2-C4F8-1B863A5D6B69}"/>
              </a:ext>
            </a:extLst>
          </p:cNvPr>
          <p:cNvSpPr/>
          <p:nvPr/>
        </p:nvSpPr>
        <p:spPr>
          <a:xfrm>
            <a:off x="8499566" y="5182620"/>
            <a:ext cx="2403566" cy="1497874"/>
          </a:xfrm>
          <a:prstGeom prst="wedgeRoundRectCallout">
            <a:avLst>
              <a:gd name="adj1" fmla="val 64616"/>
              <a:gd name="adj2" fmla="val -81611"/>
              <a:gd name="adj3" fmla="val 16667"/>
            </a:avLst>
          </a:prstGeom>
          <a:solidFill>
            <a:srgbClr val="7B282E">
              <a:alpha val="6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Significant increase in debit for supplier F – fully unengaged in scheme</a:t>
            </a:r>
          </a:p>
        </p:txBody>
      </p:sp>
      <p:sp>
        <p:nvSpPr>
          <p:cNvPr id="4" name="Speech Bubble: Rectangle with Corners Rounded 3">
            <a:extLst>
              <a:ext uri="{FF2B5EF4-FFF2-40B4-BE49-F238E27FC236}">
                <a16:creationId xmlns:a16="http://schemas.microsoft.com/office/drawing/2014/main" id="{EC8175A0-E29E-29CA-C3E6-79D5CC134235}"/>
              </a:ext>
            </a:extLst>
          </p:cNvPr>
          <p:cNvSpPr/>
          <p:nvPr/>
        </p:nvSpPr>
        <p:spPr>
          <a:xfrm>
            <a:off x="8703065" y="1477200"/>
            <a:ext cx="2582472" cy="1453754"/>
          </a:xfrm>
          <a:prstGeom prst="wedgeRoundRectCallout">
            <a:avLst>
              <a:gd name="adj1" fmla="val 38278"/>
              <a:gd name="adj2" fmla="val 94485"/>
              <a:gd name="adj3" fmla="val 16667"/>
            </a:avLst>
          </a:prstGeom>
          <a:solidFill>
            <a:schemeClr val="accent4">
              <a:alpha val="6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Supplier A has significant increase in payment as the high confirmed theft share is also reflected in a higher share of investigations.</a:t>
            </a:r>
          </a:p>
          <a:p>
            <a:pPr algn="ctr"/>
            <a:r>
              <a:rPr lang="en-GB" sz="1200" dirty="0"/>
              <a:t>Similar impact for supplier E, but reduced due to high conversion rate.</a:t>
            </a:r>
          </a:p>
        </p:txBody>
      </p:sp>
    </p:spTree>
    <p:extLst>
      <p:ext uri="{BB962C8B-B14F-4D97-AF65-F5344CB8AC3E}">
        <p14:creationId xmlns:p14="http://schemas.microsoft.com/office/powerpoint/2010/main" val="2791429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E7BA7B58-88E9-37CF-F148-22FB08370F0C}"/>
              </a:ext>
            </a:extLst>
          </p:cNvPr>
          <p:cNvPicPr>
            <a:picLocks noChangeAspect="1"/>
          </p:cNvPicPr>
          <p:nvPr/>
        </p:nvPicPr>
        <p:blipFill>
          <a:blip r:embed="rId2"/>
          <a:stretch>
            <a:fillRect/>
          </a:stretch>
        </p:blipFill>
        <p:spPr>
          <a:xfrm>
            <a:off x="527992" y="1456161"/>
            <a:ext cx="11136016" cy="3051697"/>
          </a:xfrm>
          <a:prstGeom prst="rect">
            <a:avLst/>
          </a:prstGeom>
        </p:spPr>
      </p:pic>
      <p:sp>
        <p:nvSpPr>
          <p:cNvPr id="2" name="Title 1">
            <a:extLst>
              <a:ext uri="{FF2B5EF4-FFF2-40B4-BE49-F238E27FC236}">
                <a16:creationId xmlns:a16="http://schemas.microsoft.com/office/drawing/2014/main" id="{446935F0-C33A-8FBB-1714-E57D6E826298}"/>
              </a:ext>
            </a:extLst>
          </p:cNvPr>
          <p:cNvSpPr>
            <a:spLocks noGrp="1"/>
          </p:cNvSpPr>
          <p:nvPr>
            <p:ph type="title"/>
          </p:nvPr>
        </p:nvSpPr>
        <p:spPr/>
        <p:txBody>
          <a:bodyPr/>
          <a:lstStyle/>
          <a:p>
            <a:r>
              <a:rPr lang="en-GB" dirty="0"/>
              <a:t>Example Scenario – Non-Domestic</a:t>
            </a:r>
          </a:p>
        </p:txBody>
      </p:sp>
      <p:sp>
        <p:nvSpPr>
          <p:cNvPr id="6" name="TextBox 5">
            <a:extLst>
              <a:ext uri="{FF2B5EF4-FFF2-40B4-BE49-F238E27FC236}">
                <a16:creationId xmlns:a16="http://schemas.microsoft.com/office/drawing/2014/main" id="{F6010DB4-16E0-E6AE-94CF-4D25470DB613}"/>
              </a:ext>
            </a:extLst>
          </p:cNvPr>
          <p:cNvSpPr txBox="1"/>
          <p:nvPr/>
        </p:nvSpPr>
        <p:spPr>
          <a:xfrm>
            <a:off x="285380" y="5220826"/>
            <a:ext cx="4591419" cy="1356955"/>
          </a:xfrm>
          <a:prstGeom prst="rect">
            <a:avLst/>
          </a:prstGeom>
        </p:spPr>
        <p:txBody>
          <a:bodyPr vert="horz" lIns="91440" tIns="45720" rIns="91440" bIns="45720" rtlCol="0">
            <a:normAutofit fontScale="77500" lnSpcReduction="20000"/>
          </a:bodyPr>
          <a:lstStyle>
            <a:lvl1pPr marL="228600" indent="-228600">
              <a:lnSpc>
                <a:spcPct val="90000"/>
              </a:lnSpc>
              <a:spcBef>
                <a:spcPts val="1000"/>
              </a:spcBef>
              <a:buClr>
                <a:srgbClr val="70ADA3"/>
              </a:buClr>
              <a:buFont typeface="Arial" panose="020B0604020202020204" pitchFamily="34" charset="0"/>
              <a:buChar char="•"/>
              <a:defRPr sz="1400">
                <a:latin typeface="Roboto" panose="02000000000000000000" pitchFamily="2" charset="0"/>
                <a:ea typeface="Roboto" panose="02000000000000000000" pitchFamily="2" charset="0"/>
              </a:defRPr>
            </a:lvl1pPr>
            <a:lvl2pPr marL="685800" indent="-228600">
              <a:lnSpc>
                <a:spcPct val="90000"/>
              </a:lnSpc>
              <a:spcBef>
                <a:spcPts val="500"/>
              </a:spcBef>
              <a:buClr>
                <a:srgbClr val="70ADA3"/>
              </a:buClr>
              <a:buFont typeface="Arial" panose="020B0604020202020204" pitchFamily="34" charset="0"/>
              <a:buChar char="•"/>
              <a:defRPr sz="1600">
                <a:latin typeface="Roboto" panose="02000000000000000000" pitchFamily="2" charset="0"/>
                <a:ea typeface="Roboto" panose="02000000000000000000" pitchFamily="2" charset="0"/>
              </a:defRPr>
            </a:lvl2pPr>
            <a:lvl3pPr marL="1143000" indent="-228600">
              <a:lnSpc>
                <a:spcPct val="90000"/>
              </a:lnSpc>
              <a:spcBef>
                <a:spcPts val="500"/>
              </a:spcBef>
              <a:buClr>
                <a:srgbClr val="70ADA3"/>
              </a:buClr>
              <a:buFont typeface="Arial" panose="020B0604020202020204" pitchFamily="34" charset="0"/>
              <a:buChar char="•"/>
              <a:defRPr sz="1400">
                <a:latin typeface="Roboto" panose="02000000000000000000" pitchFamily="2" charset="0"/>
                <a:ea typeface="Roboto" panose="02000000000000000000" pitchFamily="2" charset="0"/>
              </a:defRPr>
            </a:lvl3pPr>
            <a:lvl4pPr marL="1600200" indent="-228600">
              <a:lnSpc>
                <a:spcPct val="90000"/>
              </a:lnSpc>
              <a:spcBef>
                <a:spcPts val="500"/>
              </a:spcBef>
              <a:buClr>
                <a:srgbClr val="70ADA3"/>
              </a:buClr>
              <a:buFont typeface="Arial" panose="020B0604020202020204" pitchFamily="34" charset="0"/>
              <a:buChar char="•"/>
              <a:defRPr sz="1200">
                <a:latin typeface="Roboto" panose="02000000000000000000" pitchFamily="2" charset="0"/>
                <a:ea typeface="Roboto" panose="02000000000000000000" pitchFamily="2" charset="0"/>
              </a:defRPr>
            </a:lvl4pPr>
            <a:lvl5pPr marL="2057400" indent="-228600">
              <a:lnSpc>
                <a:spcPct val="90000"/>
              </a:lnSpc>
              <a:spcBef>
                <a:spcPts val="500"/>
              </a:spcBef>
              <a:buClr>
                <a:srgbClr val="70ADA3"/>
              </a:buClr>
              <a:buFont typeface="Arial" panose="020B0604020202020204" pitchFamily="34" charset="0"/>
              <a:buChar char="•"/>
              <a:defRPr sz="1100">
                <a:latin typeface="Roboto" panose="02000000000000000000" pitchFamily="2" charset="0"/>
                <a:ea typeface="Roboto" panose="02000000000000000000"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en-GB" dirty="0"/>
              <a:t>Key Assumptions:</a:t>
            </a:r>
          </a:p>
          <a:p>
            <a:r>
              <a:rPr lang="en-GB" dirty="0"/>
              <a:t>£4m total pot</a:t>
            </a:r>
          </a:p>
          <a:p>
            <a:r>
              <a:rPr lang="en-GB" dirty="0"/>
              <a:t>Overall pot performance c. 55%</a:t>
            </a:r>
          </a:p>
          <a:p>
            <a:r>
              <a:rPr lang="en-GB" dirty="0"/>
              <a:t>Site visit multiplier 50% does not also receive desktop payment</a:t>
            </a:r>
          </a:p>
          <a:p>
            <a:r>
              <a:rPr lang="en-GB" dirty="0"/>
              <a:t>Desktop investigation multiplier 20%</a:t>
            </a:r>
          </a:p>
          <a:p>
            <a:endParaRPr lang="en-GB" dirty="0"/>
          </a:p>
        </p:txBody>
      </p:sp>
      <p:sp>
        <p:nvSpPr>
          <p:cNvPr id="9" name="Speech Bubble: Rectangle with Corners Rounded 8">
            <a:extLst>
              <a:ext uri="{FF2B5EF4-FFF2-40B4-BE49-F238E27FC236}">
                <a16:creationId xmlns:a16="http://schemas.microsoft.com/office/drawing/2014/main" id="{FE96486C-FF69-208B-A370-3922DC85A0FA}"/>
              </a:ext>
            </a:extLst>
          </p:cNvPr>
          <p:cNvSpPr/>
          <p:nvPr/>
        </p:nvSpPr>
        <p:spPr>
          <a:xfrm>
            <a:off x="6533113" y="5079907"/>
            <a:ext cx="2403566" cy="1497874"/>
          </a:xfrm>
          <a:prstGeom prst="wedgeRoundRectCallout">
            <a:avLst>
              <a:gd name="adj1" fmla="val 4483"/>
              <a:gd name="adj2" fmla="val -153817"/>
              <a:gd name="adj3" fmla="val 16667"/>
            </a:avLst>
          </a:prstGeom>
          <a:solidFill>
            <a:srgbClr val="7B282E">
              <a:alpha val="6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Reporting few or no thefts but a high number of investigations can still result in payment to supplier</a:t>
            </a:r>
          </a:p>
        </p:txBody>
      </p:sp>
      <p:sp>
        <p:nvSpPr>
          <p:cNvPr id="10" name="Speech Bubble: Rectangle with Corners Rounded 9">
            <a:extLst>
              <a:ext uri="{FF2B5EF4-FFF2-40B4-BE49-F238E27FC236}">
                <a16:creationId xmlns:a16="http://schemas.microsoft.com/office/drawing/2014/main" id="{134F0F87-74ED-3475-6935-91DA3919216C}"/>
              </a:ext>
            </a:extLst>
          </p:cNvPr>
          <p:cNvSpPr/>
          <p:nvPr/>
        </p:nvSpPr>
        <p:spPr>
          <a:xfrm>
            <a:off x="9145404" y="5079907"/>
            <a:ext cx="2403566" cy="1497874"/>
          </a:xfrm>
          <a:prstGeom prst="wedgeRoundRectCallout">
            <a:avLst>
              <a:gd name="adj1" fmla="val 13483"/>
              <a:gd name="adj2" fmla="val -246372"/>
              <a:gd name="adj3" fmla="val 16667"/>
            </a:avLst>
          </a:prstGeom>
          <a:solidFill>
            <a:srgbClr val="7B282E">
              <a:alpha val="6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Similar to domestic supplier I with a high investigation conversion rate and average performed sees significantly higher payment into scheme (debit)</a:t>
            </a:r>
          </a:p>
        </p:txBody>
      </p:sp>
    </p:spTree>
    <p:extLst>
      <p:ext uri="{BB962C8B-B14F-4D97-AF65-F5344CB8AC3E}">
        <p14:creationId xmlns:p14="http://schemas.microsoft.com/office/powerpoint/2010/main" val="1676328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F8D4B60-7FBC-3444-D46B-91ECE375F377}"/>
              </a:ext>
            </a:extLst>
          </p:cNvPr>
          <p:cNvSpPr>
            <a:spLocks noGrp="1"/>
          </p:cNvSpPr>
          <p:nvPr>
            <p:ph type="title"/>
          </p:nvPr>
        </p:nvSpPr>
        <p:spPr/>
        <p:txBody>
          <a:bodyPr>
            <a:normAutofit fontScale="90000"/>
          </a:bodyPr>
          <a:lstStyle/>
          <a:p>
            <a:r>
              <a:rPr lang="en-GB" dirty="0"/>
              <a:t>Debits / Credits Calculation – ALTERNATE APPROACH</a:t>
            </a:r>
          </a:p>
        </p:txBody>
      </p:sp>
      <p:sp>
        <p:nvSpPr>
          <p:cNvPr id="4" name="Content Placeholder 3">
            <a:extLst>
              <a:ext uri="{FF2B5EF4-FFF2-40B4-BE49-F238E27FC236}">
                <a16:creationId xmlns:a16="http://schemas.microsoft.com/office/drawing/2014/main" id="{B3A40F1A-04F3-6773-54BB-8D912C6C4BB3}"/>
              </a:ext>
            </a:extLst>
          </p:cNvPr>
          <p:cNvSpPr>
            <a:spLocks noGrp="1"/>
          </p:cNvSpPr>
          <p:nvPr>
            <p:ph sz="quarter" idx="10"/>
          </p:nvPr>
        </p:nvSpPr>
        <p:spPr>
          <a:xfrm>
            <a:off x="906463" y="1939894"/>
            <a:ext cx="9217025" cy="4552981"/>
          </a:xfrm>
        </p:spPr>
        <p:txBody>
          <a:bodyPr>
            <a:noAutofit/>
          </a:bodyPr>
          <a:lstStyle/>
          <a:p>
            <a:r>
              <a:rPr lang="en-GB" dirty="0"/>
              <a:t>Alternate option is to make fixed payment for investigations, with cost socialised, i.e.:</a:t>
            </a:r>
          </a:p>
          <a:p>
            <a:endParaRPr lang="en-GB" dirty="0"/>
          </a:p>
          <a:p>
            <a:endParaRPr lang="en-GB" dirty="0"/>
          </a:p>
          <a:p>
            <a:endParaRPr lang="en-GB" dirty="0"/>
          </a:p>
          <a:p>
            <a:endParaRPr lang="en-GB" dirty="0"/>
          </a:p>
          <a:p>
            <a:endParaRPr lang="en-GB" dirty="0"/>
          </a:p>
          <a:p>
            <a:endParaRPr lang="en-GB" dirty="0"/>
          </a:p>
          <a:p>
            <a:r>
              <a:rPr lang="en-GB" dirty="0"/>
              <a:t>Socialisation could be based on:</a:t>
            </a:r>
          </a:p>
          <a:p>
            <a:pPr lvl="1"/>
            <a:r>
              <a:rPr lang="en-GB" dirty="0"/>
              <a:t>Market share – arguably simplest approach</a:t>
            </a:r>
          </a:p>
          <a:p>
            <a:pPr lvl="1"/>
            <a:r>
              <a:rPr lang="en-GB" dirty="0"/>
              <a:t>Share of under performance against target – adding additional incentive to hit target, but risk of funding cliff edge if improvements in performance continue and more suppliers go over target, i.e. </a:t>
            </a:r>
          </a:p>
          <a:p>
            <a:pPr lvl="1"/>
            <a:endParaRPr lang="en-GB"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EAFB98B-7F19-9019-BEB8-54D4C3C6A785}"/>
                  </a:ext>
                </a:extLst>
              </p:cNvPr>
              <p:cNvSpPr txBox="1"/>
              <p:nvPr/>
            </p:nvSpPr>
            <p:spPr>
              <a:xfrm>
                <a:off x="838200" y="2465329"/>
                <a:ext cx="8672060" cy="173041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GB" b="0" i="0" smtClean="0">
                          <a:latin typeface="Cambria Math" panose="02040503050406030204" pitchFamily="18" charset="0"/>
                        </a:rPr>
                        <m:t>Theft</m:t>
                      </m:r>
                      <m:r>
                        <a:rPr lang="en-GB" b="0" i="0" smtClean="0">
                          <a:latin typeface="Cambria Math" panose="02040503050406030204" pitchFamily="18" charset="0"/>
                        </a:rPr>
                        <m:t> </m:t>
                      </m:r>
                      <m:r>
                        <m:rPr>
                          <m:sty m:val="p"/>
                        </m:rPr>
                        <a:rPr lang="en-GB" b="0" i="0" smtClean="0">
                          <a:latin typeface="Cambria Math" panose="02040503050406030204" pitchFamily="18" charset="0"/>
                        </a:rPr>
                        <m:t>Payment</m:t>
                      </m:r>
                      <m:r>
                        <a:rPr lang="el-GR" i="1" smtClean="0">
                          <a:latin typeface="Cambria Math" panose="02040503050406030204" pitchFamily="18" charset="0"/>
                        </a:rPr>
                        <m:t>=</m:t>
                      </m:r>
                    </m:oMath>
                    <m:oMath xmlns:m="http://schemas.openxmlformats.org/officeDocument/2006/math">
                      <m:r>
                        <a:rPr lang="en-GB" b="0" i="1" smtClean="0">
                          <a:latin typeface="Cambria Math" panose="02040503050406030204" pitchFamily="18" charset="0"/>
                        </a:rPr>
                        <m:t>𝑃𝑜𝑡</m:t>
                      </m:r>
                      <m:r>
                        <a:rPr lang="en-GB" b="0" i="1" smtClean="0">
                          <a:latin typeface="Cambria Math" panose="02040503050406030204" pitchFamily="18" charset="0"/>
                        </a:rPr>
                        <m:t> ∗</m:t>
                      </m:r>
                      <m:d>
                        <m:dPr>
                          <m:ctrlPr>
                            <a:rPr lang="en-GB" b="0" i="1" smtClean="0">
                              <a:latin typeface="Cambria Math" panose="02040503050406030204" pitchFamily="18" charset="0"/>
                            </a:rPr>
                          </m:ctrlPr>
                        </m:dPr>
                        <m:e>
                          <m:f>
                            <m:fPr>
                              <m:ctrlPr>
                                <a:rPr lang="en-GB" b="0" i="1" smtClean="0">
                                  <a:latin typeface="Cambria Math" panose="02040503050406030204" pitchFamily="18" charset="0"/>
                                </a:rPr>
                              </m:ctrlPr>
                            </m:fPr>
                            <m:num>
                              <m:r>
                                <a:rPr lang="en-GB" b="0" i="1" smtClean="0">
                                  <a:latin typeface="Cambria Math" panose="02040503050406030204" pitchFamily="18" charset="0"/>
                                </a:rPr>
                                <m:t>𝑃𝑎𝑟𝑡𝑦</m:t>
                              </m:r>
                              <m:r>
                                <a:rPr lang="en-GB" b="0" i="1" smtClean="0">
                                  <a:latin typeface="Cambria Math" panose="02040503050406030204" pitchFamily="18" charset="0"/>
                                </a:rPr>
                                <m:t> </m:t>
                              </m:r>
                              <m:r>
                                <a:rPr lang="en-GB" b="0" i="1" smtClean="0">
                                  <a:latin typeface="Cambria Math" panose="02040503050406030204" pitchFamily="18" charset="0"/>
                                </a:rPr>
                                <m:t>𝐶𝑜𝑛𝑓𝑖𝑟𝑚𝑒𝑑</m:t>
                              </m:r>
                              <m:r>
                                <a:rPr lang="en-GB" b="0" i="1" smtClean="0">
                                  <a:latin typeface="Cambria Math" panose="02040503050406030204" pitchFamily="18" charset="0"/>
                                </a:rPr>
                                <m:t> </m:t>
                              </m:r>
                              <m:r>
                                <a:rPr lang="en-GB" b="0" i="1" smtClean="0">
                                  <a:latin typeface="Cambria Math" panose="02040503050406030204" pitchFamily="18" charset="0"/>
                                </a:rPr>
                                <m:t>𝑇h𝑒𝑓𝑡𝑠</m:t>
                              </m:r>
                            </m:num>
                            <m:den>
                              <m:r>
                                <a:rPr lang="en-GB" b="0" i="1" smtClean="0">
                                  <a:latin typeface="Cambria Math" panose="02040503050406030204" pitchFamily="18" charset="0"/>
                                </a:rPr>
                                <m:t>𝑇𝑜𝑡𝑎𝑙</m:t>
                              </m:r>
                              <m:r>
                                <a:rPr lang="en-GB" b="0" i="1" smtClean="0">
                                  <a:latin typeface="Cambria Math" panose="02040503050406030204" pitchFamily="18" charset="0"/>
                                </a:rPr>
                                <m:t> </m:t>
                              </m:r>
                              <m:r>
                                <a:rPr lang="en-GB" b="0" i="1" smtClean="0">
                                  <a:latin typeface="Cambria Math" panose="02040503050406030204" pitchFamily="18" charset="0"/>
                                </a:rPr>
                                <m:t>𝐶𝑜𝑛𝑓𝑖𝑟𝑚𝑒𝑑</m:t>
                              </m:r>
                              <m:r>
                                <a:rPr lang="en-GB" b="0" i="1" smtClean="0">
                                  <a:latin typeface="Cambria Math" panose="02040503050406030204" pitchFamily="18" charset="0"/>
                                </a:rPr>
                                <m:t> </m:t>
                              </m:r>
                              <m:r>
                                <a:rPr lang="en-GB" b="0" i="1" smtClean="0">
                                  <a:latin typeface="Cambria Math" panose="02040503050406030204" pitchFamily="18" charset="0"/>
                                </a:rPr>
                                <m:t>𝑇h𝑒𝑓𝑡𝑠</m:t>
                              </m:r>
                            </m:den>
                          </m:f>
                          <m:r>
                            <a:rPr lang="en-GB" b="0" i="1" smtClean="0">
                              <a:latin typeface="Cambria Math" panose="02040503050406030204" pitchFamily="18" charset="0"/>
                            </a:rPr>
                            <m:t> −</m:t>
                          </m:r>
                          <m:r>
                            <a:rPr lang="en-GB" b="0" i="1" smtClean="0">
                              <a:latin typeface="Cambria Math" panose="02040503050406030204" pitchFamily="18" charset="0"/>
                            </a:rPr>
                            <m:t>𝑀𝑎𝑟𝑘𝑒𝑡</m:t>
                          </m:r>
                          <m:r>
                            <a:rPr lang="en-GB" b="0" i="1" smtClean="0">
                              <a:latin typeface="Cambria Math" panose="02040503050406030204" pitchFamily="18" charset="0"/>
                            </a:rPr>
                            <m:t> </m:t>
                          </m:r>
                          <m:r>
                            <a:rPr lang="en-GB" b="0" i="1" smtClean="0">
                              <a:latin typeface="Cambria Math" panose="02040503050406030204" pitchFamily="18" charset="0"/>
                            </a:rPr>
                            <m:t>𝑆h𝑎𝑟𝑒</m:t>
                          </m:r>
                        </m:e>
                      </m:d>
                      <m:r>
                        <a:rPr lang="en-GB" b="0" i="1" smtClean="0">
                          <a:latin typeface="Cambria Math" panose="02040503050406030204" pitchFamily="18" charset="0"/>
                        </a:rPr>
                        <m:t>+</m:t>
                      </m:r>
                    </m:oMath>
                    <m:oMath xmlns:m="http://schemas.openxmlformats.org/officeDocument/2006/math">
                      <m:r>
                        <a:rPr lang="en-GB" b="0" i="1" smtClean="0">
                          <a:latin typeface="Cambria Math" panose="02040503050406030204" pitchFamily="18" charset="0"/>
                        </a:rPr>
                        <m:t>𝑃𝑎𝑟𝑡𝑦</m:t>
                      </m:r>
                      <m:r>
                        <a:rPr lang="en-GB" b="0" i="1" smtClean="0">
                          <a:latin typeface="Cambria Math" panose="02040503050406030204" pitchFamily="18" charset="0"/>
                        </a:rPr>
                        <m:t> </m:t>
                      </m:r>
                      <m:r>
                        <a:rPr lang="en-GB" b="0" i="1" smtClean="0">
                          <a:latin typeface="Cambria Math" panose="02040503050406030204" pitchFamily="18" charset="0"/>
                        </a:rPr>
                        <m:t>𝑆𝑖𝑡𝑒</m:t>
                      </m:r>
                      <m:r>
                        <a:rPr lang="en-GB" b="0" i="1" smtClean="0">
                          <a:latin typeface="Cambria Math" panose="02040503050406030204" pitchFamily="18" charset="0"/>
                        </a:rPr>
                        <m:t> </m:t>
                      </m:r>
                      <m:r>
                        <a:rPr lang="en-GB" b="0" i="1" smtClean="0">
                          <a:latin typeface="Cambria Math" panose="02040503050406030204" pitchFamily="18" charset="0"/>
                        </a:rPr>
                        <m:t>𝑉𝑖𝑠𝑖𝑡𝑠</m:t>
                      </m:r>
                      <m:r>
                        <a:rPr lang="en-GB" b="0" i="1" smtClean="0">
                          <a:latin typeface="Cambria Math" panose="02040503050406030204" pitchFamily="18" charset="0"/>
                        </a:rPr>
                        <m:t> ∗</m:t>
                      </m:r>
                      <m:r>
                        <a:rPr lang="en-GB" b="0" i="1" smtClean="0">
                          <a:latin typeface="Cambria Math" panose="02040503050406030204" pitchFamily="18" charset="0"/>
                        </a:rPr>
                        <m:t>𝑆𝑖𝑡𝑒</m:t>
                      </m:r>
                      <m:r>
                        <a:rPr lang="en-GB" b="0" i="1" smtClean="0">
                          <a:latin typeface="Cambria Math" panose="02040503050406030204" pitchFamily="18" charset="0"/>
                        </a:rPr>
                        <m:t> </m:t>
                      </m:r>
                      <m:r>
                        <a:rPr lang="en-GB" b="0" i="1" smtClean="0">
                          <a:latin typeface="Cambria Math" panose="02040503050406030204" pitchFamily="18" charset="0"/>
                        </a:rPr>
                        <m:t>𝑉𝑖𝑠𝑖𝑡</m:t>
                      </m:r>
                      <m:r>
                        <a:rPr lang="en-GB" b="0" i="1" smtClean="0">
                          <a:latin typeface="Cambria Math" panose="02040503050406030204" pitchFamily="18" charset="0"/>
                        </a:rPr>
                        <m:t> </m:t>
                      </m:r>
                      <m:r>
                        <a:rPr lang="en-GB" b="0" i="1" smtClean="0">
                          <a:latin typeface="Cambria Math" panose="02040503050406030204" pitchFamily="18" charset="0"/>
                        </a:rPr>
                        <m:t>𝑀𝑢𝑙𝑡𝑖𝑝𝑙𝑖𝑒𝑟</m:t>
                      </m:r>
                      <m:r>
                        <a:rPr lang="en-GB" b="0" i="1" smtClean="0">
                          <a:latin typeface="Cambria Math" panose="02040503050406030204" pitchFamily="18" charset="0"/>
                        </a:rPr>
                        <m:t> ∗</m:t>
                      </m:r>
                      <m:r>
                        <a:rPr lang="en-GB" b="0" i="1" smtClean="0">
                          <a:latin typeface="Cambria Math" panose="02040503050406030204" pitchFamily="18" charset="0"/>
                        </a:rPr>
                        <m:t>𝑇𝐷𝑉</m:t>
                      </m:r>
                      <m:r>
                        <a:rPr lang="en-GB" b="0" i="1" smtClean="0">
                          <a:latin typeface="Cambria Math" panose="02040503050406030204" pitchFamily="18" charset="0"/>
                        </a:rPr>
                        <m:t>+</m:t>
                      </m:r>
                    </m:oMath>
                    <m:oMath xmlns:m="http://schemas.openxmlformats.org/officeDocument/2006/math">
                      <m:r>
                        <a:rPr lang="en-GB" b="0" i="1" smtClean="0">
                          <a:latin typeface="Cambria Math" panose="02040503050406030204" pitchFamily="18" charset="0"/>
                        </a:rPr>
                        <m:t>𝑃𝑎𝑟𝑡𝑦</m:t>
                      </m:r>
                      <m:r>
                        <a:rPr lang="en-GB" b="0" i="1" smtClean="0">
                          <a:latin typeface="Cambria Math" panose="02040503050406030204" pitchFamily="18" charset="0"/>
                        </a:rPr>
                        <m:t> </m:t>
                      </m:r>
                      <m:r>
                        <a:rPr lang="en-GB" b="0" i="1" smtClean="0">
                          <a:latin typeface="Cambria Math" panose="02040503050406030204" pitchFamily="18" charset="0"/>
                        </a:rPr>
                        <m:t>𝐷𝑒𝑠𝑘𝑡𝑜𝑝</m:t>
                      </m:r>
                      <m:r>
                        <a:rPr lang="en-GB" b="0" i="1" smtClean="0">
                          <a:latin typeface="Cambria Math" panose="02040503050406030204" pitchFamily="18" charset="0"/>
                        </a:rPr>
                        <m:t> </m:t>
                      </m:r>
                      <m:r>
                        <a:rPr lang="en-GB" b="0" i="1" smtClean="0">
                          <a:latin typeface="Cambria Math" panose="02040503050406030204" pitchFamily="18" charset="0"/>
                        </a:rPr>
                        <m:t>𝐼𝑛𝑣𝑒𝑠𝑡𝑖𝑔𝑎𝑡𝑖𝑜𝑛𝑠</m:t>
                      </m:r>
                      <m:r>
                        <a:rPr lang="en-GB" b="0" i="1" smtClean="0">
                          <a:latin typeface="Cambria Math" panose="02040503050406030204" pitchFamily="18" charset="0"/>
                        </a:rPr>
                        <m:t> ∗</m:t>
                      </m:r>
                      <m:r>
                        <a:rPr lang="en-GB" b="0" i="1" smtClean="0">
                          <a:latin typeface="Cambria Math" panose="02040503050406030204" pitchFamily="18" charset="0"/>
                        </a:rPr>
                        <m:t>𝐷𝑒𝑠𝑘𝑡𝑜𝑝</m:t>
                      </m:r>
                      <m:r>
                        <a:rPr lang="en-GB" b="0" i="1" smtClean="0">
                          <a:latin typeface="Cambria Math" panose="02040503050406030204" pitchFamily="18" charset="0"/>
                        </a:rPr>
                        <m:t> </m:t>
                      </m:r>
                      <m:r>
                        <a:rPr lang="en-GB" b="0" i="1" smtClean="0">
                          <a:latin typeface="Cambria Math" panose="02040503050406030204" pitchFamily="18" charset="0"/>
                        </a:rPr>
                        <m:t>𝑀𝑢𝑙𝑡𝑖𝑝𝑙𝑖𝑒𝑟</m:t>
                      </m:r>
                      <m:r>
                        <a:rPr lang="en-GB" b="0" i="1" smtClean="0">
                          <a:latin typeface="Cambria Math" panose="02040503050406030204" pitchFamily="18" charset="0"/>
                        </a:rPr>
                        <m:t> ∗</m:t>
                      </m:r>
                      <m:r>
                        <a:rPr lang="en-GB" b="0" i="1" smtClean="0">
                          <a:latin typeface="Cambria Math" panose="02040503050406030204" pitchFamily="18" charset="0"/>
                        </a:rPr>
                        <m:t>𝑇𝐷𝑉</m:t>
                      </m:r>
                      <m:r>
                        <a:rPr lang="en-GB" b="0" i="1" smtClean="0">
                          <a:latin typeface="Cambria Math" panose="02040503050406030204" pitchFamily="18" charset="0"/>
                        </a:rPr>
                        <m:t> −</m:t>
                      </m:r>
                    </m:oMath>
                    <m:oMath xmlns:m="http://schemas.openxmlformats.org/officeDocument/2006/math">
                      <m:r>
                        <a:rPr lang="en-GB" b="0" i="1" smtClean="0">
                          <a:latin typeface="Cambria Math" panose="02040503050406030204" pitchFamily="18" charset="0"/>
                        </a:rPr>
                        <m:t>𝑆𝑜𝑐𝑖𝑎𝑙𝑖𝑠𝑎𝑡𝑖𝑜𝑛</m:t>
                      </m:r>
                      <m:r>
                        <a:rPr lang="en-GB" b="0" i="1" smtClean="0">
                          <a:latin typeface="Cambria Math" panose="02040503050406030204" pitchFamily="18" charset="0"/>
                        </a:rPr>
                        <m:t> </m:t>
                      </m:r>
                      <m:r>
                        <a:rPr lang="en-GB" b="0" i="1" smtClean="0">
                          <a:latin typeface="Cambria Math" panose="02040503050406030204" pitchFamily="18" charset="0"/>
                        </a:rPr>
                        <m:t>𝐶h𝑎𝑟𝑔𝑒</m:t>
                      </m:r>
                    </m:oMath>
                  </m:oMathPara>
                </a14:m>
                <a:br>
                  <a:rPr lang="en-GB" b="0" i="1" dirty="0">
                    <a:latin typeface="Cambria Math" panose="02040503050406030204" pitchFamily="18" charset="0"/>
                  </a:rPr>
                </a:br>
                <a:endParaRPr lang="en-GB" b="0" i="1" dirty="0">
                  <a:latin typeface="Cambria Math" panose="02040503050406030204" pitchFamily="18" charset="0"/>
                </a:endParaRPr>
              </a:p>
            </p:txBody>
          </p:sp>
        </mc:Choice>
        <mc:Fallback xmlns="">
          <p:sp>
            <p:nvSpPr>
              <p:cNvPr id="7" name="TextBox 6">
                <a:extLst>
                  <a:ext uri="{FF2B5EF4-FFF2-40B4-BE49-F238E27FC236}">
                    <a16:creationId xmlns:a16="http://schemas.microsoft.com/office/drawing/2014/main" id="{3EAFB98B-7F19-9019-BEB8-54D4C3C6A785}"/>
                  </a:ext>
                </a:extLst>
              </p:cNvPr>
              <p:cNvSpPr txBox="1">
                <a:spLocks noRot="1" noChangeAspect="1" noMove="1" noResize="1" noEditPoints="1" noAdjustHandles="1" noChangeArrowheads="1" noChangeShapeType="1" noTextEdit="1"/>
              </p:cNvSpPr>
              <p:nvPr/>
            </p:nvSpPr>
            <p:spPr>
              <a:xfrm>
                <a:off x="838200" y="2465329"/>
                <a:ext cx="8672060" cy="1730410"/>
              </a:xfrm>
              <a:prstGeom prst="rect">
                <a:avLst/>
              </a:prstGeom>
              <a:blipFill>
                <a:blip r:embed="rId2"/>
                <a:stretch>
                  <a:fillRect b="-5282"/>
                </a:stretch>
              </a:blipFill>
            </p:spPr>
            <p:txBody>
              <a:bodyPr/>
              <a:lstStyle/>
              <a:p>
                <a:r>
                  <a:rPr lang="en-GB">
                    <a:noFill/>
                  </a:rPr>
                  <a:t> </a:t>
                </a:r>
              </a:p>
            </p:txBody>
          </p:sp>
        </mc:Fallback>
      </mc:AlternateContent>
      <p:sp>
        <p:nvSpPr>
          <p:cNvPr id="2" name="Speech Bubble: Rectangle with Corners Rounded 1">
            <a:extLst>
              <a:ext uri="{FF2B5EF4-FFF2-40B4-BE49-F238E27FC236}">
                <a16:creationId xmlns:a16="http://schemas.microsoft.com/office/drawing/2014/main" id="{AF7F67DC-0F6A-4A6F-A022-B86955988DD2}"/>
              </a:ext>
            </a:extLst>
          </p:cNvPr>
          <p:cNvSpPr/>
          <p:nvPr/>
        </p:nvSpPr>
        <p:spPr>
          <a:xfrm>
            <a:off x="9293431" y="2374933"/>
            <a:ext cx="2403566" cy="660111"/>
          </a:xfrm>
          <a:prstGeom prst="wedgeRoundRectCallout">
            <a:avLst>
              <a:gd name="adj1" fmla="val -123556"/>
              <a:gd name="adj2" fmla="val 40218"/>
              <a:gd name="adj3" fmla="val 16667"/>
            </a:avLst>
          </a:prstGeom>
          <a:solidFill>
            <a:schemeClr val="tx2">
              <a:alpha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Confirmed theft debit/credit (unchanged)</a:t>
            </a:r>
          </a:p>
        </p:txBody>
      </p:sp>
      <p:sp>
        <p:nvSpPr>
          <p:cNvPr id="3" name="Speech Bubble: Rectangle with Corners Rounded 2">
            <a:extLst>
              <a:ext uri="{FF2B5EF4-FFF2-40B4-BE49-F238E27FC236}">
                <a16:creationId xmlns:a16="http://schemas.microsoft.com/office/drawing/2014/main" id="{2FEB84BD-CAF9-D4A4-EEE5-1B5A30DD3392}"/>
              </a:ext>
            </a:extLst>
          </p:cNvPr>
          <p:cNvSpPr/>
          <p:nvPr/>
        </p:nvSpPr>
        <p:spPr>
          <a:xfrm>
            <a:off x="9421250" y="3193445"/>
            <a:ext cx="2403566" cy="473987"/>
          </a:xfrm>
          <a:prstGeom prst="wedgeRoundRectCallout">
            <a:avLst>
              <a:gd name="adj1" fmla="val -72831"/>
              <a:gd name="adj2" fmla="val 33301"/>
              <a:gd name="adj3" fmla="val 16667"/>
            </a:avLst>
          </a:prstGeom>
          <a:solidFill>
            <a:schemeClr val="accent4">
              <a:alpha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Investigation payment</a:t>
            </a:r>
          </a:p>
        </p:txBody>
      </p:sp>
      <p:sp>
        <p:nvSpPr>
          <p:cNvPr id="8" name="Right Brace 7">
            <a:extLst>
              <a:ext uri="{FF2B5EF4-FFF2-40B4-BE49-F238E27FC236}">
                <a16:creationId xmlns:a16="http://schemas.microsoft.com/office/drawing/2014/main" id="{6E3432FC-6485-A2F0-89F3-649F6E59E19D}"/>
              </a:ext>
            </a:extLst>
          </p:cNvPr>
          <p:cNvSpPr/>
          <p:nvPr/>
        </p:nvSpPr>
        <p:spPr>
          <a:xfrm>
            <a:off x="8377084" y="3301984"/>
            <a:ext cx="293099" cy="66011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9" name="Speech Bubble: Rectangle with Corners Rounded 8">
            <a:extLst>
              <a:ext uri="{FF2B5EF4-FFF2-40B4-BE49-F238E27FC236}">
                <a16:creationId xmlns:a16="http://schemas.microsoft.com/office/drawing/2014/main" id="{2D2FFCB8-1FA5-1343-4A95-27C5A9410C12}"/>
              </a:ext>
            </a:extLst>
          </p:cNvPr>
          <p:cNvSpPr/>
          <p:nvPr/>
        </p:nvSpPr>
        <p:spPr>
          <a:xfrm>
            <a:off x="9421250" y="3910754"/>
            <a:ext cx="2403566" cy="473987"/>
          </a:xfrm>
          <a:prstGeom prst="wedgeRoundRectCallout">
            <a:avLst>
              <a:gd name="adj1" fmla="val -257321"/>
              <a:gd name="adj2" fmla="val -16484"/>
              <a:gd name="adj3" fmla="val 16667"/>
            </a:avLst>
          </a:prstGeom>
          <a:solidFill>
            <a:schemeClr val="accent2">
              <a:alpha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Socialisation of investigation payment cost</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E16208C-8C3B-78ED-2F87-DAD41CC5C415}"/>
                  </a:ext>
                </a:extLst>
              </p:cNvPr>
              <p:cNvSpPr txBox="1"/>
              <p:nvPr/>
            </p:nvSpPr>
            <p:spPr>
              <a:xfrm>
                <a:off x="1808993" y="5959807"/>
                <a:ext cx="8574014" cy="433260"/>
              </a:xfrm>
              <a:prstGeom prst="rect">
                <a:avLst/>
              </a:prstGeom>
              <a:noFill/>
            </p:spPr>
            <p:txBody>
              <a:bodyPr wrap="none" lIns="0" tIns="0" rIns="0" bIns="0" rtlCol="0">
                <a:spAutoFit/>
              </a:bodyPr>
              <a:lstStyle/>
              <a:p>
                <a14:m>
                  <m:oMath xmlns:m="http://schemas.openxmlformats.org/officeDocument/2006/math">
                    <m:r>
                      <a:rPr lang="en-GB" b="0" i="1" smtClean="0">
                        <a:latin typeface="Cambria Math" panose="02040503050406030204" pitchFamily="18" charset="0"/>
                      </a:rPr>
                      <m:t>𝑆𝑜𝑐𝑖𝑎𝑙𝑖𝑠𝑎𝑡𝑖𝑜𝑛</m:t>
                    </m:r>
                    <m:r>
                      <a:rPr lang="en-GB" b="0" i="1" smtClean="0">
                        <a:latin typeface="Cambria Math" panose="02040503050406030204" pitchFamily="18" charset="0"/>
                      </a:rPr>
                      <m:t> </m:t>
                    </m:r>
                    <m:r>
                      <a:rPr lang="en-GB" b="0" i="1" smtClean="0">
                        <a:latin typeface="Cambria Math" panose="02040503050406030204" pitchFamily="18" charset="0"/>
                      </a:rPr>
                      <m:t>𝐶h𝑎𝑟𝑔𝑒</m:t>
                    </m:r>
                    <m:r>
                      <a:rPr lang="en-GB" i="1" smtClean="0">
                        <a:latin typeface="Cambria Math" panose="02040503050406030204" pitchFamily="18" charset="0"/>
                      </a:rPr>
                      <m:t>=</m:t>
                    </m:r>
                    <m:r>
                      <a:rPr lang="en-GB" b="0" i="1" smtClean="0">
                        <a:latin typeface="Cambria Math" panose="02040503050406030204" pitchFamily="18" charset="0"/>
                      </a:rPr>
                      <m:t>𝑇𝑜𝑡𝑎𝑙</m:t>
                    </m:r>
                    <m:r>
                      <a:rPr lang="en-GB" b="0" i="1" smtClean="0">
                        <a:latin typeface="Cambria Math" panose="02040503050406030204" pitchFamily="18" charset="0"/>
                      </a:rPr>
                      <m:t> </m:t>
                    </m:r>
                    <m:r>
                      <a:rPr lang="en-GB" b="0" i="1" smtClean="0">
                        <a:latin typeface="Cambria Math" panose="02040503050406030204" pitchFamily="18" charset="0"/>
                      </a:rPr>
                      <m:t>𝐼𝑛𝑣𝑒𝑠𝑡𝑖𝑔𝑎𝑡𝑖𝑜𝑛</m:t>
                    </m:r>
                    <m:r>
                      <a:rPr lang="en-GB" b="0" i="1" smtClean="0">
                        <a:latin typeface="Cambria Math" panose="02040503050406030204" pitchFamily="18" charset="0"/>
                      </a:rPr>
                      <m:t> </m:t>
                    </m:r>
                    <m:r>
                      <a:rPr lang="en-GB" b="0" i="1" smtClean="0">
                        <a:latin typeface="Cambria Math" panose="02040503050406030204" pitchFamily="18" charset="0"/>
                      </a:rPr>
                      <m:t>𝑃𝑎𝑦𝑚𝑒𝑛𝑡</m:t>
                    </m:r>
                    <m:r>
                      <a:rPr lang="en-GB" b="0" i="1" smtClean="0">
                        <a:latin typeface="Cambria Math" panose="02040503050406030204" pitchFamily="18" charset="0"/>
                      </a:rPr>
                      <m:t> ∗</m:t>
                    </m:r>
                    <m:f>
                      <m:fPr>
                        <m:ctrlPr>
                          <a:rPr lang="en-GB" b="0" i="1" smtClean="0">
                            <a:latin typeface="Cambria Math" panose="02040503050406030204" pitchFamily="18" charset="0"/>
                          </a:rPr>
                        </m:ctrlPr>
                      </m:fPr>
                      <m:num>
                        <m:r>
                          <a:rPr lang="en-GB" b="0" i="1" smtClean="0">
                            <a:latin typeface="Cambria Math" panose="02040503050406030204" pitchFamily="18" charset="0"/>
                          </a:rPr>
                          <m:t>𝑃𝑎𝑟𝑡𝑦</m:t>
                        </m:r>
                        <m:r>
                          <a:rPr lang="en-GB" b="0" i="1" smtClean="0">
                            <a:latin typeface="Cambria Math" panose="02040503050406030204" pitchFamily="18" charset="0"/>
                          </a:rPr>
                          <m:t> </m:t>
                        </m:r>
                        <m:r>
                          <a:rPr lang="en-GB" b="0" i="1" smtClean="0">
                            <a:latin typeface="Cambria Math" panose="02040503050406030204" pitchFamily="18" charset="0"/>
                          </a:rPr>
                          <m:t>𝑡𝑎𝑟𝑔𝑒𝑡</m:t>
                        </m:r>
                        <m:r>
                          <a:rPr lang="en-GB" b="0" i="1" smtClean="0">
                            <a:latin typeface="Cambria Math" panose="02040503050406030204" pitchFamily="18" charset="0"/>
                          </a:rPr>
                          <m:t> </m:t>
                        </m:r>
                        <m:r>
                          <a:rPr lang="en-GB" b="0" i="1" smtClean="0">
                            <a:latin typeface="Cambria Math" panose="02040503050406030204" pitchFamily="18" charset="0"/>
                          </a:rPr>
                          <m:t>𝑢𝑛𝑑𝑒𝑟𝑝𝑒𝑟𝑓𝑜𝑟𝑚𝑎𝑛𝑐𝑒</m:t>
                        </m:r>
                      </m:num>
                      <m:den>
                        <m:r>
                          <a:rPr lang="en-GB" b="0" i="1" smtClean="0">
                            <a:latin typeface="Cambria Math" panose="02040503050406030204" pitchFamily="18" charset="0"/>
                          </a:rPr>
                          <m:t>𝑇𝑜𝑡𝑎𝑙</m:t>
                        </m:r>
                        <m:r>
                          <a:rPr lang="en-GB" b="0" i="1" smtClean="0">
                            <a:latin typeface="Cambria Math" panose="02040503050406030204" pitchFamily="18" charset="0"/>
                          </a:rPr>
                          <m:t> </m:t>
                        </m:r>
                        <m:r>
                          <a:rPr lang="en-GB" b="0" i="1" smtClean="0">
                            <a:latin typeface="Cambria Math" panose="02040503050406030204" pitchFamily="18" charset="0"/>
                          </a:rPr>
                          <m:t>𝑡𝑎𝑟𝑔𝑒𝑡</m:t>
                        </m:r>
                        <m:r>
                          <a:rPr lang="en-GB" b="0" i="1" smtClean="0">
                            <a:latin typeface="Cambria Math" panose="02040503050406030204" pitchFamily="18" charset="0"/>
                          </a:rPr>
                          <m:t> </m:t>
                        </m:r>
                        <m:r>
                          <a:rPr lang="en-GB" b="0" i="1" smtClean="0">
                            <a:latin typeface="Cambria Math" panose="02040503050406030204" pitchFamily="18" charset="0"/>
                          </a:rPr>
                          <m:t>𝑢𝑛𝑑𝑒𝑟𝑝𝑒𝑟𝑓𝑜𝑟𝑚𝑎𝑛𝑐𝑒</m:t>
                        </m:r>
                      </m:den>
                    </m:f>
                  </m:oMath>
                </a14:m>
                <a:r>
                  <a:rPr lang="en-GB" dirty="0"/>
                  <a:t> </a:t>
                </a:r>
              </a:p>
            </p:txBody>
          </p:sp>
        </mc:Choice>
        <mc:Fallback xmlns="">
          <p:sp>
            <p:nvSpPr>
              <p:cNvPr id="10" name="TextBox 9">
                <a:extLst>
                  <a:ext uri="{FF2B5EF4-FFF2-40B4-BE49-F238E27FC236}">
                    <a16:creationId xmlns:a16="http://schemas.microsoft.com/office/drawing/2014/main" id="{5E16208C-8C3B-78ED-2F87-DAD41CC5C415}"/>
                  </a:ext>
                </a:extLst>
              </p:cNvPr>
              <p:cNvSpPr txBox="1">
                <a:spLocks noRot="1" noChangeAspect="1" noMove="1" noResize="1" noEditPoints="1" noAdjustHandles="1" noChangeArrowheads="1" noChangeShapeType="1" noTextEdit="1"/>
              </p:cNvSpPr>
              <p:nvPr/>
            </p:nvSpPr>
            <p:spPr>
              <a:xfrm>
                <a:off x="1808993" y="5959807"/>
                <a:ext cx="8574014" cy="433260"/>
              </a:xfrm>
              <a:prstGeom prst="rect">
                <a:avLst/>
              </a:prstGeom>
              <a:blipFill>
                <a:blip r:embed="rId3"/>
                <a:stretch>
                  <a:fillRect l="-996" t="-2817" b="-18310"/>
                </a:stretch>
              </a:blipFill>
            </p:spPr>
            <p:txBody>
              <a:bodyPr/>
              <a:lstStyle/>
              <a:p>
                <a:r>
                  <a:rPr lang="en-GB">
                    <a:noFill/>
                  </a:rPr>
                  <a:t> </a:t>
                </a:r>
              </a:p>
            </p:txBody>
          </p:sp>
        </mc:Fallback>
      </mc:AlternateContent>
    </p:spTree>
    <p:extLst>
      <p:ext uri="{BB962C8B-B14F-4D97-AF65-F5344CB8AC3E}">
        <p14:creationId xmlns:p14="http://schemas.microsoft.com/office/powerpoint/2010/main" val="880454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935F0-C33A-8FBB-1714-E57D6E826298}"/>
              </a:ext>
            </a:extLst>
          </p:cNvPr>
          <p:cNvSpPr>
            <a:spLocks noGrp="1"/>
          </p:cNvSpPr>
          <p:nvPr>
            <p:ph type="title"/>
          </p:nvPr>
        </p:nvSpPr>
        <p:spPr/>
        <p:txBody>
          <a:bodyPr>
            <a:normAutofit fontScale="90000"/>
          </a:bodyPr>
          <a:lstStyle/>
          <a:p>
            <a:r>
              <a:rPr lang="en-GB" dirty="0"/>
              <a:t>Example Scenario – Domestic Alternate Approach, market share socialisation</a:t>
            </a:r>
          </a:p>
        </p:txBody>
      </p:sp>
      <p:sp>
        <p:nvSpPr>
          <p:cNvPr id="3" name="Content Placeholder 2">
            <a:extLst>
              <a:ext uri="{FF2B5EF4-FFF2-40B4-BE49-F238E27FC236}">
                <a16:creationId xmlns:a16="http://schemas.microsoft.com/office/drawing/2014/main" id="{B3105C9B-E563-5C38-F0F8-0D6BD1BDBF9F}"/>
              </a:ext>
            </a:extLst>
          </p:cNvPr>
          <p:cNvSpPr>
            <a:spLocks noGrp="1"/>
          </p:cNvSpPr>
          <p:nvPr>
            <p:ph sz="quarter" idx="10"/>
          </p:nvPr>
        </p:nvSpPr>
        <p:spPr>
          <a:xfrm>
            <a:off x="906463" y="1939895"/>
            <a:ext cx="9217025" cy="1099396"/>
          </a:xfrm>
        </p:spPr>
        <p:txBody>
          <a:bodyPr>
            <a:normAutofit/>
          </a:bodyPr>
          <a:lstStyle/>
          <a:p>
            <a:r>
              <a:rPr lang="en-GB" sz="1400" dirty="0"/>
              <a:t>Example scenario created for illustrative purposes, using same assumptions as previously but adopting alternate payment rules for investigation payment.</a:t>
            </a:r>
          </a:p>
          <a:p>
            <a:endParaRPr lang="en-GB" sz="1400" dirty="0"/>
          </a:p>
          <a:p>
            <a:endParaRPr lang="en-GB" sz="1400" dirty="0"/>
          </a:p>
        </p:txBody>
      </p:sp>
      <p:sp>
        <p:nvSpPr>
          <p:cNvPr id="11" name="TextBox 10">
            <a:extLst>
              <a:ext uri="{FF2B5EF4-FFF2-40B4-BE49-F238E27FC236}">
                <a16:creationId xmlns:a16="http://schemas.microsoft.com/office/drawing/2014/main" id="{7469C82F-71DE-0A94-CA56-8A857EC9C0CE}"/>
              </a:ext>
            </a:extLst>
          </p:cNvPr>
          <p:cNvSpPr txBox="1"/>
          <p:nvPr/>
        </p:nvSpPr>
        <p:spPr>
          <a:xfrm>
            <a:off x="285380" y="5220826"/>
            <a:ext cx="5376865" cy="1356955"/>
          </a:xfrm>
          <a:prstGeom prst="rect">
            <a:avLst/>
          </a:prstGeom>
        </p:spPr>
        <p:txBody>
          <a:bodyPr vert="horz" lIns="91440" tIns="45720" rIns="91440" bIns="45720" rtlCol="0">
            <a:normAutofit/>
          </a:bodyPr>
          <a:lstStyle>
            <a:lvl1pPr marL="228600" indent="-228600">
              <a:lnSpc>
                <a:spcPct val="90000"/>
              </a:lnSpc>
              <a:spcBef>
                <a:spcPts val="1000"/>
              </a:spcBef>
              <a:buClr>
                <a:srgbClr val="70ADA3"/>
              </a:buClr>
              <a:buFont typeface="Arial" panose="020B0604020202020204" pitchFamily="34" charset="0"/>
              <a:buChar char="•"/>
              <a:defRPr sz="1400">
                <a:latin typeface="Roboto" panose="02000000000000000000" pitchFamily="2" charset="0"/>
                <a:ea typeface="Roboto" panose="02000000000000000000" pitchFamily="2" charset="0"/>
              </a:defRPr>
            </a:lvl1pPr>
            <a:lvl2pPr marL="685800" indent="-228600">
              <a:lnSpc>
                <a:spcPct val="90000"/>
              </a:lnSpc>
              <a:spcBef>
                <a:spcPts val="500"/>
              </a:spcBef>
              <a:buClr>
                <a:srgbClr val="70ADA3"/>
              </a:buClr>
              <a:buFont typeface="Arial" panose="020B0604020202020204" pitchFamily="34" charset="0"/>
              <a:buChar char="•"/>
              <a:defRPr sz="1600">
                <a:latin typeface="Roboto" panose="02000000000000000000" pitchFamily="2" charset="0"/>
                <a:ea typeface="Roboto" panose="02000000000000000000" pitchFamily="2" charset="0"/>
              </a:defRPr>
            </a:lvl2pPr>
            <a:lvl3pPr marL="1143000" indent="-228600">
              <a:lnSpc>
                <a:spcPct val="90000"/>
              </a:lnSpc>
              <a:spcBef>
                <a:spcPts val="500"/>
              </a:spcBef>
              <a:buClr>
                <a:srgbClr val="70ADA3"/>
              </a:buClr>
              <a:buFont typeface="Arial" panose="020B0604020202020204" pitchFamily="34" charset="0"/>
              <a:buChar char="•"/>
              <a:defRPr sz="1400">
                <a:latin typeface="Roboto" panose="02000000000000000000" pitchFamily="2" charset="0"/>
                <a:ea typeface="Roboto" panose="02000000000000000000" pitchFamily="2" charset="0"/>
              </a:defRPr>
            </a:lvl3pPr>
            <a:lvl4pPr marL="1600200" indent="-228600">
              <a:lnSpc>
                <a:spcPct val="90000"/>
              </a:lnSpc>
              <a:spcBef>
                <a:spcPts val="500"/>
              </a:spcBef>
              <a:buClr>
                <a:srgbClr val="70ADA3"/>
              </a:buClr>
              <a:buFont typeface="Arial" panose="020B0604020202020204" pitchFamily="34" charset="0"/>
              <a:buChar char="•"/>
              <a:defRPr sz="1200">
                <a:latin typeface="Roboto" panose="02000000000000000000" pitchFamily="2" charset="0"/>
                <a:ea typeface="Roboto" panose="02000000000000000000" pitchFamily="2" charset="0"/>
              </a:defRPr>
            </a:lvl4pPr>
            <a:lvl5pPr marL="2057400" indent="-228600">
              <a:lnSpc>
                <a:spcPct val="90000"/>
              </a:lnSpc>
              <a:spcBef>
                <a:spcPts val="500"/>
              </a:spcBef>
              <a:buClr>
                <a:srgbClr val="70ADA3"/>
              </a:buClr>
              <a:buFont typeface="Arial" panose="020B0604020202020204" pitchFamily="34" charset="0"/>
              <a:buChar char="•"/>
              <a:defRPr sz="1100">
                <a:latin typeface="Roboto" panose="02000000000000000000" pitchFamily="2" charset="0"/>
                <a:ea typeface="Roboto" panose="02000000000000000000"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en-GB" sz="1100" dirty="0"/>
              <a:t>Key Assumptions:</a:t>
            </a:r>
          </a:p>
          <a:p>
            <a:r>
              <a:rPr lang="en-GB" sz="1100" dirty="0"/>
              <a:t>£12m total pot</a:t>
            </a:r>
          </a:p>
          <a:p>
            <a:r>
              <a:rPr lang="en-GB" sz="1100" dirty="0"/>
              <a:t>Overall pot performance c. 45%</a:t>
            </a:r>
          </a:p>
          <a:p>
            <a:r>
              <a:rPr lang="en-GB" sz="1100" dirty="0"/>
              <a:t>Site visit multiplier 50% (does not also receive desktop payment)</a:t>
            </a:r>
          </a:p>
          <a:p>
            <a:r>
              <a:rPr lang="en-GB" sz="1100" dirty="0"/>
              <a:t>Desktop investigation multiplier 20%</a:t>
            </a:r>
          </a:p>
          <a:p>
            <a:endParaRPr lang="en-GB" sz="1100" dirty="0"/>
          </a:p>
        </p:txBody>
      </p:sp>
      <p:pic>
        <p:nvPicPr>
          <p:cNvPr id="17" name="Picture 16">
            <a:extLst>
              <a:ext uri="{FF2B5EF4-FFF2-40B4-BE49-F238E27FC236}">
                <a16:creationId xmlns:a16="http://schemas.microsoft.com/office/drawing/2014/main" id="{E23DCD77-4EA5-7259-7FA1-99B601AFDAAD}"/>
              </a:ext>
            </a:extLst>
          </p:cNvPr>
          <p:cNvPicPr>
            <a:picLocks noChangeAspect="1"/>
          </p:cNvPicPr>
          <p:nvPr/>
        </p:nvPicPr>
        <p:blipFill>
          <a:blip r:embed="rId2"/>
          <a:stretch>
            <a:fillRect/>
          </a:stretch>
        </p:blipFill>
        <p:spPr>
          <a:xfrm>
            <a:off x="285381" y="2641806"/>
            <a:ext cx="11710606" cy="1993761"/>
          </a:xfrm>
          <a:prstGeom prst="rect">
            <a:avLst/>
          </a:prstGeom>
        </p:spPr>
      </p:pic>
    </p:spTree>
    <p:extLst>
      <p:ext uri="{BB962C8B-B14F-4D97-AF65-F5344CB8AC3E}">
        <p14:creationId xmlns:p14="http://schemas.microsoft.com/office/powerpoint/2010/main" val="551633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9B28DF1-9178-14B9-CA60-E1FFD399BEC3}"/>
              </a:ext>
            </a:extLst>
          </p:cNvPr>
          <p:cNvPicPr>
            <a:picLocks noChangeAspect="1"/>
          </p:cNvPicPr>
          <p:nvPr/>
        </p:nvPicPr>
        <p:blipFill>
          <a:blip r:embed="rId2"/>
          <a:stretch>
            <a:fillRect/>
          </a:stretch>
        </p:blipFill>
        <p:spPr>
          <a:xfrm>
            <a:off x="420451" y="1368895"/>
            <a:ext cx="11302828" cy="3616059"/>
          </a:xfrm>
          <a:prstGeom prst="rect">
            <a:avLst/>
          </a:prstGeom>
        </p:spPr>
      </p:pic>
      <p:sp>
        <p:nvSpPr>
          <p:cNvPr id="2" name="Title 1">
            <a:extLst>
              <a:ext uri="{FF2B5EF4-FFF2-40B4-BE49-F238E27FC236}">
                <a16:creationId xmlns:a16="http://schemas.microsoft.com/office/drawing/2014/main" id="{446935F0-C33A-8FBB-1714-E57D6E826298}"/>
              </a:ext>
            </a:extLst>
          </p:cNvPr>
          <p:cNvSpPr>
            <a:spLocks noGrp="1"/>
          </p:cNvSpPr>
          <p:nvPr>
            <p:ph type="title"/>
          </p:nvPr>
        </p:nvSpPr>
        <p:spPr/>
        <p:txBody>
          <a:bodyPr>
            <a:noAutofit/>
          </a:bodyPr>
          <a:lstStyle/>
          <a:p>
            <a:r>
              <a:rPr lang="en-GB" sz="2500" dirty="0"/>
              <a:t>Example Scenario – Non-Dom Alternate Approach, market share socialisation</a:t>
            </a:r>
          </a:p>
        </p:txBody>
      </p:sp>
      <p:sp>
        <p:nvSpPr>
          <p:cNvPr id="6" name="TextBox 5">
            <a:extLst>
              <a:ext uri="{FF2B5EF4-FFF2-40B4-BE49-F238E27FC236}">
                <a16:creationId xmlns:a16="http://schemas.microsoft.com/office/drawing/2014/main" id="{F6010DB4-16E0-E6AE-94CF-4D25470DB613}"/>
              </a:ext>
            </a:extLst>
          </p:cNvPr>
          <p:cNvSpPr txBox="1"/>
          <p:nvPr/>
        </p:nvSpPr>
        <p:spPr>
          <a:xfrm>
            <a:off x="285381" y="5220826"/>
            <a:ext cx="3716348" cy="1356955"/>
          </a:xfrm>
          <a:prstGeom prst="rect">
            <a:avLst/>
          </a:prstGeom>
        </p:spPr>
        <p:txBody>
          <a:bodyPr vert="horz" lIns="91440" tIns="45720" rIns="91440" bIns="45720" rtlCol="0">
            <a:normAutofit/>
          </a:bodyPr>
          <a:lstStyle>
            <a:lvl1pPr marL="228600" indent="-228600">
              <a:lnSpc>
                <a:spcPct val="90000"/>
              </a:lnSpc>
              <a:spcBef>
                <a:spcPts val="1000"/>
              </a:spcBef>
              <a:buClr>
                <a:srgbClr val="70ADA3"/>
              </a:buClr>
              <a:buFont typeface="Arial" panose="020B0604020202020204" pitchFamily="34" charset="0"/>
              <a:buChar char="•"/>
              <a:defRPr sz="1400">
                <a:latin typeface="Roboto" panose="02000000000000000000" pitchFamily="2" charset="0"/>
                <a:ea typeface="Roboto" panose="02000000000000000000" pitchFamily="2" charset="0"/>
              </a:defRPr>
            </a:lvl1pPr>
            <a:lvl2pPr marL="685800" indent="-228600">
              <a:lnSpc>
                <a:spcPct val="90000"/>
              </a:lnSpc>
              <a:spcBef>
                <a:spcPts val="500"/>
              </a:spcBef>
              <a:buClr>
                <a:srgbClr val="70ADA3"/>
              </a:buClr>
              <a:buFont typeface="Arial" panose="020B0604020202020204" pitchFamily="34" charset="0"/>
              <a:buChar char="•"/>
              <a:defRPr sz="1600">
                <a:latin typeface="Roboto" panose="02000000000000000000" pitchFamily="2" charset="0"/>
                <a:ea typeface="Roboto" panose="02000000000000000000" pitchFamily="2" charset="0"/>
              </a:defRPr>
            </a:lvl2pPr>
            <a:lvl3pPr marL="1143000" indent="-228600">
              <a:lnSpc>
                <a:spcPct val="90000"/>
              </a:lnSpc>
              <a:spcBef>
                <a:spcPts val="500"/>
              </a:spcBef>
              <a:buClr>
                <a:srgbClr val="70ADA3"/>
              </a:buClr>
              <a:buFont typeface="Arial" panose="020B0604020202020204" pitchFamily="34" charset="0"/>
              <a:buChar char="•"/>
              <a:defRPr sz="1400">
                <a:latin typeface="Roboto" panose="02000000000000000000" pitchFamily="2" charset="0"/>
                <a:ea typeface="Roboto" panose="02000000000000000000" pitchFamily="2" charset="0"/>
              </a:defRPr>
            </a:lvl3pPr>
            <a:lvl4pPr marL="1600200" indent="-228600">
              <a:lnSpc>
                <a:spcPct val="90000"/>
              </a:lnSpc>
              <a:spcBef>
                <a:spcPts val="500"/>
              </a:spcBef>
              <a:buClr>
                <a:srgbClr val="70ADA3"/>
              </a:buClr>
              <a:buFont typeface="Arial" panose="020B0604020202020204" pitchFamily="34" charset="0"/>
              <a:buChar char="•"/>
              <a:defRPr sz="1200">
                <a:latin typeface="Roboto" panose="02000000000000000000" pitchFamily="2" charset="0"/>
                <a:ea typeface="Roboto" panose="02000000000000000000" pitchFamily="2" charset="0"/>
              </a:defRPr>
            </a:lvl4pPr>
            <a:lvl5pPr marL="2057400" indent="-228600">
              <a:lnSpc>
                <a:spcPct val="90000"/>
              </a:lnSpc>
              <a:spcBef>
                <a:spcPts val="500"/>
              </a:spcBef>
              <a:buClr>
                <a:srgbClr val="70ADA3"/>
              </a:buClr>
              <a:buFont typeface="Arial" panose="020B0604020202020204" pitchFamily="34" charset="0"/>
              <a:buChar char="•"/>
              <a:defRPr sz="1100">
                <a:latin typeface="Roboto" panose="02000000000000000000" pitchFamily="2" charset="0"/>
                <a:ea typeface="Roboto" panose="02000000000000000000"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en-GB" sz="1100" dirty="0"/>
              <a:t>Key Assumptions:</a:t>
            </a:r>
          </a:p>
          <a:p>
            <a:r>
              <a:rPr lang="en-GB" sz="1100" dirty="0"/>
              <a:t>£4m total pot</a:t>
            </a:r>
          </a:p>
          <a:p>
            <a:r>
              <a:rPr lang="en-GB" sz="1100" dirty="0"/>
              <a:t>Overall pot performance c. 55%</a:t>
            </a:r>
          </a:p>
          <a:p>
            <a:r>
              <a:rPr lang="en-GB" sz="1100" dirty="0"/>
              <a:t>Site visit multiplier 50%</a:t>
            </a:r>
          </a:p>
          <a:p>
            <a:r>
              <a:rPr lang="en-GB" sz="1100" dirty="0"/>
              <a:t>Desktop investigation multiplier 20%</a:t>
            </a:r>
          </a:p>
          <a:p>
            <a:endParaRPr lang="en-GB" sz="1100" dirty="0"/>
          </a:p>
        </p:txBody>
      </p:sp>
    </p:spTree>
    <p:extLst>
      <p:ext uri="{BB962C8B-B14F-4D97-AF65-F5344CB8AC3E}">
        <p14:creationId xmlns:p14="http://schemas.microsoft.com/office/powerpoint/2010/main" val="3434717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7EA144-A9AA-D218-BF21-5C8DFAA9A314}"/>
              </a:ext>
            </a:extLst>
          </p:cNvPr>
          <p:cNvPicPr>
            <a:picLocks noChangeAspect="1"/>
          </p:cNvPicPr>
          <p:nvPr/>
        </p:nvPicPr>
        <p:blipFill>
          <a:blip r:embed="rId2"/>
          <a:stretch>
            <a:fillRect/>
          </a:stretch>
        </p:blipFill>
        <p:spPr>
          <a:xfrm>
            <a:off x="285380" y="2638501"/>
            <a:ext cx="11710601" cy="1993760"/>
          </a:xfrm>
          <a:prstGeom prst="rect">
            <a:avLst/>
          </a:prstGeom>
        </p:spPr>
      </p:pic>
      <p:sp>
        <p:nvSpPr>
          <p:cNvPr id="2" name="Title 1">
            <a:extLst>
              <a:ext uri="{FF2B5EF4-FFF2-40B4-BE49-F238E27FC236}">
                <a16:creationId xmlns:a16="http://schemas.microsoft.com/office/drawing/2014/main" id="{446935F0-C33A-8FBB-1714-E57D6E826298}"/>
              </a:ext>
            </a:extLst>
          </p:cNvPr>
          <p:cNvSpPr>
            <a:spLocks noGrp="1"/>
          </p:cNvSpPr>
          <p:nvPr>
            <p:ph type="title"/>
          </p:nvPr>
        </p:nvSpPr>
        <p:spPr/>
        <p:txBody>
          <a:bodyPr>
            <a:noAutofit/>
          </a:bodyPr>
          <a:lstStyle/>
          <a:p>
            <a:r>
              <a:rPr lang="en-GB" sz="2000" dirty="0"/>
              <a:t>Example Scenario – Domestic Alternate Approach, socialisation based on target underperformance</a:t>
            </a:r>
          </a:p>
        </p:txBody>
      </p:sp>
      <p:sp>
        <p:nvSpPr>
          <p:cNvPr id="3" name="Content Placeholder 2">
            <a:extLst>
              <a:ext uri="{FF2B5EF4-FFF2-40B4-BE49-F238E27FC236}">
                <a16:creationId xmlns:a16="http://schemas.microsoft.com/office/drawing/2014/main" id="{B3105C9B-E563-5C38-F0F8-0D6BD1BDBF9F}"/>
              </a:ext>
            </a:extLst>
          </p:cNvPr>
          <p:cNvSpPr>
            <a:spLocks noGrp="1"/>
          </p:cNvSpPr>
          <p:nvPr>
            <p:ph sz="quarter" idx="10"/>
          </p:nvPr>
        </p:nvSpPr>
        <p:spPr>
          <a:xfrm>
            <a:off x="906463" y="1939895"/>
            <a:ext cx="9217025" cy="1099396"/>
          </a:xfrm>
        </p:spPr>
        <p:txBody>
          <a:bodyPr>
            <a:normAutofit/>
          </a:bodyPr>
          <a:lstStyle/>
          <a:p>
            <a:r>
              <a:rPr lang="en-GB" sz="1400" dirty="0"/>
              <a:t>Example scenario created for illustrative purposes, using same assumptions as previously but adopting alternate payment rules.</a:t>
            </a:r>
          </a:p>
          <a:p>
            <a:endParaRPr lang="en-GB" sz="1400" dirty="0"/>
          </a:p>
          <a:p>
            <a:endParaRPr lang="en-GB" sz="1400" dirty="0"/>
          </a:p>
        </p:txBody>
      </p:sp>
      <p:sp>
        <p:nvSpPr>
          <p:cNvPr id="11" name="TextBox 10">
            <a:extLst>
              <a:ext uri="{FF2B5EF4-FFF2-40B4-BE49-F238E27FC236}">
                <a16:creationId xmlns:a16="http://schemas.microsoft.com/office/drawing/2014/main" id="{7469C82F-71DE-0A94-CA56-8A857EC9C0CE}"/>
              </a:ext>
            </a:extLst>
          </p:cNvPr>
          <p:cNvSpPr txBox="1"/>
          <p:nvPr/>
        </p:nvSpPr>
        <p:spPr>
          <a:xfrm>
            <a:off x="285381" y="5220826"/>
            <a:ext cx="5013450" cy="1356955"/>
          </a:xfrm>
          <a:prstGeom prst="rect">
            <a:avLst/>
          </a:prstGeom>
        </p:spPr>
        <p:txBody>
          <a:bodyPr vert="horz" lIns="91440" tIns="45720" rIns="91440" bIns="45720" rtlCol="0">
            <a:normAutofit/>
          </a:bodyPr>
          <a:lstStyle>
            <a:lvl1pPr marL="228600" indent="-228600">
              <a:lnSpc>
                <a:spcPct val="90000"/>
              </a:lnSpc>
              <a:spcBef>
                <a:spcPts val="1000"/>
              </a:spcBef>
              <a:buClr>
                <a:srgbClr val="70ADA3"/>
              </a:buClr>
              <a:buFont typeface="Arial" panose="020B0604020202020204" pitchFamily="34" charset="0"/>
              <a:buChar char="•"/>
              <a:defRPr sz="1400">
                <a:latin typeface="Roboto" panose="02000000000000000000" pitchFamily="2" charset="0"/>
                <a:ea typeface="Roboto" panose="02000000000000000000" pitchFamily="2" charset="0"/>
              </a:defRPr>
            </a:lvl1pPr>
            <a:lvl2pPr marL="685800" indent="-228600">
              <a:lnSpc>
                <a:spcPct val="90000"/>
              </a:lnSpc>
              <a:spcBef>
                <a:spcPts val="500"/>
              </a:spcBef>
              <a:buClr>
                <a:srgbClr val="70ADA3"/>
              </a:buClr>
              <a:buFont typeface="Arial" panose="020B0604020202020204" pitchFamily="34" charset="0"/>
              <a:buChar char="•"/>
              <a:defRPr sz="1600">
                <a:latin typeface="Roboto" panose="02000000000000000000" pitchFamily="2" charset="0"/>
                <a:ea typeface="Roboto" panose="02000000000000000000" pitchFamily="2" charset="0"/>
              </a:defRPr>
            </a:lvl2pPr>
            <a:lvl3pPr marL="1143000" indent="-228600">
              <a:lnSpc>
                <a:spcPct val="90000"/>
              </a:lnSpc>
              <a:spcBef>
                <a:spcPts val="500"/>
              </a:spcBef>
              <a:buClr>
                <a:srgbClr val="70ADA3"/>
              </a:buClr>
              <a:buFont typeface="Arial" panose="020B0604020202020204" pitchFamily="34" charset="0"/>
              <a:buChar char="•"/>
              <a:defRPr sz="1400">
                <a:latin typeface="Roboto" panose="02000000000000000000" pitchFamily="2" charset="0"/>
                <a:ea typeface="Roboto" panose="02000000000000000000" pitchFamily="2" charset="0"/>
              </a:defRPr>
            </a:lvl3pPr>
            <a:lvl4pPr marL="1600200" indent="-228600">
              <a:lnSpc>
                <a:spcPct val="90000"/>
              </a:lnSpc>
              <a:spcBef>
                <a:spcPts val="500"/>
              </a:spcBef>
              <a:buClr>
                <a:srgbClr val="70ADA3"/>
              </a:buClr>
              <a:buFont typeface="Arial" panose="020B0604020202020204" pitchFamily="34" charset="0"/>
              <a:buChar char="•"/>
              <a:defRPr sz="1200">
                <a:latin typeface="Roboto" panose="02000000000000000000" pitchFamily="2" charset="0"/>
                <a:ea typeface="Roboto" panose="02000000000000000000" pitchFamily="2" charset="0"/>
              </a:defRPr>
            </a:lvl4pPr>
            <a:lvl5pPr marL="2057400" indent="-228600">
              <a:lnSpc>
                <a:spcPct val="90000"/>
              </a:lnSpc>
              <a:spcBef>
                <a:spcPts val="500"/>
              </a:spcBef>
              <a:buClr>
                <a:srgbClr val="70ADA3"/>
              </a:buClr>
              <a:buFont typeface="Arial" panose="020B0604020202020204" pitchFamily="34" charset="0"/>
              <a:buChar char="•"/>
              <a:defRPr sz="1100">
                <a:latin typeface="Roboto" panose="02000000000000000000" pitchFamily="2" charset="0"/>
                <a:ea typeface="Roboto" panose="02000000000000000000"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en-GB" sz="1100" dirty="0"/>
              <a:t>Key Assumptions:</a:t>
            </a:r>
          </a:p>
          <a:p>
            <a:r>
              <a:rPr lang="en-GB" sz="1100" dirty="0"/>
              <a:t>£12m total pot</a:t>
            </a:r>
          </a:p>
          <a:p>
            <a:r>
              <a:rPr lang="en-GB" sz="1100" dirty="0"/>
              <a:t>Overall pot performance c. 45%</a:t>
            </a:r>
          </a:p>
          <a:p>
            <a:r>
              <a:rPr lang="en-GB" sz="1100" dirty="0"/>
              <a:t>Site visit multiplier 50% (does not also receive desktop payment)</a:t>
            </a:r>
          </a:p>
          <a:p>
            <a:r>
              <a:rPr lang="en-GB" sz="1100" dirty="0"/>
              <a:t>Desktop investigation multiplier 20%</a:t>
            </a:r>
          </a:p>
          <a:p>
            <a:endParaRPr lang="en-GB" sz="1100" dirty="0"/>
          </a:p>
        </p:txBody>
      </p:sp>
    </p:spTree>
    <p:extLst>
      <p:ext uri="{BB962C8B-B14F-4D97-AF65-F5344CB8AC3E}">
        <p14:creationId xmlns:p14="http://schemas.microsoft.com/office/powerpoint/2010/main" val="656390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B99B026-2929-8D6E-7D97-B30CB158A148}"/>
              </a:ext>
            </a:extLst>
          </p:cNvPr>
          <p:cNvPicPr>
            <a:picLocks noChangeAspect="1"/>
          </p:cNvPicPr>
          <p:nvPr/>
        </p:nvPicPr>
        <p:blipFill>
          <a:blip r:embed="rId2"/>
          <a:stretch>
            <a:fillRect/>
          </a:stretch>
        </p:blipFill>
        <p:spPr>
          <a:xfrm>
            <a:off x="420451" y="1368894"/>
            <a:ext cx="11302828" cy="3616059"/>
          </a:xfrm>
          <a:prstGeom prst="rect">
            <a:avLst/>
          </a:prstGeom>
        </p:spPr>
      </p:pic>
      <p:sp>
        <p:nvSpPr>
          <p:cNvPr id="2" name="Title 1">
            <a:extLst>
              <a:ext uri="{FF2B5EF4-FFF2-40B4-BE49-F238E27FC236}">
                <a16:creationId xmlns:a16="http://schemas.microsoft.com/office/drawing/2014/main" id="{446935F0-C33A-8FBB-1714-E57D6E826298}"/>
              </a:ext>
            </a:extLst>
          </p:cNvPr>
          <p:cNvSpPr>
            <a:spLocks noGrp="1"/>
          </p:cNvSpPr>
          <p:nvPr>
            <p:ph type="title"/>
          </p:nvPr>
        </p:nvSpPr>
        <p:spPr/>
        <p:txBody>
          <a:bodyPr>
            <a:noAutofit/>
          </a:bodyPr>
          <a:lstStyle/>
          <a:p>
            <a:r>
              <a:rPr lang="en-GB" sz="2000" dirty="0"/>
              <a:t>Example Scenario – Non-DOM Alternate Approach, socialisation based on target underperformance</a:t>
            </a:r>
          </a:p>
        </p:txBody>
      </p:sp>
      <p:sp>
        <p:nvSpPr>
          <p:cNvPr id="6" name="TextBox 5">
            <a:extLst>
              <a:ext uri="{FF2B5EF4-FFF2-40B4-BE49-F238E27FC236}">
                <a16:creationId xmlns:a16="http://schemas.microsoft.com/office/drawing/2014/main" id="{F6010DB4-16E0-E6AE-94CF-4D25470DB613}"/>
              </a:ext>
            </a:extLst>
          </p:cNvPr>
          <p:cNvSpPr txBox="1"/>
          <p:nvPr/>
        </p:nvSpPr>
        <p:spPr>
          <a:xfrm>
            <a:off x="285381" y="5220826"/>
            <a:ext cx="3716348" cy="1356955"/>
          </a:xfrm>
          <a:prstGeom prst="rect">
            <a:avLst/>
          </a:prstGeom>
        </p:spPr>
        <p:txBody>
          <a:bodyPr vert="horz" lIns="91440" tIns="45720" rIns="91440" bIns="45720" rtlCol="0">
            <a:normAutofit/>
          </a:bodyPr>
          <a:lstStyle>
            <a:lvl1pPr marL="228600" indent="-228600">
              <a:lnSpc>
                <a:spcPct val="90000"/>
              </a:lnSpc>
              <a:spcBef>
                <a:spcPts val="1000"/>
              </a:spcBef>
              <a:buClr>
                <a:srgbClr val="70ADA3"/>
              </a:buClr>
              <a:buFont typeface="Arial" panose="020B0604020202020204" pitchFamily="34" charset="0"/>
              <a:buChar char="•"/>
              <a:defRPr sz="1400">
                <a:latin typeface="Roboto" panose="02000000000000000000" pitchFamily="2" charset="0"/>
                <a:ea typeface="Roboto" panose="02000000000000000000" pitchFamily="2" charset="0"/>
              </a:defRPr>
            </a:lvl1pPr>
            <a:lvl2pPr marL="685800" indent="-228600">
              <a:lnSpc>
                <a:spcPct val="90000"/>
              </a:lnSpc>
              <a:spcBef>
                <a:spcPts val="500"/>
              </a:spcBef>
              <a:buClr>
                <a:srgbClr val="70ADA3"/>
              </a:buClr>
              <a:buFont typeface="Arial" panose="020B0604020202020204" pitchFamily="34" charset="0"/>
              <a:buChar char="•"/>
              <a:defRPr sz="1600">
                <a:latin typeface="Roboto" panose="02000000000000000000" pitchFamily="2" charset="0"/>
                <a:ea typeface="Roboto" panose="02000000000000000000" pitchFamily="2" charset="0"/>
              </a:defRPr>
            </a:lvl2pPr>
            <a:lvl3pPr marL="1143000" indent="-228600">
              <a:lnSpc>
                <a:spcPct val="90000"/>
              </a:lnSpc>
              <a:spcBef>
                <a:spcPts val="500"/>
              </a:spcBef>
              <a:buClr>
                <a:srgbClr val="70ADA3"/>
              </a:buClr>
              <a:buFont typeface="Arial" panose="020B0604020202020204" pitchFamily="34" charset="0"/>
              <a:buChar char="•"/>
              <a:defRPr sz="1400">
                <a:latin typeface="Roboto" panose="02000000000000000000" pitchFamily="2" charset="0"/>
                <a:ea typeface="Roboto" panose="02000000000000000000" pitchFamily="2" charset="0"/>
              </a:defRPr>
            </a:lvl3pPr>
            <a:lvl4pPr marL="1600200" indent="-228600">
              <a:lnSpc>
                <a:spcPct val="90000"/>
              </a:lnSpc>
              <a:spcBef>
                <a:spcPts val="500"/>
              </a:spcBef>
              <a:buClr>
                <a:srgbClr val="70ADA3"/>
              </a:buClr>
              <a:buFont typeface="Arial" panose="020B0604020202020204" pitchFamily="34" charset="0"/>
              <a:buChar char="•"/>
              <a:defRPr sz="1200">
                <a:latin typeface="Roboto" panose="02000000000000000000" pitchFamily="2" charset="0"/>
                <a:ea typeface="Roboto" panose="02000000000000000000" pitchFamily="2" charset="0"/>
              </a:defRPr>
            </a:lvl4pPr>
            <a:lvl5pPr marL="2057400" indent="-228600">
              <a:lnSpc>
                <a:spcPct val="90000"/>
              </a:lnSpc>
              <a:spcBef>
                <a:spcPts val="500"/>
              </a:spcBef>
              <a:buClr>
                <a:srgbClr val="70ADA3"/>
              </a:buClr>
              <a:buFont typeface="Arial" panose="020B0604020202020204" pitchFamily="34" charset="0"/>
              <a:buChar char="•"/>
              <a:defRPr sz="1100">
                <a:latin typeface="Roboto" panose="02000000000000000000" pitchFamily="2" charset="0"/>
                <a:ea typeface="Roboto" panose="02000000000000000000"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en-GB" sz="1100" dirty="0"/>
              <a:t>Key Assumptions:</a:t>
            </a:r>
          </a:p>
          <a:p>
            <a:r>
              <a:rPr lang="en-GB" sz="1100" dirty="0"/>
              <a:t>£4m total pot</a:t>
            </a:r>
          </a:p>
          <a:p>
            <a:r>
              <a:rPr lang="en-GB" sz="1100" dirty="0"/>
              <a:t>Overall pot performance c. 55%</a:t>
            </a:r>
          </a:p>
          <a:p>
            <a:r>
              <a:rPr lang="en-GB" sz="1100" dirty="0"/>
              <a:t>Site visit multiplier 50%</a:t>
            </a:r>
          </a:p>
          <a:p>
            <a:r>
              <a:rPr lang="en-GB" sz="1100" dirty="0"/>
              <a:t>Desktop investigation multiplier 20%</a:t>
            </a:r>
          </a:p>
          <a:p>
            <a:endParaRPr lang="en-GB" sz="1100" dirty="0"/>
          </a:p>
        </p:txBody>
      </p:sp>
    </p:spTree>
    <p:extLst>
      <p:ext uri="{BB962C8B-B14F-4D97-AF65-F5344CB8AC3E}">
        <p14:creationId xmlns:p14="http://schemas.microsoft.com/office/powerpoint/2010/main" val="1693707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30D57-05A4-B016-B544-01A9E3FF309C}"/>
              </a:ext>
            </a:extLst>
          </p:cNvPr>
          <p:cNvSpPr>
            <a:spLocks noGrp="1"/>
          </p:cNvSpPr>
          <p:nvPr>
            <p:ph type="title"/>
          </p:nvPr>
        </p:nvSpPr>
        <p:spPr/>
        <p:txBody>
          <a:bodyPr>
            <a:normAutofit fontScale="90000"/>
          </a:bodyPr>
          <a:lstStyle/>
          <a:p>
            <a:r>
              <a:rPr lang="en-GB" dirty="0"/>
              <a:t>Observations and Points for Discussion – apply to all options</a:t>
            </a:r>
          </a:p>
        </p:txBody>
      </p:sp>
      <p:sp>
        <p:nvSpPr>
          <p:cNvPr id="3" name="Content Placeholder 2">
            <a:extLst>
              <a:ext uri="{FF2B5EF4-FFF2-40B4-BE49-F238E27FC236}">
                <a16:creationId xmlns:a16="http://schemas.microsoft.com/office/drawing/2014/main" id="{EF6A0A75-24C5-F762-1D76-7E64C35EE805}"/>
              </a:ext>
            </a:extLst>
          </p:cNvPr>
          <p:cNvSpPr>
            <a:spLocks noGrp="1"/>
          </p:cNvSpPr>
          <p:nvPr>
            <p:ph sz="quarter" idx="10"/>
          </p:nvPr>
        </p:nvSpPr>
        <p:spPr/>
        <p:txBody>
          <a:bodyPr>
            <a:normAutofit lnSpcReduction="10000"/>
          </a:bodyPr>
          <a:lstStyle/>
          <a:p>
            <a:r>
              <a:rPr lang="en-GB" dirty="0"/>
              <a:t>Outcomes can vary significantly depending on assumptions applied and calculation method selected.</a:t>
            </a:r>
          </a:p>
          <a:p>
            <a:r>
              <a:rPr lang="en-GB" dirty="0"/>
              <a:t>In the examples results are significantly impacted by assumptions on investigation conversion. This could represent genuinely varying portfolios or supplier efficiency. Any of the selected approaches could be argued to be penalising an effective and efficient supplier (although their costs should be lower), hence may be counter-productive.</a:t>
            </a:r>
          </a:p>
          <a:p>
            <a:r>
              <a:rPr lang="en-GB" dirty="0"/>
              <a:t>To manage the risk of encouraging low-quality investigations should there be an upper limit on the number of investigations claimed, relative to target and / or confirmed thefts?</a:t>
            </a:r>
          </a:p>
          <a:p>
            <a:r>
              <a:rPr lang="en-GB" dirty="0"/>
              <a:t>Should all calculations still operate by pot, or should the costs of investigation payments be considered at an overall market level?</a:t>
            </a:r>
          </a:p>
          <a:p>
            <a:r>
              <a:rPr lang="en-GB" dirty="0"/>
              <a:t>All options remain net-zero scheme for each year – i.e. no carry-over of balances / credits / debits. Is this the right assumption or would allowing carry over of e.g. socialisation charge be valuable to provide greater certainty on scheme liabilities?</a:t>
            </a:r>
          </a:p>
          <a:p>
            <a:endParaRPr lang="en-GB" dirty="0"/>
          </a:p>
          <a:p>
            <a:endParaRPr lang="en-GB" dirty="0"/>
          </a:p>
        </p:txBody>
      </p:sp>
    </p:spTree>
    <p:extLst>
      <p:ext uri="{BB962C8B-B14F-4D97-AF65-F5344CB8AC3E}">
        <p14:creationId xmlns:p14="http://schemas.microsoft.com/office/powerpoint/2010/main" val="1569607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p:txBody>
          <a:bodyPr/>
          <a:lstStyle/>
          <a:p>
            <a:r>
              <a:rPr lang="en-GB" dirty="0"/>
              <a:t>Thank YOU</a:t>
            </a:r>
          </a:p>
        </p:txBody>
      </p:sp>
      <p:sp>
        <p:nvSpPr>
          <p:cNvPr id="3" name="Subtitle 2">
            <a:extLst>
              <a:ext uri="{FF2B5EF4-FFF2-40B4-BE49-F238E27FC236}">
                <a16:creationId xmlns:a16="http://schemas.microsoft.com/office/drawing/2014/main" id="{25E65A6E-0373-5FE6-E55C-FA9DA7989A14}"/>
              </a:ext>
            </a:extLst>
          </p:cNvPr>
          <p:cNvSpPr>
            <a:spLocks noGrp="1"/>
          </p:cNvSpPr>
          <p:nvPr>
            <p:ph type="subTitle" idx="1"/>
          </p:nvPr>
        </p:nvSpPr>
        <p:spPr>
          <a:xfrm>
            <a:off x="5225961" y="4561982"/>
            <a:ext cx="6175464" cy="1009073"/>
          </a:xfrm>
        </p:spPr>
        <p:txBody>
          <a:bodyPr/>
          <a:lstStyle/>
          <a:p>
            <a:r>
              <a:rPr lang="en-GB" dirty="0"/>
              <a:t>Contact us: PERFORMANCEASSURANCE@recmanager.co.uk</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3669984-af94-4b35-9f37-f4574e663bce">
      <Terms xmlns="http://schemas.microsoft.com/office/infopath/2007/PartnerControls"/>
    </lcf76f155ced4ddcb4097134ff3c332f>
    <TaxCatchAll xmlns="d5e8df70-7ba7-462a-92bc-0eb2af61e599" xsi:nil="true"/>
    <SharedWithUsers xmlns="d5e8df70-7ba7-462a-92bc-0eb2af61e599">
      <UserInfo>
        <DisplayName>Carlton, Walter</DisplayName>
        <AccountId>14</AccountId>
        <AccountType/>
      </UserInfo>
      <UserInfo>
        <DisplayName>Waghorn, Andrew M</DisplayName>
        <AccountId>20</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d01303addd42b28e733fecdc0a5d6b22">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c77b75dde10294f881e130ecf9569a9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7F3447-4B93-44BA-86EC-08F1999C5A12}">
  <ds:schemaRefs>
    <ds:schemaRef ds:uri="http://schemas.microsoft.com/office/infopath/2007/PartnerControls"/>
    <ds:schemaRef ds:uri="33669984-af94-4b35-9f37-f4574e663bce"/>
    <ds:schemaRef ds:uri="d5e8df70-7ba7-462a-92bc-0eb2af61e599"/>
    <ds:schemaRef ds:uri="http://purl.org/dc/elements/1.1/"/>
    <ds:schemaRef ds:uri="http://www.w3.org/XML/1998/namespace"/>
    <ds:schemaRef ds:uri="http://purl.org/dc/dcmitype/"/>
    <ds:schemaRef ds:uri="http://schemas.microsoft.com/office/2006/documentManagement/types"/>
    <ds:schemaRef ds:uri="http://purl.org/dc/terms/"/>
    <ds:schemaRef ds:uri="http://schemas.microsoft.com/office/2006/metadata/properties"/>
    <ds:schemaRef ds:uri="http://schemas.openxmlformats.org/package/2006/metadata/core-properties"/>
  </ds:schemaRefs>
</ds:datastoreItem>
</file>

<file path=customXml/itemProps2.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3.xml><?xml version="1.0" encoding="utf-8"?>
<ds:datastoreItem xmlns:ds="http://schemas.openxmlformats.org/officeDocument/2006/customXml" ds:itemID="{BBCEBA1E-4913-44C8-A824-B3D66E30F6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2485</TotalTime>
  <Words>1312</Words>
  <Application>Microsoft Office PowerPoint</Application>
  <PresentationFormat>Widescreen</PresentationFormat>
  <Paragraphs>150</Paragraphs>
  <Slides>15</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15</vt:i4>
      </vt:variant>
    </vt:vector>
  </HeadingPairs>
  <TitlesOfParts>
    <vt:vector size="21" baseType="lpstr">
      <vt:lpstr>Arial</vt:lpstr>
      <vt:lpstr>Calibri</vt:lpstr>
      <vt:lpstr>Cambria Math</vt:lpstr>
      <vt:lpstr>Roboto</vt:lpstr>
      <vt:lpstr>REC Light Event Theme</vt:lpstr>
      <vt:lpstr>REC Alternative Event Theme</vt:lpstr>
      <vt:lpstr>TDIS Change Options – SELECTED OPTION STRAWMAN</vt:lpstr>
      <vt:lpstr>SELECTED OPTION</vt:lpstr>
      <vt:lpstr>Key Assumptions</vt:lpstr>
      <vt:lpstr>Required Changes</vt:lpstr>
      <vt:lpstr>Debits / Credits Calculation</vt:lpstr>
      <vt:lpstr>Example Scenarios</vt:lpstr>
      <vt:lpstr>Example Scenario - Domestic</vt:lpstr>
      <vt:lpstr>Example Scenario – Non-Domestic</vt:lpstr>
      <vt:lpstr>Debits / Credits Calculation – ALTERNATE APPROACH</vt:lpstr>
      <vt:lpstr>Example Scenario – Domestic Alternate Approach, market share socialisation</vt:lpstr>
      <vt:lpstr>Example Scenario – Non-Dom Alternate Approach, market share socialisation</vt:lpstr>
      <vt:lpstr>Example Scenario – Domestic Alternate Approach, socialisation based on target underperformance</vt:lpstr>
      <vt:lpstr>Example Scenario – Non-DOM Alternate Approach, socialisation based on target underperformance</vt:lpstr>
      <vt:lpstr>Observations and Points for Discussion – apply to all options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Elise Handy</cp:lastModifiedBy>
  <cp:revision>12</cp:revision>
  <dcterms:created xsi:type="dcterms:W3CDTF">2022-06-08T15:31:29Z</dcterms:created>
  <dcterms:modified xsi:type="dcterms:W3CDTF">2024-06-21T10:00:30Z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ea60d57e-af5b-4752-ac57-3e4f28ca11dc_Enabled">
    <vt:lpwstr>true</vt:lpwstr>
  </property>
  <property fmtid="{D5CDD505-2E9C-101B-9397-08002B2CF9AE}" pid="5" name="MSIP_Label_ea60d57e-af5b-4752-ac57-3e4f28ca11dc_SetDate">
    <vt:lpwstr>2022-11-09T13:23:32Z</vt:lpwstr>
  </property>
  <property fmtid="{D5CDD505-2E9C-101B-9397-08002B2CF9AE}" pid="6" name="MSIP_Label_ea60d57e-af5b-4752-ac57-3e4f28ca11dc_Method">
    <vt:lpwstr>Standard</vt:lpwstr>
  </property>
  <property fmtid="{D5CDD505-2E9C-101B-9397-08002B2CF9AE}" pid="7" name="MSIP_Label_ea60d57e-af5b-4752-ac57-3e4f28ca11dc_Name">
    <vt:lpwstr>ea60d57e-af5b-4752-ac57-3e4f28ca11dc</vt:lpwstr>
  </property>
  <property fmtid="{D5CDD505-2E9C-101B-9397-08002B2CF9AE}" pid="8" name="MSIP_Label_ea60d57e-af5b-4752-ac57-3e4f28ca11dc_SiteId">
    <vt:lpwstr>36da45f1-dd2c-4d1f-af13-5abe46b99921</vt:lpwstr>
  </property>
  <property fmtid="{D5CDD505-2E9C-101B-9397-08002B2CF9AE}" pid="9" name="MSIP_Label_ea60d57e-af5b-4752-ac57-3e4f28ca11dc_ActionId">
    <vt:lpwstr>22bc731b-db12-44df-a344-d1f8b3d99a37</vt:lpwstr>
  </property>
  <property fmtid="{D5CDD505-2E9C-101B-9397-08002B2CF9AE}" pid="10" name="MSIP_Label_ea60d57e-af5b-4752-ac57-3e4f28ca11dc_ContentBits">
    <vt:lpwstr>0</vt:lpwstr>
  </property>
  <property fmtid="{D5CDD505-2E9C-101B-9397-08002B2CF9AE}" pid="11" name="MSIP_Label_2d7f055f-5347-41d4-8cbe-c035e83f4f3c_Enabled">
    <vt:lpwstr>true</vt:lpwstr>
  </property>
  <property fmtid="{D5CDD505-2E9C-101B-9397-08002B2CF9AE}" pid="12" name="MSIP_Label_2d7f055f-5347-41d4-8cbe-c035e83f4f3c_SetDate">
    <vt:lpwstr>2024-06-21T09:59:50Z</vt:lpwstr>
  </property>
  <property fmtid="{D5CDD505-2E9C-101B-9397-08002B2CF9AE}" pid="13" name="MSIP_Label_2d7f055f-5347-41d4-8cbe-c035e83f4f3c_Method">
    <vt:lpwstr>Standard</vt:lpwstr>
  </property>
  <property fmtid="{D5CDD505-2E9C-101B-9397-08002B2CF9AE}" pid="14" name="MSIP_Label_2d7f055f-5347-41d4-8cbe-c035e83f4f3c_Name">
    <vt:lpwstr>defa4170-0d19-0005-0004-bc88714345d2</vt:lpwstr>
  </property>
  <property fmtid="{D5CDD505-2E9C-101B-9397-08002B2CF9AE}" pid="15" name="MSIP_Label_2d7f055f-5347-41d4-8cbe-c035e83f4f3c_SiteId">
    <vt:lpwstr>883dbbc0-a334-4b54-87cf-04fa94aeafb8</vt:lpwstr>
  </property>
  <property fmtid="{D5CDD505-2E9C-101B-9397-08002B2CF9AE}" pid="16" name="MSIP_Label_2d7f055f-5347-41d4-8cbe-c035e83f4f3c_ActionId">
    <vt:lpwstr>efd321c2-c7a3-4129-9d7d-3945111f3444</vt:lpwstr>
  </property>
  <property fmtid="{D5CDD505-2E9C-101B-9397-08002B2CF9AE}" pid="17" name="MSIP_Label_2d7f055f-5347-41d4-8cbe-c035e83f4f3c_ContentBits">
    <vt:lpwstr>0</vt:lpwstr>
  </property>
</Properties>
</file>