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theme/theme6.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 id="2147483669" r:id="rId5"/>
    <p:sldMasterId id="2147483689" r:id="rId6"/>
    <p:sldMasterId id="2147483691" r:id="rId7"/>
    <p:sldMasterId id="2147483703" r:id="rId8"/>
    <p:sldMasterId id="2147483715" r:id="rId9"/>
  </p:sldMasterIdLst>
  <p:sldIdLst>
    <p:sldId id="264" r:id="rId10"/>
    <p:sldId id="269" r:id="rId11"/>
    <p:sldId id="263" r:id="rId12"/>
    <p:sldId id="270" r:id="rId13"/>
    <p:sldId id="271" r:id="rId14"/>
    <p:sldId id="279" r:id="rId15"/>
    <p:sldId id="280" r:id="rId16"/>
    <p:sldId id="281" r:id="rId17"/>
    <p:sldId id="282" r:id="rId18"/>
    <p:sldId id="283" r:id="rId19"/>
    <p:sldId id="284" r:id="rId20"/>
    <p:sldId id="285" r:id="rId21"/>
    <p:sldId id="286" r:id="rId22"/>
    <p:sldId id="287" r:id="rId23"/>
    <p:sldId id="288" r:id="rId24"/>
    <p:sldId id="272" r:id="rId25"/>
    <p:sldId id="273" r:id="rId26"/>
    <p:sldId id="275" r:id="rId27"/>
    <p:sldId id="274" r:id="rId28"/>
    <p:sldId id="289" r:id="rId29"/>
    <p:sldId id="276" r:id="rId30"/>
    <p:sldId id="256" r:id="rId31"/>
    <p:sldId id="257" r:id="rId32"/>
    <p:sldId id="259" r:id="rId33"/>
    <p:sldId id="258" r:id="rId34"/>
    <p:sldId id="260" r:id="rId35"/>
    <p:sldId id="277" r:id="rId36"/>
    <p:sldId id="278"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2E7E18-DA6A-44E7-B08C-7F32763BDFE6}" v="2" dt="2025-08-13T12:55:16.6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53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viewProps" Target="viewProps.xml"/><Relationship Id="rId21" Type="http://schemas.openxmlformats.org/officeDocument/2006/relationships/slide" Target="slides/slide12.xml"/><Relationship Id="rId34" Type="http://schemas.openxmlformats.org/officeDocument/2006/relationships/slide" Target="slides/slide25.xml"/><Relationship Id="rId42"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microsoft.com/office/2015/10/relationships/revisionInfo" Target="revisionInfo.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ae747685-59f7-4046-8ccf-98b152de0327" providerId="ADAL" clId="{C02E7E18-DA6A-44E7-B08C-7F32763BDFE6}"/>
    <pc:docChg chg="undo custSel addSld modSld sldOrd">
      <pc:chgData name="James Rees" userId="ae747685-59f7-4046-8ccf-98b152de0327" providerId="ADAL" clId="{C02E7E18-DA6A-44E7-B08C-7F32763BDFE6}" dt="2025-08-13T13:52:36.351" v="157" actId="1076"/>
      <pc:docMkLst>
        <pc:docMk/>
      </pc:docMkLst>
      <pc:sldChg chg="modSp mod">
        <pc:chgData name="James Rees" userId="ae747685-59f7-4046-8ccf-98b152de0327" providerId="ADAL" clId="{C02E7E18-DA6A-44E7-B08C-7F32763BDFE6}" dt="2025-08-12T09:31:19.291" v="148" actId="20577"/>
        <pc:sldMkLst>
          <pc:docMk/>
          <pc:sldMk cId="1116783212" sldId="263"/>
        </pc:sldMkLst>
        <pc:graphicFrameChg chg="mod modGraphic">
          <ac:chgData name="James Rees" userId="ae747685-59f7-4046-8ccf-98b152de0327" providerId="ADAL" clId="{C02E7E18-DA6A-44E7-B08C-7F32763BDFE6}" dt="2025-08-12T09:31:19.291" v="148" actId="20577"/>
          <ac:graphicFrameMkLst>
            <pc:docMk/>
            <pc:sldMk cId="1116783212" sldId="263"/>
            <ac:graphicFrameMk id="7" creationId="{F86CF725-B62F-45BF-428A-61A8EEF73994}"/>
          </ac:graphicFrameMkLst>
        </pc:graphicFrameChg>
      </pc:sldChg>
      <pc:sldChg chg="modSp mod">
        <pc:chgData name="James Rees" userId="ae747685-59f7-4046-8ccf-98b152de0327" providerId="ADAL" clId="{C02E7E18-DA6A-44E7-B08C-7F32763BDFE6}" dt="2025-08-13T13:52:36.351" v="157" actId="1076"/>
        <pc:sldMkLst>
          <pc:docMk/>
          <pc:sldMk cId="2104760033" sldId="273"/>
        </pc:sldMkLst>
        <pc:spChg chg="mod">
          <ac:chgData name="James Rees" userId="ae747685-59f7-4046-8ccf-98b152de0327" providerId="ADAL" clId="{C02E7E18-DA6A-44E7-B08C-7F32763BDFE6}" dt="2025-08-13T13:52:36.351" v="157" actId="1076"/>
          <ac:spMkLst>
            <pc:docMk/>
            <pc:sldMk cId="2104760033" sldId="273"/>
            <ac:spMk id="5" creationId="{5707D6EE-7FB3-2299-0020-8B11F52C84E6}"/>
          </ac:spMkLst>
        </pc:spChg>
      </pc:sldChg>
      <pc:sldChg chg="modSp mod">
        <pc:chgData name="James Rees" userId="ae747685-59f7-4046-8ccf-98b152de0327" providerId="ADAL" clId="{C02E7E18-DA6A-44E7-B08C-7F32763BDFE6}" dt="2025-08-12T09:33:17.401" v="154" actId="20577"/>
        <pc:sldMkLst>
          <pc:docMk/>
          <pc:sldMk cId="1029917366" sldId="274"/>
        </pc:sldMkLst>
        <pc:spChg chg="mod">
          <ac:chgData name="James Rees" userId="ae747685-59f7-4046-8ccf-98b152de0327" providerId="ADAL" clId="{C02E7E18-DA6A-44E7-B08C-7F32763BDFE6}" dt="2025-08-12T09:33:17.401" v="154" actId="20577"/>
          <ac:spMkLst>
            <pc:docMk/>
            <pc:sldMk cId="1029917366" sldId="274"/>
            <ac:spMk id="2" creationId="{4310DABB-9296-FDB0-E562-D1B45488F158}"/>
          </ac:spMkLst>
        </pc:spChg>
      </pc:sldChg>
      <pc:sldChg chg="modSp mod ord">
        <pc:chgData name="James Rees" userId="ae747685-59f7-4046-8ccf-98b152de0327" providerId="ADAL" clId="{C02E7E18-DA6A-44E7-B08C-7F32763BDFE6}" dt="2025-08-12T09:33:13.316" v="152" actId="20577"/>
        <pc:sldMkLst>
          <pc:docMk/>
          <pc:sldMk cId="3112995118" sldId="275"/>
        </pc:sldMkLst>
        <pc:spChg chg="mod">
          <ac:chgData name="James Rees" userId="ae747685-59f7-4046-8ccf-98b152de0327" providerId="ADAL" clId="{C02E7E18-DA6A-44E7-B08C-7F32763BDFE6}" dt="2025-08-12T09:33:13.316" v="152" actId="20577"/>
          <ac:spMkLst>
            <pc:docMk/>
            <pc:sldMk cId="3112995118" sldId="275"/>
            <ac:spMk id="2" creationId="{4310DABB-9296-FDB0-E562-D1B45488F158}"/>
          </ac:spMkLst>
        </pc:spChg>
      </pc:sldChg>
      <pc:sldChg chg="add">
        <pc:chgData name="James Rees" userId="ae747685-59f7-4046-8ccf-98b152de0327" providerId="ADAL" clId="{C02E7E18-DA6A-44E7-B08C-7F32763BDFE6}" dt="2025-08-12T10:32:01.259" v="155"/>
        <pc:sldMkLst>
          <pc:docMk/>
          <pc:sldMk cId="3796676279" sldId="279"/>
        </pc:sldMkLst>
      </pc:sldChg>
      <pc:sldChg chg="add">
        <pc:chgData name="James Rees" userId="ae747685-59f7-4046-8ccf-98b152de0327" providerId="ADAL" clId="{C02E7E18-DA6A-44E7-B08C-7F32763BDFE6}" dt="2025-08-12T10:32:01.259" v="155"/>
        <pc:sldMkLst>
          <pc:docMk/>
          <pc:sldMk cId="3856220338" sldId="280"/>
        </pc:sldMkLst>
      </pc:sldChg>
      <pc:sldChg chg="add">
        <pc:chgData name="James Rees" userId="ae747685-59f7-4046-8ccf-98b152de0327" providerId="ADAL" clId="{C02E7E18-DA6A-44E7-B08C-7F32763BDFE6}" dt="2025-08-12T10:32:01.259" v="155"/>
        <pc:sldMkLst>
          <pc:docMk/>
          <pc:sldMk cId="807259626" sldId="281"/>
        </pc:sldMkLst>
      </pc:sldChg>
      <pc:sldChg chg="add">
        <pc:chgData name="James Rees" userId="ae747685-59f7-4046-8ccf-98b152de0327" providerId="ADAL" clId="{C02E7E18-DA6A-44E7-B08C-7F32763BDFE6}" dt="2025-08-12T10:32:01.259" v="155"/>
        <pc:sldMkLst>
          <pc:docMk/>
          <pc:sldMk cId="2069900819" sldId="282"/>
        </pc:sldMkLst>
      </pc:sldChg>
      <pc:sldChg chg="add">
        <pc:chgData name="James Rees" userId="ae747685-59f7-4046-8ccf-98b152de0327" providerId="ADAL" clId="{C02E7E18-DA6A-44E7-B08C-7F32763BDFE6}" dt="2025-08-12T10:32:01.259" v="155"/>
        <pc:sldMkLst>
          <pc:docMk/>
          <pc:sldMk cId="2535253376" sldId="283"/>
        </pc:sldMkLst>
      </pc:sldChg>
      <pc:sldChg chg="add">
        <pc:chgData name="James Rees" userId="ae747685-59f7-4046-8ccf-98b152de0327" providerId="ADAL" clId="{C02E7E18-DA6A-44E7-B08C-7F32763BDFE6}" dt="2025-08-12T10:32:01.259" v="155"/>
        <pc:sldMkLst>
          <pc:docMk/>
          <pc:sldMk cId="388649203" sldId="284"/>
        </pc:sldMkLst>
      </pc:sldChg>
      <pc:sldChg chg="add">
        <pc:chgData name="James Rees" userId="ae747685-59f7-4046-8ccf-98b152de0327" providerId="ADAL" clId="{C02E7E18-DA6A-44E7-B08C-7F32763BDFE6}" dt="2025-08-12T10:32:01.259" v="155"/>
        <pc:sldMkLst>
          <pc:docMk/>
          <pc:sldMk cId="493232968" sldId="285"/>
        </pc:sldMkLst>
      </pc:sldChg>
      <pc:sldChg chg="add">
        <pc:chgData name="James Rees" userId="ae747685-59f7-4046-8ccf-98b152de0327" providerId="ADAL" clId="{C02E7E18-DA6A-44E7-B08C-7F32763BDFE6}" dt="2025-08-12T10:32:01.259" v="155"/>
        <pc:sldMkLst>
          <pc:docMk/>
          <pc:sldMk cId="1662264568" sldId="286"/>
        </pc:sldMkLst>
      </pc:sldChg>
      <pc:sldChg chg="add">
        <pc:chgData name="James Rees" userId="ae747685-59f7-4046-8ccf-98b152de0327" providerId="ADAL" clId="{C02E7E18-DA6A-44E7-B08C-7F32763BDFE6}" dt="2025-08-12T10:32:01.259" v="155"/>
        <pc:sldMkLst>
          <pc:docMk/>
          <pc:sldMk cId="4114908626" sldId="287"/>
        </pc:sldMkLst>
      </pc:sldChg>
      <pc:sldChg chg="add">
        <pc:chgData name="James Rees" userId="ae747685-59f7-4046-8ccf-98b152de0327" providerId="ADAL" clId="{C02E7E18-DA6A-44E7-B08C-7F32763BDFE6}" dt="2025-08-12T10:32:01.259" v="155"/>
        <pc:sldMkLst>
          <pc:docMk/>
          <pc:sldMk cId="4124425773" sldId="288"/>
        </pc:sldMkLst>
      </pc:sldChg>
      <pc:sldChg chg="add">
        <pc:chgData name="James Rees" userId="ae747685-59f7-4046-8ccf-98b152de0327" providerId="ADAL" clId="{C02E7E18-DA6A-44E7-B08C-7F32763BDFE6}" dt="2025-08-13T12:55:16.684" v="156"/>
        <pc:sldMkLst>
          <pc:docMk/>
          <pc:sldMk cId="1134162831" sldId="289"/>
        </pc:sldMk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8/13/2025</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8/13/2025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8/13/2025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1334702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27299120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15275275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15528249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42061058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12949038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0933597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dirty="0"/>
          </a:p>
        </p:txBody>
      </p:sp>
    </p:spTree>
    <p:extLst>
      <p:ext uri="{BB962C8B-B14F-4D97-AF65-F5344CB8AC3E}">
        <p14:creationId xmlns:p14="http://schemas.microsoft.com/office/powerpoint/2010/main" val="19488350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4572452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6767844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839443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560437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025262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10802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1036714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3128573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38811341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dirty="0"/>
              <a:t>Caption</a:t>
            </a:r>
          </a:p>
        </p:txBody>
      </p:sp>
    </p:spTree>
    <p:extLst>
      <p:ext uri="{BB962C8B-B14F-4D97-AF65-F5344CB8AC3E}">
        <p14:creationId xmlns:p14="http://schemas.microsoft.com/office/powerpoint/2010/main" val="16389771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dirty="0"/>
              <a:t>Thanks for attending</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4784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9332191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61060-9E36-1E5A-380C-B3A08CF693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6FF3401-84FF-91F4-F9C2-6DC8D3CB94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6F6710F-CCDD-8E78-CE3B-C9FA0BA35DDE}"/>
              </a:ext>
            </a:extLst>
          </p:cNvPr>
          <p:cNvSpPr>
            <a:spLocks noGrp="1"/>
          </p:cNvSpPr>
          <p:nvPr>
            <p:ph type="dt" sz="half" idx="10"/>
          </p:nvPr>
        </p:nvSpPr>
        <p:spPr/>
        <p:txBody>
          <a:bodyPr/>
          <a:lstStyle/>
          <a:p>
            <a:fld id="{54AAF6C5-7745-4423-B95E-3905664C2155}" type="datetimeFigureOut">
              <a:rPr lang="en-GB" smtClean="0"/>
              <a:t>13/08/2025</a:t>
            </a:fld>
            <a:endParaRPr lang="en-GB"/>
          </a:p>
        </p:txBody>
      </p:sp>
      <p:sp>
        <p:nvSpPr>
          <p:cNvPr id="5" name="Footer Placeholder 4">
            <a:extLst>
              <a:ext uri="{FF2B5EF4-FFF2-40B4-BE49-F238E27FC236}">
                <a16:creationId xmlns:a16="http://schemas.microsoft.com/office/drawing/2014/main" id="{9125394D-7C8F-05DF-FB9C-286277B5D6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954EAD-C2D4-63C4-12B2-E4F18B3637B2}"/>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34169298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46F4D-F4F8-2037-5AF3-FC0778E8BDC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86E4CC1-A2FB-5371-4A8F-FE5EEF070F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AC6222-26ED-782A-1F09-3194A7D05C4D}"/>
              </a:ext>
            </a:extLst>
          </p:cNvPr>
          <p:cNvSpPr>
            <a:spLocks noGrp="1"/>
          </p:cNvSpPr>
          <p:nvPr>
            <p:ph type="dt" sz="half" idx="10"/>
          </p:nvPr>
        </p:nvSpPr>
        <p:spPr/>
        <p:txBody>
          <a:bodyPr/>
          <a:lstStyle/>
          <a:p>
            <a:fld id="{54AAF6C5-7745-4423-B95E-3905664C2155}" type="datetimeFigureOut">
              <a:rPr lang="en-GB" smtClean="0"/>
              <a:t>13/08/2025</a:t>
            </a:fld>
            <a:endParaRPr lang="en-GB"/>
          </a:p>
        </p:txBody>
      </p:sp>
      <p:sp>
        <p:nvSpPr>
          <p:cNvPr id="5" name="Footer Placeholder 4">
            <a:extLst>
              <a:ext uri="{FF2B5EF4-FFF2-40B4-BE49-F238E27FC236}">
                <a16:creationId xmlns:a16="http://schemas.microsoft.com/office/drawing/2014/main" id="{CAC01F1A-6F7A-2CFE-B029-FF6974A0C9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AFEBD5-63F4-3AE1-35B1-7FA81C25C60F}"/>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38705895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5CF97-2B83-1F10-BDE3-D4AB3E7855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23A8EA7-BFE8-DA6B-75F8-2CACF103827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69DE0B-E6E6-5825-E7C7-6173130DB87F}"/>
              </a:ext>
            </a:extLst>
          </p:cNvPr>
          <p:cNvSpPr>
            <a:spLocks noGrp="1"/>
          </p:cNvSpPr>
          <p:nvPr>
            <p:ph type="dt" sz="half" idx="10"/>
          </p:nvPr>
        </p:nvSpPr>
        <p:spPr/>
        <p:txBody>
          <a:bodyPr/>
          <a:lstStyle/>
          <a:p>
            <a:fld id="{54AAF6C5-7745-4423-B95E-3905664C2155}" type="datetimeFigureOut">
              <a:rPr lang="en-GB" smtClean="0"/>
              <a:t>13/08/2025</a:t>
            </a:fld>
            <a:endParaRPr lang="en-GB"/>
          </a:p>
        </p:txBody>
      </p:sp>
      <p:sp>
        <p:nvSpPr>
          <p:cNvPr id="5" name="Footer Placeholder 4">
            <a:extLst>
              <a:ext uri="{FF2B5EF4-FFF2-40B4-BE49-F238E27FC236}">
                <a16:creationId xmlns:a16="http://schemas.microsoft.com/office/drawing/2014/main" id="{700F0B30-FA31-62D7-8D92-191E390692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706623-AB75-CF41-C720-DFA2FE5D6790}"/>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9396384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41D73-B744-3F85-617A-B2EBB03D709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2EABDD9-C1A0-011E-CF98-5779EAF12D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6F869C9-8D28-4EEA-399D-B7D3E5CB9D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3CE32B6-E41C-D1A7-D728-D0AB69678332}"/>
              </a:ext>
            </a:extLst>
          </p:cNvPr>
          <p:cNvSpPr>
            <a:spLocks noGrp="1"/>
          </p:cNvSpPr>
          <p:nvPr>
            <p:ph type="dt" sz="half" idx="10"/>
          </p:nvPr>
        </p:nvSpPr>
        <p:spPr/>
        <p:txBody>
          <a:bodyPr/>
          <a:lstStyle/>
          <a:p>
            <a:fld id="{54AAF6C5-7745-4423-B95E-3905664C2155}" type="datetimeFigureOut">
              <a:rPr lang="en-GB" smtClean="0"/>
              <a:t>13/08/2025</a:t>
            </a:fld>
            <a:endParaRPr lang="en-GB"/>
          </a:p>
        </p:txBody>
      </p:sp>
      <p:sp>
        <p:nvSpPr>
          <p:cNvPr id="6" name="Footer Placeholder 5">
            <a:extLst>
              <a:ext uri="{FF2B5EF4-FFF2-40B4-BE49-F238E27FC236}">
                <a16:creationId xmlns:a16="http://schemas.microsoft.com/office/drawing/2014/main" id="{52362E94-608D-DA66-CB9A-0A93BE33366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C8BF81D-FCB1-96C3-75FE-75378BFE345F}"/>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6976079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C5E6F-AF83-3696-25B2-D6F571DEC04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C45B8F7-5241-57F9-70D4-3B28D0F423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0C3C15-B595-8EDC-E165-41E0E3C6EAB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84FF9F4-FB3D-0980-75B6-EAFD5E5A47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CA72496-3D9D-C83F-B96A-AA7E397ED9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D78BA64-0278-926C-D968-08A3998B74D8}"/>
              </a:ext>
            </a:extLst>
          </p:cNvPr>
          <p:cNvSpPr>
            <a:spLocks noGrp="1"/>
          </p:cNvSpPr>
          <p:nvPr>
            <p:ph type="dt" sz="half" idx="10"/>
          </p:nvPr>
        </p:nvSpPr>
        <p:spPr/>
        <p:txBody>
          <a:bodyPr/>
          <a:lstStyle/>
          <a:p>
            <a:fld id="{54AAF6C5-7745-4423-B95E-3905664C2155}" type="datetimeFigureOut">
              <a:rPr lang="en-GB" smtClean="0"/>
              <a:t>13/08/2025</a:t>
            </a:fld>
            <a:endParaRPr lang="en-GB"/>
          </a:p>
        </p:txBody>
      </p:sp>
      <p:sp>
        <p:nvSpPr>
          <p:cNvPr id="8" name="Footer Placeholder 7">
            <a:extLst>
              <a:ext uri="{FF2B5EF4-FFF2-40B4-BE49-F238E27FC236}">
                <a16:creationId xmlns:a16="http://schemas.microsoft.com/office/drawing/2014/main" id="{E541333A-0868-5DA2-1731-25F68FA4EE6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B8A6127-EA66-6636-C1DA-AEE432BBF08A}"/>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33049690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9B00C-0A03-765B-BE93-EADA7AF2F01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97FB413-8839-FAD0-CDE4-1288CDEBF4D3}"/>
              </a:ext>
            </a:extLst>
          </p:cNvPr>
          <p:cNvSpPr>
            <a:spLocks noGrp="1"/>
          </p:cNvSpPr>
          <p:nvPr>
            <p:ph type="dt" sz="half" idx="10"/>
          </p:nvPr>
        </p:nvSpPr>
        <p:spPr/>
        <p:txBody>
          <a:bodyPr/>
          <a:lstStyle/>
          <a:p>
            <a:fld id="{54AAF6C5-7745-4423-B95E-3905664C2155}" type="datetimeFigureOut">
              <a:rPr lang="en-GB" smtClean="0"/>
              <a:t>13/08/2025</a:t>
            </a:fld>
            <a:endParaRPr lang="en-GB"/>
          </a:p>
        </p:txBody>
      </p:sp>
      <p:sp>
        <p:nvSpPr>
          <p:cNvPr id="4" name="Footer Placeholder 3">
            <a:extLst>
              <a:ext uri="{FF2B5EF4-FFF2-40B4-BE49-F238E27FC236}">
                <a16:creationId xmlns:a16="http://schemas.microsoft.com/office/drawing/2014/main" id="{7563E252-F1DF-C6D5-2F06-508409A1BFD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0BAE069-D03C-9FD6-01A9-64551FEA865A}"/>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4461777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6BF97B-0F9C-8A61-C27E-DF153AC3F274}"/>
              </a:ext>
            </a:extLst>
          </p:cNvPr>
          <p:cNvSpPr>
            <a:spLocks noGrp="1"/>
          </p:cNvSpPr>
          <p:nvPr>
            <p:ph type="dt" sz="half" idx="10"/>
          </p:nvPr>
        </p:nvSpPr>
        <p:spPr/>
        <p:txBody>
          <a:bodyPr/>
          <a:lstStyle/>
          <a:p>
            <a:fld id="{54AAF6C5-7745-4423-B95E-3905664C2155}" type="datetimeFigureOut">
              <a:rPr lang="en-GB" smtClean="0"/>
              <a:t>13/08/2025</a:t>
            </a:fld>
            <a:endParaRPr lang="en-GB"/>
          </a:p>
        </p:txBody>
      </p:sp>
      <p:sp>
        <p:nvSpPr>
          <p:cNvPr id="3" name="Footer Placeholder 2">
            <a:extLst>
              <a:ext uri="{FF2B5EF4-FFF2-40B4-BE49-F238E27FC236}">
                <a16:creationId xmlns:a16="http://schemas.microsoft.com/office/drawing/2014/main" id="{C14DC8E0-6761-D370-95D7-09827FEE65A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5FBE439-5C9F-1ED6-B883-A5F7E738DDC8}"/>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38473386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2E34E-B85C-8454-C8CA-5F9565D9A9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E20939E-5399-6CEA-3412-B1768F262B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10C3418-C384-1E6B-344E-7F5D0F79E5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32987E-076A-0C0E-C17D-BBFF05677AC5}"/>
              </a:ext>
            </a:extLst>
          </p:cNvPr>
          <p:cNvSpPr>
            <a:spLocks noGrp="1"/>
          </p:cNvSpPr>
          <p:nvPr>
            <p:ph type="dt" sz="half" idx="10"/>
          </p:nvPr>
        </p:nvSpPr>
        <p:spPr/>
        <p:txBody>
          <a:bodyPr/>
          <a:lstStyle/>
          <a:p>
            <a:fld id="{54AAF6C5-7745-4423-B95E-3905664C2155}" type="datetimeFigureOut">
              <a:rPr lang="en-GB" smtClean="0"/>
              <a:t>13/08/2025</a:t>
            </a:fld>
            <a:endParaRPr lang="en-GB"/>
          </a:p>
        </p:txBody>
      </p:sp>
      <p:sp>
        <p:nvSpPr>
          <p:cNvPr id="6" name="Footer Placeholder 5">
            <a:extLst>
              <a:ext uri="{FF2B5EF4-FFF2-40B4-BE49-F238E27FC236}">
                <a16:creationId xmlns:a16="http://schemas.microsoft.com/office/drawing/2014/main" id="{CEE06555-6999-379A-EC2A-CC3A5FD4E6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3449307-B3BF-CCF9-0067-A32A77B2FBB9}"/>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4588730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95A05-DAAD-CA44-7DF6-6DD7115DBE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6734DC2-283A-50C4-23AB-82DEB7D4E2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0ABCAAE-A3D7-E9AC-9800-D2A3FE7E06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1795C0-9615-DBED-C6F6-F612FEAA0F9C}"/>
              </a:ext>
            </a:extLst>
          </p:cNvPr>
          <p:cNvSpPr>
            <a:spLocks noGrp="1"/>
          </p:cNvSpPr>
          <p:nvPr>
            <p:ph type="dt" sz="half" idx="10"/>
          </p:nvPr>
        </p:nvSpPr>
        <p:spPr/>
        <p:txBody>
          <a:bodyPr/>
          <a:lstStyle/>
          <a:p>
            <a:fld id="{54AAF6C5-7745-4423-B95E-3905664C2155}" type="datetimeFigureOut">
              <a:rPr lang="en-GB" smtClean="0"/>
              <a:t>13/08/2025</a:t>
            </a:fld>
            <a:endParaRPr lang="en-GB"/>
          </a:p>
        </p:txBody>
      </p:sp>
      <p:sp>
        <p:nvSpPr>
          <p:cNvPr id="6" name="Footer Placeholder 5">
            <a:extLst>
              <a:ext uri="{FF2B5EF4-FFF2-40B4-BE49-F238E27FC236}">
                <a16:creationId xmlns:a16="http://schemas.microsoft.com/office/drawing/2014/main" id="{DE79436A-32A2-F136-EA72-F5BAB7C51C0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3E37FA-B59C-6C0F-E5E4-0DC670B3E9F3}"/>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24015293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EEC6A-ED21-B09A-6727-86692CCAF66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7F48F79-E629-E404-4096-C844B6458B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ACBD5E-7BC1-6F45-0853-95C32E772320}"/>
              </a:ext>
            </a:extLst>
          </p:cNvPr>
          <p:cNvSpPr>
            <a:spLocks noGrp="1"/>
          </p:cNvSpPr>
          <p:nvPr>
            <p:ph type="dt" sz="half" idx="10"/>
          </p:nvPr>
        </p:nvSpPr>
        <p:spPr/>
        <p:txBody>
          <a:bodyPr/>
          <a:lstStyle/>
          <a:p>
            <a:fld id="{54AAF6C5-7745-4423-B95E-3905664C2155}" type="datetimeFigureOut">
              <a:rPr lang="en-GB" smtClean="0"/>
              <a:t>13/08/2025</a:t>
            </a:fld>
            <a:endParaRPr lang="en-GB"/>
          </a:p>
        </p:txBody>
      </p:sp>
      <p:sp>
        <p:nvSpPr>
          <p:cNvPr id="5" name="Footer Placeholder 4">
            <a:extLst>
              <a:ext uri="{FF2B5EF4-FFF2-40B4-BE49-F238E27FC236}">
                <a16:creationId xmlns:a16="http://schemas.microsoft.com/office/drawing/2014/main" id="{12F32033-5363-66F1-7D1E-AF37160D5B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98E89B-B7D5-8C7F-5F42-50D66A76E188}"/>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35142602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10E112-9139-D4CE-F4D0-2F377E69A79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BFC68C0-CC5E-6701-D91A-400F82C9EC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E87A0BF-33E4-DFF4-8B02-7AF2D05005A3}"/>
              </a:ext>
            </a:extLst>
          </p:cNvPr>
          <p:cNvSpPr>
            <a:spLocks noGrp="1"/>
          </p:cNvSpPr>
          <p:nvPr>
            <p:ph type="dt" sz="half" idx="10"/>
          </p:nvPr>
        </p:nvSpPr>
        <p:spPr/>
        <p:txBody>
          <a:bodyPr/>
          <a:lstStyle/>
          <a:p>
            <a:fld id="{54AAF6C5-7745-4423-B95E-3905664C2155}" type="datetimeFigureOut">
              <a:rPr lang="en-GB" smtClean="0"/>
              <a:t>13/08/2025</a:t>
            </a:fld>
            <a:endParaRPr lang="en-GB"/>
          </a:p>
        </p:txBody>
      </p:sp>
      <p:sp>
        <p:nvSpPr>
          <p:cNvPr id="5" name="Footer Placeholder 4">
            <a:extLst>
              <a:ext uri="{FF2B5EF4-FFF2-40B4-BE49-F238E27FC236}">
                <a16:creationId xmlns:a16="http://schemas.microsoft.com/office/drawing/2014/main" id="{FA8E88F4-5CA7-BC90-F64B-F17A89EEFE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59C47C-5F6F-BC30-7AE4-3E6B8503D377}"/>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6274501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9904D-F13F-3ED2-28AD-B2949B30378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6F586D8-809C-FFEA-E75C-EA860BC7C6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D085CCE-9800-73EA-F01A-C9F872358CEC}"/>
              </a:ext>
            </a:extLst>
          </p:cNvPr>
          <p:cNvSpPr>
            <a:spLocks noGrp="1"/>
          </p:cNvSpPr>
          <p:nvPr>
            <p:ph type="dt" sz="half" idx="10"/>
          </p:nvPr>
        </p:nvSpPr>
        <p:spPr/>
        <p:txBody>
          <a:bodyPr/>
          <a:lstStyle/>
          <a:p>
            <a:fld id="{BB2E381C-3384-6F4D-A019-18F2C403490B}" type="datetimeFigureOut">
              <a:rPr lang="en-US" smtClean="0"/>
              <a:t>8/13/2025</a:t>
            </a:fld>
            <a:endParaRPr lang="en-US" dirty="0"/>
          </a:p>
        </p:txBody>
      </p:sp>
      <p:sp>
        <p:nvSpPr>
          <p:cNvPr id="5" name="Footer Placeholder 4">
            <a:extLst>
              <a:ext uri="{FF2B5EF4-FFF2-40B4-BE49-F238E27FC236}">
                <a16:creationId xmlns:a16="http://schemas.microsoft.com/office/drawing/2014/main" id="{497DE705-A80A-F2A2-C0BE-18E53B8AFAE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5ABE35B-A58D-75C2-4BE4-F51DC12998E8}"/>
              </a:ext>
            </a:extLst>
          </p:cNvPr>
          <p:cNvSpPr>
            <a:spLocks noGrp="1"/>
          </p:cNvSpPr>
          <p:nvPr>
            <p:ph type="sldNum" sz="quarter" idx="12"/>
          </p:nvPr>
        </p:nvSpPr>
        <p:spPr/>
        <p:txBody>
          <a:bodyPr/>
          <a:lstStyle/>
          <a:p>
            <a:fld id="{3319831B-35BD-C547-918F-3B65E0A0C855}" type="slidenum">
              <a:rPr lang="en-US" smtClean="0"/>
              <a:t>‹#›</a:t>
            </a:fld>
            <a:endParaRPr lang="en-US" dirty="0"/>
          </a:p>
        </p:txBody>
      </p:sp>
    </p:spTree>
    <p:extLst>
      <p:ext uri="{BB962C8B-B14F-4D97-AF65-F5344CB8AC3E}">
        <p14:creationId xmlns:p14="http://schemas.microsoft.com/office/powerpoint/2010/main" val="6662130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CC514-11B5-A605-5166-B5D25A40C18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A738A54-CA9F-3153-14B3-A132682317B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0289E12-BAA6-23FF-B4D3-DD14672BA95B}"/>
              </a:ext>
            </a:extLst>
          </p:cNvPr>
          <p:cNvSpPr>
            <a:spLocks noGrp="1"/>
          </p:cNvSpPr>
          <p:nvPr>
            <p:ph type="dt" sz="half" idx="10"/>
          </p:nvPr>
        </p:nvSpPr>
        <p:spPr/>
        <p:txBody>
          <a:bodyPr/>
          <a:lstStyle/>
          <a:p>
            <a:fld id="{BB2E381C-3384-6F4D-A019-18F2C403490B}" type="datetimeFigureOut">
              <a:rPr lang="en-US" smtClean="0"/>
              <a:t>8/13/2025</a:t>
            </a:fld>
            <a:endParaRPr lang="en-US" dirty="0"/>
          </a:p>
        </p:txBody>
      </p:sp>
      <p:sp>
        <p:nvSpPr>
          <p:cNvPr id="5" name="Footer Placeholder 4">
            <a:extLst>
              <a:ext uri="{FF2B5EF4-FFF2-40B4-BE49-F238E27FC236}">
                <a16:creationId xmlns:a16="http://schemas.microsoft.com/office/drawing/2014/main" id="{C8581AE5-E870-AE91-8C4C-F3312B55331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293608D-E01F-5EBA-183B-FE4B25C437F9}"/>
              </a:ext>
            </a:extLst>
          </p:cNvPr>
          <p:cNvSpPr>
            <a:spLocks noGrp="1"/>
          </p:cNvSpPr>
          <p:nvPr>
            <p:ph type="sldNum" sz="quarter" idx="12"/>
          </p:nvPr>
        </p:nvSpPr>
        <p:spPr/>
        <p:txBody>
          <a:bodyPr/>
          <a:lstStyle/>
          <a:p>
            <a:fld id="{3319831B-35BD-C547-918F-3B65E0A0C855}" type="slidenum">
              <a:rPr lang="en-US" smtClean="0"/>
              <a:t>‹#›</a:t>
            </a:fld>
            <a:endParaRPr lang="en-US" dirty="0"/>
          </a:p>
        </p:txBody>
      </p:sp>
    </p:spTree>
    <p:extLst>
      <p:ext uri="{BB962C8B-B14F-4D97-AF65-F5344CB8AC3E}">
        <p14:creationId xmlns:p14="http://schemas.microsoft.com/office/powerpoint/2010/main" val="33188991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71B5D-588E-FBDB-9A5D-52F5E256A2A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EDF17F9-1A36-293B-6796-8C42BDAF49C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4280F15-7252-9AF9-F425-79B02C822422}"/>
              </a:ext>
            </a:extLst>
          </p:cNvPr>
          <p:cNvSpPr>
            <a:spLocks noGrp="1"/>
          </p:cNvSpPr>
          <p:nvPr>
            <p:ph type="dt" sz="half" idx="10"/>
          </p:nvPr>
        </p:nvSpPr>
        <p:spPr/>
        <p:txBody>
          <a:bodyPr/>
          <a:lstStyle/>
          <a:p>
            <a:fld id="{BB2E381C-3384-6F4D-A019-18F2C403490B}" type="datetimeFigureOut">
              <a:rPr lang="en-US" smtClean="0"/>
              <a:t>8/13/2025</a:t>
            </a:fld>
            <a:endParaRPr lang="en-US" dirty="0"/>
          </a:p>
        </p:txBody>
      </p:sp>
      <p:sp>
        <p:nvSpPr>
          <p:cNvPr id="5" name="Footer Placeholder 4">
            <a:extLst>
              <a:ext uri="{FF2B5EF4-FFF2-40B4-BE49-F238E27FC236}">
                <a16:creationId xmlns:a16="http://schemas.microsoft.com/office/drawing/2014/main" id="{41359609-5DEB-C02F-3970-8F2C2F3900B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57D35E0-1F20-5C68-80EE-CCD90F3600D4}"/>
              </a:ext>
            </a:extLst>
          </p:cNvPr>
          <p:cNvSpPr>
            <a:spLocks noGrp="1"/>
          </p:cNvSpPr>
          <p:nvPr>
            <p:ph type="sldNum" sz="quarter" idx="12"/>
          </p:nvPr>
        </p:nvSpPr>
        <p:spPr/>
        <p:txBody>
          <a:bodyPr/>
          <a:lstStyle/>
          <a:p>
            <a:fld id="{3319831B-35BD-C547-918F-3B65E0A0C855}" type="slidenum">
              <a:rPr lang="en-US" smtClean="0"/>
              <a:t>‹#›</a:t>
            </a:fld>
            <a:endParaRPr lang="en-US" dirty="0"/>
          </a:p>
        </p:txBody>
      </p:sp>
    </p:spTree>
    <p:extLst>
      <p:ext uri="{BB962C8B-B14F-4D97-AF65-F5344CB8AC3E}">
        <p14:creationId xmlns:p14="http://schemas.microsoft.com/office/powerpoint/2010/main" val="23229045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889A0-2B10-7BF7-A32A-39F678B87D5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9CBA5E2-467D-8776-8AC4-CF93AAED28F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3422C70-60AE-14EE-3421-2D4EE08D478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6C8CA8ED-FC53-4671-2269-9C8E071E92CF}"/>
              </a:ext>
            </a:extLst>
          </p:cNvPr>
          <p:cNvSpPr>
            <a:spLocks noGrp="1"/>
          </p:cNvSpPr>
          <p:nvPr>
            <p:ph type="dt" sz="half" idx="10"/>
          </p:nvPr>
        </p:nvSpPr>
        <p:spPr/>
        <p:txBody>
          <a:bodyPr/>
          <a:lstStyle/>
          <a:p>
            <a:fld id="{BB2E381C-3384-6F4D-A019-18F2C403490B}" type="datetimeFigureOut">
              <a:rPr lang="en-US" smtClean="0"/>
              <a:t>8/13/2025</a:t>
            </a:fld>
            <a:endParaRPr lang="en-US" dirty="0"/>
          </a:p>
        </p:txBody>
      </p:sp>
      <p:sp>
        <p:nvSpPr>
          <p:cNvPr id="6" name="Footer Placeholder 5">
            <a:extLst>
              <a:ext uri="{FF2B5EF4-FFF2-40B4-BE49-F238E27FC236}">
                <a16:creationId xmlns:a16="http://schemas.microsoft.com/office/drawing/2014/main" id="{B6611535-0782-7254-629A-9605682EE64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05F641C-950C-F687-820D-A9AFA2645DF1}"/>
              </a:ext>
            </a:extLst>
          </p:cNvPr>
          <p:cNvSpPr>
            <a:spLocks noGrp="1"/>
          </p:cNvSpPr>
          <p:nvPr>
            <p:ph type="sldNum" sz="quarter" idx="12"/>
          </p:nvPr>
        </p:nvSpPr>
        <p:spPr/>
        <p:txBody>
          <a:bodyPr/>
          <a:lstStyle/>
          <a:p>
            <a:fld id="{3319831B-35BD-C547-918F-3B65E0A0C855}" type="slidenum">
              <a:rPr lang="en-US" smtClean="0"/>
              <a:t>‹#›</a:t>
            </a:fld>
            <a:endParaRPr lang="en-US" dirty="0"/>
          </a:p>
        </p:txBody>
      </p:sp>
    </p:spTree>
    <p:extLst>
      <p:ext uri="{BB962C8B-B14F-4D97-AF65-F5344CB8AC3E}">
        <p14:creationId xmlns:p14="http://schemas.microsoft.com/office/powerpoint/2010/main" val="20196881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787C7-B98A-E03A-3F7D-E4BD75637C2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114D22E-6F0E-5328-6A2A-3B01154FDC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4A5D136-F5EA-80C4-80C0-A8AA34751FF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6B0A80F-E913-0FC1-F69D-8896701DDE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17BA9E2-0386-C5E4-EE7D-B6372DFD45B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356E9EF2-4CEA-57F7-F45C-5EF08EC58932}"/>
              </a:ext>
            </a:extLst>
          </p:cNvPr>
          <p:cNvSpPr>
            <a:spLocks noGrp="1"/>
          </p:cNvSpPr>
          <p:nvPr>
            <p:ph type="dt" sz="half" idx="10"/>
          </p:nvPr>
        </p:nvSpPr>
        <p:spPr/>
        <p:txBody>
          <a:bodyPr/>
          <a:lstStyle/>
          <a:p>
            <a:fld id="{BB2E381C-3384-6F4D-A019-18F2C403490B}" type="datetimeFigureOut">
              <a:rPr lang="en-US" smtClean="0"/>
              <a:t>8/13/2025</a:t>
            </a:fld>
            <a:endParaRPr lang="en-US" dirty="0"/>
          </a:p>
        </p:txBody>
      </p:sp>
      <p:sp>
        <p:nvSpPr>
          <p:cNvPr id="8" name="Footer Placeholder 7">
            <a:extLst>
              <a:ext uri="{FF2B5EF4-FFF2-40B4-BE49-F238E27FC236}">
                <a16:creationId xmlns:a16="http://schemas.microsoft.com/office/drawing/2014/main" id="{4A8556BE-CBA5-1B7B-311E-36DFB6D05A9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0E4B3C6-A0FD-4F03-05C6-2FB9FD63D339}"/>
              </a:ext>
            </a:extLst>
          </p:cNvPr>
          <p:cNvSpPr>
            <a:spLocks noGrp="1"/>
          </p:cNvSpPr>
          <p:nvPr>
            <p:ph type="sldNum" sz="quarter" idx="12"/>
          </p:nvPr>
        </p:nvSpPr>
        <p:spPr/>
        <p:txBody>
          <a:bodyPr/>
          <a:lstStyle/>
          <a:p>
            <a:fld id="{3319831B-35BD-C547-918F-3B65E0A0C855}" type="slidenum">
              <a:rPr lang="en-US" smtClean="0"/>
              <a:t>‹#›</a:t>
            </a:fld>
            <a:endParaRPr lang="en-US" dirty="0"/>
          </a:p>
        </p:txBody>
      </p:sp>
    </p:spTree>
    <p:extLst>
      <p:ext uri="{BB962C8B-B14F-4D97-AF65-F5344CB8AC3E}">
        <p14:creationId xmlns:p14="http://schemas.microsoft.com/office/powerpoint/2010/main" val="461654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97E3B-EA65-F723-44D2-C70460F40C0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B10F07F-E99C-16DD-E6C4-9A69E89AF243}"/>
              </a:ext>
            </a:extLst>
          </p:cNvPr>
          <p:cNvSpPr>
            <a:spLocks noGrp="1"/>
          </p:cNvSpPr>
          <p:nvPr>
            <p:ph type="dt" sz="half" idx="10"/>
          </p:nvPr>
        </p:nvSpPr>
        <p:spPr/>
        <p:txBody>
          <a:bodyPr/>
          <a:lstStyle/>
          <a:p>
            <a:fld id="{BB2E381C-3384-6F4D-A019-18F2C403490B}" type="datetimeFigureOut">
              <a:rPr lang="en-US" smtClean="0"/>
              <a:t>8/13/2025</a:t>
            </a:fld>
            <a:endParaRPr lang="en-US" dirty="0"/>
          </a:p>
        </p:txBody>
      </p:sp>
      <p:sp>
        <p:nvSpPr>
          <p:cNvPr id="4" name="Footer Placeholder 3">
            <a:extLst>
              <a:ext uri="{FF2B5EF4-FFF2-40B4-BE49-F238E27FC236}">
                <a16:creationId xmlns:a16="http://schemas.microsoft.com/office/drawing/2014/main" id="{4EB1F7E4-E882-2264-780E-0B1D8DD0F59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A4ECD63-204B-CBF9-141E-C3BC3ECDA28C}"/>
              </a:ext>
            </a:extLst>
          </p:cNvPr>
          <p:cNvSpPr>
            <a:spLocks noGrp="1"/>
          </p:cNvSpPr>
          <p:nvPr>
            <p:ph type="sldNum" sz="quarter" idx="12"/>
          </p:nvPr>
        </p:nvSpPr>
        <p:spPr/>
        <p:txBody>
          <a:bodyPr/>
          <a:lstStyle/>
          <a:p>
            <a:fld id="{3319831B-35BD-C547-918F-3B65E0A0C855}" type="slidenum">
              <a:rPr lang="en-US" smtClean="0"/>
              <a:t>‹#›</a:t>
            </a:fld>
            <a:endParaRPr lang="en-US" dirty="0"/>
          </a:p>
        </p:txBody>
      </p:sp>
    </p:spTree>
    <p:extLst>
      <p:ext uri="{BB962C8B-B14F-4D97-AF65-F5344CB8AC3E}">
        <p14:creationId xmlns:p14="http://schemas.microsoft.com/office/powerpoint/2010/main" val="5173708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66ECC7-CAB4-B7F4-E703-BDAE25F97AB9}"/>
              </a:ext>
            </a:extLst>
          </p:cNvPr>
          <p:cNvSpPr>
            <a:spLocks noGrp="1"/>
          </p:cNvSpPr>
          <p:nvPr>
            <p:ph type="dt" sz="half" idx="10"/>
          </p:nvPr>
        </p:nvSpPr>
        <p:spPr/>
        <p:txBody>
          <a:bodyPr/>
          <a:lstStyle/>
          <a:p>
            <a:fld id="{BB2E381C-3384-6F4D-A019-18F2C403490B}" type="datetimeFigureOut">
              <a:rPr lang="en-US" smtClean="0"/>
              <a:t>8/13/2025</a:t>
            </a:fld>
            <a:endParaRPr lang="en-US" dirty="0"/>
          </a:p>
        </p:txBody>
      </p:sp>
      <p:sp>
        <p:nvSpPr>
          <p:cNvPr id="3" name="Footer Placeholder 2">
            <a:extLst>
              <a:ext uri="{FF2B5EF4-FFF2-40B4-BE49-F238E27FC236}">
                <a16:creationId xmlns:a16="http://schemas.microsoft.com/office/drawing/2014/main" id="{5E8D1156-C704-B0DD-BE58-5ECE568A49C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25743BE-871D-1F8C-887E-31629BA9355E}"/>
              </a:ext>
            </a:extLst>
          </p:cNvPr>
          <p:cNvSpPr>
            <a:spLocks noGrp="1"/>
          </p:cNvSpPr>
          <p:nvPr>
            <p:ph type="sldNum" sz="quarter" idx="12"/>
          </p:nvPr>
        </p:nvSpPr>
        <p:spPr/>
        <p:txBody>
          <a:bodyPr/>
          <a:lstStyle/>
          <a:p>
            <a:fld id="{3319831B-35BD-C547-918F-3B65E0A0C855}" type="slidenum">
              <a:rPr lang="en-US" smtClean="0"/>
              <a:t>‹#›</a:t>
            </a:fld>
            <a:endParaRPr lang="en-US" dirty="0"/>
          </a:p>
        </p:txBody>
      </p:sp>
    </p:spTree>
    <p:extLst>
      <p:ext uri="{BB962C8B-B14F-4D97-AF65-F5344CB8AC3E}">
        <p14:creationId xmlns:p14="http://schemas.microsoft.com/office/powerpoint/2010/main" val="186128855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AB9B-3494-A574-B89F-A2C0AA84936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318E459D-3EFE-339A-83A1-9A85708FC8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DF557E1-CF21-F916-BC6A-9C445FD44E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2846D3E-4113-A914-D15F-22302E68255A}"/>
              </a:ext>
            </a:extLst>
          </p:cNvPr>
          <p:cNvSpPr>
            <a:spLocks noGrp="1"/>
          </p:cNvSpPr>
          <p:nvPr>
            <p:ph type="dt" sz="half" idx="10"/>
          </p:nvPr>
        </p:nvSpPr>
        <p:spPr/>
        <p:txBody>
          <a:bodyPr/>
          <a:lstStyle/>
          <a:p>
            <a:fld id="{BB2E381C-3384-6F4D-A019-18F2C403490B}" type="datetimeFigureOut">
              <a:rPr lang="en-US" smtClean="0"/>
              <a:t>8/13/2025</a:t>
            </a:fld>
            <a:endParaRPr lang="en-US" dirty="0"/>
          </a:p>
        </p:txBody>
      </p:sp>
      <p:sp>
        <p:nvSpPr>
          <p:cNvPr id="6" name="Footer Placeholder 5">
            <a:extLst>
              <a:ext uri="{FF2B5EF4-FFF2-40B4-BE49-F238E27FC236}">
                <a16:creationId xmlns:a16="http://schemas.microsoft.com/office/drawing/2014/main" id="{A683FF4A-D075-00F7-9418-76DEC75102F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ADE43BD-B909-24B6-A804-9E65DA78AFAB}"/>
              </a:ext>
            </a:extLst>
          </p:cNvPr>
          <p:cNvSpPr>
            <a:spLocks noGrp="1"/>
          </p:cNvSpPr>
          <p:nvPr>
            <p:ph type="sldNum" sz="quarter" idx="12"/>
          </p:nvPr>
        </p:nvSpPr>
        <p:spPr/>
        <p:txBody>
          <a:bodyPr/>
          <a:lstStyle/>
          <a:p>
            <a:fld id="{3319831B-35BD-C547-918F-3B65E0A0C855}" type="slidenum">
              <a:rPr lang="en-US" smtClean="0"/>
              <a:t>‹#›</a:t>
            </a:fld>
            <a:endParaRPr lang="en-US" dirty="0"/>
          </a:p>
        </p:txBody>
      </p:sp>
    </p:spTree>
    <p:extLst>
      <p:ext uri="{BB962C8B-B14F-4D97-AF65-F5344CB8AC3E}">
        <p14:creationId xmlns:p14="http://schemas.microsoft.com/office/powerpoint/2010/main" val="53848014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3FFE6-6AC9-76D9-9AB9-C1A31C066B7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60C1E310-1F6C-357C-5096-B8DEA79B4F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03CF3C7-E4F5-B4BF-68A0-7678C63577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A9640CC-4B72-9496-07BD-68F46D8F88CB}"/>
              </a:ext>
            </a:extLst>
          </p:cNvPr>
          <p:cNvSpPr>
            <a:spLocks noGrp="1"/>
          </p:cNvSpPr>
          <p:nvPr>
            <p:ph type="dt" sz="half" idx="10"/>
          </p:nvPr>
        </p:nvSpPr>
        <p:spPr/>
        <p:txBody>
          <a:bodyPr/>
          <a:lstStyle/>
          <a:p>
            <a:fld id="{BB2E381C-3384-6F4D-A019-18F2C403490B}" type="datetimeFigureOut">
              <a:rPr lang="en-US" smtClean="0"/>
              <a:t>8/13/2025</a:t>
            </a:fld>
            <a:endParaRPr lang="en-US" dirty="0"/>
          </a:p>
        </p:txBody>
      </p:sp>
      <p:sp>
        <p:nvSpPr>
          <p:cNvPr id="6" name="Footer Placeholder 5">
            <a:extLst>
              <a:ext uri="{FF2B5EF4-FFF2-40B4-BE49-F238E27FC236}">
                <a16:creationId xmlns:a16="http://schemas.microsoft.com/office/drawing/2014/main" id="{E858B1C8-4328-C86C-7D6F-8DF97A812B9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7670B59-9364-A2A1-C820-BF1AD18BF62D}"/>
              </a:ext>
            </a:extLst>
          </p:cNvPr>
          <p:cNvSpPr>
            <a:spLocks noGrp="1"/>
          </p:cNvSpPr>
          <p:nvPr>
            <p:ph type="sldNum" sz="quarter" idx="12"/>
          </p:nvPr>
        </p:nvSpPr>
        <p:spPr/>
        <p:txBody>
          <a:bodyPr/>
          <a:lstStyle/>
          <a:p>
            <a:fld id="{3319831B-35BD-C547-918F-3B65E0A0C855}" type="slidenum">
              <a:rPr lang="en-US" smtClean="0"/>
              <a:t>‹#›</a:t>
            </a:fld>
            <a:endParaRPr lang="en-US" dirty="0"/>
          </a:p>
        </p:txBody>
      </p:sp>
    </p:spTree>
    <p:extLst>
      <p:ext uri="{BB962C8B-B14F-4D97-AF65-F5344CB8AC3E}">
        <p14:creationId xmlns:p14="http://schemas.microsoft.com/office/powerpoint/2010/main" val="326023939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D0B60-E6AB-7C9F-B0B4-723A95DC7A4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D7E7EE8-00A9-6955-233B-A96F8D7C068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048C00F-1702-581E-9073-2F0731B383B8}"/>
              </a:ext>
            </a:extLst>
          </p:cNvPr>
          <p:cNvSpPr>
            <a:spLocks noGrp="1"/>
          </p:cNvSpPr>
          <p:nvPr>
            <p:ph type="dt" sz="half" idx="10"/>
          </p:nvPr>
        </p:nvSpPr>
        <p:spPr/>
        <p:txBody>
          <a:bodyPr/>
          <a:lstStyle/>
          <a:p>
            <a:fld id="{BB2E381C-3384-6F4D-A019-18F2C403490B}" type="datetimeFigureOut">
              <a:rPr lang="en-US" smtClean="0"/>
              <a:t>8/13/2025</a:t>
            </a:fld>
            <a:endParaRPr lang="en-US" dirty="0"/>
          </a:p>
        </p:txBody>
      </p:sp>
      <p:sp>
        <p:nvSpPr>
          <p:cNvPr id="5" name="Footer Placeholder 4">
            <a:extLst>
              <a:ext uri="{FF2B5EF4-FFF2-40B4-BE49-F238E27FC236}">
                <a16:creationId xmlns:a16="http://schemas.microsoft.com/office/drawing/2014/main" id="{22E827BF-D226-50BF-9D2C-1EBC2CB3310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C43D0F9-13C8-9F9D-B3B1-F2F443DA83AD}"/>
              </a:ext>
            </a:extLst>
          </p:cNvPr>
          <p:cNvSpPr>
            <a:spLocks noGrp="1"/>
          </p:cNvSpPr>
          <p:nvPr>
            <p:ph type="sldNum" sz="quarter" idx="12"/>
          </p:nvPr>
        </p:nvSpPr>
        <p:spPr/>
        <p:txBody>
          <a:bodyPr/>
          <a:lstStyle/>
          <a:p>
            <a:fld id="{3319831B-35BD-C547-918F-3B65E0A0C855}" type="slidenum">
              <a:rPr lang="en-US" smtClean="0"/>
              <a:t>‹#›</a:t>
            </a:fld>
            <a:endParaRPr lang="en-US" dirty="0"/>
          </a:p>
        </p:txBody>
      </p:sp>
    </p:spTree>
    <p:extLst>
      <p:ext uri="{BB962C8B-B14F-4D97-AF65-F5344CB8AC3E}">
        <p14:creationId xmlns:p14="http://schemas.microsoft.com/office/powerpoint/2010/main" val="19795608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548705-34AD-8338-82C7-07DE859E1B9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0AF55D8-D6AD-175A-8937-D542BAF30FD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956C5D9-2DB5-A942-800F-1FDF57431CB8}"/>
              </a:ext>
            </a:extLst>
          </p:cNvPr>
          <p:cNvSpPr>
            <a:spLocks noGrp="1"/>
          </p:cNvSpPr>
          <p:nvPr>
            <p:ph type="dt" sz="half" idx="10"/>
          </p:nvPr>
        </p:nvSpPr>
        <p:spPr/>
        <p:txBody>
          <a:bodyPr/>
          <a:lstStyle/>
          <a:p>
            <a:fld id="{BB2E381C-3384-6F4D-A019-18F2C403490B}" type="datetimeFigureOut">
              <a:rPr lang="en-US" smtClean="0"/>
              <a:t>8/13/2025</a:t>
            </a:fld>
            <a:endParaRPr lang="en-US" dirty="0"/>
          </a:p>
        </p:txBody>
      </p:sp>
      <p:sp>
        <p:nvSpPr>
          <p:cNvPr id="5" name="Footer Placeholder 4">
            <a:extLst>
              <a:ext uri="{FF2B5EF4-FFF2-40B4-BE49-F238E27FC236}">
                <a16:creationId xmlns:a16="http://schemas.microsoft.com/office/drawing/2014/main" id="{B9415889-BF24-4955-2BA4-3B0C713032A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C0C337F-8920-EB07-5EE7-7737578877C4}"/>
              </a:ext>
            </a:extLst>
          </p:cNvPr>
          <p:cNvSpPr>
            <a:spLocks noGrp="1"/>
          </p:cNvSpPr>
          <p:nvPr>
            <p:ph type="sldNum" sz="quarter" idx="12"/>
          </p:nvPr>
        </p:nvSpPr>
        <p:spPr/>
        <p:txBody>
          <a:bodyPr/>
          <a:lstStyle/>
          <a:p>
            <a:fld id="{3319831B-35BD-C547-918F-3B65E0A0C855}" type="slidenum">
              <a:rPr lang="en-US" smtClean="0"/>
              <a:t>‹#›</a:t>
            </a:fld>
            <a:endParaRPr lang="en-US" dirty="0"/>
          </a:p>
        </p:txBody>
      </p:sp>
    </p:spTree>
    <p:extLst>
      <p:ext uri="{BB962C8B-B14F-4D97-AF65-F5344CB8AC3E}">
        <p14:creationId xmlns:p14="http://schemas.microsoft.com/office/powerpoint/2010/main" val="70027890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198714027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image" Target="../media/image3.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theme" Target="../theme/theme2.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xml"/><Relationship Id="rId1" Type="http://schemas.openxmlformats.org/officeDocument/2006/relationships/slideLayout" Target="../slideLayouts/slideLayout37.xml"/><Relationship Id="rId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6.xml"/><Relationship Id="rId1" Type="http://schemas.openxmlformats.org/officeDocument/2006/relationships/slideLayout" Target="../slideLayouts/slideLayout60.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8/13/2025</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2">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32510911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111472817"/>
      </p:ext>
    </p:extLst>
  </p:cSld>
  <p:clrMap bg1="lt1" tx1="dk1" bg2="lt2" tx2="dk2" accent1="accent1" accent2="accent2" accent3="accent3" accent4="accent4" accent5="accent5" accent6="accent6" hlink="hlink" folHlink="folHlink"/>
  <p:sldLayoutIdLst>
    <p:sldLayoutId id="2147483690"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52C032-7C30-3360-179A-53086CB9F9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A1B0ED2-D016-D3D8-9EEF-9E0E4EE850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C05003-5D52-2775-F1F0-73540104F0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AAF6C5-7745-4423-B95E-3905664C2155}" type="datetimeFigureOut">
              <a:rPr lang="en-GB" smtClean="0"/>
              <a:t>13/08/2025</a:t>
            </a:fld>
            <a:endParaRPr lang="en-GB"/>
          </a:p>
        </p:txBody>
      </p:sp>
      <p:sp>
        <p:nvSpPr>
          <p:cNvPr id="5" name="Footer Placeholder 4">
            <a:extLst>
              <a:ext uri="{FF2B5EF4-FFF2-40B4-BE49-F238E27FC236}">
                <a16:creationId xmlns:a16="http://schemas.microsoft.com/office/drawing/2014/main" id="{2A7532B9-6915-22E3-9C63-56CB294384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2265577-9071-A9A9-4190-281057AD65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2FA80A6-16F4-4356-B0C4-6B5A7C94F794}" type="slidenum">
              <a:rPr lang="en-GB" smtClean="0"/>
              <a:t>‹#›</a:t>
            </a:fld>
            <a:endParaRPr lang="en-GB"/>
          </a:p>
        </p:txBody>
      </p:sp>
    </p:spTree>
    <p:extLst>
      <p:ext uri="{BB962C8B-B14F-4D97-AF65-F5344CB8AC3E}">
        <p14:creationId xmlns:p14="http://schemas.microsoft.com/office/powerpoint/2010/main" val="2143623081"/>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C0A07C-4E0C-351E-4119-96AE8AA6BD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46BF818-08F2-35B8-2135-7039647469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44AEC81-6D49-D6F7-DD2B-DF4E48B205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B2E381C-3384-6F4D-A019-18F2C403490B}" type="datetimeFigureOut">
              <a:rPr lang="en-US" smtClean="0"/>
              <a:t>8/13/2025</a:t>
            </a:fld>
            <a:endParaRPr lang="en-US" dirty="0"/>
          </a:p>
        </p:txBody>
      </p:sp>
      <p:sp>
        <p:nvSpPr>
          <p:cNvPr id="5" name="Footer Placeholder 4">
            <a:extLst>
              <a:ext uri="{FF2B5EF4-FFF2-40B4-BE49-F238E27FC236}">
                <a16:creationId xmlns:a16="http://schemas.microsoft.com/office/drawing/2014/main" id="{92D4AD76-4FD1-783C-04DC-5F8EBDE40C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AAC7C838-EFCD-D6E1-8FB8-A1A7D4B4B0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19831B-35BD-C547-918F-3B65E0A0C855}" type="slidenum">
              <a:rPr lang="en-US" smtClean="0"/>
              <a:t>‹#›</a:t>
            </a:fld>
            <a:endParaRPr lang="en-US" dirty="0"/>
          </a:p>
        </p:txBody>
      </p:sp>
    </p:spTree>
    <p:extLst>
      <p:ext uri="{BB962C8B-B14F-4D97-AF65-F5344CB8AC3E}">
        <p14:creationId xmlns:p14="http://schemas.microsoft.com/office/powerpoint/2010/main" val="3064738730"/>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3"/>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4"/>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3297012181"/>
      </p:ext>
    </p:extLst>
  </p:cSld>
  <p:clrMap bg1="lt1" tx1="dk1" bg2="lt2" tx2="dk2" accent1="accent1" accent2="accent2" accent3="accent3" accent4="accent4" accent5="accent5" accent6="accent6" hlink="hlink" folHlink="folHlink"/>
  <p:sldLayoutIdLst>
    <p:sldLayoutId id="2147483716" r:id="rId1"/>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5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3" Type="http://schemas.openxmlformats.org/officeDocument/2006/relationships/hyperlink" Target="https://www.ofgem.gov.uk/decision/decision-send-back-retail-energy-code-modification-r0207-import-and-export-moa-clarification" TargetMode="External"/><Relationship Id="rId2" Type="http://schemas.openxmlformats.org/officeDocument/2006/relationships/hyperlink" Target="mailto:change.management@recmanager.co.uk" TargetMode="External"/><Relationship Id="rId1" Type="http://schemas.openxmlformats.org/officeDocument/2006/relationships/slideLayout" Target="../slideLayouts/slideLayout6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t>REC e-</a:t>
            </a:r>
            <a:r>
              <a:rPr lang="en-GB" dirty="0" err="1"/>
              <a:t>omf</a:t>
            </a:r>
            <a:r>
              <a:rPr lang="en-GB" dirty="0"/>
              <a:t> </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a:xfrm>
            <a:off x="517228" y="4895267"/>
            <a:ext cx="6059063" cy="1009073"/>
          </a:xfrm>
        </p:spPr>
        <p:txBody>
          <a:bodyPr/>
          <a:lstStyle/>
          <a:p>
            <a:r>
              <a:rPr lang="en-GB" dirty="0"/>
              <a:t>13 August 2025</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Roboto"/>
                <a:ea typeface="Roboto"/>
                <a:cs typeface="Roboto"/>
              </a:rPr>
              <a:t>1. </a:t>
            </a:r>
            <a:r>
              <a:rPr lang="en-GB" sz="2400" dirty="0">
                <a:latin typeface="Arial" panose="020B0604020202020204" pitchFamily="34" charset="0"/>
                <a:ea typeface="Roboto"/>
                <a:cs typeface="Arial" panose="020B0604020202020204" pitchFamily="34" charset="0"/>
              </a:rPr>
              <a:t>Welcome and introduction </a:t>
            </a:r>
            <a:endParaRPr lang="en-GB" sz="24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Chair </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133875"/>
            <a:ext cx="9284855" cy="660111"/>
          </a:xfrm>
        </p:spPr>
        <p:txBody>
          <a:bodyPr/>
          <a:lstStyle/>
          <a:p>
            <a:r>
              <a:rPr lang="en-GB" dirty="0"/>
              <a:t>Agenda</a:t>
            </a:r>
          </a:p>
        </p:txBody>
      </p:sp>
      <p:graphicFrame>
        <p:nvGraphicFramePr>
          <p:cNvPr id="7" name="Table 7">
            <a:extLst>
              <a:ext uri="{FF2B5EF4-FFF2-40B4-BE49-F238E27FC236}">
                <a16:creationId xmlns:a16="http://schemas.microsoft.com/office/drawing/2014/main" id="{F86CF725-B62F-45BF-428A-61A8EEF73994}"/>
              </a:ext>
            </a:extLst>
          </p:cNvPr>
          <p:cNvGraphicFramePr>
            <a:graphicFrameLocks noGrp="1"/>
          </p:cNvGraphicFramePr>
          <p:nvPr>
            <p:ph type="tbl" sz="quarter" idx="10"/>
            <p:extLst>
              <p:ext uri="{D42A27DB-BD31-4B8C-83A1-F6EECF244321}">
                <p14:modId xmlns:p14="http://schemas.microsoft.com/office/powerpoint/2010/main" val="3164184830"/>
              </p:ext>
            </p:extLst>
          </p:nvPr>
        </p:nvGraphicFramePr>
        <p:xfrm>
          <a:off x="838200" y="1536910"/>
          <a:ext cx="10747075" cy="3580925"/>
        </p:xfrm>
        <a:graphic>
          <a:graphicData uri="http://schemas.openxmlformats.org/drawingml/2006/table">
            <a:tbl>
              <a:tblPr firstRow="1" bandRow="1">
                <a:tableStyleId>{F5AB1C69-6EDB-4FF4-983F-18BD219EF322}</a:tableStyleId>
              </a:tblPr>
              <a:tblGrid>
                <a:gridCol w="8421353">
                  <a:extLst>
                    <a:ext uri="{9D8B030D-6E8A-4147-A177-3AD203B41FA5}">
                      <a16:colId xmlns:a16="http://schemas.microsoft.com/office/drawing/2014/main" val="2119900406"/>
                    </a:ext>
                  </a:extLst>
                </a:gridCol>
                <a:gridCol w="2325722">
                  <a:extLst>
                    <a:ext uri="{9D8B030D-6E8A-4147-A177-3AD203B41FA5}">
                      <a16:colId xmlns:a16="http://schemas.microsoft.com/office/drawing/2014/main" val="1893307877"/>
                    </a:ext>
                  </a:extLst>
                </a:gridCol>
              </a:tblGrid>
              <a:tr h="357565">
                <a:tc>
                  <a:txBody>
                    <a:bodyPr/>
                    <a:lstStyle/>
                    <a:p>
                      <a:r>
                        <a:rPr lang="en-GB" sz="1400" cap="all" spc="300" baseline="0" dirty="0"/>
                        <a:t>Agenda Item</a:t>
                      </a:r>
                      <a:endParaRPr lang="en-GB" sz="1400" cap="all" spc="300" baseline="0" dirty="0">
                        <a:latin typeface="Roboto" panose="02000000000000000000" pitchFamily="2" charset="0"/>
                        <a:ea typeface="Roboto" panose="02000000000000000000" pitchFamily="2" charset="0"/>
                      </a:endParaRPr>
                    </a:p>
                  </a:txBody>
                  <a:tcPr anchor="ctr"/>
                </a:tc>
                <a:tc>
                  <a:txBody>
                    <a:bodyPr/>
                    <a:lstStyle/>
                    <a:p>
                      <a:r>
                        <a:rPr lang="en-GB" sz="1400" cap="all" spc="300" baseline="0" dirty="0"/>
                        <a:t>Presenter</a:t>
                      </a:r>
                      <a:endParaRPr lang="en-GB" sz="1400" cap="all" spc="300" baseline="0" dirty="0">
                        <a:latin typeface="Roboto" panose="02000000000000000000" pitchFamily="2" charset="0"/>
                        <a:ea typeface="Roboto" panose="02000000000000000000" pitchFamily="2" charset="0"/>
                      </a:endParaRPr>
                    </a:p>
                  </a:txBody>
                  <a:tcPr anchor="ctr"/>
                </a:tc>
                <a:extLst>
                  <a:ext uri="{0D108BD9-81ED-4DB2-BD59-A6C34878D82A}">
                    <a16:rowId xmlns:a16="http://schemas.microsoft.com/office/drawing/2014/main" val="677238016"/>
                  </a:ext>
                </a:extLst>
              </a:tr>
              <a:tr h="322336">
                <a:tc>
                  <a:txBody>
                    <a:bodyPr/>
                    <a:lstStyle/>
                    <a:p>
                      <a:pPr marL="0" algn="l" defTabSz="914400" rtl="0" eaLnBrk="1" latinLnBrk="0" hangingPunct="1"/>
                      <a:r>
                        <a:rPr lang="en-GB" sz="1200" kern="1200" dirty="0">
                          <a:solidFill>
                            <a:schemeClr val="dk1"/>
                          </a:solidFill>
                          <a:latin typeface="Arial" panose="020B0604020202020204" pitchFamily="34" charset="0"/>
                          <a:ea typeface="Roboto" panose="02000000000000000000" pitchFamily="2" charset="0"/>
                          <a:cs typeface="Arial" panose="020B0604020202020204" pitchFamily="34" charset="0"/>
                        </a:rPr>
                        <a:t>Welcome and Introduction</a:t>
                      </a:r>
                    </a:p>
                  </a:txBody>
                  <a:tcPr anchor="ctr"/>
                </a:tc>
                <a:tc>
                  <a:txBody>
                    <a:bodyPr/>
                    <a:lstStyle/>
                    <a:p>
                      <a:pPr marL="0" algn="l" defTabSz="914400" rtl="0" eaLnBrk="1" latinLnBrk="0" hangingPunct="1"/>
                      <a:r>
                        <a:rPr lang="en-GB" sz="1200" kern="1200" dirty="0">
                          <a:solidFill>
                            <a:schemeClr val="dk1"/>
                          </a:solidFill>
                          <a:latin typeface="Arial" panose="020B0604020202020204" pitchFamily="34" charset="0"/>
                          <a:ea typeface="Roboto" panose="02000000000000000000" pitchFamily="2" charset="0"/>
                          <a:cs typeface="Arial" panose="020B0604020202020204" pitchFamily="34" charset="0"/>
                        </a:rPr>
                        <a:t>Chair </a:t>
                      </a:r>
                    </a:p>
                  </a:txBody>
                  <a:tcPr anchor="ctr"/>
                </a:tc>
                <a:extLst>
                  <a:ext uri="{0D108BD9-81ED-4DB2-BD59-A6C34878D82A}">
                    <a16:rowId xmlns:a16="http://schemas.microsoft.com/office/drawing/2014/main" val="2099812599"/>
                  </a:ext>
                </a:extLst>
              </a:tr>
              <a:tr h="322336">
                <a:tc>
                  <a:txBody>
                    <a:bodyPr/>
                    <a:lstStyle/>
                    <a:p>
                      <a:pPr marL="0" algn="l" defTabSz="914400" rtl="0" eaLnBrk="1" latinLnBrk="0" hangingPunct="1"/>
                      <a:r>
                        <a:rPr lang="en-GB" sz="1200" kern="1200" dirty="0">
                          <a:solidFill>
                            <a:schemeClr val="dk1"/>
                          </a:solidFill>
                          <a:latin typeface="Arial" panose="020B0604020202020204" pitchFamily="34" charset="0"/>
                          <a:ea typeface="Roboto" panose="02000000000000000000" pitchFamily="2" charset="0"/>
                          <a:cs typeface="Arial" panose="020B0604020202020204" pitchFamily="34" charset="0"/>
                        </a:rPr>
                        <a:t>Audit Update</a:t>
                      </a:r>
                    </a:p>
                  </a:txBody>
                  <a:tcPr anchor="ctr"/>
                </a:tc>
                <a:tc>
                  <a:txBody>
                    <a:bodyPr/>
                    <a:lstStyle/>
                    <a:p>
                      <a:pPr marL="0" algn="l" defTabSz="914400" rtl="0" eaLnBrk="1" latinLnBrk="0" hangingPunct="1"/>
                      <a:r>
                        <a:rPr lang="en-GB" sz="1200" kern="1200" dirty="0">
                          <a:solidFill>
                            <a:schemeClr val="dk1"/>
                          </a:solidFill>
                          <a:latin typeface="Arial" panose="020B0604020202020204" pitchFamily="34" charset="0"/>
                          <a:ea typeface="Roboto" panose="02000000000000000000" pitchFamily="2" charset="0"/>
                          <a:cs typeface="Arial" panose="020B0604020202020204" pitchFamily="34" charset="0"/>
                        </a:rPr>
                        <a:t>Eric Dodd</a:t>
                      </a:r>
                    </a:p>
                  </a:txBody>
                  <a:tcPr anchor="ctr"/>
                </a:tc>
                <a:extLst>
                  <a:ext uri="{0D108BD9-81ED-4DB2-BD59-A6C34878D82A}">
                    <a16:rowId xmlns:a16="http://schemas.microsoft.com/office/drawing/2014/main" val="2904727937"/>
                  </a:ext>
                </a:extLst>
              </a:tr>
              <a:tr h="322336">
                <a:tc>
                  <a:txBody>
                    <a:bodyPr/>
                    <a:lstStyle/>
                    <a:p>
                      <a:pPr marL="0" algn="l" defTabSz="914400" rtl="0" eaLnBrk="1" latinLnBrk="0" hangingPunct="1"/>
                      <a:r>
                        <a:rPr lang="en-GB" sz="1200" kern="1200" dirty="0">
                          <a:solidFill>
                            <a:schemeClr val="dk1"/>
                          </a:solidFill>
                          <a:latin typeface="Arial" panose="020B0604020202020204" pitchFamily="34" charset="0"/>
                          <a:ea typeface="Roboto" panose="02000000000000000000" pitchFamily="2" charset="0"/>
                          <a:cs typeface="Arial" panose="020B0604020202020204" pitchFamily="34" charset="0"/>
                        </a:rPr>
                        <a:t>Priority Services Register</a:t>
                      </a:r>
                    </a:p>
                  </a:txBody>
                  <a:tcPr anchor="ctr"/>
                </a:tc>
                <a:tc>
                  <a:txBody>
                    <a:bodyPr/>
                    <a:lstStyle/>
                    <a:p>
                      <a:pPr marL="0" algn="l" defTabSz="914400" rtl="0" eaLnBrk="1" latinLnBrk="0" hangingPunct="1"/>
                      <a:r>
                        <a:rPr lang="en-GB" sz="1200" kern="1200" dirty="0">
                          <a:solidFill>
                            <a:schemeClr val="dk1"/>
                          </a:solidFill>
                          <a:latin typeface="Arial" panose="020B0604020202020204" pitchFamily="34" charset="0"/>
                          <a:ea typeface="Roboto" panose="02000000000000000000" pitchFamily="2" charset="0"/>
                          <a:cs typeface="Arial" panose="020B0604020202020204" pitchFamily="34" charset="0"/>
                        </a:rPr>
                        <a:t>Matt Baker</a:t>
                      </a:r>
                    </a:p>
                  </a:txBody>
                  <a:tcPr anchor="ctr"/>
                </a:tc>
                <a:extLst>
                  <a:ext uri="{0D108BD9-81ED-4DB2-BD59-A6C34878D82A}">
                    <a16:rowId xmlns:a16="http://schemas.microsoft.com/office/drawing/2014/main" val="797577667"/>
                  </a:ext>
                </a:extLst>
              </a:tr>
              <a:tr h="322336">
                <a:tc>
                  <a:txBody>
                    <a:bodyPr/>
                    <a:lstStyle/>
                    <a:p>
                      <a:pPr marL="0" algn="l" defTabSz="914400" rtl="0" eaLnBrk="1" latinLnBrk="0" hangingPunct="1"/>
                      <a:r>
                        <a:rPr lang="en-GB" sz="1200" kern="1200" dirty="0">
                          <a:solidFill>
                            <a:schemeClr val="dk1"/>
                          </a:solidFill>
                          <a:latin typeface="Arial" panose="020B0604020202020204" pitchFamily="34" charset="0"/>
                          <a:ea typeface="Roboto" panose="02000000000000000000" pitchFamily="2" charset="0"/>
                          <a:cs typeface="Arial" panose="020B0604020202020204" pitchFamily="34" charset="0"/>
                        </a:rPr>
                        <a:t>New C21 Item</a:t>
                      </a:r>
                    </a:p>
                  </a:txBody>
                  <a:tcPr anchor="ctr"/>
                </a:tc>
                <a:tc>
                  <a:txBody>
                    <a:bodyPr/>
                    <a:lstStyle/>
                    <a:p>
                      <a:pPr marL="0" algn="l" defTabSz="914400" rtl="0" eaLnBrk="1" latinLnBrk="0" hangingPunct="1"/>
                      <a:r>
                        <a:rPr lang="en-GB" sz="1200" kern="1200" dirty="0">
                          <a:solidFill>
                            <a:schemeClr val="dk1"/>
                          </a:solidFill>
                          <a:latin typeface="Arial" panose="020B0604020202020204" pitchFamily="34" charset="0"/>
                          <a:ea typeface="Roboto" panose="02000000000000000000" pitchFamily="2" charset="0"/>
                          <a:cs typeface="Arial" panose="020B0604020202020204" pitchFamily="34" charset="0"/>
                        </a:rPr>
                        <a:t>Warren Lacey</a:t>
                      </a:r>
                    </a:p>
                  </a:txBody>
                  <a:tcPr anchor="ctr"/>
                </a:tc>
                <a:extLst>
                  <a:ext uri="{0D108BD9-81ED-4DB2-BD59-A6C34878D82A}">
                    <a16:rowId xmlns:a16="http://schemas.microsoft.com/office/drawing/2014/main" val="2466198984"/>
                  </a:ext>
                </a:extLst>
              </a:tr>
              <a:tr h="322336">
                <a:tc>
                  <a:txBody>
                    <a:bodyPr/>
                    <a:lstStyle/>
                    <a:p>
                      <a:pPr marL="0" algn="l" defTabSz="914400" rtl="0" eaLnBrk="1" latinLnBrk="0" hangingPunct="1"/>
                      <a:r>
                        <a:rPr lang="en-GB" sz="1200" kern="1200" dirty="0">
                          <a:solidFill>
                            <a:schemeClr val="dk1"/>
                          </a:solidFill>
                          <a:latin typeface="Arial" panose="020B0604020202020204" pitchFamily="34" charset="0"/>
                          <a:ea typeface="Roboto" panose="02000000000000000000" pitchFamily="2" charset="0"/>
                          <a:cs typeface="Arial" panose="020B0604020202020204" pitchFamily="34" charset="0"/>
                        </a:rPr>
                        <a:t>Metering Hub Update</a:t>
                      </a:r>
                    </a:p>
                  </a:txBody>
                  <a:tcPr anchor="ctr"/>
                </a:tc>
                <a:tc>
                  <a:txBody>
                    <a:bodyPr/>
                    <a:lstStyle/>
                    <a:p>
                      <a:pPr marL="0" algn="l" defTabSz="914400" rtl="0" eaLnBrk="1" latinLnBrk="0" hangingPunct="1"/>
                      <a:r>
                        <a:rPr lang="en-GB" sz="1200" kern="1200" dirty="0">
                          <a:solidFill>
                            <a:schemeClr val="dk1"/>
                          </a:solidFill>
                          <a:latin typeface="Arial" panose="020B0604020202020204" pitchFamily="34" charset="0"/>
                          <a:ea typeface="Roboto" panose="02000000000000000000" pitchFamily="2" charset="0"/>
                          <a:cs typeface="Arial" panose="020B0604020202020204" pitchFamily="34" charset="0"/>
                        </a:rPr>
                        <a:t>Rebecca Griffiths</a:t>
                      </a:r>
                    </a:p>
                  </a:txBody>
                  <a:tcPr anchor="ctr"/>
                </a:tc>
                <a:extLst>
                  <a:ext uri="{0D108BD9-81ED-4DB2-BD59-A6C34878D82A}">
                    <a16:rowId xmlns:a16="http://schemas.microsoft.com/office/drawing/2014/main" val="555310861"/>
                  </a:ext>
                </a:extLst>
              </a:tr>
              <a:tr h="322336">
                <a:tc>
                  <a:txBody>
                    <a:bodyPr/>
                    <a:lstStyle/>
                    <a:p>
                      <a:pPr marL="0" algn="l" defTabSz="914400" rtl="0" eaLnBrk="1" latinLnBrk="0" hangingPunct="1"/>
                      <a:r>
                        <a:rPr lang="en-GB" sz="1200" kern="1200" dirty="0">
                          <a:solidFill>
                            <a:schemeClr val="dk1"/>
                          </a:solidFill>
                          <a:latin typeface="Arial" panose="020B0604020202020204" pitchFamily="34" charset="0"/>
                          <a:ea typeface="Roboto" panose="02000000000000000000" pitchFamily="2" charset="0"/>
                          <a:cs typeface="Arial" panose="020B0604020202020204" pitchFamily="34" charset="0"/>
                        </a:rPr>
                        <a:t>Safety &amp; Technical Bulletins on the REC Metering Hub</a:t>
                      </a:r>
                    </a:p>
                  </a:txBody>
                  <a:tcPr anchor="ctr"/>
                </a:tc>
                <a:tc>
                  <a:txBody>
                    <a:bodyPr/>
                    <a:lstStyle/>
                    <a:p>
                      <a:pPr marL="0" algn="l" defTabSz="914400" rtl="0" eaLnBrk="1" latinLnBrk="0" hangingPunct="1"/>
                      <a:r>
                        <a:rPr lang="en-GB" sz="1200" kern="1200" dirty="0">
                          <a:solidFill>
                            <a:schemeClr val="dk1"/>
                          </a:solidFill>
                          <a:latin typeface="Arial" panose="020B0604020202020204" pitchFamily="34" charset="0"/>
                          <a:ea typeface="Roboto" panose="02000000000000000000" pitchFamily="2" charset="0"/>
                          <a:cs typeface="Arial" panose="020B0604020202020204" pitchFamily="34" charset="0"/>
                        </a:rPr>
                        <a:t>Chair/Rebecca Griffiths</a:t>
                      </a:r>
                    </a:p>
                  </a:txBody>
                  <a:tcPr anchor="ctr"/>
                </a:tc>
                <a:extLst>
                  <a:ext uri="{0D108BD9-81ED-4DB2-BD59-A6C34878D82A}">
                    <a16:rowId xmlns:a16="http://schemas.microsoft.com/office/drawing/2014/main" val="100520477"/>
                  </a:ext>
                </a:extLst>
              </a:tr>
              <a:tr h="322336">
                <a:tc>
                  <a:txBody>
                    <a:bodyPr/>
                    <a:lstStyle/>
                    <a:p>
                      <a:pPr marL="0" algn="l" defTabSz="914400" rtl="0" eaLnBrk="1" latinLnBrk="0" hangingPunct="1"/>
                      <a:r>
                        <a:rPr lang="en-GB" sz="1200" kern="1200" dirty="0">
                          <a:solidFill>
                            <a:schemeClr val="dk1"/>
                          </a:solidFill>
                          <a:latin typeface="Arial" panose="020B0604020202020204" pitchFamily="34" charset="0"/>
                          <a:ea typeface="Roboto" panose="02000000000000000000" pitchFamily="2" charset="0"/>
                          <a:cs typeface="Arial" panose="020B0604020202020204" pitchFamily="34" charset="0"/>
                        </a:rPr>
                        <a:t>Change Proposal Tracker</a:t>
                      </a:r>
                    </a:p>
                  </a:txBody>
                  <a:tcPr anchor="ctr"/>
                </a:tc>
                <a:tc>
                  <a:txBody>
                    <a:bodyPr/>
                    <a:lstStyle/>
                    <a:p>
                      <a:pPr marL="0" algn="l" defTabSz="914400" rtl="0" eaLnBrk="1" latinLnBrk="0" hangingPunct="1"/>
                      <a:r>
                        <a:rPr lang="en-GB" sz="1200" kern="1200" dirty="0">
                          <a:solidFill>
                            <a:schemeClr val="dk1"/>
                          </a:solidFill>
                          <a:latin typeface="Arial" panose="020B0604020202020204" pitchFamily="34" charset="0"/>
                          <a:ea typeface="Roboto" panose="02000000000000000000" pitchFamily="2" charset="0"/>
                          <a:cs typeface="Arial" panose="020B0604020202020204" pitchFamily="34" charset="0"/>
                        </a:rPr>
                        <a:t>REC Change Team</a:t>
                      </a:r>
                    </a:p>
                  </a:txBody>
                  <a:tcPr anchor="ctr"/>
                </a:tc>
                <a:extLst>
                  <a:ext uri="{0D108BD9-81ED-4DB2-BD59-A6C34878D82A}">
                    <a16:rowId xmlns:a16="http://schemas.microsoft.com/office/drawing/2014/main" val="2546937989"/>
                  </a:ext>
                </a:extLst>
              </a:tr>
              <a:tr h="322336">
                <a:tc>
                  <a:txBody>
                    <a:bodyPr/>
                    <a:lstStyle/>
                    <a:p>
                      <a:pPr marL="0" algn="l" defTabSz="914400" rtl="0" eaLnBrk="1" latinLnBrk="0" hangingPunct="1"/>
                      <a:r>
                        <a:rPr lang="en-GB" sz="1200" kern="1200" dirty="0">
                          <a:solidFill>
                            <a:schemeClr val="dk1"/>
                          </a:solidFill>
                          <a:latin typeface="Arial" panose="020B0604020202020204" pitchFamily="34" charset="0"/>
                          <a:ea typeface="Roboto" panose="02000000000000000000" pitchFamily="2" charset="0"/>
                          <a:cs typeface="Arial" panose="020B0604020202020204" pitchFamily="34" charset="0"/>
                        </a:rPr>
                        <a:t>DNO New Equipment and Seal</a:t>
                      </a:r>
                    </a:p>
                  </a:txBody>
                  <a:tcPr anchor="ctr"/>
                </a:tc>
                <a:tc>
                  <a:txBody>
                    <a:bodyPr/>
                    <a:lstStyle/>
                    <a:p>
                      <a:pPr marL="0" algn="l" defTabSz="914400" rtl="0" eaLnBrk="1" latinLnBrk="0" hangingPunct="1"/>
                      <a:r>
                        <a:rPr lang="en-GB" sz="1200" kern="1200" dirty="0">
                          <a:solidFill>
                            <a:schemeClr val="dk1"/>
                          </a:solidFill>
                          <a:latin typeface="Arial" panose="020B0604020202020204" pitchFamily="34" charset="0"/>
                          <a:ea typeface="Roboto" panose="02000000000000000000" pitchFamily="2" charset="0"/>
                          <a:cs typeface="Arial" panose="020B0604020202020204" pitchFamily="34" charset="0"/>
                        </a:rPr>
                        <a:t>Richard Hill </a:t>
                      </a:r>
                    </a:p>
                  </a:txBody>
                  <a:tcPr anchor="ctr"/>
                </a:tc>
                <a:extLst>
                  <a:ext uri="{0D108BD9-81ED-4DB2-BD59-A6C34878D82A}">
                    <a16:rowId xmlns:a16="http://schemas.microsoft.com/office/drawing/2014/main" val="3795604905"/>
                  </a:ext>
                </a:extLst>
              </a:tr>
              <a:tr h="322336">
                <a:tc>
                  <a:txBody>
                    <a:bodyPr/>
                    <a:lstStyle/>
                    <a:p>
                      <a:pPr marL="0" algn="l" defTabSz="914400" rtl="0" eaLnBrk="1" latinLnBrk="0" hangingPunct="1"/>
                      <a:r>
                        <a:rPr lang="en-GB" sz="1200" kern="1200" dirty="0">
                          <a:solidFill>
                            <a:schemeClr val="dk1"/>
                          </a:solidFill>
                          <a:latin typeface="Arial" panose="020B0604020202020204" pitchFamily="34" charset="0"/>
                          <a:ea typeface="Roboto" panose="02000000000000000000" pitchFamily="2" charset="0"/>
                          <a:cs typeface="Arial" panose="020B0604020202020204" pitchFamily="34" charset="0"/>
                        </a:rPr>
                        <a:t>National Energy System Operator – Energy Insights</a:t>
                      </a:r>
                    </a:p>
                  </a:txBody>
                  <a:tcPr anchor="ctr"/>
                </a:tc>
                <a:tc>
                  <a:txBody>
                    <a:bodyPr/>
                    <a:lstStyle/>
                    <a:p>
                      <a:pPr marL="0" algn="l" defTabSz="914400" rtl="0" eaLnBrk="1" latinLnBrk="0" hangingPunct="1"/>
                      <a:r>
                        <a:rPr lang="en-GB" sz="1200" kern="1200" dirty="0">
                          <a:solidFill>
                            <a:schemeClr val="dk1"/>
                          </a:solidFill>
                          <a:latin typeface="Arial" panose="020B0604020202020204" pitchFamily="34" charset="0"/>
                          <a:ea typeface="Roboto" panose="02000000000000000000" pitchFamily="2" charset="0"/>
                          <a:cs typeface="Arial" panose="020B0604020202020204" pitchFamily="34" charset="0"/>
                        </a:rPr>
                        <a:t>Chair</a:t>
                      </a:r>
                    </a:p>
                  </a:txBody>
                  <a:tcPr anchor="ctr"/>
                </a:tc>
                <a:extLst>
                  <a:ext uri="{0D108BD9-81ED-4DB2-BD59-A6C34878D82A}">
                    <a16:rowId xmlns:a16="http://schemas.microsoft.com/office/drawing/2014/main" val="865012936"/>
                  </a:ext>
                </a:extLst>
              </a:tr>
              <a:tr h="322336">
                <a:tc>
                  <a:txBody>
                    <a:bodyPr/>
                    <a:lstStyle/>
                    <a:p>
                      <a:pPr marL="0" algn="l" defTabSz="914400" rtl="0" eaLnBrk="1" latinLnBrk="0" hangingPunct="1"/>
                      <a:r>
                        <a:rPr lang="en-GB" sz="1200" kern="1200" dirty="0">
                          <a:solidFill>
                            <a:schemeClr val="dk1"/>
                          </a:solidFill>
                          <a:latin typeface="Arial" panose="020B0604020202020204" pitchFamily="34" charset="0"/>
                          <a:ea typeface="Roboto" panose="02000000000000000000" pitchFamily="2" charset="0"/>
                          <a:cs typeface="Arial" panose="020B0604020202020204" pitchFamily="34" charset="0"/>
                        </a:rPr>
                        <a:t>Any Other Business</a:t>
                      </a:r>
                    </a:p>
                  </a:txBody>
                  <a:tcPr anchor="ctr"/>
                </a:tc>
                <a:tc>
                  <a:txBody>
                    <a:bodyPr/>
                    <a:lstStyle/>
                    <a:p>
                      <a:pPr marL="0" algn="l" defTabSz="914400" rtl="0" eaLnBrk="1" latinLnBrk="0" hangingPunct="1"/>
                      <a:r>
                        <a:rPr lang="en-GB" sz="1200" kern="1200" dirty="0">
                          <a:solidFill>
                            <a:schemeClr val="dk1"/>
                          </a:solidFill>
                          <a:latin typeface="Arial" panose="020B0604020202020204" pitchFamily="34" charset="0"/>
                          <a:ea typeface="Roboto" panose="02000000000000000000" pitchFamily="2" charset="0"/>
                          <a:cs typeface="Arial" panose="020B0604020202020204" pitchFamily="34" charset="0"/>
                        </a:rPr>
                        <a:t>All</a:t>
                      </a:r>
                    </a:p>
                  </a:txBody>
                  <a:tcPr anchor="ctr"/>
                </a:tc>
                <a:extLst>
                  <a:ext uri="{0D108BD9-81ED-4DB2-BD59-A6C34878D82A}">
                    <a16:rowId xmlns:a16="http://schemas.microsoft.com/office/drawing/2014/main" val="584858608"/>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Roboto"/>
                <a:ea typeface="Roboto"/>
                <a:cs typeface="Roboto"/>
              </a:rPr>
              <a:t>2. Audit update		</a:t>
            </a:r>
            <a:endParaRPr lang="en-GB" sz="24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Eric </a:t>
            </a:r>
            <a:r>
              <a:rPr lang="en-GB" dirty="0" err="1">
                <a:latin typeface="Arial" panose="020B0604020202020204" pitchFamily="34" charset="0"/>
                <a:cs typeface="Arial" panose="020B0604020202020204" pitchFamily="34" charset="0"/>
              </a:rPr>
              <a:t>dodd</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4639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Roboto"/>
                <a:ea typeface="Roboto"/>
                <a:cs typeface="Roboto"/>
              </a:rPr>
              <a:t>3. Priority services register</a:t>
            </a:r>
            <a:endParaRPr lang="en-GB" sz="24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Matt baker</a:t>
            </a:r>
          </a:p>
        </p:txBody>
      </p:sp>
    </p:spTree>
    <p:extLst>
      <p:ext uri="{BB962C8B-B14F-4D97-AF65-F5344CB8AC3E}">
        <p14:creationId xmlns:p14="http://schemas.microsoft.com/office/powerpoint/2010/main" val="1882224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335ECE39-DFA0-9D93-45B3-55788154A37E}"/>
              </a:ext>
            </a:extLst>
          </p:cNvPr>
          <p:cNvSpPr>
            <a:spLocks noGrp="1"/>
          </p:cNvSpPr>
          <p:nvPr>
            <p:ph type="title"/>
          </p:nvPr>
        </p:nvSpPr>
        <p:spPr>
          <a:xfrm>
            <a:off x="640080" y="2074363"/>
            <a:ext cx="2752354" cy="2709275"/>
          </a:xfrm>
          <a:prstGeom prst="ellipse">
            <a:avLst/>
          </a:prstGeom>
          <a:solidFill>
            <a:schemeClr val="accent2"/>
          </a:solidFill>
          <a:ln w="174625" cmpd="thinThick">
            <a:solidFill>
              <a:srgbClr val="262626"/>
            </a:solidFill>
          </a:ln>
        </p:spPr>
        <p:txBody>
          <a:bodyPr vert="horz" lIns="91440" tIns="45720" rIns="91440" bIns="45720" rtlCol="0" anchor="ctr">
            <a:normAutofit/>
          </a:bodyPr>
          <a:lstStyle/>
          <a:p>
            <a:pPr algn="ctr"/>
            <a:r>
              <a:rPr lang="en-US" sz="2600" kern="1200" dirty="0">
                <a:solidFill>
                  <a:srgbClr val="FFFFFF"/>
                </a:solidFill>
                <a:latin typeface="+mj-lt"/>
                <a:ea typeface="+mj-ea"/>
                <a:cs typeface="+mj-cs"/>
              </a:rPr>
              <a:t> Vulnerability Landscape</a:t>
            </a:r>
          </a:p>
        </p:txBody>
      </p:sp>
      <p:pic>
        <p:nvPicPr>
          <p:cNvPr id="21" name="Picture 20">
            <a:extLst>
              <a:ext uri="{FF2B5EF4-FFF2-40B4-BE49-F238E27FC236}">
                <a16:creationId xmlns:a16="http://schemas.microsoft.com/office/drawing/2014/main" id="{E1F6C69A-5514-2B28-89A9-33029ABE14E9}"/>
              </a:ext>
            </a:extLst>
          </p:cNvPr>
          <p:cNvPicPr>
            <a:picLocks noChangeAspect="1"/>
          </p:cNvPicPr>
          <p:nvPr/>
        </p:nvPicPr>
        <p:blipFill>
          <a:blip r:embed="rId2"/>
          <a:stretch>
            <a:fillRect/>
          </a:stretch>
        </p:blipFill>
        <p:spPr>
          <a:xfrm>
            <a:off x="3535680" y="1087120"/>
            <a:ext cx="8636120" cy="4856480"/>
          </a:xfrm>
          <a:prstGeom prst="rect">
            <a:avLst/>
          </a:prstGeom>
        </p:spPr>
      </p:pic>
    </p:spTree>
    <p:extLst>
      <p:ext uri="{BB962C8B-B14F-4D97-AF65-F5344CB8AC3E}">
        <p14:creationId xmlns:p14="http://schemas.microsoft.com/office/powerpoint/2010/main" val="3796676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2F7ED1-2545-AAB0-23F9-CEDD9F7547DD}"/>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DA4F1ACF-022C-469A-3A9D-340561B0A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625F227A-79AA-6B89-5AAF-8669589900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600CA31-DD40-425B-8E6B-0D65A44F6D4E}"/>
              </a:ext>
            </a:extLst>
          </p:cNvPr>
          <p:cNvSpPr>
            <a:spLocks noGrp="1"/>
          </p:cNvSpPr>
          <p:nvPr>
            <p:ph type="title"/>
          </p:nvPr>
        </p:nvSpPr>
        <p:spPr>
          <a:xfrm>
            <a:off x="640080" y="2074363"/>
            <a:ext cx="2752354" cy="2709275"/>
          </a:xfrm>
          <a:prstGeom prst="ellipse">
            <a:avLst/>
          </a:prstGeom>
          <a:solidFill>
            <a:schemeClr val="accent2"/>
          </a:solidFill>
          <a:ln w="174625" cmpd="thinThick">
            <a:solidFill>
              <a:srgbClr val="262626"/>
            </a:solidFill>
          </a:ln>
        </p:spPr>
        <p:txBody>
          <a:bodyPr vert="horz" lIns="91440" tIns="45720" rIns="91440" bIns="45720" rtlCol="0" anchor="ctr">
            <a:normAutofit/>
          </a:bodyPr>
          <a:lstStyle/>
          <a:p>
            <a:pPr algn="ctr"/>
            <a:r>
              <a:rPr lang="en-US" sz="2600" kern="1200" dirty="0">
                <a:solidFill>
                  <a:srgbClr val="FFFFFF"/>
                </a:solidFill>
                <a:latin typeface="+mj-lt"/>
                <a:ea typeface="+mj-ea"/>
                <a:cs typeface="+mj-cs"/>
              </a:rPr>
              <a:t>The PSR</a:t>
            </a:r>
          </a:p>
        </p:txBody>
      </p:sp>
      <p:sp>
        <p:nvSpPr>
          <p:cNvPr id="4" name="TextBox 3">
            <a:extLst>
              <a:ext uri="{FF2B5EF4-FFF2-40B4-BE49-F238E27FC236}">
                <a16:creationId xmlns:a16="http://schemas.microsoft.com/office/drawing/2014/main" id="{451DEEF8-C045-A977-56E1-81BD1F6137A1}"/>
              </a:ext>
            </a:extLst>
          </p:cNvPr>
          <p:cNvSpPr txBox="1"/>
          <p:nvPr/>
        </p:nvSpPr>
        <p:spPr>
          <a:xfrm>
            <a:off x="2154444" y="121487"/>
            <a:ext cx="4708472" cy="20928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70C0"/>
                </a:solidFill>
                <a:effectLst/>
                <a:uLnTx/>
                <a:uFillTx/>
                <a:latin typeface="Aptos" panose="02110004020202020204"/>
                <a:ea typeface="+mn-ea"/>
                <a:cs typeface="+mn-cs"/>
              </a:rPr>
              <a:t>Where the personal circumstances and characteristics of each Domestic Consumer create a situation where he or she is: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70C0"/>
                </a:solidFill>
                <a:effectLst/>
                <a:uLnTx/>
                <a:uFillTx/>
                <a:latin typeface="Aptos" panose="02110004020202020204"/>
                <a:ea typeface="+mn-ea"/>
                <a:cs typeface="+mn-cs"/>
              </a:rPr>
              <a:t>• Significantly less able than a typical Domestic Customer to protect or represent his or her interests; and 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70C0"/>
                </a:solidFill>
                <a:effectLst/>
                <a:uLnTx/>
                <a:uFillTx/>
                <a:latin typeface="Aptos" panose="02110004020202020204"/>
                <a:ea typeface="+mn-ea"/>
                <a:cs typeface="+mn-cs"/>
              </a:rPr>
              <a:t>• Significantly more likely than a typical Domestic Customer to suffer detriment or that detriment is likely to be more substantial.(Ofgem definition)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 name="TextBox 5">
            <a:extLst>
              <a:ext uri="{FF2B5EF4-FFF2-40B4-BE49-F238E27FC236}">
                <a16:creationId xmlns:a16="http://schemas.microsoft.com/office/drawing/2014/main" id="{52083FAF-704E-CA01-6A27-85C325BC7B94}"/>
              </a:ext>
            </a:extLst>
          </p:cNvPr>
          <p:cNvSpPr txBox="1"/>
          <p:nvPr/>
        </p:nvSpPr>
        <p:spPr>
          <a:xfrm>
            <a:off x="6785439" y="121487"/>
            <a:ext cx="5229580" cy="11695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B050"/>
                </a:solidFill>
                <a:effectLst/>
                <a:uLnTx/>
                <a:uFillTx/>
                <a:latin typeface="Aptos" panose="02110004020202020204"/>
                <a:ea typeface="+mn-ea"/>
                <a:cs typeface="+mn-cs"/>
              </a:rPr>
              <a:t>A vulnerable consumer is someone who, due to their personal circumstances, is especially susceptible to detriment, particularly when a firm is not acting with appropriate levels of care.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B050"/>
                </a:solidFill>
                <a:effectLst/>
                <a:uLnTx/>
                <a:uFillTx/>
                <a:latin typeface="Aptos" panose="02110004020202020204"/>
                <a:ea typeface="+mn-ea"/>
                <a:cs typeface="+mn-cs"/>
              </a:rPr>
              <a:t>(FCA definition)</a:t>
            </a:r>
            <a:endPar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E296752B-6A7A-93ED-FFF6-FBD4C0495B44}"/>
              </a:ext>
            </a:extLst>
          </p:cNvPr>
          <p:cNvSpPr txBox="1"/>
          <p:nvPr/>
        </p:nvSpPr>
        <p:spPr>
          <a:xfrm>
            <a:off x="6166444" y="1876858"/>
            <a:ext cx="6096000"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t>Priority Services Register (PSR)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t>What is it?</a:t>
            </a:r>
            <a:b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The </a:t>
            </a:r>
            <a: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t>Priority Services Register</a:t>
            </a: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 is a </a:t>
            </a:r>
            <a: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t>free, confidential service</a:t>
            </a: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 offered by </a:t>
            </a:r>
            <a: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t>energy and water companies</a:t>
            </a: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 in the UK. It provides </a:t>
            </a:r>
            <a: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t>extra help</a:t>
            </a: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 to customers who need it due to age, disability, health conditions, or other circumstances.</a:t>
            </a:r>
          </a:p>
        </p:txBody>
      </p:sp>
      <p:sp>
        <p:nvSpPr>
          <p:cNvPr id="12" name="TextBox 11">
            <a:extLst>
              <a:ext uri="{FF2B5EF4-FFF2-40B4-BE49-F238E27FC236}">
                <a16:creationId xmlns:a16="http://schemas.microsoft.com/office/drawing/2014/main" id="{4F674717-2F64-8E97-CFED-536C5ACAB72F}"/>
              </a:ext>
            </a:extLst>
          </p:cNvPr>
          <p:cNvSpPr txBox="1"/>
          <p:nvPr/>
        </p:nvSpPr>
        <p:spPr>
          <a:xfrm>
            <a:off x="3519163" y="3226260"/>
            <a:ext cx="6096000" cy="181588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t>Who Can Register?</a:t>
            </a:r>
            <a:b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You may be eligible if you:</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Are of </a:t>
            </a:r>
            <a: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t>pensionable age</a:t>
            </a:r>
            <a:endPar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Have a </a:t>
            </a:r>
            <a: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t>disability or long-term health condition</a:t>
            </a:r>
            <a:endPar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Have </a:t>
            </a:r>
            <a: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t>young children</a:t>
            </a: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 at home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Need </a:t>
            </a:r>
            <a: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t>priority support during power/water outages</a:t>
            </a:r>
            <a:endPar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Require </a:t>
            </a:r>
            <a: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t>accessible communication formats</a:t>
            </a:r>
            <a:endPar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TextBox 14">
            <a:extLst>
              <a:ext uri="{FF2B5EF4-FFF2-40B4-BE49-F238E27FC236}">
                <a16:creationId xmlns:a16="http://schemas.microsoft.com/office/drawing/2014/main" id="{CFB9D37A-A5DE-981D-CE4C-EE501CD0A774}"/>
              </a:ext>
            </a:extLst>
          </p:cNvPr>
          <p:cNvSpPr txBox="1"/>
          <p:nvPr/>
        </p:nvSpPr>
        <p:spPr>
          <a:xfrm>
            <a:off x="6017342" y="5220299"/>
            <a:ext cx="6096000"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t>What Support Is Offered?</a:t>
            </a:r>
            <a:endPar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t>Advance notice of planned power cuts</a:t>
            </a:r>
            <a:endPar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t>Priority support during emergencies</a:t>
            </a:r>
            <a:endPar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t>Meter reading support</a:t>
            </a:r>
            <a:endPar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t>Bills in accessible formats</a:t>
            </a: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 (e.g. large print, Braille)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t>Nominee scheme</a:t>
            </a: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 – a trusted person can manage your bills</a:t>
            </a:r>
          </a:p>
        </p:txBody>
      </p:sp>
    </p:spTree>
    <p:extLst>
      <p:ext uri="{BB962C8B-B14F-4D97-AF65-F5344CB8AC3E}">
        <p14:creationId xmlns:p14="http://schemas.microsoft.com/office/powerpoint/2010/main" val="3856220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7399C0-F033-85C4-52E5-67D89714AAAD}"/>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7FD465F1-9AB9-0B7B-1E60-1CBC7ED4EB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BA333F45-DA33-2A2E-11C0-C74AD031A7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0657453-92D1-090F-8DC5-2834D6796048}"/>
              </a:ext>
            </a:extLst>
          </p:cNvPr>
          <p:cNvSpPr>
            <a:spLocks noGrp="1"/>
          </p:cNvSpPr>
          <p:nvPr>
            <p:ph type="title"/>
          </p:nvPr>
        </p:nvSpPr>
        <p:spPr>
          <a:xfrm>
            <a:off x="640080" y="2074363"/>
            <a:ext cx="2752354" cy="2709275"/>
          </a:xfrm>
          <a:prstGeom prst="ellipse">
            <a:avLst/>
          </a:prstGeom>
          <a:solidFill>
            <a:schemeClr val="accent2"/>
          </a:solidFill>
          <a:ln w="174625" cmpd="thinThick">
            <a:solidFill>
              <a:srgbClr val="262626"/>
            </a:solidFill>
          </a:ln>
        </p:spPr>
        <p:txBody>
          <a:bodyPr vert="horz" lIns="91440" tIns="45720" rIns="91440" bIns="45720" rtlCol="0" anchor="ctr">
            <a:normAutofit/>
          </a:bodyPr>
          <a:lstStyle/>
          <a:p>
            <a:pPr algn="ctr"/>
            <a:r>
              <a:rPr lang="en-US" sz="2600" kern="1200" dirty="0">
                <a:solidFill>
                  <a:srgbClr val="FFFFFF"/>
                </a:solidFill>
                <a:latin typeface="+mj-lt"/>
                <a:ea typeface="+mj-ea"/>
                <a:cs typeface="+mj-cs"/>
              </a:rPr>
              <a:t>The PSR</a:t>
            </a:r>
          </a:p>
        </p:txBody>
      </p:sp>
      <p:sp>
        <p:nvSpPr>
          <p:cNvPr id="3" name="Content Placeholder 2">
            <a:extLst>
              <a:ext uri="{FF2B5EF4-FFF2-40B4-BE49-F238E27FC236}">
                <a16:creationId xmlns:a16="http://schemas.microsoft.com/office/drawing/2014/main" id="{C0E116A2-6D37-F9DE-062A-F38A166C8C4F}"/>
              </a:ext>
            </a:extLst>
          </p:cNvPr>
          <p:cNvSpPr>
            <a:spLocks noGrp="1"/>
          </p:cNvSpPr>
          <p:nvPr>
            <p:ph idx="1"/>
          </p:nvPr>
        </p:nvSpPr>
        <p:spPr>
          <a:xfrm>
            <a:off x="3677417" y="257675"/>
            <a:ext cx="8229600" cy="6349602"/>
          </a:xfrm>
        </p:spPr>
        <p:txBody>
          <a:bodyPr>
            <a:normAutofit fontScale="92500" lnSpcReduction="10000"/>
          </a:bodyPr>
          <a:lstStyle/>
          <a:p>
            <a:endParaRPr dirty="0"/>
          </a:p>
          <a:p>
            <a:pPr>
              <a:spcAft>
                <a:spcPts val="200"/>
              </a:spcAft>
              <a:defRPr sz="1400" b="1"/>
            </a:pPr>
            <a:r>
              <a:rPr dirty="0"/>
              <a:t>1. Age-related</a:t>
            </a:r>
          </a:p>
          <a:p>
            <a:pPr lvl="1">
              <a:spcAft>
                <a:spcPts val="0"/>
              </a:spcAft>
              <a:defRPr sz="1200"/>
            </a:pPr>
            <a:r>
              <a:rPr dirty="0"/>
              <a:t>- Pensionable (state pension) age</a:t>
            </a:r>
          </a:p>
          <a:p>
            <a:pPr>
              <a:spcAft>
                <a:spcPts val="200"/>
              </a:spcAft>
              <a:defRPr sz="1400" b="1"/>
            </a:pPr>
            <a:r>
              <a:rPr dirty="0"/>
              <a:t>2. Disabilities &amp; Health Conditions</a:t>
            </a:r>
          </a:p>
          <a:p>
            <a:pPr lvl="1">
              <a:spcAft>
                <a:spcPts val="0"/>
              </a:spcAft>
              <a:defRPr sz="1200"/>
            </a:pPr>
            <a:r>
              <a:rPr dirty="0"/>
              <a:t>- Physical or mobility impairments</a:t>
            </a:r>
          </a:p>
          <a:p>
            <a:pPr lvl="1">
              <a:spcAft>
                <a:spcPts val="0"/>
              </a:spcAft>
              <a:defRPr sz="1200"/>
            </a:pPr>
            <a:r>
              <a:rPr dirty="0"/>
              <a:t>- Long-term/chronic illness</a:t>
            </a:r>
          </a:p>
          <a:p>
            <a:pPr lvl="1">
              <a:spcAft>
                <a:spcPts val="0"/>
              </a:spcAft>
              <a:defRPr sz="1200"/>
            </a:pPr>
            <a:r>
              <a:rPr dirty="0"/>
              <a:t>- Sensory impairments (sight, hearing, speech, taste/smell loss)</a:t>
            </a:r>
          </a:p>
          <a:p>
            <a:pPr lvl="1">
              <a:spcAft>
                <a:spcPts val="0"/>
              </a:spcAft>
              <a:defRPr sz="1200"/>
            </a:pPr>
            <a:r>
              <a:rPr dirty="0"/>
              <a:t>- Mental health conditions</a:t>
            </a:r>
          </a:p>
          <a:p>
            <a:pPr lvl="1">
              <a:spcAft>
                <a:spcPts val="0"/>
              </a:spcAft>
              <a:defRPr sz="1200"/>
            </a:pPr>
            <a:r>
              <a:rPr dirty="0"/>
              <a:t>- Cognitive impairments, dementia, learning disabilities</a:t>
            </a:r>
          </a:p>
          <a:p>
            <a:pPr>
              <a:spcAft>
                <a:spcPts val="200"/>
              </a:spcAft>
              <a:defRPr sz="1400" b="1"/>
            </a:pPr>
            <a:r>
              <a:rPr dirty="0"/>
              <a:t>3. Dependence on Utilities</a:t>
            </a:r>
          </a:p>
          <a:p>
            <a:pPr lvl="1">
              <a:spcAft>
                <a:spcPts val="0"/>
              </a:spcAft>
              <a:defRPr sz="1200"/>
            </a:pPr>
            <a:r>
              <a:rPr dirty="0"/>
              <a:t>- Medical equipment needing power or water</a:t>
            </a:r>
          </a:p>
          <a:p>
            <a:pPr lvl="1">
              <a:spcAft>
                <a:spcPts val="0"/>
              </a:spcAft>
              <a:defRPr sz="1200"/>
            </a:pPr>
            <a:r>
              <a:rPr dirty="0"/>
              <a:t>- (e.g., oxygen, ventilators, feeding pumps)</a:t>
            </a:r>
          </a:p>
          <a:p>
            <a:pPr>
              <a:spcAft>
                <a:spcPts val="200"/>
              </a:spcAft>
              <a:defRPr sz="1400" b="1"/>
            </a:pPr>
            <a:r>
              <a:rPr dirty="0"/>
              <a:t>4. Family Circumstances</a:t>
            </a:r>
          </a:p>
          <a:p>
            <a:pPr lvl="1">
              <a:spcAft>
                <a:spcPts val="0"/>
              </a:spcAft>
              <a:defRPr sz="1200"/>
            </a:pPr>
            <a:r>
              <a:rPr dirty="0"/>
              <a:t>- Pregnant</a:t>
            </a:r>
          </a:p>
          <a:p>
            <a:pPr lvl="1">
              <a:spcAft>
                <a:spcPts val="0"/>
              </a:spcAft>
              <a:defRPr sz="1200"/>
            </a:pPr>
            <a:r>
              <a:rPr dirty="0"/>
              <a:t>- Living with young children (under 5)</a:t>
            </a:r>
          </a:p>
          <a:p>
            <a:pPr>
              <a:spcAft>
                <a:spcPts val="200"/>
              </a:spcAft>
              <a:defRPr sz="1400" b="1"/>
            </a:pPr>
            <a:r>
              <a:rPr dirty="0"/>
              <a:t>5. Communication Needs</a:t>
            </a:r>
          </a:p>
          <a:p>
            <a:pPr lvl="1">
              <a:spcAft>
                <a:spcPts val="0"/>
              </a:spcAft>
              <a:defRPr sz="1200"/>
            </a:pPr>
            <a:r>
              <a:rPr dirty="0"/>
              <a:t>- Language barriers</a:t>
            </a:r>
          </a:p>
          <a:p>
            <a:pPr lvl="1">
              <a:spcAft>
                <a:spcPts val="0"/>
              </a:spcAft>
              <a:defRPr sz="1200"/>
            </a:pPr>
            <a:r>
              <a:rPr dirty="0"/>
              <a:t>- Requires alternative formats (Braille, large print, audio)</a:t>
            </a:r>
          </a:p>
          <a:p>
            <a:pPr>
              <a:spcAft>
                <a:spcPts val="200"/>
              </a:spcAft>
              <a:defRPr sz="1400" b="1"/>
            </a:pPr>
            <a:r>
              <a:rPr dirty="0"/>
              <a:t>6. Mobility &amp; Access Issues</a:t>
            </a:r>
          </a:p>
          <a:p>
            <a:pPr lvl="1">
              <a:spcAft>
                <a:spcPts val="0"/>
              </a:spcAft>
              <a:defRPr sz="1200"/>
            </a:pPr>
            <a:r>
              <a:rPr dirty="0"/>
              <a:t>- Difficulty answering the door</a:t>
            </a:r>
          </a:p>
          <a:p>
            <a:pPr lvl="1">
              <a:spcAft>
                <a:spcPts val="0"/>
              </a:spcAft>
              <a:defRPr sz="1200"/>
            </a:pPr>
            <a:r>
              <a:rPr dirty="0"/>
              <a:t>- Housebound or restricted movement</a:t>
            </a:r>
          </a:p>
          <a:p>
            <a:pPr>
              <a:spcAft>
                <a:spcPts val="200"/>
              </a:spcAft>
              <a:defRPr sz="1400" b="1"/>
            </a:pPr>
            <a:r>
              <a:rPr dirty="0"/>
              <a:t>7. Life Disruptions</a:t>
            </a:r>
          </a:p>
          <a:p>
            <a:pPr lvl="1">
              <a:spcAft>
                <a:spcPts val="0"/>
              </a:spcAft>
              <a:defRPr sz="1200"/>
            </a:pPr>
            <a:r>
              <a:rPr dirty="0"/>
              <a:t>- Post-hospital recovery</a:t>
            </a:r>
          </a:p>
          <a:p>
            <a:pPr lvl="1">
              <a:spcAft>
                <a:spcPts val="0"/>
              </a:spcAft>
              <a:defRPr sz="1200"/>
            </a:pPr>
            <a:r>
              <a:rPr dirty="0"/>
              <a:t>- Bereavement</a:t>
            </a:r>
          </a:p>
          <a:p>
            <a:pPr lvl="1">
              <a:spcAft>
                <a:spcPts val="0"/>
              </a:spcAft>
              <a:defRPr sz="1200"/>
            </a:pPr>
            <a:r>
              <a:rPr dirty="0"/>
              <a:t>- Job loss or other major change</a:t>
            </a:r>
          </a:p>
        </p:txBody>
      </p:sp>
      <p:pic>
        <p:nvPicPr>
          <p:cNvPr id="5" name="Picture 4">
            <a:extLst>
              <a:ext uri="{FF2B5EF4-FFF2-40B4-BE49-F238E27FC236}">
                <a16:creationId xmlns:a16="http://schemas.microsoft.com/office/drawing/2014/main" id="{84614320-D003-90F2-0AE7-A955BD557380}"/>
              </a:ext>
            </a:extLst>
          </p:cNvPr>
          <p:cNvPicPr>
            <a:picLocks noChangeAspect="1"/>
          </p:cNvPicPr>
          <p:nvPr/>
        </p:nvPicPr>
        <p:blipFill>
          <a:blip r:embed="rId2"/>
          <a:stretch>
            <a:fillRect/>
          </a:stretch>
        </p:blipFill>
        <p:spPr>
          <a:xfrm>
            <a:off x="8406581" y="257675"/>
            <a:ext cx="3588774" cy="6349602"/>
          </a:xfrm>
          <a:prstGeom prst="rect">
            <a:avLst/>
          </a:prstGeom>
        </p:spPr>
      </p:pic>
    </p:spTree>
    <p:extLst>
      <p:ext uri="{BB962C8B-B14F-4D97-AF65-F5344CB8AC3E}">
        <p14:creationId xmlns:p14="http://schemas.microsoft.com/office/powerpoint/2010/main" val="807259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7207B8-F50F-7A73-5A3E-A9B8A501F306}"/>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Freeform: Shape 2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61D22662-1020-8F38-6A65-C4AF85E342E7}"/>
              </a:ext>
            </a:extLst>
          </p:cNvPr>
          <p:cNvSpPr>
            <a:spLocks noGrp="1"/>
          </p:cNvSpPr>
          <p:nvPr>
            <p:ph type="title"/>
          </p:nvPr>
        </p:nvSpPr>
        <p:spPr>
          <a:xfrm>
            <a:off x="686834" y="1153572"/>
            <a:ext cx="3200400" cy="4461163"/>
          </a:xfrm>
        </p:spPr>
        <p:txBody>
          <a:bodyPr>
            <a:normAutofit/>
          </a:bodyPr>
          <a:lstStyle/>
          <a:p>
            <a:r>
              <a:rPr lang="en-US">
                <a:solidFill>
                  <a:srgbClr val="FFFFFF"/>
                </a:solidFill>
              </a:rPr>
              <a:t>A brief history of the PSR</a:t>
            </a:r>
          </a:p>
        </p:txBody>
      </p:sp>
      <p:sp>
        <p:nvSpPr>
          <p:cNvPr id="29" name="Arc 2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13B71693-4954-6D62-52B1-1DF6DC9908FA}"/>
              </a:ext>
            </a:extLst>
          </p:cNvPr>
          <p:cNvSpPr>
            <a:spLocks noGrp="1"/>
          </p:cNvSpPr>
          <p:nvPr>
            <p:ph idx="1"/>
          </p:nvPr>
        </p:nvSpPr>
        <p:spPr>
          <a:xfrm>
            <a:off x="4167273" y="117988"/>
            <a:ext cx="7179154" cy="6567948"/>
          </a:xfrm>
        </p:spPr>
        <p:txBody>
          <a:bodyPr anchor="ctr">
            <a:normAutofit/>
          </a:bodyPr>
          <a:lstStyle/>
          <a:p>
            <a:pPr marL="342900" lvl="0" indent="-342900">
              <a:buFont typeface="Wingdings" pitchFamily="2" charset="2"/>
              <a:buChar char=""/>
            </a:pPr>
            <a:r>
              <a:rPr lang="en-GB" sz="1400" b="1" dirty="0">
                <a:effectLst/>
                <a:latin typeface="Calibri" panose="020F0502020204030204" pitchFamily="34" charset="0"/>
                <a:ea typeface="Calibri" panose="020F0502020204030204" pitchFamily="34" charset="0"/>
                <a:cs typeface="Calibri" panose="020F0502020204030204" pitchFamily="34" charset="0"/>
              </a:rPr>
              <a:t>2000</a:t>
            </a:r>
            <a:r>
              <a:rPr lang="en-GB" sz="1400" dirty="0">
                <a:effectLst/>
                <a:latin typeface="Calibri" panose="020F0502020204030204" pitchFamily="34" charset="0"/>
                <a:ea typeface="Calibri" panose="020F0502020204030204" pitchFamily="34" charset="0"/>
                <a:cs typeface="Calibri" panose="020F0502020204030204" pitchFamily="34" charset="0"/>
              </a:rPr>
              <a:t> The PSR established as a voluntary scheme for energy firms (suppliers and networks/DNOs)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Wingdings" pitchFamily="2" charset="2"/>
              <a:buChar char=""/>
            </a:pPr>
            <a:r>
              <a:rPr lang="en-GB" sz="1400" b="1" dirty="0">
                <a:effectLst/>
                <a:latin typeface="Calibri" panose="020F0502020204030204" pitchFamily="34" charset="0"/>
                <a:ea typeface="Calibri" panose="020F0502020204030204" pitchFamily="34" charset="0"/>
                <a:cs typeface="Calibri" panose="020F0502020204030204" pitchFamily="34" charset="0"/>
              </a:rPr>
              <a:t>2008</a:t>
            </a:r>
            <a:r>
              <a:rPr lang="en-GB" sz="1400" dirty="0">
                <a:effectLst/>
                <a:latin typeface="Calibri" panose="020F0502020204030204" pitchFamily="34" charset="0"/>
                <a:ea typeface="Calibri" panose="020F0502020204030204" pitchFamily="34" charset="0"/>
                <a:cs typeface="Calibri" panose="020F0502020204030204" pitchFamily="34" charset="0"/>
              </a:rPr>
              <a:t> Ofgem make the PSR mandatory; Ofwat encourage water firms to adopt similar registers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Wingdings" pitchFamily="2" charset="2"/>
              <a:buChar char=""/>
            </a:pPr>
            <a:r>
              <a:rPr lang="en-GB" sz="1400" b="1" dirty="0">
                <a:effectLst/>
                <a:latin typeface="Calibri" panose="020F0502020204030204" pitchFamily="34" charset="0"/>
                <a:ea typeface="Calibri" panose="020F0502020204030204" pitchFamily="34" charset="0"/>
                <a:cs typeface="Calibri" panose="020F0502020204030204" pitchFamily="34" charset="0"/>
              </a:rPr>
              <a:t>2016</a:t>
            </a:r>
            <a:r>
              <a:rPr lang="en-GB" sz="1400" dirty="0">
                <a:effectLst/>
                <a:latin typeface="Calibri" panose="020F0502020204030204" pitchFamily="34" charset="0"/>
                <a:ea typeface="Calibri" panose="020F0502020204030204" pitchFamily="34" charset="0"/>
                <a:cs typeface="Calibri" panose="020F0502020204030204" pitchFamily="34" charset="0"/>
              </a:rPr>
              <a:t> Ofgem expand the range of needs recorded by the PSR and require firms to promote and register more people on the PSR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Wingdings" pitchFamily="2" charset="2"/>
              <a:buChar char=""/>
            </a:pPr>
            <a:r>
              <a:rPr lang="en-GB" sz="1400" b="1" dirty="0">
                <a:effectLst/>
                <a:latin typeface="Calibri" panose="020F0502020204030204" pitchFamily="34" charset="0"/>
                <a:ea typeface="Calibri" panose="020F0502020204030204" pitchFamily="34" charset="0"/>
                <a:cs typeface="Calibri" panose="020F0502020204030204" pitchFamily="34" charset="0"/>
              </a:rPr>
              <a:t>2017 </a:t>
            </a:r>
            <a:r>
              <a:rPr lang="en-GB" sz="1400" dirty="0">
                <a:latin typeface="Calibri" panose="020F0502020204030204" pitchFamily="34" charset="0"/>
                <a:ea typeface="Calibri" panose="020F0502020204030204" pitchFamily="34" charset="0"/>
                <a:cs typeface="Calibri" panose="020F0502020204030204" pitchFamily="34" charset="0"/>
              </a:rPr>
              <a:t>I</a:t>
            </a:r>
            <a:r>
              <a:rPr lang="en-GB" sz="1400" dirty="0">
                <a:effectLst/>
                <a:latin typeface="Calibri" panose="020F0502020204030204" pitchFamily="34" charset="0"/>
                <a:ea typeface="Calibri" panose="020F0502020204030204" pitchFamily="34" charset="0"/>
                <a:cs typeface="Calibri" panose="020F0502020204030204" pitchFamily="34" charset="0"/>
              </a:rPr>
              <a:t>nitial meetings held to explore the potential for sharing consumer data between energy and water and an industry project starts…. </a:t>
            </a:r>
            <a:endParaRPr lang="en-GB" sz="1400" dirty="0">
              <a:latin typeface="Calibri" panose="020F0502020204030204" pitchFamily="34" charset="0"/>
              <a:ea typeface="Calibri" panose="020F0502020204030204" pitchFamily="34" charset="0"/>
              <a:cs typeface="Calibri" panose="020F0502020204030204" pitchFamily="34" charset="0"/>
            </a:endParaRPr>
          </a:p>
          <a:p>
            <a:pPr marL="0" lvl="0" indent="0">
              <a:buNone/>
            </a:pPr>
            <a:r>
              <a:rPr lang="en-GB" sz="1400" dirty="0">
                <a:effectLst/>
                <a:latin typeface="Calibri" panose="020F0502020204030204" pitchFamily="34" charset="0"/>
                <a:ea typeface="Calibri" panose="020F0502020204030204" pitchFamily="34" charset="0"/>
                <a:cs typeface="Calibri" panose="020F0502020204030204" pitchFamily="34" charset="0"/>
              </a:rPr>
              <a:t>As a result of the differing regulatory regimes, the project mandate is as follows:</a:t>
            </a:r>
          </a:p>
          <a:p>
            <a:pPr marL="0" lvl="0" indent="0">
              <a:buNone/>
            </a:pPr>
            <a:r>
              <a:rPr lang="en-GB" sz="1400" dirty="0">
                <a:effectLst/>
                <a:latin typeface="Calibri" panose="020F0502020204030204" pitchFamily="34" charset="0"/>
                <a:ea typeface="Calibri" panose="020F0502020204030204" pitchFamily="34" charset="0"/>
                <a:cs typeface="Calibri" panose="020F0502020204030204" pitchFamily="34" charset="0"/>
              </a:rPr>
              <a:t>In Energy:  Standardisation of priority services and sharing of data within the energy sector is a licence condition, and the exchange of data is facilitated via the central market data system.  Energy participants share appropriate data to provide excellent customer services and fulfil their licence obligations. Energy companies have also recognised the benefits of alignment with the water sector and extending data sharing to the water sector, and have committed to do so by April 2020</a:t>
            </a:r>
          </a:p>
          <a:p>
            <a:pPr marL="0" lvl="0" indent="0">
              <a:buNone/>
            </a:pPr>
            <a:r>
              <a:rPr lang="en-GB" sz="1400" dirty="0">
                <a:effectLst/>
                <a:latin typeface="Calibri" panose="020F0502020204030204" pitchFamily="34" charset="0"/>
                <a:ea typeface="Calibri" panose="020F0502020204030204" pitchFamily="34" charset="0"/>
                <a:cs typeface="Calibri" panose="020F0502020204030204" pitchFamily="34" charset="0"/>
              </a:rPr>
              <a:t>In Water:  While there is no current licence condition in the water sector mandating the sharing of data for priority services, water companies have recognised the benefits for customers of doing so. Via the Water UK Council, water companies have committed to align the approaches to priority services between water and energy and implement data sharing between the sectors by April 2020</a:t>
            </a:r>
          </a:p>
          <a:p>
            <a:pPr marL="342900" lvl="0" indent="-342900">
              <a:buFont typeface="Wingdings" pitchFamily="2" charset="2"/>
              <a:buChar char=""/>
            </a:pPr>
            <a:r>
              <a:rPr lang="en-GB" sz="1400" b="1" dirty="0">
                <a:effectLst/>
                <a:latin typeface="Calibri" panose="020F0502020204030204" pitchFamily="34" charset="0"/>
                <a:ea typeface="Calibri" panose="020F0502020204030204" pitchFamily="34" charset="0"/>
                <a:cs typeface="Calibri" panose="020F0502020204030204" pitchFamily="34" charset="0"/>
              </a:rPr>
              <a:t>2019 </a:t>
            </a:r>
            <a:r>
              <a:rPr lang="en-GB" sz="1400" dirty="0">
                <a:latin typeface="Calibri" panose="020F0502020204030204" pitchFamily="34" charset="0"/>
                <a:ea typeface="Calibri" panose="020F0502020204030204" pitchFamily="34" charset="0"/>
                <a:cs typeface="Calibri" panose="020F0502020204030204" pitchFamily="34" charset="0"/>
              </a:rPr>
              <a:t>E</a:t>
            </a:r>
            <a:r>
              <a:rPr lang="en-GB" sz="1400" dirty="0">
                <a:effectLst/>
                <a:latin typeface="Calibri" panose="020F0502020204030204" pitchFamily="34" charset="0"/>
                <a:ea typeface="Calibri" panose="020F0502020204030204" pitchFamily="34" charset="0"/>
                <a:cs typeface="Calibri" panose="020F0502020204030204" pitchFamily="34" charset="0"/>
              </a:rPr>
              <a:t>nergy and water firms define a common set of ‘needs codes’ to allow data-sharing, largely adopting existing energy codes; PR19 includes </a:t>
            </a:r>
            <a:r>
              <a:rPr lang="en-GB" sz="1400" dirty="0">
                <a:latin typeface="Calibri" panose="020F0502020204030204" pitchFamily="34" charset="0"/>
                <a:ea typeface="Calibri" panose="020F0502020204030204" pitchFamily="34" charset="0"/>
                <a:cs typeface="Calibri" panose="020F0502020204030204" pitchFamily="34" charset="0"/>
              </a:rPr>
              <a:t>a Common </a:t>
            </a:r>
            <a:r>
              <a:rPr lang="en-GB" sz="1400" dirty="0">
                <a:effectLst/>
                <a:latin typeface="Calibri" panose="020F0502020204030204" pitchFamily="34" charset="0"/>
                <a:ea typeface="Calibri" panose="020F0502020204030204" pitchFamily="34" charset="0"/>
                <a:cs typeface="Calibri" panose="020F0502020204030204" pitchFamily="34" charset="0"/>
              </a:rPr>
              <a:t>Performance Commitment for water companies to increase PSR numbers to a minimum of 7% of households served by 2024/25</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Wingdings" pitchFamily="2" charset="2"/>
              <a:buChar char=""/>
            </a:pPr>
            <a:r>
              <a:rPr lang="en-GB" sz="1400" b="1" dirty="0">
                <a:effectLst/>
                <a:latin typeface="Calibri" panose="020F0502020204030204" pitchFamily="34" charset="0"/>
                <a:ea typeface="Calibri" panose="020F0502020204030204" pitchFamily="34" charset="0"/>
                <a:cs typeface="Calibri" panose="020F0502020204030204" pitchFamily="34" charset="0"/>
              </a:rPr>
              <a:t>2020 </a:t>
            </a:r>
            <a:r>
              <a:rPr lang="en-GB" sz="1400" dirty="0">
                <a:latin typeface="Calibri" panose="020F0502020204030204" pitchFamily="34" charset="0"/>
                <a:ea typeface="Calibri" panose="020F0502020204030204" pitchFamily="34" charset="0"/>
                <a:cs typeface="Calibri" panose="020F0502020204030204" pitchFamily="34" charset="0"/>
              </a:rPr>
              <a:t>C</a:t>
            </a:r>
            <a:r>
              <a:rPr lang="en-GB" sz="1400" dirty="0">
                <a:effectLst/>
                <a:latin typeface="Calibri" panose="020F0502020204030204" pitchFamily="34" charset="0"/>
                <a:ea typeface="Calibri" panose="020F0502020204030204" pitchFamily="34" charset="0"/>
                <a:cs typeface="Calibri" panose="020F0502020204030204" pitchFamily="34" charset="0"/>
              </a:rPr>
              <a:t>ommon needs codes implemented and some water companies and DNOs begin data sharing</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300" dirty="0"/>
          </a:p>
        </p:txBody>
      </p:sp>
    </p:spTree>
    <p:extLst>
      <p:ext uri="{BB962C8B-B14F-4D97-AF65-F5344CB8AC3E}">
        <p14:creationId xmlns:p14="http://schemas.microsoft.com/office/powerpoint/2010/main" val="2069900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5073C3-3502-E8C4-E9EE-A16BF29E672C}"/>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1D2C4AD9-B254-2252-307C-274526AB5D97}"/>
              </a:ext>
            </a:extLst>
          </p:cNvPr>
          <p:cNvSpPr>
            <a:spLocks noGrp="1"/>
          </p:cNvSpPr>
          <p:nvPr>
            <p:ph type="title"/>
          </p:nvPr>
        </p:nvSpPr>
        <p:spPr>
          <a:xfrm>
            <a:off x="630936" y="639520"/>
            <a:ext cx="3429000" cy="1719072"/>
          </a:xfrm>
        </p:spPr>
        <p:txBody>
          <a:bodyPr anchor="b">
            <a:normAutofit/>
          </a:bodyPr>
          <a:lstStyle/>
          <a:p>
            <a:r>
              <a:rPr lang="en-US" sz="4600"/>
              <a:t>A brief history of the PSR</a:t>
            </a:r>
          </a:p>
        </p:txBody>
      </p:sp>
      <p:sp>
        <p:nvSpPr>
          <p:cNvPr id="37"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90F8E45F-BB1A-5A67-4F87-5A18A38AD67A}"/>
              </a:ext>
            </a:extLst>
          </p:cNvPr>
          <p:cNvSpPr>
            <a:spLocks noGrp="1"/>
          </p:cNvSpPr>
          <p:nvPr>
            <p:ph idx="1"/>
          </p:nvPr>
        </p:nvSpPr>
        <p:spPr>
          <a:xfrm>
            <a:off x="630936" y="477520"/>
            <a:ext cx="3788664" cy="5740400"/>
          </a:xfrm>
        </p:spPr>
        <p:txBody>
          <a:bodyPr anchor="t">
            <a:normAutofit/>
          </a:bodyPr>
          <a:lstStyle/>
          <a:p>
            <a:pPr marL="342900" lvl="0" indent="-342900">
              <a:buFont typeface="Wingdings" pitchFamily="2" charset="2"/>
              <a:buChar char=""/>
            </a:pPr>
            <a:endParaRPr lang="en-GB" sz="600" b="1"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Wingdings" pitchFamily="2" charset="2"/>
              <a:buChar char=""/>
            </a:pPr>
            <a:endParaRPr lang="en-GB" sz="600" b="1" dirty="0">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Wingdings" pitchFamily="2" charset="2"/>
              <a:buChar char=""/>
            </a:pPr>
            <a:endParaRPr lang="en-GB" sz="600" b="1"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Wingdings" pitchFamily="2" charset="2"/>
              <a:buChar char=""/>
            </a:pPr>
            <a:endParaRPr lang="en-GB" sz="600" b="1" dirty="0">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Wingdings" pitchFamily="2" charset="2"/>
              <a:buChar char=""/>
            </a:pPr>
            <a:endParaRPr lang="en-GB" sz="600" b="1"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Wingdings" pitchFamily="2" charset="2"/>
              <a:buChar char=""/>
            </a:pPr>
            <a:endParaRPr lang="en-GB" sz="600" b="1" dirty="0">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Wingdings" pitchFamily="2" charset="2"/>
              <a:buChar char=""/>
            </a:pPr>
            <a:endParaRPr lang="en-GB" sz="600" b="1"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Wingdings" pitchFamily="2" charset="2"/>
              <a:buChar char=""/>
            </a:pPr>
            <a:endParaRPr lang="en-GB" sz="600" b="1" dirty="0">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Wingdings" pitchFamily="2" charset="2"/>
              <a:buChar char=""/>
            </a:pPr>
            <a:endParaRPr lang="en-GB" sz="600" b="1"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Wingdings" pitchFamily="2" charset="2"/>
              <a:buChar char=""/>
            </a:pPr>
            <a:endParaRPr lang="en-GB" sz="600" b="1" dirty="0">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Wingdings" pitchFamily="2" charset="2"/>
              <a:buChar char=""/>
            </a:pPr>
            <a:endParaRPr lang="en-GB" sz="600" b="1"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Wingdings" pitchFamily="2" charset="2"/>
              <a:buChar char=""/>
            </a:pPr>
            <a:endParaRPr lang="en-GB" sz="600" b="1" dirty="0">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Wingdings" pitchFamily="2" charset="2"/>
              <a:buChar char=""/>
            </a:pPr>
            <a:endParaRPr lang="en-GB" sz="600" b="1"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Wingdings" pitchFamily="2" charset="2"/>
              <a:buChar char=""/>
            </a:pPr>
            <a:endParaRPr lang="en-GB" sz="2000" b="1"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Wingdings" pitchFamily="2" charset="2"/>
              <a:buChar char=""/>
            </a:pPr>
            <a:r>
              <a:rPr lang="en-GB" sz="2000" b="1" dirty="0">
                <a:effectLst/>
                <a:latin typeface="Calibri" panose="020F0502020204030204" pitchFamily="34" charset="0"/>
                <a:ea typeface="Calibri" panose="020F0502020204030204" pitchFamily="34" charset="0"/>
                <a:cs typeface="Calibri" panose="020F0502020204030204" pitchFamily="34" charset="0"/>
              </a:rPr>
              <a:t>2021 </a:t>
            </a:r>
            <a:r>
              <a:rPr lang="en-GB" sz="2000" dirty="0">
                <a:effectLst/>
                <a:latin typeface="Calibri" panose="020F0502020204030204" pitchFamily="34" charset="0"/>
                <a:ea typeface="Calibri" panose="020F0502020204030204" pitchFamily="34" charset="0"/>
                <a:cs typeface="Calibri" panose="020F0502020204030204" pitchFamily="34" charset="0"/>
              </a:rPr>
              <a:t>Ofgem, Ofwat, and ICO engage on the appropriate legal basis for data sharing</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Wingdings" pitchFamily="2" charset="2"/>
              <a:buChar char=""/>
            </a:pPr>
            <a:r>
              <a:rPr lang="en-GB" sz="2000" b="1" dirty="0">
                <a:effectLst/>
                <a:latin typeface="Calibri" panose="020F0502020204030204" pitchFamily="34" charset="0"/>
                <a:ea typeface="Calibri" panose="020F0502020204030204" pitchFamily="34" charset="0"/>
                <a:cs typeface="Calibri" panose="020F0502020204030204" pitchFamily="34" charset="0"/>
              </a:rPr>
              <a:t>2022</a:t>
            </a:r>
            <a:r>
              <a:rPr lang="en-GB" sz="2000" dirty="0">
                <a:effectLst/>
                <a:latin typeface="Calibri" panose="020F0502020204030204" pitchFamily="34" charset="0"/>
                <a:ea typeface="Calibri" panose="020F0502020204030204" pitchFamily="34" charset="0"/>
                <a:cs typeface="Calibri" panose="020F0502020204030204" pitchFamily="34" charset="0"/>
              </a:rPr>
              <a:t> (April) Current project begins, led jointly by Water UK and Energy Networks Association (ENA)</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600" dirty="0"/>
          </a:p>
        </p:txBody>
      </p:sp>
      <p:pic>
        <p:nvPicPr>
          <p:cNvPr id="4" name="Picture 3">
            <a:extLst>
              <a:ext uri="{FF2B5EF4-FFF2-40B4-BE49-F238E27FC236}">
                <a16:creationId xmlns:a16="http://schemas.microsoft.com/office/drawing/2014/main" id="{4F89535B-9B0E-E0AA-3E16-D94BB839FC4F}"/>
              </a:ext>
            </a:extLst>
          </p:cNvPr>
          <p:cNvPicPr>
            <a:picLocks noChangeAspect="1"/>
          </p:cNvPicPr>
          <p:nvPr/>
        </p:nvPicPr>
        <p:blipFill>
          <a:blip r:embed="rId2"/>
          <a:stretch>
            <a:fillRect/>
          </a:stretch>
        </p:blipFill>
        <p:spPr>
          <a:xfrm>
            <a:off x="4654296" y="1387792"/>
            <a:ext cx="6903720" cy="4082416"/>
          </a:xfrm>
          <a:prstGeom prst="rect">
            <a:avLst/>
          </a:prstGeom>
        </p:spPr>
      </p:pic>
    </p:spTree>
    <p:extLst>
      <p:ext uri="{BB962C8B-B14F-4D97-AF65-F5344CB8AC3E}">
        <p14:creationId xmlns:p14="http://schemas.microsoft.com/office/powerpoint/2010/main" val="2535253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F44ACF-784F-D0D2-8B3D-6221AF02948F}"/>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Freeform: Shape 2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07497BF-6399-4C41-EE61-BB95231F7967}"/>
              </a:ext>
            </a:extLst>
          </p:cNvPr>
          <p:cNvSpPr>
            <a:spLocks noGrp="1"/>
          </p:cNvSpPr>
          <p:nvPr>
            <p:ph type="title"/>
          </p:nvPr>
        </p:nvSpPr>
        <p:spPr>
          <a:xfrm>
            <a:off x="686834" y="1153572"/>
            <a:ext cx="3200400" cy="4461163"/>
          </a:xfrm>
        </p:spPr>
        <p:txBody>
          <a:bodyPr>
            <a:normAutofit/>
          </a:bodyPr>
          <a:lstStyle/>
          <a:p>
            <a:r>
              <a:rPr lang="en-US">
                <a:solidFill>
                  <a:srgbClr val="FFFFFF"/>
                </a:solidFill>
              </a:rPr>
              <a:t>The current project</a:t>
            </a:r>
          </a:p>
        </p:txBody>
      </p:sp>
      <p:sp>
        <p:nvSpPr>
          <p:cNvPr id="29" name="Arc 2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CBD32B25-1C95-D7B5-7594-7B30BEF6A9EB}"/>
              </a:ext>
            </a:extLst>
          </p:cNvPr>
          <p:cNvSpPr>
            <a:spLocks noGrp="1"/>
          </p:cNvSpPr>
          <p:nvPr>
            <p:ph idx="1"/>
          </p:nvPr>
        </p:nvSpPr>
        <p:spPr>
          <a:xfrm>
            <a:off x="4447308" y="591344"/>
            <a:ext cx="6906491" cy="5585619"/>
          </a:xfrm>
        </p:spPr>
        <p:txBody>
          <a:bodyPr anchor="ctr">
            <a:normAutofit/>
          </a:bodyPr>
          <a:lstStyle/>
          <a:p>
            <a:pPr marL="342900" lvl="0" indent="-342900">
              <a:buFont typeface="Wingdings" pitchFamily="2" charset="2"/>
              <a:buChar char=""/>
            </a:pPr>
            <a:r>
              <a:rPr lang="en-GB" sz="1500" b="1">
                <a:effectLst/>
                <a:latin typeface="Calibri" panose="020F0502020204030204" pitchFamily="34" charset="0"/>
                <a:ea typeface="Calibri" panose="020F0502020204030204" pitchFamily="34" charset="0"/>
                <a:cs typeface="Calibri" panose="020F0502020204030204" pitchFamily="34" charset="0"/>
              </a:rPr>
              <a:t>2022</a:t>
            </a:r>
            <a:r>
              <a:rPr lang="en-GB" sz="1500">
                <a:effectLst/>
                <a:latin typeface="Calibri" panose="020F0502020204030204" pitchFamily="34" charset="0"/>
                <a:ea typeface="Calibri" panose="020F0502020204030204" pitchFamily="34" charset="0"/>
                <a:cs typeface="Calibri" panose="020F0502020204030204" pitchFamily="34" charset="0"/>
              </a:rPr>
              <a:t> Decision taken to share data bi-laterally between pairs of water companies and DNOs rather than waiting for an industry-wide solution to be available. Each pair of companies signs Data Sharing Agreements (DSAs) and agree systems for sharing data, ranging from reasonably automated to very manual</a:t>
            </a:r>
          </a:p>
          <a:p>
            <a:pPr marL="342900" lvl="0" indent="-342900">
              <a:buFont typeface="Wingdings" pitchFamily="2" charset="2"/>
              <a:buChar char=""/>
            </a:pPr>
            <a:r>
              <a:rPr lang="en-GB" sz="1500" b="1">
                <a:effectLst/>
                <a:latin typeface="Calibri" panose="020F0502020204030204" pitchFamily="34" charset="0"/>
                <a:ea typeface="Calibri" panose="020F0502020204030204" pitchFamily="34" charset="0"/>
                <a:cs typeface="Calibri" panose="020F0502020204030204" pitchFamily="34" charset="0"/>
              </a:rPr>
              <a:t>2023</a:t>
            </a:r>
            <a:r>
              <a:rPr lang="en-GB" sz="1500">
                <a:effectLst/>
                <a:latin typeface="Calibri" panose="020F0502020204030204" pitchFamily="34" charset="0"/>
                <a:ea typeface="Calibri" panose="020F0502020204030204" pitchFamily="34" charset="0"/>
                <a:cs typeface="Calibri" panose="020F0502020204030204" pitchFamily="34" charset="0"/>
              </a:rPr>
              <a:t> (April) All water companies (bar one) and all DNOs begin sharing data</a:t>
            </a:r>
          </a:p>
          <a:p>
            <a:pPr marL="342900" lvl="0" indent="-342900">
              <a:buFont typeface="Wingdings" pitchFamily="2" charset="2"/>
              <a:buChar char=""/>
            </a:pPr>
            <a:r>
              <a:rPr lang="en-GB" sz="1500" b="1">
                <a:effectLst/>
                <a:latin typeface="Calibri" panose="020F0502020204030204" pitchFamily="34" charset="0"/>
                <a:ea typeface="Calibri" panose="020F0502020204030204" pitchFamily="34" charset="0"/>
                <a:cs typeface="Calibri" panose="020F0502020204030204" pitchFamily="34" charset="0"/>
              </a:rPr>
              <a:t>2023 </a:t>
            </a:r>
            <a:r>
              <a:rPr lang="en-GB" sz="1500">
                <a:effectLst/>
                <a:latin typeface="Calibri" panose="020F0502020204030204" pitchFamily="34" charset="0"/>
                <a:ea typeface="Calibri" panose="020F0502020204030204" pitchFamily="34" charset="0"/>
                <a:cs typeface="Calibri" panose="020F0502020204030204" pitchFamily="34" charset="0"/>
              </a:rPr>
              <a:t>(October) </a:t>
            </a:r>
            <a:r>
              <a:rPr lang="en-GB" sz="1500">
                <a:latin typeface="Calibri" panose="020F0502020204030204" pitchFamily="34" charset="0"/>
                <a:ea typeface="Calibri" panose="020F0502020204030204" pitchFamily="34" charset="0"/>
                <a:cs typeface="Calibri" panose="020F0502020204030204" pitchFamily="34" charset="0"/>
              </a:rPr>
              <a:t>Work begins with Ofgem and Energy UK to move energy suppliers from Explicit Consent to SPI</a:t>
            </a:r>
            <a:endParaRPr lang="en-GB" sz="1500">
              <a:effectLst/>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itchFamily="2" charset="2"/>
              <a:buChar char=""/>
            </a:pPr>
            <a:r>
              <a:rPr lang="en-GB" sz="1500" b="1">
                <a:effectLst/>
                <a:latin typeface="Calibri" panose="020F0502020204030204" pitchFamily="34" charset="0"/>
                <a:ea typeface="Calibri" panose="020F0502020204030204" pitchFamily="34" charset="0"/>
                <a:cs typeface="Calibri" panose="020F0502020204030204" pitchFamily="34" charset="0"/>
              </a:rPr>
              <a:t>2024</a:t>
            </a:r>
            <a:r>
              <a:rPr lang="en-GB" sz="1500">
                <a:effectLst/>
                <a:latin typeface="Calibri" panose="020F0502020204030204" pitchFamily="34" charset="0"/>
                <a:ea typeface="Calibri" panose="020F0502020204030204" pitchFamily="34" charset="0"/>
                <a:cs typeface="Calibri" panose="020F0502020204030204" pitchFamily="34" charset="0"/>
              </a:rPr>
              <a:t> (April) The Retail Energy Code Company (RECCo), which oversees energy industry PSR data sharing, amends its code to make it possible for energy supplier data to be shared with water companies (via DNOs) and vice versa. Energy suppliers begin receiving water company data, but water companies do not receive energy supplier data because (a) some energy suppliers are still using Explicit Consent and (b) water companies are concerned about the volumes of data they might receive from suppliers and their capacity to process those vo</a:t>
            </a:r>
            <a:r>
              <a:rPr lang="en-GB" sz="1500">
                <a:latin typeface="Calibri" panose="020F0502020204030204" pitchFamily="34" charset="0"/>
                <a:ea typeface="Calibri" panose="020F0502020204030204" pitchFamily="34" charset="0"/>
                <a:cs typeface="Calibri" panose="020F0502020204030204" pitchFamily="34" charset="0"/>
              </a:rPr>
              <a:t>lumes</a:t>
            </a:r>
            <a:r>
              <a:rPr lang="en-GB" sz="1500">
                <a:effectLst/>
                <a:latin typeface="Calibri" panose="020F0502020204030204" pitchFamily="34" charset="0"/>
                <a:ea typeface="Calibri" panose="020F0502020204030204" pitchFamily="34" charset="0"/>
                <a:cs typeface="Calibri" panose="020F0502020204030204" pitchFamily="34" charset="0"/>
              </a:rPr>
              <a:t>; Matt Baker joins as joint Water UK/ENA funded Project Manager; Government announces plans for future ‘universal PSR’ or SSR (details tbc)</a:t>
            </a:r>
            <a:endParaRPr lang="en-GB" sz="15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Wingdings" pitchFamily="2" charset="2"/>
              <a:buChar char=""/>
            </a:pPr>
            <a:r>
              <a:rPr lang="en-GB" sz="1500" b="1">
                <a:effectLst/>
                <a:latin typeface="Calibri" panose="020F0502020204030204" pitchFamily="34" charset="0"/>
                <a:ea typeface="Calibri" panose="020F0502020204030204" pitchFamily="34" charset="0"/>
                <a:cs typeface="Calibri" panose="020F0502020204030204" pitchFamily="34" charset="0"/>
              </a:rPr>
              <a:t>2025 </a:t>
            </a:r>
            <a:r>
              <a:rPr lang="en-GB" sz="1500">
                <a:latin typeface="Calibri" panose="020F0502020204030204" pitchFamily="34" charset="0"/>
                <a:ea typeface="Calibri" panose="020F0502020204030204" pitchFamily="34" charset="0"/>
                <a:cs typeface="Calibri" panose="020F0502020204030204" pitchFamily="34" charset="0"/>
              </a:rPr>
              <a:t>Last of the major energy suppliers moves to SPI</a:t>
            </a:r>
            <a:endParaRPr lang="en-GB" sz="1500">
              <a:effectLst/>
              <a:latin typeface="Calibri" panose="020F0502020204030204" pitchFamily="34" charset="0"/>
              <a:ea typeface="Calibri" panose="020F0502020204030204" pitchFamily="34" charset="0"/>
              <a:cs typeface="Calibri" panose="020F0502020204030204" pitchFamily="34" charset="0"/>
            </a:endParaRPr>
          </a:p>
          <a:p>
            <a:endParaRPr lang="en-US" sz="1500"/>
          </a:p>
        </p:txBody>
      </p:sp>
    </p:spTree>
    <p:extLst>
      <p:ext uri="{BB962C8B-B14F-4D97-AF65-F5344CB8AC3E}">
        <p14:creationId xmlns:p14="http://schemas.microsoft.com/office/powerpoint/2010/main" val="388649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809D2B-6F79-761A-9AF4-16A33D2BDD5F}"/>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Oval 26">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6BD66EF2-84E5-DD72-E895-53C30F154A21}"/>
              </a:ext>
            </a:extLst>
          </p:cNvPr>
          <p:cNvSpPr>
            <a:spLocks noGrp="1"/>
          </p:cNvSpPr>
          <p:nvPr>
            <p:ph type="title"/>
          </p:nvPr>
        </p:nvSpPr>
        <p:spPr>
          <a:xfrm>
            <a:off x="1171074" y="1396686"/>
            <a:ext cx="3240506" cy="4064628"/>
          </a:xfrm>
        </p:spPr>
        <p:txBody>
          <a:bodyPr>
            <a:normAutofit/>
          </a:bodyPr>
          <a:lstStyle/>
          <a:p>
            <a:r>
              <a:rPr lang="en-US">
                <a:solidFill>
                  <a:srgbClr val="FFFFFF"/>
                </a:solidFill>
              </a:rPr>
              <a:t>The legal and regulatory bases</a:t>
            </a:r>
          </a:p>
        </p:txBody>
      </p:sp>
      <p:sp>
        <p:nvSpPr>
          <p:cNvPr id="29" name="Arc 28">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22F6787-2EEA-9B51-FE26-CF408F2D2F99}"/>
              </a:ext>
            </a:extLst>
          </p:cNvPr>
          <p:cNvSpPr>
            <a:spLocks noGrp="1"/>
          </p:cNvSpPr>
          <p:nvPr>
            <p:ph idx="1"/>
          </p:nvPr>
        </p:nvSpPr>
        <p:spPr>
          <a:xfrm>
            <a:off x="5370153" y="1526033"/>
            <a:ext cx="5536397" cy="3935281"/>
          </a:xfrm>
        </p:spPr>
        <p:txBody>
          <a:bodyPr>
            <a:normAutofit/>
          </a:bodyPr>
          <a:lstStyle/>
          <a:p>
            <a:pPr marL="0" indent="0">
              <a:buNone/>
            </a:pPr>
            <a:r>
              <a:rPr lang="en-US" sz="1100" b="1">
                <a:latin typeface="Calibri" panose="020F0502020204030204" pitchFamily="34" charset="0"/>
                <a:cs typeface="Calibri" panose="020F0502020204030204" pitchFamily="34" charset="0"/>
              </a:rPr>
              <a:t>Legal</a:t>
            </a:r>
          </a:p>
          <a:p>
            <a:pPr marL="0" indent="0">
              <a:buNone/>
            </a:pPr>
            <a:r>
              <a:rPr lang="en-US" sz="1100">
                <a:latin typeface="Calibri" panose="020F0502020204030204" pitchFamily="34" charset="0"/>
                <a:cs typeface="Calibri" panose="020F0502020204030204" pitchFamily="34" charset="0"/>
              </a:rPr>
              <a:t>The Information Commissioner’s Office (ICO) advised Water UK in the summer of 2021 that explicit consent (i.e. asking the customer’s permission) was not a practical legal basis for capturing and sharing PSR data between industries, citing the example of a customer in a coma who would be unable to give their consent.</a:t>
            </a:r>
          </a:p>
          <a:p>
            <a:pPr marL="0" indent="0">
              <a:buNone/>
            </a:pPr>
            <a:r>
              <a:rPr lang="en-US" sz="1100">
                <a:latin typeface="Calibri" panose="020F0502020204030204" pitchFamily="34" charset="0"/>
                <a:cs typeface="Calibri" panose="020F0502020204030204" pitchFamily="34" charset="0"/>
              </a:rPr>
              <a:t>Instead, they recommended we use Legitimate Interest/Substantial Public Interest (SPI).</a:t>
            </a:r>
          </a:p>
          <a:p>
            <a:pPr marL="0" indent="0">
              <a:buNone/>
            </a:pPr>
            <a:r>
              <a:rPr lang="en-US" sz="1100">
                <a:latin typeface="Calibri" panose="020F0502020204030204" pitchFamily="34" charset="0"/>
                <a:cs typeface="Calibri" panose="020F0502020204030204" pitchFamily="34" charset="0"/>
              </a:rPr>
              <a:t>All water companies and DNOs moved to SPI by April 2022. Energy suppliers are currently completing the move to SPI.</a:t>
            </a:r>
          </a:p>
          <a:p>
            <a:pPr marL="0" indent="0">
              <a:buNone/>
            </a:pPr>
            <a:r>
              <a:rPr lang="en-US" sz="1100">
                <a:latin typeface="Calibri" panose="020F0502020204030204" pitchFamily="34" charset="0"/>
                <a:cs typeface="Calibri" panose="020F0502020204030204" pitchFamily="34" charset="0"/>
              </a:rPr>
              <a:t>ICO confirmed that IDNO’s and NAV’s are included in SPI</a:t>
            </a:r>
          </a:p>
          <a:p>
            <a:pPr marL="0" indent="0">
              <a:buNone/>
            </a:pPr>
            <a:endParaRPr lang="en-US" sz="1100">
              <a:latin typeface="Calibri" panose="020F0502020204030204" pitchFamily="34" charset="0"/>
              <a:cs typeface="Calibri" panose="020F0502020204030204" pitchFamily="34" charset="0"/>
            </a:endParaRPr>
          </a:p>
          <a:p>
            <a:pPr marL="0" indent="0">
              <a:buNone/>
            </a:pPr>
            <a:r>
              <a:rPr lang="en-US" sz="1100" b="1">
                <a:latin typeface="Calibri" panose="020F0502020204030204" pitchFamily="34" charset="0"/>
                <a:cs typeface="Calibri" panose="020F0502020204030204" pitchFamily="34" charset="0"/>
              </a:rPr>
              <a:t>Regulatory</a:t>
            </a:r>
          </a:p>
          <a:p>
            <a:pPr marL="0" indent="0">
              <a:buNone/>
            </a:pPr>
            <a:r>
              <a:rPr lang="en-US" sz="1100">
                <a:latin typeface="Calibri" panose="020F0502020204030204" pitchFamily="34" charset="0"/>
                <a:cs typeface="Calibri" panose="020F0502020204030204" pitchFamily="34" charset="0"/>
              </a:rPr>
              <a:t>There are no specific regulatory obligations requiring cross-industry data sharing but both Ofwat and Ofgem have made it clear that they expect this to happen voluntarily. </a:t>
            </a:r>
          </a:p>
          <a:p>
            <a:pPr marL="0" indent="0">
              <a:buNone/>
            </a:pPr>
            <a:r>
              <a:rPr lang="en-US" sz="1100">
                <a:latin typeface="Calibri" panose="020F0502020204030204" pitchFamily="34" charset="0"/>
                <a:cs typeface="Calibri" panose="020F0502020204030204" pitchFamily="34" charset="0"/>
              </a:rPr>
              <a:t>Ofwat set Common Performance Commitments for the PSR in PR19. There are no PSR PCs in PR24 but the PSR Standards Review (issued 07/11/24) has set an expected ‘direction of travel’ – i.e. continued growth in PSR numbers. </a:t>
            </a:r>
          </a:p>
          <a:p>
            <a:pPr marL="0" indent="0">
              <a:buNone/>
            </a:pPr>
            <a:endParaRPr lang="en-US" sz="1100"/>
          </a:p>
        </p:txBody>
      </p:sp>
    </p:spTree>
    <p:extLst>
      <p:ext uri="{BB962C8B-B14F-4D97-AF65-F5344CB8AC3E}">
        <p14:creationId xmlns:p14="http://schemas.microsoft.com/office/powerpoint/2010/main" val="493232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371FC53-667A-BAA9-10E1-B408B8DF384D}"/>
            </a:ext>
          </a:extLst>
        </p:cNvPr>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686E9916-095B-244B-49C3-F33CA21ED3E6}"/>
              </a:ext>
            </a:extLst>
          </p:cNvPr>
          <p:cNvSpPr>
            <a:spLocks noGrp="1"/>
          </p:cNvSpPr>
          <p:nvPr>
            <p:ph type="title"/>
          </p:nvPr>
        </p:nvSpPr>
        <p:spPr>
          <a:xfrm>
            <a:off x="838201" y="3998018"/>
            <a:ext cx="3981854" cy="2216513"/>
          </a:xfrm>
        </p:spPr>
        <p:txBody>
          <a:bodyPr>
            <a:normAutofit/>
          </a:bodyPr>
          <a:lstStyle/>
          <a:p>
            <a:r>
              <a:rPr lang="en-US"/>
              <a:t>The current project</a:t>
            </a:r>
          </a:p>
        </p:txBody>
      </p:sp>
      <p:sp>
        <p:nvSpPr>
          <p:cNvPr id="44" name="Arc 43">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D4A5FA78-8B92-B9E0-6EEE-2A187817D508}"/>
              </a:ext>
            </a:extLst>
          </p:cNvPr>
          <p:cNvPicPr>
            <a:picLocks noChangeAspect="1"/>
          </p:cNvPicPr>
          <p:nvPr/>
        </p:nvPicPr>
        <p:blipFill>
          <a:blip r:embed="rId2"/>
          <a:stretch>
            <a:fillRect/>
          </a:stretch>
        </p:blipFill>
        <p:spPr>
          <a:xfrm>
            <a:off x="937039" y="704504"/>
            <a:ext cx="10317922" cy="2957472"/>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
        <p:nvSpPr>
          <p:cNvPr id="7" name="Content Placeholder 2">
            <a:extLst>
              <a:ext uri="{FF2B5EF4-FFF2-40B4-BE49-F238E27FC236}">
                <a16:creationId xmlns:a16="http://schemas.microsoft.com/office/drawing/2014/main" id="{4E097E35-82DD-90DD-BBE2-37EA3691D3AA}"/>
              </a:ext>
            </a:extLst>
          </p:cNvPr>
          <p:cNvSpPr>
            <a:spLocks noGrp="1"/>
          </p:cNvSpPr>
          <p:nvPr>
            <p:ph idx="1"/>
          </p:nvPr>
        </p:nvSpPr>
        <p:spPr>
          <a:xfrm>
            <a:off x="4970835" y="3998019"/>
            <a:ext cx="6382966" cy="2216512"/>
          </a:xfrm>
        </p:spPr>
        <p:txBody>
          <a:bodyPr>
            <a:normAutofit/>
          </a:bodyPr>
          <a:lstStyle/>
          <a:p>
            <a:pPr marL="0" indent="0">
              <a:buNone/>
            </a:pPr>
            <a:r>
              <a:rPr lang="en-US" sz="1300" dirty="0">
                <a:latin typeface="Calibri" panose="020F0502020204030204" pitchFamily="34" charset="0"/>
                <a:cs typeface="Calibri" panose="020F0502020204030204" pitchFamily="34" charset="0"/>
              </a:rPr>
              <a:t>Water companies are not currently receiving energy supplier data because of concerns over the volumes that might be involved and the challenge of managing exceptions. </a:t>
            </a:r>
          </a:p>
          <a:p>
            <a:pPr marL="0" indent="0">
              <a:buNone/>
            </a:pPr>
            <a:r>
              <a:rPr lang="en-US" sz="1300" dirty="0">
                <a:latin typeface="Calibri" panose="020F0502020204030204" pitchFamily="34" charset="0"/>
                <a:cs typeface="Calibri" panose="020F0502020204030204" pitchFamily="34" charset="0"/>
              </a:rPr>
              <a:t>Ofwat and Ofgem originally wanted energy supplier data to flow to water companies from 1 January 2024. We have gained their support for a delay pending </a:t>
            </a:r>
          </a:p>
          <a:p>
            <a:pPr marL="285750" indent="-285750">
              <a:buFontTx/>
              <a:buChar char="-"/>
            </a:pPr>
            <a:r>
              <a:rPr lang="en-US" sz="1300" dirty="0">
                <a:latin typeface="Calibri" panose="020F0502020204030204" pitchFamily="34" charset="0"/>
                <a:cs typeface="Calibri" panose="020F0502020204030204" pitchFamily="34" charset="0"/>
              </a:rPr>
              <a:t>Getting energy suppliers on to SPI (this is now in place)</a:t>
            </a:r>
          </a:p>
          <a:p>
            <a:pPr marL="285750" indent="-285750">
              <a:buFontTx/>
              <a:buChar char="-"/>
            </a:pPr>
            <a:r>
              <a:rPr lang="en-US" sz="1300" dirty="0">
                <a:latin typeface="Calibri" panose="020F0502020204030204" pitchFamily="34" charset="0"/>
                <a:cs typeface="Calibri" panose="020F0502020204030204" pitchFamily="34" charset="0"/>
              </a:rPr>
              <a:t>Finding an automated collective solution to smooth file transfers and deal with data exceptions </a:t>
            </a:r>
          </a:p>
          <a:p>
            <a:endParaRPr lang="en-US" sz="1300" dirty="0"/>
          </a:p>
        </p:txBody>
      </p:sp>
    </p:spTree>
    <p:extLst>
      <p:ext uri="{BB962C8B-B14F-4D97-AF65-F5344CB8AC3E}">
        <p14:creationId xmlns:p14="http://schemas.microsoft.com/office/powerpoint/2010/main" val="1662264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1E7B01-5FFA-4BF7-6E37-33D31BE7F0A0}"/>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AB8DEDBC-9AA1-2307-A96A-D37CB6C41220}"/>
              </a:ext>
            </a:extLst>
          </p:cNvPr>
          <p:cNvSpPr>
            <a:spLocks noGrp="1"/>
          </p:cNvSpPr>
          <p:nvPr>
            <p:ph type="title"/>
          </p:nvPr>
        </p:nvSpPr>
        <p:spPr>
          <a:xfrm>
            <a:off x="630936" y="640823"/>
            <a:ext cx="3419856" cy="5583148"/>
          </a:xfrm>
        </p:spPr>
        <p:txBody>
          <a:bodyPr vert="horz" lIns="91440" tIns="45720" rIns="91440" bIns="45720" rtlCol="0" anchor="ctr">
            <a:normAutofit/>
          </a:bodyPr>
          <a:lstStyle/>
          <a:p>
            <a:r>
              <a:rPr lang="en-US" sz="5400" kern="1200">
                <a:solidFill>
                  <a:schemeClr val="tx1"/>
                </a:solidFill>
                <a:latin typeface="+mj-lt"/>
                <a:ea typeface="+mj-ea"/>
                <a:cs typeface="+mj-cs"/>
              </a:rPr>
              <a:t>The WD0225 Data Flow </a:t>
            </a:r>
          </a:p>
        </p:txBody>
      </p:sp>
      <p:sp>
        <p:nvSpPr>
          <p:cNvPr id="38"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 name="Picture 5" descr="A diagram of a flowchart&#10;&#10;Description automatically generated">
            <a:extLst>
              <a:ext uri="{FF2B5EF4-FFF2-40B4-BE49-F238E27FC236}">
                <a16:creationId xmlns:a16="http://schemas.microsoft.com/office/drawing/2014/main" id="{B5CED91E-C216-F0A8-BC71-935B1ECA42A9}"/>
              </a:ext>
            </a:extLst>
          </p:cNvPr>
          <p:cNvPicPr>
            <a:picLocks noChangeAspect="1"/>
          </p:cNvPicPr>
          <p:nvPr/>
        </p:nvPicPr>
        <p:blipFill>
          <a:blip r:embed="rId2"/>
          <a:stretch>
            <a:fillRect/>
          </a:stretch>
        </p:blipFill>
        <p:spPr>
          <a:xfrm>
            <a:off x="4654296" y="993381"/>
            <a:ext cx="5710936" cy="3188741"/>
          </a:xfrm>
          <a:prstGeom prst="rect">
            <a:avLst/>
          </a:prstGeom>
        </p:spPr>
      </p:pic>
      <p:sp>
        <p:nvSpPr>
          <p:cNvPr id="7" name="TextBox 6">
            <a:extLst>
              <a:ext uri="{FF2B5EF4-FFF2-40B4-BE49-F238E27FC236}">
                <a16:creationId xmlns:a16="http://schemas.microsoft.com/office/drawing/2014/main" id="{E4D392D9-A40F-BAB8-2EF5-BD4988EA056E}"/>
              </a:ext>
            </a:extLst>
          </p:cNvPr>
          <p:cNvSpPr txBox="1"/>
          <p:nvPr/>
        </p:nvSpPr>
        <p:spPr>
          <a:xfrm>
            <a:off x="4654296" y="4182123"/>
            <a:ext cx="6894576" cy="2411718"/>
          </a:xfrm>
          <a:prstGeom prst="rect">
            <a:avLst/>
          </a:prstGeom>
        </p:spPr>
        <p:txBody>
          <a:bodyPr vert="horz" lIns="91440" tIns="45720" rIns="91440" bIns="45720" rtlCol="0" anchor="t">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We are extending existing DTS PSR processes into the water market. This approach requires no energy code changes to the Retail Energy Code (REC) as water and energy PSR data share is not regulated.</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Water companies will use the existing infrastructure, already used by Suppliers and DNOs to share PSR information (and vice-versa) in the Electricity market; </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utilising</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this process will enable speed of implementation into a trusted platform as well as affording the lowest cost to end users.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The </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ElectraLink</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solution will use a mirror version of the D0225 file [WD0225] with additional fields; files will be transmitted via the Data Transfer Network.</a:t>
            </a:r>
          </a:p>
        </p:txBody>
      </p:sp>
      <p:sp>
        <p:nvSpPr>
          <p:cNvPr id="8" name="TextBox 7">
            <a:extLst>
              <a:ext uri="{FF2B5EF4-FFF2-40B4-BE49-F238E27FC236}">
                <a16:creationId xmlns:a16="http://schemas.microsoft.com/office/drawing/2014/main" id="{2D9FCF9A-3006-EB8E-FD10-A6C7E69FF5BD}"/>
              </a:ext>
            </a:extLst>
          </p:cNvPr>
          <p:cNvSpPr txBox="1"/>
          <p:nvPr/>
        </p:nvSpPr>
        <p:spPr>
          <a:xfrm>
            <a:off x="10446431" y="1394122"/>
            <a:ext cx="1664370" cy="1664558"/>
          </a:xfrm>
          <a:prstGeom prst="rect">
            <a:avLst/>
          </a:prstGeom>
          <a:noFill/>
        </p:spPr>
        <p:txBody>
          <a:bodyPr wrap="square" rtlCol="0">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en-GB" sz="1200" b="0" i="0" u="none" strike="noStrike" kern="1200" cap="none" spc="0" normalizeH="0" baseline="0" noProof="0" dirty="0">
                <a:ln>
                  <a:noFill/>
                </a:ln>
                <a:solidFill>
                  <a:srgbClr val="0E2841"/>
                </a:solidFill>
                <a:effectLst/>
                <a:uLnTx/>
                <a:uFillTx/>
                <a:latin typeface="Calibri" panose="020F0502020204030204" pitchFamily="34" charset="0"/>
                <a:ea typeface="Calibri" panose="020F0502020204030204" pitchFamily="34" charset="0"/>
                <a:cs typeface="Calibri" panose="020F0502020204030204" pitchFamily="34" charset="0"/>
              </a:rPr>
              <a:t>The model could be adapted going forwards in future phases for water to supplier, water to IDNO, water to water and if required water to GT via Xoserve (and vice-versa).</a:t>
            </a:r>
          </a:p>
        </p:txBody>
      </p:sp>
    </p:spTree>
    <p:extLst>
      <p:ext uri="{BB962C8B-B14F-4D97-AF65-F5344CB8AC3E}">
        <p14:creationId xmlns:p14="http://schemas.microsoft.com/office/powerpoint/2010/main" val="4114908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E12454-2864-03AB-17A7-58873C9F2149}"/>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C2306EEC-5998-9E6C-8EC9-33400D215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Oval 26">
            <a:extLst>
              <a:ext uri="{FF2B5EF4-FFF2-40B4-BE49-F238E27FC236}">
                <a16:creationId xmlns:a16="http://schemas.microsoft.com/office/drawing/2014/main" id="{86CD9C6D-50F5-1397-260A-9B2813199B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79904F6-1F24-7D33-FB69-BDCBFDE2A373}"/>
              </a:ext>
            </a:extLst>
          </p:cNvPr>
          <p:cNvSpPr>
            <a:spLocks noGrp="1"/>
          </p:cNvSpPr>
          <p:nvPr>
            <p:ph type="title"/>
          </p:nvPr>
        </p:nvSpPr>
        <p:spPr>
          <a:xfrm>
            <a:off x="1171074" y="1396686"/>
            <a:ext cx="3240506" cy="4064628"/>
          </a:xfrm>
        </p:spPr>
        <p:txBody>
          <a:bodyPr>
            <a:normAutofit/>
          </a:bodyPr>
          <a:lstStyle/>
          <a:p>
            <a:r>
              <a:rPr lang="en-US" dirty="0">
                <a:solidFill>
                  <a:srgbClr val="FFFFFF"/>
                </a:solidFill>
              </a:rPr>
              <a:t>Benefits</a:t>
            </a:r>
          </a:p>
        </p:txBody>
      </p:sp>
      <p:sp>
        <p:nvSpPr>
          <p:cNvPr id="29" name="Arc 28">
            <a:extLst>
              <a:ext uri="{FF2B5EF4-FFF2-40B4-BE49-F238E27FC236}">
                <a16:creationId xmlns:a16="http://schemas.microsoft.com/office/drawing/2014/main" id="{0CB33D0C-CCE0-A102-6228-9CAABE6D02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48022B74-EB71-0B30-D7EA-0DD5640DEB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EEE5D67C-2C6E-CE0C-0AE3-BA3FAD2C3070}"/>
              </a:ext>
            </a:extLst>
          </p:cNvPr>
          <p:cNvSpPr txBox="1"/>
          <p:nvPr/>
        </p:nvSpPr>
        <p:spPr>
          <a:xfrm>
            <a:off x="5185951" y="1731822"/>
            <a:ext cx="6357119" cy="4518032"/>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Key Benefits:</a:t>
            </a:r>
            <a:endParaRPr kumimoji="0" lang="en-GB" sz="12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15000"/>
              </a:lnSpc>
              <a:spcBef>
                <a:spcPts val="0"/>
              </a:spcBef>
              <a:spcAft>
                <a:spcPts val="800"/>
              </a:spcAft>
              <a:buClrTx/>
              <a:buSzPts val="1000"/>
              <a:buFont typeface="Symbol" panose="05050102010706020507" pitchFamily="18" charset="2"/>
              <a:buChar char=""/>
              <a:tabLst>
                <a:tab pos="457200" algn="l"/>
              </a:tabLst>
              <a:defRPr/>
            </a:pPr>
            <a:r>
              <a:rPr kumimoji="0" lang="en-GB" sz="1200"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Timely Data Access</a:t>
            </a:r>
            <a:r>
              <a:rPr kumimoji="0" lang="en-GB" sz="12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Water companies will have immediate access to the most up-to-date information, enabling quicker responses to emergencies and reducing risks for vulnerable customers.</a:t>
            </a:r>
            <a:endParaRPr kumimoji="0" lang="en-GB" sz="12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15000"/>
              </a:lnSpc>
              <a:spcBef>
                <a:spcPts val="0"/>
              </a:spcBef>
              <a:spcAft>
                <a:spcPts val="800"/>
              </a:spcAft>
              <a:buClrTx/>
              <a:buSzPts val="1000"/>
              <a:buFont typeface="Symbol" panose="05050102010706020507" pitchFamily="18" charset="2"/>
              <a:buChar char=""/>
              <a:tabLst>
                <a:tab pos="457200" algn="l"/>
              </a:tabLst>
              <a:defRPr/>
            </a:pPr>
            <a:r>
              <a:rPr kumimoji="0" lang="en-GB" sz="1200"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Improved Service Delivery</a:t>
            </a:r>
            <a:r>
              <a:rPr kumimoji="0" lang="en-GB" sz="12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Automated data sharing will eliminate the delays caused by manual processes, ensuring vulnerable customers receive priority services </a:t>
            </a:r>
            <a:endParaRPr kumimoji="0" lang="en-GB" sz="12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15000"/>
              </a:lnSpc>
              <a:spcBef>
                <a:spcPts val="0"/>
              </a:spcBef>
              <a:spcAft>
                <a:spcPts val="800"/>
              </a:spcAft>
              <a:buClrTx/>
              <a:buSzPts val="1000"/>
              <a:buFont typeface="Symbol" panose="05050102010706020507" pitchFamily="18" charset="2"/>
              <a:buChar char=""/>
              <a:tabLst>
                <a:tab pos="457200" algn="l"/>
              </a:tabLst>
              <a:defRPr/>
            </a:pPr>
            <a:r>
              <a:rPr kumimoji="0" lang="en-GB" sz="1200"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Enhanced Security and Compliance</a:t>
            </a:r>
            <a:r>
              <a:rPr kumimoji="0" lang="en-GB" sz="12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Centralised governance and encrypted data transmission will ensure full compliance with GDPR and other relevant data protection laws, reducing the risk of data breaches.</a:t>
            </a:r>
            <a:endParaRPr kumimoji="0" lang="en-GB" sz="12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15000"/>
              </a:lnSpc>
              <a:spcBef>
                <a:spcPts val="0"/>
              </a:spcBef>
              <a:spcAft>
                <a:spcPts val="800"/>
              </a:spcAft>
              <a:buClrTx/>
              <a:buSzPts val="1000"/>
              <a:buFont typeface="Symbol" panose="05050102010706020507" pitchFamily="18" charset="2"/>
              <a:buChar char=""/>
              <a:tabLst>
                <a:tab pos="457200" algn="l"/>
              </a:tabLst>
              <a:defRPr/>
            </a:pPr>
            <a:r>
              <a:rPr kumimoji="0" lang="en-GB" sz="1200"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Cost and Time Savings</a:t>
            </a:r>
            <a:r>
              <a:rPr kumimoji="0" lang="en-GB" sz="12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By eliminating manual data entry the solution will save resources and reduce the burden on administrative staff and data teams.</a:t>
            </a:r>
            <a:endParaRPr kumimoji="0" lang="en-GB" sz="12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15000"/>
              </a:lnSpc>
              <a:spcBef>
                <a:spcPts val="0"/>
              </a:spcBef>
              <a:spcAft>
                <a:spcPts val="800"/>
              </a:spcAft>
              <a:buClrTx/>
              <a:buSzPts val="1000"/>
              <a:buFont typeface="Symbol" panose="05050102010706020507" pitchFamily="18" charset="2"/>
              <a:buChar char=""/>
              <a:tabLst>
                <a:tab pos="457200" algn="l"/>
              </a:tabLst>
              <a:defRPr/>
            </a:pPr>
            <a:r>
              <a:rPr kumimoji="0" lang="en-GB" sz="1200"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Energy and Water Alignment:</a:t>
            </a:r>
            <a:r>
              <a:rPr kumimoji="0" lang="en-GB" sz="12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GB" sz="12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Consistent process across Water Industry will be the enabler for full energy supplier volumes to be shared plus direct sharing with energy suppliers in future phases.</a:t>
            </a:r>
            <a:endParaRPr kumimoji="0" lang="en-GB" sz="12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Alignment with Project Objectives:</a:t>
            </a:r>
            <a:br>
              <a:rPr kumimoji="0" lang="en-GB" sz="12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This solution aligns with the PSR Data Sharing objectives and the broader goals of safeguarding vulnerable customers by ensuring uninterrupted access to essential services. It also supports regulatory objectives and compliance around data sharing and improves operational efficiency.</a:t>
            </a:r>
          </a:p>
        </p:txBody>
      </p:sp>
    </p:spTree>
    <p:extLst>
      <p:ext uri="{BB962C8B-B14F-4D97-AF65-F5344CB8AC3E}">
        <p14:creationId xmlns:p14="http://schemas.microsoft.com/office/powerpoint/2010/main" val="4124425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Arial" panose="020B0604020202020204" pitchFamily="34" charset="0"/>
                <a:cs typeface="Arial" panose="020B0604020202020204" pitchFamily="34" charset="0"/>
              </a:rPr>
              <a:t>4. New c21 item</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Warren lacey</a:t>
            </a:r>
          </a:p>
        </p:txBody>
      </p:sp>
    </p:spTree>
    <p:extLst>
      <p:ext uri="{BB962C8B-B14F-4D97-AF65-F5344CB8AC3E}">
        <p14:creationId xmlns:p14="http://schemas.microsoft.com/office/powerpoint/2010/main" val="3930647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Roboto"/>
                <a:ea typeface="Roboto"/>
                <a:cs typeface="Roboto"/>
              </a:rPr>
              <a:t>5. Metering hub update</a:t>
            </a:r>
            <a:endParaRPr lang="en-GB" sz="24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a:xfrm>
            <a:off x="4031672" y="4288981"/>
            <a:ext cx="6965950" cy="1084262"/>
          </a:xfrm>
        </p:spPr>
        <p:txBody>
          <a:bodyPr>
            <a:normAutofit/>
          </a:bodyPr>
          <a:lstStyle/>
          <a:p>
            <a:r>
              <a:rPr lang="en-GB" dirty="0">
                <a:latin typeface="Arial" panose="020B0604020202020204" pitchFamily="34" charset="0"/>
                <a:cs typeface="Arial" panose="020B0604020202020204" pitchFamily="34" charset="0"/>
              </a:rPr>
              <a:t>Rebecca </a:t>
            </a:r>
            <a:r>
              <a:rPr lang="en-GB" dirty="0" err="1">
                <a:latin typeface="Arial" panose="020B0604020202020204" pitchFamily="34" charset="0"/>
                <a:cs typeface="Arial" panose="020B0604020202020204" pitchFamily="34" charset="0"/>
              </a:rPr>
              <a:t>griffiths</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4760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Roboto"/>
                <a:ea typeface="Roboto"/>
                <a:cs typeface="Roboto"/>
              </a:rPr>
              <a:t>6. Safety &amp; Technical bulletins on the rec metering hub</a:t>
            </a:r>
            <a:endParaRPr lang="en-GB" sz="24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Chair / </a:t>
            </a:r>
            <a:r>
              <a:rPr lang="en-GB" dirty="0" err="1">
                <a:latin typeface="Arial" panose="020B0604020202020204" pitchFamily="34" charset="0"/>
                <a:cs typeface="Arial" panose="020B0604020202020204" pitchFamily="34" charset="0"/>
              </a:rPr>
              <a:t>rebecca</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griffiths</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29951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Roboto"/>
                <a:ea typeface="Roboto"/>
                <a:cs typeface="Roboto"/>
              </a:rPr>
              <a:t>7</a:t>
            </a:r>
            <a:r>
              <a:rPr lang="en-GB" sz="2400">
                <a:latin typeface="Roboto"/>
                <a:ea typeface="Roboto"/>
                <a:cs typeface="Roboto"/>
              </a:rPr>
              <a:t>. </a:t>
            </a:r>
            <a:r>
              <a:rPr lang="en-GB" sz="2400" dirty="0">
                <a:latin typeface="Roboto"/>
                <a:ea typeface="Roboto"/>
                <a:cs typeface="Roboto"/>
              </a:rPr>
              <a:t>Change tracker update</a:t>
            </a:r>
            <a:endParaRPr lang="en-GB" sz="24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Rec change team</a:t>
            </a:r>
          </a:p>
        </p:txBody>
      </p:sp>
    </p:spTree>
    <p:extLst>
      <p:ext uri="{BB962C8B-B14F-4D97-AF65-F5344CB8AC3E}">
        <p14:creationId xmlns:p14="http://schemas.microsoft.com/office/powerpoint/2010/main" val="1029917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05D13-EAE7-742B-2A05-10B8FEC01AF7}"/>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61FC2BAD-00D2-5B5D-D609-E504AEBEC8FB}"/>
              </a:ext>
            </a:extLst>
          </p:cNvPr>
          <p:cNvSpPr txBox="1">
            <a:spLocks noGrp="1"/>
          </p:cNvSpPr>
          <p:nvPr>
            <p:ph type="title"/>
          </p:nvPr>
        </p:nvSpPr>
        <p:spPr/>
        <p:txBody>
          <a:bodyPr/>
          <a:lstStyle/>
          <a:p>
            <a:pPr lvl="0"/>
            <a:r>
              <a:rPr lang="en-GB" dirty="0">
                <a:latin typeface="Roboto"/>
                <a:ea typeface="Roboto"/>
                <a:cs typeface="Roboto"/>
              </a:rPr>
              <a:t>Change proposal tracker</a:t>
            </a:r>
          </a:p>
        </p:txBody>
      </p:sp>
      <p:graphicFrame>
        <p:nvGraphicFramePr>
          <p:cNvPr id="4" name="Table 4">
            <a:extLst>
              <a:ext uri="{FF2B5EF4-FFF2-40B4-BE49-F238E27FC236}">
                <a16:creationId xmlns:a16="http://schemas.microsoft.com/office/drawing/2014/main" id="{EC6ECDBE-2D2E-4729-7B84-12DDF105CE75}"/>
              </a:ext>
            </a:extLst>
          </p:cNvPr>
          <p:cNvGraphicFramePr>
            <a:graphicFrameLocks noGrp="1"/>
          </p:cNvGraphicFramePr>
          <p:nvPr/>
        </p:nvGraphicFramePr>
        <p:xfrm>
          <a:off x="273454" y="1371600"/>
          <a:ext cx="11645092" cy="384048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lt1"/>
                          </a:solidFill>
                          <a:latin typeface="Arial"/>
                          <a:ea typeface="Roboto"/>
                          <a:cs typeface="Arial"/>
                        </a:rPr>
                        <a:t>CP</a:t>
                      </a:r>
                    </a:p>
                  </a:txBody>
                  <a:tcPr>
                    <a:solidFill>
                      <a:srgbClr val="70ADA3"/>
                    </a:solidFill>
                  </a:tcPr>
                </a:tc>
                <a:tc>
                  <a:txBody>
                    <a:bodyPr/>
                    <a:lstStyle/>
                    <a:p>
                      <a:r>
                        <a:rPr lang="en-GB" sz="1400" dirty="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lvl="0" indent="0" algn="l" defTabSz="914400">
                        <a:lnSpc>
                          <a:spcPct val="100000"/>
                        </a:lnSpc>
                        <a:spcBef>
                          <a:spcPts val="0"/>
                        </a:spcBef>
                        <a:spcAft>
                          <a:spcPts val="0"/>
                        </a:spcAft>
                        <a:buNone/>
                        <a:tabLst/>
                        <a:defRPr/>
                      </a:pPr>
                      <a:r>
                        <a:rPr lang="en-GB" sz="1200" b="0" kern="1200" dirty="0">
                          <a:solidFill>
                            <a:schemeClr val="dk1"/>
                          </a:solidFill>
                          <a:latin typeface="Arial"/>
                          <a:ea typeface="Roboto"/>
                          <a:cs typeface="Arial"/>
                        </a:rPr>
                        <a:t>I0197</a:t>
                      </a:r>
                    </a:p>
                  </a:txBody>
                  <a:tcPr anchor="ctr">
                    <a:solidFill>
                      <a:srgbClr val="CFE3DF">
                        <a:alpha val="25098"/>
                      </a:srgbClr>
                    </a:solidFill>
                  </a:tcPr>
                </a:tc>
                <a:tc>
                  <a:txBody>
                    <a:bodyPr/>
                    <a:lstStyle/>
                    <a:p>
                      <a:pPr marL="0" lvl="0" algn="l">
                        <a:buNone/>
                      </a:pPr>
                      <a:r>
                        <a:rPr lang="en-US" sz="1200" dirty="0">
                          <a:latin typeface="Arial"/>
                          <a:cs typeface="Arial"/>
                        </a:rPr>
                        <a:t>Introducing a Process to Provide Updates During Fault Resolutions</a:t>
                      </a:r>
                    </a:p>
                  </a:txBody>
                  <a:tcPr marL="6350" marR="6350" marT="6350" marB="0" anchor="ctr">
                    <a:solidFill>
                      <a:srgbClr val="CFE3DF">
                        <a:alpha val="25098"/>
                      </a:srgbClr>
                    </a:solidFill>
                  </a:tcPr>
                </a:tc>
                <a:tc>
                  <a:txBody>
                    <a:bodyPr/>
                    <a:lstStyle/>
                    <a:p>
                      <a:pPr lvl="0">
                        <a:buNone/>
                      </a:pPr>
                      <a:r>
                        <a:rPr lang="en-GB" sz="1200" dirty="0">
                          <a:latin typeface="Arial"/>
                          <a:ea typeface="Roboto"/>
                          <a:cs typeface="Arial"/>
                        </a:rPr>
                        <a:t>James Hardy</a:t>
                      </a:r>
                    </a:p>
                  </a:txBody>
                  <a:tcPr anchor="ctr">
                    <a:solidFill>
                      <a:srgbClr val="CFE3DF">
                        <a:alpha val="25098"/>
                      </a:srgbClr>
                    </a:solidFill>
                  </a:tcPr>
                </a:tc>
                <a:tc>
                  <a:txBody>
                    <a:bodyPr/>
                    <a:lstStyle/>
                    <a:p>
                      <a:pPr lvl="0">
                        <a:spcBef>
                          <a:spcPts val="600"/>
                        </a:spcBef>
                        <a:buNone/>
                      </a:pPr>
                      <a:r>
                        <a:rPr lang="en-GB" sz="1200" b="0" dirty="0">
                          <a:latin typeface="Arial"/>
                          <a:ea typeface="Roboto"/>
                          <a:cs typeface="Arial"/>
                        </a:rPr>
                        <a:t>I0197 Working Group is currently in progress. There are separate sessions to review the Metering Job process for both Gas and Electricity. Previous meeting minutes can be found on the REC Portal. The Code Manager will confirm the next meeting dates for both Gas and Electricity in due course, but if you would like to attend the working group, please contact us at </a:t>
                      </a:r>
                      <a:r>
                        <a:rPr lang="en-GB" sz="1200" b="0" dirty="0">
                          <a:latin typeface="Arial"/>
                          <a:ea typeface="Roboto"/>
                          <a:cs typeface="Arial"/>
                          <a:hlinkClick r:id="rId2"/>
                        </a:rPr>
                        <a:t>change.management@recmanager.co.uk</a:t>
                      </a:r>
                      <a:r>
                        <a:rPr lang="en-GB" sz="1200" b="0" dirty="0">
                          <a:latin typeface="Arial"/>
                          <a:ea typeface="Roboto"/>
                          <a:cs typeface="Arial"/>
                        </a:rPr>
                        <a:t> .</a:t>
                      </a:r>
                    </a:p>
                  </a:txBody>
                  <a:tcPr anchor="ctr">
                    <a:solidFill>
                      <a:srgbClr val="CFE3DF">
                        <a:alpha val="25098"/>
                      </a:srgbClr>
                    </a:solidFill>
                  </a:tcPr>
                </a:tc>
                <a:extLst>
                  <a:ext uri="{0D108BD9-81ED-4DB2-BD59-A6C34878D82A}">
                    <a16:rowId xmlns:a16="http://schemas.microsoft.com/office/drawing/2014/main" val="185265701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dk1"/>
                          </a:solidFill>
                          <a:latin typeface="Arial"/>
                          <a:ea typeface="Roboto"/>
                          <a:cs typeface="Arial"/>
                        </a:rPr>
                        <a:t>R0207</a:t>
                      </a:r>
                    </a:p>
                  </a:txBody>
                  <a:tcPr anchor="ctr">
                    <a:solidFill>
                      <a:srgbClr val="CFE3DF"/>
                    </a:solidFill>
                  </a:tcPr>
                </a:tc>
                <a:tc>
                  <a:txBody>
                    <a:bodyPr/>
                    <a:lstStyle/>
                    <a:p>
                      <a:pPr marL="0" lvl="0" algn="l">
                        <a:buNone/>
                      </a:pPr>
                      <a:r>
                        <a:rPr lang="en-US" sz="1200" dirty="0">
                          <a:latin typeface="Arial" panose="020B0604020202020204" pitchFamily="34" charset="0"/>
                          <a:cs typeface="Arial" panose="020B0604020202020204" pitchFamily="34" charset="0"/>
                        </a:rPr>
                        <a:t>Import / Export MOA Charging Clarification</a:t>
                      </a:r>
                    </a:p>
                  </a:txBody>
                  <a:tcPr marL="6350" marR="6350" marT="6350" marB="0" anchor="ctr">
                    <a:solidFill>
                      <a:srgbClr val="CFE3DF"/>
                    </a:solidFill>
                  </a:tcPr>
                </a:tc>
                <a:tc>
                  <a:txBody>
                    <a:bodyPr/>
                    <a:lstStyle/>
                    <a:p>
                      <a:r>
                        <a:rPr lang="en-GB" sz="1200" dirty="0">
                          <a:latin typeface="Arial"/>
                          <a:ea typeface="Roboto"/>
                          <a:cs typeface="Arial"/>
                        </a:rPr>
                        <a:t>Caroline Freimuller</a:t>
                      </a:r>
                    </a:p>
                  </a:txBody>
                  <a:tcPr anchor="ctr">
                    <a:solidFill>
                      <a:srgbClr val="CFE3DF"/>
                    </a:solidFill>
                  </a:tcPr>
                </a:tc>
                <a:tc>
                  <a:txBody>
                    <a:bodyPr/>
                    <a:lstStyle/>
                    <a:p>
                      <a:pPr>
                        <a:spcBef>
                          <a:spcPts val="600"/>
                        </a:spcBef>
                      </a:pPr>
                      <a:r>
                        <a:rPr lang="en-GB" sz="1200" b="0" dirty="0">
                          <a:latin typeface="Arial"/>
                          <a:ea typeface="Roboto"/>
                          <a:cs typeface="Arial"/>
                        </a:rPr>
                        <a:t>On 30 May 2025, the Authority made the decision to send back R0207.</a:t>
                      </a:r>
                    </a:p>
                    <a:p>
                      <a:pPr>
                        <a:spcBef>
                          <a:spcPts val="600"/>
                        </a:spcBef>
                      </a:pPr>
                      <a:r>
                        <a:rPr lang="en-GB" sz="1200" b="0" dirty="0">
                          <a:latin typeface="Arial"/>
                          <a:ea typeface="Roboto"/>
                          <a:cs typeface="Arial"/>
                        </a:rPr>
                        <a:t>The letter detailing the reasons for the send back can be found here</a:t>
                      </a:r>
                      <a:r>
                        <a:rPr lang="en-GB" sz="1200" b="0" dirty="0">
                          <a:latin typeface="Arial" panose="020B0604020202020204" pitchFamily="34" charset="0"/>
                          <a:ea typeface="Roboto"/>
                          <a:cs typeface="Arial" panose="020B0604020202020204" pitchFamily="34" charset="0"/>
                        </a:rPr>
                        <a:t> </a:t>
                      </a:r>
                      <a:r>
                        <a:rPr lang="en-GB" sz="1200" dirty="0">
                          <a:latin typeface="Arial" panose="020B0604020202020204" pitchFamily="34" charset="0"/>
                          <a:cs typeface="Arial" panose="020B0604020202020204" pitchFamily="34" charset="0"/>
                          <a:hlinkClick r:id="rId3"/>
                        </a:rPr>
                        <a:t>Decision to send back Retail Energy Code modification R0207: Import and Export MOA Clarification | Ofgem</a:t>
                      </a:r>
                      <a:endParaRPr lang="en-GB" sz="1200" dirty="0">
                        <a:latin typeface="Arial" panose="020B0604020202020204" pitchFamily="34" charset="0"/>
                        <a:cs typeface="Arial" panose="020B0604020202020204" pitchFamily="34" charset="0"/>
                      </a:endParaRPr>
                    </a:p>
                    <a:p>
                      <a:pPr>
                        <a:spcBef>
                          <a:spcPts val="600"/>
                        </a:spcBef>
                      </a:pPr>
                      <a:r>
                        <a:rPr lang="en-GB" sz="1200" b="0" dirty="0">
                          <a:latin typeface="Arial"/>
                          <a:ea typeface="Roboto"/>
                          <a:cs typeface="Arial"/>
                        </a:rPr>
                        <a:t>The Code Manager is reviewing and preparing next steps.</a:t>
                      </a:r>
                    </a:p>
                  </a:txBody>
                  <a:tcPr anchor="ctr">
                    <a:solidFill>
                      <a:srgbClr val="CFE3DF"/>
                    </a:solidFill>
                  </a:tcPr>
                </a:tc>
                <a:extLst>
                  <a:ext uri="{0D108BD9-81ED-4DB2-BD59-A6C34878D82A}">
                    <a16:rowId xmlns:a16="http://schemas.microsoft.com/office/drawing/2014/main" val="4153208478"/>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dk1"/>
                          </a:solidFill>
                          <a:latin typeface="Arial"/>
                          <a:ea typeface="Roboto"/>
                          <a:cs typeface="Arial"/>
                        </a:rPr>
                        <a:t>R0216</a:t>
                      </a:r>
                    </a:p>
                  </a:txBody>
                  <a:tcPr anchor="ctr">
                    <a:solidFill>
                      <a:srgbClr val="CFE3DF">
                        <a:alpha val="25098"/>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dk1"/>
                          </a:solidFill>
                          <a:latin typeface="Arial"/>
                          <a:ea typeface="Roboto"/>
                          <a:cs typeface="Arial"/>
                        </a:rPr>
                        <a:t>REC Changes to tie in with DCP419</a:t>
                      </a:r>
                      <a:endParaRPr lang="en-US" sz="1200" b="0" kern="1200" dirty="0">
                        <a:solidFill>
                          <a:schemeClr val="dk1"/>
                        </a:solidFill>
                        <a:latin typeface="Arial"/>
                        <a:ea typeface="Roboto"/>
                        <a:cs typeface="Arial"/>
                      </a:endParaRPr>
                    </a:p>
                  </a:txBody>
                  <a:tcPr marL="6350" marR="6350" marT="6350" marB="0" anchor="ctr">
                    <a:solidFill>
                      <a:srgbClr val="CFE3DF">
                        <a:alpha val="25098"/>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dk1"/>
                          </a:solidFill>
                          <a:latin typeface="Arial"/>
                          <a:ea typeface="Roboto"/>
                          <a:cs typeface="Arial"/>
                        </a:rPr>
                        <a:t>Caroline Freimuller</a:t>
                      </a:r>
                    </a:p>
                  </a:txBody>
                  <a:tcPr anchor="ctr">
                    <a:solidFill>
                      <a:srgbClr val="CFE3DF">
                        <a:alpha val="25098"/>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dk1"/>
                          </a:solidFill>
                          <a:latin typeface="Arial"/>
                          <a:ea typeface="Roboto"/>
                          <a:cs typeface="Arial"/>
                        </a:rPr>
                        <a:t>Consultation closed on 08 August 2025, and the Code Manager will be at the September Metering Expert Panel for the final vote.</a:t>
                      </a:r>
                    </a:p>
                  </a:txBody>
                  <a:tcPr anchor="ctr">
                    <a:solidFill>
                      <a:srgbClr val="CFE3DF">
                        <a:alpha val="25098"/>
                      </a:srgbClr>
                    </a:solidFill>
                  </a:tcPr>
                </a:tc>
                <a:extLst>
                  <a:ext uri="{0D108BD9-81ED-4DB2-BD59-A6C34878D82A}">
                    <a16:rowId xmlns:a16="http://schemas.microsoft.com/office/drawing/2014/main" val="202361293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dk1"/>
                          </a:solidFill>
                          <a:latin typeface="Arial"/>
                          <a:ea typeface="Roboto"/>
                          <a:cs typeface="Arial"/>
                        </a:rPr>
                        <a:t>I0240</a:t>
                      </a:r>
                    </a:p>
                  </a:txBody>
                  <a:tcPr anchor="ctr">
                    <a:solidFill>
                      <a:srgbClr val="70ADA3">
                        <a:alpha val="25098"/>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dk1"/>
                          </a:solidFill>
                          <a:latin typeface="Arial"/>
                          <a:ea typeface="Roboto"/>
                          <a:cs typeface="Arial"/>
                        </a:rPr>
                        <a:t>Data Alignment of Meter Information through MHHS Migration</a:t>
                      </a:r>
                    </a:p>
                  </a:txBody>
                  <a:tcPr marL="6350" marR="6350" marT="6350" marB="0" anchor="ctr">
                    <a:solidFill>
                      <a:srgbClr val="70ADA3">
                        <a:alpha val="25098"/>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dk1"/>
                          </a:solidFill>
                          <a:latin typeface="Arial"/>
                          <a:ea typeface="Roboto"/>
                          <a:cs typeface="Arial"/>
                        </a:rPr>
                        <a:t>James Hardy</a:t>
                      </a:r>
                    </a:p>
                  </a:txBody>
                  <a:tcPr anchor="ctr">
                    <a:solidFill>
                      <a:srgbClr val="70ADA3">
                        <a:alpha val="25098"/>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dk1"/>
                          </a:solidFill>
                          <a:latin typeface="Arial"/>
                          <a:ea typeface="Roboto"/>
                          <a:cs typeface="Arial"/>
                        </a:rPr>
                        <a:t>Solution options were discussed at Change Issues Group on 07 August 2025 and reviewed at the Metering Expert Panel on 13 August 2025. The solution to be taken forward is provision of guidance to support the existing contract </a:t>
                      </a:r>
                      <a:r>
                        <a:rPr lang="en-GB" sz="1200" b="0" kern="1200">
                          <a:solidFill>
                            <a:schemeClr val="dk1"/>
                          </a:solidFill>
                          <a:latin typeface="Arial"/>
                          <a:ea typeface="Roboto"/>
                          <a:cs typeface="Arial"/>
                        </a:rPr>
                        <a:t>arrangements (where </a:t>
                      </a:r>
                      <a:r>
                        <a:rPr lang="en-GB" sz="1200" b="0" kern="1200" dirty="0">
                          <a:solidFill>
                            <a:schemeClr val="dk1"/>
                          </a:solidFill>
                          <a:latin typeface="Arial"/>
                          <a:ea typeface="Roboto"/>
                          <a:cs typeface="Arial"/>
                        </a:rPr>
                        <a:t>Energy Suppliers inform each other </a:t>
                      </a:r>
                      <a:r>
                        <a:rPr lang="en-GB" sz="1200" b="0" kern="1200">
                          <a:solidFill>
                            <a:schemeClr val="dk1"/>
                          </a:solidFill>
                          <a:latin typeface="Arial"/>
                          <a:ea typeface="Roboto"/>
                          <a:cs typeface="Arial"/>
                        </a:rPr>
                        <a:t>between themselves). </a:t>
                      </a:r>
                      <a:r>
                        <a:rPr lang="en-GB" sz="1200" b="0" kern="1200" dirty="0">
                          <a:solidFill>
                            <a:schemeClr val="dk1"/>
                          </a:solidFill>
                          <a:latin typeface="Arial"/>
                          <a:ea typeface="Roboto"/>
                          <a:cs typeface="Arial"/>
                        </a:rPr>
                        <a:t>A draft solution will be taken to Change Issues Group in September. </a:t>
                      </a:r>
                    </a:p>
                  </a:txBody>
                  <a:tcPr anchor="ctr">
                    <a:solidFill>
                      <a:srgbClr val="70ADA3">
                        <a:alpha val="25098"/>
                      </a:srgbClr>
                    </a:solidFill>
                  </a:tcPr>
                </a:tc>
                <a:extLst>
                  <a:ext uri="{0D108BD9-81ED-4DB2-BD59-A6C34878D82A}">
                    <a16:rowId xmlns:a16="http://schemas.microsoft.com/office/drawing/2014/main" val="961196080"/>
                  </a:ext>
                </a:extLst>
              </a:tr>
              <a:tr h="0">
                <a:tc>
                  <a:txBody>
                    <a:bodyPr/>
                    <a:lstStyle/>
                    <a:p>
                      <a:pPr marL="0" lvl="0" indent="0" algn="l" defTabSz="914400">
                        <a:lnSpc>
                          <a:spcPct val="100000"/>
                        </a:lnSpc>
                        <a:spcBef>
                          <a:spcPts val="0"/>
                        </a:spcBef>
                        <a:spcAft>
                          <a:spcPts val="0"/>
                        </a:spcAft>
                        <a:buNone/>
                        <a:tabLst/>
                        <a:defRPr/>
                      </a:pPr>
                      <a:r>
                        <a:rPr lang="en-GB" sz="1200" b="0" kern="1200" dirty="0">
                          <a:solidFill>
                            <a:schemeClr val="dk1"/>
                          </a:solidFill>
                          <a:latin typeface="Arial"/>
                          <a:ea typeface="Roboto"/>
                          <a:cs typeface="Arial"/>
                        </a:rPr>
                        <a:t>R0241</a:t>
                      </a:r>
                    </a:p>
                  </a:txBody>
                  <a:tcPr anchor="ctr">
                    <a:solidFill>
                      <a:srgbClr val="CFE3DF">
                        <a:alpha val="25098"/>
                      </a:srgbClr>
                    </a:solidFill>
                  </a:tcPr>
                </a:tc>
                <a:tc>
                  <a:txBody>
                    <a:bodyPr/>
                    <a:lstStyle/>
                    <a:p>
                      <a:pPr marL="0" lvl="0" algn="l">
                        <a:buNone/>
                      </a:pPr>
                      <a:r>
                        <a:rPr lang="en-GB" sz="1200" dirty="0">
                          <a:latin typeface="Arial"/>
                          <a:cs typeface="Arial"/>
                        </a:rPr>
                        <a:t>MHHS Incremental Changes for Go Live</a:t>
                      </a:r>
                    </a:p>
                  </a:txBody>
                  <a:tcPr marL="6350" marR="6350" marT="6350" marB="0" anchor="ctr">
                    <a:solidFill>
                      <a:srgbClr val="CFE3DF">
                        <a:alpha val="25098"/>
                      </a:srgbClr>
                    </a:solidFill>
                  </a:tcPr>
                </a:tc>
                <a:tc>
                  <a:txBody>
                    <a:bodyPr/>
                    <a:lstStyle/>
                    <a:p>
                      <a:pPr lvl="0">
                        <a:buNone/>
                      </a:pPr>
                      <a:r>
                        <a:rPr lang="en-GB" sz="1200" dirty="0">
                          <a:latin typeface="Arial"/>
                          <a:ea typeface="Roboto"/>
                          <a:cs typeface="Arial"/>
                        </a:rPr>
                        <a:t>Harriet Truss</a:t>
                      </a:r>
                    </a:p>
                  </a:txBody>
                  <a:tcPr anchor="ctr">
                    <a:solidFill>
                      <a:srgbClr val="CFE3DF">
                        <a:alpha val="25098"/>
                      </a:srgbClr>
                    </a:solidFill>
                  </a:tcPr>
                </a:tc>
                <a:tc>
                  <a:txBody>
                    <a:bodyPr/>
                    <a:lstStyle/>
                    <a:p>
                      <a:pPr lvl="0">
                        <a:spcBef>
                          <a:spcPts val="600"/>
                        </a:spcBef>
                        <a:buNone/>
                      </a:pPr>
                      <a:r>
                        <a:rPr lang="en-GB" sz="1200" b="0" dirty="0">
                          <a:latin typeface="Arial"/>
                          <a:ea typeface="Roboto"/>
                          <a:cs typeface="Arial"/>
                        </a:rPr>
                        <a:t>On 07 August 2025, the Authority approved the Change Proposal for implementation at MHHS Milestone M8, which is 22 September 2025. </a:t>
                      </a:r>
                    </a:p>
                  </a:txBody>
                  <a:tcPr anchor="ctr">
                    <a:solidFill>
                      <a:srgbClr val="CFE3DF">
                        <a:alpha val="25098"/>
                      </a:srgbClr>
                    </a:solidFill>
                  </a:tcPr>
                </a:tc>
                <a:extLst>
                  <a:ext uri="{0D108BD9-81ED-4DB2-BD59-A6C34878D82A}">
                    <a16:rowId xmlns:a16="http://schemas.microsoft.com/office/drawing/2014/main" val="3142131758"/>
                  </a:ext>
                </a:extLst>
              </a:tr>
            </a:tbl>
          </a:graphicData>
        </a:graphic>
      </p:graphicFrame>
    </p:spTree>
    <p:extLst>
      <p:ext uri="{BB962C8B-B14F-4D97-AF65-F5344CB8AC3E}">
        <p14:creationId xmlns:p14="http://schemas.microsoft.com/office/powerpoint/2010/main" val="1134162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Roboto"/>
                <a:ea typeface="Roboto"/>
                <a:cs typeface="Roboto"/>
              </a:rPr>
              <a:t>8. </a:t>
            </a:r>
            <a:r>
              <a:rPr lang="en-GB" sz="2400" dirty="0" err="1">
                <a:latin typeface="Roboto"/>
                <a:ea typeface="Roboto"/>
                <a:cs typeface="Roboto"/>
              </a:rPr>
              <a:t>Dno</a:t>
            </a:r>
            <a:r>
              <a:rPr lang="en-GB" sz="2400" dirty="0">
                <a:latin typeface="Roboto"/>
                <a:ea typeface="Roboto"/>
                <a:cs typeface="Roboto"/>
              </a:rPr>
              <a:t> new equipment and seal</a:t>
            </a:r>
            <a:endParaRPr lang="en-GB" sz="24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Matt baker</a:t>
            </a:r>
          </a:p>
        </p:txBody>
      </p:sp>
    </p:spTree>
    <p:extLst>
      <p:ext uri="{BB962C8B-B14F-4D97-AF65-F5344CB8AC3E}">
        <p14:creationId xmlns:p14="http://schemas.microsoft.com/office/powerpoint/2010/main" val="26363034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6549F79-538D-E28C-2CFE-0928823AF762}"/>
              </a:ext>
            </a:extLst>
          </p:cNvPr>
          <p:cNvSpPr>
            <a:spLocks noGrp="1"/>
          </p:cNvSpPr>
          <p:nvPr>
            <p:ph type="subTitle" idx="1"/>
          </p:nvPr>
        </p:nvSpPr>
        <p:spPr>
          <a:xfrm>
            <a:off x="2381249" y="27972"/>
            <a:ext cx="9810751" cy="851090"/>
          </a:xfrm>
        </p:spPr>
        <p:txBody>
          <a:bodyPr>
            <a:noAutofit/>
          </a:bodyPr>
          <a:lstStyle/>
          <a:p>
            <a:r>
              <a:rPr lang="en-GB" sz="3600" dirty="0"/>
              <a:t>New DNO equipment </a:t>
            </a:r>
            <a:r>
              <a:rPr lang="en-GB" sz="4000" dirty="0"/>
              <a:t>– </a:t>
            </a:r>
            <a:r>
              <a:rPr lang="en-GB" sz="2800" dirty="0"/>
              <a:t>WT Henley cut-out</a:t>
            </a:r>
          </a:p>
        </p:txBody>
      </p:sp>
      <p:pic>
        <p:nvPicPr>
          <p:cNvPr id="5" name="Picture 4">
            <a:extLst>
              <a:ext uri="{FF2B5EF4-FFF2-40B4-BE49-F238E27FC236}">
                <a16:creationId xmlns:a16="http://schemas.microsoft.com/office/drawing/2014/main" id="{2DAE0075-E6ED-8E9E-682D-EF5064073167}"/>
              </a:ext>
            </a:extLst>
          </p:cNvPr>
          <p:cNvPicPr>
            <a:picLocks noChangeAspect="1"/>
          </p:cNvPicPr>
          <p:nvPr/>
        </p:nvPicPr>
        <p:blipFill>
          <a:blip r:embed="rId2"/>
          <a:stretch>
            <a:fillRect/>
          </a:stretch>
        </p:blipFill>
        <p:spPr>
          <a:xfrm>
            <a:off x="1588597" y="962278"/>
            <a:ext cx="5210902" cy="5658640"/>
          </a:xfrm>
          <a:prstGeom prst="rect">
            <a:avLst/>
          </a:prstGeom>
        </p:spPr>
      </p:pic>
      <p:pic>
        <p:nvPicPr>
          <p:cNvPr id="7" name="Picture 6">
            <a:extLst>
              <a:ext uri="{FF2B5EF4-FFF2-40B4-BE49-F238E27FC236}">
                <a16:creationId xmlns:a16="http://schemas.microsoft.com/office/drawing/2014/main" id="{8CD97ACC-5BD5-3624-EC02-D62EE53C5D81}"/>
              </a:ext>
            </a:extLst>
          </p:cNvPr>
          <p:cNvPicPr>
            <a:picLocks noChangeAspect="1"/>
          </p:cNvPicPr>
          <p:nvPr/>
        </p:nvPicPr>
        <p:blipFill>
          <a:blip r:embed="rId3"/>
          <a:stretch>
            <a:fillRect/>
          </a:stretch>
        </p:blipFill>
        <p:spPr>
          <a:xfrm>
            <a:off x="7367152" y="1687475"/>
            <a:ext cx="4154091" cy="4933443"/>
          </a:xfrm>
          <a:prstGeom prst="rect">
            <a:avLst/>
          </a:prstGeom>
        </p:spPr>
      </p:pic>
      <p:sp>
        <p:nvSpPr>
          <p:cNvPr id="9" name="Arrow: Down 8">
            <a:extLst>
              <a:ext uri="{FF2B5EF4-FFF2-40B4-BE49-F238E27FC236}">
                <a16:creationId xmlns:a16="http://schemas.microsoft.com/office/drawing/2014/main" id="{0F1A8361-63E8-BCB8-F3AB-4308D6748CE5}"/>
              </a:ext>
            </a:extLst>
          </p:cNvPr>
          <p:cNvSpPr/>
          <p:nvPr/>
        </p:nvSpPr>
        <p:spPr>
          <a:xfrm>
            <a:off x="9991725" y="1523999"/>
            <a:ext cx="314325" cy="1628775"/>
          </a:xfrm>
          <a:prstGeom prst="down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362B1725-54A2-9EC9-4899-971E26635B59}"/>
              </a:ext>
            </a:extLst>
          </p:cNvPr>
          <p:cNvSpPr txBox="1"/>
          <p:nvPr/>
        </p:nvSpPr>
        <p:spPr>
          <a:xfrm>
            <a:off x="7729697" y="960800"/>
            <a:ext cx="3429000" cy="523220"/>
          </a:xfrm>
          <a:prstGeom prst="rect">
            <a:avLst/>
          </a:prstGeom>
          <a:noFill/>
        </p:spPr>
        <p:txBody>
          <a:bodyPr wrap="square" rtlCol="0">
            <a:spAutoFit/>
          </a:bodyPr>
          <a:lstStyle/>
          <a:p>
            <a:pPr algn="ctr"/>
            <a:r>
              <a:rPr lang="en-GB" sz="2800" dirty="0"/>
              <a:t>5mm hex key terminal</a:t>
            </a:r>
          </a:p>
        </p:txBody>
      </p:sp>
    </p:spTree>
    <p:extLst>
      <p:ext uri="{BB962C8B-B14F-4D97-AF65-F5344CB8AC3E}">
        <p14:creationId xmlns:p14="http://schemas.microsoft.com/office/powerpoint/2010/main" val="4292822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B88D7-12D5-ED35-0B64-0FB21658FA2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E3DFFDA-B381-7791-F908-9C7151945778}"/>
              </a:ext>
            </a:extLst>
          </p:cNvPr>
          <p:cNvSpPr>
            <a:spLocks noGrp="1"/>
          </p:cNvSpPr>
          <p:nvPr>
            <p:ph type="subTitle" idx="1"/>
          </p:nvPr>
        </p:nvSpPr>
        <p:spPr>
          <a:xfrm>
            <a:off x="2381249" y="6648"/>
            <a:ext cx="9810751" cy="851090"/>
          </a:xfrm>
        </p:spPr>
        <p:txBody>
          <a:bodyPr>
            <a:noAutofit/>
          </a:bodyPr>
          <a:lstStyle/>
          <a:p>
            <a:r>
              <a:rPr lang="en-GB" sz="3600" dirty="0"/>
              <a:t>New DNO equipment </a:t>
            </a:r>
            <a:r>
              <a:rPr lang="en-GB" sz="4000" dirty="0"/>
              <a:t>– </a:t>
            </a:r>
            <a:r>
              <a:rPr lang="en-GB" sz="2800" dirty="0"/>
              <a:t>LUCY cut-out</a:t>
            </a:r>
          </a:p>
        </p:txBody>
      </p:sp>
      <p:sp>
        <p:nvSpPr>
          <p:cNvPr id="9" name="TextBox 8">
            <a:extLst>
              <a:ext uri="{FF2B5EF4-FFF2-40B4-BE49-F238E27FC236}">
                <a16:creationId xmlns:a16="http://schemas.microsoft.com/office/drawing/2014/main" id="{87820658-7AF7-9725-6FBF-ADCF10995128}"/>
              </a:ext>
            </a:extLst>
          </p:cNvPr>
          <p:cNvSpPr txBox="1"/>
          <p:nvPr/>
        </p:nvSpPr>
        <p:spPr>
          <a:xfrm>
            <a:off x="8305799" y="1241149"/>
            <a:ext cx="3467100" cy="523220"/>
          </a:xfrm>
          <a:prstGeom prst="rect">
            <a:avLst/>
          </a:prstGeom>
          <a:noFill/>
        </p:spPr>
        <p:txBody>
          <a:bodyPr wrap="square" rtlCol="0">
            <a:spAutoFit/>
          </a:bodyPr>
          <a:lstStyle/>
          <a:p>
            <a:pPr algn="ctr"/>
            <a:r>
              <a:rPr lang="en-GB" sz="2800" dirty="0"/>
              <a:t>6mm hex key terminal</a:t>
            </a:r>
          </a:p>
        </p:txBody>
      </p:sp>
      <p:pic>
        <p:nvPicPr>
          <p:cNvPr id="11" name="Picture 10">
            <a:extLst>
              <a:ext uri="{FF2B5EF4-FFF2-40B4-BE49-F238E27FC236}">
                <a16:creationId xmlns:a16="http://schemas.microsoft.com/office/drawing/2014/main" id="{35FF8A82-D494-36AE-5933-DA68BB5FC101}"/>
              </a:ext>
            </a:extLst>
          </p:cNvPr>
          <p:cNvPicPr>
            <a:picLocks noChangeAspect="1"/>
          </p:cNvPicPr>
          <p:nvPr/>
        </p:nvPicPr>
        <p:blipFill>
          <a:blip r:embed="rId2"/>
          <a:stretch>
            <a:fillRect/>
          </a:stretch>
        </p:blipFill>
        <p:spPr>
          <a:xfrm>
            <a:off x="2771775" y="837407"/>
            <a:ext cx="5054250" cy="5801518"/>
          </a:xfrm>
          <a:prstGeom prst="rect">
            <a:avLst/>
          </a:prstGeom>
        </p:spPr>
      </p:pic>
      <p:sp>
        <p:nvSpPr>
          <p:cNvPr id="6" name="Arrow: Down 5">
            <a:extLst>
              <a:ext uri="{FF2B5EF4-FFF2-40B4-BE49-F238E27FC236}">
                <a16:creationId xmlns:a16="http://schemas.microsoft.com/office/drawing/2014/main" id="{97FE2DED-16EF-1915-0A22-5A8E66D2BE3D}"/>
              </a:ext>
            </a:extLst>
          </p:cNvPr>
          <p:cNvSpPr/>
          <p:nvPr/>
        </p:nvSpPr>
        <p:spPr>
          <a:xfrm rot="5400000">
            <a:off x="7496173" y="840771"/>
            <a:ext cx="295275" cy="1323977"/>
          </a:xfrm>
          <a:prstGeom prst="down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54D0AE94-1F67-F608-864F-FAED35D6A1B1}"/>
              </a:ext>
            </a:extLst>
          </p:cNvPr>
          <p:cNvSpPr txBox="1"/>
          <p:nvPr/>
        </p:nvSpPr>
        <p:spPr>
          <a:xfrm>
            <a:off x="8229599" y="4320272"/>
            <a:ext cx="3543300" cy="923330"/>
          </a:xfrm>
          <a:prstGeom prst="rect">
            <a:avLst/>
          </a:prstGeom>
          <a:noFill/>
        </p:spPr>
        <p:txBody>
          <a:bodyPr wrap="square">
            <a:spAutoFit/>
          </a:bodyPr>
          <a:lstStyle/>
          <a:p>
            <a:r>
              <a:rPr lang="en-GB" b="1" dirty="0"/>
              <a:t>Appendix 13: </a:t>
            </a:r>
          </a:p>
          <a:p>
            <a:r>
              <a:rPr lang="en-GB" b="1" dirty="0"/>
              <a:t>Exchange of Information Between DNOs, MOAs and EMOs </a:t>
            </a:r>
            <a:endParaRPr lang="en-GB" sz="2400" dirty="0"/>
          </a:p>
        </p:txBody>
      </p:sp>
    </p:spTree>
    <p:extLst>
      <p:ext uri="{BB962C8B-B14F-4D97-AF65-F5344CB8AC3E}">
        <p14:creationId xmlns:p14="http://schemas.microsoft.com/office/powerpoint/2010/main" val="2398412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16CB2-56E4-7FC5-F763-DCB0C3F8FD2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3644F00-030F-AE69-CE30-89DC76CC2B2A}"/>
              </a:ext>
            </a:extLst>
          </p:cNvPr>
          <p:cNvSpPr>
            <a:spLocks noGrp="1"/>
          </p:cNvSpPr>
          <p:nvPr>
            <p:ph type="subTitle" idx="1"/>
          </p:nvPr>
        </p:nvSpPr>
        <p:spPr>
          <a:xfrm>
            <a:off x="2381249" y="69732"/>
            <a:ext cx="9163051" cy="851090"/>
          </a:xfrm>
        </p:spPr>
        <p:txBody>
          <a:bodyPr>
            <a:noAutofit/>
          </a:bodyPr>
          <a:lstStyle/>
          <a:p>
            <a:r>
              <a:rPr lang="en-GB" sz="3600" dirty="0"/>
              <a:t>SEALING OF EQUIPMENT AFTER a DNO VISIT</a:t>
            </a:r>
          </a:p>
        </p:txBody>
      </p:sp>
      <p:pic>
        <p:nvPicPr>
          <p:cNvPr id="4" name="Picture 3">
            <a:extLst>
              <a:ext uri="{FF2B5EF4-FFF2-40B4-BE49-F238E27FC236}">
                <a16:creationId xmlns:a16="http://schemas.microsoft.com/office/drawing/2014/main" id="{AC0E0E11-4110-1C6A-088F-B061A4930B35}"/>
              </a:ext>
            </a:extLst>
          </p:cNvPr>
          <p:cNvPicPr>
            <a:picLocks noChangeAspect="1"/>
          </p:cNvPicPr>
          <p:nvPr/>
        </p:nvPicPr>
        <p:blipFill>
          <a:blip r:embed="rId2"/>
          <a:stretch>
            <a:fillRect/>
          </a:stretch>
        </p:blipFill>
        <p:spPr>
          <a:xfrm>
            <a:off x="1447800" y="1346774"/>
            <a:ext cx="4357982" cy="4854693"/>
          </a:xfrm>
          <a:prstGeom prst="rect">
            <a:avLst/>
          </a:prstGeom>
        </p:spPr>
      </p:pic>
      <p:pic>
        <p:nvPicPr>
          <p:cNvPr id="7" name="Picture 6">
            <a:extLst>
              <a:ext uri="{FF2B5EF4-FFF2-40B4-BE49-F238E27FC236}">
                <a16:creationId xmlns:a16="http://schemas.microsoft.com/office/drawing/2014/main" id="{8C9A6395-29A4-2A80-E9E4-7D3523A6DB2C}"/>
              </a:ext>
            </a:extLst>
          </p:cNvPr>
          <p:cNvPicPr>
            <a:picLocks noChangeAspect="1"/>
          </p:cNvPicPr>
          <p:nvPr/>
        </p:nvPicPr>
        <p:blipFill>
          <a:blip r:embed="rId3"/>
          <a:stretch>
            <a:fillRect/>
          </a:stretch>
        </p:blipFill>
        <p:spPr>
          <a:xfrm>
            <a:off x="6096000" y="1346774"/>
            <a:ext cx="5878531" cy="4854693"/>
          </a:xfrm>
          <a:prstGeom prst="rect">
            <a:avLst/>
          </a:prstGeom>
        </p:spPr>
      </p:pic>
    </p:spTree>
    <p:extLst>
      <p:ext uri="{BB962C8B-B14F-4D97-AF65-F5344CB8AC3E}">
        <p14:creationId xmlns:p14="http://schemas.microsoft.com/office/powerpoint/2010/main" val="40024640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F24CE-D9FD-A8F7-FA7B-A69BC8EF73C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859FA3C-BB1B-848C-8D5D-6209ABE37CEE}"/>
              </a:ext>
            </a:extLst>
          </p:cNvPr>
          <p:cNvSpPr>
            <a:spLocks noGrp="1"/>
          </p:cNvSpPr>
          <p:nvPr>
            <p:ph type="subTitle" idx="1"/>
          </p:nvPr>
        </p:nvSpPr>
        <p:spPr>
          <a:xfrm>
            <a:off x="2381249" y="69732"/>
            <a:ext cx="9810751" cy="851090"/>
          </a:xfrm>
        </p:spPr>
        <p:txBody>
          <a:bodyPr>
            <a:noAutofit/>
          </a:bodyPr>
          <a:lstStyle/>
          <a:p>
            <a:r>
              <a:rPr lang="en-GB" sz="3600" dirty="0"/>
              <a:t>SEALING OF EQUIPMENT AFTER a dno visit</a:t>
            </a:r>
          </a:p>
        </p:txBody>
      </p:sp>
      <p:pic>
        <p:nvPicPr>
          <p:cNvPr id="5" name="Picture 4">
            <a:extLst>
              <a:ext uri="{FF2B5EF4-FFF2-40B4-BE49-F238E27FC236}">
                <a16:creationId xmlns:a16="http://schemas.microsoft.com/office/drawing/2014/main" id="{59F1BBEE-B8C0-1EA6-9CF1-4965FC553435}"/>
              </a:ext>
            </a:extLst>
          </p:cNvPr>
          <p:cNvPicPr>
            <a:picLocks noChangeAspect="1"/>
          </p:cNvPicPr>
          <p:nvPr/>
        </p:nvPicPr>
        <p:blipFill>
          <a:blip r:embed="rId2"/>
          <a:stretch>
            <a:fillRect/>
          </a:stretch>
        </p:blipFill>
        <p:spPr>
          <a:xfrm>
            <a:off x="783853" y="1114425"/>
            <a:ext cx="10941421" cy="3957536"/>
          </a:xfrm>
          <a:prstGeom prst="rect">
            <a:avLst/>
          </a:prstGeom>
        </p:spPr>
      </p:pic>
      <p:sp>
        <p:nvSpPr>
          <p:cNvPr id="8" name="TextBox 7">
            <a:extLst>
              <a:ext uri="{FF2B5EF4-FFF2-40B4-BE49-F238E27FC236}">
                <a16:creationId xmlns:a16="http://schemas.microsoft.com/office/drawing/2014/main" id="{29999AA5-FED7-5FF9-0C4F-E649C47DB0C1}"/>
              </a:ext>
            </a:extLst>
          </p:cNvPr>
          <p:cNvSpPr txBox="1"/>
          <p:nvPr/>
        </p:nvSpPr>
        <p:spPr>
          <a:xfrm>
            <a:off x="3206563" y="5506135"/>
            <a:ext cx="6096000" cy="923330"/>
          </a:xfrm>
          <a:prstGeom prst="rect">
            <a:avLst/>
          </a:prstGeom>
          <a:noFill/>
        </p:spPr>
        <p:txBody>
          <a:bodyPr wrap="square">
            <a:spAutoFit/>
          </a:bodyPr>
          <a:lstStyle/>
          <a:p>
            <a:r>
              <a:rPr lang="en-GB" sz="1800" b="1" i="0" u="none" strike="noStrike" baseline="0" dirty="0">
                <a:latin typeface="Arial" panose="020B0604020202020204" pitchFamily="34" charset="0"/>
              </a:rPr>
              <a:t>Appendix 19: </a:t>
            </a:r>
          </a:p>
          <a:p>
            <a:r>
              <a:rPr lang="en-GB" sz="1800" i="0" u="none" strike="noStrike" baseline="0" dirty="0">
                <a:latin typeface="Arial" panose="020B0604020202020204" pitchFamily="34" charset="0"/>
              </a:rPr>
              <a:t>Requirements for the sealing of Metering Equipment and related DNO Equipment </a:t>
            </a:r>
            <a:endParaRPr lang="en-GB" dirty="0"/>
          </a:p>
        </p:txBody>
      </p:sp>
    </p:spTree>
    <p:extLst>
      <p:ext uri="{BB962C8B-B14F-4D97-AF65-F5344CB8AC3E}">
        <p14:creationId xmlns:p14="http://schemas.microsoft.com/office/powerpoint/2010/main" val="42669178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029B1-0B7B-3DAB-1F21-1EAA2BB828C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BF26ABE-636C-2002-D4BC-66782A96D321}"/>
              </a:ext>
            </a:extLst>
          </p:cNvPr>
          <p:cNvSpPr>
            <a:spLocks noGrp="1"/>
          </p:cNvSpPr>
          <p:nvPr>
            <p:ph type="subTitle" idx="1"/>
          </p:nvPr>
        </p:nvSpPr>
        <p:spPr>
          <a:xfrm>
            <a:off x="2257426" y="79257"/>
            <a:ext cx="10010774" cy="851090"/>
          </a:xfrm>
        </p:spPr>
        <p:txBody>
          <a:bodyPr>
            <a:noAutofit/>
          </a:bodyPr>
          <a:lstStyle/>
          <a:p>
            <a:r>
              <a:rPr lang="en-GB" sz="3600" dirty="0"/>
              <a:t>SEALING OF EQUIPMENT – </a:t>
            </a:r>
            <a:r>
              <a:rPr lang="en-GB" sz="2800" dirty="0"/>
              <a:t>comcop, App 19, Section 17</a:t>
            </a:r>
          </a:p>
        </p:txBody>
      </p:sp>
      <p:pic>
        <p:nvPicPr>
          <p:cNvPr id="4" name="Picture 3">
            <a:extLst>
              <a:ext uri="{FF2B5EF4-FFF2-40B4-BE49-F238E27FC236}">
                <a16:creationId xmlns:a16="http://schemas.microsoft.com/office/drawing/2014/main" id="{29675F7A-3CBA-918E-CB91-8DA150705FF1}"/>
              </a:ext>
            </a:extLst>
          </p:cNvPr>
          <p:cNvPicPr>
            <a:picLocks noChangeAspect="1"/>
          </p:cNvPicPr>
          <p:nvPr/>
        </p:nvPicPr>
        <p:blipFill>
          <a:blip r:embed="rId2"/>
          <a:stretch>
            <a:fillRect/>
          </a:stretch>
        </p:blipFill>
        <p:spPr>
          <a:xfrm>
            <a:off x="2738015" y="1585814"/>
            <a:ext cx="7908263" cy="3686372"/>
          </a:xfrm>
          <a:prstGeom prst="rect">
            <a:avLst/>
          </a:prstGeom>
        </p:spPr>
      </p:pic>
    </p:spTree>
    <p:extLst>
      <p:ext uri="{BB962C8B-B14F-4D97-AF65-F5344CB8AC3E}">
        <p14:creationId xmlns:p14="http://schemas.microsoft.com/office/powerpoint/2010/main" val="33275060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Arial" panose="020B0604020202020204" pitchFamily="34" charset="0"/>
                <a:cs typeface="Arial" panose="020B0604020202020204" pitchFamily="34" charset="0"/>
              </a:rPr>
              <a:t>9. National energy system operator – energy insights</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chair</a:t>
            </a:r>
          </a:p>
        </p:txBody>
      </p:sp>
    </p:spTree>
    <p:extLst>
      <p:ext uri="{BB962C8B-B14F-4D97-AF65-F5344CB8AC3E}">
        <p14:creationId xmlns:p14="http://schemas.microsoft.com/office/powerpoint/2010/main" val="20912824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4662D00-8A67-3C21-5CF6-874864D45FFB}"/>
            </a:ext>
          </a:extLst>
        </p:cNvPr>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4" name="Rectangle 73">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6" name="Rectangle 75">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8" name="Rectangle 77">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80" name="Rectangle 79">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Box 11">
            <a:extLst>
              <a:ext uri="{FF2B5EF4-FFF2-40B4-BE49-F238E27FC236}">
                <a16:creationId xmlns:a16="http://schemas.microsoft.com/office/drawing/2014/main" id="{516AF805-8BC5-40D4-D926-84DC0F3FFCB8}"/>
              </a:ext>
            </a:extLst>
          </p:cNvPr>
          <p:cNvSpPr txBox="1"/>
          <p:nvPr/>
        </p:nvSpPr>
        <p:spPr>
          <a:xfrm>
            <a:off x="699714" y="353160"/>
            <a:ext cx="7091300" cy="898581"/>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ptos Display" panose="02110004020202020204"/>
                <a:ea typeface="+mn-ea"/>
                <a:cs typeface="+mn-cs"/>
              </a:rPr>
              <a:t>Source: National Energy System Operator – July 2025</a:t>
            </a:r>
          </a:p>
        </p:txBody>
      </p:sp>
      <p:pic>
        <p:nvPicPr>
          <p:cNvPr id="4" name="Picture 3">
            <a:extLst>
              <a:ext uri="{FF2B5EF4-FFF2-40B4-BE49-F238E27FC236}">
                <a16:creationId xmlns:a16="http://schemas.microsoft.com/office/drawing/2014/main" id="{4E9F42AD-87CD-B7E1-468C-F008D2D56D0E}"/>
              </a:ext>
            </a:extLst>
          </p:cNvPr>
          <p:cNvPicPr>
            <a:picLocks noChangeAspect="1"/>
          </p:cNvPicPr>
          <p:nvPr/>
        </p:nvPicPr>
        <p:blipFill>
          <a:blip r:embed="rId2"/>
          <a:stretch>
            <a:fillRect/>
          </a:stretch>
        </p:blipFill>
        <p:spPr>
          <a:xfrm>
            <a:off x="715748" y="2188029"/>
            <a:ext cx="5131088" cy="4164882"/>
          </a:xfrm>
          <a:prstGeom prst="rect">
            <a:avLst/>
          </a:prstGeom>
        </p:spPr>
      </p:pic>
      <p:pic>
        <p:nvPicPr>
          <p:cNvPr id="7" name="Picture 6">
            <a:extLst>
              <a:ext uri="{FF2B5EF4-FFF2-40B4-BE49-F238E27FC236}">
                <a16:creationId xmlns:a16="http://schemas.microsoft.com/office/drawing/2014/main" id="{73701397-CC1B-7550-D743-B300AB9B0582}"/>
              </a:ext>
            </a:extLst>
          </p:cNvPr>
          <p:cNvPicPr>
            <a:picLocks noChangeAspect="1"/>
          </p:cNvPicPr>
          <p:nvPr/>
        </p:nvPicPr>
        <p:blipFill>
          <a:blip r:embed="rId3"/>
          <a:stretch>
            <a:fillRect/>
          </a:stretch>
        </p:blipFill>
        <p:spPr>
          <a:xfrm>
            <a:off x="6345165" y="2188029"/>
            <a:ext cx="5131087" cy="4049485"/>
          </a:xfrm>
          <a:prstGeom prst="rect">
            <a:avLst/>
          </a:prstGeom>
        </p:spPr>
      </p:pic>
      <p:sp>
        <p:nvSpPr>
          <p:cNvPr id="10" name="TextBox 9">
            <a:extLst>
              <a:ext uri="{FF2B5EF4-FFF2-40B4-BE49-F238E27FC236}">
                <a16:creationId xmlns:a16="http://schemas.microsoft.com/office/drawing/2014/main" id="{DB0BD6C5-C3E7-9E72-834F-2945CDC5D458}"/>
              </a:ext>
            </a:extLst>
          </p:cNvPr>
          <p:cNvSpPr txBox="1"/>
          <p:nvPr/>
        </p:nvSpPr>
        <p:spPr>
          <a:xfrm>
            <a:off x="7097486" y="5754197"/>
            <a:ext cx="3733789" cy="5987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101608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ent Template" id="{F9B566E5-4516-4BA1-BE13-61D8AC123AC2}" vid="{81711ED2-D696-4BEA-B198-E3E3B2C47681}"/>
    </a:ext>
  </a:extLst>
</a:theme>
</file>

<file path=ppt/theme/theme3.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56f5920-408a-468e-ac0d-d8a840070622" xsi:nil="true"/>
    <lcf76f155ced4ddcb4097134ff3c332f xmlns="9cc2d045-8e25-435d-815b-720e20c2c938">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812d5f8b7b876b76a2ad9c75eeba078a">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fbebf049449dd3aab7ade17b0332434d"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3151DCB-AE04-4158-ABE7-7C547C94C67B}">
  <ds:schemaRefs>
    <ds:schemaRef ds:uri="http://schemas.microsoft.com/sharepoint/v3/contenttype/forms"/>
  </ds:schemaRefs>
</ds:datastoreItem>
</file>

<file path=customXml/itemProps2.xml><?xml version="1.0" encoding="utf-8"?>
<ds:datastoreItem xmlns:ds="http://schemas.openxmlformats.org/officeDocument/2006/customXml" ds:itemID="{8979CE9C-09B4-42DF-B948-4089FCB7758D}">
  <ds:schemaRefs>
    <ds:schemaRef ds:uri="http://schemas.microsoft.com/office/2006/metadata/properties"/>
    <ds:schemaRef ds:uri="http://schemas.microsoft.com/office/infopath/2007/PartnerControls"/>
    <ds:schemaRef ds:uri="d56f5920-408a-468e-ac0d-d8a840070622"/>
    <ds:schemaRef ds:uri="9cc2d045-8e25-435d-815b-720e20c2c938"/>
  </ds:schemaRefs>
</ds:datastoreItem>
</file>

<file path=customXml/itemProps3.xml><?xml version="1.0" encoding="utf-8"?>
<ds:datastoreItem xmlns:ds="http://schemas.openxmlformats.org/officeDocument/2006/customXml" ds:itemID="{BE94FBA9-2138-4B62-B6A2-14EE4470F5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9cc2d045-8e25-435d-815b-720e20c2c938"/>
    <ds:schemaRef ds:uri="d56f5920-408a-468e-ac0d-d8a8400706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065f1a46-1149-4b07-97f4-ee5ba49b485b}" enabled="1" method="Standard" siteId="{a603898f-7de2-45ba-b67d-d35fb519b2cf}" removed="0"/>
</clbl:labelList>
</file>

<file path=docProps/app.xml><?xml version="1.0" encoding="utf-8"?>
<Properties xmlns="http://schemas.openxmlformats.org/officeDocument/2006/extended-properties" xmlns:vt="http://schemas.openxmlformats.org/officeDocument/2006/docPropsVTypes">
  <Template>TM04033919[[fn=Circuit]]</Template>
  <TotalTime>484</TotalTime>
  <Words>2111</Words>
  <Application>Microsoft Office PowerPoint</Application>
  <PresentationFormat>Widescreen</PresentationFormat>
  <Paragraphs>190</Paragraphs>
  <Slides>28</Slides>
  <Notes>0</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28</vt:i4>
      </vt:variant>
    </vt:vector>
  </HeadingPairs>
  <TitlesOfParts>
    <vt:vector size="42" baseType="lpstr">
      <vt:lpstr>Aptos</vt:lpstr>
      <vt:lpstr>Aptos Display</vt:lpstr>
      <vt:lpstr>Arial</vt:lpstr>
      <vt:lpstr>Calibri</vt:lpstr>
      <vt:lpstr>Roboto</vt:lpstr>
      <vt:lpstr>Symbol</vt:lpstr>
      <vt:lpstr>Tw Cen MT</vt:lpstr>
      <vt:lpstr>Wingdings</vt:lpstr>
      <vt:lpstr>Circuit</vt:lpstr>
      <vt:lpstr>REC Light Event Theme</vt:lpstr>
      <vt:lpstr>REC Alternative Event Theme</vt:lpstr>
      <vt:lpstr>Office Theme</vt:lpstr>
      <vt:lpstr>1_Office Theme</vt:lpstr>
      <vt:lpstr>1_REC Light Event Theme</vt:lpstr>
      <vt:lpstr>REC e-omf </vt:lpstr>
      <vt:lpstr>1. Welcome and introduction </vt:lpstr>
      <vt:lpstr>Agenda</vt:lpstr>
      <vt:lpstr>2. Audit update  </vt:lpstr>
      <vt:lpstr>3. Priority services register</vt:lpstr>
      <vt:lpstr> Vulnerability Landscape</vt:lpstr>
      <vt:lpstr>The PSR</vt:lpstr>
      <vt:lpstr>The PSR</vt:lpstr>
      <vt:lpstr>A brief history of the PSR</vt:lpstr>
      <vt:lpstr>A brief history of the PSR</vt:lpstr>
      <vt:lpstr>The current project</vt:lpstr>
      <vt:lpstr>The legal and regulatory bases</vt:lpstr>
      <vt:lpstr>The current project</vt:lpstr>
      <vt:lpstr>The WD0225 Data Flow </vt:lpstr>
      <vt:lpstr>Benefits</vt:lpstr>
      <vt:lpstr>4. New c21 item</vt:lpstr>
      <vt:lpstr>5. Metering hub update</vt:lpstr>
      <vt:lpstr>6. Safety &amp; Technical bulletins on the rec metering hub</vt:lpstr>
      <vt:lpstr>7. Change tracker update</vt:lpstr>
      <vt:lpstr>Change proposal tracker</vt:lpstr>
      <vt:lpstr>8. Dno new equipment and seal</vt:lpstr>
      <vt:lpstr>PowerPoint Presentation</vt:lpstr>
      <vt:lpstr>PowerPoint Presentation</vt:lpstr>
      <vt:lpstr>PowerPoint Presentation</vt:lpstr>
      <vt:lpstr>PowerPoint Presentation</vt:lpstr>
      <vt:lpstr>PowerPoint Presentation</vt:lpstr>
      <vt:lpstr>9. National energy system operator – energy insights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Richard Hill</dc:creator>
  <cp:lastModifiedBy>James Rees</cp:lastModifiedBy>
  <cp:revision>2</cp:revision>
  <dcterms:created xsi:type="dcterms:W3CDTF">2025-08-07T07:54:58Z</dcterms:created>
  <dcterms:modified xsi:type="dcterms:W3CDTF">2025-08-13T13:52:47Z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ies>
</file>