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6" r:id="rId5"/>
    <p:sldMasterId id="2147483708" r:id="rId6"/>
  </p:sldMasterIdLst>
  <p:notesMasterIdLst>
    <p:notesMasterId r:id="rId28"/>
  </p:notesMasterIdLst>
  <p:handoutMasterIdLst>
    <p:handoutMasterId r:id="rId29"/>
  </p:handoutMasterIdLst>
  <p:sldIdLst>
    <p:sldId id="256" r:id="rId7"/>
    <p:sldId id="281" r:id="rId8"/>
    <p:sldId id="282" r:id="rId9"/>
    <p:sldId id="283" r:id="rId10"/>
    <p:sldId id="528" r:id="rId11"/>
    <p:sldId id="527" r:id="rId12"/>
    <p:sldId id="529" r:id="rId13"/>
    <p:sldId id="530" r:id="rId14"/>
    <p:sldId id="531" r:id="rId15"/>
    <p:sldId id="532" r:id="rId16"/>
    <p:sldId id="284" r:id="rId17"/>
    <p:sldId id="520" r:id="rId18"/>
    <p:sldId id="522" r:id="rId19"/>
    <p:sldId id="523" r:id="rId20"/>
    <p:sldId id="524" r:id="rId21"/>
    <p:sldId id="521" r:id="rId22"/>
    <p:sldId id="525" r:id="rId23"/>
    <p:sldId id="526" r:id="rId24"/>
    <p:sldId id="280" r:id="rId25"/>
    <p:sldId id="286" r:id="rId26"/>
    <p:sldId id="257"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022E18-D9D5-3E67-0565-44EC911908C5}" name="Picksley, Jade" initials="PJ" userId="S::jpicksley@deloitte.co.uk::3ad0b5c4-c739-42a3-aae3-6492949697bd" providerId="AD"/>
  <p188:author id="{4E18C41F-E432-D0E6-3FE4-A439EE34F2C2}" name="Mason-Hawes, Tanya" initials="" userId="S::tmasonhawes@deloitte.co.uk::6af59ad0-4de3-425f-97ac-7cc90958908d" providerId="AD"/>
  <p188:author id="{FFCBED2E-8D14-5798-525B-4B6D2642B948}" name="Stewart, Tom" initials="TS" userId="S::tomstewart@deloitte.co.uk::1d7a3908-1673-498e-afb4-b08f14171f1a" providerId="AD"/>
  <p188:author id="{68376D34-B310-7A69-BE53-A6B8E23A0040}" name="Robb, Bailey" initials="RB" userId="S::baileyrobb@deloitte.co.uk::ede29341-d446-45e5-8810-d97cfef78382" providerId="AD"/>
  <p188:author id="{38AC4062-77D9-4061-9E17-D6FA311C9178}" name="Carlton, Walter" initials="WC" userId="S::wcarlton@deloitte.co.uk::a95b5c81-c3d7-4b41-881d-c06e0bc4b070" providerId="AD"/>
  <p188:author id="{83E97C7E-EE36-FD2C-007B-C8BD7271793E}" name="Sharma, Vaishnavi Y" initials="SV" userId="S::vaishnsharma@deloitte.co.uk::089ce4cd-3a36-4e62-8f11-410ac0e9afdd" providerId="AD"/>
  <p188:author id="{5C31537F-276A-E0A0-377C-05A46A927BB4}" name="Waghorn, Andrew M" initials="WA" userId="S::awaghorn@deloitte.co.uk::81c733e3-9d74-46df-81e6-11f8a5e7275e" providerId="AD"/>
  <p188:author id="{9040898D-64CE-1916-0418-5E9191314D41}" name="Moden, Anton" initials="MA" userId="S::amoden@deloitte.co.uk::7b35dd8e-c9e7-4680-8f41-28c9dafada4a" providerId="AD"/>
  <p188:author id="{C21F82B4-AC1A-AC55-571E-7FE8289BB545}" name="Campbell-Sharma, Vaishnavi" initials="VC" userId="S::vcampbellsharma@deloitte.co.uk::089ce4cd-3a36-4e62-8f11-410ac0e9af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3E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50380E-461B-4534-B7AD-D19AF54FDBB8}" v="91" dt="2026-04-15T12:52:10.43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95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A8EF1328-5ECC-45CC-885D-4176B5B6CBFD}"/>
    <pc:docChg chg="undo custSel addSld delSld modSld sldOrd delMainMaster">
      <pc:chgData name="James HARDY" userId="76cfd043-a32c-4e6d-a40b-b44eb2ddf810" providerId="ADAL" clId="{A8EF1328-5ECC-45CC-885D-4176B5B6CBFD}" dt="2026-04-16T08:49:18.727" v="4178" actId="47"/>
      <pc:docMkLst>
        <pc:docMk/>
      </pc:docMkLst>
      <pc:sldChg chg="modSp mod">
        <pc:chgData name="James HARDY" userId="76cfd043-a32c-4e6d-a40b-b44eb2ddf810" providerId="ADAL" clId="{A8EF1328-5ECC-45CC-885D-4176B5B6CBFD}" dt="2026-04-15T08:26:35.357" v="21" actId="20577"/>
        <pc:sldMkLst>
          <pc:docMk/>
          <pc:sldMk cId="424965022" sldId="256"/>
        </pc:sldMkLst>
        <pc:spChg chg="mod">
          <ac:chgData name="James HARDY" userId="76cfd043-a32c-4e6d-a40b-b44eb2ddf810" providerId="ADAL" clId="{A8EF1328-5ECC-45CC-885D-4176B5B6CBFD}" dt="2026-04-15T08:26:35.357" v="21" actId="20577"/>
          <ac:spMkLst>
            <pc:docMk/>
            <pc:sldMk cId="424965022" sldId="256"/>
            <ac:spMk id="2" creationId="{D30D0C2B-7BF1-3915-E681-6021F531D6AB}"/>
          </ac:spMkLst>
        </pc:spChg>
      </pc:sldChg>
      <pc:sldChg chg="addSp delSp modSp mod ord">
        <pc:chgData name="James HARDY" userId="76cfd043-a32c-4e6d-a40b-b44eb2ddf810" providerId="ADAL" clId="{A8EF1328-5ECC-45CC-885D-4176B5B6CBFD}" dt="2026-04-15T13:20:12.324" v="4175" actId="20577"/>
        <pc:sldMkLst>
          <pc:docMk/>
          <pc:sldMk cId="2540747241" sldId="280"/>
        </pc:sldMkLst>
        <pc:spChg chg="del mod">
          <ac:chgData name="James HARDY" userId="76cfd043-a32c-4e6d-a40b-b44eb2ddf810" providerId="ADAL" clId="{A8EF1328-5ECC-45CC-885D-4176B5B6CBFD}" dt="2026-04-15T12:49:45.935" v="3884"/>
          <ac:spMkLst>
            <pc:docMk/>
            <pc:sldMk cId="2540747241" sldId="280"/>
            <ac:spMk id="9" creationId="{84E1DF9A-70AF-AE37-2889-19758ED420FF}"/>
          </ac:spMkLst>
        </pc:spChg>
        <pc:graphicFrameChg chg="add mod modGraphic">
          <ac:chgData name="James HARDY" userId="76cfd043-a32c-4e6d-a40b-b44eb2ddf810" providerId="ADAL" clId="{A8EF1328-5ECC-45CC-885D-4176B5B6CBFD}" dt="2026-04-15T12:58:05.455" v="4174" actId="1076"/>
          <ac:graphicFrameMkLst>
            <pc:docMk/>
            <pc:sldMk cId="2540747241" sldId="280"/>
            <ac:graphicFrameMk id="4" creationId="{8665B14E-76ED-8AFE-2306-6FC6F31F049B}"/>
          </ac:graphicFrameMkLst>
        </pc:graphicFrameChg>
        <pc:graphicFrameChg chg="add mod modGraphic">
          <ac:chgData name="James HARDY" userId="76cfd043-a32c-4e6d-a40b-b44eb2ddf810" providerId="ADAL" clId="{A8EF1328-5ECC-45CC-885D-4176B5B6CBFD}" dt="2026-04-15T13:20:12.324" v="4175" actId="20577"/>
          <ac:graphicFrameMkLst>
            <pc:docMk/>
            <pc:sldMk cId="2540747241" sldId="280"/>
            <ac:graphicFrameMk id="5" creationId="{EB70E2D7-1A97-B37D-5FD3-95A4BC604BF4}"/>
          </ac:graphicFrameMkLst>
        </pc:graphicFrameChg>
      </pc:sldChg>
      <pc:sldChg chg="modSp mod">
        <pc:chgData name="James HARDY" userId="76cfd043-a32c-4e6d-a40b-b44eb2ddf810" providerId="ADAL" clId="{A8EF1328-5ECC-45CC-885D-4176B5B6CBFD}" dt="2026-04-15T09:57:42.013" v="207" actId="20577"/>
        <pc:sldMkLst>
          <pc:docMk/>
          <pc:sldMk cId="1732965748" sldId="281"/>
        </pc:sldMkLst>
        <pc:graphicFrameChg chg="modGraphic">
          <ac:chgData name="James HARDY" userId="76cfd043-a32c-4e6d-a40b-b44eb2ddf810" providerId="ADAL" clId="{A8EF1328-5ECC-45CC-885D-4176B5B6CBFD}" dt="2026-04-15T09:57:42.013" v="207" actId="20577"/>
          <ac:graphicFrameMkLst>
            <pc:docMk/>
            <pc:sldMk cId="1732965748" sldId="281"/>
            <ac:graphicFrameMk id="4" creationId="{4BF80FFF-CA68-2525-2483-763BF13B62C0}"/>
          </ac:graphicFrameMkLst>
        </pc:graphicFrameChg>
      </pc:sldChg>
      <pc:sldChg chg="modSp mod">
        <pc:chgData name="James HARDY" userId="76cfd043-a32c-4e6d-a40b-b44eb2ddf810" providerId="ADAL" clId="{A8EF1328-5ECC-45CC-885D-4176B5B6CBFD}" dt="2026-04-15T09:59:37.883" v="251" actId="20577"/>
        <pc:sldMkLst>
          <pc:docMk/>
          <pc:sldMk cId="1919993157" sldId="283"/>
        </pc:sldMkLst>
        <pc:spChg chg="mod">
          <ac:chgData name="James HARDY" userId="76cfd043-a32c-4e6d-a40b-b44eb2ddf810" providerId="ADAL" clId="{A8EF1328-5ECC-45CC-885D-4176B5B6CBFD}" dt="2026-04-15T09:59:37.883" v="251" actId="20577"/>
          <ac:spMkLst>
            <pc:docMk/>
            <pc:sldMk cId="1919993157" sldId="283"/>
            <ac:spMk id="2" creationId="{8FA4BCF7-FA52-A8D1-D155-4D3EAF843E5A}"/>
          </ac:spMkLst>
        </pc:spChg>
      </pc:sldChg>
      <pc:sldChg chg="addSp delSp modSp mod">
        <pc:chgData name="James HARDY" userId="76cfd043-a32c-4e6d-a40b-b44eb2ddf810" providerId="ADAL" clId="{A8EF1328-5ECC-45CC-885D-4176B5B6CBFD}" dt="2026-04-15T11:19:56.168" v="2944" actId="14100"/>
        <pc:sldMkLst>
          <pc:docMk/>
          <pc:sldMk cId="2789202625" sldId="284"/>
        </pc:sldMkLst>
        <pc:spChg chg="mod">
          <ac:chgData name="James HARDY" userId="76cfd043-a32c-4e6d-a40b-b44eb2ddf810" providerId="ADAL" clId="{A8EF1328-5ECC-45CC-885D-4176B5B6CBFD}" dt="2026-04-15T09:59:48.281" v="261" actId="20577"/>
          <ac:spMkLst>
            <pc:docMk/>
            <pc:sldMk cId="2789202625" sldId="284"/>
            <ac:spMk id="2" creationId="{D59C3B37-3814-AAED-3D87-635382F8FCF3}"/>
          </ac:spMkLst>
        </pc:spChg>
        <pc:spChg chg="del">
          <ac:chgData name="James HARDY" userId="76cfd043-a32c-4e6d-a40b-b44eb2ddf810" providerId="ADAL" clId="{A8EF1328-5ECC-45CC-885D-4176B5B6CBFD}" dt="2026-04-15T09:59:51.829" v="262" actId="478"/>
          <ac:spMkLst>
            <pc:docMk/>
            <pc:sldMk cId="2789202625" sldId="284"/>
            <ac:spMk id="3" creationId="{F330F402-B71A-72C9-6674-C7FA4B963F20}"/>
          </ac:spMkLst>
        </pc:spChg>
        <pc:spChg chg="add mod">
          <ac:chgData name="James HARDY" userId="76cfd043-a32c-4e6d-a40b-b44eb2ddf810" providerId="ADAL" clId="{A8EF1328-5ECC-45CC-885D-4176B5B6CBFD}" dt="2026-04-15T11:19:56.168" v="2944" actId="14100"/>
          <ac:spMkLst>
            <pc:docMk/>
            <pc:sldMk cId="2789202625" sldId="284"/>
            <ac:spMk id="5" creationId="{737FEA72-B2FF-E2B2-FB5E-8A85DD78F52C}"/>
          </ac:spMkLst>
        </pc:spChg>
      </pc:sldChg>
      <pc:sldChg chg="del">
        <pc:chgData name="James HARDY" userId="76cfd043-a32c-4e6d-a40b-b44eb2ddf810" providerId="ADAL" clId="{A8EF1328-5ECC-45CC-885D-4176B5B6CBFD}" dt="2026-04-15T08:27:00.972" v="22" actId="47"/>
        <pc:sldMkLst>
          <pc:docMk/>
          <pc:sldMk cId="684095043" sldId="287"/>
        </pc:sldMkLst>
      </pc:sldChg>
      <pc:sldChg chg="del">
        <pc:chgData name="James HARDY" userId="76cfd043-a32c-4e6d-a40b-b44eb2ddf810" providerId="ADAL" clId="{A8EF1328-5ECC-45CC-885D-4176B5B6CBFD}" dt="2026-04-15T08:27:00.972" v="22" actId="47"/>
        <pc:sldMkLst>
          <pc:docMk/>
          <pc:sldMk cId="2932647497" sldId="288"/>
        </pc:sldMkLst>
      </pc:sldChg>
      <pc:sldChg chg="del">
        <pc:chgData name="James HARDY" userId="76cfd043-a32c-4e6d-a40b-b44eb2ddf810" providerId="ADAL" clId="{A8EF1328-5ECC-45CC-885D-4176B5B6CBFD}" dt="2026-04-15T08:27:00.972" v="22" actId="47"/>
        <pc:sldMkLst>
          <pc:docMk/>
          <pc:sldMk cId="2286658895" sldId="289"/>
        </pc:sldMkLst>
      </pc:sldChg>
      <pc:sldChg chg="del">
        <pc:chgData name="James HARDY" userId="76cfd043-a32c-4e6d-a40b-b44eb2ddf810" providerId="ADAL" clId="{A8EF1328-5ECC-45CC-885D-4176B5B6CBFD}" dt="2026-04-15T08:27:00.972" v="22" actId="47"/>
        <pc:sldMkLst>
          <pc:docMk/>
          <pc:sldMk cId="4053492670" sldId="290"/>
        </pc:sldMkLst>
      </pc:sldChg>
      <pc:sldChg chg="del">
        <pc:chgData name="James HARDY" userId="76cfd043-a32c-4e6d-a40b-b44eb2ddf810" providerId="ADAL" clId="{A8EF1328-5ECC-45CC-885D-4176B5B6CBFD}" dt="2026-04-15T08:27:00.972" v="22" actId="47"/>
        <pc:sldMkLst>
          <pc:docMk/>
          <pc:sldMk cId="2744803459" sldId="291"/>
        </pc:sldMkLst>
      </pc:sldChg>
      <pc:sldChg chg="del">
        <pc:chgData name="James HARDY" userId="76cfd043-a32c-4e6d-a40b-b44eb2ddf810" providerId="ADAL" clId="{A8EF1328-5ECC-45CC-885D-4176B5B6CBFD}" dt="2026-04-15T08:27:00.972" v="22" actId="47"/>
        <pc:sldMkLst>
          <pc:docMk/>
          <pc:sldMk cId="3692086548" sldId="292"/>
        </pc:sldMkLst>
      </pc:sldChg>
      <pc:sldChg chg="del">
        <pc:chgData name="James HARDY" userId="76cfd043-a32c-4e6d-a40b-b44eb2ddf810" providerId="ADAL" clId="{A8EF1328-5ECC-45CC-885D-4176B5B6CBFD}" dt="2026-04-15T08:27:00.972" v="22" actId="47"/>
        <pc:sldMkLst>
          <pc:docMk/>
          <pc:sldMk cId="2136998570" sldId="293"/>
        </pc:sldMkLst>
      </pc:sldChg>
      <pc:sldChg chg="del">
        <pc:chgData name="James HARDY" userId="76cfd043-a32c-4e6d-a40b-b44eb2ddf810" providerId="ADAL" clId="{A8EF1328-5ECC-45CC-885D-4176B5B6CBFD}" dt="2026-04-15T08:27:00.972" v="22" actId="47"/>
        <pc:sldMkLst>
          <pc:docMk/>
          <pc:sldMk cId="348674808" sldId="295"/>
        </pc:sldMkLst>
      </pc:sldChg>
      <pc:sldChg chg="del">
        <pc:chgData name="James HARDY" userId="76cfd043-a32c-4e6d-a40b-b44eb2ddf810" providerId="ADAL" clId="{A8EF1328-5ECC-45CC-885D-4176B5B6CBFD}" dt="2026-04-15T08:27:00.972" v="22" actId="47"/>
        <pc:sldMkLst>
          <pc:docMk/>
          <pc:sldMk cId="377965527" sldId="297"/>
        </pc:sldMkLst>
      </pc:sldChg>
      <pc:sldChg chg="del">
        <pc:chgData name="James HARDY" userId="76cfd043-a32c-4e6d-a40b-b44eb2ddf810" providerId="ADAL" clId="{A8EF1328-5ECC-45CC-885D-4176B5B6CBFD}" dt="2026-04-15T08:27:00.972" v="22" actId="47"/>
        <pc:sldMkLst>
          <pc:docMk/>
          <pc:sldMk cId="1070454518" sldId="298"/>
        </pc:sldMkLst>
      </pc:sldChg>
      <pc:sldChg chg="del">
        <pc:chgData name="James HARDY" userId="76cfd043-a32c-4e6d-a40b-b44eb2ddf810" providerId="ADAL" clId="{A8EF1328-5ECC-45CC-885D-4176B5B6CBFD}" dt="2026-04-15T08:27:00.972" v="22" actId="47"/>
        <pc:sldMkLst>
          <pc:docMk/>
          <pc:sldMk cId="3257699245" sldId="299"/>
        </pc:sldMkLst>
      </pc:sldChg>
      <pc:sldChg chg="del">
        <pc:chgData name="James HARDY" userId="76cfd043-a32c-4e6d-a40b-b44eb2ddf810" providerId="ADAL" clId="{A8EF1328-5ECC-45CC-885D-4176B5B6CBFD}" dt="2026-04-15T08:27:00.972" v="22" actId="47"/>
        <pc:sldMkLst>
          <pc:docMk/>
          <pc:sldMk cId="142752596" sldId="300"/>
        </pc:sldMkLst>
      </pc:sldChg>
      <pc:sldChg chg="del">
        <pc:chgData name="James HARDY" userId="76cfd043-a32c-4e6d-a40b-b44eb2ddf810" providerId="ADAL" clId="{A8EF1328-5ECC-45CC-885D-4176B5B6CBFD}" dt="2026-04-15T09:53:49.417" v="24" actId="47"/>
        <pc:sldMkLst>
          <pc:docMk/>
          <pc:sldMk cId="4167576062" sldId="500"/>
        </pc:sldMkLst>
      </pc:sldChg>
      <pc:sldChg chg="del">
        <pc:chgData name="James HARDY" userId="76cfd043-a32c-4e6d-a40b-b44eb2ddf810" providerId="ADAL" clId="{A8EF1328-5ECC-45CC-885D-4176B5B6CBFD}" dt="2026-04-15T09:59:55.314" v="263" actId="47"/>
        <pc:sldMkLst>
          <pc:docMk/>
          <pc:sldMk cId="2822079333" sldId="516"/>
        </pc:sldMkLst>
      </pc:sldChg>
      <pc:sldChg chg="del">
        <pc:chgData name="James HARDY" userId="76cfd043-a32c-4e6d-a40b-b44eb2ddf810" providerId="ADAL" clId="{A8EF1328-5ECC-45CC-885D-4176B5B6CBFD}" dt="2026-04-15T09:53:45.734" v="23" actId="47"/>
        <pc:sldMkLst>
          <pc:docMk/>
          <pc:sldMk cId="829125241" sldId="517"/>
        </pc:sldMkLst>
      </pc:sldChg>
      <pc:sldChg chg="del">
        <pc:chgData name="James HARDY" userId="76cfd043-a32c-4e6d-a40b-b44eb2ddf810" providerId="ADAL" clId="{A8EF1328-5ECC-45CC-885D-4176B5B6CBFD}" dt="2026-04-15T08:27:00.972" v="22" actId="47"/>
        <pc:sldMkLst>
          <pc:docMk/>
          <pc:sldMk cId="2146371630" sldId="518"/>
        </pc:sldMkLst>
      </pc:sldChg>
      <pc:sldChg chg="del">
        <pc:chgData name="James HARDY" userId="76cfd043-a32c-4e6d-a40b-b44eb2ddf810" providerId="ADAL" clId="{A8EF1328-5ECC-45CC-885D-4176B5B6CBFD}" dt="2026-04-16T08:49:18.727" v="4178" actId="47"/>
        <pc:sldMkLst>
          <pc:docMk/>
          <pc:sldMk cId="3494675837" sldId="519"/>
        </pc:sldMkLst>
      </pc:sldChg>
      <pc:sldChg chg="modSp add mod">
        <pc:chgData name="James HARDY" userId="76cfd043-a32c-4e6d-a40b-b44eb2ddf810" providerId="ADAL" clId="{A8EF1328-5ECC-45CC-885D-4176B5B6CBFD}" dt="2026-04-15T10:00:13.122" v="300" actId="20577"/>
        <pc:sldMkLst>
          <pc:docMk/>
          <pc:sldMk cId="104503767" sldId="520"/>
        </pc:sldMkLst>
        <pc:spChg chg="mod">
          <ac:chgData name="James HARDY" userId="76cfd043-a32c-4e6d-a40b-b44eb2ddf810" providerId="ADAL" clId="{A8EF1328-5ECC-45CC-885D-4176B5B6CBFD}" dt="2026-04-15T10:00:13.122" v="300" actId="20577"/>
          <ac:spMkLst>
            <pc:docMk/>
            <pc:sldMk cId="104503767" sldId="520"/>
            <ac:spMk id="2" creationId="{4D69D0A5-857F-29D6-F3C3-722BFA86D74C}"/>
          </ac:spMkLst>
        </pc:spChg>
        <pc:spChg chg="mod">
          <ac:chgData name="James HARDY" userId="76cfd043-a32c-4e6d-a40b-b44eb2ddf810" providerId="ADAL" clId="{A8EF1328-5ECC-45CC-885D-4176B5B6CBFD}" dt="2026-04-15T10:00:04.913" v="266" actId="1076"/>
          <ac:spMkLst>
            <pc:docMk/>
            <pc:sldMk cId="104503767" sldId="520"/>
            <ac:spMk id="9" creationId="{CA68ACE6-D3E1-4866-330B-CBE64F8E6268}"/>
          </ac:spMkLst>
        </pc:spChg>
      </pc:sldChg>
      <pc:sldChg chg="del">
        <pc:chgData name="James HARDY" userId="76cfd043-a32c-4e6d-a40b-b44eb2ddf810" providerId="ADAL" clId="{A8EF1328-5ECC-45CC-885D-4176B5B6CBFD}" dt="2026-04-15T08:27:00.972" v="22" actId="47"/>
        <pc:sldMkLst>
          <pc:docMk/>
          <pc:sldMk cId="3458148308" sldId="520"/>
        </pc:sldMkLst>
      </pc:sldChg>
      <pc:sldChg chg="modSp add mod">
        <pc:chgData name="James HARDY" userId="76cfd043-a32c-4e6d-a40b-b44eb2ddf810" providerId="ADAL" clId="{A8EF1328-5ECC-45CC-885D-4176B5B6CBFD}" dt="2026-04-15T12:07:54.722" v="3005" actId="20577"/>
        <pc:sldMkLst>
          <pc:docMk/>
          <pc:sldMk cId="1793035026" sldId="521"/>
        </pc:sldMkLst>
        <pc:spChg chg="mod">
          <ac:chgData name="James HARDY" userId="76cfd043-a32c-4e6d-a40b-b44eb2ddf810" providerId="ADAL" clId="{A8EF1328-5ECC-45CC-885D-4176B5B6CBFD}" dt="2026-04-15T12:07:54.722" v="3005" actId="20577"/>
          <ac:spMkLst>
            <pc:docMk/>
            <pc:sldMk cId="1793035026" sldId="521"/>
            <ac:spMk id="2" creationId="{EEE104F8-E6FD-0B78-E717-0EE6CBA8419A}"/>
          </ac:spMkLst>
        </pc:spChg>
      </pc:sldChg>
      <pc:sldChg chg="del">
        <pc:chgData name="James HARDY" userId="76cfd043-a32c-4e6d-a40b-b44eb2ddf810" providerId="ADAL" clId="{A8EF1328-5ECC-45CC-885D-4176B5B6CBFD}" dt="2026-04-15T08:27:00.972" v="22" actId="47"/>
        <pc:sldMkLst>
          <pc:docMk/>
          <pc:sldMk cId="3901367849" sldId="521"/>
        </pc:sldMkLst>
      </pc:sldChg>
      <pc:sldChg chg="addSp delSp modSp add mod ord">
        <pc:chgData name="James HARDY" userId="76cfd043-a32c-4e6d-a40b-b44eb2ddf810" providerId="ADAL" clId="{A8EF1328-5ECC-45CC-885D-4176B5B6CBFD}" dt="2026-04-15T11:11:34.415" v="2894" actId="2165"/>
        <pc:sldMkLst>
          <pc:docMk/>
          <pc:sldMk cId="2640841604" sldId="522"/>
        </pc:sldMkLst>
        <pc:spChg chg="mod">
          <ac:chgData name="James HARDY" userId="76cfd043-a32c-4e6d-a40b-b44eb2ddf810" providerId="ADAL" clId="{A8EF1328-5ECC-45CC-885D-4176B5B6CBFD}" dt="2026-04-15T10:11:48.028" v="348" actId="20577"/>
          <ac:spMkLst>
            <pc:docMk/>
            <pc:sldMk cId="2640841604" sldId="522"/>
            <ac:spMk id="2" creationId="{72C2E767-A6E7-D149-E037-503CE61BA892}"/>
          </ac:spMkLst>
        </pc:spChg>
        <pc:spChg chg="del mod">
          <ac:chgData name="James HARDY" userId="76cfd043-a32c-4e6d-a40b-b44eb2ddf810" providerId="ADAL" clId="{A8EF1328-5ECC-45CC-885D-4176B5B6CBFD}" dt="2026-04-15T10:43:38.307" v="848"/>
          <ac:spMkLst>
            <pc:docMk/>
            <pc:sldMk cId="2640841604" sldId="522"/>
            <ac:spMk id="9" creationId="{85E93E6B-CD7F-95E5-8EC6-43896FF5023C}"/>
          </ac:spMkLst>
        </pc:spChg>
        <pc:graphicFrameChg chg="add mod modGraphic">
          <ac:chgData name="James HARDY" userId="76cfd043-a32c-4e6d-a40b-b44eb2ddf810" providerId="ADAL" clId="{A8EF1328-5ECC-45CC-885D-4176B5B6CBFD}" dt="2026-04-15T11:11:34.415" v="2894" actId="2165"/>
          <ac:graphicFrameMkLst>
            <pc:docMk/>
            <pc:sldMk cId="2640841604" sldId="522"/>
            <ac:graphicFrameMk id="4" creationId="{D608485A-D269-CA6C-46FE-B7B80B71AFA3}"/>
          </ac:graphicFrameMkLst>
        </pc:graphicFrameChg>
      </pc:sldChg>
      <pc:sldChg chg="del">
        <pc:chgData name="James HARDY" userId="76cfd043-a32c-4e6d-a40b-b44eb2ddf810" providerId="ADAL" clId="{A8EF1328-5ECC-45CC-885D-4176B5B6CBFD}" dt="2026-04-15T08:27:00.972" v="22" actId="47"/>
        <pc:sldMkLst>
          <pc:docMk/>
          <pc:sldMk cId="4032767937" sldId="522"/>
        </pc:sldMkLst>
      </pc:sldChg>
      <pc:sldChg chg="del">
        <pc:chgData name="James HARDY" userId="76cfd043-a32c-4e6d-a40b-b44eb2ddf810" providerId="ADAL" clId="{A8EF1328-5ECC-45CC-885D-4176B5B6CBFD}" dt="2026-04-15T08:27:00.972" v="22" actId="47"/>
        <pc:sldMkLst>
          <pc:docMk/>
          <pc:sldMk cId="3577828213" sldId="523"/>
        </pc:sldMkLst>
      </pc:sldChg>
      <pc:sldChg chg="modSp add mod">
        <pc:chgData name="James HARDY" userId="76cfd043-a32c-4e6d-a40b-b44eb2ddf810" providerId="ADAL" clId="{A8EF1328-5ECC-45CC-885D-4176B5B6CBFD}" dt="2026-04-15T14:09:55.601" v="4177" actId="20577"/>
        <pc:sldMkLst>
          <pc:docMk/>
          <pc:sldMk cId="3628481376" sldId="523"/>
        </pc:sldMkLst>
        <pc:graphicFrameChg chg="modGraphic">
          <ac:chgData name="James HARDY" userId="76cfd043-a32c-4e6d-a40b-b44eb2ddf810" providerId="ADAL" clId="{A8EF1328-5ECC-45CC-885D-4176B5B6CBFD}" dt="2026-04-15T14:09:55.601" v="4177" actId="20577"/>
          <ac:graphicFrameMkLst>
            <pc:docMk/>
            <pc:sldMk cId="3628481376" sldId="523"/>
            <ac:graphicFrameMk id="4" creationId="{BD62127C-053C-AE2C-07F3-5D16C4BDD64E}"/>
          </ac:graphicFrameMkLst>
        </pc:graphicFrameChg>
      </pc:sldChg>
      <pc:sldChg chg="modSp add mod">
        <pc:chgData name="James HARDY" userId="76cfd043-a32c-4e6d-a40b-b44eb2ddf810" providerId="ADAL" clId="{A8EF1328-5ECC-45CC-885D-4176B5B6CBFD}" dt="2026-04-15T11:11:08.486" v="2891" actId="2165"/>
        <pc:sldMkLst>
          <pc:docMk/>
          <pc:sldMk cId="433150446" sldId="524"/>
        </pc:sldMkLst>
        <pc:graphicFrameChg chg="modGraphic">
          <ac:chgData name="James HARDY" userId="76cfd043-a32c-4e6d-a40b-b44eb2ddf810" providerId="ADAL" clId="{A8EF1328-5ECC-45CC-885D-4176B5B6CBFD}" dt="2026-04-15T11:11:08.486" v="2891" actId="2165"/>
          <ac:graphicFrameMkLst>
            <pc:docMk/>
            <pc:sldMk cId="433150446" sldId="524"/>
            <ac:graphicFrameMk id="4" creationId="{728B5FF4-AD82-CB7A-3AE0-13E30712DE84}"/>
          </ac:graphicFrameMkLst>
        </pc:graphicFrameChg>
      </pc:sldChg>
      <pc:sldChg chg="del">
        <pc:chgData name="James HARDY" userId="76cfd043-a32c-4e6d-a40b-b44eb2ddf810" providerId="ADAL" clId="{A8EF1328-5ECC-45CC-885D-4176B5B6CBFD}" dt="2026-04-15T08:27:00.972" v="22" actId="47"/>
        <pc:sldMkLst>
          <pc:docMk/>
          <pc:sldMk cId="1354392435" sldId="524"/>
        </pc:sldMkLst>
      </pc:sldChg>
      <pc:sldChg chg="add del">
        <pc:chgData name="James HARDY" userId="76cfd043-a32c-4e6d-a40b-b44eb2ddf810" providerId="ADAL" clId="{A8EF1328-5ECC-45CC-885D-4176B5B6CBFD}" dt="2026-04-15T12:08:05.975" v="3007"/>
        <pc:sldMkLst>
          <pc:docMk/>
          <pc:sldMk cId="765483126" sldId="525"/>
        </pc:sldMkLst>
      </pc:sldChg>
      <pc:sldChg chg="modSp add mod">
        <pc:chgData name="James HARDY" userId="76cfd043-a32c-4e6d-a40b-b44eb2ddf810" providerId="ADAL" clId="{A8EF1328-5ECC-45CC-885D-4176B5B6CBFD}" dt="2026-04-15T12:12:39.277" v="3342" actId="255"/>
        <pc:sldMkLst>
          <pc:docMk/>
          <pc:sldMk cId="1734140212" sldId="525"/>
        </pc:sldMkLst>
        <pc:spChg chg="mod">
          <ac:chgData name="James HARDY" userId="76cfd043-a32c-4e6d-a40b-b44eb2ddf810" providerId="ADAL" clId="{A8EF1328-5ECC-45CC-885D-4176B5B6CBFD}" dt="2026-04-15T12:08:12.764" v="3028" actId="20577"/>
          <ac:spMkLst>
            <pc:docMk/>
            <pc:sldMk cId="1734140212" sldId="525"/>
            <ac:spMk id="2" creationId="{7F76F019-20BB-9EA5-A804-452FB98E57FB}"/>
          </ac:spMkLst>
        </pc:spChg>
        <pc:graphicFrameChg chg="mod modGraphic">
          <ac:chgData name="James HARDY" userId="76cfd043-a32c-4e6d-a40b-b44eb2ddf810" providerId="ADAL" clId="{A8EF1328-5ECC-45CC-885D-4176B5B6CBFD}" dt="2026-04-15T12:12:39.277" v="3342" actId="255"/>
          <ac:graphicFrameMkLst>
            <pc:docMk/>
            <pc:sldMk cId="1734140212" sldId="525"/>
            <ac:graphicFrameMk id="4" creationId="{6FCF3948-EFCE-4859-596F-D2407866501C}"/>
          </ac:graphicFrameMkLst>
        </pc:graphicFrameChg>
      </pc:sldChg>
      <pc:sldChg chg="del">
        <pc:chgData name="James HARDY" userId="76cfd043-a32c-4e6d-a40b-b44eb2ddf810" providerId="ADAL" clId="{A8EF1328-5ECC-45CC-885D-4176B5B6CBFD}" dt="2026-04-15T08:27:00.972" v="22" actId="47"/>
        <pc:sldMkLst>
          <pc:docMk/>
          <pc:sldMk cId="4053782916" sldId="525"/>
        </pc:sldMkLst>
      </pc:sldChg>
      <pc:sldChg chg="del">
        <pc:chgData name="James HARDY" userId="76cfd043-a32c-4e6d-a40b-b44eb2ddf810" providerId="ADAL" clId="{A8EF1328-5ECC-45CC-885D-4176B5B6CBFD}" dt="2026-04-15T08:27:00.972" v="22" actId="47"/>
        <pc:sldMkLst>
          <pc:docMk/>
          <pc:sldMk cId="1051007291" sldId="526"/>
        </pc:sldMkLst>
      </pc:sldChg>
      <pc:sldChg chg="modSp add mod">
        <pc:chgData name="James HARDY" userId="76cfd043-a32c-4e6d-a40b-b44eb2ddf810" providerId="ADAL" clId="{A8EF1328-5ECC-45CC-885D-4176B5B6CBFD}" dt="2026-04-15T12:13:36.604" v="3484" actId="20577"/>
        <pc:sldMkLst>
          <pc:docMk/>
          <pc:sldMk cId="2922833212" sldId="526"/>
        </pc:sldMkLst>
        <pc:graphicFrameChg chg="mod modGraphic">
          <ac:chgData name="James HARDY" userId="76cfd043-a32c-4e6d-a40b-b44eb2ddf810" providerId="ADAL" clId="{A8EF1328-5ECC-45CC-885D-4176B5B6CBFD}" dt="2026-04-15T12:13:36.604" v="3484" actId="20577"/>
          <ac:graphicFrameMkLst>
            <pc:docMk/>
            <pc:sldMk cId="2922833212" sldId="526"/>
            <ac:graphicFrameMk id="4" creationId="{07848E38-A938-B3D0-52D6-86E02E86BE05}"/>
          </ac:graphicFrameMkLst>
        </pc:graphicFrameChg>
      </pc:sldChg>
      <pc:sldChg chg="modSp add mod ord">
        <pc:chgData name="James HARDY" userId="76cfd043-a32c-4e6d-a40b-b44eb2ddf810" providerId="ADAL" clId="{A8EF1328-5ECC-45CC-885D-4176B5B6CBFD}" dt="2026-04-15T12:25:54.198" v="3683"/>
        <pc:sldMkLst>
          <pc:docMk/>
          <pc:sldMk cId="329011050" sldId="527"/>
        </pc:sldMkLst>
        <pc:spChg chg="mod">
          <ac:chgData name="James HARDY" userId="76cfd043-a32c-4e6d-a40b-b44eb2ddf810" providerId="ADAL" clId="{A8EF1328-5ECC-45CC-885D-4176B5B6CBFD}" dt="2026-04-15T12:19:34.828" v="3518" actId="20577"/>
          <ac:spMkLst>
            <pc:docMk/>
            <pc:sldMk cId="329011050" sldId="527"/>
            <ac:spMk id="2" creationId="{2FC1A65E-21C7-B56F-B934-A2E7C43797CA}"/>
          </ac:spMkLst>
        </pc:spChg>
        <pc:graphicFrameChg chg="mod modGraphic">
          <ac:chgData name="James HARDY" userId="76cfd043-a32c-4e6d-a40b-b44eb2ddf810" providerId="ADAL" clId="{A8EF1328-5ECC-45CC-885D-4176B5B6CBFD}" dt="2026-04-15T12:25:54.198" v="3683"/>
          <ac:graphicFrameMkLst>
            <pc:docMk/>
            <pc:sldMk cId="329011050" sldId="527"/>
            <ac:graphicFrameMk id="4" creationId="{E455D0E2-2854-A1B7-5E8F-05D70BFFF6E6}"/>
          </ac:graphicFrameMkLst>
        </pc:graphicFrameChg>
      </pc:sldChg>
      <pc:sldChg chg="add del">
        <pc:chgData name="James HARDY" userId="76cfd043-a32c-4e6d-a40b-b44eb2ddf810" providerId="ADAL" clId="{A8EF1328-5ECC-45CC-885D-4176B5B6CBFD}" dt="2026-04-15T12:19:28.324" v="3486"/>
        <pc:sldMkLst>
          <pc:docMk/>
          <pc:sldMk cId="855227680" sldId="527"/>
        </pc:sldMkLst>
      </pc:sldChg>
      <pc:sldChg chg="del">
        <pc:chgData name="James HARDY" userId="76cfd043-a32c-4e6d-a40b-b44eb2ddf810" providerId="ADAL" clId="{A8EF1328-5ECC-45CC-885D-4176B5B6CBFD}" dt="2026-04-15T08:27:00.972" v="22" actId="47"/>
        <pc:sldMkLst>
          <pc:docMk/>
          <pc:sldMk cId="2552572925" sldId="527"/>
        </pc:sldMkLst>
      </pc:sldChg>
      <pc:sldChg chg="modSp add mod">
        <pc:chgData name="James HARDY" userId="76cfd043-a32c-4e6d-a40b-b44eb2ddf810" providerId="ADAL" clId="{A8EF1328-5ECC-45CC-885D-4176B5B6CBFD}" dt="2026-04-15T13:20:29.063" v="4176" actId="1076"/>
        <pc:sldMkLst>
          <pc:docMk/>
          <pc:sldMk cId="1948606588" sldId="528"/>
        </pc:sldMkLst>
        <pc:graphicFrameChg chg="mod modGraphic">
          <ac:chgData name="James HARDY" userId="76cfd043-a32c-4e6d-a40b-b44eb2ddf810" providerId="ADAL" clId="{A8EF1328-5ECC-45CC-885D-4176B5B6CBFD}" dt="2026-04-15T13:20:29.063" v="4176" actId="1076"/>
          <ac:graphicFrameMkLst>
            <pc:docMk/>
            <pc:sldMk cId="1948606588" sldId="528"/>
            <ac:graphicFrameMk id="4" creationId="{66F3DF4E-31B2-CB5F-C2EF-0928E7F69BCC}"/>
          </ac:graphicFrameMkLst>
        </pc:graphicFrameChg>
      </pc:sldChg>
      <pc:sldChg chg="del">
        <pc:chgData name="James HARDY" userId="76cfd043-a32c-4e6d-a40b-b44eb2ddf810" providerId="ADAL" clId="{A8EF1328-5ECC-45CC-885D-4176B5B6CBFD}" dt="2026-04-15T08:27:00.972" v="22" actId="47"/>
        <pc:sldMkLst>
          <pc:docMk/>
          <pc:sldMk cId="3334762113" sldId="528"/>
        </pc:sldMkLst>
      </pc:sldChg>
      <pc:sldChg chg="del">
        <pc:chgData name="James HARDY" userId="76cfd043-a32c-4e6d-a40b-b44eb2ddf810" providerId="ADAL" clId="{A8EF1328-5ECC-45CC-885D-4176B5B6CBFD}" dt="2026-04-15T08:27:00.972" v="22" actId="47"/>
        <pc:sldMkLst>
          <pc:docMk/>
          <pc:sldMk cId="2385591806" sldId="529"/>
        </pc:sldMkLst>
      </pc:sldChg>
      <pc:sldChg chg="modSp add mod">
        <pc:chgData name="James HARDY" userId="76cfd043-a32c-4e6d-a40b-b44eb2ddf810" providerId="ADAL" clId="{A8EF1328-5ECC-45CC-885D-4176B5B6CBFD}" dt="2026-04-15T12:30:34.203" v="3730"/>
        <pc:sldMkLst>
          <pc:docMk/>
          <pc:sldMk cId="3150297051" sldId="529"/>
        </pc:sldMkLst>
        <pc:graphicFrameChg chg="mod modGraphic">
          <ac:chgData name="James HARDY" userId="76cfd043-a32c-4e6d-a40b-b44eb2ddf810" providerId="ADAL" clId="{A8EF1328-5ECC-45CC-885D-4176B5B6CBFD}" dt="2026-04-15T12:30:34.203" v="3730"/>
          <ac:graphicFrameMkLst>
            <pc:docMk/>
            <pc:sldMk cId="3150297051" sldId="529"/>
            <ac:graphicFrameMk id="4" creationId="{89805C34-CCCF-5FAA-EDEE-1E4182FF4AA5}"/>
          </ac:graphicFrameMkLst>
        </pc:graphicFrameChg>
      </pc:sldChg>
      <pc:sldChg chg="del">
        <pc:chgData name="James HARDY" userId="76cfd043-a32c-4e6d-a40b-b44eb2ddf810" providerId="ADAL" clId="{A8EF1328-5ECC-45CC-885D-4176B5B6CBFD}" dt="2026-04-15T08:27:00.972" v="22" actId="47"/>
        <pc:sldMkLst>
          <pc:docMk/>
          <pc:sldMk cId="779987597" sldId="530"/>
        </pc:sldMkLst>
      </pc:sldChg>
      <pc:sldChg chg="modSp add mod">
        <pc:chgData name="James HARDY" userId="76cfd043-a32c-4e6d-a40b-b44eb2ddf810" providerId="ADAL" clId="{A8EF1328-5ECC-45CC-885D-4176B5B6CBFD}" dt="2026-04-15T12:32:22.509" v="3773" actId="20577"/>
        <pc:sldMkLst>
          <pc:docMk/>
          <pc:sldMk cId="4284338688" sldId="530"/>
        </pc:sldMkLst>
        <pc:graphicFrameChg chg="mod modGraphic">
          <ac:chgData name="James HARDY" userId="76cfd043-a32c-4e6d-a40b-b44eb2ddf810" providerId="ADAL" clId="{A8EF1328-5ECC-45CC-885D-4176B5B6CBFD}" dt="2026-04-15T12:32:22.509" v="3773" actId="20577"/>
          <ac:graphicFrameMkLst>
            <pc:docMk/>
            <pc:sldMk cId="4284338688" sldId="530"/>
            <ac:graphicFrameMk id="4" creationId="{9CD54916-7294-1849-BB63-8DEE39AD7F54}"/>
          </ac:graphicFrameMkLst>
        </pc:graphicFrameChg>
      </pc:sldChg>
      <pc:sldChg chg="del">
        <pc:chgData name="James HARDY" userId="76cfd043-a32c-4e6d-a40b-b44eb2ddf810" providerId="ADAL" clId="{A8EF1328-5ECC-45CC-885D-4176B5B6CBFD}" dt="2026-04-15T08:27:00.972" v="22" actId="47"/>
        <pc:sldMkLst>
          <pc:docMk/>
          <pc:sldMk cId="1759287855" sldId="531"/>
        </pc:sldMkLst>
      </pc:sldChg>
      <pc:sldChg chg="modSp add mod">
        <pc:chgData name="James HARDY" userId="76cfd043-a32c-4e6d-a40b-b44eb2ddf810" providerId="ADAL" clId="{A8EF1328-5ECC-45CC-885D-4176B5B6CBFD}" dt="2026-04-15T12:34:16.368" v="3791"/>
        <pc:sldMkLst>
          <pc:docMk/>
          <pc:sldMk cId="3318738063" sldId="531"/>
        </pc:sldMkLst>
        <pc:graphicFrameChg chg="mod modGraphic">
          <ac:chgData name="James HARDY" userId="76cfd043-a32c-4e6d-a40b-b44eb2ddf810" providerId="ADAL" clId="{A8EF1328-5ECC-45CC-885D-4176B5B6CBFD}" dt="2026-04-15T12:34:16.368" v="3791"/>
          <ac:graphicFrameMkLst>
            <pc:docMk/>
            <pc:sldMk cId="3318738063" sldId="531"/>
            <ac:graphicFrameMk id="4" creationId="{3782FF7D-1B2A-6CF1-17A1-D757BC902A61}"/>
          </ac:graphicFrameMkLst>
        </pc:graphicFrameChg>
      </pc:sldChg>
      <pc:sldChg chg="del">
        <pc:chgData name="James HARDY" userId="76cfd043-a32c-4e6d-a40b-b44eb2ddf810" providerId="ADAL" clId="{A8EF1328-5ECC-45CC-885D-4176B5B6CBFD}" dt="2026-04-15T08:27:00.972" v="22" actId="47"/>
        <pc:sldMkLst>
          <pc:docMk/>
          <pc:sldMk cId="374889915" sldId="532"/>
        </pc:sldMkLst>
      </pc:sldChg>
      <pc:sldChg chg="modSp add mod">
        <pc:chgData name="James HARDY" userId="76cfd043-a32c-4e6d-a40b-b44eb2ddf810" providerId="ADAL" clId="{A8EF1328-5ECC-45CC-885D-4176B5B6CBFD}" dt="2026-04-15T12:36:14.527" v="3838" actId="20577"/>
        <pc:sldMkLst>
          <pc:docMk/>
          <pc:sldMk cId="2139438521" sldId="532"/>
        </pc:sldMkLst>
        <pc:graphicFrameChg chg="mod modGraphic">
          <ac:chgData name="James HARDY" userId="76cfd043-a32c-4e6d-a40b-b44eb2ddf810" providerId="ADAL" clId="{A8EF1328-5ECC-45CC-885D-4176B5B6CBFD}" dt="2026-04-15T12:36:14.527" v="3838" actId="20577"/>
          <ac:graphicFrameMkLst>
            <pc:docMk/>
            <pc:sldMk cId="2139438521" sldId="532"/>
            <ac:graphicFrameMk id="4" creationId="{330C6A89-03FF-E3DA-DB11-AF50D1CDB556}"/>
          </ac:graphicFrameMkLst>
        </pc:graphicFrameChg>
      </pc:sldChg>
      <pc:sldMasterChg chg="del delSldLayout">
        <pc:chgData name="James HARDY" userId="76cfd043-a32c-4e6d-a40b-b44eb2ddf810" providerId="ADAL" clId="{A8EF1328-5ECC-45CC-885D-4176B5B6CBFD}" dt="2026-04-15T08:27:00.972" v="22" actId="47"/>
        <pc:sldMasterMkLst>
          <pc:docMk/>
          <pc:sldMasterMk cId="788770786" sldId="2147483722"/>
        </pc:sldMasterMkLst>
        <pc:sldLayoutChg chg="del">
          <pc:chgData name="James HARDY" userId="76cfd043-a32c-4e6d-a40b-b44eb2ddf810" providerId="ADAL" clId="{A8EF1328-5ECC-45CC-885D-4176B5B6CBFD}" dt="2026-04-15T08:27:00.972" v="22" actId="47"/>
          <pc:sldLayoutMkLst>
            <pc:docMk/>
            <pc:sldMasterMk cId="788770786" sldId="2147483722"/>
            <pc:sldLayoutMk cId="1976718889" sldId="2147483723"/>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4262519745" sldId="2147483724"/>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3165432955" sldId="2147483725"/>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903982826" sldId="2147483726"/>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07028852" sldId="2147483727"/>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4110811231" sldId="2147483728"/>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184713451" sldId="2147483729"/>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788953450" sldId="2147483730"/>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527832122" sldId="2147483731"/>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576930345" sldId="2147483732"/>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764046004" sldId="2147483733"/>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425727167" sldId="2147483734"/>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960787346" sldId="2147483735"/>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080628889" sldId="2147483736"/>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4021199271" sldId="2147483737"/>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3901800849" sldId="2147483738"/>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3494921690" sldId="2147483739"/>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2394249991" sldId="2147483740"/>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198896222" sldId="2147483741"/>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3659222159" sldId="2147483742"/>
          </pc:sldLayoutMkLst>
        </pc:sldLayoutChg>
        <pc:sldLayoutChg chg="del">
          <pc:chgData name="James HARDY" userId="76cfd043-a32c-4e6d-a40b-b44eb2ddf810" providerId="ADAL" clId="{A8EF1328-5ECC-45CC-885D-4176B5B6CBFD}" dt="2026-04-15T08:27:00.972" v="22" actId="47"/>
          <pc:sldLayoutMkLst>
            <pc:docMk/>
            <pc:sldMasterMk cId="788770786" sldId="2147483722"/>
            <pc:sldLayoutMk cId="658115407" sldId="214748374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5ECEF7-4ABE-4B60-9A48-C2F229CA199B}" type="doc">
      <dgm:prSet loTypeId="urn:microsoft.com/office/officeart/2005/8/layout/hChevron3" loCatId="process" qsTypeId="urn:microsoft.com/office/officeart/2005/8/quickstyle/simple1" qsCatId="simple" csTypeId="urn:microsoft.com/office/officeart/2005/8/colors/accent3_2" csCatId="accent3" phldr="1"/>
      <dgm:spPr/>
      <dgm:t>
        <a:bodyPr/>
        <a:lstStyle/>
        <a:p>
          <a:endParaRPr lang="en-GB"/>
        </a:p>
      </dgm:t>
    </dgm:pt>
    <dgm:pt modelId="{646807D2-376D-44DB-A936-9130C0E3AC7E}">
      <dgm:prSet phldrT="[Text]" phldr="0" custT="1"/>
      <dgm:spPr/>
      <dgm:t>
        <a:bodyPr/>
        <a:lstStyle/>
        <a:p>
          <a:r>
            <a:rPr lang="en-GB" sz="2800" dirty="0"/>
            <a:t>Short Term</a:t>
          </a:r>
        </a:p>
      </dgm:t>
    </dgm:pt>
    <dgm:pt modelId="{EE4E59D3-6C9F-471C-A983-D7A2DB68D982}" type="parTrans" cxnId="{C24E979E-96A9-43B4-8ABF-6256C904BDAE}">
      <dgm:prSet/>
      <dgm:spPr/>
      <dgm:t>
        <a:bodyPr/>
        <a:lstStyle/>
        <a:p>
          <a:endParaRPr lang="en-GB"/>
        </a:p>
      </dgm:t>
    </dgm:pt>
    <dgm:pt modelId="{D0F91E12-22FB-49F7-900D-949502012698}" type="sibTrans" cxnId="{C24E979E-96A9-43B4-8ABF-6256C904BDAE}">
      <dgm:prSet/>
      <dgm:spPr/>
      <dgm:t>
        <a:bodyPr/>
        <a:lstStyle/>
        <a:p>
          <a:endParaRPr lang="en-GB"/>
        </a:p>
      </dgm:t>
    </dgm:pt>
    <dgm:pt modelId="{E0EE6B8E-9E2B-4FB4-9778-CF1FD48A39FC}">
      <dgm:prSet phldrT="[Text]" phldr="0" custT="1"/>
      <dgm:spPr/>
      <dgm:t>
        <a:bodyPr/>
        <a:lstStyle/>
        <a:p>
          <a:r>
            <a:rPr lang="en-GB" sz="2800" dirty="0"/>
            <a:t>Medium</a:t>
          </a:r>
          <a:r>
            <a:rPr lang="en-GB" sz="3600" dirty="0"/>
            <a:t> </a:t>
          </a:r>
          <a:r>
            <a:rPr lang="en-GB" sz="2800" dirty="0"/>
            <a:t>Term</a:t>
          </a:r>
        </a:p>
      </dgm:t>
    </dgm:pt>
    <dgm:pt modelId="{522FA229-15C1-42C0-B8D4-843266BED91B}" type="parTrans" cxnId="{894065FF-2022-4A1C-A90E-2AF3D47EB4C2}">
      <dgm:prSet/>
      <dgm:spPr/>
      <dgm:t>
        <a:bodyPr/>
        <a:lstStyle/>
        <a:p>
          <a:endParaRPr lang="en-GB"/>
        </a:p>
      </dgm:t>
    </dgm:pt>
    <dgm:pt modelId="{666EC02D-16D2-44DD-B5A6-B3B645849835}" type="sibTrans" cxnId="{894065FF-2022-4A1C-A90E-2AF3D47EB4C2}">
      <dgm:prSet/>
      <dgm:spPr/>
      <dgm:t>
        <a:bodyPr/>
        <a:lstStyle/>
        <a:p>
          <a:endParaRPr lang="en-GB"/>
        </a:p>
      </dgm:t>
    </dgm:pt>
    <dgm:pt modelId="{1472D836-DDA8-4E33-8774-CAD45CFB887F}">
      <dgm:prSet phldrT="[Text]" phldr="0" custT="1"/>
      <dgm:spPr/>
      <dgm:t>
        <a:bodyPr/>
        <a:lstStyle/>
        <a:p>
          <a:r>
            <a:rPr lang="en-GB" sz="2800" dirty="0"/>
            <a:t>Long Term</a:t>
          </a:r>
        </a:p>
      </dgm:t>
    </dgm:pt>
    <dgm:pt modelId="{0D84714F-E85F-4C5A-84A5-16BBCA901519}" type="parTrans" cxnId="{581B0F5F-CBD2-4C06-AF07-70A026997BA0}">
      <dgm:prSet/>
      <dgm:spPr/>
      <dgm:t>
        <a:bodyPr/>
        <a:lstStyle/>
        <a:p>
          <a:endParaRPr lang="en-GB"/>
        </a:p>
      </dgm:t>
    </dgm:pt>
    <dgm:pt modelId="{A6171E7B-66E7-4991-9AA5-3AC52B0F2E57}" type="sibTrans" cxnId="{581B0F5F-CBD2-4C06-AF07-70A026997BA0}">
      <dgm:prSet/>
      <dgm:spPr/>
      <dgm:t>
        <a:bodyPr/>
        <a:lstStyle/>
        <a:p>
          <a:endParaRPr lang="en-GB"/>
        </a:p>
      </dgm:t>
    </dgm:pt>
    <dgm:pt modelId="{7C702EF3-8C4F-42BB-8FD0-8A2844689819}" type="pres">
      <dgm:prSet presAssocID="{2D5ECEF7-4ABE-4B60-9A48-C2F229CA199B}" presName="Name0" presStyleCnt="0">
        <dgm:presLayoutVars>
          <dgm:dir/>
          <dgm:resizeHandles val="exact"/>
        </dgm:presLayoutVars>
      </dgm:prSet>
      <dgm:spPr/>
    </dgm:pt>
    <dgm:pt modelId="{5B1B2AAD-F71A-47B3-BC4F-CB1C7FD681BD}" type="pres">
      <dgm:prSet presAssocID="{646807D2-376D-44DB-A936-9130C0E3AC7E}" presName="parTxOnly" presStyleLbl="node1" presStyleIdx="0" presStyleCnt="3" custLinFactNeighborX="-49458" custLinFactNeighborY="-82325">
        <dgm:presLayoutVars>
          <dgm:bulletEnabled val="1"/>
        </dgm:presLayoutVars>
      </dgm:prSet>
      <dgm:spPr/>
    </dgm:pt>
    <dgm:pt modelId="{23E3D9C4-F661-4763-BC1D-4EDB2B5B2B43}" type="pres">
      <dgm:prSet presAssocID="{D0F91E12-22FB-49F7-900D-949502012698}" presName="parSpace" presStyleCnt="0"/>
      <dgm:spPr/>
    </dgm:pt>
    <dgm:pt modelId="{1446757F-C8E1-49C1-ADD2-5A0E37363E8B}" type="pres">
      <dgm:prSet presAssocID="{E0EE6B8E-9E2B-4FB4-9778-CF1FD48A39FC}" presName="parTxOnly" presStyleLbl="node1" presStyleIdx="1" presStyleCnt="3" custLinFactNeighborX="4813" custLinFactNeighborY="-67836">
        <dgm:presLayoutVars>
          <dgm:bulletEnabled val="1"/>
        </dgm:presLayoutVars>
      </dgm:prSet>
      <dgm:spPr/>
    </dgm:pt>
    <dgm:pt modelId="{A68D4CBF-81D6-4CCC-82F2-431FF8ECCB4A}" type="pres">
      <dgm:prSet presAssocID="{666EC02D-16D2-44DD-B5A6-B3B645849835}" presName="parSpace" presStyleCnt="0"/>
      <dgm:spPr/>
    </dgm:pt>
    <dgm:pt modelId="{6FA72EE9-75AC-4155-8AB3-4A9A95A4C52B}" type="pres">
      <dgm:prSet presAssocID="{1472D836-DDA8-4E33-8774-CAD45CFB887F}" presName="parTxOnly" presStyleLbl="node1" presStyleIdx="2" presStyleCnt="3">
        <dgm:presLayoutVars>
          <dgm:bulletEnabled val="1"/>
        </dgm:presLayoutVars>
      </dgm:prSet>
      <dgm:spPr/>
    </dgm:pt>
  </dgm:ptLst>
  <dgm:cxnLst>
    <dgm:cxn modelId="{581B0F5F-CBD2-4C06-AF07-70A026997BA0}" srcId="{2D5ECEF7-4ABE-4B60-9A48-C2F229CA199B}" destId="{1472D836-DDA8-4E33-8774-CAD45CFB887F}" srcOrd="2" destOrd="0" parTransId="{0D84714F-E85F-4C5A-84A5-16BBCA901519}" sibTransId="{A6171E7B-66E7-4991-9AA5-3AC52B0F2E57}"/>
    <dgm:cxn modelId="{64CA4A60-F79D-4733-9393-7FB53ABA1EAD}" type="presOf" srcId="{1472D836-DDA8-4E33-8774-CAD45CFB887F}" destId="{6FA72EE9-75AC-4155-8AB3-4A9A95A4C52B}" srcOrd="0" destOrd="0" presId="urn:microsoft.com/office/officeart/2005/8/layout/hChevron3"/>
    <dgm:cxn modelId="{27A88590-C6F3-4A54-8982-DBEC32FB702B}" type="presOf" srcId="{E0EE6B8E-9E2B-4FB4-9778-CF1FD48A39FC}" destId="{1446757F-C8E1-49C1-ADD2-5A0E37363E8B}" srcOrd="0" destOrd="0" presId="urn:microsoft.com/office/officeart/2005/8/layout/hChevron3"/>
    <dgm:cxn modelId="{BED2219B-3985-4C97-AD81-2ECCAC07DA5D}" type="presOf" srcId="{646807D2-376D-44DB-A936-9130C0E3AC7E}" destId="{5B1B2AAD-F71A-47B3-BC4F-CB1C7FD681BD}" srcOrd="0" destOrd="0" presId="urn:microsoft.com/office/officeart/2005/8/layout/hChevron3"/>
    <dgm:cxn modelId="{C24E979E-96A9-43B4-8ABF-6256C904BDAE}" srcId="{2D5ECEF7-4ABE-4B60-9A48-C2F229CA199B}" destId="{646807D2-376D-44DB-A936-9130C0E3AC7E}" srcOrd="0" destOrd="0" parTransId="{EE4E59D3-6C9F-471C-A983-D7A2DB68D982}" sibTransId="{D0F91E12-22FB-49F7-900D-949502012698}"/>
    <dgm:cxn modelId="{2A47A4A0-962E-4189-81E8-EBECEAA1AA35}" type="presOf" srcId="{2D5ECEF7-4ABE-4B60-9A48-C2F229CA199B}" destId="{7C702EF3-8C4F-42BB-8FD0-8A2844689819}" srcOrd="0" destOrd="0" presId="urn:microsoft.com/office/officeart/2005/8/layout/hChevron3"/>
    <dgm:cxn modelId="{894065FF-2022-4A1C-A90E-2AF3D47EB4C2}" srcId="{2D5ECEF7-4ABE-4B60-9A48-C2F229CA199B}" destId="{E0EE6B8E-9E2B-4FB4-9778-CF1FD48A39FC}" srcOrd="1" destOrd="0" parTransId="{522FA229-15C1-42C0-B8D4-843266BED91B}" sibTransId="{666EC02D-16D2-44DD-B5A6-B3B645849835}"/>
    <dgm:cxn modelId="{63A15BC3-F08A-42F3-9151-397B2834D014}" type="presParOf" srcId="{7C702EF3-8C4F-42BB-8FD0-8A2844689819}" destId="{5B1B2AAD-F71A-47B3-BC4F-CB1C7FD681BD}" srcOrd="0" destOrd="0" presId="urn:microsoft.com/office/officeart/2005/8/layout/hChevron3"/>
    <dgm:cxn modelId="{F8469469-52F8-4B9C-BA1D-5045EBCBFA80}" type="presParOf" srcId="{7C702EF3-8C4F-42BB-8FD0-8A2844689819}" destId="{23E3D9C4-F661-4763-BC1D-4EDB2B5B2B43}" srcOrd="1" destOrd="0" presId="urn:microsoft.com/office/officeart/2005/8/layout/hChevron3"/>
    <dgm:cxn modelId="{B9EE8768-CD0A-4070-BD61-135288F616E4}" type="presParOf" srcId="{7C702EF3-8C4F-42BB-8FD0-8A2844689819}" destId="{1446757F-C8E1-49C1-ADD2-5A0E37363E8B}" srcOrd="2" destOrd="0" presId="urn:microsoft.com/office/officeart/2005/8/layout/hChevron3"/>
    <dgm:cxn modelId="{9D1A610F-1866-4F04-801B-050D0F32A0C0}" type="presParOf" srcId="{7C702EF3-8C4F-42BB-8FD0-8A2844689819}" destId="{A68D4CBF-81D6-4CCC-82F2-431FF8ECCB4A}" srcOrd="3" destOrd="0" presId="urn:microsoft.com/office/officeart/2005/8/layout/hChevron3"/>
    <dgm:cxn modelId="{F2E05CDF-C0CB-4155-896E-A4ADFB6FA13E}" type="presParOf" srcId="{7C702EF3-8C4F-42BB-8FD0-8A2844689819}" destId="{6FA72EE9-75AC-4155-8AB3-4A9A95A4C52B}"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5ECEF7-4ABE-4B60-9A48-C2F229CA199B}" type="doc">
      <dgm:prSet loTypeId="urn:microsoft.com/office/officeart/2005/8/layout/hChevron3" loCatId="process" qsTypeId="urn:microsoft.com/office/officeart/2005/8/quickstyle/simple1" qsCatId="simple" csTypeId="urn:microsoft.com/office/officeart/2005/8/colors/accent3_1" csCatId="accent3" phldr="1"/>
      <dgm:spPr/>
      <dgm:t>
        <a:bodyPr/>
        <a:lstStyle/>
        <a:p>
          <a:endParaRPr lang="en-GB"/>
        </a:p>
      </dgm:t>
    </dgm:pt>
    <dgm:pt modelId="{646807D2-376D-44DB-A936-9130C0E3AC7E}">
      <dgm:prSet phldrT="[Text]" phldr="0" custT="1"/>
      <dgm:spPr/>
      <dgm:t>
        <a:bodyPr/>
        <a:lstStyle/>
        <a:p>
          <a:pPr algn="ctr"/>
          <a:r>
            <a:rPr lang="en-GB" sz="1800" dirty="0"/>
            <a:t>Code Manager to draft REC Guidance Document and review working group outputs</a:t>
          </a:r>
        </a:p>
      </dgm:t>
    </dgm:pt>
    <dgm:pt modelId="{EE4E59D3-6C9F-471C-A983-D7A2DB68D982}" type="parTrans" cxnId="{C24E979E-96A9-43B4-8ABF-6256C904BDAE}">
      <dgm:prSet/>
      <dgm:spPr/>
      <dgm:t>
        <a:bodyPr/>
        <a:lstStyle/>
        <a:p>
          <a:endParaRPr lang="en-GB"/>
        </a:p>
      </dgm:t>
    </dgm:pt>
    <dgm:pt modelId="{D0F91E12-22FB-49F7-900D-949502012698}" type="sibTrans" cxnId="{C24E979E-96A9-43B4-8ABF-6256C904BDAE}">
      <dgm:prSet/>
      <dgm:spPr/>
      <dgm:t>
        <a:bodyPr/>
        <a:lstStyle/>
        <a:p>
          <a:endParaRPr lang="en-GB"/>
        </a:p>
      </dgm:t>
    </dgm:pt>
    <dgm:pt modelId="{E0EE6B8E-9E2B-4FB4-9778-CF1FD48A39FC}">
      <dgm:prSet phldrT="[Text]" phldr="0" custT="1"/>
      <dgm:spPr/>
      <dgm:t>
        <a:bodyPr/>
        <a:lstStyle/>
        <a:p>
          <a:r>
            <a:rPr lang="en-GB" sz="1800" dirty="0"/>
            <a:t>Code Manager to engage in closed sessions with Service Providers and RECCo</a:t>
          </a:r>
        </a:p>
      </dgm:t>
    </dgm:pt>
    <dgm:pt modelId="{522FA229-15C1-42C0-B8D4-843266BED91B}" type="parTrans" cxnId="{894065FF-2022-4A1C-A90E-2AF3D47EB4C2}">
      <dgm:prSet/>
      <dgm:spPr/>
      <dgm:t>
        <a:bodyPr/>
        <a:lstStyle/>
        <a:p>
          <a:endParaRPr lang="en-GB"/>
        </a:p>
      </dgm:t>
    </dgm:pt>
    <dgm:pt modelId="{666EC02D-16D2-44DD-B5A6-B3B645849835}" type="sibTrans" cxnId="{894065FF-2022-4A1C-A90E-2AF3D47EB4C2}">
      <dgm:prSet/>
      <dgm:spPr/>
      <dgm:t>
        <a:bodyPr/>
        <a:lstStyle/>
        <a:p>
          <a:endParaRPr lang="en-GB"/>
        </a:p>
      </dgm:t>
    </dgm:pt>
    <dgm:pt modelId="{1472D836-DDA8-4E33-8774-CAD45CFB887F}">
      <dgm:prSet phldrT="[Text]" phldr="0" custT="1"/>
      <dgm:spPr/>
      <dgm:t>
        <a:bodyPr/>
        <a:lstStyle/>
        <a:p>
          <a:r>
            <a:rPr lang="en-GB" sz="1800" dirty="0"/>
            <a:t>Formal REC Issue to be raised to implement improvements to the SoLR Process</a:t>
          </a:r>
        </a:p>
      </dgm:t>
    </dgm:pt>
    <dgm:pt modelId="{0D84714F-E85F-4C5A-84A5-16BBCA901519}" type="parTrans" cxnId="{581B0F5F-CBD2-4C06-AF07-70A026997BA0}">
      <dgm:prSet/>
      <dgm:spPr/>
      <dgm:t>
        <a:bodyPr/>
        <a:lstStyle/>
        <a:p>
          <a:endParaRPr lang="en-GB"/>
        </a:p>
      </dgm:t>
    </dgm:pt>
    <dgm:pt modelId="{A6171E7B-66E7-4991-9AA5-3AC52B0F2E57}" type="sibTrans" cxnId="{581B0F5F-CBD2-4C06-AF07-70A026997BA0}">
      <dgm:prSet/>
      <dgm:spPr/>
      <dgm:t>
        <a:bodyPr/>
        <a:lstStyle/>
        <a:p>
          <a:endParaRPr lang="en-GB"/>
        </a:p>
      </dgm:t>
    </dgm:pt>
    <dgm:pt modelId="{7C702EF3-8C4F-42BB-8FD0-8A2844689819}" type="pres">
      <dgm:prSet presAssocID="{2D5ECEF7-4ABE-4B60-9A48-C2F229CA199B}" presName="Name0" presStyleCnt="0">
        <dgm:presLayoutVars>
          <dgm:dir/>
          <dgm:resizeHandles val="exact"/>
        </dgm:presLayoutVars>
      </dgm:prSet>
      <dgm:spPr/>
    </dgm:pt>
    <dgm:pt modelId="{5B1B2AAD-F71A-47B3-BC4F-CB1C7FD681BD}" type="pres">
      <dgm:prSet presAssocID="{646807D2-376D-44DB-A936-9130C0E3AC7E}" presName="parTxOnly" presStyleLbl="node1" presStyleIdx="0" presStyleCnt="3" custLinFactNeighborX="-49458" custLinFactNeighborY="-82325">
        <dgm:presLayoutVars>
          <dgm:bulletEnabled val="1"/>
        </dgm:presLayoutVars>
      </dgm:prSet>
      <dgm:spPr/>
    </dgm:pt>
    <dgm:pt modelId="{23E3D9C4-F661-4763-BC1D-4EDB2B5B2B43}" type="pres">
      <dgm:prSet presAssocID="{D0F91E12-22FB-49F7-900D-949502012698}" presName="parSpace" presStyleCnt="0"/>
      <dgm:spPr/>
    </dgm:pt>
    <dgm:pt modelId="{1446757F-C8E1-49C1-ADD2-5A0E37363E8B}" type="pres">
      <dgm:prSet presAssocID="{E0EE6B8E-9E2B-4FB4-9778-CF1FD48A39FC}" presName="parTxOnly" presStyleLbl="node1" presStyleIdx="1" presStyleCnt="3" custLinFactNeighborX="4813" custLinFactNeighborY="-67836">
        <dgm:presLayoutVars>
          <dgm:bulletEnabled val="1"/>
        </dgm:presLayoutVars>
      </dgm:prSet>
      <dgm:spPr/>
    </dgm:pt>
    <dgm:pt modelId="{A68D4CBF-81D6-4CCC-82F2-431FF8ECCB4A}" type="pres">
      <dgm:prSet presAssocID="{666EC02D-16D2-44DD-B5A6-B3B645849835}" presName="parSpace" presStyleCnt="0"/>
      <dgm:spPr/>
    </dgm:pt>
    <dgm:pt modelId="{6FA72EE9-75AC-4155-8AB3-4A9A95A4C52B}" type="pres">
      <dgm:prSet presAssocID="{1472D836-DDA8-4E33-8774-CAD45CFB887F}" presName="parTxOnly" presStyleLbl="node1" presStyleIdx="2" presStyleCnt="3">
        <dgm:presLayoutVars>
          <dgm:bulletEnabled val="1"/>
        </dgm:presLayoutVars>
      </dgm:prSet>
      <dgm:spPr/>
    </dgm:pt>
  </dgm:ptLst>
  <dgm:cxnLst>
    <dgm:cxn modelId="{581B0F5F-CBD2-4C06-AF07-70A026997BA0}" srcId="{2D5ECEF7-4ABE-4B60-9A48-C2F229CA199B}" destId="{1472D836-DDA8-4E33-8774-CAD45CFB887F}" srcOrd="2" destOrd="0" parTransId="{0D84714F-E85F-4C5A-84A5-16BBCA901519}" sibTransId="{A6171E7B-66E7-4991-9AA5-3AC52B0F2E57}"/>
    <dgm:cxn modelId="{64CA4A60-F79D-4733-9393-7FB53ABA1EAD}" type="presOf" srcId="{1472D836-DDA8-4E33-8774-CAD45CFB887F}" destId="{6FA72EE9-75AC-4155-8AB3-4A9A95A4C52B}" srcOrd="0" destOrd="0" presId="urn:microsoft.com/office/officeart/2005/8/layout/hChevron3"/>
    <dgm:cxn modelId="{27A88590-C6F3-4A54-8982-DBEC32FB702B}" type="presOf" srcId="{E0EE6B8E-9E2B-4FB4-9778-CF1FD48A39FC}" destId="{1446757F-C8E1-49C1-ADD2-5A0E37363E8B}" srcOrd="0" destOrd="0" presId="urn:microsoft.com/office/officeart/2005/8/layout/hChevron3"/>
    <dgm:cxn modelId="{BED2219B-3985-4C97-AD81-2ECCAC07DA5D}" type="presOf" srcId="{646807D2-376D-44DB-A936-9130C0E3AC7E}" destId="{5B1B2AAD-F71A-47B3-BC4F-CB1C7FD681BD}" srcOrd="0" destOrd="0" presId="urn:microsoft.com/office/officeart/2005/8/layout/hChevron3"/>
    <dgm:cxn modelId="{C24E979E-96A9-43B4-8ABF-6256C904BDAE}" srcId="{2D5ECEF7-4ABE-4B60-9A48-C2F229CA199B}" destId="{646807D2-376D-44DB-A936-9130C0E3AC7E}" srcOrd="0" destOrd="0" parTransId="{EE4E59D3-6C9F-471C-A983-D7A2DB68D982}" sibTransId="{D0F91E12-22FB-49F7-900D-949502012698}"/>
    <dgm:cxn modelId="{2A47A4A0-962E-4189-81E8-EBECEAA1AA35}" type="presOf" srcId="{2D5ECEF7-4ABE-4B60-9A48-C2F229CA199B}" destId="{7C702EF3-8C4F-42BB-8FD0-8A2844689819}" srcOrd="0" destOrd="0" presId="urn:microsoft.com/office/officeart/2005/8/layout/hChevron3"/>
    <dgm:cxn modelId="{894065FF-2022-4A1C-A90E-2AF3D47EB4C2}" srcId="{2D5ECEF7-4ABE-4B60-9A48-C2F229CA199B}" destId="{E0EE6B8E-9E2B-4FB4-9778-CF1FD48A39FC}" srcOrd="1" destOrd="0" parTransId="{522FA229-15C1-42C0-B8D4-843266BED91B}" sibTransId="{666EC02D-16D2-44DD-B5A6-B3B645849835}"/>
    <dgm:cxn modelId="{63A15BC3-F08A-42F3-9151-397B2834D014}" type="presParOf" srcId="{7C702EF3-8C4F-42BB-8FD0-8A2844689819}" destId="{5B1B2AAD-F71A-47B3-BC4F-CB1C7FD681BD}" srcOrd="0" destOrd="0" presId="urn:microsoft.com/office/officeart/2005/8/layout/hChevron3"/>
    <dgm:cxn modelId="{F8469469-52F8-4B9C-BA1D-5045EBCBFA80}" type="presParOf" srcId="{7C702EF3-8C4F-42BB-8FD0-8A2844689819}" destId="{23E3D9C4-F661-4763-BC1D-4EDB2B5B2B43}" srcOrd="1" destOrd="0" presId="urn:microsoft.com/office/officeart/2005/8/layout/hChevron3"/>
    <dgm:cxn modelId="{B9EE8768-CD0A-4070-BD61-135288F616E4}" type="presParOf" srcId="{7C702EF3-8C4F-42BB-8FD0-8A2844689819}" destId="{1446757F-C8E1-49C1-ADD2-5A0E37363E8B}" srcOrd="2" destOrd="0" presId="urn:microsoft.com/office/officeart/2005/8/layout/hChevron3"/>
    <dgm:cxn modelId="{9D1A610F-1866-4F04-801B-050D0F32A0C0}" type="presParOf" srcId="{7C702EF3-8C4F-42BB-8FD0-8A2844689819}" destId="{A68D4CBF-81D6-4CCC-82F2-431FF8ECCB4A}" srcOrd="3" destOrd="0" presId="urn:microsoft.com/office/officeart/2005/8/layout/hChevron3"/>
    <dgm:cxn modelId="{F2E05CDF-C0CB-4155-896E-A4ADFB6FA13E}" type="presParOf" srcId="{7C702EF3-8C4F-42BB-8FD0-8A2844689819}" destId="{6FA72EE9-75AC-4155-8AB3-4A9A95A4C52B}" srcOrd="4"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1B2AAD-F71A-47B3-BC4F-CB1C7FD681BD}">
      <dsp:nvSpPr>
        <dsp:cNvPr id="0" name=""/>
        <dsp:cNvSpPr/>
      </dsp:nvSpPr>
      <dsp:spPr>
        <a:xfrm>
          <a:off x="0" y="0"/>
          <a:ext cx="3567959" cy="1217889"/>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marL="0" lvl="0" indent="0" algn="ctr" defTabSz="1244600">
            <a:lnSpc>
              <a:spcPct val="90000"/>
            </a:lnSpc>
            <a:spcBef>
              <a:spcPct val="0"/>
            </a:spcBef>
            <a:spcAft>
              <a:spcPct val="35000"/>
            </a:spcAft>
            <a:buNone/>
          </a:pPr>
          <a:r>
            <a:rPr lang="en-GB" sz="2800" kern="1200" dirty="0"/>
            <a:t>Short Term</a:t>
          </a:r>
        </a:p>
      </dsp:txBody>
      <dsp:txXfrm>
        <a:off x="0" y="0"/>
        <a:ext cx="3263487" cy="1217889"/>
      </dsp:txXfrm>
    </dsp:sp>
    <dsp:sp modelId="{1446757F-C8E1-49C1-ADD2-5A0E37363E8B}">
      <dsp:nvSpPr>
        <dsp:cNvPr id="0" name=""/>
        <dsp:cNvSpPr/>
      </dsp:nvSpPr>
      <dsp:spPr>
        <a:xfrm>
          <a:off x="2892792" y="0"/>
          <a:ext cx="3567959" cy="121788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en-GB" sz="2800" kern="1200" dirty="0"/>
            <a:t>Medium</a:t>
          </a:r>
          <a:r>
            <a:rPr lang="en-GB" sz="3600" kern="1200" dirty="0"/>
            <a:t> </a:t>
          </a:r>
          <a:r>
            <a:rPr lang="en-GB" sz="2800" kern="1200" dirty="0"/>
            <a:t>Term</a:t>
          </a:r>
        </a:p>
      </dsp:txBody>
      <dsp:txXfrm>
        <a:off x="3501737" y="0"/>
        <a:ext cx="2350070" cy="1217889"/>
      </dsp:txXfrm>
    </dsp:sp>
    <dsp:sp modelId="{6FA72EE9-75AC-4155-8AB3-4A9A95A4C52B}">
      <dsp:nvSpPr>
        <dsp:cNvPr id="0" name=""/>
        <dsp:cNvSpPr/>
      </dsp:nvSpPr>
      <dsp:spPr>
        <a:xfrm>
          <a:off x="5712815" y="0"/>
          <a:ext cx="3567959" cy="121788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en-GB" sz="2800" kern="1200" dirty="0"/>
            <a:t>Long Term</a:t>
          </a:r>
        </a:p>
      </dsp:txBody>
      <dsp:txXfrm>
        <a:off x="6321760" y="0"/>
        <a:ext cx="2350070" cy="12178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1B2AAD-F71A-47B3-BC4F-CB1C7FD681BD}">
      <dsp:nvSpPr>
        <dsp:cNvPr id="0" name=""/>
        <dsp:cNvSpPr/>
      </dsp:nvSpPr>
      <dsp:spPr>
        <a:xfrm>
          <a:off x="0" y="0"/>
          <a:ext cx="3567959" cy="1217889"/>
        </a:xfrm>
        <a:prstGeom prst="homePlate">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GB" sz="1800" kern="1200" dirty="0"/>
            <a:t>Code Manager to draft REC Guidance Document and review working group outputs</a:t>
          </a:r>
        </a:p>
      </dsp:txBody>
      <dsp:txXfrm>
        <a:off x="0" y="0"/>
        <a:ext cx="3263487" cy="1217889"/>
      </dsp:txXfrm>
    </dsp:sp>
    <dsp:sp modelId="{1446757F-C8E1-49C1-ADD2-5A0E37363E8B}">
      <dsp:nvSpPr>
        <dsp:cNvPr id="0" name=""/>
        <dsp:cNvSpPr/>
      </dsp:nvSpPr>
      <dsp:spPr>
        <a:xfrm>
          <a:off x="2892792" y="0"/>
          <a:ext cx="3567959" cy="1217889"/>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GB" sz="1800" kern="1200" dirty="0"/>
            <a:t>Code Manager to engage in closed sessions with Service Providers and RECCo</a:t>
          </a:r>
        </a:p>
      </dsp:txBody>
      <dsp:txXfrm>
        <a:off x="3501737" y="0"/>
        <a:ext cx="2350070" cy="1217889"/>
      </dsp:txXfrm>
    </dsp:sp>
    <dsp:sp modelId="{6FA72EE9-75AC-4155-8AB3-4A9A95A4C52B}">
      <dsp:nvSpPr>
        <dsp:cNvPr id="0" name=""/>
        <dsp:cNvSpPr/>
      </dsp:nvSpPr>
      <dsp:spPr>
        <a:xfrm>
          <a:off x="5712815" y="0"/>
          <a:ext cx="3567959" cy="1217889"/>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GB" sz="1800" kern="1200" dirty="0"/>
            <a:t>Formal REC Issue to be raised to implement improvements to the SoLR Process</a:t>
          </a:r>
        </a:p>
      </dsp:txBody>
      <dsp:txXfrm>
        <a:off x="6321760" y="0"/>
        <a:ext cx="2350070" cy="121788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15/04/2026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3C62E-689D-4CCC-894D-A0BD80F8406D}" type="datetimeFigureOut">
              <a:rPr lang="en-GB" smtClean="0"/>
              <a:t>15/04/2026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87B590-3D49-4E4E-B05A-95B3D903BA84}" type="slidenum">
              <a:rPr lang="en-GB" smtClean="0"/>
              <a:t>‹#›</a:t>
            </a:fld>
            <a:endParaRPr lang="en-GB"/>
          </a:p>
        </p:txBody>
      </p:sp>
    </p:spTree>
    <p:extLst>
      <p:ext uri="{BB962C8B-B14F-4D97-AF65-F5344CB8AC3E}">
        <p14:creationId xmlns:p14="http://schemas.microsoft.com/office/powerpoint/2010/main" val="372197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887B590-3D49-4E4E-B05A-95B3D903BA84}" type="slidenum">
              <a:rPr lang="en-GB" smtClean="0"/>
              <a:t>10</a:t>
            </a:fld>
            <a:endParaRPr lang="en-GB"/>
          </a:p>
        </p:txBody>
      </p:sp>
    </p:spTree>
    <p:extLst>
      <p:ext uri="{BB962C8B-B14F-4D97-AF65-F5344CB8AC3E}">
        <p14:creationId xmlns:p14="http://schemas.microsoft.com/office/powerpoint/2010/main" val="3701574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2974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1653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45604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3" y="1228166"/>
            <a:ext cx="1917513"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2"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8" y="2212973"/>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9643841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85AD-A064-85CB-B460-D2D68E4152C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57C674-EBD3-A6A6-A79B-7ACC4B1DB4C9}"/>
              </a:ext>
            </a:extLst>
          </p:cNvPr>
          <p:cNvSpPr>
            <a:spLocks noGrp="1"/>
          </p:cNvSpPr>
          <p:nvPr>
            <p:ph type="dt" sz="half" idx="10"/>
          </p:nvPr>
        </p:nvSpPr>
        <p:spPr/>
        <p:txBody>
          <a:bodyPr/>
          <a:lstStyle/>
          <a:p>
            <a:pPr defTabSz="914377">
              <a:defRPr/>
            </a:pPr>
            <a:fld id="{787BEC9A-147B-4F04-BC34-F484603F7695}" type="datetimeFigureOut">
              <a:rPr lang="en-GB" smtClean="0">
                <a:solidFill>
                  <a:srgbClr val="201E2E">
                    <a:tint val="75000"/>
                  </a:srgbClr>
                </a:solidFill>
              </a:rPr>
              <a:pPr defTabSz="914377">
                <a:defRPr/>
              </a:pPr>
              <a:t>15/04/2026</a:t>
            </a:fld>
            <a:endParaRPr lang="en-GB">
              <a:solidFill>
                <a:srgbClr val="201E2E">
                  <a:tint val="75000"/>
                </a:srgbClr>
              </a:solidFill>
            </a:endParaRPr>
          </a:p>
        </p:txBody>
      </p:sp>
      <p:sp>
        <p:nvSpPr>
          <p:cNvPr id="4" name="Footer Placeholder 3">
            <a:extLst>
              <a:ext uri="{FF2B5EF4-FFF2-40B4-BE49-F238E27FC236}">
                <a16:creationId xmlns:a16="http://schemas.microsoft.com/office/drawing/2014/main" id="{6E50B010-42D4-CEF0-1A00-C77ABA5EAAC1}"/>
              </a:ext>
            </a:extLst>
          </p:cNvPr>
          <p:cNvSpPr>
            <a:spLocks noGrp="1"/>
          </p:cNvSpPr>
          <p:nvPr>
            <p:ph type="ftr" sz="quarter" idx="11"/>
          </p:nvPr>
        </p:nvSpPr>
        <p:spPr/>
        <p:txBody>
          <a:bodyPr/>
          <a:lstStyle/>
          <a:p>
            <a:pPr defTabSz="914377">
              <a:defRPr/>
            </a:pPr>
            <a:endParaRPr lang="en-GB">
              <a:solidFill>
                <a:srgbClr val="201E2E">
                  <a:tint val="75000"/>
                </a:srgbClr>
              </a:solidFill>
            </a:endParaRPr>
          </a:p>
        </p:txBody>
      </p:sp>
      <p:sp>
        <p:nvSpPr>
          <p:cNvPr id="5" name="Slide Number Placeholder 4">
            <a:extLst>
              <a:ext uri="{FF2B5EF4-FFF2-40B4-BE49-F238E27FC236}">
                <a16:creationId xmlns:a16="http://schemas.microsoft.com/office/drawing/2014/main" id="{4A5F1303-7657-7F40-0D77-FCB9504645BF}"/>
              </a:ext>
            </a:extLst>
          </p:cNvPr>
          <p:cNvSpPr>
            <a:spLocks noGrp="1"/>
          </p:cNvSpPr>
          <p:nvPr>
            <p:ph type="sldNum" sz="quarter" idx="12"/>
          </p:nvPr>
        </p:nvSpPr>
        <p:spPr/>
        <p:txBody>
          <a:body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spTree>
    <p:extLst>
      <p:ext uri="{BB962C8B-B14F-4D97-AF65-F5344CB8AC3E}">
        <p14:creationId xmlns:p14="http://schemas.microsoft.com/office/powerpoint/2010/main" val="13547135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9"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1"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3"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5" y="3507233"/>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8" y="3163889"/>
            <a:ext cx="7422683" cy="3273425"/>
          </a:xfrm>
          <a:prstGeom prst="rect">
            <a:avLst/>
          </a:prstGeom>
        </p:spPr>
        <p:txBody>
          <a:bodyPr numCol="2">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77037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2"/>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5" y="1"/>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01E2E"/>
              </a:solidFill>
              <a:effectLst/>
              <a:uLnTx/>
              <a:uFillTx/>
              <a:latin typeface="Outfit"/>
              <a:ea typeface="+mn-ea"/>
              <a:cs typeface="+mn-cs"/>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4" y="476656"/>
            <a:ext cx="8506211" cy="6378383"/>
          </a:xfrm>
          <a:prstGeom prst="rect">
            <a:avLst/>
          </a:prstGeom>
        </p:spPr>
      </p:pic>
      <p:pic>
        <p:nvPicPr>
          <p:cNvPr id="10" name="Google Shape;116;p19">
            <a:extLst>
              <a:ext uri="{FF2B5EF4-FFF2-40B4-BE49-F238E27FC236}">
                <a16:creationId xmlns:a16="http://schemas.microsoft.com/office/drawing/2014/main" id="{DD49FF27-6934-7D5C-6961-DFCCE7F115DE}"/>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
        <p:nvSpPr>
          <p:cNvPr id="4" name="Title 1">
            <a:extLst>
              <a:ext uri="{FF2B5EF4-FFF2-40B4-BE49-F238E27FC236}">
                <a16:creationId xmlns:a16="http://schemas.microsoft.com/office/drawing/2014/main" id="{4857E8E1-F337-DD04-C9A5-70155009690F}"/>
              </a:ext>
            </a:extLst>
          </p:cNvPr>
          <p:cNvSpPr>
            <a:spLocks noGrp="1"/>
          </p:cNvSpPr>
          <p:nvPr>
            <p:ph type="title" hasCustomPrompt="1"/>
          </p:nvPr>
        </p:nvSpPr>
        <p:spPr>
          <a:xfrm>
            <a:off x="6784482" y="3119551"/>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61712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317822922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5" name="Picture 4" descr="A picture containing sign&#10;&#10;Description automatically generated">
            <a:extLst>
              <a:ext uri="{FF2B5EF4-FFF2-40B4-BE49-F238E27FC236}">
                <a16:creationId xmlns:a16="http://schemas.microsoft.com/office/drawing/2014/main" id="{CEF97E8B-9EAB-1260-4A7C-632899A1D7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1"/>
            <a:ext cx="4557799" cy="3041073"/>
          </a:xfrm>
          <a:prstGeom prst="rect">
            <a:avLst/>
          </a:prstGeom>
        </p:spPr>
      </p:pic>
    </p:spTree>
    <p:extLst>
      <p:ext uri="{BB962C8B-B14F-4D97-AF65-F5344CB8AC3E}">
        <p14:creationId xmlns:p14="http://schemas.microsoft.com/office/powerpoint/2010/main" val="314642095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205612421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8" y="3163889"/>
            <a:ext cx="7422683" cy="3273425"/>
          </a:xfrm>
          <a:prstGeom prst="rect">
            <a:avLst/>
          </a:prstGeom>
        </p:spPr>
        <p:txBody>
          <a:bodyPr numCol="1">
            <a:normAutofit/>
          </a:bodyPr>
          <a:lstStyle>
            <a:lvl1pPr marL="285744" indent="-285744">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Include only essential points</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3" y="2304305"/>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8386012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8" y="4370053"/>
            <a:ext cx="8851525" cy="15155"/>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1"/>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50"/>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1"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3" y="3764975"/>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1"/>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5" y="4457472"/>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5" y="333278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69"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39746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1"/>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49" y="57152"/>
            <a:ext cx="6267451"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336170"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1"/>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5992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15/04/2026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0"/>
            <a:ext cx="1080000" cy="208005"/>
          </a:xfrm>
          <a:prstGeom prst="rect">
            <a:avLst/>
          </a:prstGeom>
        </p:spPr>
      </p:pic>
    </p:spTree>
    <p:extLst>
      <p:ext uri="{BB962C8B-B14F-4D97-AF65-F5344CB8AC3E}">
        <p14:creationId xmlns:p14="http://schemas.microsoft.com/office/powerpoint/2010/main" val="25672494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744"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Google Shape;71;p15">
            <a:extLst>
              <a:ext uri="{FF2B5EF4-FFF2-40B4-BE49-F238E27FC236}">
                <a16:creationId xmlns:a16="http://schemas.microsoft.com/office/drawing/2014/main" id="{EBC51B30-554F-CFD3-F98A-8FCBBE2E8828}"/>
              </a:ext>
            </a:extLst>
          </p:cNvPr>
          <p:cNvSpPr/>
          <p:nvPr userDrawn="1"/>
        </p:nvSpPr>
        <p:spPr>
          <a:xfrm>
            <a:off x="0" y="1"/>
            <a:ext cx="12192000" cy="781235"/>
          </a:xfrm>
          <a:prstGeom prst="rect">
            <a:avLst/>
          </a:prstGeom>
          <a:solidFill>
            <a:srgbClr val="F8F8F8"/>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201E2E"/>
              </a:solidFill>
              <a:effectLst/>
              <a:uLnTx/>
              <a:uFillTx/>
              <a:latin typeface="Outfit"/>
              <a:ea typeface="+mn-ea"/>
              <a:cs typeface="+mn-cs"/>
            </a:endParaRPr>
          </a:p>
        </p:txBody>
      </p:sp>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defRPr/>
            </a:pPr>
            <a:fld id="{787BEC9A-147B-4F04-BC34-F484603F7695}" type="datetimeFigureOut">
              <a:rPr lang="en-GB" smtClean="0">
                <a:solidFill>
                  <a:srgbClr val="201E2E">
                    <a:tint val="75000"/>
                  </a:srgbClr>
                </a:solidFill>
              </a:rPr>
              <a:pPr defTabSz="914377">
                <a:defRPr/>
              </a:pPr>
              <a:t>15/04/2026</a:t>
            </a:fld>
            <a:endParaRPr lang="en-GB">
              <a:solidFill>
                <a:srgbClr val="201E2E">
                  <a:tint val="75000"/>
                </a:srgbClr>
              </a:solidFill>
            </a:endParaRPr>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defRPr/>
            </a:pPr>
            <a:endParaRPr lang="en-GB">
              <a:solidFill>
                <a:srgbClr val="201E2E">
                  <a:tint val="75000"/>
                </a:srgbClr>
              </a:solidFill>
            </a:endParaRPr>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pic>
        <p:nvPicPr>
          <p:cNvPr id="8" name="Google Shape;73;p15">
            <a:extLst>
              <a:ext uri="{FF2B5EF4-FFF2-40B4-BE49-F238E27FC236}">
                <a16:creationId xmlns:a16="http://schemas.microsoft.com/office/drawing/2014/main" id="{6C5A73D8-EF8F-A97F-EC1D-7212D88D5093}"/>
              </a:ext>
            </a:extLst>
          </p:cNvPr>
          <p:cNvPicPr preferRelativeResize="0">
            <a:picLocks noChangeAspect="1"/>
          </p:cNvPicPr>
          <p:nvPr userDrawn="1"/>
        </p:nvPicPr>
        <p:blipFill>
          <a:blip r:embed="rId14">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21913933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1"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654388" y="4190072"/>
            <a:ext cx="6556672" cy="1939635"/>
          </a:xfrm>
        </p:spPr>
        <p:txBody>
          <a:bodyPr>
            <a:normAutofit fontScale="90000"/>
          </a:bodyPr>
          <a:lstStyle/>
          <a:p>
            <a:r>
              <a:rPr lang="en-GB" dirty="0">
                <a:latin typeface="Roboto"/>
                <a:ea typeface="Roboto"/>
                <a:cs typeface="Roboto"/>
              </a:rPr>
              <a:t>SoLR process improvements working group – Meeting 4</a:t>
            </a:r>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b="0" dirty="0">
                <a:latin typeface="Roboto"/>
                <a:ea typeface="Roboto"/>
                <a:cs typeface="Roboto"/>
              </a:rPr>
              <a:t>16 April 2026</a:t>
            </a:r>
            <a:br>
              <a:rPr lang="en-GB" dirty="0">
                <a:latin typeface="Roboto"/>
                <a:ea typeface="Roboto"/>
                <a:cs typeface="Roboto"/>
              </a:rPr>
            </a:br>
            <a:br>
              <a:rPr lang="en-GB" dirty="0">
                <a:latin typeface="Roboto"/>
                <a:ea typeface="Roboto"/>
                <a:cs typeface="Roboto"/>
              </a:rPr>
            </a:br>
            <a:endParaRPr lang="en-GB" dirty="0">
              <a:latin typeface="Roboto"/>
              <a:ea typeface="Roboto"/>
              <a:cs typeface="Roboto"/>
            </a:endParaRP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D698-AC8B-3D88-DA08-DD6B9A5E8893}"/>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Content Placeholder 3">
            <a:extLst>
              <a:ext uri="{FF2B5EF4-FFF2-40B4-BE49-F238E27FC236}">
                <a16:creationId xmlns:a16="http://schemas.microsoft.com/office/drawing/2014/main" id="{4BF80FFF-CA68-2525-2483-763BF13B62C0}"/>
              </a:ext>
            </a:extLst>
          </p:cNvPr>
          <p:cNvGraphicFramePr>
            <a:graphicFrameLocks noGrp="1"/>
          </p:cNvGraphicFramePr>
          <p:nvPr>
            <p:ph type="media" sz="quarter" idx="10"/>
            <p:extLst>
              <p:ext uri="{D42A27DB-BD31-4B8C-83A1-F6EECF244321}">
                <p14:modId xmlns:p14="http://schemas.microsoft.com/office/powerpoint/2010/main" val="3536748491"/>
              </p:ext>
            </p:extLst>
          </p:nvPr>
        </p:nvGraphicFramePr>
        <p:xfrm>
          <a:off x="544014" y="1224907"/>
          <a:ext cx="10300770" cy="4742321"/>
        </p:xfrm>
        <a:graphic>
          <a:graphicData uri="http://schemas.openxmlformats.org/drawingml/2006/table">
            <a:tbl>
              <a:tblPr firstRow="1" firstCol="1" lastRow="1" lastCol="1" bandRow="1" bandCol="1">
                <a:tableStyleId>{F5AB1C69-6EDB-4FF4-983F-18BD219EF322}</a:tableStyleId>
              </a:tblPr>
              <a:tblGrid>
                <a:gridCol w="828385">
                  <a:extLst>
                    <a:ext uri="{9D8B030D-6E8A-4147-A177-3AD203B41FA5}">
                      <a16:colId xmlns:a16="http://schemas.microsoft.com/office/drawing/2014/main" val="1478529920"/>
                    </a:ext>
                  </a:extLst>
                </a:gridCol>
                <a:gridCol w="4027920">
                  <a:extLst>
                    <a:ext uri="{9D8B030D-6E8A-4147-A177-3AD203B41FA5}">
                      <a16:colId xmlns:a16="http://schemas.microsoft.com/office/drawing/2014/main" val="4228647235"/>
                    </a:ext>
                  </a:extLst>
                </a:gridCol>
                <a:gridCol w="2132491">
                  <a:extLst>
                    <a:ext uri="{9D8B030D-6E8A-4147-A177-3AD203B41FA5}">
                      <a16:colId xmlns:a16="http://schemas.microsoft.com/office/drawing/2014/main" val="1487292598"/>
                    </a:ext>
                  </a:extLst>
                </a:gridCol>
                <a:gridCol w="1394135">
                  <a:extLst>
                    <a:ext uri="{9D8B030D-6E8A-4147-A177-3AD203B41FA5}">
                      <a16:colId xmlns:a16="http://schemas.microsoft.com/office/drawing/2014/main" val="4126557002"/>
                    </a:ext>
                  </a:extLst>
                </a:gridCol>
                <a:gridCol w="1917839">
                  <a:extLst>
                    <a:ext uri="{9D8B030D-6E8A-4147-A177-3AD203B41FA5}">
                      <a16:colId xmlns:a16="http://schemas.microsoft.com/office/drawing/2014/main" val="590167111"/>
                    </a:ext>
                  </a:extLst>
                </a:gridCol>
              </a:tblGrid>
              <a:tr h="578486">
                <a:tc>
                  <a:txBody>
                    <a:bodyPr/>
                    <a:lstStyle/>
                    <a:p>
                      <a:pPr>
                        <a:spcBef>
                          <a:spcPts val="1200"/>
                        </a:spcBef>
                        <a:spcAft>
                          <a:spcPts val="1200"/>
                        </a:spcAft>
                        <a:buNone/>
                      </a:pPr>
                      <a:r>
                        <a:rPr lang="en-GB" sz="1400" spc="150">
                          <a:effectLst/>
                          <a:latin typeface="Roboto" panose="02000000000000000000" pitchFamily="2" charset="0"/>
                          <a:ea typeface="Roboto" panose="02000000000000000000" pitchFamily="2" charset="0"/>
                          <a:cs typeface="Roboto" panose="02000000000000000000" pitchFamily="2" charset="0"/>
                        </a:rPr>
                        <a:t> </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400" spc="150">
                          <a:effectLst/>
                          <a:latin typeface="Roboto" panose="02000000000000000000" pitchFamily="2" charset="0"/>
                          <a:ea typeface="Roboto" panose="02000000000000000000" pitchFamily="2" charset="0"/>
                          <a:cs typeface="Roboto" panose="02000000000000000000" pitchFamily="2" charset="0"/>
                        </a:rPr>
                        <a:t>TITLE</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400" spc="150">
                          <a:effectLst/>
                          <a:latin typeface="Roboto" panose="02000000000000000000" pitchFamily="2" charset="0"/>
                          <a:ea typeface="Roboto" panose="02000000000000000000" pitchFamily="2" charset="0"/>
                          <a:cs typeface="Roboto" panose="02000000000000000000" pitchFamily="2" charset="0"/>
                        </a:rPr>
                        <a:t>PAPER </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400" spc="150">
                          <a:effectLst/>
                          <a:latin typeface="Roboto" panose="02000000000000000000" pitchFamily="2" charset="0"/>
                          <a:ea typeface="Roboto" panose="02000000000000000000" pitchFamily="2" charset="0"/>
                          <a:cs typeface="Roboto" panose="02000000000000000000" pitchFamily="2" charset="0"/>
                        </a:rPr>
                        <a:t>TIME</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400" spc="150">
                          <a:effectLst/>
                          <a:latin typeface="Roboto" panose="02000000000000000000" pitchFamily="2" charset="0"/>
                          <a:ea typeface="Roboto" panose="02000000000000000000" pitchFamily="2" charset="0"/>
                          <a:cs typeface="Roboto" panose="02000000000000000000" pitchFamily="2" charset="0"/>
                        </a:rPr>
                        <a:t>LEAD</a:t>
                      </a:r>
                      <a:endParaRPr lang="en-GB" sz="14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extLst>
                  <a:ext uri="{0D108BD9-81ED-4DB2-BD59-A6C34878D82A}">
                    <a16:rowId xmlns:a16="http://schemas.microsoft.com/office/drawing/2014/main" val="459562486"/>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1</a:t>
                      </a:r>
                    </a:p>
                  </a:txBody>
                  <a:tcPr marL="104474" marR="104474" marT="0" marB="0" anchor="ct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Welcome and Introduction</a:t>
                      </a:r>
                    </a:p>
                  </a:txBody>
                  <a:tcPr marL="104474" marR="104474" marT="0" marB="0" anchor="ct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10:00</a:t>
                      </a:r>
                    </a:p>
                  </a:txBody>
                  <a:tcPr marL="104474" marR="104474" marT="0" marB="0" anchor="ct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1896640117"/>
                  </a:ext>
                </a:extLst>
              </a:tr>
              <a:tr h="692919">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2</a:t>
                      </a:r>
                    </a:p>
                  </a:txBody>
                  <a:tcPr marL="104474" marR="104474" marT="0" marB="0" anchor="ct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Approval of Previous Minutes </a:t>
                      </a:r>
                      <a:br>
                        <a:rPr lang="en-GB" sz="1400">
                          <a:effectLst/>
                          <a:latin typeface="Roboto" panose="02000000000000000000" pitchFamily="2" charset="0"/>
                          <a:ea typeface="Roboto" panose="02000000000000000000" pitchFamily="2" charset="0"/>
                          <a:cs typeface="Roboto" panose="02000000000000000000" pitchFamily="2" charset="0"/>
                        </a:rPr>
                      </a:br>
                      <a:r>
                        <a:rPr lang="en-GB" sz="1400">
                          <a:effectLst/>
                          <a:latin typeface="Roboto" panose="02000000000000000000" pitchFamily="2" charset="0"/>
                          <a:ea typeface="Roboto" panose="02000000000000000000" pitchFamily="2" charset="0"/>
                          <a:cs typeface="Roboto" panose="02000000000000000000" pitchFamily="2" charset="0"/>
                        </a:rPr>
                        <a:t>(For Agreement)</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SoLR Workgroup Meeting 3 Notes 20260312</a:t>
                      </a:r>
                    </a:p>
                  </a:txBody>
                  <a:tcPr marL="104474" marR="104474" marT="0" marB="0" anchor="ctr">
                    <a:solidFill>
                      <a:srgbClr val="D5E3E0"/>
                    </a:solidFill>
                  </a:tcP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10:05</a:t>
                      </a:r>
                    </a:p>
                  </a:txBody>
                  <a:tcPr marL="104474" marR="104474" marT="0" marB="0" anchor="ctr">
                    <a:solidFill>
                      <a:srgbClr val="D5E3E0"/>
                    </a:solidFill>
                  </a:tcP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2941741928"/>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3</a:t>
                      </a:r>
                    </a:p>
                  </a:txBody>
                  <a:tcPr marL="104474" marR="104474" marT="0" marB="0" anchor="ct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Recap of Previous Sections</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10:10</a:t>
                      </a:r>
                    </a:p>
                  </a:txBody>
                  <a:tcPr marL="104474" marR="104474" marT="0" marB="0" anchor="ctr">
                    <a:solidFill>
                      <a:srgbClr val="D5E3E0"/>
                    </a:solidFill>
                  </a:tcP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James Hardy</a:t>
                      </a:r>
                    </a:p>
                  </a:txBody>
                  <a:tcPr marL="104474" marR="104474" marT="0" marB="0" anchor="ctr"/>
                </a:tc>
                <a:extLst>
                  <a:ext uri="{0D108BD9-81ED-4DB2-BD59-A6C34878D82A}">
                    <a16:rowId xmlns:a16="http://schemas.microsoft.com/office/drawing/2014/main" val="3480000718"/>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4</a:t>
                      </a:r>
                    </a:p>
                  </a:txBody>
                  <a:tcPr marL="104474" marR="104474" marT="0" marB="0" anchor="ct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Additional Points for Discussion</a:t>
                      </a:r>
                    </a:p>
                  </a:txBody>
                  <a:tcPr marL="104474" marR="104474" marT="0" marB="0" anchor="ctr">
                    <a:solidFill>
                      <a:srgbClr val="D5E3E0"/>
                    </a:solidFill>
                  </a:tcP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10:15</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3170843783"/>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5</a:t>
                      </a:r>
                    </a:p>
                  </a:txBody>
                  <a:tcPr marL="104474" marR="104474" marT="0" marB="0" anchor="ct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SoLR Guidance Document</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Verba;;</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10:45</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James Hardy</a:t>
                      </a:r>
                    </a:p>
                  </a:txBody>
                  <a:tcPr marL="104474" marR="104474" marT="0" marB="0" anchor="ctr"/>
                </a:tc>
                <a:extLst>
                  <a:ext uri="{0D108BD9-81ED-4DB2-BD59-A6C34878D82A}">
                    <a16:rowId xmlns:a16="http://schemas.microsoft.com/office/drawing/2014/main" val="3176292842"/>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7</a:t>
                      </a:r>
                    </a:p>
                  </a:txBody>
                  <a:tcPr marL="104474" marR="104474" marT="0" marB="0" anchor="ct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Next Steps and Code Manager Actions</a:t>
                      </a:r>
                    </a:p>
                  </a:txBody>
                  <a:tcPr marL="104474" marR="104474" marT="0" marB="0" anchor="ctr">
                    <a:solidFill>
                      <a:srgbClr val="D5E3E0"/>
                    </a:solidFill>
                  </a:tcPr>
                </a:tc>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10:55</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James Hardy</a:t>
                      </a:r>
                    </a:p>
                  </a:txBody>
                  <a:tcPr marL="104474" marR="104474" marT="0" marB="0" anchor="ctr"/>
                </a:tc>
                <a:extLst>
                  <a:ext uri="{0D108BD9-81ED-4DB2-BD59-A6C34878D82A}">
                    <a16:rowId xmlns:a16="http://schemas.microsoft.com/office/drawing/2014/main" val="489591142"/>
                  </a:ext>
                </a:extLst>
              </a:tr>
              <a:tr h="578486">
                <a:tc>
                  <a:txBody>
                    <a:bodyPr/>
                    <a:lstStyle/>
                    <a:p>
                      <a:pPr>
                        <a:spcBef>
                          <a:spcPts val="1200"/>
                        </a:spcBef>
                        <a:spcAft>
                          <a:spcPts val="1200"/>
                        </a:spcAft>
                        <a:buNone/>
                      </a:pPr>
                      <a:r>
                        <a:rPr lang="en-GB" sz="1400">
                          <a:effectLst/>
                          <a:latin typeface="Roboto" panose="02000000000000000000" pitchFamily="2" charset="0"/>
                          <a:ea typeface="Roboto" panose="02000000000000000000" pitchFamily="2" charset="0"/>
                          <a:cs typeface="Roboto" panose="02000000000000000000" pitchFamily="2" charset="0"/>
                        </a:rPr>
                        <a:t>8</a:t>
                      </a:r>
                    </a:p>
                  </a:txBody>
                  <a:tcPr marL="104474" marR="104474" marT="0" marB="0" anchor="ctr"/>
                </a:tc>
                <a:tc>
                  <a:txBody>
                    <a:bodyPr/>
                    <a:lstStyle/>
                    <a:p>
                      <a:pPr>
                        <a:spcBef>
                          <a:spcPts val="1200"/>
                        </a:spcBef>
                        <a:spcAft>
                          <a:spcPts val="1200"/>
                        </a:spcAft>
                        <a:buNone/>
                      </a:pPr>
                      <a:r>
                        <a:rPr lang="en-GB" sz="1400" b="0" dirty="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104474" marR="104474" marT="0" marB="0" anchor="ctr">
                    <a:solidFill>
                      <a:srgbClr val="D5E3E0"/>
                    </a:solidFill>
                  </a:tcPr>
                </a:tc>
                <a:tc>
                  <a:txBody>
                    <a:bodyPr/>
                    <a:lstStyle/>
                    <a:p>
                      <a:pPr>
                        <a:spcBef>
                          <a:spcPts val="1200"/>
                        </a:spcBef>
                        <a:spcAft>
                          <a:spcPts val="1200"/>
                        </a:spcAft>
                        <a:buNone/>
                      </a:pPr>
                      <a:r>
                        <a:rPr lang="en-GB" sz="1400" b="0" dirty="0">
                          <a:solidFill>
                            <a:schemeClr val="tx1"/>
                          </a:solidFill>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400" b="0" dirty="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104474" marR="104474" marT="0" marB="0" anchor="ctr">
                    <a:solidFill>
                      <a:srgbClr val="D5E3E0"/>
                    </a:solidFill>
                  </a:tcPr>
                </a:tc>
                <a:tc>
                  <a:txBody>
                    <a:bodyPr/>
                    <a:lstStyle/>
                    <a:p>
                      <a:pPr>
                        <a:spcBef>
                          <a:spcPts val="1200"/>
                        </a:spcBef>
                        <a:spcAft>
                          <a:spcPts val="12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3565804712"/>
                  </a:ext>
                </a:extLst>
              </a:tr>
            </a:tbl>
          </a:graphicData>
        </a:graphic>
      </p:graphicFrame>
    </p:spTree>
    <p:extLst>
      <p:ext uri="{BB962C8B-B14F-4D97-AF65-F5344CB8AC3E}">
        <p14:creationId xmlns:p14="http://schemas.microsoft.com/office/powerpoint/2010/main" val="1732965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01A-1FB3-3A1E-8A2B-227C40FCDF9F}"/>
              </a:ext>
            </a:extLst>
          </p:cNvPr>
          <p:cNvSpPr>
            <a:spLocks noGrp="1"/>
          </p:cNvSpPr>
          <p:nvPr>
            <p:ph type="title"/>
          </p:nvPr>
        </p:nvSpPr>
        <p:spPr>
          <a:xfrm>
            <a:off x="4031672" y="2766219"/>
            <a:ext cx="7153399" cy="1325563"/>
          </a:xfrm>
        </p:spPr>
        <p:txBody>
          <a:bodyPr/>
          <a:lstStyle/>
          <a:p>
            <a:r>
              <a:rPr lang="en-GB" dirty="0"/>
              <a:t>Approval of Previous Minutes</a:t>
            </a:r>
          </a:p>
        </p:txBody>
      </p:sp>
    </p:spTree>
    <p:extLst>
      <p:ext uri="{BB962C8B-B14F-4D97-AF65-F5344CB8AC3E}">
        <p14:creationId xmlns:p14="http://schemas.microsoft.com/office/powerpoint/2010/main" val="3753635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63063-E0D6-C2F4-6EBD-30374E3422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4BCF7-FA52-A8D1-D155-4D3EAF843E5A}"/>
              </a:ext>
            </a:extLst>
          </p:cNvPr>
          <p:cNvSpPr>
            <a:spLocks noGrp="1"/>
          </p:cNvSpPr>
          <p:nvPr>
            <p:ph type="title"/>
          </p:nvPr>
        </p:nvSpPr>
        <p:spPr>
          <a:xfrm>
            <a:off x="4031672" y="2766219"/>
            <a:ext cx="7153399" cy="1325563"/>
          </a:xfrm>
        </p:spPr>
        <p:txBody>
          <a:bodyPr/>
          <a:lstStyle/>
          <a:p>
            <a:r>
              <a:rPr lang="en-GB" dirty="0"/>
              <a:t>Recap of SoLR Working Group outputs to date</a:t>
            </a:r>
          </a:p>
        </p:txBody>
      </p:sp>
    </p:spTree>
    <p:extLst>
      <p:ext uri="{BB962C8B-B14F-4D97-AF65-F5344CB8AC3E}">
        <p14:creationId xmlns:p14="http://schemas.microsoft.com/office/powerpoint/2010/main" val="1919993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74B6F-F2AF-FDA5-FFF3-B93B0DDFC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1E463-5532-E2B0-8E48-80CA0C2D262C}"/>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6764434B-A7A8-38E0-B61E-C08DED7EE967}"/>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66F3DF4E-31B2-CB5F-C2EF-0928E7F69BCC}"/>
              </a:ext>
            </a:extLst>
          </p:cNvPr>
          <p:cNvGraphicFramePr>
            <a:graphicFrameLocks noGrp="1"/>
          </p:cNvGraphicFramePr>
          <p:nvPr>
            <p:extLst>
              <p:ext uri="{D42A27DB-BD31-4B8C-83A1-F6EECF244321}">
                <p14:modId xmlns:p14="http://schemas.microsoft.com/office/powerpoint/2010/main" val="3355986973"/>
              </p:ext>
            </p:extLst>
          </p:nvPr>
        </p:nvGraphicFramePr>
        <p:xfrm>
          <a:off x="569495" y="1208945"/>
          <a:ext cx="11237495" cy="490928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30843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1465040">
                <a:tc>
                  <a:txBody>
                    <a:bodyPr/>
                    <a:lstStyle/>
                    <a:p>
                      <a:r>
                        <a:rPr lang="en-GB" sz="1600" dirty="0"/>
                        <a:t>SoLR.01</a:t>
                      </a:r>
                    </a:p>
                  </a:txBody>
                  <a:tcPr/>
                </a:tc>
                <a:tc>
                  <a:txBody>
                    <a:bodyPr/>
                    <a:lstStyle/>
                    <a:p>
                      <a:pPr marL="0" indent="0">
                        <a:buFont typeface="Arial" panose="020B0604020202020204" pitchFamily="34" charset="0"/>
                        <a:buNone/>
                      </a:pPr>
                      <a:r>
                        <a:rPr lang="en-GB" sz="1600" dirty="0"/>
                        <a:t>Consideration of moving the MAU to the SoLR so that they can decide who can retain access.</a:t>
                      </a:r>
                    </a:p>
                  </a:txBody>
                  <a:tcPr/>
                </a:tc>
                <a:tc>
                  <a:txBody>
                    <a:bodyPr/>
                    <a:lstStyle/>
                    <a:p>
                      <a:pPr marL="0" indent="0">
                        <a:buFont typeface="Arial" panose="020B0604020202020204" pitchFamily="34" charset="0"/>
                        <a:buNone/>
                      </a:pPr>
                      <a:r>
                        <a:rPr lang="en-GB" sz="1600" dirty="0"/>
                        <a:t>Strong consensus that current access‑revocation arrangements create operational risk. The Workgroup supported exploring options to reduce dependency on the exiting supplier, including greater control of system access for the Replacement Supplier during SoLR events.</a:t>
                      </a:r>
                    </a:p>
                  </a:txBody>
                  <a:tcPr/>
                </a:tc>
                <a:extLst>
                  <a:ext uri="{0D108BD9-81ED-4DB2-BD59-A6C34878D82A}">
                    <a16:rowId xmlns:a16="http://schemas.microsoft.com/office/drawing/2014/main" val="2292018163"/>
                  </a:ext>
                </a:extLst>
              </a:tr>
              <a:tr h="1233718">
                <a:tc>
                  <a:txBody>
                    <a:bodyPr/>
                    <a:lstStyle/>
                    <a:p>
                      <a:r>
                        <a:rPr lang="en-GB" sz="1600" dirty="0"/>
                        <a:t>SoLR.02</a:t>
                      </a:r>
                    </a:p>
                  </a:txBody>
                  <a:tcPr/>
                </a:tc>
                <a:tc>
                  <a:txBody>
                    <a:bodyPr/>
                    <a:lstStyle/>
                    <a:p>
                      <a:pPr marL="0" indent="0">
                        <a:buFont typeface="Arial" panose="020B0604020202020204" pitchFamily="34" charset="0"/>
                        <a:buNone/>
                      </a:pPr>
                      <a:r>
                        <a:rPr lang="en-GB" sz="1600" dirty="0"/>
                        <a:t>Consider whether the Schedule timetable should be updated to allow for a longer duration in this scenario.</a:t>
                      </a:r>
                    </a:p>
                  </a:txBody>
                  <a:tcPr/>
                </a:tc>
                <a:tc>
                  <a:txBody>
                    <a:bodyPr/>
                    <a:lstStyle/>
                    <a:p>
                      <a:pPr marL="0" indent="0">
                        <a:buFont typeface="Arial" panose="020B0604020202020204" pitchFamily="34" charset="0"/>
                        <a:buNone/>
                      </a:pPr>
                      <a:r>
                        <a:rPr lang="en-GB" sz="1600" dirty="0"/>
                        <a:t>The Workgroup recognised that the five‑day switching expectation is often unrealistic once MPID ownership transfers. There was agreement that timelines and expectations may need review or clarification in SoLR contexts.</a:t>
                      </a:r>
                    </a:p>
                  </a:txBody>
                  <a:tcPr/>
                </a:tc>
                <a:extLst>
                  <a:ext uri="{0D108BD9-81ED-4DB2-BD59-A6C34878D82A}">
                    <a16:rowId xmlns:a16="http://schemas.microsoft.com/office/drawing/2014/main" val="1676718084"/>
                  </a:ext>
                </a:extLst>
              </a:tr>
              <a:tr h="1696362">
                <a:tc>
                  <a:txBody>
                    <a:bodyPr/>
                    <a:lstStyle/>
                    <a:p>
                      <a:r>
                        <a:rPr lang="en-GB" sz="1600" dirty="0"/>
                        <a:t>SoLR.03</a:t>
                      </a:r>
                    </a:p>
                  </a:txBody>
                  <a:tcPr/>
                </a:tc>
                <a:tc>
                  <a:txBody>
                    <a:bodyPr/>
                    <a:lstStyle/>
                    <a:p>
                      <a:pPr marL="0" indent="0">
                        <a:buFont typeface="Arial" panose="020B0604020202020204" pitchFamily="34" charset="0"/>
                        <a:buNone/>
                      </a:pPr>
                      <a:r>
                        <a:rPr lang="en-GB" sz="1600" dirty="0"/>
                        <a:t>The SDEP proforma process should be completed to confirm the approach regarding current messages, archived messages, and user accounts. While we would not typically recommend user deletions, we are happy to support the incoming Supplier’s preferred approach. Confirm who is responsible to Action Proforma completion.</a:t>
                      </a:r>
                    </a:p>
                  </a:txBody>
                  <a:tcPr/>
                </a:tc>
                <a:tc>
                  <a:txBody>
                    <a:bodyPr/>
                    <a:lstStyle/>
                    <a:p>
                      <a:pPr marL="0" indent="0">
                        <a:buFont typeface="Arial" panose="020B0604020202020204" pitchFamily="34" charset="0"/>
                        <a:buNone/>
                      </a:pPr>
                      <a:r>
                        <a:rPr lang="en-GB" sz="1600" dirty="0"/>
                        <a:t>Agreement that the SDEP proforma process is unclear and inconsistently applied. The outcome was to complete and formalise the proforma, clearly setting expectations for live messages, archived data and user access.</a:t>
                      </a:r>
                    </a:p>
                  </a:txBody>
                  <a:tcPr/>
                </a:tc>
                <a:extLst>
                  <a:ext uri="{0D108BD9-81ED-4DB2-BD59-A6C34878D82A}">
                    <a16:rowId xmlns:a16="http://schemas.microsoft.com/office/drawing/2014/main" val="3883649897"/>
                  </a:ext>
                </a:extLst>
              </a:tr>
            </a:tbl>
          </a:graphicData>
        </a:graphic>
      </p:graphicFrame>
    </p:spTree>
    <p:extLst>
      <p:ext uri="{BB962C8B-B14F-4D97-AF65-F5344CB8AC3E}">
        <p14:creationId xmlns:p14="http://schemas.microsoft.com/office/powerpoint/2010/main" val="1948606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BA25-C8CD-F1B0-5E31-1A7FC2A46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1A65E-21C7-B56F-B934-A2E7C43797CA}"/>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220E65B6-9964-811F-4F29-03CEBAAFF1B5}"/>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E455D0E2-2854-A1B7-5E8F-05D70BFFF6E6}"/>
              </a:ext>
            </a:extLst>
          </p:cNvPr>
          <p:cNvGraphicFramePr>
            <a:graphicFrameLocks noGrp="1"/>
          </p:cNvGraphicFramePr>
          <p:nvPr>
            <p:extLst>
              <p:ext uri="{D42A27DB-BD31-4B8C-83A1-F6EECF244321}">
                <p14:modId xmlns:p14="http://schemas.microsoft.com/office/powerpoint/2010/main" val="1770009327"/>
              </p:ext>
            </p:extLst>
          </p:nvPr>
        </p:nvGraphicFramePr>
        <p:xfrm>
          <a:off x="577516" y="1276145"/>
          <a:ext cx="11237495" cy="484632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28070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701751">
                <a:tc>
                  <a:txBody>
                    <a:bodyPr/>
                    <a:lstStyle/>
                    <a:p>
                      <a:r>
                        <a:rPr lang="en-GB" sz="1600" dirty="0"/>
                        <a:t>SoLR.04</a:t>
                      </a:r>
                    </a:p>
                  </a:txBody>
                  <a:tcPr/>
                </a:tc>
                <a:tc>
                  <a:txBody>
                    <a:bodyPr/>
                    <a:lstStyle/>
                    <a:p>
                      <a:pPr marL="0" indent="0">
                        <a:buFont typeface="Arial" panose="020B0604020202020204" pitchFamily="34" charset="0"/>
                        <a:buNone/>
                      </a:pPr>
                      <a:r>
                        <a:rPr lang="en-GB" sz="1600" dirty="0"/>
                        <a:t>Agree processes that exclude the reliance on the failing Supplier especially as at this point they are not a REC Party or licenced Energy Supplier.</a:t>
                      </a:r>
                    </a:p>
                  </a:txBody>
                  <a:tcPr/>
                </a:tc>
                <a:tc>
                  <a:txBody>
                    <a:bodyPr/>
                    <a:lstStyle/>
                    <a:p>
                      <a:pPr marL="0" indent="0">
                        <a:buFont typeface="Arial" panose="020B0604020202020204" pitchFamily="34" charset="0"/>
                        <a:buNone/>
                      </a:pPr>
                      <a:r>
                        <a:rPr lang="en-GB" sz="1600" dirty="0"/>
                        <a:t>Clear agreement that process design should not rely on the failing supplier. The Workgroup supported developing SoLR processes that remain effective even where the exiting supplier or administrators disengage early.</a:t>
                      </a:r>
                    </a:p>
                  </a:txBody>
                  <a:tcPr/>
                </a:tc>
                <a:extLst>
                  <a:ext uri="{0D108BD9-81ED-4DB2-BD59-A6C34878D82A}">
                    <a16:rowId xmlns:a16="http://schemas.microsoft.com/office/drawing/2014/main" val="1886785045"/>
                  </a:ext>
                </a:extLst>
              </a:tr>
              <a:tr h="912276">
                <a:tc>
                  <a:txBody>
                    <a:bodyPr/>
                    <a:lstStyle/>
                    <a:p>
                      <a:r>
                        <a:rPr lang="en-GB" sz="1600" dirty="0"/>
                        <a:t>SoLR.05</a:t>
                      </a:r>
                    </a:p>
                  </a:txBody>
                  <a:tcPr/>
                </a:tc>
                <a:tc>
                  <a:txBody>
                    <a:bodyPr/>
                    <a:lstStyle/>
                    <a:p>
                      <a:pPr marL="0" indent="0">
                        <a:buFont typeface="Arial" panose="020B0604020202020204" pitchFamily="34" charset="0"/>
                        <a:buNone/>
                      </a:pPr>
                      <a:r>
                        <a:rPr lang="en-GB" sz="1600" dirty="0"/>
                        <a:t>Identify any potential risks to be addressed around Supplier communications, staffing, and billing. Are there any other risks that should be considered?</a:t>
                      </a:r>
                    </a:p>
                  </a:txBody>
                  <a:tcPr/>
                </a:tc>
                <a:tc>
                  <a:txBody>
                    <a:bodyPr/>
                    <a:lstStyle/>
                    <a:p>
                      <a:pPr marL="0" indent="0">
                        <a:buFont typeface="Arial" panose="020B0604020202020204" pitchFamily="34" charset="0"/>
                        <a:buNone/>
                      </a:pPr>
                      <a:r>
                        <a:rPr lang="en-GB" sz="1600" dirty="0"/>
                        <a:t>The Workgroup agreed administrator behaviour is too inconsistent to rely upon and represents a material risk. Outcome was recognition that clearer expectations and risk mitigation need to be defined, potentially with Ofgem input.</a:t>
                      </a:r>
                    </a:p>
                  </a:txBody>
                  <a:tcPr/>
                </a:tc>
                <a:extLst>
                  <a:ext uri="{0D108BD9-81ED-4DB2-BD59-A6C34878D82A}">
                    <a16:rowId xmlns:a16="http://schemas.microsoft.com/office/drawing/2014/main" val="618118071"/>
                  </a:ext>
                </a:extLst>
              </a:tr>
              <a:tr h="912276">
                <a:tc>
                  <a:txBody>
                    <a:bodyPr/>
                    <a:lstStyle/>
                    <a:p>
                      <a:r>
                        <a:rPr lang="en-GB" sz="1600" dirty="0"/>
                        <a:t>SoLR.06</a:t>
                      </a:r>
                    </a:p>
                  </a:txBody>
                  <a:tcPr/>
                </a:tc>
                <a:tc>
                  <a:txBody>
                    <a:bodyPr/>
                    <a:lstStyle/>
                    <a:p>
                      <a:pPr marL="0" indent="0">
                        <a:buFont typeface="Arial" panose="020B0604020202020204" pitchFamily="34" charset="0"/>
                        <a:buNone/>
                      </a:pPr>
                      <a:r>
                        <a:rPr lang="en-GB" sz="1600" dirty="0"/>
                        <a:t>Create and share 'best practice' document for Suppliers, </a:t>
                      </a:r>
                      <a:r>
                        <a:rPr lang="en-GB" sz="1600" dirty="0" err="1"/>
                        <a:t>adminstrators</a:t>
                      </a:r>
                      <a:r>
                        <a:rPr lang="en-GB" sz="1600" dirty="0"/>
                        <a:t>, </a:t>
                      </a:r>
                      <a:r>
                        <a:rPr lang="en-GB" sz="1600" dirty="0" err="1"/>
                        <a:t>DNOs,GTs</a:t>
                      </a:r>
                      <a:r>
                        <a:rPr lang="en-GB" sz="1600" dirty="0"/>
                        <a:t> etc Advising on areas where alignment could support better Consumer outcomes.</a:t>
                      </a:r>
                    </a:p>
                  </a:txBody>
                  <a:tcPr/>
                </a:tc>
                <a:tc>
                  <a:txBody>
                    <a:bodyPr/>
                    <a:lstStyle/>
                    <a:p>
                      <a:pPr marL="0" indent="0">
                        <a:buFont typeface="Arial" panose="020B0604020202020204" pitchFamily="34" charset="0"/>
                        <a:buNone/>
                      </a:pPr>
                      <a:r>
                        <a:rPr lang="en-GB" sz="1600" dirty="0"/>
                        <a:t>Strong support for producing a REC SoLR Best Practice Guidance Document covering all parties, to improve consistency and consumer outcomes without duplicating mandatory Code obligations.</a:t>
                      </a:r>
                    </a:p>
                  </a:txBody>
                  <a:tcPr/>
                </a:tc>
                <a:extLst>
                  <a:ext uri="{0D108BD9-81ED-4DB2-BD59-A6C34878D82A}">
                    <a16:rowId xmlns:a16="http://schemas.microsoft.com/office/drawing/2014/main" val="3005144064"/>
                  </a:ext>
                </a:extLst>
              </a:tr>
              <a:tr h="912276">
                <a:tc>
                  <a:txBody>
                    <a:bodyPr/>
                    <a:lstStyle/>
                    <a:p>
                      <a:r>
                        <a:rPr lang="en-GB" sz="1600" dirty="0"/>
                        <a:t>SoLR.07</a:t>
                      </a:r>
                    </a:p>
                  </a:txBody>
                  <a:tcPr/>
                </a:tc>
                <a:tc>
                  <a:txBody>
                    <a:bodyPr/>
                    <a:lstStyle/>
                    <a:p>
                      <a:pPr marL="0" indent="0">
                        <a:buFont typeface="Arial" panose="020B0604020202020204" pitchFamily="34" charset="0"/>
                        <a:buNone/>
                      </a:pPr>
                      <a:r>
                        <a:rPr lang="en-GB" sz="1600" dirty="0"/>
                        <a:t>Consider benefit of a system change to note ownership dates for MPIDs.</a:t>
                      </a:r>
                    </a:p>
                  </a:txBody>
                  <a:tcPr/>
                </a:tc>
                <a:tc>
                  <a:txBody>
                    <a:bodyPr/>
                    <a:lstStyle/>
                    <a:p>
                      <a:pPr marL="0" indent="0">
                        <a:buFont typeface="Arial" panose="020B0604020202020204" pitchFamily="34" charset="0"/>
                        <a:buNone/>
                      </a:pPr>
                      <a:r>
                        <a:rPr lang="en-GB" sz="1600" dirty="0"/>
                        <a:t>The Workgroup acknowledged that loss of ownership history when MPIDs transfer creates confusion. There was agreement to explore the feasibility of tracking MPID ownership dates in EES.</a:t>
                      </a:r>
                    </a:p>
                  </a:txBody>
                  <a:tcPr/>
                </a:tc>
                <a:extLst>
                  <a:ext uri="{0D108BD9-81ED-4DB2-BD59-A6C34878D82A}">
                    <a16:rowId xmlns:a16="http://schemas.microsoft.com/office/drawing/2014/main" val="3768292202"/>
                  </a:ext>
                </a:extLst>
              </a:tr>
            </a:tbl>
          </a:graphicData>
        </a:graphic>
      </p:graphicFrame>
    </p:spTree>
    <p:extLst>
      <p:ext uri="{BB962C8B-B14F-4D97-AF65-F5344CB8AC3E}">
        <p14:creationId xmlns:p14="http://schemas.microsoft.com/office/powerpoint/2010/main" val="329011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8CA49-8BB4-98FA-712F-A87DD91ED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ECFC0-0333-787F-7A61-E583424B49AB}"/>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13CF3800-9329-828A-4A1A-4C9E5E5621D4}"/>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89805C34-CCCF-5FAA-EDEE-1E4182FF4AA5}"/>
              </a:ext>
            </a:extLst>
          </p:cNvPr>
          <p:cNvGraphicFramePr>
            <a:graphicFrameLocks noGrp="1"/>
          </p:cNvGraphicFramePr>
          <p:nvPr>
            <p:extLst>
              <p:ext uri="{D42A27DB-BD31-4B8C-83A1-F6EECF244321}">
                <p14:modId xmlns:p14="http://schemas.microsoft.com/office/powerpoint/2010/main" val="3205693069"/>
              </p:ext>
            </p:extLst>
          </p:nvPr>
        </p:nvGraphicFramePr>
        <p:xfrm>
          <a:off x="577516" y="1276145"/>
          <a:ext cx="11237495" cy="509016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28070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701751">
                <a:tc>
                  <a:txBody>
                    <a:bodyPr/>
                    <a:lstStyle/>
                    <a:p>
                      <a:r>
                        <a:rPr lang="en-GB" sz="1600" dirty="0"/>
                        <a:t>SoLR.08</a:t>
                      </a:r>
                    </a:p>
                  </a:txBody>
                  <a:tcPr/>
                </a:tc>
                <a:tc>
                  <a:txBody>
                    <a:bodyPr/>
                    <a:lstStyle/>
                    <a:p>
                      <a:pPr marL="0" indent="0">
                        <a:buFont typeface="Arial" panose="020B0604020202020204" pitchFamily="34" charset="0"/>
                        <a:buNone/>
                      </a:pPr>
                      <a:r>
                        <a:rPr lang="en-GB" sz="1600" dirty="0"/>
                        <a:t>Can these SDEP cases be migrated from existing Supplier to Gaining Supplier, or should all these SDEP cases be ceased and removed from other REC Parties reporting? Might it be possible to provide a data dump of the pre-existing SDEP queries to the failed Supplier and the Administrators?</a:t>
                      </a:r>
                    </a:p>
                  </a:txBody>
                  <a:tcPr/>
                </a:tc>
                <a:tc>
                  <a:txBody>
                    <a:bodyPr/>
                    <a:lstStyle/>
                    <a:p>
                      <a:pPr marL="0" indent="0">
                        <a:buFont typeface="Arial" panose="020B0604020202020204" pitchFamily="34" charset="0"/>
                        <a:buNone/>
                      </a:pPr>
                      <a:r>
                        <a:rPr lang="en-GB" sz="1600" dirty="0"/>
                        <a:t>Agreement that the current treatment of SDEP cases during SoLR is unsatisfactory. The outcome was to explore options for preserving visibility of existing cases (e.g. migration, cessation rules, or data extracts).</a:t>
                      </a:r>
                    </a:p>
                  </a:txBody>
                  <a:tcPr/>
                </a:tc>
                <a:extLst>
                  <a:ext uri="{0D108BD9-81ED-4DB2-BD59-A6C34878D82A}">
                    <a16:rowId xmlns:a16="http://schemas.microsoft.com/office/drawing/2014/main" val="1886785045"/>
                  </a:ext>
                </a:extLst>
              </a:tr>
              <a:tr h="912276">
                <a:tc>
                  <a:txBody>
                    <a:bodyPr/>
                    <a:lstStyle/>
                    <a:p>
                      <a:r>
                        <a:rPr lang="en-GB" sz="1600" dirty="0"/>
                        <a:t>SoLR.09</a:t>
                      </a:r>
                    </a:p>
                  </a:txBody>
                  <a:tcPr/>
                </a:tc>
                <a:tc>
                  <a:txBody>
                    <a:bodyPr/>
                    <a:lstStyle/>
                    <a:p>
                      <a:pPr marL="0" indent="0">
                        <a:buFont typeface="Arial" panose="020B0604020202020204" pitchFamily="34" charset="0"/>
                        <a:buNone/>
                      </a:pPr>
                      <a:r>
                        <a:rPr lang="en-GB" sz="1600" dirty="0"/>
                        <a:t>Does reporting have a way of identifying Export </a:t>
                      </a:r>
                      <a:r>
                        <a:rPr lang="en-GB" sz="1600" dirty="0" err="1"/>
                        <a:t>MPxN's</a:t>
                      </a:r>
                      <a:r>
                        <a:rPr lang="en-GB" sz="1600" dirty="0"/>
                        <a:t> and should they be clearly identified so that they can be treated in the correct way?</a:t>
                      </a:r>
                    </a:p>
                  </a:txBody>
                  <a:tcPr/>
                </a:tc>
                <a:tc>
                  <a:txBody>
                    <a:bodyPr/>
                    <a:lstStyle/>
                    <a:p>
                      <a:pPr marL="0" indent="0">
                        <a:buFont typeface="Arial" panose="020B0604020202020204" pitchFamily="34" charset="0"/>
                        <a:buNone/>
                      </a:pPr>
                      <a:r>
                        <a:rPr lang="en-GB" sz="1600" dirty="0"/>
                        <a:t>The Workgroup agreed export </a:t>
                      </a:r>
                      <a:r>
                        <a:rPr lang="en-GB" sz="1600" dirty="0" err="1"/>
                        <a:t>MPxNs</a:t>
                      </a:r>
                      <a:r>
                        <a:rPr lang="en-GB" sz="1600" dirty="0"/>
                        <a:t> are insufficiently visible during SoLR events. Outcome was that reporting should explicitly identify export </a:t>
                      </a:r>
                      <a:r>
                        <a:rPr lang="en-GB" sz="1600" dirty="0" err="1"/>
                        <a:t>MPxNs</a:t>
                      </a:r>
                      <a:r>
                        <a:rPr lang="en-GB" sz="1600" dirty="0"/>
                        <a:t> so they can be handled correctly by the Replacement Supplier.</a:t>
                      </a:r>
                    </a:p>
                  </a:txBody>
                  <a:tcPr/>
                </a:tc>
                <a:extLst>
                  <a:ext uri="{0D108BD9-81ED-4DB2-BD59-A6C34878D82A}">
                    <a16:rowId xmlns:a16="http://schemas.microsoft.com/office/drawing/2014/main" val="618118071"/>
                  </a:ext>
                </a:extLst>
              </a:tr>
              <a:tr h="912276">
                <a:tc>
                  <a:txBody>
                    <a:bodyPr/>
                    <a:lstStyle/>
                    <a:p>
                      <a:r>
                        <a:rPr lang="en-GB" sz="1600" dirty="0"/>
                        <a:t>SoLR.10</a:t>
                      </a:r>
                    </a:p>
                  </a:txBody>
                  <a:tcPr/>
                </a:tc>
                <a:tc>
                  <a:txBody>
                    <a:bodyPr/>
                    <a:lstStyle/>
                    <a:p>
                      <a:pPr marL="0" indent="0">
                        <a:buFont typeface="Arial" panose="020B0604020202020204" pitchFamily="34" charset="0"/>
                        <a:buNone/>
                      </a:pPr>
                      <a:r>
                        <a:rPr lang="en-GB" sz="1600" dirty="0"/>
                        <a:t>Update RMP Lifecycle schedule to include SoLR process for these requests.</a:t>
                      </a:r>
                    </a:p>
                    <a:p>
                      <a:pPr marL="0" indent="0">
                        <a:buFont typeface="Arial" panose="020B0604020202020204" pitchFamily="34" charset="0"/>
                        <a:buNone/>
                      </a:pPr>
                      <a:r>
                        <a:rPr lang="en-GB" sz="1600" dirty="0"/>
                        <a:t>Could REC communication channels  be used to engage with DNOs for this information?</a:t>
                      </a:r>
                    </a:p>
                  </a:txBody>
                  <a:tcPr/>
                </a:tc>
                <a:tc>
                  <a:txBody>
                    <a:bodyPr/>
                    <a:lstStyle/>
                    <a:p>
                      <a:pPr marL="0" indent="0">
                        <a:buFont typeface="Arial" panose="020B0604020202020204" pitchFamily="34" charset="0"/>
                        <a:buNone/>
                      </a:pPr>
                      <a:r>
                        <a:rPr lang="en-GB" sz="1600" dirty="0"/>
                        <a:t>Agreement that unregistered MPANs held with DNOs can create consumer detriment. Outcome was that SoLR scenarios should be recognised within the RMP lifecycle and supported by clearer engagement routes with DNOs.</a:t>
                      </a:r>
                    </a:p>
                  </a:txBody>
                  <a:tcPr/>
                </a:tc>
                <a:extLst>
                  <a:ext uri="{0D108BD9-81ED-4DB2-BD59-A6C34878D82A}">
                    <a16:rowId xmlns:a16="http://schemas.microsoft.com/office/drawing/2014/main" val="3005144064"/>
                  </a:ext>
                </a:extLst>
              </a:tr>
              <a:tr h="912276">
                <a:tc>
                  <a:txBody>
                    <a:bodyPr/>
                    <a:lstStyle/>
                    <a:p>
                      <a:r>
                        <a:rPr lang="en-GB" sz="1600" dirty="0"/>
                        <a:t>SoLR.11</a:t>
                      </a:r>
                    </a:p>
                  </a:txBody>
                  <a:tcPr/>
                </a:tc>
                <a:tc>
                  <a:txBody>
                    <a:bodyPr/>
                    <a:lstStyle/>
                    <a:p>
                      <a:pPr marL="0" indent="0">
                        <a:buFont typeface="Arial" panose="020B0604020202020204" pitchFamily="34" charset="0"/>
                        <a:buNone/>
                      </a:pPr>
                      <a:r>
                        <a:rPr lang="en-GB" sz="1600" dirty="0"/>
                        <a:t>Reinstate previous CR supporting this approach (now CR91). </a:t>
                      </a:r>
                    </a:p>
                  </a:txBody>
                  <a:tcPr/>
                </a:tc>
                <a:tc>
                  <a:txBody>
                    <a:bodyPr/>
                    <a:lstStyle/>
                    <a:p>
                      <a:pPr marL="0" indent="0">
                        <a:buFont typeface="Arial" panose="020B0604020202020204" pitchFamily="34" charset="0"/>
                        <a:buNone/>
                      </a:pPr>
                      <a:r>
                        <a:rPr lang="en-GB" sz="1600" dirty="0"/>
                        <a:t>The Workgroup agreed that, in practice, electricity meter point data is being sourced from EES rather than DNOs. The outcome supported reinstating CR91 and formalising this centrally‑sourced reporting approach.</a:t>
                      </a:r>
                    </a:p>
                  </a:txBody>
                  <a:tcPr/>
                </a:tc>
                <a:extLst>
                  <a:ext uri="{0D108BD9-81ED-4DB2-BD59-A6C34878D82A}">
                    <a16:rowId xmlns:a16="http://schemas.microsoft.com/office/drawing/2014/main" val="3768292202"/>
                  </a:ext>
                </a:extLst>
              </a:tr>
            </a:tbl>
          </a:graphicData>
        </a:graphic>
      </p:graphicFrame>
    </p:spTree>
    <p:extLst>
      <p:ext uri="{BB962C8B-B14F-4D97-AF65-F5344CB8AC3E}">
        <p14:creationId xmlns:p14="http://schemas.microsoft.com/office/powerpoint/2010/main" val="315029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D21F8-CC75-0D61-3FC0-0A41070DA1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98F3D-E162-CD30-BABA-F95DFA8D254E}"/>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47C6B683-D0B6-C64F-B831-41E4ED76D826}"/>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9CD54916-7294-1849-BB63-8DEE39AD7F54}"/>
              </a:ext>
            </a:extLst>
          </p:cNvPr>
          <p:cNvGraphicFramePr>
            <a:graphicFrameLocks noGrp="1"/>
          </p:cNvGraphicFramePr>
          <p:nvPr>
            <p:extLst>
              <p:ext uri="{D42A27DB-BD31-4B8C-83A1-F6EECF244321}">
                <p14:modId xmlns:p14="http://schemas.microsoft.com/office/powerpoint/2010/main" val="3251058475"/>
              </p:ext>
            </p:extLst>
          </p:nvPr>
        </p:nvGraphicFramePr>
        <p:xfrm>
          <a:off x="577516" y="1276145"/>
          <a:ext cx="11237495" cy="509016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28070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701751">
                <a:tc>
                  <a:txBody>
                    <a:bodyPr/>
                    <a:lstStyle/>
                    <a:p>
                      <a:r>
                        <a:rPr lang="en-GB" sz="1600" dirty="0"/>
                        <a:t>SoLR.12</a:t>
                      </a:r>
                    </a:p>
                  </a:txBody>
                  <a:tcPr/>
                </a:tc>
                <a:tc>
                  <a:txBody>
                    <a:bodyPr/>
                    <a:lstStyle/>
                    <a:p>
                      <a:pPr marL="0" indent="0">
                        <a:buFont typeface="Arial" panose="020B0604020202020204" pitchFamily="34" charset="0"/>
                        <a:buNone/>
                      </a:pPr>
                      <a:r>
                        <a:rPr lang="en-GB" sz="1600" dirty="0"/>
                        <a:t>Need to understand if the supposed "DNO Data" is fit for purpose and the right method for initial data handover.</a:t>
                      </a:r>
                    </a:p>
                    <a:p>
                      <a:pPr marL="0" indent="0">
                        <a:buFont typeface="Arial" panose="020B0604020202020204" pitchFamily="34" charset="0"/>
                        <a:buNone/>
                      </a:pPr>
                      <a:r>
                        <a:rPr lang="en-GB" sz="1600" dirty="0"/>
                        <a:t>Could this be sourced centrally from EES / GES / CSS?</a:t>
                      </a:r>
                    </a:p>
                  </a:txBody>
                  <a:tcPr/>
                </a:tc>
                <a:tc>
                  <a:txBody>
                    <a:bodyPr/>
                    <a:lstStyle/>
                    <a:p>
                      <a:pPr marL="0" indent="0">
                        <a:buFont typeface="Arial" panose="020B0604020202020204" pitchFamily="34" charset="0"/>
                        <a:buNone/>
                      </a:pPr>
                      <a:r>
                        <a:rPr lang="en-GB" sz="1600" dirty="0"/>
                        <a:t>Consensus that DNO data is often not the most effective source for initial handover. The Workgroup agreed to explore EES/GES/CSS as authoritative, centrally‑produced sources for SoLR data.</a:t>
                      </a:r>
                    </a:p>
                  </a:txBody>
                  <a:tcPr/>
                </a:tc>
                <a:extLst>
                  <a:ext uri="{0D108BD9-81ED-4DB2-BD59-A6C34878D82A}">
                    <a16:rowId xmlns:a16="http://schemas.microsoft.com/office/drawing/2014/main" val="1886785045"/>
                  </a:ext>
                </a:extLst>
              </a:tr>
              <a:tr h="912276">
                <a:tc>
                  <a:txBody>
                    <a:bodyPr/>
                    <a:lstStyle/>
                    <a:p>
                      <a:r>
                        <a:rPr lang="en-GB" sz="1600" dirty="0"/>
                        <a:t>SoLR.13</a:t>
                      </a:r>
                    </a:p>
                  </a:txBody>
                  <a:tcPr/>
                </a:tc>
                <a:tc>
                  <a:txBody>
                    <a:bodyPr/>
                    <a:lstStyle/>
                    <a:p>
                      <a:pPr marL="0" indent="0">
                        <a:buFont typeface="Arial" panose="020B0604020202020204" pitchFamily="34" charset="0"/>
                        <a:buNone/>
                      </a:pPr>
                      <a:r>
                        <a:rPr lang="en-GB" sz="1600" dirty="0"/>
                        <a:t>Consider implementing a mechanism for all Parties to update progress</a:t>
                      </a:r>
                    </a:p>
                    <a:p>
                      <a:pPr marL="0" indent="0">
                        <a:buFont typeface="Arial" panose="020B0604020202020204" pitchFamily="34" charset="0"/>
                        <a:buNone/>
                      </a:pPr>
                      <a:r>
                        <a:rPr lang="en-GB" sz="1600" dirty="0"/>
                        <a:t>Update process to get the data from EES/GES/CSS instead.</a:t>
                      </a:r>
                    </a:p>
                  </a:txBody>
                  <a:tcPr/>
                </a:tc>
                <a:tc>
                  <a:txBody>
                    <a:bodyPr/>
                    <a:lstStyle/>
                    <a:p>
                      <a:pPr marL="0" indent="0">
                        <a:buFont typeface="Arial" panose="020B0604020202020204" pitchFamily="34" charset="0"/>
                        <a:buNone/>
                      </a:pPr>
                      <a:r>
                        <a:rPr lang="en-GB" sz="1600" dirty="0"/>
                        <a:t>Agreement that fragmented ownership of activities slows progress. Outcome was support for more centralised reporting and tracking via enquiry services, rather than reliance on bilateral updates with DNOs.</a:t>
                      </a:r>
                    </a:p>
                  </a:txBody>
                  <a:tcPr/>
                </a:tc>
                <a:extLst>
                  <a:ext uri="{0D108BD9-81ED-4DB2-BD59-A6C34878D82A}">
                    <a16:rowId xmlns:a16="http://schemas.microsoft.com/office/drawing/2014/main" val="618118071"/>
                  </a:ext>
                </a:extLst>
              </a:tr>
              <a:tr h="912276">
                <a:tc>
                  <a:txBody>
                    <a:bodyPr/>
                    <a:lstStyle/>
                    <a:p>
                      <a:r>
                        <a:rPr lang="en-GB" sz="1600" dirty="0"/>
                        <a:t>SoLR.14</a:t>
                      </a:r>
                    </a:p>
                  </a:txBody>
                  <a:tcPr/>
                </a:tc>
                <a:tc>
                  <a:txBody>
                    <a:bodyPr/>
                    <a:lstStyle/>
                    <a:p>
                      <a:pPr marL="0" indent="0">
                        <a:buFont typeface="Arial" panose="020B0604020202020204" pitchFamily="34" charset="0"/>
                        <a:buNone/>
                      </a:pPr>
                      <a:r>
                        <a:rPr lang="en-GB" sz="1600" dirty="0"/>
                        <a:t>Enquiry Service </a:t>
                      </a:r>
                      <a:r>
                        <a:rPr lang="en-GB" sz="1600" dirty="0" err="1"/>
                        <a:t>Service</a:t>
                      </a:r>
                      <a:r>
                        <a:rPr lang="en-GB" sz="1600" dirty="0"/>
                        <a:t> Provider reporting delivered on day zero and then periodically in line with the SoLR migration plan.</a:t>
                      </a:r>
                    </a:p>
                  </a:txBody>
                  <a:tcPr/>
                </a:tc>
                <a:tc>
                  <a:txBody>
                    <a:bodyPr/>
                    <a:lstStyle/>
                    <a:p>
                      <a:pPr marL="0" indent="0">
                        <a:buFont typeface="Arial" panose="020B0604020202020204" pitchFamily="34" charset="0"/>
                        <a:buNone/>
                      </a:pPr>
                      <a:r>
                        <a:rPr lang="en-GB" sz="1600" dirty="0"/>
                        <a:t>Strong agreement that inconsistencies between Ofgem data and enquiry services delay SoLR mobilisation. The outcome was that enquiry services should produce a standard day‑zero report with repeat updates aligned to the migration plan.</a:t>
                      </a:r>
                    </a:p>
                  </a:txBody>
                  <a:tcPr/>
                </a:tc>
                <a:extLst>
                  <a:ext uri="{0D108BD9-81ED-4DB2-BD59-A6C34878D82A}">
                    <a16:rowId xmlns:a16="http://schemas.microsoft.com/office/drawing/2014/main" val="3005144064"/>
                  </a:ext>
                </a:extLst>
              </a:tr>
              <a:tr h="912276">
                <a:tc>
                  <a:txBody>
                    <a:bodyPr/>
                    <a:lstStyle/>
                    <a:p>
                      <a:r>
                        <a:rPr lang="en-GB" sz="1600" dirty="0"/>
                        <a:t>SoLR.15</a:t>
                      </a:r>
                    </a:p>
                  </a:txBody>
                  <a:tcPr/>
                </a:tc>
                <a:tc>
                  <a:txBody>
                    <a:bodyPr/>
                    <a:lstStyle/>
                    <a:p>
                      <a:pPr marL="0" indent="0">
                        <a:buFont typeface="Arial" panose="020B0604020202020204" pitchFamily="34" charset="0"/>
                        <a:buNone/>
                      </a:pPr>
                      <a:r>
                        <a:rPr lang="en-GB" sz="1600" dirty="0"/>
                        <a:t>Consider raising awareness of requirement with DNOs and allowing data to be shared with the Code Manager at point of delivery to Replacement Supplier  (this would become redundant with the provision of centrally generated reporting).</a:t>
                      </a:r>
                    </a:p>
                  </a:txBody>
                  <a:tcPr/>
                </a:tc>
                <a:tc>
                  <a:txBody>
                    <a:bodyPr/>
                    <a:lstStyle/>
                    <a:p>
                      <a:pPr marL="0" indent="0">
                        <a:buFont typeface="Arial" panose="020B0604020202020204" pitchFamily="34" charset="0"/>
                        <a:buNone/>
                      </a:pPr>
                      <a:r>
                        <a:rPr lang="en-GB" sz="1600" dirty="0"/>
                        <a:t>The Workgroup recognised that DNO obligations in Schedule 19 are poorly understood and inconsistently delivered. Outcome was to raise awareness while progressing centrally‑generated reporting as a longer‑term solution.</a:t>
                      </a:r>
                    </a:p>
                  </a:txBody>
                  <a:tcPr/>
                </a:tc>
                <a:extLst>
                  <a:ext uri="{0D108BD9-81ED-4DB2-BD59-A6C34878D82A}">
                    <a16:rowId xmlns:a16="http://schemas.microsoft.com/office/drawing/2014/main" val="3768292202"/>
                  </a:ext>
                </a:extLst>
              </a:tr>
            </a:tbl>
          </a:graphicData>
        </a:graphic>
      </p:graphicFrame>
    </p:spTree>
    <p:extLst>
      <p:ext uri="{BB962C8B-B14F-4D97-AF65-F5344CB8AC3E}">
        <p14:creationId xmlns:p14="http://schemas.microsoft.com/office/powerpoint/2010/main" val="4284338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9CC4D-6C12-3F60-A413-47EB52DE9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3AB4C-2536-B9FD-EF4F-7C1061BADFDA}"/>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46B5BBF1-1C54-5B30-A9EE-212C16926894}"/>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3782FF7D-1B2A-6CF1-17A1-D757BC902A61}"/>
              </a:ext>
            </a:extLst>
          </p:cNvPr>
          <p:cNvGraphicFramePr>
            <a:graphicFrameLocks noGrp="1"/>
          </p:cNvGraphicFramePr>
          <p:nvPr>
            <p:extLst>
              <p:ext uri="{D42A27DB-BD31-4B8C-83A1-F6EECF244321}">
                <p14:modId xmlns:p14="http://schemas.microsoft.com/office/powerpoint/2010/main" val="3652336134"/>
              </p:ext>
            </p:extLst>
          </p:nvPr>
        </p:nvGraphicFramePr>
        <p:xfrm>
          <a:off x="577516" y="1276145"/>
          <a:ext cx="11237495" cy="509016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28070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701751">
                <a:tc>
                  <a:txBody>
                    <a:bodyPr/>
                    <a:lstStyle/>
                    <a:p>
                      <a:r>
                        <a:rPr lang="en-GB" sz="1600" dirty="0"/>
                        <a:t>SoLR.16</a:t>
                      </a:r>
                    </a:p>
                  </a:txBody>
                  <a:tcPr/>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Define consistent 'SoLR reporting' for each enquiry service, defining data items, delivery frequency and duration following a SoLR event - delivery costs should be reduced as the basis for the reports now exists .</a:t>
                      </a:r>
                    </a:p>
                  </a:txBody>
                  <a:tcPr marL="6350" marR="6350" marT="6350" marB="0"/>
                </a:tc>
                <a:tc>
                  <a:txBody>
                    <a:bodyPr/>
                    <a:lstStyle/>
                    <a:p>
                      <a:pPr marL="0" indent="0">
                        <a:buFont typeface="Arial" panose="020B0604020202020204" pitchFamily="34" charset="0"/>
                        <a:buNone/>
                      </a:pPr>
                      <a:r>
                        <a:rPr lang="en-GB" sz="1600" dirty="0"/>
                        <a:t>Agreement that reporting availability and frequency must be consistent across GES and EES. The outcome supported defining a standard SoLR reporting pack, schedule and duration for each enquiry service.</a:t>
                      </a:r>
                    </a:p>
                  </a:txBody>
                  <a:tcPr/>
                </a:tc>
                <a:extLst>
                  <a:ext uri="{0D108BD9-81ED-4DB2-BD59-A6C34878D82A}">
                    <a16:rowId xmlns:a16="http://schemas.microsoft.com/office/drawing/2014/main" val="1886785045"/>
                  </a:ext>
                </a:extLst>
              </a:tr>
              <a:tr h="912276">
                <a:tc>
                  <a:txBody>
                    <a:bodyPr/>
                    <a:lstStyle/>
                    <a:p>
                      <a:r>
                        <a:rPr lang="en-GB" sz="1600" dirty="0"/>
                        <a:t>SoLR.17</a:t>
                      </a:r>
                    </a:p>
                  </a:txBody>
                  <a:tcPr/>
                </a:tc>
                <a:tc>
                  <a:txBody>
                    <a:bodyPr/>
                    <a:lstStyle/>
                    <a:p>
                      <a:pPr algn="l" fontAlgn="t">
                        <a:buNone/>
                      </a:pPr>
                      <a:r>
                        <a:rPr lang="en-GB"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Explore if the Unallocated Transaction Payments can be included in any potential change raised, to confirm in a SoLR process who is responsible for what, and any applicable timescales.</a:t>
                      </a:r>
                    </a:p>
                  </a:txBody>
                  <a:tcPr marL="6350" marR="6350" marT="6350" marB="0"/>
                </a:tc>
                <a:tc>
                  <a:txBody>
                    <a:bodyPr/>
                    <a:lstStyle/>
                    <a:p>
                      <a:pPr marL="0" indent="0">
                        <a:buFont typeface="Arial" panose="020B0604020202020204" pitchFamily="34" charset="0"/>
                        <a:buNone/>
                      </a:pPr>
                      <a:r>
                        <a:rPr lang="en-GB" sz="1600" dirty="0"/>
                        <a:t>The Workgroup confirmed that responsibility for unallocated prepayment transactions during SoLR is unclear. The outcome was to explore inclusion of this issue in any future change to clarify responsibilities and timescales.</a:t>
                      </a:r>
                    </a:p>
                  </a:txBody>
                  <a:tcPr/>
                </a:tc>
                <a:extLst>
                  <a:ext uri="{0D108BD9-81ED-4DB2-BD59-A6C34878D82A}">
                    <a16:rowId xmlns:a16="http://schemas.microsoft.com/office/drawing/2014/main" val="618118071"/>
                  </a:ext>
                </a:extLst>
              </a:tr>
              <a:tr h="912276">
                <a:tc>
                  <a:txBody>
                    <a:bodyPr/>
                    <a:lstStyle/>
                    <a:p>
                      <a:r>
                        <a:rPr lang="en-GB" sz="1600" dirty="0"/>
                        <a:t>SoLR.18</a:t>
                      </a:r>
                    </a:p>
                  </a:txBody>
                  <a:tcPr/>
                </a:tc>
                <a:tc>
                  <a:txBody>
                    <a:bodyPr/>
                    <a:lstStyle/>
                    <a:p>
                      <a:pPr algn="l" fontAlgn="t">
                        <a:buNone/>
                      </a:pPr>
                      <a:r>
                        <a:rPr lang="en-GB"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Consider if the PML, as a Market Scheme, should be added to the process? If yes, consider the previous impact and the timescales associated with the process.</a:t>
                      </a:r>
                    </a:p>
                  </a:txBody>
                  <a:tcPr marL="6350" marR="6350" marT="6350" marB="0"/>
                </a:tc>
                <a:tc>
                  <a:txBody>
                    <a:bodyPr/>
                    <a:lstStyle/>
                    <a:p>
                      <a:pPr marL="0" indent="0">
                        <a:buFont typeface="Arial" panose="020B0604020202020204" pitchFamily="34" charset="0"/>
                        <a:buNone/>
                      </a:pPr>
                      <a:r>
                        <a:rPr lang="en-GB" sz="1600" dirty="0"/>
                        <a:t>The Workgroup acknowledged PML is a niche but relevant issue. No firm decision was taken; outcome was that targeted engagement is required before determining whether PML should be formally included in the SoLR process.</a:t>
                      </a:r>
                    </a:p>
                  </a:txBody>
                  <a:tcPr/>
                </a:tc>
                <a:extLst>
                  <a:ext uri="{0D108BD9-81ED-4DB2-BD59-A6C34878D82A}">
                    <a16:rowId xmlns:a16="http://schemas.microsoft.com/office/drawing/2014/main" val="3005144064"/>
                  </a:ext>
                </a:extLst>
              </a:tr>
              <a:tr h="912276">
                <a:tc>
                  <a:txBody>
                    <a:bodyPr/>
                    <a:lstStyle/>
                    <a:p>
                      <a:r>
                        <a:rPr lang="en-GB" sz="1600" dirty="0"/>
                        <a:t>SoLR.19</a:t>
                      </a:r>
                    </a:p>
                  </a:txBody>
                  <a:tcPr/>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Clarifying what set of portfolio data will be used in the event of a non-submission following a SoLR event (signpost to standard non-submission process).</a:t>
                      </a:r>
                    </a:p>
                  </a:txBody>
                  <a:tcPr marL="6350" marR="6350" marT="6350" marB="0"/>
                </a:tc>
                <a:tc>
                  <a:txBody>
                    <a:bodyPr/>
                    <a:lstStyle/>
                    <a:p>
                      <a:pPr marL="0" indent="0">
                        <a:buFont typeface="Arial" panose="020B0604020202020204" pitchFamily="34" charset="0"/>
                        <a:buNone/>
                      </a:pPr>
                      <a:r>
                        <a:rPr lang="en-GB" sz="1600" dirty="0"/>
                        <a:t>Agreement that non‑submission scenarios following SoLR lack clarity. The outcome was to clearly signpost which portfolio dataset applies, aligned to the standard non‑submission process, to ensure predictability.</a:t>
                      </a:r>
                    </a:p>
                  </a:txBody>
                  <a:tcPr/>
                </a:tc>
                <a:extLst>
                  <a:ext uri="{0D108BD9-81ED-4DB2-BD59-A6C34878D82A}">
                    <a16:rowId xmlns:a16="http://schemas.microsoft.com/office/drawing/2014/main" val="3768292202"/>
                  </a:ext>
                </a:extLst>
              </a:tr>
            </a:tbl>
          </a:graphicData>
        </a:graphic>
      </p:graphicFrame>
    </p:spTree>
    <p:extLst>
      <p:ext uri="{BB962C8B-B14F-4D97-AF65-F5344CB8AC3E}">
        <p14:creationId xmlns:p14="http://schemas.microsoft.com/office/powerpoint/2010/main" val="3318738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D58C0-AF47-DD5F-4F37-B78B959305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0B71A-2B60-F5DA-1D09-DB193AE1D4AD}"/>
              </a:ext>
            </a:extLst>
          </p:cNvPr>
          <p:cNvSpPr>
            <a:spLocks noGrp="1"/>
          </p:cNvSpPr>
          <p:nvPr>
            <p:ph type="title"/>
          </p:nvPr>
        </p:nvSpPr>
        <p:spPr/>
        <p:txBody>
          <a:bodyPr>
            <a:normAutofit/>
          </a:bodyPr>
          <a:lstStyle/>
          <a:p>
            <a:r>
              <a:rPr lang="en-US" dirty="0">
                <a:latin typeface="Roboto"/>
                <a:ea typeface="Roboto"/>
                <a:cs typeface="Roboto"/>
              </a:rPr>
              <a:t>SoLR Requirements</a:t>
            </a:r>
            <a:endParaRPr lang="en-US" dirty="0"/>
          </a:p>
        </p:txBody>
      </p:sp>
      <p:sp>
        <p:nvSpPr>
          <p:cNvPr id="3" name="Content Placeholder 2">
            <a:extLst>
              <a:ext uri="{FF2B5EF4-FFF2-40B4-BE49-F238E27FC236}">
                <a16:creationId xmlns:a16="http://schemas.microsoft.com/office/drawing/2014/main" id="{2758374B-4F7D-6B10-865A-592030874F62}"/>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330C6A89-03FF-E3DA-DB11-AF50D1CDB556}"/>
              </a:ext>
            </a:extLst>
          </p:cNvPr>
          <p:cNvGraphicFramePr>
            <a:graphicFrameLocks noGrp="1"/>
          </p:cNvGraphicFramePr>
          <p:nvPr>
            <p:extLst>
              <p:ext uri="{D42A27DB-BD31-4B8C-83A1-F6EECF244321}">
                <p14:modId xmlns:p14="http://schemas.microsoft.com/office/powerpoint/2010/main" val="4049361313"/>
              </p:ext>
            </p:extLst>
          </p:nvPr>
        </p:nvGraphicFramePr>
        <p:xfrm>
          <a:off x="577516" y="1637093"/>
          <a:ext cx="11237495" cy="4255770"/>
        </p:xfrm>
        <a:graphic>
          <a:graphicData uri="http://schemas.openxmlformats.org/drawingml/2006/table">
            <a:tbl>
              <a:tblPr firstRow="1" bandRow="1">
                <a:tableStyleId>{F5AB1C69-6EDB-4FF4-983F-18BD219EF322}</a:tableStyleId>
              </a:tblPr>
              <a:tblGrid>
                <a:gridCol w="1227221">
                  <a:extLst>
                    <a:ext uri="{9D8B030D-6E8A-4147-A177-3AD203B41FA5}">
                      <a16:colId xmlns:a16="http://schemas.microsoft.com/office/drawing/2014/main" val="3621110281"/>
                    </a:ext>
                  </a:extLst>
                </a:gridCol>
                <a:gridCol w="5005137">
                  <a:extLst>
                    <a:ext uri="{9D8B030D-6E8A-4147-A177-3AD203B41FA5}">
                      <a16:colId xmlns:a16="http://schemas.microsoft.com/office/drawing/2014/main" val="574787425"/>
                    </a:ext>
                  </a:extLst>
                </a:gridCol>
                <a:gridCol w="5005137">
                  <a:extLst>
                    <a:ext uri="{9D8B030D-6E8A-4147-A177-3AD203B41FA5}">
                      <a16:colId xmlns:a16="http://schemas.microsoft.com/office/drawing/2014/main" val="1540386684"/>
                    </a:ext>
                  </a:extLst>
                </a:gridCol>
              </a:tblGrid>
              <a:tr h="280700">
                <a:tc>
                  <a:txBody>
                    <a:bodyPr/>
                    <a:lstStyle/>
                    <a:p>
                      <a:r>
                        <a:rPr lang="en-GB" sz="1600" dirty="0"/>
                        <a:t>Reference</a:t>
                      </a:r>
                    </a:p>
                  </a:txBody>
                  <a:tcPr/>
                </a:tc>
                <a:tc>
                  <a:txBody>
                    <a:bodyPr/>
                    <a:lstStyle/>
                    <a:p>
                      <a:r>
                        <a:rPr lang="en-GB" sz="1600" dirty="0"/>
                        <a:t>Considerations</a:t>
                      </a:r>
                    </a:p>
                  </a:txBody>
                  <a:tcPr/>
                </a:tc>
                <a:tc>
                  <a:txBody>
                    <a:bodyPr/>
                    <a:lstStyle/>
                    <a:p>
                      <a:r>
                        <a:rPr lang="en-GB" sz="1600" dirty="0"/>
                        <a:t>Output</a:t>
                      </a:r>
                    </a:p>
                  </a:txBody>
                  <a:tcPr/>
                </a:tc>
                <a:extLst>
                  <a:ext uri="{0D108BD9-81ED-4DB2-BD59-A6C34878D82A}">
                    <a16:rowId xmlns:a16="http://schemas.microsoft.com/office/drawing/2014/main" val="550044979"/>
                  </a:ext>
                </a:extLst>
              </a:tr>
              <a:tr h="701751">
                <a:tc>
                  <a:txBody>
                    <a:bodyPr/>
                    <a:lstStyle/>
                    <a:p>
                      <a:r>
                        <a:rPr lang="en-GB" sz="1600" dirty="0"/>
                        <a:t>SoLR.20</a:t>
                      </a:r>
                    </a:p>
                  </a:txBody>
                  <a:tcPr/>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Clarifying at what point in time the replacement supplier assumes responsibility of </a:t>
                      </a:r>
                    </a:p>
                    <a:p>
                      <a:pPr marL="342900" indent="-342900" algn="l" fontAlgn="t">
                        <a:buAutoNum type="arabicParenR"/>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portfolio submission</a:t>
                      </a:r>
                    </a:p>
                    <a:p>
                      <a:pPr marL="342900" indent="-342900" algn="l" fontAlgn="t">
                        <a:buAutoNum type="arabicParenR"/>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invoice payment</a:t>
                      </a:r>
                    </a:p>
                    <a:p>
                      <a:pPr marL="342900" indent="-342900" algn="l" fontAlgn="t">
                        <a:buAutoNum type="arabicParenR"/>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credit receipt. </a:t>
                      </a:r>
                    </a:p>
                    <a:p>
                      <a:pPr marL="0" indent="0"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is currently no natural place in Schedule 31 for this and may require a new section within the legal drafting of the Code.</a:t>
                      </a:r>
                    </a:p>
                  </a:txBody>
                  <a:tcPr marL="6350" marR="6350" marT="6350" marB="0"/>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Workgroup agreed Schedule 31 does not clearly define when responsibility transfers to the Replacement Supplier. Outcome was recognition that clearer drafting (potentially a new Schedule section) is needed.</a:t>
                      </a:r>
                    </a:p>
                  </a:txBody>
                  <a:tcPr marL="6350" marR="6350" marT="6350" marB="0"/>
                </a:tc>
                <a:extLst>
                  <a:ext uri="{0D108BD9-81ED-4DB2-BD59-A6C34878D82A}">
                    <a16:rowId xmlns:a16="http://schemas.microsoft.com/office/drawing/2014/main" val="1886785045"/>
                  </a:ext>
                </a:extLst>
              </a:tr>
              <a:tr h="912276">
                <a:tc>
                  <a:txBody>
                    <a:bodyPr/>
                    <a:lstStyle/>
                    <a:p>
                      <a:r>
                        <a:rPr lang="en-GB" sz="1600" dirty="0"/>
                        <a:t>SoLR.21</a:t>
                      </a:r>
                    </a:p>
                  </a:txBody>
                  <a:tcPr/>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Clarify and determine how any late payment by administrators would feed back into the scheme (referral to standard non-payment/late payment process).</a:t>
                      </a:r>
                    </a:p>
                  </a:txBody>
                  <a:tcPr marL="6350" marR="6350" marT="6350" marB="0"/>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Confirmation that the standard non‑payment process applies, but with uncertainty where administrators are involved. Outcome was to analyse how administrator late payment should feed into existing processes.</a:t>
                      </a:r>
                    </a:p>
                  </a:txBody>
                  <a:tcPr marL="6350" marR="6350" marT="6350" marB="0"/>
                </a:tc>
                <a:extLst>
                  <a:ext uri="{0D108BD9-81ED-4DB2-BD59-A6C34878D82A}">
                    <a16:rowId xmlns:a16="http://schemas.microsoft.com/office/drawing/2014/main" val="618118071"/>
                  </a:ext>
                </a:extLst>
              </a:tr>
              <a:tr h="0">
                <a:tc>
                  <a:txBody>
                    <a:bodyPr/>
                    <a:lstStyle/>
                    <a:p>
                      <a:r>
                        <a:rPr lang="en-GB" sz="1600" dirty="0"/>
                        <a:t>SoLR.22</a:t>
                      </a:r>
                    </a:p>
                  </a:txBody>
                  <a:tcPr/>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clarity that any credits due to the collapsed supplier can be withheld if they owe money to the scheme (refer to standard non-payment process).</a:t>
                      </a:r>
                    </a:p>
                  </a:txBody>
                  <a:tcPr marL="6350" marR="6350" marT="6350" marB="0"/>
                </a:tc>
                <a:tc>
                  <a:txBody>
                    <a:bodyPr/>
                    <a:lstStyle/>
                    <a:p>
                      <a:pPr algn="l" fontAlgn="t">
                        <a:buNone/>
                      </a:pPr>
                      <a:r>
                        <a:rPr lang="en-GB"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Agreement that standard non‑payment rules allow credits to be withheld, but that this can have wider market impacts. Outcome was to provide explicit clarity by referencing the existing non‑payment framework.</a:t>
                      </a:r>
                    </a:p>
                  </a:txBody>
                  <a:tcPr marL="6350" marR="6350" marT="6350" marB="0"/>
                </a:tc>
                <a:extLst>
                  <a:ext uri="{0D108BD9-81ED-4DB2-BD59-A6C34878D82A}">
                    <a16:rowId xmlns:a16="http://schemas.microsoft.com/office/drawing/2014/main" val="3005144064"/>
                  </a:ext>
                </a:extLst>
              </a:tr>
            </a:tbl>
          </a:graphicData>
        </a:graphic>
      </p:graphicFrame>
    </p:spTree>
    <p:extLst>
      <p:ext uri="{BB962C8B-B14F-4D97-AF65-F5344CB8AC3E}">
        <p14:creationId xmlns:p14="http://schemas.microsoft.com/office/powerpoint/2010/main" val="2139438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BEDCE-4E6D-6A5B-E6FF-21A6752350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C3B37-3814-AAED-3D87-635382F8FCF3}"/>
              </a:ext>
            </a:extLst>
          </p:cNvPr>
          <p:cNvSpPr>
            <a:spLocks noGrp="1"/>
          </p:cNvSpPr>
          <p:nvPr>
            <p:ph type="title"/>
          </p:nvPr>
        </p:nvSpPr>
        <p:spPr/>
        <p:txBody>
          <a:bodyPr>
            <a:normAutofit/>
          </a:bodyPr>
          <a:lstStyle/>
          <a:p>
            <a:r>
              <a:rPr lang="en-US" dirty="0"/>
              <a:t>Discussion</a:t>
            </a:r>
          </a:p>
        </p:txBody>
      </p:sp>
      <p:sp>
        <p:nvSpPr>
          <p:cNvPr id="9" name="TextBox 8">
            <a:extLst>
              <a:ext uri="{FF2B5EF4-FFF2-40B4-BE49-F238E27FC236}">
                <a16:creationId xmlns:a16="http://schemas.microsoft.com/office/drawing/2014/main" id="{1B824363-1446-27BB-BCAF-4139BB86CEA7}"/>
              </a:ext>
            </a:extLst>
          </p:cNvPr>
          <p:cNvSpPr txBox="1"/>
          <p:nvPr/>
        </p:nvSpPr>
        <p:spPr>
          <a:xfrm>
            <a:off x="786384" y="1378396"/>
            <a:ext cx="8574786" cy="2481833"/>
          </a:xfrm>
          <a:prstGeom prst="rect">
            <a:avLst/>
          </a:prstGeom>
          <a:noFill/>
        </p:spPr>
        <p:txBody>
          <a:bodyPr wrap="square">
            <a:spAutoFit/>
          </a:bodyPr>
          <a:lstStyle/>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sz="2800"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marL="342900" lvl="0" indent="-342900">
              <a:lnSpc>
                <a:spcPct val="115000"/>
              </a:lnSpc>
              <a:spcAft>
                <a:spcPts val="800"/>
              </a:spcAft>
              <a:buSzPts val="1000"/>
              <a:buFont typeface="Symbol" panose="05050102010706020507" pitchFamily="18" charset="2"/>
              <a:buChar char=""/>
              <a:tabLst>
                <a:tab pos="457200" algn="l"/>
              </a:tabLst>
            </a:pPr>
            <a:endParaRPr lang="en-GB" kern="100" dirty="0">
              <a:effectLst/>
              <a:latin typeface="Roboto" panose="02000000000000000000" pitchFamily="2" charset="0"/>
              <a:ea typeface="Roboto" panose="02000000000000000000" pitchFamily="2" charset="0"/>
              <a:cs typeface="Roboto" panose="02000000000000000000" pitchFamily="2" charset="0"/>
            </a:endParaRPr>
          </a:p>
        </p:txBody>
      </p:sp>
      <p:sp>
        <p:nvSpPr>
          <p:cNvPr id="5" name="Text Placeholder 4">
            <a:extLst>
              <a:ext uri="{FF2B5EF4-FFF2-40B4-BE49-F238E27FC236}">
                <a16:creationId xmlns:a16="http://schemas.microsoft.com/office/drawing/2014/main" id="{737FEA72-B2FF-E2B2-FB5E-8A85DD78F52C}"/>
              </a:ext>
            </a:extLst>
          </p:cNvPr>
          <p:cNvSpPr>
            <a:spLocks noGrp="1"/>
          </p:cNvSpPr>
          <p:nvPr>
            <p:ph type="body" sz="quarter" idx="10"/>
          </p:nvPr>
        </p:nvSpPr>
        <p:spPr>
          <a:xfrm>
            <a:off x="4032250" y="4316413"/>
            <a:ext cx="7726934" cy="1084262"/>
          </a:xfrm>
        </p:spPr>
        <p:txBody>
          <a:bodyPr/>
          <a:lstStyle/>
          <a:p>
            <a:r>
              <a:rPr lang="en-GB" dirty="0"/>
              <a:t>Ofgem, Gas Process, Erroneous Switches, Other</a:t>
            </a:r>
          </a:p>
        </p:txBody>
      </p:sp>
    </p:spTree>
    <p:extLst>
      <p:ext uri="{BB962C8B-B14F-4D97-AF65-F5344CB8AC3E}">
        <p14:creationId xmlns:p14="http://schemas.microsoft.com/office/powerpoint/2010/main" val="2789202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3BE71-D164-9585-E4FB-47680949A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69D0A5-857F-29D6-F3C3-722BFA86D74C}"/>
              </a:ext>
            </a:extLst>
          </p:cNvPr>
          <p:cNvSpPr>
            <a:spLocks noGrp="1"/>
          </p:cNvSpPr>
          <p:nvPr>
            <p:ph type="title"/>
          </p:nvPr>
        </p:nvSpPr>
        <p:spPr>
          <a:xfrm>
            <a:off x="4031673" y="2762758"/>
            <a:ext cx="6966527" cy="1325563"/>
          </a:xfrm>
        </p:spPr>
        <p:txBody>
          <a:bodyPr>
            <a:normAutofit/>
          </a:bodyPr>
          <a:lstStyle/>
          <a:p>
            <a:r>
              <a:rPr lang="en-US" dirty="0" err="1"/>
              <a:t>Solr</a:t>
            </a:r>
            <a:r>
              <a:rPr lang="en-US" dirty="0"/>
              <a:t> Guidance Document</a:t>
            </a:r>
          </a:p>
        </p:txBody>
      </p:sp>
      <p:sp>
        <p:nvSpPr>
          <p:cNvPr id="9" name="TextBox 8">
            <a:extLst>
              <a:ext uri="{FF2B5EF4-FFF2-40B4-BE49-F238E27FC236}">
                <a16:creationId xmlns:a16="http://schemas.microsoft.com/office/drawing/2014/main" id="{CA68ACE6-D3E1-4866-330B-CBE64F8E6268}"/>
              </a:ext>
            </a:extLst>
          </p:cNvPr>
          <p:cNvSpPr txBox="1"/>
          <p:nvPr/>
        </p:nvSpPr>
        <p:spPr>
          <a:xfrm>
            <a:off x="768096" y="1407796"/>
            <a:ext cx="8574786" cy="2481833"/>
          </a:xfrm>
          <a:prstGeom prst="rect">
            <a:avLst/>
          </a:prstGeom>
          <a:noFill/>
        </p:spPr>
        <p:txBody>
          <a:bodyPr wrap="square">
            <a:spAutoFit/>
          </a:bodyPr>
          <a:lstStyle/>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sz="2800"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marL="342900" lvl="0" indent="-342900">
              <a:lnSpc>
                <a:spcPct val="115000"/>
              </a:lnSpc>
              <a:spcAft>
                <a:spcPts val="800"/>
              </a:spcAft>
              <a:buSzPts val="1000"/>
              <a:buFont typeface="Symbol" panose="05050102010706020507" pitchFamily="18" charset="2"/>
              <a:buChar char=""/>
              <a:tabLst>
                <a:tab pos="457200" algn="l"/>
              </a:tabLst>
            </a:pPr>
            <a:endParaRPr lang="en-GB" kern="100" dirty="0">
              <a:effectLst/>
              <a:latin typeface="Roboto" panose="02000000000000000000" pitchFamily="2" charset="0"/>
              <a:ea typeface="Roboto" panose="02000000000000000000" pitchFamily="2" charset="0"/>
              <a:cs typeface="Roboto" panose="02000000000000000000" pitchFamily="2" charset="0"/>
            </a:endParaRPr>
          </a:p>
        </p:txBody>
      </p:sp>
      <p:sp>
        <p:nvSpPr>
          <p:cNvPr id="5" name="Text Placeholder 4">
            <a:extLst>
              <a:ext uri="{FF2B5EF4-FFF2-40B4-BE49-F238E27FC236}">
                <a16:creationId xmlns:a16="http://schemas.microsoft.com/office/drawing/2014/main" id="{FF82B239-3AB2-21DF-7060-B7F9761BF17F}"/>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104503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BC00E-099D-A4D4-07F1-1BF54C940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2E767-A6E7-D149-E037-503CE61BA892}"/>
              </a:ext>
            </a:extLst>
          </p:cNvPr>
          <p:cNvSpPr>
            <a:spLocks noGrp="1"/>
          </p:cNvSpPr>
          <p:nvPr>
            <p:ph type="title"/>
          </p:nvPr>
        </p:nvSpPr>
        <p:spPr/>
        <p:txBody>
          <a:bodyPr>
            <a:normAutofit/>
          </a:bodyPr>
          <a:lstStyle/>
          <a:p>
            <a:r>
              <a:rPr lang="en-US" dirty="0">
                <a:latin typeface="Roboto"/>
                <a:ea typeface="Roboto"/>
                <a:cs typeface="Roboto"/>
              </a:rPr>
              <a:t>Draft Contents</a:t>
            </a:r>
            <a:endParaRPr lang="en-US" dirty="0"/>
          </a:p>
        </p:txBody>
      </p:sp>
      <p:sp>
        <p:nvSpPr>
          <p:cNvPr id="3" name="Content Placeholder 2">
            <a:extLst>
              <a:ext uri="{FF2B5EF4-FFF2-40B4-BE49-F238E27FC236}">
                <a16:creationId xmlns:a16="http://schemas.microsoft.com/office/drawing/2014/main" id="{BB2AC204-4D62-DEB0-1BB6-46063DCD2B33}"/>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D608485A-D269-CA6C-46FE-B7B80B71AFA3}"/>
              </a:ext>
            </a:extLst>
          </p:cNvPr>
          <p:cNvGraphicFramePr>
            <a:graphicFrameLocks noGrp="1"/>
          </p:cNvGraphicFramePr>
          <p:nvPr>
            <p:extLst>
              <p:ext uri="{D42A27DB-BD31-4B8C-83A1-F6EECF244321}">
                <p14:modId xmlns:p14="http://schemas.microsoft.com/office/powerpoint/2010/main" val="3083509545"/>
              </p:ext>
            </p:extLst>
          </p:nvPr>
        </p:nvGraphicFramePr>
        <p:xfrm>
          <a:off x="838199" y="1276145"/>
          <a:ext cx="10575471" cy="4937760"/>
        </p:xfrm>
        <a:graphic>
          <a:graphicData uri="http://schemas.openxmlformats.org/drawingml/2006/table">
            <a:tbl>
              <a:tblPr firstRow="1" bandRow="1">
                <a:tableStyleId>{F5AB1C69-6EDB-4FF4-983F-18BD219EF322}</a:tableStyleId>
              </a:tblPr>
              <a:tblGrid>
                <a:gridCol w="4183632">
                  <a:extLst>
                    <a:ext uri="{9D8B030D-6E8A-4147-A177-3AD203B41FA5}">
                      <a16:colId xmlns:a16="http://schemas.microsoft.com/office/drawing/2014/main" val="3621110281"/>
                    </a:ext>
                  </a:extLst>
                </a:gridCol>
                <a:gridCol w="6391839">
                  <a:extLst>
                    <a:ext uri="{9D8B030D-6E8A-4147-A177-3AD203B41FA5}">
                      <a16:colId xmlns:a16="http://schemas.microsoft.com/office/drawing/2014/main" val="574787425"/>
                    </a:ext>
                  </a:extLst>
                </a:gridCol>
              </a:tblGrid>
              <a:tr h="260646">
                <a:tc>
                  <a:txBody>
                    <a:bodyPr/>
                    <a:lstStyle/>
                    <a:p>
                      <a:r>
                        <a:rPr lang="en-GB" dirty="0"/>
                        <a:t>Section</a:t>
                      </a:r>
                    </a:p>
                  </a:txBody>
                  <a:tcPr/>
                </a:tc>
                <a:tc>
                  <a:txBody>
                    <a:bodyPr/>
                    <a:lstStyle/>
                    <a:p>
                      <a:r>
                        <a:rPr lang="en-GB" dirty="0"/>
                        <a:t>Topics Covered</a:t>
                      </a:r>
                    </a:p>
                  </a:txBody>
                  <a:tcPr/>
                </a:tc>
                <a:extLst>
                  <a:ext uri="{0D108BD9-81ED-4DB2-BD59-A6C34878D82A}">
                    <a16:rowId xmlns:a16="http://schemas.microsoft.com/office/drawing/2014/main" val="550044979"/>
                  </a:ext>
                </a:extLst>
              </a:tr>
              <a:tr h="455251">
                <a:tc>
                  <a:txBody>
                    <a:bodyPr/>
                    <a:lstStyle/>
                    <a:p>
                      <a:r>
                        <a:rPr lang="en-GB" dirty="0"/>
                        <a:t>1. Introduction and Purpose</a:t>
                      </a:r>
                    </a:p>
                  </a:txBody>
                  <a:tcPr/>
                </a:tc>
                <a:tc>
                  <a:txBody>
                    <a:bodyPr/>
                    <a:lstStyle/>
                    <a:p>
                      <a:pPr marL="285750" indent="-285750">
                        <a:buFont typeface="Arial" panose="020B0604020202020204" pitchFamily="34" charset="0"/>
                        <a:buChar char="•"/>
                      </a:pPr>
                      <a:r>
                        <a:rPr lang="en-GB" dirty="0"/>
                        <a:t>How the document should be used</a:t>
                      </a:r>
                    </a:p>
                    <a:p>
                      <a:pPr marL="285750" indent="-285750">
                        <a:buFont typeface="Arial" panose="020B0604020202020204" pitchFamily="34" charset="0"/>
                        <a:buChar char="•"/>
                      </a:pPr>
                      <a:r>
                        <a:rPr lang="en-GB" dirty="0"/>
                        <a:t>Cope and intended audience </a:t>
                      </a:r>
                    </a:p>
                    <a:p>
                      <a:pPr marL="285750" indent="-285750">
                        <a:buFont typeface="Arial" panose="020B0604020202020204" pitchFamily="34" charset="0"/>
                        <a:buChar char="•"/>
                      </a:pPr>
                      <a:r>
                        <a:rPr lang="en-GB" dirty="0"/>
                        <a:t>Clarification that the document is </a:t>
                      </a:r>
                      <a:r>
                        <a:rPr lang="en-GB" b="1" dirty="0"/>
                        <a:t>non-binding</a:t>
                      </a:r>
                      <a:endParaRPr lang="en-GB" dirty="0"/>
                    </a:p>
                  </a:txBody>
                  <a:tcPr/>
                </a:tc>
                <a:extLst>
                  <a:ext uri="{0D108BD9-81ED-4DB2-BD59-A6C34878D82A}">
                    <a16:rowId xmlns:a16="http://schemas.microsoft.com/office/drawing/2014/main" val="2292018163"/>
                  </a:ext>
                </a:extLst>
              </a:tr>
              <a:tr h="455251">
                <a:tc>
                  <a:txBody>
                    <a:bodyPr/>
                    <a:lstStyle/>
                    <a:p>
                      <a:r>
                        <a:rPr lang="en-GB" dirty="0"/>
                        <a:t>2. Regulatory Obligations</a:t>
                      </a:r>
                    </a:p>
                  </a:txBody>
                  <a:tcPr/>
                </a:tc>
                <a:tc>
                  <a:txBody>
                    <a:bodyPr/>
                    <a:lstStyle/>
                    <a:p>
                      <a:pPr marL="285750" indent="-285750">
                        <a:buFont typeface="Arial" panose="020B0604020202020204" pitchFamily="34" charset="0"/>
                        <a:buChar char="•"/>
                      </a:pPr>
                      <a:r>
                        <a:rPr lang="en-GB" dirty="0"/>
                        <a:t>Overview of SoLR Framework </a:t>
                      </a:r>
                    </a:p>
                    <a:p>
                      <a:pPr marL="285750" indent="-285750">
                        <a:buFont typeface="Arial" panose="020B0604020202020204" pitchFamily="34" charset="0"/>
                        <a:buChar char="•"/>
                      </a:pPr>
                      <a:r>
                        <a:rPr lang="en-GB" dirty="0"/>
                        <a:t>Ofgem vs REC Obligations</a:t>
                      </a:r>
                    </a:p>
                    <a:p>
                      <a:pPr marL="285750" indent="-285750">
                        <a:buFont typeface="Arial" panose="020B0604020202020204" pitchFamily="34" charset="0"/>
                        <a:buChar char="•"/>
                      </a:pPr>
                      <a:r>
                        <a:rPr lang="en-GB" dirty="0"/>
                        <a:t>Interactions between Licence conditions and REC Requirements</a:t>
                      </a:r>
                    </a:p>
                  </a:txBody>
                  <a:tcPr/>
                </a:tc>
                <a:extLst>
                  <a:ext uri="{0D108BD9-81ED-4DB2-BD59-A6C34878D82A}">
                    <a16:rowId xmlns:a16="http://schemas.microsoft.com/office/drawing/2014/main" val="1676718084"/>
                  </a:ext>
                </a:extLst>
              </a:tr>
              <a:tr h="455251">
                <a:tc>
                  <a:txBody>
                    <a:bodyPr/>
                    <a:lstStyle/>
                    <a:p>
                      <a:r>
                        <a:rPr lang="en-GB" dirty="0"/>
                        <a:t>3. Guiding Principles for SoLR Events</a:t>
                      </a:r>
                    </a:p>
                  </a:txBody>
                  <a:tcPr/>
                </a:tc>
                <a:tc>
                  <a:txBody>
                    <a:bodyPr/>
                    <a:lstStyle/>
                    <a:p>
                      <a:pPr marL="285750" indent="-285750">
                        <a:buFont typeface="Arial" panose="020B0604020202020204" pitchFamily="34" charset="0"/>
                        <a:buChar char="•"/>
                      </a:pPr>
                      <a:r>
                        <a:rPr lang="en-GB" dirty="0"/>
                        <a:t>Consumer and data protection and continuity of supply</a:t>
                      </a:r>
                    </a:p>
                    <a:p>
                      <a:pPr marL="285750" indent="-285750">
                        <a:buFont typeface="Arial" panose="020B0604020202020204" pitchFamily="34" charset="0"/>
                        <a:buChar char="•"/>
                      </a:pPr>
                      <a:r>
                        <a:rPr lang="en-GB" dirty="0"/>
                        <a:t>Timeliness consistency and transparency</a:t>
                      </a:r>
                    </a:p>
                    <a:p>
                      <a:pPr marL="285750" indent="-285750">
                        <a:buFont typeface="Arial" panose="020B0604020202020204" pitchFamily="34" charset="0"/>
                        <a:buChar char="•"/>
                      </a:pPr>
                      <a:r>
                        <a:rPr lang="en-GB" dirty="0"/>
                        <a:t>Cross system coordination </a:t>
                      </a:r>
                    </a:p>
                  </a:txBody>
                  <a:tcPr/>
                </a:tc>
                <a:extLst>
                  <a:ext uri="{0D108BD9-81ED-4DB2-BD59-A6C34878D82A}">
                    <a16:rowId xmlns:a16="http://schemas.microsoft.com/office/drawing/2014/main" val="3883649897"/>
                  </a:ext>
                </a:extLst>
              </a:tr>
              <a:tr h="455251">
                <a:tc>
                  <a:txBody>
                    <a:bodyPr/>
                    <a:lstStyle/>
                    <a:p>
                      <a:r>
                        <a:rPr lang="en-GB" dirty="0"/>
                        <a:t>4. Roles and Responsibilities</a:t>
                      </a:r>
                    </a:p>
                  </a:txBody>
                  <a:tcPr/>
                </a:tc>
                <a:tc>
                  <a:txBody>
                    <a:bodyPr/>
                    <a:lstStyle/>
                    <a:p>
                      <a:pPr marL="285750" indent="-285750">
                        <a:buFont typeface="Arial" panose="020B0604020202020204" pitchFamily="34" charset="0"/>
                        <a:buChar char="•"/>
                      </a:pPr>
                      <a:r>
                        <a:rPr lang="en-GB" dirty="0"/>
                        <a:t>Ofgem and the REC Code Manager</a:t>
                      </a:r>
                    </a:p>
                    <a:p>
                      <a:pPr marL="285750" indent="-285750">
                        <a:buFont typeface="Arial" panose="020B0604020202020204" pitchFamily="34" charset="0"/>
                        <a:buChar char="•"/>
                      </a:pPr>
                      <a:r>
                        <a:rPr lang="en-GB" dirty="0"/>
                        <a:t>Energy Suppliers and Administrators</a:t>
                      </a:r>
                    </a:p>
                    <a:p>
                      <a:pPr marL="285750" indent="-285750">
                        <a:buFont typeface="Arial" panose="020B0604020202020204" pitchFamily="34" charset="0"/>
                        <a:buChar char="•"/>
                      </a:pPr>
                      <a:r>
                        <a:rPr lang="en-GB" dirty="0"/>
                        <a:t>Service Providers (Central Systems)</a:t>
                      </a:r>
                    </a:p>
                  </a:txBody>
                  <a:tcPr/>
                </a:tc>
                <a:extLst>
                  <a:ext uri="{0D108BD9-81ED-4DB2-BD59-A6C34878D82A}">
                    <a16:rowId xmlns:a16="http://schemas.microsoft.com/office/drawing/2014/main" val="1886785045"/>
                  </a:ext>
                </a:extLst>
              </a:tr>
              <a:tr h="455251">
                <a:tc>
                  <a:txBody>
                    <a:bodyPr/>
                    <a:lstStyle/>
                    <a:p>
                      <a:r>
                        <a:rPr lang="en-GB" dirty="0"/>
                        <a:t>5. SoLR Timeline and Key Processes</a:t>
                      </a:r>
                    </a:p>
                  </a:txBody>
                  <a:tcPr/>
                </a:tc>
                <a:tc>
                  <a:txBody>
                    <a:bodyPr/>
                    <a:lstStyle/>
                    <a:p>
                      <a:pPr marL="285750" indent="-285750">
                        <a:buFont typeface="Arial" panose="020B0604020202020204" pitchFamily="34" charset="0"/>
                        <a:buChar char="•"/>
                      </a:pPr>
                      <a:r>
                        <a:rPr lang="en-GB" dirty="0"/>
                        <a:t>Pre appointment and post appointment actions </a:t>
                      </a:r>
                    </a:p>
                    <a:p>
                      <a:pPr marL="285750" indent="-285750">
                        <a:buFont typeface="Arial" panose="020B0604020202020204" pitchFamily="34" charset="0"/>
                        <a:buChar char="•"/>
                      </a:pPr>
                      <a:r>
                        <a:rPr lang="en-GB" dirty="0"/>
                        <a:t>Mitigation and Switching phase </a:t>
                      </a:r>
                    </a:p>
                    <a:p>
                      <a:pPr marL="285750" indent="-285750">
                        <a:buFont typeface="Arial" panose="020B0604020202020204" pitchFamily="34" charset="0"/>
                        <a:buChar char="•"/>
                      </a:pPr>
                      <a:r>
                        <a:rPr lang="en-GB" dirty="0"/>
                        <a:t>Stabilisation and post-event closure</a:t>
                      </a:r>
                    </a:p>
                  </a:txBody>
                  <a:tcPr/>
                </a:tc>
                <a:extLst>
                  <a:ext uri="{0D108BD9-81ED-4DB2-BD59-A6C34878D82A}">
                    <a16:rowId xmlns:a16="http://schemas.microsoft.com/office/drawing/2014/main" val="618118071"/>
                  </a:ext>
                </a:extLst>
              </a:tr>
            </a:tbl>
          </a:graphicData>
        </a:graphic>
      </p:graphicFrame>
    </p:spTree>
    <p:extLst>
      <p:ext uri="{BB962C8B-B14F-4D97-AF65-F5344CB8AC3E}">
        <p14:creationId xmlns:p14="http://schemas.microsoft.com/office/powerpoint/2010/main" val="2640841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2F48F-FAB1-7FE0-6406-73CC608DA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41E1D-84FA-F1C5-4336-6963971E3717}"/>
              </a:ext>
            </a:extLst>
          </p:cNvPr>
          <p:cNvSpPr>
            <a:spLocks noGrp="1"/>
          </p:cNvSpPr>
          <p:nvPr>
            <p:ph type="title"/>
          </p:nvPr>
        </p:nvSpPr>
        <p:spPr/>
        <p:txBody>
          <a:bodyPr>
            <a:normAutofit/>
          </a:bodyPr>
          <a:lstStyle/>
          <a:p>
            <a:r>
              <a:rPr lang="en-US" dirty="0">
                <a:latin typeface="Roboto"/>
                <a:ea typeface="Roboto"/>
                <a:cs typeface="Roboto"/>
              </a:rPr>
              <a:t>Draft Contents</a:t>
            </a:r>
            <a:endParaRPr lang="en-US" dirty="0"/>
          </a:p>
        </p:txBody>
      </p:sp>
      <p:sp>
        <p:nvSpPr>
          <p:cNvPr id="3" name="Content Placeholder 2">
            <a:extLst>
              <a:ext uri="{FF2B5EF4-FFF2-40B4-BE49-F238E27FC236}">
                <a16:creationId xmlns:a16="http://schemas.microsoft.com/office/drawing/2014/main" id="{EE634805-5D4E-AF9F-DE8F-A6D8E426C501}"/>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BD62127C-053C-AE2C-07F3-5D16C4BDD64E}"/>
              </a:ext>
            </a:extLst>
          </p:cNvPr>
          <p:cNvGraphicFramePr>
            <a:graphicFrameLocks noGrp="1"/>
          </p:cNvGraphicFramePr>
          <p:nvPr>
            <p:extLst>
              <p:ext uri="{D42A27DB-BD31-4B8C-83A1-F6EECF244321}">
                <p14:modId xmlns:p14="http://schemas.microsoft.com/office/powerpoint/2010/main" val="2279513134"/>
              </p:ext>
            </p:extLst>
          </p:nvPr>
        </p:nvGraphicFramePr>
        <p:xfrm>
          <a:off x="838199" y="1276145"/>
          <a:ext cx="10575471" cy="4937760"/>
        </p:xfrm>
        <a:graphic>
          <a:graphicData uri="http://schemas.openxmlformats.org/drawingml/2006/table">
            <a:tbl>
              <a:tblPr firstRow="1" bandRow="1">
                <a:tableStyleId>{F5AB1C69-6EDB-4FF4-983F-18BD219EF322}</a:tableStyleId>
              </a:tblPr>
              <a:tblGrid>
                <a:gridCol w="4183632">
                  <a:extLst>
                    <a:ext uri="{9D8B030D-6E8A-4147-A177-3AD203B41FA5}">
                      <a16:colId xmlns:a16="http://schemas.microsoft.com/office/drawing/2014/main" val="3621110281"/>
                    </a:ext>
                  </a:extLst>
                </a:gridCol>
                <a:gridCol w="6391839">
                  <a:extLst>
                    <a:ext uri="{9D8B030D-6E8A-4147-A177-3AD203B41FA5}">
                      <a16:colId xmlns:a16="http://schemas.microsoft.com/office/drawing/2014/main" val="574787425"/>
                    </a:ext>
                  </a:extLst>
                </a:gridCol>
              </a:tblGrid>
              <a:tr h="260646">
                <a:tc>
                  <a:txBody>
                    <a:bodyPr/>
                    <a:lstStyle/>
                    <a:p>
                      <a:r>
                        <a:rPr lang="en-GB" dirty="0"/>
                        <a:t>Section</a:t>
                      </a:r>
                    </a:p>
                  </a:txBody>
                  <a:tcPr/>
                </a:tc>
                <a:tc>
                  <a:txBody>
                    <a:bodyPr/>
                    <a:lstStyle/>
                    <a:p>
                      <a:r>
                        <a:rPr lang="en-GB" dirty="0"/>
                        <a:t>Topics Covered</a:t>
                      </a:r>
                    </a:p>
                  </a:txBody>
                  <a:tcPr/>
                </a:tc>
                <a:extLst>
                  <a:ext uri="{0D108BD9-81ED-4DB2-BD59-A6C34878D82A}">
                    <a16:rowId xmlns:a16="http://schemas.microsoft.com/office/drawing/2014/main" val="550044979"/>
                  </a:ext>
                </a:extLst>
              </a:tr>
              <a:tr h="455251">
                <a:tc>
                  <a:txBody>
                    <a:bodyPr/>
                    <a:lstStyle/>
                    <a:p>
                      <a:r>
                        <a:rPr lang="en-GB" dirty="0"/>
                        <a:t>6. Data and Reporting</a:t>
                      </a:r>
                    </a:p>
                  </a:txBody>
                  <a:tcPr/>
                </a:tc>
                <a:tc>
                  <a:txBody>
                    <a:bodyPr/>
                    <a:lstStyle/>
                    <a:p>
                      <a:pPr marL="285750" indent="-285750">
                        <a:buFont typeface="Arial" panose="020B0604020202020204" pitchFamily="34" charset="0"/>
                        <a:buChar char="•"/>
                      </a:pPr>
                      <a:r>
                        <a:rPr lang="en-GB" dirty="0"/>
                        <a:t>Core data sets and data sources required </a:t>
                      </a:r>
                    </a:p>
                    <a:p>
                      <a:pPr marL="285750" indent="-285750">
                        <a:buFont typeface="Arial" panose="020B0604020202020204" pitchFamily="34" charset="0"/>
                        <a:buChar char="•"/>
                      </a:pPr>
                      <a:r>
                        <a:rPr lang="en-GB" dirty="0"/>
                        <a:t>Standardised reporting </a:t>
                      </a:r>
                    </a:p>
                    <a:p>
                      <a:pPr marL="285750" indent="-285750">
                        <a:buFont typeface="Arial" panose="020B0604020202020204" pitchFamily="34" charset="0"/>
                        <a:buChar char="•"/>
                      </a:pPr>
                      <a:r>
                        <a:rPr lang="en-GB" dirty="0"/>
                        <a:t>Data quality and common issues</a:t>
                      </a:r>
                    </a:p>
                  </a:txBody>
                  <a:tcPr/>
                </a:tc>
                <a:extLst>
                  <a:ext uri="{0D108BD9-81ED-4DB2-BD59-A6C34878D82A}">
                    <a16:rowId xmlns:a16="http://schemas.microsoft.com/office/drawing/2014/main" val="2770686098"/>
                  </a:ext>
                </a:extLst>
              </a:tr>
              <a:tr h="455251">
                <a:tc>
                  <a:txBody>
                    <a:bodyPr/>
                    <a:lstStyle/>
                    <a:p>
                      <a:r>
                        <a:rPr lang="en-GB" dirty="0"/>
                        <a:t>7. System Access and User Management</a:t>
                      </a:r>
                    </a:p>
                  </a:txBody>
                  <a:tcPr/>
                </a:tc>
                <a:tc>
                  <a:txBody>
                    <a:bodyPr/>
                    <a:lstStyle/>
                    <a:p>
                      <a:pPr marL="285750" indent="-285750">
                        <a:buFont typeface="Arial" panose="020B0604020202020204" pitchFamily="34" charset="0"/>
                        <a:buChar char="•"/>
                      </a:pPr>
                      <a:r>
                        <a:rPr lang="en-GB" dirty="0"/>
                        <a:t>MAU ownership and access constraints and considerations </a:t>
                      </a:r>
                    </a:p>
                    <a:p>
                      <a:pPr marL="285750" indent="-285750">
                        <a:buFont typeface="Arial" panose="020B0604020202020204" pitchFamily="34" charset="0"/>
                        <a:buChar char="•"/>
                      </a:pPr>
                      <a:r>
                        <a:rPr lang="en-GB" dirty="0"/>
                        <a:t>Risks associated with Administrator led removal</a:t>
                      </a:r>
                    </a:p>
                    <a:p>
                      <a:pPr marL="285750" indent="-285750">
                        <a:buFont typeface="Arial" panose="020B0604020202020204" pitchFamily="34" charset="0"/>
                        <a:buChar char="•"/>
                      </a:pPr>
                      <a:r>
                        <a:rPr lang="en-GB" dirty="0"/>
                        <a:t>Best practice for User transfer and continuity</a:t>
                      </a:r>
                    </a:p>
                  </a:txBody>
                  <a:tcPr/>
                </a:tc>
                <a:extLst>
                  <a:ext uri="{0D108BD9-81ED-4DB2-BD59-A6C34878D82A}">
                    <a16:rowId xmlns:a16="http://schemas.microsoft.com/office/drawing/2014/main" val="1800372578"/>
                  </a:ext>
                </a:extLst>
              </a:tr>
              <a:tr h="455251">
                <a:tc>
                  <a:txBody>
                    <a:bodyPr/>
                    <a:lstStyle/>
                    <a:p>
                      <a:r>
                        <a:rPr lang="en-GB" dirty="0"/>
                        <a:t>8. SDEP</a:t>
                      </a:r>
                    </a:p>
                  </a:txBody>
                  <a:tcPr/>
                </a:tc>
                <a:tc>
                  <a:txBody>
                    <a:bodyPr/>
                    <a:lstStyle/>
                    <a:p>
                      <a:pPr marL="285750" indent="-285750">
                        <a:buFont typeface="Arial" panose="020B0604020202020204" pitchFamily="34" charset="0"/>
                        <a:buChar char="•"/>
                      </a:pPr>
                      <a:r>
                        <a:rPr lang="en-GB" dirty="0"/>
                        <a:t>Active vs Archived SDEP cases</a:t>
                      </a:r>
                    </a:p>
                    <a:p>
                      <a:pPr marL="285750" indent="-285750">
                        <a:buFont typeface="Arial" panose="020B0604020202020204" pitchFamily="34" charset="0"/>
                        <a:buChar char="•"/>
                      </a:pPr>
                      <a:r>
                        <a:rPr lang="en-GB" dirty="0"/>
                        <a:t>Ownership and responsibility during MPID transfer</a:t>
                      </a:r>
                    </a:p>
                    <a:p>
                      <a:pPr marL="285750" indent="-285750">
                        <a:buFont typeface="Arial" panose="020B0604020202020204" pitchFamily="34" charset="0"/>
                        <a:buChar char="•"/>
                      </a:pPr>
                      <a:r>
                        <a:rPr lang="en-GB" dirty="0"/>
                        <a:t>Transfer options and known limitations</a:t>
                      </a:r>
                    </a:p>
                  </a:txBody>
                  <a:tcPr/>
                </a:tc>
                <a:extLst>
                  <a:ext uri="{0D108BD9-81ED-4DB2-BD59-A6C34878D82A}">
                    <a16:rowId xmlns:a16="http://schemas.microsoft.com/office/drawing/2014/main" val="4184222969"/>
                  </a:ext>
                </a:extLst>
              </a:tr>
              <a:tr h="455251">
                <a:tc>
                  <a:txBody>
                    <a:bodyPr/>
                    <a:lstStyle/>
                    <a:p>
                      <a:r>
                        <a:rPr lang="en-GB" dirty="0"/>
                        <a:t>9. Switching and Registration</a:t>
                      </a:r>
                    </a:p>
                  </a:txBody>
                  <a:tcPr/>
                </a:tc>
                <a:tc>
                  <a:txBody>
                    <a:bodyPr/>
                    <a:lstStyle/>
                    <a:p>
                      <a:pPr marL="285750" indent="-285750">
                        <a:buFont typeface="Arial" panose="020B0604020202020204" pitchFamily="34" charset="0"/>
                        <a:buChar char="•"/>
                      </a:pPr>
                      <a:r>
                        <a:rPr lang="en-GB" dirty="0"/>
                        <a:t>End-to-end Switching timelines</a:t>
                      </a:r>
                    </a:p>
                    <a:p>
                      <a:pPr marL="285750" indent="-285750">
                        <a:buFont typeface="Arial" panose="020B0604020202020204" pitchFamily="34" charset="0"/>
                        <a:buChar char="•"/>
                      </a:pPr>
                      <a:r>
                        <a:rPr lang="en-GB" dirty="0"/>
                        <a:t>Handling in-flight Switches</a:t>
                      </a:r>
                    </a:p>
                    <a:p>
                      <a:pPr marL="285750" indent="-285750">
                        <a:buFont typeface="Arial" panose="020B0604020202020204" pitchFamily="34" charset="0"/>
                        <a:buChar char="•"/>
                      </a:pPr>
                      <a:r>
                        <a:rPr lang="en-GB" dirty="0"/>
                        <a:t>Interaction with MHHS Switching arrangements</a:t>
                      </a:r>
                    </a:p>
                  </a:txBody>
                  <a:tcPr/>
                </a:tc>
                <a:extLst>
                  <a:ext uri="{0D108BD9-81ED-4DB2-BD59-A6C34878D82A}">
                    <a16:rowId xmlns:a16="http://schemas.microsoft.com/office/drawing/2014/main" val="2973860836"/>
                  </a:ext>
                </a:extLst>
              </a:tr>
              <a:tr h="455251">
                <a:tc>
                  <a:txBody>
                    <a:bodyPr/>
                    <a:lstStyle/>
                    <a:p>
                      <a:r>
                        <a:rPr lang="en-GB" dirty="0"/>
                        <a:t>10. Complex Scenarios</a:t>
                      </a:r>
                    </a:p>
                  </a:txBody>
                  <a:tcPr/>
                </a:tc>
                <a:tc>
                  <a:txBody>
                    <a:bodyPr/>
                    <a:lstStyle/>
                    <a:p>
                      <a:pPr marL="285750" indent="-285750">
                        <a:buFont typeface="Arial" panose="020B0604020202020204" pitchFamily="34" charset="0"/>
                        <a:buChar char="•"/>
                      </a:pPr>
                      <a:r>
                        <a:rPr lang="en-GB" dirty="0"/>
                        <a:t>Unregistered and stuck MPANs</a:t>
                      </a:r>
                    </a:p>
                    <a:p>
                      <a:pPr marL="285750" indent="-285750">
                        <a:buFont typeface="Arial" panose="020B0604020202020204" pitchFamily="34" charset="0"/>
                        <a:buChar char="•"/>
                      </a:pPr>
                      <a:r>
                        <a:rPr lang="en-GB" dirty="0"/>
                        <a:t>New Connections during SoLR Events</a:t>
                      </a:r>
                    </a:p>
                    <a:p>
                      <a:pPr marL="285750" indent="-285750">
                        <a:buFont typeface="Arial" panose="020B0604020202020204" pitchFamily="34" charset="0"/>
                        <a:buChar char="•"/>
                      </a:pPr>
                      <a:r>
                        <a:rPr lang="en-GB" dirty="0"/>
                        <a:t>Erroneous Switches</a:t>
                      </a:r>
                    </a:p>
                  </a:txBody>
                  <a:tcPr/>
                </a:tc>
                <a:extLst>
                  <a:ext uri="{0D108BD9-81ED-4DB2-BD59-A6C34878D82A}">
                    <a16:rowId xmlns:a16="http://schemas.microsoft.com/office/drawing/2014/main" val="1459368941"/>
                  </a:ext>
                </a:extLst>
              </a:tr>
            </a:tbl>
          </a:graphicData>
        </a:graphic>
      </p:graphicFrame>
    </p:spTree>
    <p:extLst>
      <p:ext uri="{BB962C8B-B14F-4D97-AF65-F5344CB8AC3E}">
        <p14:creationId xmlns:p14="http://schemas.microsoft.com/office/powerpoint/2010/main" val="3628481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156C4-C29D-B9FA-6C30-1E3EA79052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696E6-A8DE-85C6-57FD-363B4996649C}"/>
              </a:ext>
            </a:extLst>
          </p:cNvPr>
          <p:cNvSpPr>
            <a:spLocks noGrp="1"/>
          </p:cNvSpPr>
          <p:nvPr>
            <p:ph type="title"/>
          </p:nvPr>
        </p:nvSpPr>
        <p:spPr/>
        <p:txBody>
          <a:bodyPr>
            <a:normAutofit/>
          </a:bodyPr>
          <a:lstStyle/>
          <a:p>
            <a:r>
              <a:rPr lang="en-US" dirty="0">
                <a:latin typeface="Roboto"/>
                <a:ea typeface="Roboto"/>
                <a:cs typeface="Roboto"/>
              </a:rPr>
              <a:t>Draft Contents</a:t>
            </a:r>
            <a:endParaRPr lang="en-US" dirty="0"/>
          </a:p>
        </p:txBody>
      </p:sp>
      <p:sp>
        <p:nvSpPr>
          <p:cNvPr id="3" name="Content Placeholder 2">
            <a:extLst>
              <a:ext uri="{FF2B5EF4-FFF2-40B4-BE49-F238E27FC236}">
                <a16:creationId xmlns:a16="http://schemas.microsoft.com/office/drawing/2014/main" id="{488D70EB-9ABC-9FC4-05FD-23548DEB726A}"/>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728B5FF4-AD82-CB7A-3AE0-13E30712DE84}"/>
              </a:ext>
            </a:extLst>
          </p:cNvPr>
          <p:cNvGraphicFramePr>
            <a:graphicFrameLocks noGrp="1"/>
          </p:cNvGraphicFramePr>
          <p:nvPr>
            <p:extLst>
              <p:ext uri="{D42A27DB-BD31-4B8C-83A1-F6EECF244321}">
                <p14:modId xmlns:p14="http://schemas.microsoft.com/office/powerpoint/2010/main" val="690135808"/>
              </p:ext>
            </p:extLst>
          </p:nvPr>
        </p:nvGraphicFramePr>
        <p:xfrm>
          <a:off x="838199" y="1276145"/>
          <a:ext cx="10575471" cy="4937760"/>
        </p:xfrm>
        <a:graphic>
          <a:graphicData uri="http://schemas.openxmlformats.org/drawingml/2006/table">
            <a:tbl>
              <a:tblPr firstRow="1" bandRow="1">
                <a:tableStyleId>{F5AB1C69-6EDB-4FF4-983F-18BD219EF322}</a:tableStyleId>
              </a:tblPr>
              <a:tblGrid>
                <a:gridCol w="4183632">
                  <a:extLst>
                    <a:ext uri="{9D8B030D-6E8A-4147-A177-3AD203B41FA5}">
                      <a16:colId xmlns:a16="http://schemas.microsoft.com/office/drawing/2014/main" val="3621110281"/>
                    </a:ext>
                  </a:extLst>
                </a:gridCol>
                <a:gridCol w="6391839">
                  <a:extLst>
                    <a:ext uri="{9D8B030D-6E8A-4147-A177-3AD203B41FA5}">
                      <a16:colId xmlns:a16="http://schemas.microsoft.com/office/drawing/2014/main" val="574787425"/>
                    </a:ext>
                  </a:extLst>
                </a:gridCol>
              </a:tblGrid>
              <a:tr h="260646">
                <a:tc>
                  <a:txBody>
                    <a:bodyPr/>
                    <a:lstStyle/>
                    <a:p>
                      <a:r>
                        <a:rPr lang="en-GB" dirty="0"/>
                        <a:t>Section</a:t>
                      </a:r>
                    </a:p>
                  </a:txBody>
                  <a:tcPr/>
                </a:tc>
                <a:tc>
                  <a:txBody>
                    <a:bodyPr/>
                    <a:lstStyle/>
                    <a:p>
                      <a:r>
                        <a:rPr lang="en-GB" dirty="0"/>
                        <a:t>Topics Covered</a:t>
                      </a:r>
                    </a:p>
                  </a:txBody>
                  <a:tcPr/>
                </a:tc>
                <a:extLst>
                  <a:ext uri="{0D108BD9-81ED-4DB2-BD59-A6C34878D82A}">
                    <a16:rowId xmlns:a16="http://schemas.microsoft.com/office/drawing/2014/main" val="550044979"/>
                  </a:ext>
                </a:extLst>
              </a:tr>
              <a:tr h="455251">
                <a:tc>
                  <a:txBody>
                    <a:bodyPr/>
                    <a:lstStyle/>
                    <a:p>
                      <a:r>
                        <a:rPr lang="en-GB" dirty="0"/>
                        <a:t>11. Consumer Experience</a:t>
                      </a:r>
                    </a:p>
                  </a:txBody>
                  <a:tcPr/>
                </a:tc>
                <a:tc>
                  <a:txBody>
                    <a:bodyPr/>
                    <a:lstStyle/>
                    <a:p>
                      <a:pPr marL="285750" indent="-285750">
                        <a:buFont typeface="Arial" panose="020B0604020202020204" pitchFamily="34" charset="0"/>
                        <a:buChar char="•"/>
                      </a:pPr>
                      <a:r>
                        <a:rPr lang="en-GB" dirty="0"/>
                        <a:t>Handling mid-journey disputes </a:t>
                      </a:r>
                    </a:p>
                    <a:p>
                      <a:pPr marL="285750" indent="-285750">
                        <a:buFont typeface="Arial" panose="020B0604020202020204" pitchFamily="34" charset="0"/>
                        <a:buChar char="•"/>
                      </a:pPr>
                      <a:r>
                        <a:rPr lang="en-GB" dirty="0"/>
                        <a:t>Complaint resolution</a:t>
                      </a:r>
                    </a:p>
                    <a:p>
                      <a:pPr marL="285750" indent="-285750">
                        <a:buFont typeface="Arial" panose="020B0604020202020204" pitchFamily="34" charset="0"/>
                        <a:buChar char="•"/>
                      </a:pPr>
                      <a:r>
                        <a:rPr lang="en-GB" dirty="0"/>
                        <a:t>Communication expectations during SoLR events</a:t>
                      </a:r>
                    </a:p>
                  </a:txBody>
                  <a:tcPr/>
                </a:tc>
                <a:extLst>
                  <a:ext uri="{0D108BD9-81ED-4DB2-BD59-A6C34878D82A}">
                    <a16:rowId xmlns:a16="http://schemas.microsoft.com/office/drawing/2014/main" val="2798362731"/>
                  </a:ext>
                </a:extLst>
              </a:tr>
              <a:tr h="455251">
                <a:tc>
                  <a:txBody>
                    <a:bodyPr/>
                    <a:lstStyle/>
                    <a:p>
                      <a:r>
                        <a:rPr lang="en-GB" dirty="0"/>
                        <a:t>12. Payments and Financial Responsibilities</a:t>
                      </a:r>
                    </a:p>
                  </a:txBody>
                  <a:tcPr/>
                </a:tc>
                <a:tc>
                  <a:txBody>
                    <a:bodyPr/>
                    <a:lstStyle/>
                    <a:p>
                      <a:pPr marL="285750" indent="-285750">
                        <a:buFont typeface="Arial" panose="020B0604020202020204" pitchFamily="34" charset="0"/>
                        <a:buChar char="•"/>
                      </a:pPr>
                      <a:r>
                        <a:rPr lang="en-GB" dirty="0"/>
                        <a:t>Timing of Energy Supplier responsibilities, including for credits, invoices and payments</a:t>
                      </a:r>
                    </a:p>
                    <a:p>
                      <a:pPr marL="285750" indent="-285750">
                        <a:buFont typeface="Arial" panose="020B0604020202020204" pitchFamily="34" charset="0"/>
                        <a:buChar char="•"/>
                      </a:pPr>
                      <a:r>
                        <a:rPr lang="en-GB" dirty="0"/>
                        <a:t>Pre-payment considerations </a:t>
                      </a:r>
                    </a:p>
                    <a:p>
                      <a:pPr marL="285750" indent="-285750">
                        <a:buFont typeface="Arial" panose="020B0604020202020204" pitchFamily="34" charset="0"/>
                        <a:buChar char="•"/>
                      </a:pPr>
                      <a:r>
                        <a:rPr lang="en-GB" dirty="0"/>
                        <a:t>Late payment process</a:t>
                      </a:r>
                    </a:p>
                  </a:txBody>
                  <a:tcPr/>
                </a:tc>
                <a:extLst>
                  <a:ext uri="{0D108BD9-81ED-4DB2-BD59-A6C34878D82A}">
                    <a16:rowId xmlns:a16="http://schemas.microsoft.com/office/drawing/2014/main" val="4140002944"/>
                  </a:ext>
                </a:extLst>
              </a:tr>
              <a:tr h="455251">
                <a:tc>
                  <a:txBody>
                    <a:bodyPr/>
                    <a:lstStyle/>
                    <a:p>
                      <a:r>
                        <a:rPr lang="en-GB" dirty="0"/>
                        <a:t>13. Escalation Routes</a:t>
                      </a:r>
                    </a:p>
                  </a:txBody>
                  <a:tcPr/>
                </a:tc>
                <a:tc>
                  <a:txBody>
                    <a:bodyPr/>
                    <a:lstStyle/>
                    <a:p>
                      <a:pPr marL="285750" indent="-285750">
                        <a:buFont typeface="Arial" panose="020B0604020202020204" pitchFamily="34" charset="0"/>
                        <a:buChar char="•"/>
                      </a:pPr>
                      <a:r>
                        <a:rPr lang="en-GB" dirty="0"/>
                        <a:t>Available escalation routes</a:t>
                      </a:r>
                    </a:p>
                    <a:p>
                      <a:pPr marL="285750" indent="-285750">
                        <a:buFont typeface="Arial" panose="020B0604020202020204" pitchFamily="34" charset="0"/>
                        <a:buChar char="•"/>
                      </a:pPr>
                      <a:r>
                        <a:rPr lang="en-GB" dirty="0"/>
                        <a:t>Time critical decision-making considerations </a:t>
                      </a:r>
                    </a:p>
                    <a:p>
                      <a:pPr marL="285750" indent="-285750">
                        <a:buFont typeface="Arial" panose="020B0604020202020204" pitchFamily="34" charset="0"/>
                        <a:buChar char="•"/>
                      </a:pPr>
                      <a:r>
                        <a:rPr lang="en-GB" dirty="0"/>
                        <a:t>System access disputes</a:t>
                      </a:r>
                    </a:p>
                  </a:txBody>
                  <a:tcPr/>
                </a:tc>
                <a:extLst>
                  <a:ext uri="{0D108BD9-81ED-4DB2-BD59-A6C34878D82A}">
                    <a16:rowId xmlns:a16="http://schemas.microsoft.com/office/drawing/2014/main" val="3333455996"/>
                  </a:ext>
                </a:extLst>
              </a:tr>
              <a:tr h="455251">
                <a:tc>
                  <a:txBody>
                    <a:bodyPr/>
                    <a:lstStyle/>
                    <a:p>
                      <a:r>
                        <a:rPr lang="en-GB" dirty="0"/>
                        <a:t>14. Best Practice Summary</a:t>
                      </a:r>
                    </a:p>
                  </a:txBody>
                  <a:tcPr/>
                </a:tc>
                <a:tc>
                  <a:txBody>
                    <a:bodyPr/>
                    <a:lstStyle/>
                    <a:p>
                      <a:pPr marL="285750" indent="-285750">
                        <a:buFont typeface="Arial" panose="020B0604020202020204" pitchFamily="34" charset="0"/>
                        <a:buChar char="•"/>
                      </a:pPr>
                      <a:r>
                        <a:rPr lang="en-GB" dirty="0"/>
                        <a:t>Lessons learnt from previous SoLR events</a:t>
                      </a:r>
                    </a:p>
                    <a:p>
                      <a:pPr marL="285750" indent="-285750">
                        <a:buFont typeface="Arial" panose="020B0604020202020204" pitchFamily="34" charset="0"/>
                        <a:buChar char="•"/>
                      </a:pPr>
                      <a:r>
                        <a:rPr lang="en-GB" dirty="0"/>
                        <a:t>Practical do’s and don’t for all stakeholders</a:t>
                      </a:r>
                    </a:p>
                    <a:p>
                      <a:pPr marL="285750" indent="-285750">
                        <a:buFont typeface="Arial" panose="020B0604020202020204" pitchFamily="34" charset="0"/>
                        <a:buChar char="•"/>
                      </a:pPr>
                      <a:r>
                        <a:rPr lang="en-GB" dirty="0"/>
                        <a:t>Summary of guidance document</a:t>
                      </a:r>
                    </a:p>
                  </a:txBody>
                  <a:tcPr/>
                </a:tc>
                <a:extLst>
                  <a:ext uri="{0D108BD9-81ED-4DB2-BD59-A6C34878D82A}">
                    <a16:rowId xmlns:a16="http://schemas.microsoft.com/office/drawing/2014/main" val="2557061417"/>
                  </a:ext>
                </a:extLst>
              </a:tr>
              <a:tr h="455251">
                <a:tc>
                  <a:txBody>
                    <a:bodyPr/>
                    <a:lstStyle/>
                    <a:p>
                      <a:r>
                        <a:rPr lang="en-GB" dirty="0"/>
                        <a:t>15. Key Contacts</a:t>
                      </a:r>
                    </a:p>
                  </a:txBody>
                  <a:tcPr/>
                </a:tc>
                <a:tc>
                  <a:txBody>
                    <a:bodyPr/>
                    <a:lstStyle/>
                    <a:p>
                      <a:pPr marL="285750" indent="-285750">
                        <a:buFont typeface="Arial" panose="020B0604020202020204" pitchFamily="34" charset="0"/>
                        <a:buChar char="•"/>
                      </a:pPr>
                      <a:r>
                        <a:rPr lang="en-GB" dirty="0"/>
                        <a:t>REC Code Manager contact points </a:t>
                      </a:r>
                    </a:p>
                    <a:p>
                      <a:pPr marL="285750" indent="-285750">
                        <a:buFont typeface="Arial" panose="020B0604020202020204" pitchFamily="34" charset="0"/>
                        <a:buChar char="•"/>
                      </a:pPr>
                      <a:r>
                        <a:rPr lang="en-GB" dirty="0"/>
                        <a:t>When and how to raise SoLR related issues</a:t>
                      </a:r>
                    </a:p>
                  </a:txBody>
                  <a:tcPr/>
                </a:tc>
                <a:extLst>
                  <a:ext uri="{0D108BD9-81ED-4DB2-BD59-A6C34878D82A}">
                    <a16:rowId xmlns:a16="http://schemas.microsoft.com/office/drawing/2014/main" val="1458937510"/>
                  </a:ext>
                </a:extLst>
              </a:tr>
            </a:tbl>
          </a:graphicData>
        </a:graphic>
      </p:graphicFrame>
    </p:spTree>
    <p:extLst>
      <p:ext uri="{BB962C8B-B14F-4D97-AF65-F5344CB8AC3E}">
        <p14:creationId xmlns:p14="http://schemas.microsoft.com/office/powerpoint/2010/main" val="433150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48F79-2949-0246-7831-DE5098887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104F8-E6FD-0B78-E717-0EE6CBA8419A}"/>
              </a:ext>
            </a:extLst>
          </p:cNvPr>
          <p:cNvSpPr>
            <a:spLocks noGrp="1"/>
          </p:cNvSpPr>
          <p:nvPr>
            <p:ph type="title"/>
          </p:nvPr>
        </p:nvSpPr>
        <p:spPr>
          <a:xfrm>
            <a:off x="4031673" y="2762758"/>
            <a:ext cx="6966527" cy="1325563"/>
          </a:xfrm>
        </p:spPr>
        <p:txBody>
          <a:bodyPr>
            <a:normAutofit/>
          </a:bodyPr>
          <a:lstStyle/>
          <a:p>
            <a:r>
              <a:rPr lang="en-US" dirty="0"/>
              <a:t>Code Manager actions and next steps</a:t>
            </a:r>
          </a:p>
        </p:txBody>
      </p:sp>
      <p:sp>
        <p:nvSpPr>
          <p:cNvPr id="9" name="TextBox 8">
            <a:extLst>
              <a:ext uri="{FF2B5EF4-FFF2-40B4-BE49-F238E27FC236}">
                <a16:creationId xmlns:a16="http://schemas.microsoft.com/office/drawing/2014/main" id="{E8181EBB-4424-22A9-A525-8BE9099F74BA}"/>
              </a:ext>
            </a:extLst>
          </p:cNvPr>
          <p:cNvSpPr txBox="1"/>
          <p:nvPr/>
        </p:nvSpPr>
        <p:spPr>
          <a:xfrm>
            <a:off x="768096" y="1407796"/>
            <a:ext cx="8574786" cy="2481833"/>
          </a:xfrm>
          <a:prstGeom prst="rect">
            <a:avLst/>
          </a:prstGeom>
          <a:noFill/>
        </p:spPr>
        <p:txBody>
          <a:bodyPr wrap="square">
            <a:spAutoFit/>
          </a:bodyPr>
          <a:lstStyle/>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sz="2800"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dirty="0">
              <a:latin typeface="Roboto" panose="02000000000000000000" pitchFamily="2" charset="0"/>
              <a:ea typeface="Roboto" panose="02000000000000000000" pitchFamily="2" charset="0"/>
              <a:cs typeface="Roboto" panose="02000000000000000000" pitchFamily="2" charset="0"/>
            </a:endParaRPr>
          </a:p>
          <a:p>
            <a:pPr lvl="0"/>
            <a:endParaRPr lang="en-GB" b="1" kern="100" dirty="0">
              <a:effectLst/>
              <a:latin typeface="Roboto" panose="02000000000000000000" pitchFamily="2" charset="0"/>
              <a:ea typeface="Roboto" panose="02000000000000000000" pitchFamily="2" charset="0"/>
              <a:cs typeface="Roboto" panose="02000000000000000000" pitchFamily="2" charset="0"/>
            </a:endParaRPr>
          </a:p>
          <a:p>
            <a:pPr marL="342900" lvl="0" indent="-342900">
              <a:lnSpc>
                <a:spcPct val="115000"/>
              </a:lnSpc>
              <a:spcAft>
                <a:spcPts val="800"/>
              </a:spcAft>
              <a:buSzPts val="1000"/>
              <a:buFont typeface="Symbol" panose="05050102010706020507" pitchFamily="18" charset="2"/>
              <a:buChar char=""/>
              <a:tabLst>
                <a:tab pos="457200" algn="l"/>
              </a:tabLst>
            </a:pPr>
            <a:endParaRPr lang="en-GB" kern="100" dirty="0">
              <a:effectLst/>
              <a:latin typeface="Roboto" panose="02000000000000000000" pitchFamily="2" charset="0"/>
              <a:ea typeface="Roboto" panose="02000000000000000000" pitchFamily="2" charset="0"/>
              <a:cs typeface="Roboto" panose="02000000000000000000" pitchFamily="2" charset="0"/>
            </a:endParaRPr>
          </a:p>
        </p:txBody>
      </p:sp>
      <p:sp>
        <p:nvSpPr>
          <p:cNvPr id="5" name="Text Placeholder 4">
            <a:extLst>
              <a:ext uri="{FF2B5EF4-FFF2-40B4-BE49-F238E27FC236}">
                <a16:creationId xmlns:a16="http://schemas.microsoft.com/office/drawing/2014/main" id="{AD53D599-8A40-16E9-B9A2-5D1C87B612B4}"/>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1793035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EADF-AE27-78CA-BD65-843884FB0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6F019-20BB-9EA5-A804-452FB98E57FB}"/>
              </a:ext>
            </a:extLst>
          </p:cNvPr>
          <p:cNvSpPr>
            <a:spLocks noGrp="1"/>
          </p:cNvSpPr>
          <p:nvPr>
            <p:ph type="title"/>
          </p:nvPr>
        </p:nvSpPr>
        <p:spPr/>
        <p:txBody>
          <a:bodyPr>
            <a:normAutofit/>
          </a:bodyPr>
          <a:lstStyle/>
          <a:p>
            <a:r>
              <a:rPr lang="en-US" dirty="0">
                <a:latin typeface="Roboto"/>
                <a:ea typeface="Roboto"/>
                <a:cs typeface="Roboto"/>
              </a:rPr>
              <a:t>Code Manager Actions</a:t>
            </a:r>
            <a:endParaRPr lang="en-US" dirty="0"/>
          </a:p>
        </p:txBody>
      </p:sp>
      <p:sp>
        <p:nvSpPr>
          <p:cNvPr id="3" name="Content Placeholder 2">
            <a:extLst>
              <a:ext uri="{FF2B5EF4-FFF2-40B4-BE49-F238E27FC236}">
                <a16:creationId xmlns:a16="http://schemas.microsoft.com/office/drawing/2014/main" id="{19624137-959E-EEB6-6DCA-CAB9DE20398A}"/>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6FCF3948-EFCE-4859-596F-D2407866501C}"/>
              </a:ext>
            </a:extLst>
          </p:cNvPr>
          <p:cNvGraphicFramePr>
            <a:graphicFrameLocks noGrp="1"/>
          </p:cNvGraphicFramePr>
          <p:nvPr>
            <p:extLst>
              <p:ext uri="{D42A27DB-BD31-4B8C-83A1-F6EECF244321}">
                <p14:modId xmlns:p14="http://schemas.microsoft.com/office/powerpoint/2010/main" val="2003320494"/>
              </p:ext>
            </p:extLst>
          </p:nvPr>
        </p:nvGraphicFramePr>
        <p:xfrm>
          <a:off x="470915" y="1798320"/>
          <a:ext cx="11250169" cy="3840480"/>
        </p:xfrm>
        <a:graphic>
          <a:graphicData uri="http://schemas.openxmlformats.org/drawingml/2006/table">
            <a:tbl>
              <a:tblPr firstRow="1" bandRow="1">
                <a:tableStyleId>{F5AB1C69-6EDB-4FF4-983F-18BD219EF322}</a:tableStyleId>
              </a:tblPr>
              <a:tblGrid>
                <a:gridCol w="8018598">
                  <a:extLst>
                    <a:ext uri="{9D8B030D-6E8A-4147-A177-3AD203B41FA5}">
                      <a16:colId xmlns:a16="http://schemas.microsoft.com/office/drawing/2014/main" val="3621110281"/>
                    </a:ext>
                  </a:extLst>
                </a:gridCol>
                <a:gridCol w="3231571">
                  <a:extLst>
                    <a:ext uri="{9D8B030D-6E8A-4147-A177-3AD203B41FA5}">
                      <a16:colId xmlns:a16="http://schemas.microsoft.com/office/drawing/2014/main" val="574787425"/>
                    </a:ext>
                  </a:extLst>
                </a:gridCol>
              </a:tblGrid>
              <a:tr h="268916">
                <a:tc>
                  <a:txBody>
                    <a:bodyPr/>
                    <a:lstStyle/>
                    <a:p>
                      <a:r>
                        <a:rPr lang="en-GB" dirty="0"/>
                        <a:t>Actions</a:t>
                      </a:r>
                    </a:p>
                  </a:txBody>
                  <a:tcPr/>
                </a:tc>
                <a:tc>
                  <a:txBody>
                    <a:bodyPr/>
                    <a:lstStyle/>
                    <a:p>
                      <a:r>
                        <a:rPr lang="en-GB" dirty="0"/>
                        <a:t>Where/How it will be covered</a:t>
                      </a:r>
                    </a:p>
                  </a:txBody>
                  <a:tcPr/>
                </a:tc>
                <a:extLst>
                  <a:ext uri="{0D108BD9-81ED-4DB2-BD59-A6C34878D82A}">
                    <a16:rowId xmlns:a16="http://schemas.microsoft.com/office/drawing/2014/main" val="550044979"/>
                  </a:ext>
                </a:extLst>
              </a:tr>
              <a:tr h="470603">
                <a:tc>
                  <a:txBody>
                    <a:bodyPr/>
                    <a:lstStyle/>
                    <a:p>
                      <a:pPr>
                        <a:buNone/>
                      </a:pPr>
                      <a:r>
                        <a:rPr lang="en-GB" sz="1800" dirty="0">
                          <a:effectLst/>
                        </a:rPr>
                        <a:t>Explore the feasibility of codifying Supplier of Last Resort (SoLR) processes across CSS, MHHS, Smart and traditional industry systems.</a:t>
                      </a:r>
                    </a:p>
                  </a:txBody>
                  <a:tcPr anchor="ctr"/>
                </a:tc>
                <a:tc>
                  <a:txBody>
                    <a:bodyPr/>
                    <a:lstStyle/>
                    <a:p>
                      <a:pPr>
                        <a:buNone/>
                      </a:pPr>
                      <a:r>
                        <a:rPr lang="en-GB" dirty="0">
                          <a:effectLst/>
                        </a:rPr>
                        <a:t>Formal REC Issue to be raised.</a:t>
                      </a:r>
                    </a:p>
                  </a:txBody>
                  <a:tcPr anchor="ctr"/>
                </a:tc>
                <a:extLst>
                  <a:ext uri="{0D108BD9-81ED-4DB2-BD59-A6C34878D82A}">
                    <a16:rowId xmlns:a16="http://schemas.microsoft.com/office/drawing/2014/main" val="954002367"/>
                  </a:ext>
                </a:extLst>
              </a:tr>
              <a:tr h="470603">
                <a:tc>
                  <a:txBody>
                    <a:bodyPr/>
                    <a:lstStyle/>
                    <a:p>
                      <a:pPr>
                        <a:buNone/>
                      </a:pPr>
                      <a:r>
                        <a:rPr lang="en-GB" sz="1800" dirty="0">
                          <a:effectLst/>
                        </a:rPr>
                        <a:t>Draft a REC Supplier of Last Resort Best Practice Guidance Document and provide updates to the Workgroup.</a:t>
                      </a:r>
                    </a:p>
                  </a:txBody>
                  <a:tcPr anchor="ctr"/>
                </a:tc>
                <a:tc>
                  <a:txBody>
                    <a:bodyPr/>
                    <a:lstStyle/>
                    <a:p>
                      <a:pPr>
                        <a:buNone/>
                      </a:pPr>
                      <a:r>
                        <a:rPr lang="en-GB" dirty="0">
                          <a:effectLst/>
                        </a:rPr>
                        <a:t>Code Manager to draft and circulate to working group and publish on the REC Portal.</a:t>
                      </a:r>
                    </a:p>
                  </a:txBody>
                  <a:tcPr anchor="ctr"/>
                </a:tc>
                <a:extLst>
                  <a:ext uri="{0D108BD9-81ED-4DB2-BD59-A6C34878D82A}">
                    <a16:rowId xmlns:a16="http://schemas.microsoft.com/office/drawing/2014/main" val="4140002944"/>
                  </a:ext>
                </a:extLst>
              </a:tr>
              <a:tr h="470603">
                <a:tc>
                  <a:txBody>
                    <a:bodyPr/>
                    <a:lstStyle/>
                    <a:p>
                      <a:pPr>
                        <a:buNone/>
                      </a:pPr>
                      <a:r>
                        <a:rPr lang="en-GB" sz="1800" dirty="0">
                          <a:effectLst/>
                        </a:rPr>
                        <a:t>Review and consolidate SoLR reporting requirements, including identifying and incorporating missing requirements (e.g. MHHS migration reporting).</a:t>
                      </a:r>
                    </a:p>
                  </a:txBody>
                  <a:tcPr anchor="ctr"/>
                </a:tc>
                <a:tc>
                  <a:txBody>
                    <a:bodyPr/>
                    <a:lstStyle/>
                    <a:p>
                      <a:pPr>
                        <a:buNone/>
                      </a:pPr>
                      <a:r>
                        <a:rPr lang="en-GB" dirty="0">
                          <a:effectLst/>
                        </a:rPr>
                        <a:t>Formal REC Issue to be raised.</a:t>
                      </a:r>
                    </a:p>
                  </a:txBody>
                  <a:tcPr anchor="ctr"/>
                </a:tc>
                <a:extLst>
                  <a:ext uri="{0D108BD9-81ED-4DB2-BD59-A6C34878D82A}">
                    <a16:rowId xmlns:a16="http://schemas.microsoft.com/office/drawing/2014/main" val="3333455996"/>
                  </a:ext>
                </a:extLst>
              </a:tr>
              <a:tr h="470603">
                <a:tc>
                  <a:txBody>
                    <a:bodyPr/>
                    <a:lstStyle/>
                    <a:p>
                      <a:pPr>
                        <a:buNone/>
                      </a:pPr>
                      <a:r>
                        <a:rPr lang="en-GB" sz="1800" dirty="0">
                          <a:effectLst/>
                        </a:rPr>
                        <a:t>Investigate discrepancies between Ofgem-provided SoLR portfolio data and data available via Enquiry Services (EES and GES).</a:t>
                      </a:r>
                    </a:p>
                  </a:txBody>
                  <a:tcPr anchor="ctr"/>
                </a:tc>
                <a:tc>
                  <a:txBody>
                    <a:bodyPr/>
                    <a:lstStyle/>
                    <a:p>
                      <a:pPr>
                        <a:buNone/>
                      </a:pPr>
                      <a:r>
                        <a:rPr lang="en-GB" dirty="0">
                          <a:effectLst/>
                        </a:rPr>
                        <a:t>Code Manager to facilitate closed, separate session. </a:t>
                      </a:r>
                    </a:p>
                  </a:txBody>
                  <a:tcPr anchor="ctr"/>
                </a:tc>
                <a:extLst>
                  <a:ext uri="{0D108BD9-81ED-4DB2-BD59-A6C34878D82A}">
                    <a16:rowId xmlns:a16="http://schemas.microsoft.com/office/drawing/2014/main" val="2557061417"/>
                  </a:ext>
                </a:extLst>
              </a:tr>
              <a:tr h="470603">
                <a:tc>
                  <a:txBody>
                    <a:bodyPr/>
                    <a:lstStyle/>
                    <a:p>
                      <a:pPr>
                        <a:buNone/>
                      </a:pPr>
                      <a:r>
                        <a:rPr lang="en-GB" sz="1800" dirty="0">
                          <a:effectLst/>
                        </a:rPr>
                        <a:t>Review REC drafting and historical arrangements with EES to determine how to formalise a reliable reporting route for electricity meter point data.</a:t>
                      </a:r>
                    </a:p>
                  </a:txBody>
                  <a:tcPr anchor="ctr"/>
                </a:tc>
                <a:tc>
                  <a:txBody>
                    <a:bodyPr/>
                    <a:lstStyle/>
                    <a:p>
                      <a:pPr>
                        <a:buNone/>
                      </a:pPr>
                      <a:r>
                        <a:rPr lang="en-GB" dirty="0">
                          <a:effectLst/>
                        </a:rPr>
                        <a:t>Formal REC Issue to be raised.</a:t>
                      </a:r>
                    </a:p>
                  </a:txBody>
                  <a:tcPr anchor="ctr"/>
                </a:tc>
                <a:extLst>
                  <a:ext uri="{0D108BD9-81ED-4DB2-BD59-A6C34878D82A}">
                    <a16:rowId xmlns:a16="http://schemas.microsoft.com/office/drawing/2014/main" val="1458937510"/>
                  </a:ext>
                </a:extLst>
              </a:tr>
            </a:tbl>
          </a:graphicData>
        </a:graphic>
      </p:graphicFrame>
    </p:spTree>
    <p:extLst>
      <p:ext uri="{BB962C8B-B14F-4D97-AF65-F5344CB8AC3E}">
        <p14:creationId xmlns:p14="http://schemas.microsoft.com/office/powerpoint/2010/main" val="173414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D8DFA-F2ED-48E6-33C6-7812A010E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70E0A-28DE-FD0C-4DDF-F885A5870F49}"/>
              </a:ext>
            </a:extLst>
          </p:cNvPr>
          <p:cNvSpPr>
            <a:spLocks noGrp="1"/>
          </p:cNvSpPr>
          <p:nvPr>
            <p:ph type="title"/>
          </p:nvPr>
        </p:nvSpPr>
        <p:spPr/>
        <p:txBody>
          <a:bodyPr>
            <a:normAutofit/>
          </a:bodyPr>
          <a:lstStyle/>
          <a:p>
            <a:r>
              <a:rPr lang="en-US" dirty="0">
                <a:latin typeface="Roboto"/>
                <a:ea typeface="Roboto"/>
                <a:cs typeface="Roboto"/>
              </a:rPr>
              <a:t>Code Manager Actions</a:t>
            </a:r>
            <a:endParaRPr lang="en-US" dirty="0"/>
          </a:p>
        </p:txBody>
      </p:sp>
      <p:sp>
        <p:nvSpPr>
          <p:cNvPr id="3" name="Content Placeholder 2">
            <a:extLst>
              <a:ext uri="{FF2B5EF4-FFF2-40B4-BE49-F238E27FC236}">
                <a16:creationId xmlns:a16="http://schemas.microsoft.com/office/drawing/2014/main" id="{EFACE6BA-D1EA-C929-6B15-8563F4E1E4FD}"/>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Table 3">
            <a:extLst>
              <a:ext uri="{FF2B5EF4-FFF2-40B4-BE49-F238E27FC236}">
                <a16:creationId xmlns:a16="http://schemas.microsoft.com/office/drawing/2014/main" id="{07848E38-A938-B3D0-52D6-86E02E86BE05}"/>
              </a:ext>
            </a:extLst>
          </p:cNvPr>
          <p:cNvGraphicFramePr>
            <a:graphicFrameLocks noGrp="1"/>
          </p:cNvGraphicFramePr>
          <p:nvPr>
            <p:extLst>
              <p:ext uri="{D42A27DB-BD31-4B8C-83A1-F6EECF244321}">
                <p14:modId xmlns:p14="http://schemas.microsoft.com/office/powerpoint/2010/main" val="1932995457"/>
              </p:ext>
            </p:extLst>
          </p:nvPr>
        </p:nvGraphicFramePr>
        <p:xfrm>
          <a:off x="470915" y="1751735"/>
          <a:ext cx="11250169" cy="4114800"/>
        </p:xfrm>
        <a:graphic>
          <a:graphicData uri="http://schemas.openxmlformats.org/drawingml/2006/table">
            <a:tbl>
              <a:tblPr firstRow="1" bandRow="1">
                <a:tableStyleId>{F5AB1C69-6EDB-4FF4-983F-18BD219EF322}</a:tableStyleId>
              </a:tblPr>
              <a:tblGrid>
                <a:gridCol w="8018598">
                  <a:extLst>
                    <a:ext uri="{9D8B030D-6E8A-4147-A177-3AD203B41FA5}">
                      <a16:colId xmlns:a16="http://schemas.microsoft.com/office/drawing/2014/main" val="3621110281"/>
                    </a:ext>
                  </a:extLst>
                </a:gridCol>
                <a:gridCol w="3231571">
                  <a:extLst>
                    <a:ext uri="{9D8B030D-6E8A-4147-A177-3AD203B41FA5}">
                      <a16:colId xmlns:a16="http://schemas.microsoft.com/office/drawing/2014/main" val="574787425"/>
                    </a:ext>
                  </a:extLst>
                </a:gridCol>
              </a:tblGrid>
              <a:tr h="268916">
                <a:tc>
                  <a:txBody>
                    <a:bodyPr/>
                    <a:lstStyle/>
                    <a:p>
                      <a:r>
                        <a:rPr lang="en-GB" dirty="0"/>
                        <a:t>Actions</a:t>
                      </a:r>
                    </a:p>
                  </a:txBody>
                  <a:tcPr/>
                </a:tc>
                <a:tc>
                  <a:txBody>
                    <a:bodyPr/>
                    <a:lstStyle/>
                    <a:p>
                      <a:r>
                        <a:rPr lang="en-GB" dirty="0"/>
                        <a:t>Where/How it will be covered</a:t>
                      </a:r>
                    </a:p>
                  </a:txBody>
                  <a:tcPr/>
                </a:tc>
                <a:extLst>
                  <a:ext uri="{0D108BD9-81ED-4DB2-BD59-A6C34878D82A}">
                    <a16:rowId xmlns:a16="http://schemas.microsoft.com/office/drawing/2014/main" val="550044979"/>
                  </a:ext>
                </a:extLst>
              </a:tr>
              <a:tr h="470603">
                <a:tc>
                  <a:txBody>
                    <a:bodyPr/>
                    <a:lstStyle/>
                    <a:p>
                      <a:pPr>
                        <a:buNone/>
                      </a:pPr>
                      <a:r>
                        <a:rPr lang="en-GB" sz="1800" dirty="0">
                          <a:effectLst/>
                        </a:rPr>
                        <a:t>Assess the feasibility of tracking MPID ownership dates within EES to reduce confusion during supplier transfers.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Code Manager to facilitate separate, closed session. </a:t>
                      </a:r>
                    </a:p>
                  </a:txBody>
                  <a:tcPr anchor="ctr"/>
                </a:tc>
                <a:extLst>
                  <a:ext uri="{0D108BD9-81ED-4DB2-BD59-A6C34878D82A}">
                    <a16:rowId xmlns:a16="http://schemas.microsoft.com/office/drawing/2014/main" val="1431154590"/>
                  </a:ext>
                </a:extLst>
              </a:tr>
              <a:tr h="470603">
                <a:tc>
                  <a:txBody>
                    <a:bodyPr/>
                    <a:lstStyle/>
                    <a:p>
                      <a:pPr>
                        <a:buNone/>
                      </a:pPr>
                      <a:r>
                        <a:rPr lang="en-GB" sz="1800" dirty="0">
                          <a:effectLst/>
                        </a:rPr>
                        <a:t>Analyse gaps relating to the timing of Energy Supplier responsibilities (including submissions, payments and credits) and propose options for clearer drafting.</a:t>
                      </a:r>
                    </a:p>
                  </a:txBody>
                  <a:tcPr anchor="ctr"/>
                </a:tc>
                <a:tc>
                  <a:txBody>
                    <a:bodyPr/>
                    <a:lstStyle/>
                    <a:p>
                      <a:pPr>
                        <a:buNone/>
                      </a:pPr>
                      <a:r>
                        <a:rPr lang="en-GB" dirty="0">
                          <a:effectLst/>
                        </a:rPr>
                        <a:t>Code Manager investigation, prior to formal REC Issue being raised. </a:t>
                      </a:r>
                    </a:p>
                  </a:txBody>
                  <a:tcPr anchor="ctr"/>
                </a:tc>
                <a:extLst>
                  <a:ext uri="{0D108BD9-81ED-4DB2-BD59-A6C34878D82A}">
                    <a16:rowId xmlns:a16="http://schemas.microsoft.com/office/drawing/2014/main" val="1687030426"/>
                  </a:ext>
                </a:extLst>
              </a:tr>
              <a:tr h="470603">
                <a:tc>
                  <a:txBody>
                    <a:bodyPr/>
                    <a:lstStyle/>
                    <a:p>
                      <a:pPr>
                        <a:buNone/>
                      </a:pPr>
                      <a:r>
                        <a:rPr lang="en-GB" sz="1800" dirty="0">
                          <a:effectLst/>
                        </a:rPr>
                        <a:t>Undertake offline analysis and targeted engagement where a Replacement Supplier fails to submit a portfolio following a SoLR event.</a:t>
                      </a:r>
                    </a:p>
                  </a:txBody>
                  <a:tcPr anchor="ctr"/>
                </a:tc>
                <a:tc>
                  <a:txBody>
                    <a:bodyPr/>
                    <a:lstStyle/>
                    <a:p>
                      <a:pPr>
                        <a:buNone/>
                      </a:pPr>
                      <a:r>
                        <a:rPr lang="en-GB" dirty="0">
                          <a:effectLst/>
                        </a:rPr>
                        <a:t>Further Code Manager investigation. </a:t>
                      </a:r>
                    </a:p>
                  </a:txBody>
                  <a:tcPr anchor="ctr"/>
                </a:tc>
                <a:extLst>
                  <a:ext uri="{0D108BD9-81ED-4DB2-BD59-A6C34878D82A}">
                    <a16:rowId xmlns:a16="http://schemas.microsoft.com/office/drawing/2014/main" val="2818666295"/>
                  </a:ext>
                </a:extLst>
              </a:tr>
              <a:tr h="672290">
                <a:tc>
                  <a:txBody>
                    <a:bodyPr/>
                    <a:lstStyle/>
                    <a:p>
                      <a:pPr>
                        <a:buNone/>
                      </a:pPr>
                      <a:r>
                        <a:rPr lang="en-GB" sz="1800" dirty="0">
                          <a:effectLst/>
                        </a:rPr>
                        <a:t>Review the application of late payment processes where administrators, rather than suppliers, are responsible for settling invoices, engaging impacted stakeholders as required.</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Code Manager to facilitate separate, closed session. </a:t>
                      </a:r>
                    </a:p>
                  </a:txBody>
                  <a:tcPr anchor="ctr"/>
                </a:tc>
                <a:extLst>
                  <a:ext uri="{0D108BD9-81ED-4DB2-BD59-A6C34878D82A}">
                    <a16:rowId xmlns:a16="http://schemas.microsoft.com/office/drawing/2014/main" val="618762020"/>
                  </a:ext>
                </a:extLst>
              </a:tr>
              <a:tr h="470603">
                <a:tc>
                  <a:txBody>
                    <a:bodyPr/>
                    <a:lstStyle/>
                    <a:p>
                      <a:pPr>
                        <a:buNone/>
                      </a:pPr>
                      <a:r>
                        <a:rPr lang="en-GB" sz="1800" dirty="0">
                          <a:effectLst/>
                        </a:rPr>
                        <a:t>Engage with Ofgem to clarify expectations around administrator behaviour during Supplier of Last Resort events.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Code Manager to facilitate separate, closed session. </a:t>
                      </a:r>
                    </a:p>
                  </a:txBody>
                  <a:tcPr anchor="ctr"/>
                </a:tc>
                <a:extLst>
                  <a:ext uri="{0D108BD9-81ED-4DB2-BD59-A6C34878D82A}">
                    <a16:rowId xmlns:a16="http://schemas.microsoft.com/office/drawing/2014/main" val="1863461359"/>
                  </a:ext>
                </a:extLst>
              </a:tr>
            </a:tbl>
          </a:graphicData>
        </a:graphic>
      </p:graphicFrame>
    </p:spTree>
    <p:extLst>
      <p:ext uri="{BB962C8B-B14F-4D97-AF65-F5344CB8AC3E}">
        <p14:creationId xmlns:p14="http://schemas.microsoft.com/office/powerpoint/2010/main" val="2922833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6E27-0173-728B-F1B6-B1F07B493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90E9B-3865-BE44-E74B-F834B59A412D}"/>
              </a:ext>
            </a:extLst>
          </p:cNvPr>
          <p:cNvSpPr>
            <a:spLocks noGrp="1"/>
          </p:cNvSpPr>
          <p:nvPr>
            <p:ph type="title"/>
          </p:nvPr>
        </p:nvSpPr>
        <p:spPr/>
        <p:txBody>
          <a:bodyPr>
            <a:normAutofit/>
          </a:bodyPr>
          <a:lstStyle/>
          <a:p>
            <a:r>
              <a:rPr lang="en-US">
                <a:latin typeface="Roboto"/>
                <a:ea typeface="Roboto"/>
                <a:cs typeface="Roboto"/>
              </a:rPr>
              <a:t>next steps</a:t>
            </a:r>
            <a:endParaRPr lang="en-US"/>
          </a:p>
        </p:txBody>
      </p:sp>
      <p:sp>
        <p:nvSpPr>
          <p:cNvPr id="3" name="Content Placeholder 2">
            <a:extLst>
              <a:ext uri="{FF2B5EF4-FFF2-40B4-BE49-F238E27FC236}">
                <a16:creationId xmlns:a16="http://schemas.microsoft.com/office/drawing/2014/main" id="{2B6EE0C1-6483-8246-FB43-21AAD42CD5AC}"/>
              </a:ext>
            </a:extLst>
          </p:cNvPr>
          <p:cNvSpPr>
            <a:spLocks noGrp="1"/>
          </p:cNvSpPr>
          <p:nvPr>
            <p:ph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endParaRPr lang="en-GB" b="1"/>
          </a:p>
          <a:p>
            <a:pPr marL="0" indent="0">
              <a:buNone/>
            </a:pPr>
            <a:endParaRPr lang="en-GB"/>
          </a:p>
          <a:p>
            <a:endParaRPr lang="en-US">
              <a:cs typeface="Roboto"/>
            </a:endParaRPr>
          </a:p>
          <a:p>
            <a:endParaRPr lang="en-US">
              <a:cs typeface="Roboto"/>
            </a:endParaRPr>
          </a:p>
          <a:p>
            <a:endParaRPr lang="en-US">
              <a:cs typeface="Roboto"/>
            </a:endParaRPr>
          </a:p>
        </p:txBody>
      </p:sp>
      <p:graphicFrame>
        <p:nvGraphicFramePr>
          <p:cNvPr id="4" name="Diagram 3">
            <a:extLst>
              <a:ext uri="{FF2B5EF4-FFF2-40B4-BE49-F238E27FC236}">
                <a16:creationId xmlns:a16="http://schemas.microsoft.com/office/drawing/2014/main" id="{8665B14E-76ED-8AFE-2306-6FC6F31F049B}"/>
              </a:ext>
            </a:extLst>
          </p:cNvPr>
          <p:cNvGraphicFramePr/>
          <p:nvPr>
            <p:extLst>
              <p:ext uri="{D42A27DB-BD31-4B8C-83A1-F6EECF244321}">
                <p14:modId xmlns:p14="http://schemas.microsoft.com/office/powerpoint/2010/main" val="3749283946"/>
              </p:ext>
            </p:extLst>
          </p:nvPr>
        </p:nvGraphicFramePr>
        <p:xfrm>
          <a:off x="838199" y="3429000"/>
          <a:ext cx="9284855" cy="1217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EB70E2D7-1A97-B37D-5FD3-95A4BC604BF4}"/>
              </a:ext>
            </a:extLst>
          </p:cNvPr>
          <p:cNvGraphicFramePr/>
          <p:nvPr>
            <p:extLst>
              <p:ext uri="{D42A27DB-BD31-4B8C-83A1-F6EECF244321}">
                <p14:modId xmlns:p14="http://schemas.microsoft.com/office/powerpoint/2010/main" val="1898584135"/>
              </p:ext>
            </p:extLst>
          </p:nvPr>
        </p:nvGraphicFramePr>
        <p:xfrm>
          <a:off x="838200" y="1948780"/>
          <a:ext cx="9284855" cy="12178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40747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554D7-351E-398C-DC7D-273026335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B5FE6-6DE8-DC4E-02A3-00457E36F956}"/>
              </a:ext>
            </a:extLst>
          </p:cNvPr>
          <p:cNvSpPr>
            <a:spLocks noGrp="1"/>
          </p:cNvSpPr>
          <p:nvPr>
            <p:ph type="title"/>
          </p:nvPr>
        </p:nvSpPr>
        <p:spPr/>
        <p:txBody>
          <a:bodyPr>
            <a:normAutofit/>
          </a:bodyPr>
          <a:lstStyle/>
          <a:p>
            <a:r>
              <a:rPr lang="en-US"/>
              <a:t>Any other Business</a:t>
            </a:r>
          </a:p>
        </p:txBody>
      </p:sp>
      <p:sp>
        <p:nvSpPr>
          <p:cNvPr id="3" name="Content Placeholder 2">
            <a:extLst>
              <a:ext uri="{FF2B5EF4-FFF2-40B4-BE49-F238E27FC236}">
                <a16:creationId xmlns:a16="http://schemas.microsoft.com/office/drawing/2014/main" id="{3CE364C8-0F1B-E404-907A-EDA191D982E6}"/>
              </a:ext>
            </a:extLst>
          </p:cNvPr>
          <p:cNvSpPr>
            <a:spLocks noGrp="1"/>
          </p:cNvSpPr>
          <p:nvPr>
            <p:ph type="body" sz="quarter" idx="10"/>
          </p:nvPr>
        </p:nvSpPr>
        <p:spPr/>
        <p:txBody>
          <a:bodyPr vert="horz" lIns="91440" tIns="45720" rIns="91440" bIns="45720" rtlCol="0" anchor="t">
            <a:normAutofit/>
          </a:bodyPr>
          <a:lstStyle/>
          <a:p>
            <a:pPr marL="0" indent="0">
              <a:buNone/>
            </a:pPr>
            <a:endParaRPr lang="en-GB"/>
          </a:p>
          <a:p>
            <a:endParaRPr lang="en-US">
              <a:cs typeface="Roboto"/>
            </a:endParaRPr>
          </a:p>
          <a:p>
            <a:endParaRPr lang="en-US">
              <a:cs typeface="Roboto"/>
            </a:endParaRPr>
          </a:p>
          <a:p>
            <a:endParaRPr lang="en-US">
              <a:cs typeface="Roboto"/>
            </a:endParaRPr>
          </a:p>
        </p:txBody>
      </p:sp>
      <p:sp>
        <p:nvSpPr>
          <p:cNvPr id="9" name="TextBox 8">
            <a:extLst>
              <a:ext uri="{FF2B5EF4-FFF2-40B4-BE49-F238E27FC236}">
                <a16:creationId xmlns:a16="http://schemas.microsoft.com/office/drawing/2014/main" id="{8AAD92B1-699D-8C70-2F82-91E32EB87694}"/>
              </a:ext>
            </a:extLst>
          </p:cNvPr>
          <p:cNvSpPr txBox="1"/>
          <p:nvPr/>
        </p:nvSpPr>
        <p:spPr>
          <a:xfrm>
            <a:off x="758952" y="1378396"/>
            <a:ext cx="8574786" cy="2481833"/>
          </a:xfrm>
          <a:prstGeom prst="rect">
            <a:avLst/>
          </a:prstGeom>
          <a:noFill/>
        </p:spPr>
        <p:txBody>
          <a:bodyPr wrap="square">
            <a:spAutoFit/>
          </a:bodyPr>
          <a:lstStyle/>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sz="2800"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marL="342900" lvl="0" indent="-342900">
              <a:lnSpc>
                <a:spcPct val="115000"/>
              </a:lnSpc>
              <a:spcAft>
                <a:spcPts val="800"/>
              </a:spcAft>
              <a:buSzPts val="1000"/>
              <a:buFont typeface="Symbol" panose="05050102010706020507" pitchFamily="18" charset="2"/>
              <a:buChar char=""/>
              <a:tabLst>
                <a:tab pos="457200" algn="l"/>
              </a:tabLst>
            </a:pPr>
            <a:endParaRPr lang="en-GB" kern="10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49850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Thanks for attending</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EVENT_SECTION_UUID" val="f4e45e2a-fe12-4485-9507-4822a6dbab65"/>
  <p:tag name="SLIDO_EVENT_UUID" val="738106df-0b87-4898-b2c6-1b55015f9244"/>
  <p:tag name="SLIDO_PRESENTATION_ID" val="a79c6172-4bba-4748-9d8c-765b5c772e0a"/>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2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E7907D-59C8-4D29-8B9E-B881210C6B6E}">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58dbe026-c2b7-4f74-8c27-82ec413bac0d"/>
    <ds:schemaRef ds:uri="9aec8e27-46b6-4dfa-bdad-04f5a9be56ad"/>
    <ds:schemaRef ds:uri="9cc2d045-8e25-435d-815b-720e20c2c938"/>
    <ds:schemaRef ds:uri="d56f5920-408a-468e-ac0d-d8a8400706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2867</TotalTime>
  <Words>2286</Words>
  <Application>Microsoft Office PowerPoint</Application>
  <PresentationFormat>Widescreen</PresentationFormat>
  <Paragraphs>324</Paragraphs>
  <Slides>21</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21</vt:i4>
      </vt:variant>
    </vt:vector>
  </HeadingPairs>
  <TitlesOfParts>
    <vt:vector size="32" baseType="lpstr">
      <vt:lpstr>Arial</vt:lpstr>
      <vt:lpstr>Calibri</vt:lpstr>
      <vt:lpstr>Outfit</vt:lpstr>
      <vt:lpstr>Outfit SemiBold</vt:lpstr>
      <vt:lpstr>Playfair Display</vt:lpstr>
      <vt:lpstr>Playfair Display Black</vt:lpstr>
      <vt:lpstr>Roboto</vt:lpstr>
      <vt:lpstr>Symbol</vt:lpstr>
      <vt:lpstr>REC Light Event Theme</vt:lpstr>
      <vt:lpstr>REC Alternative Event Theme</vt:lpstr>
      <vt:lpstr>2_RECCo Theme</vt:lpstr>
      <vt:lpstr>SoLR process improvements working group – Meeting 4   16 April 2026  </vt:lpstr>
      <vt:lpstr>Agenda</vt:lpstr>
      <vt:lpstr>Approval of Previous Minutes</vt:lpstr>
      <vt:lpstr>Recap of SoLR Working Group outputs to date</vt:lpstr>
      <vt:lpstr>SoLR Requirements</vt:lpstr>
      <vt:lpstr>SoLR Requirements</vt:lpstr>
      <vt:lpstr>SoLR Requirements</vt:lpstr>
      <vt:lpstr>SoLR Requirements</vt:lpstr>
      <vt:lpstr>SoLR Requirements</vt:lpstr>
      <vt:lpstr>SoLR Requirements</vt:lpstr>
      <vt:lpstr>Discussion</vt:lpstr>
      <vt:lpstr>Solr Guidance Document</vt:lpstr>
      <vt:lpstr>Draft Contents</vt:lpstr>
      <vt:lpstr>Draft Contents</vt:lpstr>
      <vt:lpstr>Draft Contents</vt:lpstr>
      <vt:lpstr>Code Manager actions and next steps</vt:lpstr>
      <vt:lpstr>Code Manager Actions</vt:lpstr>
      <vt:lpstr>Code Manager Actions</vt:lpstr>
      <vt:lpstr>next steps</vt:lpstr>
      <vt:lpstr>Any other Business</vt:lpstr>
      <vt:lpstr>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Paul Rocke</dc:creator>
  <cp:lastModifiedBy>James HARDY</cp:lastModifiedBy>
  <cp:revision>3</cp:revision>
  <dcterms:created xsi:type="dcterms:W3CDTF">2022-06-01T10:03:07Z</dcterms:created>
  <dcterms:modified xsi:type="dcterms:W3CDTF">2026-04-16T08:49:27Z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SIP_Label_ea60d57e-af5b-4752-ac57-3e4f28ca11dc_Enabled">
    <vt:lpwstr>true</vt:lpwstr>
  </property>
  <property fmtid="{D5CDD505-2E9C-101B-9397-08002B2CF9AE}" pid="4" name="MSIP_Label_ea60d57e-af5b-4752-ac57-3e4f28ca11dc_SetDate">
    <vt:lpwstr>2022-06-28T09:38:58Z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52a3a136-14e9-4ddd-8f12-8f6acc6a9a25</vt:lpwstr>
  </property>
  <property fmtid="{D5CDD505-2E9C-101B-9397-08002B2CF9AE}" pid="9" name="MSIP_Label_ea60d57e-af5b-4752-ac57-3e4f28ca11dc_ContentBits">
    <vt:lpwstr>0</vt:lpwstr>
  </property>
  <property fmtid="{D5CDD505-2E9C-101B-9397-08002B2CF9AE}" pid="10" name="MediaServiceImageTags">
    <vt:lpwstr/>
  </property>
</Properties>
</file>