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  <p:sldMasterId id="2147483671" r:id="rId6"/>
  </p:sldMasterIdLst>
  <p:notesMasterIdLst>
    <p:notesMasterId r:id="rId16"/>
  </p:notesMasterIdLst>
  <p:handoutMasterIdLst>
    <p:handoutMasterId r:id="rId17"/>
  </p:handoutMasterIdLst>
  <p:sldIdLst>
    <p:sldId id="256" r:id="rId7"/>
    <p:sldId id="269" r:id="rId8"/>
    <p:sldId id="270" r:id="rId9"/>
    <p:sldId id="266" r:id="rId10"/>
    <p:sldId id="271" r:id="rId11"/>
    <p:sldId id="272" r:id="rId12"/>
    <p:sldId id="273" r:id="rId13"/>
    <p:sldId id="274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DEB36C-B920-4BBB-AAD0-3B097635E0AA}" v="37" dt="2024-05-21T15:29:57.558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Jackson" userId="04a818cc-d144-49c1-9e3a-a3e8b6550504" providerId="ADAL" clId="{8DC90DBF-811B-474A-A8AF-8F01DCB6FD8E}"/>
    <pc:docChg chg="delSld">
      <pc:chgData name="Anne Jackson" userId="04a818cc-d144-49c1-9e3a-a3e8b6550504" providerId="ADAL" clId="{8DC90DBF-811B-474A-A8AF-8F01DCB6FD8E}" dt="2024-05-21T15:06:08.471" v="0" actId="2696"/>
      <pc:docMkLst>
        <pc:docMk/>
      </pc:docMkLst>
      <pc:sldChg chg="del">
        <pc:chgData name="Anne Jackson" userId="04a818cc-d144-49c1-9e3a-a3e8b6550504" providerId="ADAL" clId="{8DC90DBF-811B-474A-A8AF-8F01DCB6FD8E}" dt="2024-05-21T15:06:08.471" v="0" actId="2696"/>
        <pc:sldMkLst>
          <pc:docMk/>
          <pc:sldMk cId="2386782925" sldId="269"/>
        </pc:sldMkLst>
      </pc:sldChg>
    </pc:docChg>
  </pc:docChgLst>
  <pc:docChgLst>
    <pc:chgData name="Lydia Bentley" userId="cd354bbc-d63b-4530-948e-3696bd3f2243" providerId="ADAL" clId="{FDDEB36C-B920-4BBB-AAD0-3B097635E0AA}"/>
    <pc:docChg chg="undo custSel addSld delSld modSld">
      <pc:chgData name="Lydia Bentley" userId="cd354bbc-d63b-4530-948e-3696bd3f2243" providerId="ADAL" clId="{FDDEB36C-B920-4BBB-AAD0-3B097635E0AA}" dt="2024-05-21T15:29:57.558" v="35" actId="20577"/>
      <pc:docMkLst>
        <pc:docMk/>
      </pc:docMkLst>
      <pc:sldChg chg="addSp modSp">
        <pc:chgData name="Lydia Bentley" userId="cd354bbc-d63b-4530-948e-3696bd3f2243" providerId="ADAL" clId="{FDDEB36C-B920-4BBB-AAD0-3B097635E0AA}" dt="2024-05-21T15:29:15.864" v="18"/>
        <pc:sldMkLst>
          <pc:docMk/>
          <pc:sldMk cId="424965022" sldId="256"/>
        </pc:sldMkLst>
        <pc:spChg chg="add mod">
          <ac:chgData name="Lydia Bentley" userId="cd354bbc-d63b-4530-948e-3696bd3f2243" providerId="ADAL" clId="{FDDEB36C-B920-4BBB-AAD0-3B097635E0AA}" dt="2024-05-21T15:29:15.864" v="18"/>
          <ac:spMkLst>
            <pc:docMk/>
            <pc:sldMk cId="424965022" sldId="256"/>
            <ac:spMk id="4" creationId="{57948120-D583-B0D4-9B3C-6C71D0AB6963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57.558" v="35" actId="20577"/>
        <pc:sldMkLst>
          <pc:docMk/>
          <pc:sldMk cId="1876557297" sldId="257"/>
        </pc:sldMkLst>
        <pc:spChg chg="add mod">
          <ac:chgData name="Lydia Bentley" userId="cd354bbc-d63b-4530-948e-3696bd3f2243" providerId="ADAL" clId="{FDDEB36C-B920-4BBB-AAD0-3B097635E0AA}" dt="2024-05-21T15:29:57.558" v="35" actId="20577"/>
          <ac:spMkLst>
            <pc:docMk/>
            <pc:sldMk cId="1876557297" sldId="257"/>
            <ac:spMk id="4" creationId="{C92440FE-7174-4D85-9181-EAD44FD73352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31.637" v="25" actId="20577"/>
        <pc:sldMkLst>
          <pc:docMk/>
          <pc:sldMk cId="238654802" sldId="266"/>
        </pc:sldMkLst>
        <pc:spChg chg="add mod">
          <ac:chgData name="Lydia Bentley" userId="cd354bbc-d63b-4530-948e-3696bd3f2243" providerId="ADAL" clId="{FDDEB36C-B920-4BBB-AAD0-3B097635E0AA}" dt="2024-05-21T15:29:31.637" v="25" actId="20577"/>
          <ac:spMkLst>
            <pc:docMk/>
            <pc:sldMk cId="238654802" sldId="266"/>
            <ac:spMk id="2" creationId="{74CE059A-F809-1FF1-075D-532A8113D4F9}"/>
          </ac:spMkLst>
        </pc:spChg>
      </pc:sldChg>
      <pc:sldChg chg="addSp modSp add del mod">
        <pc:chgData name="Lydia Bentley" userId="cd354bbc-d63b-4530-948e-3696bd3f2243" providerId="ADAL" clId="{FDDEB36C-B920-4BBB-AAD0-3B097635E0AA}" dt="2024-05-21T15:29:23.540" v="21" actId="20577"/>
        <pc:sldMkLst>
          <pc:docMk/>
          <pc:sldMk cId="2386782925" sldId="269"/>
        </pc:sldMkLst>
        <pc:spChg chg="mod">
          <ac:chgData name="Lydia Bentley" userId="cd354bbc-d63b-4530-948e-3696bd3f2243" providerId="ADAL" clId="{FDDEB36C-B920-4BBB-AAD0-3B097635E0AA}" dt="2024-05-21T15:17:45.044" v="15" actId="20577"/>
          <ac:spMkLst>
            <pc:docMk/>
            <pc:sldMk cId="2386782925" sldId="269"/>
            <ac:spMk id="3" creationId="{153C8D1C-9736-081E-4D60-57FAF1DD1D92}"/>
          </ac:spMkLst>
        </pc:spChg>
        <pc:spChg chg="add mod">
          <ac:chgData name="Lydia Bentley" userId="cd354bbc-d63b-4530-948e-3696bd3f2243" providerId="ADAL" clId="{FDDEB36C-B920-4BBB-AAD0-3B097635E0AA}" dt="2024-05-21T15:29:23.540" v="21" actId="20577"/>
          <ac:spMkLst>
            <pc:docMk/>
            <pc:sldMk cId="2386782925" sldId="269"/>
            <ac:spMk id="4" creationId="{02FF07B9-3660-C5AA-554C-C5241DBD7F46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28.051" v="23" actId="20577"/>
        <pc:sldMkLst>
          <pc:docMk/>
          <pc:sldMk cId="895233628" sldId="270"/>
        </pc:sldMkLst>
        <pc:spChg chg="mod">
          <ac:chgData name="Lydia Bentley" userId="cd354bbc-d63b-4530-948e-3696bd3f2243" providerId="ADAL" clId="{FDDEB36C-B920-4BBB-AAD0-3B097635E0AA}" dt="2024-05-21T15:21:39.544" v="17" actId="1076"/>
          <ac:spMkLst>
            <pc:docMk/>
            <pc:sldMk cId="895233628" sldId="270"/>
            <ac:spMk id="2" creationId="{CE84009F-568E-0811-5476-6FC2C9582C36}"/>
          </ac:spMkLst>
        </pc:spChg>
        <pc:spChg chg="add mod">
          <ac:chgData name="Lydia Bentley" userId="cd354bbc-d63b-4530-948e-3696bd3f2243" providerId="ADAL" clId="{FDDEB36C-B920-4BBB-AAD0-3B097635E0AA}" dt="2024-05-21T15:29:28.051" v="23" actId="20577"/>
          <ac:spMkLst>
            <pc:docMk/>
            <pc:sldMk cId="895233628" sldId="270"/>
            <ac:spMk id="4" creationId="{6469F422-32C4-2D21-FD87-7575E3A2C3D3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35.566" v="27" actId="20577"/>
        <pc:sldMkLst>
          <pc:docMk/>
          <pc:sldMk cId="2619488810" sldId="271"/>
        </pc:sldMkLst>
        <pc:spChg chg="add mod">
          <ac:chgData name="Lydia Bentley" userId="cd354bbc-d63b-4530-948e-3696bd3f2243" providerId="ADAL" clId="{FDDEB36C-B920-4BBB-AAD0-3B097635E0AA}" dt="2024-05-21T15:29:35.566" v="27" actId="20577"/>
          <ac:spMkLst>
            <pc:docMk/>
            <pc:sldMk cId="2619488810" sldId="271"/>
            <ac:spMk id="2" creationId="{3331E456-F560-079B-2DD6-FAD0407E91F4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40.790" v="29" actId="20577"/>
        <pc:sldMkLst>
          <pc:docMk/>
          <pc:sldMk cId="2429600964" sldId="272"/>
        </pc:sldMkLst>
        <pc:spChg chg="add mod">
          <ac:chgData name="Lydia Bentley" userId="cd354bbc-d63b-4530-948e-3696bd3f2243" providerId="ADAL" clId="{FDDEB36C-B920-4BBB-AAD0-3B097635E0AA}" dt="2024-05-21T15:29:40.790" v="29" actId="20577"/>
          <ac:spMkLst>
            <pc:docMk/>
            <pc:sldMk cId="2429600964" sldId="272"/>
            <ac:spMk id="2" creationId="{3E22BEC4-3003-A7F5-2D54-03752CBBC565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46.515" v="31" actId="20577"/>
        <pc:sldMkLst>
          <pc:docMk/>
          <pc:sldMk cId="1101957526" sldId="273"/>
        </pc:sldMkLst>
        <pc:spChg chg="add mod">
          <ac:chgData name="Lydia Bentley" userId="cd354bbc-d63b-4530-948e-3696bd3f2243" providerId="ADAL" clId="{FDDEB36C-B920-4BBB-AAD0-3B097635E0AA}" dt="2024-05-21T15:29:46.515" v="31" actId="20577"/>
          <ac:spMkLst>
            <pc:docMk/>
            <pc:sldMk cId="1101957526" sldId="273"/>
            <ac:spMk id="2" creationId="{2CE8AFCD-B273-CCFB-85FA-CAE7ED17102D}"/>
          </ac:spMkLst>
        </pc:spChg>
      </pc:sldChg>
      <pc:sldChg chg="addSp modSp mod">
        <pc:chgData name="Lydia Bentley" userId="cd354bbc-d63b-4530-948e-3696bd3f2243" providerId="ADAL" clId="{FDDEB36C-B920-4BBB-AAD0-3B097635E0AA}" dt="2024-05-21T15:29:50.698" v="33" actId="20577"/>
        <pc:sldMkLst>
          <pc:docMk/>
          <pc:sldMk cId="1044662977" sldId="274"/>
        </pc:sldMkLst>
        <pc:spChg chg="add mod">
          <ac:chgData name="Lydia Bentley" userId="cd354bbc-d63b-4530-948e-3696bd3f2243" providerId="ADAL" clId="{FDDEB36C-B920-4BBB-AAD0-3B097635E0AA}" dt="2024-05-21T15:29:50.698" v="33" actId="20577"/>
          <ac:spMkLst>
            <pc:docMk/>
            <pc:sldMk cId="1044662977" sldId="274"/>
            <ac:spMk id="2" creationId="{3BA4E659-3290-6251-E50F-89CE10271DC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9B9F0-25AD-4397-9F92-DD32E929D689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9FAEC-05F8-41E2-9902-24A219E4F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6757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01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7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TDIS Change Options – For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29 May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948120-D583-B0D4-9B3C-6C71D0AB6963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Andrew Waghorn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FF07B9-3660-C5AA-554C-C5241DBD7F46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009F-568E-0811-5476-6FC2C958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D1B5B-18C5-FF51-FF29-47CE4FEB35E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/>
              <a:t>Assumes the overall principle of the scheme remains – i.e. costs of theft investigation are socialised based on (estimated) distribution of theft in the market, thus reducing disincentive to investigate thefts due to associated costs.</a:t>
            </a:r>
          </a:p>
          <a:p>
            <a:pPr>
              <a:lnSpc>
                <a:spcPct val="120000"/>
              </a:lnSpc>
            </a:pPr>
            <a:r>
              <a:rPr lang="en-GB"/>
              <a:t>Key principles considered when developing these options:</a:t>
            </a:r>
          </a:p>
          <a:p>
            <a:pPr lvl="1">
              <a:lnSpc>
                <a:spcPct val="120000"/>
              </a:lnSpc>
            </a:pPr>
            <a:r>
              <a:rPr lang="en-GB"/>
              <a:t>Scheme should be seen as a positive contribution by REC / Industry to the challenge of energy theft rather than an adversarial arrangement</a:t>
            </a:r>
          </a:p>
          <a:p>
            <a:pPr lvl="1">
              <a:lnSpc>
                <a:spcPct val="120000"/>
              </a:lnSpc>
            </a:pPr>
            <a:r>
              <a:rPr lang="en-GB"/>
              <a:t>Collective impact of the scheme in reducing energy theft is as important as individual results</a:t>
            </a:r>
          </a:p>
          <a:p>
            <a:pPr lvl="1">
              <a:lnSpc>
                <a:spcPct val="120000"/>
              </a:lnSpc>
            </a:pPr>
            <a:r>
              <a:rPr lang="en-GB"/>
              <a:t>Scheme should reward the right actions – including activity (investigations) – rather than solely outcomes (confirmed thefts)</a:t>
            </a:r>
          </a:p>
          <a:p>
            <a:pPr lvl="1">
              <a:lnSpc>
                <a:spcPct val="120000"/>
              </a:lnSpc>
            </a:pPr>
            <a:r>
              <a:rPr lang="en-GB"/>
              <a:t>Scheme process and operation needs to be clear and simple for all stakeholders to understand, with payments / costs simple and predictable for Parties.</a:t>
            </a:r>
          </a:p>
          <a:p>
            <a:pPr lvl="1">
              <a:lnSpc>
                <a:spcPct val="120000"/>
              </a:lnSpc>
            </a:pPr>
            <a:r>
              <a:rPr lang="en-GB"/>
              <a:t>Scheme needs to minimise opportunity for gaming</a:t>
            </a:r>
          </a:p>
          <a:p>
            <a:pPr lvl="1">
              <a:lnSpc>
                <a:spcPct val="120000"/>
              </a:lnSpc>
            </a:pPr>
            <a:r>
              <a:rPr lang="en-GB"/>
              <a:t>Scheme needs to be workable for all sizes of Party</a:t>
            </a:r>
          </a:p>
          <a:p>
            <a:pPr lvl="1">
              <a:lnSpc>
                <a:spcPct val="120000"/>
              </a:lnSpc>
            </a:pPr>
            <a:r>
              <a:rPr lang="en-GB"/>
              <a:t>Scheme design needs to have a meaningful incentive when considering the overall impact after additional settlement costs.</a:t>
            </a:r>
          </a:p>
          <a:p>
            <a:pPr lvl="1">
              <a:lnSpc>
                <a:spcPct val="120000"/>
              </a:lnSpc>
            </a:pPr>
            <a:r>
              <a:rPr lang="en-GB"/>
              <a:t>Every single theft that is identified is a good thing for the industry – and for the public.</a:t>
            </a:r>
          </a:p>
          <a:p>
            <a:pPr>
              <a:lnSpc>
                <a:spcPct val="120000"/>
              </a:lnSpc>
            </a:pPr>
            <a:endParaRPr lang="en-GB"/>
          </a:p>
          <a:p>
            <a:pPr>
              <a:lnSpc>
                <a:spcPct val="120000"/>
              </a:lnSpc>
            </a:pPr>
            <a:r>
              <a:rPr lang="en-GB"/>
              <a:t>Does not include changes that can be made under existing arrangements (but may be complementary), e.g. further segmentation of pots such as to split out I&amp;C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A2F4D-CC3A-BCBF-F573-7B4F0BD67218}"/>
              </a:ext>
            </a:extLst>
          </p:cNvPr>
          <p:cNvSpPr txBox="1"/>
          <p:nvPr/>
        </p:nvSpPr>
        <p:spPr>
          <a:xfrm>
            <a:off x="2902226" y="1570383"/>
            <a:ext cx="8358809" cy="1003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69F422-32C4-2D21-FD87-7575E3A2C3D3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95233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8D4B60-7FBC-3444-D46B-91ECE375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Options for discussion – What Activities are Incentivised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71E831-442E-F135-B22F-584FEABA48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660111"/>
          </a:xfrm>
        </p:spPr>
        <p:txBody>
          <a:bodyPr/>
          <a:lstStyle/>
          <a:p>
            <a:r>
              <a:rPr lang="en-GB"/>
              <a:t>Potential changes to what activity attracts payments – note can be combined with options on following slides regarding mechanism to value and fund payments.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FE0F176-284A-5994-A1E6-17C59582DD13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2666089029"/>
              </p:ext>
            </p:extLst>
          </p:nvPr>
        </p:nvGraphicFramePr>
        <p:xfrm>
          <a:off x="838200" y="2570452"/>
          <a:ext cx="10234800" cy="3114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400">
                  <a:extLst>
                    <a:ext uri="{9D8B030D-6E8A-4147-A177-3AD203B41FA5}">
                      <a16:colId xmlns:a16="http://schemas.microsoft.com/office/drawing/2014/main" val="2088437409"/>
                    </a:ext>
                  </a:extLst>
                </a:gridCol>
                <a:gridCol w="3056400">
                  <a:extLst>
                    <a:ext uri="{9D8B030D-6E8A-4147-A177-3AD203B41FA5}">
                      <a16:colId xmlns:a16="http://schemas.microsoft.com/office/drawing/2014/main" val="284991199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83757537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296762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2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Payment for all investigations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All investigations (desktop or site visit) receive payout.</a:t>
                      </a:r>
                    </a:p>
                    <a:p>
                      <a:r>
                        <a:rPr lang="en-GB" sz="1200"/>
                        <a:t>Payout higher for site visits to reflect additional costs, but remains below TDV in order to reflect highest value/impact is from confirmed theft identification.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Incentivises theft detection activity, which may inherently act as a deterrent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Suppliers have greater predictability of some level of payment – helps support resourcing/budgeting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Encourages submission of data on all investigations – supporting wider analysis of theft activity / performance.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May encourage investigation of lower quality leads, diluting benefit of efforts.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Risk of gaming to increase payments.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Higher scheme administration costs – particularly due to additional verification needed due to gaming risks.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3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200"/>
                        <a:t>Payment for site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As above, however payments only made when investigation progressed to site-visit.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As above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Risks regarding lower quality leads / gaming and associated administration costs reduced.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As above.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May encourage unnecessary site visits.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277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4CE059A-F809-1FF1-075D-532A8113D4F9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865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8D4B60-7FBC-3444-D46B-91ECE375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Options for discussion – What Activities are Incentivised (Cont.)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FE0F176-284A-5994-A1E6-17C59582DD13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657159675"/>
              </p:ext>
            </p:extLst>
          </p:nvPr>
        </p:nvGraphicFramePr>
        <p:xfrm>
          <a:off x="838200" y="1836738"/>
          <a:ext cx="10234800" cy="3662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400">
                  <a:extLst>
                    <a:ext uri="{9D8B030D-6E8A-4147-A177-3AD203B41FA5}">
                      <a16:colId xmlns:a16="http://schemas.microsoft.com/office/drawing/2014/main" val="2088437409"/>
                    </a:ext>
                  </a:extLst>
                </a:gridCol>
                <a:gridCol w="3056400">
                  <a:extLst>
                    <a:ext uri="{9D8B030D-6E8A-4147-A177-3AD203B41FA5}">
                      <a16:colId xmlns:a16="http://schemas.microsoft.com/office/drawing/2014/main" val="284991199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83757537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296762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2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200"/>
                        <a:t>Payment for specific lead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Per previous options, but with payments also limited to specific lead sources e.g. ETTOS leads, police referrals.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As above.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Significantly reduces risk of gaming if limited to “external” tip-offs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Distribution of lead sources may not be consistent across market and hence may unfairly advantage certain suppliers.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May reduce incentive to self-generate leads based on data only available to supplier.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3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sz="1200"/>
                        <a:t>Enhanced Payment for Targeted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Enhanced payment (higher TDV, or via other uplift mechanism) for specific activities, e.g.: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/>
                        <a:t>Supportive treatment of vulnerable customers (where theft may be due to feeling no other options?)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/>
                        <a:t>Investigations into or that lead to stopping organised theft activity (e.g. electrician offering bypass to many customers).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Incentives most strongly linked to desired actions / most impactful activities.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Specific activities could be changed over time to respond to changing theft strategy / priorities / risks.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Demonstrating the required activity may be non-trivial for supplier increasing scheme complexity.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Verifying the activity for scheme administration and payment likely to be more complex, leading to higher administrative costs.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Risk that causes inappropriate focus (or perception of inappropriate focus) on vulnerable customers.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277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331E456-F560-079B-2DD6-FAD0407E91F4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1948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8D4B60-7FBC-3444-D46B-91ECE375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Options for discussion – Payment mechanism and funding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71E831-442E-F135-B22F-584FEABA48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660111"/>
          </a:xfrm>
        </p:spPr>
        <p:txBody>
          <a:bodyPr/>
          <a:lstStyle/>
          <a:p>
            <a:r>
              <a:rPr lang="en-GB"/>
              <a:t>Potential changes to how payments are valued and funded.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FE0F176-284A-5994-A1E6-17C59582DD13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1718111649"/>
              </p:ext>
            </p:extLst>
          </p:nvPr>
        </p:nvGraphicFramePr>
        <p:xfrm>
          <a:off x="838200" y="2570452"/>
          <a:ext cx="10234800" cy="3845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400">
                  <a:extLst>
                    <a:ext uri="{9D8B030D-6E8A-4147-A177-3AD203B41FA5}">
                      <a16:colId xmlns:a16="http://schemas.microsoft.com/office/drawing/2014/main" val="2088437409"/>
                    </a:ext>
                  </a:extLst>
                </a:gridCol>
                <a:gridCol w="3056400">
                  <a:extLst>
                    <a:ext uri="{9D8B030D-6E8A-4147-A177-3AD203B41FA5}">
                      <a16:colId xmlns:a16="http://schemas.microsoft.com/office/drawing/2014/main" val="284991199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83757537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296762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2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Buy-out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Theft targets allocated based on market share.</a:t>
                      </a:r>
                    </a:p>
                    <a:p>
                      <a:r>
                        <a:rPr lang="en-GB" sz="1200"/>
                        <a:t>Suppliers pay in TDV for every confirmed theft under target to buy-out fund.</a:t>
                      </a:r>
                    </a:p>
                    <a:p>
                      <a:r>
                        <a:rPr lang="en-GB" sz="1200"/>
                        <a:t>Fund distributed per confirmed theft.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Precedent in RO Buyout Fund.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Simplicity in design and operation.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Avoids extreme cases.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Late adjustments can be accommodated prior to fund distribution.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Numbers don’t firm up until after end of Scheme year.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Potentially reduces incentive for outperformance.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Cashflow impact on parties of paying in prior to fund distribution.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3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Fixed Theft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Theft targets allocated based on market share.</a:t>
                      </a:r>
                    </a:p>
                    <a:p>
                      <a:r>
                        <a:rPr lang="en-GB" sz="1200"/>
                        <a:t>All theft valued at TDV, with payment based on position relative to target. </a:t>
                      </a:r>
                    </a:p>
                    <a:p>
                      <a:r>
                        <a:rPr lang="en-GB" sz="1200"/>
                        <a:t>Segment underperformance would result in net inflow, which could be used for a combination of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Float to mitigate risk of overall market over performance on scheme funding.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Funding central theft activities.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Redistribution to parties, potentially based on wider theft performance (e.g. investigations).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Simple valuation approach.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Monthly option for core payments.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Allows for adjustments within scope of float (under governance).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Likely targets would need to be significantly lowered to avoid excessive float.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Scheme could “go broke” if whole market outperforms.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Would require RECCo to hold (potentially substantial) float.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/>
                        <a:t>Potentially reduces incentive for outperformance.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277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E22BEC4-3003-A7F5-2D54-03752CBBC565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29600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8D4B60-7FBC-3444-D46B-91ECE375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Options for discussion – Payment mechanism and funding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FE0F176-284A-5994-A1E6-17C59582DD13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3732009764"/>
              </p:ext>
            </p:extLst>
          </p:nvPr>
        </p:nvGraphicFramePr>
        <p:xfrm>
          <a:off x="838200" y="1836738"/>
          <a:ext cx="10234800" cy="3754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400">
                  <a:extLst>
                    <a:ext uri="{9D8B030D-6E8A-4147-A177-3AD203B41FA5}">
                      <a16:colId xmlns:a16="http://schemas.microsoft.com/office/drawing/2014/main" val="2088437409"/>
                    </a:ext>
                  </a:extLst>
                </a:gridCol>
                <a:gridCol w="3056400">
                  <a:extLst>
                    <a:ext uri="{9D8B030D-6E8A-4147-A177-3AD203B41FA5}">
                      <a16:colId xmlns:a16="http://schemas.microsoft.com/office/drawing/2014/main" val="284991199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83757537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296762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2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Confirmed theft reward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No targets set.</a:t>
                      </a:r>
                    </a:p>
                    <a:p>
                      <a:r>
                        <a:rPr lang="en-GB" sz="1200"/>
                        <a:t>Payment made for each confirmed theft based on TDV, which would be periodically updated.</a:t>
                      </a:r>
                    </a:p>
                    <a:p>
                      <a:r>
                        <a:rPr lang="en-GB" sz="1200"/>
                        <a:t>Funded through increasing </a:t>
                      </a:r>
                      <a:r>
                        <a:rPr lang="en-GB" sz="1200" err="1"/>
                        <a:t>RECCo</a:t>
                      </a:r>
                      <a:r>
                        <a:rPr lang="en-GB" sz="1200"/>
                        <a:t> general invoices (limited to supplier parties?) subject to periodic review to remain cost neutral over medium term.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Simple valuation approach.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Monthly option for payments.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Late adjustments can be accommodated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Removes complexities around target setting.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Need to forecast costs to drive appropriate cost increase.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Scheme may not be cash neutral over short term.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Potentially removes disincentive for not taking action.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3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Separate scheme vs individual 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Better than average performance but below target only returns TDV, above average performance and above target provides enhanced return.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Incentivises above target performance.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Numbers don’t firm up until after end of Scheme year.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More complex calculations.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Supplier payments remain dependent on other party performance.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2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Industry initiatives or good causes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Where scheme targets not met, excess goes into fund for industry initiatives (e.g. to enhance theft detection activity / market improvement fund) or good causes.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Better aligned to societal cost.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No longer zero-sum scheme.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8814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CE8AFCD-B273-CCFB-85FA-CAE7ED17102D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01957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8D4B60-7FBC-3444-D46B-91ECE375F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Options for discussion – Payment mechanism and funding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FE0F176-284A-5994-A1E6-17C59582DD13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3748781721"/>
              </p:ext>
            </p:extLst>
          </p:nvPr>
        </p:nvGraphicFramePr>
        <p:xfrm>
          <a:off x="838200" y="1836738"/>
          <a:ext cx="10234800" cy="2108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8400">
                  <a:extLst>
                    <a:ext uri="{9D8B030D-6E8A-4147-A177-3AD203B41FA5}">
                      <a16:colId xmlns:a16="http://schemas.microsoft.com/office/drawing/2014/main" val="2088437409"/>
                    </a:ext>
                  </a:extLst>
                </a:gridCol>
                <a:gridCol w="3056400">
                  <a:extLst>
                    <a:ext uri="{9D8B030D-6E8A-4147-A177-3AD203B41FA5}">
                      <a16:colId xmlns:a16="http://schemas.microsoft.com/office/drawing/2014/main" val="284991199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83757537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296762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2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+mj-lt"/>
                        <a:buNone/>
                      </a:pPr>
                      <a:r>
                        <a:rPr lang="en-GB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Including energy cost in TDV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Including non-recovered energy costs (settlement charges less customer collections) in TDV.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More reflective of real cost to supplier.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Availability of reliable data to determine non-recovered energy costs.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Reduced incentive to chase customer debt.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/>
                        <a:t>Increase in scheme administration costs to support more complex validation (depending on source of consumption data).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2912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BA4E659-3290-6251-E50F-89CE10271DCA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04466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65A6E-0373-5FE6-E55C-FA9DA7989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5961" y="4561982"/>
            <a:ext cx="6175464" cy="1009073"/>
          </a:xfrm>
        </p:spPr>
        <p:txBody>
          <a:bodyPr/>
          <a:lstStyle/>
          <a:p>
            <a:r>
              <a:rPr lang="en-GB"/>
              <a:t>Contact us: PERFORMANCEASSURANCE@recmanager.co.uk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440FE-7174-4D85-9181-EAD44FD73352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d01303addd42b28e733fecdc0a5d6b22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c77b75dde10294f881e130ecf9569a9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4E77A3-0766-413A-8A82-67661DCF7105}">
  <ds:schemaRefs>
    <ds:schemaRef ds:uri="33669984-af94-4b35-9f37-f4574e663bce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REC Light Event Theme</vt:lpstr>
      <vt:lpstr>REC Alternative Event Theme</vt:lpstr>
      <vt:lpstr>1_REC Alternative Event Theme</vt:lpstr>
      <vt:lpstr>TDIS Change Options – For Discussion</vt:lpstr>
      <vt:lpstr>Suggestions</vt:lpstr>
      <vt:lpstr>Introduction</vt:lpstr>
      <vt:lpstr>Options for discussion – What Activities are Incentivised</vt:lpstr>
      <vt:lpstr>Options for discussion – What Activities are Incentivised (Cont.)</vt:lpstr>
      <vt:lpstr>Options for discussion – Payment mechanism and funding</vt:lpstr>
      <vt:lpstr>Options for discussion – Payment mechanism and funding</vt:lpstr>
      <vt:lpstr>Options for discussion – Payment mechanism and funding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revision>1</cp:revision>
  <dcterms:created xsi:type="dcterms:W3CDTF">2022-06-08T15:31:29Z</dcterms:created>
  <dcterms:modified xsi:type="dcterms:W3CDTF">2024-05-21T15:30:03Z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ediaServiceImageTags">
    <vt:lpwstr/>
  </property>
  <property fmtid="{D5CDD505-2E9C-101B-9397-08002B2CF9AE}" pid="4" name="MSIP_Label_ea60d57e-af5b-4752-ac57-3e4f28ca11dc_Enabled">
    <vt:lpwstr>true</vt:lpwstr>
  </property>
  <property fmtid="{D5CDD505-2E9C-101B-9397-08002B2CF9AE}" pid="5" name="MSIP_Label_ea60d57e-af5b-4752-ac57-3e4f28ca11dc_SetDate">
    <vt:lpwstr>2022-11-09T13:23:32Z</vt:lpwstr>
  </property>
  <property fmtid="{D5CDD505-2E9C-101B-9397-08002B2CF9AE}" pid="6" name="MSIP_Label_ea60d57e-af5b-4752-ac57-3e4f28ca11dc_Method">
    <vt:lpwstr>Standard</vt:lpwstr>
  </property>
  <property fmtid="{D5CDD505-2E9C-101B-9397-08002B2CF9AE}" pid="7" name="MSIP_Label_ea60d57e-af5b-4752-ac57-3e4f28ca11dc_Name">
    <vt:lpwstr>ea60d57e-af5b-4752-ac57-3e4f28ca11dc</vt:lpwstr>
  </property>
  <property fmtid="{D5CDD505-2E9C-101B-9397-08002B2CF9AE}" pid="8" name="MSIP_Label_ea60d57e-af5b-4752-ac57-3e4f28ca11dc_SiteId">
    <vt:lpwstr>36da45f1-dd2c-4d1f-af13-5abe46b99921</vt:lpwstr>
  </property>
  <property fmtid="{D5CDD505-2E9C-101B-9397-08002B2CF9AE}" pid="9" name="MSIP_Label_ea60d57e-af5b-4752-ac57-3e4f28ca11dc_ActionId">
    <vt:lpwstr>22bc731b-db12-44df-a344-d1f8b3d99a37</vt:lpwstr>
  </property>
  <property fmtid="{D5CDD505-2E9C-101B-9397-08002B2CF9AE}" pid="10" name="MSIP_Label_ea60d57e-af5b-4752-ac57-3e4f28ca11dc_ContentBits">
    <vt:lpwstr>0</vt:lpwstr>
  </property>
  <property fmtid="{D5CDD505-2E9C-101B-9397-08002B2CF9AE}" pid="11" name="MSIP_Label_2d7f055f-5347-41d4-8cbe-c035e83f4f3c_Enabled">
    <vt:lpwstr>true</vt:lpwstr>
  </property>
  <property fmtid="{D5CDD505-2E9C-101B-9397-08002B2CF9AE}" pid="12" name="MSIP_Label_2d7f055f-5347-41d4-8cbe-c035e83f4f3c_SetDate">
    <vt:lpwstr>2024-05-21T10:26:58Z</vt:lpwstr>
  </property>
  <property fmtid="{D5CDD505-2E9C-101B-9397-08002B2CF9AE}" pid="13" name="MSIP_Label_2d7f055f-5347-41d4-8cbe-c035e83f4f3c_Method">
    <vt:lpwstr>Standard</vt:lpwstr>
  </property>
  <property fmtid="{D5CDD505-2E9C-101B-9397-08002B2CF9AE}" pid="14" name="MSIP_Label_2d7f055f-5347-41d4-8cbe-c035e83f4f3c_Name">
    <vt:lpwstr>defa4170-0d19-0005-0004-bc88714345d2</vt:lpwstr>
  </property>
  <property fmtid="{D5CDD505-2E9C-101B-9397-08002B2CF9AE}" pid="15" name="MSIP_Label_2d7f055f-5347-41d4-8cbe-c035e83f4f3c_SiteId">
    <vt:lpwstr>883dbbc0-a334-4b54-87cf-04fa94aeafb8</vt:lpwstr>
  </property>
  <property fmtid="{D5CDD505-2E9C-101B-9397-08002B2CF9AE}" pid="16" name="MSIP_Label_2d7f055f-5347-41d4-8cbe-c035e83f4f3c_ActionId">
    <vt:lpwstr>eedfd449-4f58-478d-b352-058d7f092f70</vt:lpwstr>
  </property>
  <property fmtid="{D5CDD505-2E9C-101B-9397-08002B2CF9AE}" pid="17" name="MSIP_Label_2d7f055f-5347-41d4-8cbe-c035e83f4f3c_ContentBits">
    <vt:lpwstr>0</vt:lpwstr>
  </property>
</Properties>
</file>