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66" r:id="rId5"/>
    <p:sldMasterId id="2147483672" r:id="rId6"/>
  </p:sldMasterIdLst>
  <p:notesMasterIdLst>
    <p:notesMasterId r:id="rId41"/>
  </p:notesMasterIdLst>
  <p:handoutMasterIdLst>
    <p:handoutMasterId r:id="rId42"/>
  </p:handoutMasterIdLst>
  <p:sldIdLst>
    <p:sldId id="296" r:id="rId7"/>
    <p:sldId id="269" r:id="rId8"/>
    <p:sldId id="263" r:id="rId9"/>
    <p:sldId id="302" r:id="rId10"/>
    <p:sldId id="256" r:id="rId11"/>
    <p:sldId id="298" r:id="rId12"/>
    <p:sldId id="299" r:id="rId13"/>
    <p:sldId id="297" r:id="rId14"/>
    <p:sldId id="290" r:id="rId15"/>
    <p:sldId id="287" r:id="rId16"/>
    <p:sldId id="291" r:id="rId17"/>
    <p:sldId id="292" r:id="rId18"/>
    <p:sldId id="293" r:id="rId19"/>
    <p:sldId id="294" r:id="rId20"/>
    <p:sldId id="295" r:id="rId21"/>
    <p:sldId id="286" r:id="rId22"/>
    <p:sldId id="282" r:id="rId23"/>
    <p:sldId id="283" r:id="rId24"/>
    <p:sldId id="1832" r:id="rId25"/>
    <p:sldId id="1833" r:id="rId26"/>
    <p:sldId id="1834" r:id="rId27"/>
    <p:sldId id="1835" r:id="rId28"/>
    <p:sldId id="289" r:id="rId29"/>
    <p:sldId id="300" r:id="rId30"/>
    <p:sldId id="1829" r:id="rId31"/>
    <p:sldId id="1820" r:id="rId32"/>
    <p:sldId id="1830" r:id="rId33"/>
    <p:sldId id="1825" r:id="rId34"/>
    <p:sldId id="1831" r:id="rId35"/>
    <p:sldId id="1826" r:id="rId36"/>
    <p:sldId id="1828" r:id="rId37"/>
    <p:sldId id="301" r:id="rId38"/>
    <p:sldId id="1836" r:id="rId39"/>
    <p:sldId id="25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8AC4062-77D9-4061-9E17-D6FA311C9178}" name="Carlton, Walter" initials="CW" userId="S::wcarlton@deloitte.co.uk::a95b5c81-c3d7-4b41-881d-c06e0bc4b070" providerId="AD"/>
  <p188:author id="{5C31537F-276A-E0A0-377C-05A46A927BB4}" name="Waghorn, Andrew M" initials="WAM" userId="S::awaghorn@deloitte.co.uk::81c733e3-9d74-46df-81e6-11f8a5e7275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B282E"/>
    <a:srgbClr val="E7AB00"/>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38DDF5-230C-442C-8439-CFDFFEF433E6}" v="69" dt="2024-07-31T06:47:03.960"/>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420" autoAdjust="0"/>
    <p:restoredTop sz="96283" autoAdjust="0"/>
  </p:normalViewPr>
  <p:slideViewPr>
    <p:cSldViewPr snapToGrid="0">
      <p:cViewPr varScale="1">
        <p:scale>
          <a:sx n="74" d="100"/>
          <a:sy n="74" d="100"/>
        </p:scale>
        <p:origin x="400" y="56"/>
      </p:cViewPr>
      <p:guideLst>
        <p:guide pos="3840"/>
        <p:guide orient="horz" pos="216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85" d="100"/>
          <a:sy n="85" d="100"/>
        </p:scale>
        <p:origin x="3030"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handoutMaster" Target="handoutMasters/handoutMaster1.xml"/><Relationship Id="rId47" Type="http://schemas.microsoft.com/office/2016/11/relationships/changesInfo" Target="changesInfos/changesInfo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presProps" Target="presProps.xml"/><Relationship Id="rId48" Type="http://schemas.microsoft.com/office/2015/10/relationships/revisionInfo" Target="revisionInfo.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Master" Target="slideMasters/slideMaster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e Handy" userId="163178e8-9f4d-4246-9a85-e133f4266878" providerId="ADAL" clId="{9938DDF5-230C-442C-8439-CFDFFEF433E6}"/>
    <pc:docChg chg="undo custSel addSld delSld modSld sldOrd">
      <pc:chgData name="Elise Handy" userId="163178e8-9f4d-4246-9a85-e133f4266878" providerId="ADAL" clId="{9938DDF5-230C-442C-8439-CFDFFEF433E6}" dt="2024-08-06T12:49:28.831" v="1048" actId="1076"/>
      <pc:docMkLst>
        <pc:docMk/>
      </pc:docMkLst>
      <pc:sldChg chg="modSp mod modClrScheme delCm modCm chgLayout">
        <pc:chgData name="Elise Handy" userId="163178e8-9f4d-4246-9a85-e133f4266878" providerId="ADAL" clId="{9938DDF5-230C-442C-8439-CFDFFEF433E6}" dt="2024-07-31T08:04:48.482" v="1019" actId="20577"/>
        <pc:sldMkLst>
          <pc:docMk/>
          <pc:sldMk cId="424965022" sldId="256"/>
        </pc:sldMkLst>
        <pc:spChg chg="mod ord">
          <ac:chgData name="Elise Handy" userId="163178e8-9f4d-4246-9a85-e133f4266878" providerId="ADAL" clId="{9938DDF5-230C-442C-8439-CFDFFEF433E6}" dt="2024-07-29T10:55:40.543" v="436" actId="20577"/>
          <ac:spMkLst>
            <pc:docMk/>
            <pc:sldMk cId="424965022" sldId="256"/>
            <ac:spMk id="2" creationId="{D30D0C2B-7BF1-3915-E681-6021F531D6AB}"/>
          </ac:spMkLst>
        </pc:spChg>
        <pc:spChg chg="mod ord">
          <ac:chgData name="Elise Handy" userId="163178e8-9f4d-4246-9a85-e133f4266878" providerId="ADAL" clId="{9938DDF5-230C-442C-8439-CFDFFEF433E6}" dt="2024-07-31T08:04:48.482" v="1019" actId="20577"/>
          <ac:spMkLst>
            <pc:docMk/>
            <pc:sldMk cId="424965022" sldId="256"/>
            <ac:spMk id="3" creationId="{CA510E5E-697D-4331-038A-BC23DF000C2A}"/>
          </ac:spMkLst>
        </pc:spChg>
        <pc:extLst>
          <p:ext xmlns:p="http://schemas.openxmlformats.org/presentationml/2006/main" uri="{D6D511B9-2390-475A-947B-AFAB55BFBCF1}">
            <pc226:cmChg xmlns:pc226="http://schemas.microsoft.com/office/powerpoint/2022/06/main/command" chg="del mod">
              <pc226:chgData name="Elise Handy" userId="163178e8-9f4d-4246-9a85-e133f4266878" providerId="ADAL" clId="{9938DDF5-230C-442C-8439-CFDFFEF433E6}" dt="2024-07-29T10:55:29.298" v="381"/>
              <pc2:cmMkLst xmlns:pc2="http://schemas.microsoft.com/office/powerpoint/2019/9/main/command">
                <pc:docMk/>
                <pc:sldMk cId="424965022" sldId="256"/>
                <pc2:cmMk id="{EFB4C79A-838A-4DEB-B2D5-3F9F8B27B970}"/>
              </pc2:cmMkLst>
            </pc226:cmChg>
          </p:ext>
        </pc:extLst>
      </pc:sldChg>
      <pc:sldChg chg="modSp mod">
        <pc:chgData name="Elise Handy" userId="163178e8-9f4d-4246-9a85-e133f4266878" providerId="ADAL" clId="{9938DDF5-230C-442C-8439-CFDFFEF433E6}" dt="2024-07-29T11:52:44.249" v="595" actId="20577"/>
        <pc:sldMkLst>
          <pc:docMk/>
          <pc:sldMk cId="1876557297" sldId="257"/>
        </pc:sldMkLst>
        <pc:spChg chg="mod">
          <ac:chgData name="Elise Handy" userId="163178e8-9f4d-4246-9a85-e133f4266878" providerId="ADAL" clId="{9938DDF5-230C-442C-8439-CFDFFEF433E6}" dt="2024-07-29T11:52:44.249" v="595" actId="20577"/>
          <ac:spMkLst>
            <pc:docMk/>
            <pc:sldMk cId="1876557297" sldId="257"/>
            <ac:spMk id="3" creationId="{25E65A6E-0373-5FE6-E55C-FA9DA7989A14}"/>
          </ac:spMkLst>
        </pc:spChg>
      </pc:sldChg>
      <pc:sldChg chg="addSp delSp modSp add mod modClrScheme chgLayout">
        <pc:chgData name="Elise Handy" userId="163178e8-9f4d-4246-9a85-e133f4266878" providerId="ADAL" clId="{9938DDF5-230C-442C-8439-CFDFFEF433E6}" dt="2024-07-31T08:04:58.041" v="1035" actId="20577"/>
        <pc:sldMkLst>
          <pc:docMk/>
          <pc:sldMk cId="1116783212" sldId="263"/>
        </pc:sldMkLst>
        <pc:spChg chg="mod ord">
          <ac:chgData name="Elise Handy" userId="163178e8-9f4d-4246-9a85-e133f4266878" providerId="ADAL" clId="{9938DDF5-230C-442C-8439-CFDFFEF433E6}" dt="2024-07-29T10:23:45.174" v="44" actId="700"/>
          <ac:spMkLst>
            <pc:docMk/>
            <pc:sldMk cId="1116783212" sldId="263"/>
            <ac:spMk id="2" creationId="{5E69F552-98A8-7B6D-CDB0-DB93F5EA3A07}"/>
          </ac:spMkLst>
        </pc:spChg>
        <pc:spChg chg="add del mod ord">
          <ac:chgData name="Elise Handy" userId="163178e8-9f4d-4246-9a85-e133f4266878" providerId="ADAL" clId="{9938DDF5-230C-442C-8439-CFDFFEF433E6}" dt="2024-07-29T10:46:47.647" v="46" actId="478"/>
          <ac:spMkLst>
            <pc:docMk/>
            <pc:sldMk cId="1116783212" sldId="263"/>
            <ac:spMk id="3" creationId="{B469EF9D-69A2-92A0-0269-4B6F28AA5845}"/>
          </ac:spMkLst>
        </pc:spChg>
        <pc:graphicFrameChg chg="mod modGraphic">
          <ac:chgData name="Elise Handy" userId="163178e8-9f4d-4246-9a85-e133f4266878" providerId="ADAL" clId="{9938DDF5-230C-442C-8439-CFDFFEF433E6}" dt="2024-07-31T08:04:58.041" v="1035" actId="20577"/>
          <ac:graphicFrameMkLst>
            <pc:docMk/>
            <pc:sldMk cId="1116783212" sldId="263"/>
            <ac:graphicFrameMk id="4" creationId="{B28640D9-AFC0-4D01-C9E9-F3833A033C6C}"/>
          </ac:graphicFrameMkLst>
        </pc:graphicFrameChg>
      </pc:sldChg>
      <pc:sldChg chg="modSp add mod modClrScheme chgLayout">
        <pc:chgData name="Elise Handy" userId="163178e8-9f4d-4246-9a85-e133f4266878" providerId="ADAL" clId="{9938DDF5-230C-442C-8439-CFDFFEF433E6}" dt="2024-07-29T12:12:36.239" v="766" actId="20577"/>
        <pc:sldMkLst>
          <pc:docMk/>
          <pc:sldMk cId="2386782925" sldId="269"/>
        </pc:sldMkLst>
        <pc:spChg chg="mod ord">
          <ac:chgData name="Elise Handy" userId="163178e8-9f4d-4246-9a85-e133f4266878" providerId="ADAL" clId="{9938DDF5-230C-442C-8439-CFDFFEF433E6}" dt="2024-07-29T12:12:36.239" v="766" actId="20577"/>
          <ac:spMkLst>
            <pc:docMk/>
            <pc:sldMk cId="2386782925" sldId="269"/>
            <ac:spMk id="2" creationId="{4310DABB-9296-FDB0-E562-D1B45488F158}"/>
          </ac:spMkLst>
        </pc:spChg>
        <pc:spChg chg="mod ord">
          <ac:chgData name="Elise Handy" userId="163178e8-9f4d-4246-9a85-e133f4266878" providerId="ADAL" clId="{9938DDF5-230C-442C-8439-CFDFFEF433E6}" dt="2024-07-29T10:23:23.373" v="42" actId="700"/>
          <ac:spMkLst>
            <pc:docMk/>
            <pc:sldMk cId="2386782925" sldId="269"/>
            <ac:spMk id="5" creationId="{5707D6EE-7FB3-2299-0020-8B11F52C84E6}"/>
          </ac:spMkLst>
        </pc:spChg>
      </pc:sldChg>
      <pc:sldChg chg="modSp del mod">
        <pc:chgData name="Elise Handy" userId="163178e8-9f4d-4246-9a85-e133f4266878" providerId="ADAL" clId="{9938DDF5-230C-442C-8439-CFDFFEF433E6}" dt="2024-07-31T06:46:40.781" v="1005" actId="47"/>
        <pc:sldMkLst>
          <pc:docMk/>
          <pc:sldMk cId="551633779" sldId="282"/>
        </pc:sldMkLst>
        <pc:spChg chg="mod">
          <ac:chgData name="Elise Handy" userId="163178e8-9f4d-4246-9a85-e133f4266878" providerId="ADAL" clId="{9938DDF5-230C-442C-8439-CFDFFEF433E6}" dt="2024-07-29T11:51:59.576" v="582" actId="2711"/>
          <ac:spMkLst>
            <pc:docMk/>
            <pc:sldMk cId="551633779" sldId="282"/>
            <ac:spMk id="3" creationId="{B3105C9B-E563-5C38-F0F8-0D6BD1BDBF9F}"/>
          </ac:spMkLst>
        </pc:spChg>
        <pc:spChg chg="mod">
          <ac:chgData name="Elise Handy" userId="163178e8-9f4d-4246-9a85-e133f4266878" providerId="ADAL" clId="{9938DDF5-230C-442C-8439-CFDFFEF433E6}" dt="2024-07-29T11:52:05.286" v="583" actId="2711"/>
          <ac:spMkLst>
            <pc:docMk/>
            <pc:sldMk cId="551633779" sldId="282"/>
            <ac:spMk id="11" creationId="{7469C82F-71DE-0A94-CA56-8A857EC9C0CE}"/>
          </ac:spMkLst>
        </pc:spChg>
      </pc:sldChg>
      <pc:sldChg chg="modSp del mod">
        <pc:chgData name="Elise Handy" userId="163178e8-9f4d-4246-9a85-e133f4266878" providerId="ADAL" clId="{9938DDF5-230C-442C-8439-CFDFFEF433E6}" dt="2024-07-31T06:46:40.781" v="1005" actId="47"/>
        <pc:sldMkLst>
          <pc:docMk/>
          <pc:sldMk cId="3434717460" sldId="283"/>
        </pc:sldMkLst>
        <pc:spChg chg="mod">
          <ac:chgData name="Elise Handy" userId="163178e8-9f4d-4246-9a85-e133f4266878" providerId="ADAL" clId="{9938DDF5-230C-442C-8439-CFDFFEF433E6}" dt="2024-07-29T11:52:17.815" v="584" actId="2711"/>
          <ac:spMkLst>
            <pc:docMk/>
            <pc:sldMk cId="3434717460" sldId="283"/>
            <ac:spMk id="6" creationId="{F6010DB4-16E0-E6AE-94CF-4D25470DB613}"/>
          </ac:spMkLst>
        </pc:spChg>
      </pc:sldChg>
      <pc:sldChg chg="modSp del mod">
        <pc:chgData name="Elise Handy" userId="163178e8-9f4d-4246-9a85-e133f4266878" providerId="ADAL" clId="{9938DDF5-230C-442C-8439-CFDFFEF433E6}" dt="2024-07-31T06:46:40.781" v="1005" actId="47"/>
        <pc:sldMkLst>
          <pc:docMk/>
          <pc:sldMk cId="1440070221" sldId="286"/>
        </pc:sldMkLst>
        <pc:spChg chg="mod">
          <ac:chgData name="Elise Handy" userId="163178e8-9f4d-4246-9a85-e133f4266878" providerId="ADAL" clId="{9938DDF5-230C-442C-8439-CFDFFEF433E6}" dt="2024-07-29T11:51:39.532" v="579" actId="2711"/>
          <ac:spMkLst>
            <pc:docMk/>
            <pc:sldMk cId="1440070221" sldId="286"/>
            <ac:spMk id="3" creationId="{2528618B-AEC5-48FB-9EB2-DE2D11D3A864}"/>
          </ac:spMkLst>
        </pc:spChg>
        <pc:graphicFrameChg chg="modGraphic">
          <ac:chgData name="Elise Handy" userId="163178e8-9f4d-4246-9a85-e133f4266878" providerId="ADAL" clId="{9938DDF5-230C-442C-8439-CFDFFEF433E6}" dt="2024-07-29T11:51:46.404" v="580" actId="2711"/>
          <ac:graphicFrameMkLst>
            <pc:docMk/>
            <pc:sldMk cId="1440070221" sldId="286"/>
            <ac:graphicFrameMk id="5" creationId="{D9AD3CF2-F139-A2E3-4D87-20715C754357}"/>
          </ac:graphicFrameMkLst>
        </pc:graphicFrameChg>
        <pc:graphicFrameChg chg="modGraphic">
          <ac:chgData name="Elise Handy" userId="163178e8-9f4d-4246-9a85-e133f4266878" providerId="ADAL" clId="{9938DDF5-230C-442C-8439-CFDFFEF433E6}" dt="2024-07-29T11:51:51.712" v="581" actId="2711"/>
          <ac:graphicFrameMkLst>
            <pc:docMk/>
            <pc:sldMk cId="1440070221" sldId="286"/>
            <ac:graphicFrameMk id="7" creationId="{CDC303F8-759E-13E5-FE8D-99202BF90CF9}"/>
          </ac:graphicFrameMkLst>
        </pc:graphicFrameChg>
      </pc:sldChg>
      <pc:sldChg chg="modSp del mod">
        <pc:chgData name="Elise Handy" userId="163178e8-9f4d-4246-9a85-e133f4266878" providerId="ADAL" clId="{9938DDF5-230C-442C-8439-CFDFFEF433E6}" dt="2024-07-31T06:46:40.781" v="1005" actId="47"/>
        <pc:sldMkLst>
          <pc:docMk/>
          <pc:sldMk cId="809855705" sldId="287"/>
        </pc:sldMkLst>
        <pc:spChg chg="mod">
          <ac:chgData name="Elise Handy" userId="163178e8-9f4d-4246-9a85-e133f4266878" providerId="ADAL" clId="{9938DDF5-230C-442C-8439-CFDFFEF433E6}" dt="2024-07-29T11:50:34.081" v="568" actId="2711"/>
          <ac:spMkLst>
            <pc:docMk/>
            <pc:sldMk cId="809855705" sldId="287"/>
            <ac:spMk id="6" creationId="{CB48FBBE-9C4E-96D9-B640-7B400C5BD8D0}"/>
          </ac:spMkLst>
        </pc:spChg>
      </pc:sldChg>
      <pc:sldChg chg="modSp del mod delCm">
        <pc:chgData name="Elise Handy" userId="163178e8-9f4d-4246-9a85-e133f4266878" providerId="ADAL" clId="{9938DDF5-230C-442C-8439-CFDFFEF433E6}" dt="2024-07-31T06:46:40.781" v="1005" actId="47"/>
        <pc:sldMkLst>
          <pc:docMk/>
          <pc:sldMk cId="3531510729" sldId="289"/>
        </pc:sldMkLst>
        <pc:spChg chg="mod">
          <ac:chgData name="Elise Handy" userId="163178e8-9f4d-4246-9a85-e133f4266878" providerId="ADAL" clId="{9938DDF5-230C-442C-8439-CFDFFEF433E6}" dt="2024-07-29T11:52:24.527" v="585" actId="2711"/>
          <ac:spMkLst>
            <pc:docMk/>
            <pc:sldMk cId="3531510729" sldId="289"/>
            <ac:spMk id="3" creationId="{EF6A0A75-24C5-F762-1D76-7E64C35EE805}"/>
          </ac:spMkLst>
        </pc:spChg>
        <pc:spChg chg="mod">
          <ac:chgData name="Elise Handy" userId="163178e8-9f4d-4246-9a85-e133f4266878" providerId="ADAL" clId="{9938DDF5-230C-442C-8439-CFDFFEF433E6}" dt="2024-07-29T11:52:31.016" v="586" actId="2711"/>
          <ac:spMkLst>
            <pc:docMk/>
            <pc:sldMk cId="3531510729" sldId="289"/>
            <ac:spMk id="4" creationId="{0517C9D4-0734-162F-05E4-518CF4D26826}"/>
          </ac:spMkLst>
        </pc:spChg>
        <pc:extLst>
          <p:ext xmlns:p="http://schemas.openxmlformats.org/presentationml/2006/main" uri="{D6D511B9-2390-475A-947B-AFAB55BFBCF1}">
            <pc226:cmChg xmlns:pc226="http://schemas.microsoft.com/office/powerpoint/2022/06/main/command" chg="del">
              <pc226:chgData name="Elise Handy" userId="163178e8-9f4d-4246-9a85-e133f4266878" providerId="ADAL" clId="{9938DDF5-230C-442C-8439-CFDFFEF433E6}" dt="2024-07-30T15:37:08.980" v="1004"/>
              <pc2:cmMkLst xmlns:pc2="http://schemas.microsoft.com/office/powerpoint/2019/9/main/command">
                <pc:docMk/>
                <pc:sldMk cId="3531510729" sldId="289"/>
                <pc2:cmMk id="{49B65D2A-C0B9-4E9F-9DF1-56DB95441E91}"/>
              </pc2:cmMkLst>
            </pc226:cmChg>
          </p:ext>
        </pc:extLst>
      </pc:sldChg>
      <pc:sldChg chg="modSp del mod">
        <pc:chgData name="Elise Handy" userId="163178e8-9f4d-4246-9a85-e133f4266878" providerId="ADAL" clId="{9938DDF5-230C-442C-8439-CFDFFEF433E6}" dt="2024-07-31T06:46:40.781" v="1005" actId="47"/>
        <pc:sldMkLst>
          <pc:docMk/>
          <pc:sldMk cId="2958428428" sldId="290"/>
        </pc:sldMkLst>
        <pc:spChg chg="mod">
          <ac:chgData name="Elise Handy" userId="163178e8-9f4d-4246-9a85-e133f4266878" providerId="ADAL" clId="{9938DDF5-230C-442C-8439-CFDFFEF433E6}" dt="2024-07-29T11:50:28.465" v="567" actId="2711"/>
          <ac:spMkLst>
            <pc:docMk/>
            <pc:sldMk cId="2958428428" sldId="290"/>
            <ac:spMk id="6" creationId="{CB48FBBE-9C4E-96D9-B640-7B400C5BD8D0}"/>
          </ac:spMkLst>
        </pc:spChg>
      </pc:sldChg>
      <pc:sldChg chg="modSp del mod">
        <pc:chgData name="Elise Handy" userId="163178e8-9f4d-4246-9a85-e133f4266878" providerId="ADAL" clId="{9938DDF5-230C-442C-8439-CFDFFEF433E6}" dt="2024-07-31T06:46:40.781" v="1005" actId="47"/>
        <pc:sldMkLst>
          <pc:docMk/>
          <pc:sldMk cId="2463226818" sldId="291"/>
        </pc:sldMkLst>
        <pc:spChg chg="mod">
          <ac:chgData name="Elise Handy" userId="163178e8-9f4d-4246-9a85-e133f4266878" providerId="ADAL" clId="{9938DDF5-230C-442C-8439-CFDFFEF433E6}" dt="2024-07-29T11:50:40.613" v="569" actId="2711"/>
          <ac:spMkLst>
            <pc:docMk/>
            <pc:sldMk cId="2463226818" sldId="291"/>
            <ac:spMk id="6" creationId="{CB48FBBE-9C4E-96D9-B640-7B400C5BD8D0}"/>
          </ac:spMkLst>
        </pc:spChg>
      </pc:sldChg>
      <pc:sldChg chg="modSp del mod">
        <pc:chgData name="Elise Handy" userId="163178e8-9f4d-4246-9a85-e133f4266878" providerId="ADAL" clId="{9938DDF5-230C-442C-8439-CFDFFEF433E6}" dt="2024-07-31T06:46:40.781" v="1005" actId="47"/>
        <pc:sldMkLst>
          <pc:docMk/>
          <pc:sldMk cId="160284635" sldId="292"/>
        </pc:sldMkLst>
        <pc:spChg chg="mod">
          <ac:chgData name="Elise Handy" userId="163178e8-9f4d-4246-9a85-e133f4266878" providerId="ADAL" clId="{9938DDF5-230C-442C-8439-CFDFFEF433E6}" dt="2024-07-30T15:19:24.417" v="1002" actId="313"/>
          <ac:spMkLst>
            <pc:docMk/>
            <pc:sldMk cId="160284635" sldId="292"/>
            <ac:spMk id="6" creationId="{CB48FBBE-9C4E-96D9-B640-7B400C5BD8D0}"/>
          </ac:spMkLst>
        </pc:spChg>
      </pc:sldChg>
      <pc:sldChg chg="modSp del mod">
        <pc:chgData name="Elise Handy" userId="163178e8-9f4d-4246-9a85-e133f4266878" providerId="ADAL" clId="{9938DDF5-230C-442C-8439-CFDFFEF433E6}" dt="2024-07-31T06:46:40.781" v="1005" actId="47"/>
        <pc:sldMkLst>
          <pc:docMk/>
          <pc:sldMk cId="73816311" sldId="293"/>
        </pc:sldMkLst>
        <pc:spChg chg="mod">
          <ac:chgData name="Elise Handy" userId="163178e8-9f4d-4246-9a85-e133f4266878" providerId="ADAL" clId="{9938DDF5-230C-442C-8439-CFDFFEF433E6}" dt="2024-07-29T11:50:56.357" v="572" actId="2711"/>
          <ac:spMkLst>
            <pc:docMk/>
            <pc:sldMk cId="73816311" sldId="293"/>
            <ac:spMk id="6" creationId="{CB48FBBE-9C4E-96D9-B640-7B400C5BD8D0}"/>
          </ac:spMkLst>
        </pc:spChg>
      </pc:sldChg>
      <pc:sldChg chg="modSp del mod">
        <pc:chgData name="Elise Handy" userId="163178e8-9f4d-4246-9a85-e133f4266878" providerId="ADAL" clId="{9938DDF5-230C-442C-8439-CFDFFEF433E6}" dt="2024-08-06T12:49:28.831" v="1048" actId="1076"/>
        <pc:sldMkLst>
          <pc:docMk/>
          <pc:sldMk cId="4231672897" sldId="294"/>
        </pc:sldMkLst>
        <pc:spChg chg="mod">
          <ac:chgData name="Elise Handy" userId="163178e8-9f4d-4246-9a85-e133f4266878" providerId="ADAL" clId="{9938DDF5-230C-442C-8439-CFDFFEF433E6}" dt="2024-08-06T12:49:28.831" v="1048" actId="1076"/>
          <ac:spMkLst>
            <pc:docMk/>
            <pc:sldMk cId="4231672897" sldId="294"/>
            <ac:spMk id="2" creationId="{B226FBDC-6F6B-ED7F-2FDE-85C5444F883E}"/>
          </ac:spMkLst>
        </pc:spChg>
        <pc:spChg chg="mod">
          <ac:chgData name="Elise Handy" userId="163178e8-9f4d-4246-9a85-e133f4266878" providerId="ADAL" clId="{9938DDF5-230C-442C-8439-CFDFFEF433E6}" dt="2024-07-29T11:51:17.735" v="576" actId="2711"/>
          <ac:spMkLst>
            <pc:docMk/>
            <pc:sldMk cId="4231672897" sldId="294"/>
            <ac:spMk id="3" creationId="{1471B67E-67BF-5635-B079-565E92F2462B}"/>
          </ac:spMkLst>
        </pc:spChg>
        <pc:spChg chg="mod">
          <ac:chgData name="Elise Handy" userId="163178e8-9f4d-4246-9a85-e133f4266878" providerId="ADAL" clId="{9938DDF5-230C-442C-8439-CFDFFEF433E6}" dt="2024-07-29T11:51:11.757" v="575" actId="2711"/>
          <ac:spMkLst>
            <pc:docMk/>
            <pc:sldMk cId="4231672897" sldId="294"/>
            <ac:spMk id="6" creationId="{CB48FBBE-9C4E-96D9-B640-7B400C5BD8D0}"/>
          </ac:spMkLst>
        </pc:spChg>
        <pc:spChg chg="mod">
          <ac:chgData name="Elise Handy" userId="163178e8-9f4d-4246-9a85-e133f4266878" providerId="ADAL" clId="{9938DDF5-230C-442C-8439-CFDFFEF433E6}" dt="2024-07-29T11:51:06.740" v="574" actId="27636"/>
          <ac:spMkLst>
            <pc:docMk/>
            <pc:sldMk cId="4231672897" sldId="294"/>
            <ac:spMk id="7" creationId="{8B398189-442A-ACE4-5279-8717DBB825E0}"/>
          </ac:spMkLst>
        </pc:spChg>
      </pc:sldChg>
      <pc:sldChg chg="modSp del mod">
        <pc:chgData name="Elise Handy" userId="163178e8-9f4d-4246-9a85-e133f4266878" providerId="ADAL" clId="{9938DDF5-230C-442C-8439-CFDFFEF433E6}" dt="2024-07-31T06:46:40.781" v="1005" actId="47"/>
        <pc:sldMkLst>
          <pc:docMk/>
          <pc:sldMk cId="1100224469" sldId="295"/>
        </pc:sldMkLst>
        <pc:spChg chg="mod">
          <ac:chgData name="Elise Handy" userId="163178e8-9f4d-4246-9a85-e133f4266878" providerId="ADAL" clId="{9938DDF5-230C-442C-8439-CFDFFEF433E6}" dt="2024-07-29T11:51:33.525" v="578" actId="2711"/>
          <ac:spMkLst>
            <pc:docMk/>
            <pc:sldMk cId="1100224469" sldId="295"/>
            <ac:spMk id="6" creationId="{CB48FBBE-9C4E-96D9-B640-7B400C5BD8D0}"/>
          </ac:spMkLst>
        </pc:spChg>
      </pc:sldChg>
      <pc:sldChg chg="addSp delSp modSp new mod ord modClrScheme chgLayout">
        <pc:chgData name="Elise Handy" userId="163178e8-9f4d-4246-9a85-e133f4266878" providerId="ADAL" clId="{9938DDF5-230C-442C-8439-CFDFFEF433E6}" dt="2024-07-29T10:21:52.754" v="40" actId="20577"/>
        <pc:sldMkLst>
          <pc:docMk/>
          <pc:sldMk cId="1569879120" sldId="296"/>
        </pc:sldMkLst>
        <pc:spChg chg="del mod ord">
          <ac:chgData name="Elise Handy" userId="163178e8-9f4d-4246-9a85-e133f4266878" providerId="ADAL" clId="{9938DDF5-230C-442C-8439-CFDFFEF433E6}" dt="2024-07-29T10:21:32.342" v="3" actId="700"/>
          <ac:spMkLst>
            <pc:docMk/>
            <pc:sldMk cId="1569879120" sldId="296"/>
            <ac:spMk id="2" creationId="{1AF9E47D-5D3B-AE46-0EC1-2A99817C0856}"/>
          </ac:spMkLst>
        </pc:spChg>
        <pc:spChg chg="del">
          <ac:chgData name="Elise Handy" userId="163178e8-9f4d-4246-9a85-e133f4266878" providerId="ADAL" clId="{9938DDF5-230C-442C-8439-CFDFFEF433E6}" dt="2024-07-29T10:21:32.342" v="3" actId="700"/>
          <ac:spMkLst>
            <pc:docMk/>
            <pc:sldMk cId="1569879120" sldId="296"/>
            <ac:spMk id="3" creationId="{E6F6683C-5C09-C9FC-6B5C-548D8B2FF926}"/>
          </ac:spMkLst>
        </pc:spChg>
        <pc:spChg chg="del">
          <ac:chgData name="Elise Handy" userId="163178e8-9f4d-4246-9a85-e133f4266878" providerId="ADAL" clId="{9938DDF5-230C-442C-8439-CFDFFEF433E6}" dt="2024-07-29T10:21:32.342" v="3" actId="700"/>
          <ac:spMkLst>
            <pc:docMk/>
            <pc:sldMk cId="1569879120" sldId="296"/>
            <ac:spMk id="4" creationId="{05DEEB86-3AE4-CB84-EF80-D4FCE34FAA5C}"/>
          </ac:spMkLst>
        </pc:spChg>
        <pc:spChg chg="del mod ord">
          <ac:chgData name="Elise Handy" userId="163178e8-9f4d-4246-9a85-e133f4266878" providerId="ADAL" clId="{9938DDF5-230C-442C-8439-CFDFFEF433E6}" dt="2024-07-29T10:21:32.342" v="3" actId="700"/>
          <ac:spMkLst>
            <pc:docMk/>
            <pc:sldMk cId="1569879120" sldId="296"/>
            <ac:spMk id="5" creationId="{6B984691-9780-0899-84BE-B62B241806AF}"/>
          </ac:spMkLst>
        </pc:spChg>
        <pc:spChg chg="del">
          <ac:chgData name="Elise Handy" userId="163178e8-9f4d-4246-9a85-e133f4266878" providerId="ADAL" clId="{9938DDF5-230C-442C-8439-CFDFFEF433E6}" dt="2024-07-29T10:21:32.342" v="3" actId="700"/>
          <ac:spMkLst>
            <pc:docMk/>
            <pc:sldMk cId="1569879120" sldId="296"/>
            <ac:spMk id="6" creationId="{026D4AA0-F144-7DB3-0DDF-D2A595C354EF}"/>
          </ac:spMkLst>
        </pc:spChg>
        <pc:spChg chg="add mod ord">
          <ac:chgData name="Elise Handy" userId="163178e8-9f4d-4246-9a85-e133f4266878" providerId="ADAL" clId="{9938DDF5-230C-442C-8439-CFDFFEF433E6}" dt="2024-07-29T10:21:45.394" v="26" actId="20577"/>
          <ac:spMkLst>
            <pc:docMk/>
            <pc:sldMk cId="1569879120" sldId="296"/>
            <ac:spMk id="7" creationId="{144C58D7-B8FB-395E-32BA-65E57F856CD2}"/>
          </ac:spMkLst>
        </pc:spChg>
        <pc:spChg chg="add mod ord">
          <ac:chgData name="Elise Handy" userId="163178e8-9f4d-4246-9a85-e133f4266878" providerId="ADAL" clId="{9938DDF5-230C-442C-8439-CFDFFEF433E6}" dt="2024-07-29T10:21:52.754" v="40" actId="20577"/>
          <ac:spMkLst>
            <pc:docMk/>
            <pc:sldMk cId="1569879120" sldId="296"/>
            <ac:spMk id="8" creationId="{3A4E6C95-288C-35BA-2498-4DB567A26EA2}"/>
          </ac:spMkLst>
        </pc:spChg>
      </pc:sldChg>
      <pc:sldChg chg="modSp add mod">
        <pc:chgData name="Elise Handy" userId="163178e8-9f4d-4246-9a85-e133f4266878" providerId="ADAL" clId="{9938DDF5-230C-442C-8439-CFDFFEF433E6}" dt="2024-07-30T15:18:49.753" v="995" actId="20577"/>
        <pc:sldMkLst>
          <pc:docMk/>
          <pc:sldMk cId="1342900012" sldId="297"/>
        </pc:sldMkLst>
        <pc:spChg chg="mod">
          <ac:chgData name="Elise Handy" userId="163178e8-9f4d-4246-9a85-e133f4266878" providerId="ADAL" clId="{9938DDF5-230C-442C-8439-CFDFFEF433E6}" dt="2024-07-30T15:18:49.753" v="995" actId="20577"/>
          <ac:spMkLst>
            <pc:docMk/>
            <pc:sldMk cId="1342900012" sldId="297"/>
            <ac:spMk id="3" creationId="{CA510E5E-697D-4331-038A-BC23DF000C2A}"/>
          </ac:spMkLst>
        </pc:spChg>
      </pc:sldChg>
      <pc:sldChg chg="addSp delSp modSp new mod modClrScheme chgLayout">
        <pc:chgData name="Elise Handy" userId="163178e8-9f4d-4246-9a85-e133f4266878" providerId="ADAL" clId="{9938DDF5-230C-442C-8439-CFDFFEF433E6}" dt="2024-07-30T07:55:48.455" v="917" actId="20577"/>
        <pc:sldMkLst>
          <pc:docMk/>
          <pc:sldMk cId="559570230" sldId="298"/>
        </pc:sldMkLst>
        <pc:spChg chg="del mod ord">
          <ac:chgData name="Elise Handy" userId="163178e8-9f4d-4246-9a85-e133f4266878" providerId="ADAL" clId="{9938DDF5-230C-442C-8439-CFDFFEF433E6}" dt="2024-07-29T11:45:22.949" v="456" actId="700"/>
          <ac:spMkLst>
            <pc:docMk/>
            <pc:sldMk cId="559570230" sldId="298"/>
            <ac:spMk id="2" creationId="{6B12B53A-5D5E-F5B1-6437-54B7639E665E}"/>
          </ac:spMkLst>
        </pc:spChg>
        <pc:spChg chg="del mod ord">
          <ac:chgData name="Elise Handy" userId="163178e8-9f4d-4246-9a85-e133f4266878" providerId="ADAL" clId="{9938DDF5-230C-442C-8439-CFDFFEF433E6}" dt="2024-07-29T11:45:22.949" v="456" actId="700"/>
          <ac:spMkLst>
            <pc:docMk/>
            <pc:sldMk cId="559570230" sldId="298"/>
            <ac:spMk id="3" creationId="{970D93A7-ED78-C62D-05FC-9D43E4BD3AB7}"/>
          </ac:spMkLst>
        </pc:spChg>
        <pc:spChg chg="add mod ord">
          <ac:chgData name="Elise Handy" userId="163178e8-9f4d-4246-9a85-e133f4266878" providerId="ADAL" clId="{9938DDF5-230C-442C-8439-CFDFFEF433E6}" dt="2024-07-29T11:47:35.652" v="487" actId="20577"/>
          <ac:spMkLst>
            <pc:docMk/>
            <pc:sldMk cId="559570230" sldId="298"/>
            <ac:spMk id="4" creationId="{D40B3126-0C7E-3E09-E5FF-5275E1798BC1}"/>
          </ac:spMkLst>
        </pc:spChg>
        <pc:spChg chg="add mod ord">
          <ac:chgData name="Elise Handy" userId="163178e8-9f4d-4246-9a85-e133f4266878" providerId="ADAL" clId="{9938DDF5-230C-442C-8439-CFDFFEF433E6}" dt="2024-07-30T07:55:48.455" v="917" actId="20577"/>
          <ac:spMkLst>
            <pc:docMk/>
            <pc:sldMk cId="559570230" sldId="298"/>
            <ac:spMk id="5" creationId="{BB4B7086-E67B-4ED2-ED44-80B4013F4F36}"/>
          </ac:spMkLst>
        </pc:spChg>
      </pc:sldChg>
      <pc:sldChg chg="modSp add mod">
        <pc:chgData name="Elise Handy" userId="163178e8-9f4d-4246-9a85-e133f4266878" providerId="ADAL" clId="{9938DDF5-230C-442C-8439-CFDFFEF433E6}" dt="2024-07-29T11:50:21.730" v="566" actId="2711"/>
        <pc:sldMkLst>
          <pc:docMk/>
          <pc:sldMk cId="2335988728" sldId="299"/>
        </pc:sldMkLst>
        <pc:spChg chg="mod">
          <ac:chgData name="Elise Handy" userId="163178e8-9f4d-4246-9a85-e133f4266878" providerId="ADAL" clId="{9938DDF5-230C-442C-8439-CFDFFEF433E6}" dt="2024-07-29T11:48:38.102" v="533" actId="20577"/>
          <ac:spMkLst>
            <pc:docMk/>
            <pc:sldMk cId="2335988728" sldId="299"/>
            <ac:spMk id="4" creationId="{D40B3126-0C7E-3E09-E5FF-5275E1798BC1}"/>
          </ac:spMkLst>
        </pc:spChg>
        <pc:spChg chg="mod">
          <ac:chgData name="Elise Handy" userId="163178e8-9f4d-4246-9a85-e133f4266878" providerId="ADAL" clId="{9938DDF5-230C-442C-8439-CFDFFEF433E6}" dt="2024-07-29T11:50:21.730" v="566" actId="2711"/>
          <ac:spMkLst>
            <pc:docMk/>
            <pc:sldMk cId="2335988728" sldId="299"/>
            <ac:spMk id="5" creationId="{BB4B7086-E67B-4ED2-ED44-80B4013F4F36}"/>
          </ac:spMkLst>
        </pc:spChg>
      </pc:sldChg>
      <pc:sldChg chg="addSp delSp modSp new mod modClrScheme chgLayout">
        <pc:chgData name="Elise Handy" userId="163178e8-9f4d-4246-9a85-e133f4266878" providerId="ADAL" clId="{9938DDF5-230C-442C-8439-CFDFFEF433E6}" dt="2024-07-29T11:54:54.416" v="672" actId="20577"/>
        <pc:sldMkLst>
          <pc:docMk/>
          <pc:sldMk cId="1279314658" sldId="300"/>
        </pc:sldMkLst>
        <pc:spChg chg="del mod ord">
          <ac:chgData name="Elise Handy" userId="163178e8-9f4d-4246-9a85-e133f4266878" providerId="ADAL" clId="{9938DDF5-230C-442C-8439-CFDFFEF433E6}" dt="2024-07-29T11:54:31.464" v="597" actId="700"/>
          <ac:spMkLst>
            <pc:docMk/>
            <pc:sldMk cId="1279314658" sldId="300"/>
            <ac:spMk id="2" creationId="{33031200-8AD9-0693-A64E-8EAF61E5521B}"/>
          </ac:spMkLst>
        </pc:spChg>
        <pc:spChg chg="del mod ord">
          <ac:chgData name="Elise Handy" userId="163178e8-9f4d-4246-9a85-e133f4266878" providerId="ADAL" clId="{9938DDF5-230C-442C-8439-CFDFFEF433E6}" dt="2024-07-29T11:54:31.464" v="597" actId="700"/>
          <ac:spMkLst>
            <pc:docMk/>
            <pc:sldMk cId="1279314658" sldId="300"/>
            <ac:spMk id="3" creationId="{BB4452A8-5A13-620F-B656-E82C24B39A31}"/>
          </ac:spMkLst>
        </pc:spChg>
        <pc:spChg chg="add mod ord">
          <ac:chgData name="Elise Handy" userId="163178e8-9f4d-4246-9a85-e133f4266878" providerId="ADAL" clId="{9938DDF5-230C-442C-8439-CFDFFEF433E6}" dt="2024-07-29T11:54:51.282" v="667" actId="20577"/>
          <ac:spMkLst>
            <pc:docMk/>
            <pc:sldMk cId="1279314658" sldId="300"/>
            <ac:spMk id="4" creationId="{FD7EA889-E37C-4654-1B35-38F7E6E27854}"/>
          </ac:spMkLst>
        </pc:spChg>
        <pc:spChg chg="add mod ord">
          <ac:chgData name="Elise Handy" userId="163178e8-9f4d-4246-9a85-e133f4266878" providerId="ADAL" clId="{9938DDF5-230C-442C-8439-CFDFFEF433E6}" dt="2024-07-29T11:54:54.416" v="672" actId="20577"/>
          <ac:spMkLst>
            <pc:docMk/>
            <pc:sldMk cId="1279314658" sldId="300"/>
            <ac:spMk id="5" creationId="{C3860FD8-918E-D4B3-7D91-CB43D9E5AF6D}"/>
          </ac:spMkLst>
        </pc:spChg>
      </pc:sldChg>
      <pc:sldChg chg="addSp delSp modSp new mod modClrScheme chgLayout">
        <pc:chgData name="Elise Handy" userId="163178e8-9f4d-4246-9a85-e133f4266878" providerId="ADAL" clId="{9938DDF5-230C-442C-8439-CFDFFEF433E6}" dt="2024-07-30T14:53:30.124" v="971" actId="20577"/>
        <pc:sldMkLst>
          <pc:docMk/>
          <pc:sldMk cId="2076844788" sldId="301"/>
        </pc:sldMkLst>
        <pc:spChg chg="del mod ord">
          <ac:chgData name="Elise Handy" userId="163178e8-9f4d-4246-9a85-e133f4266878" providerId="ADAL" clId="{9938DDF5-230C-442C-8439-CFDFFEF433E6}" dt="2024-07-29T11:55:10.185" v="674" actId="700"/>
          <ac:spMkLst>
            <pc:docMk/>
            <pc:sldMk cId="2076844788" sldId="301"/>
            <ac:spMk id="2" creationId="{253C0E2F-21D8-5856-C847-74A626AF3491}"/>
          </ac:spMkLst>
        </pc:spChg>
        <pc:spChg chg="del mod ord">
          <ac:chgData name="Elise Handy" userId="163178e8-9f4d-4246-9a85-e133f4266878" providerId="ADAL" clId="{9938DDF5-230C-442C-8439-CFDFFEF433E6}" dt="2024-07-29T11:55:10.185" v="674" actId="700"/>
          <ac:spMkLst>
            <pc:docMk/>
            <pc:sldMk cId="2076844788" sldId="301"/>
            <ac:spMk id="3" creationId="{B3E615C7-5331-31C0-6FF0-6305FA4EDE1A}"/>
          </ac:spMkLst>
        </pc:spChg>
        <pc:spChg chg="add mod ord">
          <ac:chgData name="Elise Handy" userId="163178e8-9f4d-4246-9a85-e133f4266878" providerId="ADAL" clId="{9938DDF5-230C-442C-8439-CFDFFEF433E6}" dt="2024-07-30T14:53:15.743" v="925" actId="108"/>
          <ac:spMkLst>
            <pc:docMk/>
            <pc:sldMk cId="2076844788" sldId="301"/>
            <ac:spMk id="4" creationId="{D279D4E9-1361-0F86-41EA-6BAE89698E41}"/>
          </ac:spMkLst>
        </pc:spChg>
        <pc:spChg chg="add mod ord">
          <ac:chgData name="Elise Handy" userId="163178e8-9f4d-4246-9a85-e133f4266878" providerId="ADAL" clId="{9938DDF5-230C-442C-8439-CFDFFEF433E6}" dt="2024-07-30T14:53:30.124" v="971" actId="20577"/>
          <ac:spMkLst>
            <pc:docMk/>
            <pc:sldMk cId="2076844788" sldId="301"/>
            <ac:spMk id="5" creationId="{F3FE43AB-2DCC-9406-9CB0-25D584348ADB}"/>
          </ac:spMkLst>
        </pc:spChg>
      </pc:sldChg>
      <pc:sldChg chg="addSp delSp modSp new mod ord modClrScheme chgLayout">
        <pc:chgData name="Elise Handy" userId="163178e8-9f4d-4246-9a85-e133f4266878" providerId="ADAL" clId="{9938DDF5-230C-442C-8439-CFDFFEF433E6}" dt="2024-07-29T12:12:20.136" v="763" actId="20577"/>
        <pc:sldMkLst>
          <pc:docMk/>
          <pc:sldMk cId="971319569" sldId="302"/>
        </pc:sldMkLst>
        <pc:spChg chg="del mod ord">
          <ac:chgData name="Elise Handy" userId="163178e8-9f4d-4246-9a85-e133f4266878" providerId="ADAL" clId="{9938DDF5-230C-442C-8439-CFDFFEF433E6}" dt="2024-07-29T12:11:57.435" v="706" actId="700"/>
          <ac:spMkLst>
            <pc:docMk/>
            <pc:sldMk cId="971319569" sldId="302"/>
            <ac:spMk id="2" creationId="{2E038CFF-1D79-7B55-2A80-E233F24A2837}"/>
          </ac:spMkLst>
        </pc:spChg>
        <pc:spChg chg="del mod ord">
          <ac:chgData name="Elise Handy" userId="163178e8-9f4d-4246-9a85-e133f4266878" providerId="ADAL" clId="{9938DDF5-230C-442C-8439-CFDFFEF433E6}" dt="2024-07-29T12:11:57.435" v="706" actId="700"/>
          <ac:spMkLst>
            <pc:docMk/>
            <pc:sldMk cId="971319569" sldId="302"/>
            <ac:spMk id="3" creationId="{CCF1A345-EB13-9EE0-F6F4-E93324C2C53B}"/>
          </ac:spMkLst>
        </pc:spChg>
        <pc:spChg chg="add mod ord">
          <ac:chgData name="Elise Handy" userId="163178e8-9f4d-4246-9a85-e133f4266878" providerId="ADAL" clId="{9938DDF5-230C-442C-8439-CFDFFEF433E6}" dt="2024-07-29T12:12:06.824" v="758" actId="20577"/>
          <ac:spMkLst>
            <pc:docMk/>
            <pc:sldMk cId="971319569" sldId="302"/>
            <ac:spMk id="4" creationId="{E493C14C-4CD1-2362-753E-184E7834E1BD}"/>
          </ac:spMkLst>
        </pc:spChg>
        <pc:spChg chg="add mod ord">
          <ac:chgData name="Elise Handy" userId="163178e8-9f4d-4246-9a85-e133f4266878" providerId="ADAL" clId="{9938DDF5-230C-442C-8439-CFDFFEF433E6}" dt="2024-07-29T12:12:20.136" v="763" actId="20577"/>
          <ac:spMkLst>
            <pc:docMk/>
            <pc:sldMk cId="971319569" sldId="302"/>
            <ac:spMk id="5" creationId="{E353F437-5833-15DB-ED56-4B3FF89C6EE1}"/>
          </ac:spMkLst>
        </pc:spChg>
      </pc:sldChg>
      <pc:sldChg chg="add del">
        <pc:chgData name="Elise Handy" userId="163178e8-9f4d-4246-9a85-e133f4266878" providerId="ADAL" clId="{9938DDF5-230C-442C-8439-CFDFFEF433E6}" dt="2024-07-30T15:23:30.611" v="1003" actId="2696"/>
        <pc:sldMkLst>
          <pc:docMk/>
          <pc:sldMk cId="696370630" sldId="303"/>
        </pc:sldMkLst>
      </pc:sldChg>
      <pc:sldChg chg="add del">
        <pc:chgData name="Elise Handy" userId="163178e8-9f4d-4246-9a85-e133f4266878" providerId="ADAL" clId="{9938DDF5-230C-442C-8439-CFDFFEF433E6}" dt="2024-07-31T07:36:54.611" v="1006" actId="2696"/>
        <pc:sldMkLst>
          <pc:docMk/>
          <pc:sldMk cId="3289796868" sldId="304"/>
        </pc:sldMkLst>
      </pc:sldChg>
      <pc:sldChg chg="add del">
        <pc:chgData name="Elise Handy" userId="163178e8-9f4d-4246-9a85-e133f4266878" providerId="ADAL" clId="{9938DDF5-230C-442C-8439-CFDFFEF433E6}" dt="2024-07-30T15:06:39.530" v="973"/>
        <pc:sldMkLst>
          <pc:docMk/>
          <pc:sldMk cId="4141960916" sldId="1820"/>
        </pc:sldMkLst>
      </pc:sldChg>
      <pc:sldChg chg="add del">
        <pc:chgData name="Elise Handy" userId="163178e8-9f4d-4246-9a85-e133f4266878" providerId="ADAL" clId="{9938DDF5-230C-442C-8439-CFDFFEF433E6}" dt="2024-07-30T15:06:39.530" v="973"/>
        <pc:sldMkLst>
          <pc:docMk/>
          <pc:sldMk cId="3512359710" sldId="1825"/>
        </pc:sldMkLst>
      </pc:sldChg>
      <pc:sldChg chg="add del">
        <pc:chgData name="Elise Handy" userId="163178e8-9f4d-4246-9a85-e133f4266878" providerId="ADAL" clId="{9938DDF5-230C-442C-8439-CFDFFEF433E6}" dt="2024-07-30T15:06:39.530" v="973"/>
        <pc:sldMkLst>
          <pc:docMk/>
          <pc:sldMk cId="1524169499" sldId="1826"/>
        </pc:sldMkLst>
      </pc:sldChg>
      <pc:sldChg chg="add del">
        <pc:chgData name="Elise Handy" userId="163178e8-9f4d-4246-9a85-e133f4266878" providerId="ADAL" clId="{9938DDF5-230C-442C-8439-CFDFFEF433E6}" dt="2024-07-30T15:06:39.530" v="973"/>
        <pc:sldMkLst>
          <pc:docMk/>
          <pc:sldMk cId="1801196499" sldId="1828"/>
        </pc:sldMkLst>
      </pc:sldChg>
      <pc:sldChg chg="add del">
        <pc:chgData name="Elise Handy" userId="163178e8-9f4d-4246-9a85-e133f4266878" providerId="ADAL" clId="{9938DDF5-230C-442C-8439-CFDFFEF433E6}" dt="2024-07-30T15:06:39.530" v="973"/>
        <pc:sldMkLst>
          <pc:docMk/>
          <pc:sldMk cId="2796276712" sldId="1829"/>
        </pc:sldMkLst>
      </pc:sldChg>
      <pc:sldChg chg="add del">
        <pc:chgData name="Elise Handy" userId="163178e8-9f4d-4246-9a85-e133f4266878" providerId="ADAL" clId="{9938DDF5-230C-442C-8439-CFDFFEF433E6}" dt="2024-07-30T15:06:39.530" v="973"/>
        <pc:sldMkLst>
          <pc:docMk/>
          <pc:sldMk cId="625512068" sldId="1830"/>
        </pc:sldMkLst>
      </pc:sldChg>
      <pc:sldChg chg="add del">
        <pc:chgData name="Elise Handy" userId="163178e8-9f4d-4246-9a85-e133f4266878" providerId="ADAL" clId="{9938DDF5-230C-442C-8439-CFDFFEF433E6}" dt="2024-07-30T15:06:39.530" v="973"/>
        <pc:sldMkLst>
          <pc:docMk/>
          <pc:sldMk cId="1332338934" sldId="1831"/>
        </pc:sldMkLst>
      </pc:sldChg>
      <pc:sldChg chg="modSp add mod">
        <pc:chgData name="Elise Handy" userId="163178e8-9f4d-4246-9a85-e133f4266878" providerId="ADAL" clId="{9938DDF5-230C-442C-8439-CFDFFEF433E6}" dt="2024-07-31T10:40:39.348" v="1045" actId="20577"/>
        <pc:sldMkLst>
          <pc:docMk/>
          <pc:sldMk cId="3280540524" sldId="1836"/>
        </pc:sldMkLst>
        <pc:spChg chg="mod">
          <ac:chgData name="Elise Handy" userId="163178e8-9f4d-4246-9a85-e133f4266878" providerId="ADAL" clId="{9938DDF5-230C-442C-8439-CFDFFEF433E6}" dt="2024-07-31T10:40:39.348" v="1045" actId="20577"/>
          <ac:spMkLst>
            <pc:docMk/>
            <pc:sldMk cId="3280540524" sldId="1836"/>
            <ac:spMk id="4" creationId="{D279D4E9-1361-0F86-41EA-6BAE89698E41}"/>
          </ac:spMkLst>
        </pc:spChg>
        <pc:spChg chg="mod">
          <ac:chgData name="Elise Handy" userId="163178e8-9f4d-4246-9a85-e133f4266878" providerId="ADAL" clId="{9938DDF5-230C-442C-8439-CFDFFEF433E6}" dt="2024-07-31T10:40:35.629" v="1041" actId="20577"/>
          <ac:spMkLst>
            <pc:docMk/>
            <pc:sldMk cId="3280540524" sldId="1836"/>
            <ac:spMk id="5" creationId="{F3FE43AB-2DCC-9406-9CB0-25D584348ADB}"/>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ukdeloitte.sharepoint.com/sites/RECCo-PerformanceAssuranceBid/Shared%20Documents/5%20Operate/Analytics/12%20Energy%20Theft/Adhoc%20for%20RECCo/Theft%20Change%20scenario%20examples%20v2.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https://ukdeloitte.sharepoint.com/sites/RECCo-PerformanceAssuranceBid/Shared%20Documents/5%20Operate/Analytics/12%20Energy%20Theft/Adhoc%20for%20RECCo/Theft%20Change%20scenario%20examples%20v2.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Scenarios!$J$1</c:f>
              <c:strCache>
                <c:ptCount val="1"/>
                <c:pt idx="0">
                  <c:v>Current Approach</c:v>
                </c:pt>
              </c:strCache>
            </c:strRef>
          </c:tx>
          <c:spPr>
            <a:solidFill>
              <a:schemeClr val="accent1"/>
            </a:solidFill>
            <a:ln>
              <a:noFill/>
            </a:ln>
            <a:effectLst/>
          </c:spPr>
          <c:invertIfNegative val="0"/>
          <c:cat>
            <c:strRef>
              <c:f>Scenarios!$A$2:$A$8</c:f>
              <c:strCache>
                <c:ptCount val="7"/>
                <c:pt idx="0">
                  <c:v>A</c:v>
                </c:pt>
                <c:pt idx="1">
                  <c:v>B</c:v>
                </c:pt>
                <c:pt idx="2">
                  <c:v>C</c:v>
                </c:pt>
                <c:pt idx="3">
                  <c:v>D</c:v>
                </c:pt>
                <c:pt idx="4">
                  <c:v>E</c:v>
                </c:pt>
                <c:pt idx="5">
                  <c:v>F</c:v>
                </c:pt>
                <c:pt idx="6">
                  <c:v>G</c:v>
                </c:pt>
              </c:strCache>
            </c:strRef>
          </c:cat>
          <c:val>
            <c:numRef>
              <c:f>Scenarios!$J$2:$J$8</c:f>
              <c:numCache>
                <c:formatCode>_(* #,##0.00_);_(* \(#,##0.00\);_(* "-"??_);_(@_)</c:formatCode>
                <c:ptCount val="7"/>
                <c:pt idx="0">
                  <c:v>1509738.2198952876</c:v>
                </c:pt>
                <c:pt idx="1">
                  <c:v>-1543664.9214659687</c:v>
                </c:pt>
                <c:pt idx="2">
                  <c:v>152670.15706806286</c:v>
                </c:pt>
                <c:pt idx="3">
                  <c:v>-343036.6492146597</c:v>
                </c:pt>
                <c:pt idx="4">
                  <c:v>938638.74345549732</c:v>
                </c:pt>
                <c:pt idx="5">
                  <c:v>-720000</c:v>
                </c:pt>
                <c:pt idx="6">
                  <c:v>5654.4502617801099</c:v>
                </c:pt>
              </c:numCache>
            </c:numRef>
          </c:val>
          <c:extLst>
            <c:ext xmlns:c16="http://schemas.microsoft.com/office/drawing/2014/chart" uri="{C3380CC4-5D6E-409C-BE32-E72D297353CC}">
              <c16:uniqueId val="{00000000-C283-4F08-B305-39B658DC721A}"/>
            </c:ext>
          </c:extLst>
        </c:ser>
        <c:ser>
          <c:idx val="1"/>
          <c:order val="1"/>
          <c:tx>
            <c:v>New Approach</c:v>
          </c:tx>
          <c:spPr>
            <a:solidFill>
              <a:schemeClr val="accent2"/>
            </a:solidFill>
            <a:ln>
              <a:noFill/>
            </a:ln>
            <a:effectLst/>
          </c:spPr>
          <c:invertIfNegative val="0"/>
          <c:cat>
            <c:strRef>
              <c:f>Scenarios!$A$2:$A$8</c:f>
              <c:strCache>
                <c:ptCount val="7"/>
                <c:pt idx="0">
                  <c:v>A</c:v>
                </c:pt>
                <c:pt idx="1">
                  <c:v>B</c:v>
                </c:pt>
                <c:pt idx="2">
                  <c:v>C</c:v>
                </c:pt>
                <c:pt idx="3">
                  <c:v>D</c:v>
                </c:pt>
                <c:pt idx="4">
                  <c:v>E</c:v>
                </c:pt>
                <c:pt idx="5">
                  <c:v>F</c:v>
                </c:pt>
                <c:pt idx="6">
                  <c:v>G</c:v>
                </c:pt>
              </c:strCache>
            </c:strRef>
          </c:cat>
          <c:val>
            <c:numRef>
              <c:f>Scenarios!$Q$2:$Q$8</c:f>
              <c:numCache>
                <c:formatCode>_(* #,##0.00_);_(* \(#,##0.00\);_(* "-"??_);_(@_)</c:formatCode>
                <c:ptCount val="7"/>
                <c:pt idx="0">
                  <c:v>2564423.0198952872</c:v>
                </c:pt>
                <c:pt idx="1">
                  <c:v>-2083060.1214659689</c:v>
                </c:pt>
                <c:pt idx="2">
                  <c:v>423274.95706806285</c:v>
                </c:pt>
                <c:pt idx="3">
                  <c:v>-462902.24921465968</c:v>
                </c:pt>
                <c:pt idx="4">
                  <c:v>638053.14345549734</c:v>
                </c:pt>
                <c:pt idx="5">
                  <c:v>-1095465.6000000001</c:v>
                </c:pt>
                <c:pt idx="6">
                  <c:v>15676.850261780106</c:v>
                </c:pt>
              </c:numCache>
            </c:numRef>
          </c:val>
          <c:extLst>
            <c:ext xmlns:c16="http://schemas.microsoft.com/office/drawing/2014/chart" uri="{C3380CC4-5D6E-409C-BE32-E72D297353CC}">
              <c16:uniqueId val="{00000001-C283-4F08-B305-39B658DC721A}"/>
            </c:ext>
          </c:extLst>
        </c:ser>
        <c:ser>
          <c:idx val="2"/>
          <c:order val="2"/>
          <c:tx>
            <c:v>New Approach - Alternate Multiplier</c:v>
          </c:tx>
          <c:spPr>
            <a:solidFill>
              <a:schemeClr val="accent3"/>
            </a:solidFill>
            <a:ln>
              <a:noFill/>
            </a:ln>
            <a:effectLst/>
          </c:spPr>
          <c:invertIfNegative val="0"/>
          <c:cat>
            <c:strRef>
              <c:f>Scenarios!$A$2:$A$8</c:f>
              <c:strCache>
                <c:ptCount val="7"/>
                <c:pt idx="0">
                  <c:v>A</c:v>
                </c:pt>
                <c:pt idx="1">
                  <c:v>B</c:v>
                </c:pt>
                <c:pt idx="2">
                  <c:v>C</c:v>
                </c:pt>
                <c:pt idx="3">
                  <c:v>D</c:v>
                </c:pt>
                <c:pt idx="4">
                  <c:v>E</c:v>
                </c:pt>
                <c:pt idx="5">
                  <c:v>F</c:v>
                </c:pt>
                <c:pt idx="6">
                  <c:v>G</c:v>
                </c:pt>
              </c:strCache>
            </c:strRef>
          </c:cat>
          <c:val>
            <c:numRef>
              <c:f>Scenarios!$Y$2:$Y$8</c:f>
              <c:numCache>
                <c:formatCode>_(* #,##0.00_);_(* \(#,##0.00\);_(* "-"??_);_(@_)</c:formatCode>
                <c:ptCount val="7"/>
                <c:pt idx="0">
                  <c:v>2203681.4198952876</c:v>
                </c:pt>
                <c:pt idx="1">
                  <c:v>-1918921.7214659688</c:v>
                </c:pt>
                <c:pt idx="2">
                  <c:v>344413.35706806282</c:v>
                </c:pt>
                <c:pt idx="3">
                  <c:v>-426427.04921465972</c:v>
                </c:pt>
                <c:pt idx="4">
                  <c:v>740888.34345549729</c:v>
                </c:pt>
                <c:pt idx="5">
                  <c:v>-956390.40000000002</c:v>
                </c:pt>
                <c:pt idx="6">
                  <c:v>12756.050261780108</c:v>
                </c:pt>
              </c:numCache>
            </c:numRef>
          </c:val>
          <c:extLst>
            <c:ext xmlns:c16="http://schemas.microsoft.com/office/drawing/2014/chart" uri="{C3380CC4-5D6E-409C-BE32-E72D297353CC}">
              <c16:uniqueId val="{00000002-C283-4F08-B305-39B658DC721A}"/>
            </c:ext>
          </c:extLst>
        </c:ser>
        <c:dLbls>
          <c:showLegendKey val="0"/>
          <c:showVal val="0"/>
          <c:showCatName val="0"/>
          <c:showSerName val="0"/>
          <c:showPercent val="0"/>
          <c:showBubbleSize val="0"/>
        </c:dLbls>
        <c:gapWidth val="219"/>
        <c:overlap val="-27"/>
        <c:axId val="2145192800"/>
        <c:axId val="1164925808"/>
      </c:barChart>
      <c:catAx>
        <c:axId val="21451928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Supplier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4925808"/>
        <c:crosses val="autoZero"/>
        <c:auto val="1"/>
        <c:lblAlgn val="ctr"/>
        <c:lblOffset val="100"/>
        <c:noMultiLvlLbl val="0"/>
      </c:catAx>
      <c:valAx>
        <c:axId val="1164925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Net Payment (£m)</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5192800"/>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Scenarios!$J$1</c:f>
              <c:strCache>
                <c:ptCount val="1"/>
                <c:pt idx="0">
                  <c:v>Current Approach</c:v>
                </c:pt>
              </c:strCache>
            </c:strRef>
          </c:tx>
          <c:spPr>
            <a:solidFill>
              <a:schemeClr val="accent1"/>
            </a:solidFill>
            <a:ln>
              <a:noFill/>
            </a:ln>
            <a:effectLst/>
          </c:spPr>
          <c:invertIfNegative val="0"/>
          <c:cat>
            <c:strRef>
              <c:f>Scenarios!$A$9:$A$23</c:f>
              <c:strCache>
                <c:ptCount val="15"/>
                <c:pt idx="0">
                  <c:v>H</c:v>
                </c:pt>
                <c:pt idx="1">
                  <c:v>I</c:v>
                </c:pt>
                <c:pt idx="2">
                  <c:v>J</c:v>
                </c:pt>
                <c:pt idx="3">
                  <c:v>K</c:v>
                </c:pt>
                <c:pt idx="4">
                  <c:v>L</c:v>
                </c:pt>
                <c:pt idx="5">
                  <c:v>M</c:v>
                </c:pt>
                <c:pt idx="6">
                  <c:v>N</c:v>
                </c:pt>
                <c:pt idx="7">
                  <c:v>O</c:v>
                </c:pt>
                <c:pt idx="8">
                  <c:v>P</c:v>
                </c:pt>
                <c:pt idx="9">
                  <c:v>Q</c:v>
                </c:pt>
                <c:pt idx="10">
                  <c:v>R</c:v>
                </c:pt>
                <c:pt idx="11">
                  <c:v>S</c:v>
                </c:pt>
                <c:pt idx="12">
                  <c:v>T</c:v>
                </c:pt>
                <c:pt idx="13">
                  <c:v>U</c:v>
                </c:pt>
                <c:pt idx="14">
                  <c:v>V</c:v>
                </c:pt>
              </c:strCache>
            </c:strRef>
          </c:cat>
          <c:val>
            <c:numRef>
              <c:f>Scenarios!$J$9:$J$23</c:f>
              <c:numCache>
                <c:formatCode>_(* #,##0.00_);_(* \(#,##0.00\);_(* "-"??_);_(@_)</c:formatCode>
                <c:ptCount val="15"/>
                <c:pt idx="0">
                  <c:v>538912.85591026745</c:v>
                </c:pt>
                <c:pt idx="1">
                  <c:v>-30543.57204486624</c:v>
                </c:pt>
                <c:pt idx="2">
                  <c:v>16980.15530629854</c:v>
                </c:pt>
                <c:pt idx="3">
                  <c:v>-355754.96117342537</c:v>
                </c:pt>
                <c:pt idx="4">
                  <c:v>-20362.381363244196</c:v>
                </c:pt>
                <c:pt idx="5">
                  <c:v>11320.103537532323</c:v>
                </c:pt>
                <c:pt idx="6">
                  <c:v>-237169.9741156169</c:v>
                </c:pt>
                <c:pt idx="7">
                  <c:v>179637.61863675583</c:v>
                </c:pt>
                <c:pt idx="8">
                  <c:v>-10181.190681622098</c:v>
                </c:pt>
                <c:pt idx="9">
                  <c:v>-200000</c:v>
                </c:pt>
                <c:pt idx="10">
                  <c:v>236100.08628127695</c:v>
                </c:pt>
                <c:pt idx="11">
                  <c:v>-29646.246764452113</c:v>
                </c:pt>
                <c:pt idx="12">
                  <c:v>-29646.246764452113</c:v>
                </c:pt>
                <c:pt idx="13">
                  <c:v>-29646.246764452113</c:v>
                </c:pt>
                <c:pt idx="14">
                  <c:v>-40000</c:v>
                </c:pt>
              </c:numCache>
            </c:numRef>
          </c:val>
          <c:extLst>
            <c:ext xmlns:c16="http://schemas.microsoft.com/office/drawing/2014/chart" uri="{C3380CC4-5D6E-409C-BE32-E72D297353CC}">
              <c16:uniqueId val="{00000000-113F-4E24-AD16-84C1DB0F6272}"/>
            </c:ext>
          </c:extLst>
        </c:ser>
        <c:ser>
          <c:idx val="1"/>
          <c:order val="1"/>
          <c:tx>
            <c:v>New Approach</c:v>
          </c:tx>
          <c:spPr>
            <a:solidFill>
              <a:schemeClr val="accent2"/>
            </a:solidFill>
            <a:ln>
              <a:noFill/>
            </a:ln>
            <a:effectLst/>
          </c:spPr>
          <c:invertIfNegative val="0"/>
          <c:cat>
            <c:strRef>
              <c:f>Scenarios!$A$9:$A$23</c:f>
              <c:strCache>
                <c:ptCount val="15"/>
                <c:pt idx="0">
                  <c:v>H</c:v>
                </c:pt>
                <c:pt idx="1">
                  <c:v>I</c:v>
                </c:pt>
                <c:pt idx="2">
                  <c:v>J</c:v>
                </c:pt>
                <c:pt idx="3">
                  <c:v>K</c:v>
                </c:pt>
                <c:pt idx="4">
                  <c:v>L</c:v>
                </c:pt>
                <c:pt idx="5">
                  <c:v>M</c:v>
                </c:pt>
                <c:pt idx="6">
                  <c:v>N</c:v>
                </c:pt>
                <c:pt idx="7">
                  <c:v>O</c:v>
                </c:pt>
                <c:pt idx="8">
                  <c:v>P</c:v>
                </c:pt>
                <c:pt idx="9">
                  <c:v>Q</c:v>
                </c:pt>
                <c:pt idx="10">
                  <c:v>R</c:v>
                </c:pt>
                <c:pt idx="11">
                  <c:v>S</c:v>
                </c:pt>
                <c:pt idx="12">
                  <c:v>T</c:v>
                </c:pt>
                <c:pt idx="13">
                  <c:v>U</c:v>
                </c:pt>
                <c:pt idx="14">
                  <c:v>V</c:v>
                </c:pt>
              </c:strCache>
            </c:strRef>
          </c:cat>
          <c:val>
            <c:numRef>
              <c:f>Scenarios!$Q$9:$Q$23</c:f>
              <c:numCache>
                <c:formatCode>_(* #,##0.00_);_(* \(#,##0.00\);_(* "-"??_);_(@_)</c:formatCode>
                <c:ptCount val="15"/>
                <c:pt idx="0">
                  <c:v>1002682.8559102674</c:v>
                </c:pt>
                <c:pt idx="1">
                  <c:v>-335873.57204486622</c:v>
                </c:pt>
                <c:pt idx="2">
                  <c:v>209496.15530629852</c:v>
                </c:pt>
                <c:pt idx="3">
                  <c:v>-531938.96117342543</c:v>
                </c:pt>
                <c:pt idx="4">
                  <c:v>108417.6186367558</c:v>
                </c:pt>
                <c:pt idx="5">
                  <c:v>-150535.89646246767</c:v>
                </c:pt>
                <c:pt idx="6">
                  <c:v>-354625.97411561687</c:v>
                </c:pt>
                <c:pt idx="7">
                  <c:v>85427.618636755826</c:v>
                </c:pt>
                <c:pt idx="8">
                  <c:v>12408.809318377898</c:v>
                </c:pt>
                <c:pt idx="9">
                  <c:v>-257410</c:v>
                </c:pt>
                <c:pt idx="10">
                  <c:v>406218.08628127695</c:v>
                </c:pt>
                <c:pt idx="11">
                  <c:v>-51528.246764452109</c:v>
                </c:pt>
                <c:pt idx="12">
                  <c:v>-41928.246764452109</c:v>
                </c:pt>
                <c:pt idx="13">
                  <c:v>-38928.246764452109</c:v>
                </c:pt>
                <c:pt idx="14">
                  <c:v>-61882</c:v>
                </c:pt>
              </c:numCache>
            </c:numRef>
          </c:val>
          <c:extLst>
            <c:ext xmlns:c16="http://schemas.microsoft.com/office/drawing/2014/chart" uri="{C3380CC4-5D6E-409C-BE32-E72D297353CC}">
              <c16:uniqueId val="{00000001-113F-4E24-AD16-84C1DB0F6272}"/>
            </c:ext>
          </c:extLst>
        </c:ser>
        <c:ser>
          <c:idx val="2"/>
          <c:order val="2"/>
          <c:tx>
            <c:v>New Approach - Alternate Multiplier</c:v>
          </c:tx>
          <c:spPr>
            <a:solidFill>
              <a:schemeClr val="accent3"/>
            </a:solidFill>
            <a:ln>
              <a:noFill/>
            </a:ln>
            <a:effectLst/>
          </c:spPr>
          <c:invertIfNegative val="0"/>
          <c:cat>
            <c:strRef>
              <c:f>Scenarios!$A$9:$A$23</c:f>
              <c:strCache>
                <c:ptCount val="15"/>
                <c:pt idx="0">
                  <c:v>H</c:v>
                </c:pt>
                <c:pt idx="1">
                  <c:v>I</c:v>
                </c:pt>
                <c:pt idx="2">
                  <c:v>J</c:v>
                </c:pt>
                <c:pt idx="3">
                  <c:v>K</c:v>
                </c:pt>
                <c:pt idx="4">
                  <c:v>L</c:v>
                </c:pt>
                <c:pt idx="5">
                  <c:v>M</c:v>
                </c:pt>
                <c:pt idx="6">
                  <c:v>N</c:v>
                </c:pt>
                <c:pt idx="7">
                  <c:v>O</c:v>
                </c:pt>
                <c:pt idx="8">
                  <c:v>P</c:v>
                </c:pt>
                <c:pt idx="9">
                  <c:v>Q</c:v>
                </c:pt>
                <c:pt idx="10">
                  <c:v>R</c:v>
                </c:pt>
                <c:pt idx="11">
                  <c:v>S</c:v>
                </c:pt>
                <c:pt idx="12">
                  <c:v>T</c:v>
                </c:pt>
                <c:pt idx="13">
                  <c:v>U</c:v>
                </c:pt>
                <c:pt idx="14">
                  <c:v>V</c:v>
                </c:pt>
              </c:strCache>
            </c:strRef>
          </c:cat>
          <c:val>
            <c:numRef>
              <c:f>Scenarios!$Y$9:$Y$23</c:f>
              <c:numCache>
                <c:formatCode>_(* #,##0.00_);_(* \(#,##0.00\);_(* "-"??_);_(@_)</c:formatCode>
                <c:ptCount val="15"/>
                <c:pt idx="0">
                  <c:v>857557.85591026745</c:v>
                </c:pt>
                <c:pt idx="1">
                  <c:v>-226348.57204486625</c:v>
                </c:pt>
                <c:pt idx="2">
                  <c:v>123146.15530629855</c:v>
                </c:pt>
                <c:pt idx="3">
                  <c:v>-465638.96117342537</c:v>
                </c:pt>
                <c:pt idx="4">
                  <c:v>49067.618636755804</c:v>
                </c:pt>
                <c:pt idx="5">
                  <c:v>-92535.896462467674</c:v>
                </c:pt>
                <c:pt idx="6">
                  <c:v>-310425.97411561687</c:v>
                </c:pt>
                <c:pt idx="7">
                  <c:v>118852.61863675583</c:v>
                </c:pt>
                <c:pt idx="8">
                  <c:v>8033.8093183779019</c:v>
                </c:pt>
                <c:pt idx="9">
                  <c:v>-239785</c:v>
                </c:pt>
                <c:pt idx="10">
                  <c:v>350143.08628127695</c:v>
                </c:pt>
                <c:pt idx="11">
                  <c:v>-43603.246764452109</c:v>
                </c:pt>
                <c:pt idx="12">
                  <c:v>-37803.246764452109</c:v>
                </c:pt>
                <c:pt idx="13">
                  <c:v>-36703.246764452109</c:v>
                </c:pt>
                <c:pt idx="14">
                  <c:v>-53957</c:v>
                </c:pt>
              </c:numCache>
            </c:numRef>
          </c:val>
          <c:extLst>
            <c:ext xmlns:c16="http://schemas.microsoft.com/office/drawing/2014/chart" uri="{C3380CC4-5D6E-409C-BE32-E72D297353CC}">
              <c16:uniqueId val="{00000002-113F-4E24-AD16-84C1DB0F6272}"/>
            </c:ext>
          </c:extLst>
        </c:ser>
        <c:dLbls>
          <c:showLegendKey val="0"/>
          <c:showVal val="0"/>
          <c:showCatName val="0"/>
          <c:showSerName val="0"/>
          <c:showPercent val="0"/>
          <c:showBubbleSize val="0"/>
        </c:dLbls>
        <c:gapWidth val="219"/>
        <c:overlap val="-27"/>
        <c:axId val="2145192800"/>
        <c:axId val="1164925808"/>
      </c:barChart>
      <c:catAx>
        <c:axId val="2145192800"/>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Supplier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164925808"/>
        <c:crosses val="autoZero"/>
        <c:auto val="1"/>
        <c:lblAlgn val="ctr"/>
        <c:lblOffset val="100"/>
        <c:noMultiLvlLbl val="0"/>
      </c:catAx>
      <c:valAx>
        <c:axId val="11649258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GB"/>
                  <a:t>Net Payment (£k)</a:t>
                </a:r>
              </a:p>
            </c:rich>
          </c:tx>
          <c:layout>
            <c:manualLayout>
              <c:xMode val="edge"/>
              <c:yMode val="edge"/>
              <c:x val="1.4647887843775548E-2"/>
              <c:y val="0.38037629987416205"/>
            </c:manualLayout>
          </c:layout>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_(* #,##0_);_(* \(#,##0\);_(* &quot;-&quot;_);_(@_)"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145192800"/>
        <c:crosses val="autoZero"/>
        <c:crossBetween val="between"/>
        <c:dispUnits>
          <c:builtInUnit val="thousand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06/08/2024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73FDB0-E507-42B1-A83F-14EDCBD3D2B3}" type="datetimeFigureOut">
              <a:rPr lang="en-GB" smtClean="0"/>
              <a:t>06/08/2024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E31B59-0768-443E-9F21-976D8C0142F1}" type="slidenum">
              <a:rPr lang="en-GB" smtClean="0"/>
              <a:t>‹#›</a:t>
            </a:fld>
            <a:endParaRPr lang="en-GB"/>
          </a:p>
        </p:txBody>
      </p:sp>
    </p:spTree>
    <p:extLst>
      <p:ext uri="{BB962C8B-B14F-4D97-AF65-F5344CB8AC3E}">
        <p14:creationId xmlns:p14="http://schemas.microsoft.com/office/powerpoint/2010/main" val="17647116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A2357B9-A31F-4FC7-A38A-70DF36F645F3}"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6033491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dirty="0"/>
              <a:t>Introducing your presenters</a:t>
            </a:r>
            <a:endParaRPr lang="en-GB" dirty="0"/>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dirty="0"/>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dirty="0"/>
              <a:t>Name, Organisation, and Role</a:t>
            </a:r>
            <a:endParaRPr lang="en-GB" dirty="0"/>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dirty="0"/>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dirty="0"/>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dirty="0"/>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dirty="0"/>
              <a:t>Thanks for attending</a:t>
            </a:r>
            <a:endParaRPr lang="en-GB" dirty="0"/>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dirty="0"/>
              <a:t>Section title</a:t>
            </a:r>
            <a:endParaRPr lang="en-GB" dirty="0"/>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dirty="0"/>
              <a:t>Presenter Name</a:t>
            </a:r>
            <a:endParaRPr lang="en-GB" dirty="0"/>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928157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lvl1pPr>
              <a:defRPr>
                <a:latin typeface="+mj-lt"/>
              </a:defRPr>
            </a:lvl1p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b="1">
                <a:solidFill>
                  <a:srgbClr val="B1D6E8"/>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en-US"/>
              <a:t>Click to edit Master subtitle style</a:t>
            </a:r>
            <a:endParaRPr lang="en-GB"/>
          </a:p>
        </p:txBody>
      </p:sp>
      <p:pic>
        <p:nvPicPr>
          <p:cNvPr id="6" name="Picture 5">
            <a:extLst>
              <a:ext uri="{FF2B5EF4-FFF2-40B4-BE49-F238E27FC236}">
                <a16:creationId xmlns:a16="http://schemas.microsoft.com/office/drawing/2014/main" id="{4DD740E7-5DD5-F9E8-309A-E335A2456B6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046957" y="660047"/>
            <a:ext cx="4174063" cy="656719"/>
          </a:xfrm>
          <a:prstGeom prst="rect">
            <a:avLst/>
          </a:prstGeom>
        </p:spPr>
      </p:pic>
    </p:spTree>
    <p:extLst>
      <p:ext uri="{BB962C8B-B14F-4D97-AF65-F5344CB8AC3E}">
        <p14:creationId xmlns:p14="http://schemas.microsoft.com/office/powerpoint/2010/main" val="391219323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
        <p:nvSpPr>
          <p:cNvPr id="3" name="Content Placeholder 2"/>
          <p:cNvSpPr>
            <a:spLocks noGrp="1"/>
          </p:cNvSpPr>
          <p:nvPr>
            <p:ph idx="1"/>
          </p:nvPr>
        </p:nvSpPr>
        <p:spPr/>
        <p:txBody>
          <a:bodyPr/>
          <a:lstStyle>
            <a:lvl1pPr>
              <a:defRPr>
                <a:solidFill>
                  <a:srgbClr val="000000"/>
                </a:solidFill>
                <a:latin typeface="+mj-lt"/>
              </a:defRPr>
            </a:lvl1pPr>
            <a:lvl2pPr>
              <a:defRPr>
                <a:solidFill>
                  <a:srgbClr val="000000"/>
                </a:solidFill>
                <a:latin typeface="+mj-lt"/>
              </a:defRPr>
            </a:lvl2pPr>
            <a:lvl3pPr>
              <a:defRPr>
                <a:solidFill>
                  <a:srgbClr val="000000"/>
                </a:solidFill>
                <a:latin typeface="+mj-lt"/>
              </a:defRPr>
            </a:lvl3pPr>
            <a:lvl4pPr>
              <a:defRPr>
                <a:solidFill>
                  <a:srgbClr val="000000"/>
                </a:solidFill>
                <a:latin typeface="+mj-lt"/>
              </a:defRPr>
            </a:lvl4pPr>
            <a:lvl5pPr>
              <a:defRPr>
                <a:solidFill>
                  <a:srgbClr val="000000"/>
                </a:solidFill>
                <a:latin typeface="+mj-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776291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atin typeface="+mj-lt"/>
              </a:defRPr>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latin typeface="+mj-lt"/>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63837584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
        <p:nvSpPr>
          <p:cNvPr id="3" name="Content Placeholder 2"/>
          <p:cNvSpPr>
            <a:spLocks noGrp="1"/>
          </p:cNvSpPr>
          <p:nvPr>
            <p:ph sz="half" idx="1"/>
          </p:nvPr>
        </p:nvSpPr>
        <p:spPr>
          <a:xfrm>
            <a:off x="609600" y="1200151"/>
            <a:ext cx="5384800" cy="3394075"/>
          </a:xfrm>
        </p:spPr>
        <p:txBody>
          <a:bodyPr/>
          <a:lstStyle>
            <a:lvl1pPr>
              <a:defRPr sz="3733">
                <a:solidFill>
                  <a:srgbClr val="000000"/>
                </a:solidFill>
                <a:latin typeface="+mj-lt"/>
              </a:defRPr>
            </a:lvl1pPr>
            <a:lvl2pPr>
              <a:defRPr sz="3200">
                <a:solidFill>
                  <a:srgbClr val="000000"/>
                </a:solidFill>
                <a:latin typeface="+mj-lt"/>
              </a:defRPr>
            </a:lvl2pPr>
            <a:lvl3pPr>
              <a:defRPr sz="2667">
                <a:solidFill>
                  <a:srgbClr val="000000"/>
                </a:solidFill>
                <a:latin typeface="+mj-lt"/>
              </a:defRPr>
            </a:lvl3pPr>
            <a:lvl4pPr>
              <a:defRPr sz="2400">
                <a:solidFill>
                  <a:srgbClr val="000000"/>
                </a:solidFill>
                <a:latin typeface="+mj-lt"/>
              </a:defRPr>
            </a:lvl4pPr>
            <a:lvl5pPr>
              <a:defRPr sz="2400">
                <a:solidFill>
                  <a:srgbClr val="000000"/>
                </a:solidFill>
                <a:latin typeface="+mj-lt"/>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200151"/>
            <a:ext cx="5384800" cy="3394075"/>
          </a:xfrm>
        </p:spPr>
        <p:txBody>
          <a:bodyPr/>
          <a:lstStyle>
            <a:lvl1pPr>
              <a:defRPr sz="3733">
                <a:solidFill>
                  <a:srgbClr val="000000"/>
                </a:solidFill>
                <a:latin typeface="+mj-lt"/>
              </a:defRPr>
            </a:lvl1pPr>
            <a:lvl2pPr>
              <a:defRPr sz="3200">
                <a:solidFill>
                  <a:srgbClr val="000000"/>
                </a:solidFill>
                <a:latin typeface="+mj-lt"/>
              </a:defRPr>
            </a:lvl2pPr>
            <a:lvl3pPr>
              <a:defRPr sz="2667">
                <a:solidFill>
                  <a:srgbClr val="000000"/>
                </a:solidFill>
                <a:latin typeface="+mj-lt"/>
              </a:defRPr>
            </a:lvl3pPr>
            <a:lvl4pPr>
              <a:defRPr sz="2400">
                <a:solidFill>
                  <a:srgbClr val="000000"/>
                </a:solidFill>
                <a:latin typeface="+mj-lt"/>
              </a:defRPr>
            </a:lvl4pPr>
            <a:lvl5pPr>
              <a:defRPr sz="2400">
                <a:solidFill>
                  <a:srgbClr val="000000"/>
                </a:solidFill>
                <a:latin typeface="+mj-lt"/>
              </a:defRPr>
            </a:lvl5pPr>
            <a:lvl6pPr>
              <a:defRPr sz="2400"/>
            </a:lvl6pPr>
            <a:lvl7pPr>
              <a:defRPr sz="2400"/>
            </a:lvl7pPr>
            <a:lvl8pPr>
              <a:defRPr sz="2400"/>
            </a:lvl8pPr>
            <a:lvl9pPr>
              <a:defRPr sz="2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20279048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535113"/>
            <a:ext cx="5386917" cy="639763"/>
          </a:xfrm>
        </p:spPr>
        <p:txBody>
          <a:bodyPr anchor="b"/>
          <a:lstStyle>
            <a:lvl1pPr marL="0" indent="0">
              <a:buNone/>
              <a:defRPr sz="3200" b="1">
                <a:solidFill>
                  <a:srgbClr val="000000"/>
                </a:solidFill>
                <a:latin typeface="+mj-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3200">
                <a:solidFill>
                  <a:srgbClr val="000000"/>
                </a:solidFill>
                <a:latin typeface="+mj-lt"/>
              </a:defRPr>
            </a:lvl1pPr>
            <a:lvl2pPr>
              <a:defRPr sz="2667">
                <a:solidFill>
                  <a:srgbClr val="000000"/>
                </a:solidFill>
                <a:latin typeface="+mj-lt"/>
              </a:defRPr>
            </a:lvl2pPr>
            <a:lvl3pPr>
              <a:defRPr sz="2400">
                <a:solidFill>
                  <a:srgbClr val="000000"/>
                </a:solidFill>
                <a:latin typeface="+mj-lt"/>
              </a:defRPr>
            </a:lvl3pPr>
            <a:lvl4pPr>
              <a:defRPr sz="2133">
                <a:solidFill>
                  <a:srgbClr val="000000"/>
                </a:solidFill>
                <a:latin typeface="+mj-lt"/>
              </a:defRPr>
            </a:lvl4pPr>
            <a:lvl5pPr>
              <a:defRPr sz="2133">
                <a:solidFill>
                  <a:srgbClr val="000000"/>
                </a:solidFill>
                <a:latin typeface="+mj-lt"/>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9" y="1535113"/>
            <a:ext cx="5389033" cy="639763"/>
          </a:xfrm>
        </p:spPr>
        <p:txBody>
          <a:bodyPr anchor="b"/>
          <a:lstStyle>
            <a:lvl1pPr marL="0" indent="0">
              <a:buNone/>
              <a:defRPr sz="3200" b="1">
                <a:solidFill>
                  <a:srgbClr val="000000"/>
                </a:solidFill>
                <a:latin typeface="+mj-lt"/>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en-US"/>
              <a:t>Click to edit Master text styles</a:t>
            </a:r>
          </a:p>
        </p:txBody>
      </p:sp>
      <p:sp>
        <p:nvSpPr>
          <p:cNvPr id="6" name="Content Placeholder 5"/>
          <p:cNvSpPr>
            <a:spLocks noGrp="1"/>
          </p:cNvSpPr>
          <p:nvPr>
            <p:ph sz="quarter" idx="4"/>
          </p:nvPr>
        </p:nvSpPr>
        <p:spPr>
          <a:xfrm>
            <a:off x="6193369" y="2174875"/>
            <a:ext cx="5389033" cy="3951288"/>
          </a:xfrm>
        </p:spPr>
        <p:txBody>
          <a:bodyPr/>
          <a:lstStyle>
            <a:lvl1pPr>
              <a:defRPr sz="3200">
                <a:solidFill>
                  <a:srgbClr val="000000"/>
                </a:solidFill>
                <a:latin typeface="+mj-lt"/>
              </a:defRPr>
            </a:lvl1pPr>
            <a:lvl2pPr>
              <a:defRPr sz="2667">
                <a:solidFill>
                  <a:srgbClr val="000000"/>
                </a:solidFill>
                <a:latin typeface="+mj-lt"/>
              </a:defRPr>
            </a:lvl2pPr>
            <a:lvl3pPr>
              <a:defRPr sz="2400">
                <a:solidFill>
                  <a:srgbClr val="000000"/>
                </a:solidFill>
                <a:latin typeface="+mj-lt"/>
              </a:defRPr>
            </a:lvl3pPr>
            <a:lvl4pPr>
              <a:defRPr sz="2133">
                <a:solidFill>
                  <a:srgbClr val="000000"/>
                </a:solidFill>
                <a:latin typeface="+mj-lt"/>
              </a:defRPr>
            </a:lvl4pPr>
            <a:lvl5pPr>
              <a:defRPr sz="2133">
                <a:solidFill>
                  <a:srgbClr val="000000"/>
                </a:solidFill>
                <a:latin typeface="+mj-lt"/>
              </a:defRPr>
            </a:lvl5pPr>
            <a:lvl6pPr>
              <a:defRPr sz="2133"/>
            </a:lvl6pPr>
            <a:lvl7pPr>
              <a:defRPr sz="2133"/>
            </a:lvl7pPr>
            <a:lvl8pPr>
              <a:defRPr sz="2133"/>
            </a:lvl8pPr>
            <a:lvl9pPr>
              <a:defRPr sz="21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Title Placeholder 1"/>
          <p:cNvSpPr>
            <a:spLocks noGrp="1"/>
          </p:cNvSpPr>
          <p:nvPr>
            <p:ph type="title"/>
          </p:nvPr>
        </p:nvSpPr>
        <p:spPr>
          <a:xfrm>
            <a:off x="609600" y="164637"/>
            <a:ext cx="10972800" cy="850107"/>
          </a:xfrm>
          <a:prstGeom prst="rect">
            <a:avLst/>
          </a:prstGeom>
        </p:spPr>
        <p:txBody>
          <a:bodyPr vert="horz" lIns="91440" tIns="45720" rIns="91440" bIns="45720" rtlCol="0" anchor="ctr">
            <a:normAutofit/>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24543004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mj-lt"/>
              </a:defRPr>
            </a:lvl1pPr>
          </a:lstStyle>
          <a:p>
            <a:r>
              <a:rPr lang="en-US"/>
              <a:t>Click to edit Master title style</a:t>
            </a:r>
            <a:endParaRPr lang="en-GB"/>
          </a:p>
        </p:txBody>
      </p:sp>
    </p:spTree>
    <p:extLst>
      <p:ext uri="{BB962C8B-B14F-4D97-AF65-F5344CB8AC3E}">
        <p14:creationId xmlns:p14="http://schemas.microsoft.com/office/powerpoint/2010/main" val="310358194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7221603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p:spPr>
        <p:txBody>
          <a:bodyPr anchor="b"/>
          <a:lstStyle>
            <a:lvl1pPr algn="l">
              <a:defRPr sz="2667" b="1">
                <a:latin typeface="+mj-lt"/>
              </a:defRPr>
            </a:lvl1pPr>
          </a:lstStyle>
          <a:p>
            <a:r>
              <a:rPr lang="en-US"/>
              <a:t>Click to edit Master title style</a:t>
            </a:r>
            <a:endParaRPr lang="en-GB"/>
          </a:p>
        </p:txBody>
      </p:sp>
      <p:sp>
        <p:nvSpPr>
          <p:cNvPr id="3" name="Content Placeholder 2"/>
          <p:cNvSpPr>
            <a:spLocks noGrp="1"/>
          </p:cNvSpPr>
          <p:nvPr>
            <p:ph idx="1"/>
          </p:nvPr>
        </p:nvSpPr>
        <p:spPr>
          <a:xfrm>
            <a:off x="4766733" y="273052"/>
            <a:ext cx="6815667" cy="5853113"/>
          </a:xfrm>
        </p:spPr>
        <p:txBody>
          <a:bodyPr/>
          <a:lstStyle>
            <a:lvl1pPr>
              <a:defRPr sz="4267">
                <a:solidFill>
                  <a:srgbClr val="000000"/>
                </a:solidFill>
                <a:latin typeface="+mj-lt"/>
              </a:defRPr>
            </a:lvl1pPr>
            <a:lvl2pPr>
              <a:defRPr sz="3733">
                <a:solidFill>
                  <a:srgbClr val="000000"/>
                </a:solidFill>
                <a:latin typeface="+mj-lt"/>
              </a:defRPr>
            </a:lvl2pPr>
            <a:lvl3pPr>
              <a:defRPr sz="3200">
                <a:solidFill>
                  <a:srgbClr val="000000"/>
                </a:solidFill>
                <a:latin typeface="+mj-lt"/>
              </a:defRPr>
            </a:lvl3pPr>
            <a:lvl4pPr>
              <a:defRPr sz="2667">
                <a:solidFill>
                  <a:srgbClr val="000000"/>
                </a:solidFill>
                <a:latin typeface="+mj-lt"/>
              </a:defRPr>
            </a:lvl4pPr>
            <a:lvl5pPr>
              <a:defRPr sz="2667">
                <a:solidFill>
                  <a:srgbClr val="000000"/>
                </a:solidFill>
                <a:latin typeface="+mj-lt"/>
              </a:defRPr>
            </a:lvl5pPr>
            <a:lvl6pPr>
              <a:defRPr sz="2667"/>
            </a:lvl6pPr>
            <a:lvl7pPr>
              <a:defRPr sz="2667"/>
            </a:lvl7pPr>
            <a:lvl8pPr>
              <a:defRPr sz="2667"/>
            </a:lvl8pPr>
            <a:lvl9pPr>
              <a:defRPr sz="26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solidFill>
                  <a:srgbClr val="000000"/>
                </a:solidFill>
                <a:latin typeface="+mj-lt"/>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417499466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atin typeface="+mj-lt"/>
              </a:defRPr>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solidFill>
                  <a:srgbClr val="000000"/>
                </a:solidFill>
                <a:latin typeface="+mj-lt"/>
              </a:defRPr>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dirty="0"/>
              <a:t>Click icon to add picture</a:t>
            </a:r>
            <a:endParaRPr lang="en-GB" dirty="0"/>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atin typeface="+mj-lt"/>
              </a:defRPr>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Click to edit Master text styles</a:t>
            </a:r>
          </a:p>
        </p:txBody>
      </p:sp>
    </p:spTree>
    <p:extLst>
      <p:ext uri="{BB962C8B-B14F-4D97-AF65-F5344CB8AC3E}">
        <p14:creationId xmlns:p14="http://schemas.microsoft.com/office/powerpoint/2010/main" val="18543300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pn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 id="2147483671"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1">
          <a:blip r:embed="rId11"/>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164637"/>
            <a:ext cx="10972800" cy="850107"/>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412776"/>
            <a:ext cx="10972800" cy="489654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798222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txStyles>
    <p:titleStyle>
      <a:lvl1pPr algn="ctr" defTabSz="1219170" rtl="0" eaLnBrk="1" latinLnBrk="0" hangingPunct="1">
        <a:spcBef>
          <a:spcPct val="0"/>
        </a:spcBef>
        <a:buNone/>
        <a:defRPr sz="3733" b="1" kern="1200">
          <a:solidFill>
            <a:srgbClr val="3E5AA8"/>
          </a:solidFill>
          <a:latin typeface="Avenir Next LT Pro" panose="020B0504020202020204" pitchFamily="34" charset="0"/>
          <a:ea typeface="+mj-ea"/>
          <a:cs typeface="Arial" panose="020B0604020202020204" pitchFamily="34" charset="0"/>
        </a:defRPr>
      </a:lvl1pPr>
    </p:titleStyle>
    <p:bodyStyle>
      <a:lvl1pPr marL="457189" indent="-457189" algn="l" defTabSz="1219170" rtl="0" eaLnBrk="1" latinLnBrk="0" hangingPunct="1">
        <a:spcBef>
          <a:spcPct val="20000"/>
        </a:spcBef>
        <a:buFont typeface="Arial" panose="020B0604020202020204" pitchFamily="34" charset="0"/>
        <a:buChar char="•"/>
        <a:defRPr sz="3467" kern="1200">
          <a:solidFill>
            <a:schemeClr val="tx1"/>
          </a:solidFill>
          <a:latin typeface="Avenir Next LT Pro" panose="020B0504020202020204" pitchFamily="34" charset="0"/>
          <a:ea typeface="+mn-ea"/>
          <a:cs typeface="Arial" panose="020B0604020202020204" pitchFamily="34" charset="0"/>
        </a:defRPr>
      </a:lvl1pPr>
      <a:lvl2pPr marL="990575" indent="-380990" algn="l" defTabSz="1219170" rtl="0" eaLnBrk="1" latinLnBrk="0" hangingPunct="1">
        <a:spcBef>
          <a:spcPct val="20000"/>
        </a:spcBef>
        <a:buFont typeface="Arial" panose="020B0604020202020204" pitchFamily="34" charset="0"/>
        <a:buChar char="–"/>
        <a:defRPr sz="3200" kern="1200">
          <a:solidFill>
            <a:schemeClr val="tx1"/>
          </a:solidFill>
          <a:latin typeface="Avenir Next LT Pro" panose="020B0504020202020204" pitchFamily="34" charset="0"/>
          <a:ea typeface="+mn-ea"/>
          <a:cs typeface="Arial" panose="020B0604020202020204" pitchFamily="34" charset="0"/>
        </a:defRPr>
      </a:lvl2pPr>
      <a:lvl3pPr marL="1523962" indent="-304792" algn="l" defTabSz="1219170" rtl="0" eaLnBrk="1" latinLnBrk="0" hangingPunct="1">
        <a:spcBef>
          <a:spcPct val="20000"/>
        </a:spcBef>
        <a:buFont typeface="Arial" panose="020B0604020202020204" pitchFamily="34" charset="0"/>
        <a:buChar char="•"/>
        <a:defRPr sz="2933" kern="1200">
          <a:solidFill>
            <a:schemeClr val="tx1"/>
          </a:solidFill>
          <a:latin typeface="Avenir Next LT Pro" panose="020B0504020202020204" pitchFamily="34" charset="0"/>
          <a:ea typeface="+mn-ea"/>
          <a:cs typeface="Arial" panose="020B0604020202020204" pitchFamily="34" charset="0"/>
        </a:defRPr>
      </a:lvl3pPr>
      <a:lvl4pPr marL="2133547" indent="-304792" algn="l" defTabSz="1219170" rtl="0" eaLnBrk="1" latinLnBrk="0" hangingPunct="1">
        <a:spcBef>
          <a:spcPct val="20000"/>
        </a:spcBef>
        <a:buFont typeface="Arial" panose="020B0604020202020204" pitchFamily="34" charset="0"/>
        <a:buChar char="–"/>
        <a:defRPr sz="2667" kern="1200">
          <a:solidFill>
            <a:schemeClr val="tx1"/>
          </a:solidFill>
          <a:latin typeface="Avenir Next LT Pro" panose="020B0504020202020204" pitchFamily="34" charset="0"/>
          <a:ea typeface="+mn-ea"/>
          <a:cs typeface="Arial" panose="020B0604020202020204" pitchFamily="34" charset="0"/>
        </a:defRPr>
      </a:lvl4pPr>
      <a:lvl5pPr marL="2743131" indent="-304792" algn="l" defTabSz="1219170" rtl="0" eaLnBrk="1" latinLnBrk="0" hangingPunct="1">
        <a:spcBef>
          <a:spcPct val="20000"/>
        </a:spcBef>
        <a:buFont typeface="Arial" panose="020B0604020202020204" pitchFamily="34" charset="0"/>
        <a:buChar char="»"/>
        <a:defRPr sz="2667" kern="1200">
          <a:solidFill>
            <a:schemeClr val="tx1"/>
          </a:solidFill>
          <a:latin typeface="Avenir Next LT Pro" panose="020B0504020202020204" pitchFamily="34" charset="0"/>
          <a:ea typeface="+mn-ea"/>
          <a:cs typeface="Arial" panose="020B0604020202020204" pitchFamily="34" charset="0"/>
        </a:defRPr>
      </a:lvl5pPr>
      <a:lvl6pPr marL="335271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anose="020B0604020202020204" pitchFamily="34" charset="0"/>
        <a:buChar char="•"/>
        <a:defRPr sz="2667"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44C58D7-B8FB-395E-32BA-65E57F856CD2}"/>
              </a:ext>
            </a:extLst>
          </p:cNvPr>
          <p:cNvSpPr>
            <a:spLocks noGrp="1"/>
          </p:cNvSpPr>
          <p:nvPr>
            <p:ph type="ctrTitle"/>
          </p:nvPr>
        </p:nvSpPr>
        <p:spPr/>
        <p:txBody>
          <a:bodyPr/>
          <a:lstStyle/>
          <a:p>
            <a:r>
              <a:rPr lang="en-GB" dirty="0"/>
              <a:t>THEFT ISSUES GROUP</a:t>
            </a:r>
          </a:p>
        </p:txBody>
      </p:sp>
      <p:sp>
        <p:nvSpPr>
          <p:cNvPr id="8" name="Subtitle 7">
            <a:extLst>
              <a:ext uri="{FF2B5EF4-FFF2-40B4-BE49-F238E27FC236}">
                <a16:creationId xmlns:a16="http://schemas.microsoft.com/office/drawing/2014/main" id="{3A4E6C95-288C-35BA-2498-4DB567A26EA2}"/>
              </a:ext>
            </a:extLst>
          </p:cNvPr>
          <p:cNvSpPr>
            <a:spLocks noGrp="1"/>
          </p:cNvSpPr>
          <p:nvPr>
            <p:ph type="subTitle" idx="1"/>
          </p:nvPr>
        </p:nvSpPr>
        <p:spPr/>
        <p:txBody>
          <a:bodyPr/>
          <a:lstStyle/>
          <a:p>
            <a:r>
              <a:rPr lang="en-GB" dirty="0"/>
              <a:t>31 July 2024</a:t>
            </a:r>
          </a:p>
        </p:txBody>
      </p:sp>
    </p:spTree>
    <p:extLst>
      <p:ext uri="{BB962C8B-B14F-4D97-AF65-F5344CB8AC3E}">
        <p14:creationId xmlns:p14="http://schemas.microsoft.com/office/powerpoint/2010/main" val="15698791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dirty="0">
                <a:latin typeface="Roboto"/>
                <a:ea typeface="Roboto"/>
                <a:cs typeface="Roboto"/>
              </a:rPr>
              <a:t>WELCOME, INTRODUCTION AND CONFIRMATION OF AGENDA</a:t>
            </a:r>
            <a:endParaRPr lang="en-GB" sz="2400" dirty="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p:txBody>
          <a:bodyPr anchor="ctr">
            <a:normAutofit/>
          </a:bodyPr>
          <a:lstStyle/>
          <a:p>
            <a:r>
              <a:rPr lang="en-GB"/>
              <a:t>Agenda For today</a:t>
            </a:r>
          </a:p>
        </p:txBody>
      </p:sp>
      <p:graphicFrame>
        <p:nvGraphicFramePr>
          <p:cNvPr id="4" name="Table 3">
            <a:extLst>
              <a:ext uri="{FF2B5EF4-FFF2-40B4-BE49-F238E27FC236}">
                <a16:creationId xmlns:a16="http://schemas.microsoft.com/office/drawing/2014/main" id="{B28640D9-AFC0-4D01-C9E9-F3833A033C6C}"/>
              </a:ext>
            </a:extLst>
          </p:cNvPr>
          <p:cNvGraphicFramePr>
            <a:graphicFrameLocks noGrp="1"/>
          </p:cNvGraphicFramePr>
          <p:nvPr>
            <p:extLst>
              <p:ext uri="{D42A27DB-BD31-4B8C-83A1-F6EECF244321}">
                <p14:modId xmlns:p14="http://schemas.microsoft.com/office/powerpoint/2010/main" val="3712806406"/>
              </p:ext>
            </p:extLst>
          </p:nvPr>
        </p:nvGraphicFramePr>
        <p:xfrm>
          <a:off x="396815" y="1764055"/>
          <a:ext cx="11000136" cy="2998854"/>
        </p:xfrm>
        <a:graphic>
          <a:graphicData uri="http://schemas.openxmlformats.org/drawingml/2006/table">
            <a:tbl>
              <a:tblPr firstRow="1" firstCol="1" lastRow="1" lastCol="1" bandRow="1" bandCol="1"/>
              <a:tblGrid>
                <a:gridCol w="266374">
                  <a:extLst>
                    <a:ext uri="{9D8B030D-6E8A-4147-A177-3AD203B41FA5}">
                      <a16:colId xmlns:a16="http://schemas.microsoft.com/office/drawing/2014/main" val="3413321475"/>
                    </a:ext>
                  </a:extLst>
                </a:gridCol>
                <a:gridCol w="4838590">
                  <a:extLst>
                    <a:ext uri="{9D8B030D-6E8A-4147-A177-3AD203B41FA5}">
                      <a16:colId xmlns:a16="http://schemas.microsoft.com/office/drawing/2014/main" val="2696885510"/>
                    </a:ext>
                  </a:extLst>
                </a:gridCol>
                <a:gridCol w="3560276">
                  <a:extLst>
                    <a:ext uri="{9D8B030D-6E8A-4147-A177-3AD203B41FA5}">
                      <a16:colId xmlns:a16="http://schemas.microsoft.com/office/drawing/2014/main" val="2692619990"/>
                    </a:ext>
                  </a:extLst>
                </a:gridCol>
                <a:gridCol w="763860">
                  <a:extLst>
                    <a:ext uri="{9D8B030D-6E8A-4147-A177-3AD203B41FA5}">
                      <a16:colId xmlns:a16="http://schemas.microsoft.com/office/drawing/2014/main" val="3236397699"/>
                    </a:ext>
                  </a:extLst>
                </a:gridCol>
                <a:gridCol w="1571036">
                  <a:extLst>
                    <a:ext uri="{9D8B030D-6E8A-4147-A177-3AD203B41FA5}">
                      <a16:colId xmlns:a16="http://schemas.microsoft.com/office/drawing/2014/main" val="2772642746"/>
                    </a:ext>
                  </a:extLst>
                </a:gridCol>
              </a:tblGrid>
              <a:tr h="0">
                <a:tc>
                  <a:txBody>
                    <a:bodyPr/>
                    <a:lstStyle/>
                    <a:p>
                      <a:pPr algn="l" fontAlgn="ctr">
                        <a:spcBef>
                          <a:spcPts val="1200"/>
                        </a:spcBef>
                        <a:spcAft>
                          <a:spcPts val="1200"/>
                        </a:spcAft>
                      </a:pPr>
                      <a:r>
                        <a:rPr lang="en-GB" sz="1100" b="1" i="0" u="none" strike="noStrike" spc="150">
                          <a:effectLst/>
                          <a:highlight>
                            <a:srgbClr val="68A495"/>
                          </a:highlight>
                          <a:latin typeface="Arial" panose="020B0604020202020204" pitchFamily="34" charset="0"/>
                          <a:ea typeface="Calibri" panose="020F0502020204030204" pitchFamily="34" charset="0"/>
                          <a:cs typeface="Arial" panose="020B0604020202020204" pitchFamily="34" charset="0"/>
                        </a:rPr>
                        <a:t> </a:t>
                      </a:r>
                      <a:endParaRPr lang="en-GB" sz="1800" b="0" i="0" u="none" strike="noStrike">
                        <a:effectLst/>
                        <a:highlight>
                          <a:srgbClr val="68A495"/>
                        </a:highligh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TITLE</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PAPER REF.</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TIME</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a:txBody>
                    <a:bodyPr/>
                    <a:lstStyle/>
                    <a:p>
                      <a:pPr algn="l" fontAlgn="ctr">
                        <a:spcBef>
                          <a:spcPts val="1200"/>
                        </a:spcBef>
                        <a:spcAft>
                          <a:spcPts val="1200"/>
                        </a:spcAft>
                      </a:pPr>
                      <a:r>
                        <a:rPr lang="en-GB" sz="1100" b="1" i="0" u="none" strike="noStrike" spc="150" dirty="0">
                          <a:solidFill>
                            <a:srgbClr val="FFFFFF"/>
                          </a:solidFill>
                          <a:effectLst/>
                          <a:latin typeface="Arial" panose="020B0604020202020204" pitchFamily="34" charset="0"/>
                          <a:ea typeface="Calibri" panose="020F0502020204030204" pitchFamily="34" charset="0"/>
                          <a:cs typeface="Arial" panose="020B0604020202020204" pitchFamily="34" charset="0"/>
                        </a:rPr>
                        <a:t>LEAD</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extLst>
                  <a:ext uri="{0D108BD9-81ED-4DB2-BD59-A6C34878D82A}">
                    <a16:rowId xmlns:a16="http://schemas.microsoft.com/office/drawing/2014/main" val="2457809243"/>
                  </a:ext>
                </a:extLst>
              </a:tr>
              <a:tr h="280800">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1</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1" i="0" u="none" strike="noStrike" dirty="0">
                          <a:effectLst/>
                          <a:latin typeface="Arial" panose="020B0604020202020204" pitchFamily="34" charset="0"/>
                          <a:ea typeface="Calibri" panose="020F0502020204030204" pitchFamily="34" charset="0"/>
                          <a:cs typeface="Arial" panose="020B0604020202020204" pitchFamily="34" charset="0"/>
                        </a:rPr>
                        <a:t>Welcome and Introduction</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Verbal</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09:30</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Chair</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90634097"/>
                  </a:ext>
                </a:extLst>
              </a:tr>
              <a:tr h="280800">
                <a:tc>
                  <a:txBody>
                    <a:bodyPr/>
                    <a:lstStyle/>
                    <a:p>
                      <a:pPr marL="0" algn="l" defTabSz="914400" rtl="0" eaLnBrk="1" fontAlgn="ctr" latinLnBrk="0" hangingPunct="1">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2</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1"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Confirmation of the Agenda</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1200"/>
                        </a:spcBef>
                        <a:spcAft>
                          <a:spcPts val="1200"/>
                        </a:spcAft>
                        <a:buClrTx/>
                        <a:buSzTx/>
                        <a:buFontTx/>
                        <a:buNone/>
                        <a:tabLst/>
                        <a:defRPr/>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09:30</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Chair</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0457239"/>
                  </a:ext>
                </a:extLst>
              </a:tr>
              <a:tr h="280800">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3</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1" i="0" u="none" strike="noStrike" dirty="0">
                          <a:effectLst/>
                          <a:latin typeface="Arial" panose="020B0604020202020204" pitchFamily="34" charset="0"/>
                          <a:ea typeface="Calibri" panose="020F0502020204030204" pitchFamily="34" charset="0"/>
                          <a:cs typeface="Arial" panose="020B0604020202020204" pitchFamily="34" charset="0"/>
                        </a:rPr>
                        <a:t>Approval of Minutes from the previous meeting </a:t>
                      </a:r>
                    </a:p>
                    <a:p>
                      <a:pPr algn="l" fontAlgn="ctr">
                        <a:spcBef>
                          <a:spcPts val="0"/>
                        </a:spcBef>
                        <a:spcAft>
                          <a:spcPts val="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For Approval</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RECTIG_24_0731_03</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09:35</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Chair</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23896880"/>
                  </a:ext>
                </a:extLst>
              </a:tr>
              <a:tr h="280800">
                <a:tc>
                  <a:txBody>
                    <a:bodyPr/>
                    <a:lstStyle/>
                    <a:p>
                      <a:pPr algn="l" fontAlgn="ctr">
                        <a:spcBef>
                          <a:spcPts val="1200"/>
                        </a:spcBef>
                        <a:spcAft>
                          <a:spcPts val="120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4</a:t>
                      </a:r>
                      <a:endParaRPr lang="en-GB" sz="1800" b="0" i="0" u="none" strike="noStrike">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0"/>
                        </a:spcBef>
                        <a:spcAft>
                          <a:spcPts val="0"/>
                        </a:spcAft>
                      </a:pPr>
                      <a:r>
                        <a:rPr lang="en-GB" sz="1100" b="1"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Desktop and Site Visit Definitions for Theft Investigations</a:t>
                      </a:r>
                    </a:p>
                    <a:p>
                      <a:pPr marL="0" algn="l" defTabSz="914400" rtl="0" eaLnBrk="1" fontAlgn="ctr" latinLnBrk="0" hangingPunct="1">
                        <a:spcBef>
                          <a:spcPts val="0"/>
                        </a:spcBef>
                        <a:spcAft>
                          <a:spcPts val="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RECTIG_24_0731_04</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09:40</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0"/>
                        </a:spcBef>
                        <a:spcAft>
                          <a:spcPts val="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Lynne Fallon</a:t>
                      </a:r>
                    </a:p>
                    <a:p>
                      <a:pPr marL="0" algn="l" defTabSz="914400" rtl="0" eaLnBrk="1" fontAlgn="ctr" latinLnBrk="0" hangingPunct="1">
                        <a:spcBef>
                          <a:spcPts val="0"/>
                        </a:spcBef>
                        <a:spcAft>
                          <a:spcPts val="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RECCo</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24823143"/>
                  </a:ext>
                </a:extLst>
              </a:tr>
              <a:tr h="280800">
                <a:tc>
                  <a:txBody>
                    <a:bodyPr/>
                    <a:lstStyle/>
                    <a:p>
                      <a:pPr algn="l" fontAlgn="ctr">
                        <a:spcBef>
                          <a:spcPts val="0"/>
                        </a:spcBef>
                        <a:spcAft>
                          <a:spcPts val="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5</a:t>
                      </a:r>
                      <a:endParaRPr lang="en-GB" sz="1800" b="0" i="0" u="none" strike="noStrike">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1" i="0" u="none" strike="noStrike" dirty="0">
                          <a:effectLst/>
                          <a:latin typeface="Arial" panose="020B0604020202020204" pitchFamily="34" charset="0"/>
                          <a:ea typeface="Calibri" panose="020F0502020204030204" pitchFamily="34" charset="0"/>
                          <a:cs typeface="Arial" panose="020B0604020202020204" pitchFamily="34" charset="0"/>
                        </a:rPr>
                        <a:t>I0173 – Improvements to the Theft Detection Incentive Scheme</a:t>
                      </a:r>
                      <a:endParaRPr lang="en-GB" sz="1800" b="0" i="0" u="none" strike="noStrike" dirty="0">
                        <a:effectLst/>
                        <a:latin typeface="Arial" panose="020B0604020202020204" pitchFamily="34" charset="0"/>
                        <a:ea typeface="+mn-ea"/>
                        <a:cs typeface="+mn-cs"/>
                      </a:endParaRPr>
                    </a:p>
                    <a:p>
                      <a:pPr algn="l" fontAlgn="ctr">
                        <a:spcBef>
                          <a:spcPts val="0"/>
                        </a:spcBef>
                        <a:spcAft>
                          <a:spcPts val="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For Discussion</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RECTIG_24_0731_05</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10:00</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0"/>
                        </a:spcBef>
                        <a:spcAft>
                          <a:spcPts val="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Walter Carlton</a:t>
                      </a:r>
                      <a:endParaRPr lang="en-GB" sz="1800" b="0" i="0" u="none" strike="noStrike" dirty="0">
                        <a:effectLst/>
                        <a:latin typeface="Arial" panose="020B0604020202020204" pitchFamily="34" charset="0"/>
                        <a:ea typeface="+mn-ea"/>
                        <a:cs typeface="+mn-cs"/>
                      </a:endParaRPr>
                    </a:p>
                    <a:p>
                      <a:pPr algn="l" fontAlgn="ctr">
                        <a:spcBef>
                          <a:spcPts val="0"/>
                        </a:spcBef>
                        <a:spcAft>
                          <a:spcPts val="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REC Code Manager</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633438246"/>
                  </a:ext>
                </a:extLst>
              </a:tr>
              <a:tr h="280800">
                <a:tc gridSpan="5">
                  <a:txBody>
                    <a:bodyPr/>
                    <a:lstStyle/>
                    <a:p>
                      <a:pPr algn="ctr" fontAlgn="ctr">
                        <a:spcBef>
                          <a:spcPts val="1200"/>
                        </a:spcBef>
                        <a:spcAft>
                          <a:spcPts val="1200"/>
                        </a:spcAft>
                      </a:pPr>
                      <a:r>
                        <a:rPr lang="en-GB" sz="1100" b="1" i="0" u="none" strike="noStrike" dirty="0">
                          <a:solidFill>
                            <a:srgbClr val="FFFFFF"/>
                          </a:solidFill>
                          <a:effectLst/>
                          <a:highlight>
                            <a:srgbClr val="68A495"/>
                          </a:highlight>
                          <a:latin typeface="Arial" panose="020B0604020202020204" pitchFamily="34" charset="0"/>
                          <a:ea typeface="Calibri" panose="020F0502020204030204" pitchFamily="34" charset="0"/>
                          <a:cs typeface="Arial" panose="020B0604020202020204" pitchFamily="34" charset="0"/>
                        </a:rPr>
                        <a:t>Comfort Break</a:t>
                      </a:r>
                      <a:endParaRPr lang="en-GB" sz="1800" b="0" i="0" u="none" strike="noStrike" dirty="0">
                        <a:effectLst/>
                        <a:highlight>
                          <a:srgbClr val="68A495"/>
                        </a:highlight>
                        <a:latin typeface="Arial" panose="020B0604020202020204" pitchFamily="34" charset="0"/>
                      </a:endParaRPr>
                    </a:p>
                  </a:txBody>
                  <a:tcPr marL="50583" marR="50583" marT="25291" marB="2529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8A495"/>
                    </a:solidFill>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tc hMerge="1">
                  <a:txBody>
                    <a:bodyPr/>
                    <a:lstStyle/>
                    <a:p>
                      <a:endParaRPr lang="en-GB"/>
                    </a:p>
                  </a:txBody>
                  <a:tcPr/>
                </a:tc>
                <a:tc hMerge="1">
                  <a:txBody>
                    <a:bodyPr/>
                    <a:lstStyle/>
                    <a:p>
                      <a:endParaRPr lang="en-GB"/>
                    </a:p>
                  </a:txBody>
                  <a:tcPr/>
                </a:tc>
                <a:tc hMerge="1">
                  <a:txBody>
                    <a:bodyPr/>
                    <a:lstStyle/>
                    <a:p>
                      <a:endParaRPr lang="en-GB"/>
                    </a:p>
                  </a:txBody>
                  <a:tcPr>
                    <a:lnL w="12700" cap="flat" cmpd="sng" algn="ctr">
                      <a:solidFill>
                        <a:srgbClr val="000000"/>
                      </a:solidFill>
                      <a:prstDash val="solid"/>
                      <a:round/>
                      <a:headEnd type="none" w="med" len="med"/>
                      <a:tailEnd type="none" w="med" len="med"/>
                    </a:lnL>
                    <a:lnT w="12700" cap="flat" cmpd="sng" algn="ctr">
                      <a:solidFill>
                        <a:srgbClr val="000000"/>
                      </a:solidFill>
                      <a:prstDash val="solid"/>
                      <a:round/>
                      <a:headEnd type="none" w="med" len="med"/>
                      <a:tailEnd type="none" w="med" len="med"/>
                    </a:lnT>
                  </a:tcPr>
                </a:tc>
                <a:extLst>
                  <a:ext uri="{0D108BD9-81ED-4DB2-BD59-A6C34878D82A}">
                    <a16:rowId xmlns:a16="http://schemas.microsoft.com/office/drawing/2014/main" val="4232625287"/>
                  </a:ext>
                </a:extLst>
              </a:tr>
              <a:tr h="280800">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6</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1"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I0175 – Introducing a Reasonable Endeavours Scheme within the REC</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Verbal</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11:30</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Chair</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48033130"/>
                  </a:ext>
                </a:extLst>
              </a:tr>
              <a:tr h="280800">
                <a:tc>
                  <a:txBody>
                    <a:bodyPr/>
                    <a:lstStyle/>
                    <a:p>
                      <a:pPr algn="l" fontAlgn="ctr">
                        <a:spcBef>
                          <a:spcPts val="1200"/>
                        </a:spcBef>
                        <a:spcAft>
                          <a:spcPts val="1200"/>
                        </a:spcAft>
                      </a:pPr>
                      <a:r>
                        <a:rPr lang="en-GB" sz="1100" b="0" i="0" u="none" strike="noStrike" dirty="0">
                          <a:effectLst/>
                          <a:latin typeface="Arial" panose="020B0604020202020204" pitchFamily="34" charset="0"/>
                        </a:rPr>
                        <a:t>7</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100" b="1"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I0176 – Creation of an Energy Theft Detection and Resolution body</a:t>
                      </a:r>
                    </a:p>
                    <a:p>
                      <a:pPr marL="0" marR="0" lvl="0" indent="0" algn="l" defTabSz="914400" rtl="0" eaLnBrk="1" fontAlgn="ctr" latinLnBrk="0" hangingPunct="1">
                        <a:lnSpc>
                          <a:spcPct val="100000"/>
                        </a:lnSpc>
                        <a:spcBef>
                          <a:spcPts val="0"/>
                        </a:spcBef>
                        <a:spcAft>
                          <a:spcPts val="0"/>
                        </a:spcAft>
                        <a:buClrTx/>
                        <a:buSzTx/>
                        <a:buFontTx/>
                        <a:buNone/>
                        <a:tabLst/>
                        <a:defRPr/>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For Discussion</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rPr>
                        <a:t>Verbal</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12:00</a:t>
                      </a: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algn="l" defTabSz="914400" rtl="0" eaLnBrk="1" fontAlgn="ctr" latinLnBrk="0" hangingPunct="1">
                        <a:spcBef>
                          <a:spcPts val="0"/>
                        </a:spcBef>
                        <a:spcAft>
                          <a:spcPts val="0"/>
                        </a:spcAft>
                      </a:pPr>
                      <a:r>
                        <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rPr>
                        <a:t>Michelle Simpson</a:t>
                      </a:r>
                    </a:p>
                    <a:p>
                      <a:pPr marL="0" algn="l" defTabSz="914400" rtl="0" eaLnBrk="1" fontAlgn="ctr" latinLnBrk="0" hangingPunct="1">
                        <a:spcBef>
                          <a:spcPts val="0"/>
                        </a:spcBef>
                        <a:spcAft>
                          <a:spcPts val="0"/>
                        </a:spcAft>
                      </a:pPr>
                      <a:r>
                        <a:rPr lang="en-GB" sz="1100" b="0" i="0" u="none" strike="noStrike" kern="1200" dirty="0" err="1">
                          <a:solidFill>
                            <a:schemeClr val="tx1"/>
                          </a:solidFill>
                          <a:effectLst/>
                          <a:latin typeface="Arial" panose="020B0604020202020204" pitchFamily="34" charset="0"/>
                          <a:ea typeface="Calibri" panose="020F0502020204030204" pitchFamily="34" charset="0"/>
                          <a:cs typeface="Arial" panose="020B0604020202020204" pitchFamily="34" charset="0"/>
                        </a:rPr>
                        <a:t>Electralink</a:t>
                      </a:r>
                      <a:endParaRPr lang="en-GB" sz="1100" b="0" i="0" u="none" strike="noStrike" kern="1200" dirty="0">
                        <a:solidFill>
                          <a:schemeClr val="tx1"/>
                        </a:solidFill>
                        <a:effectLst/>
                        <a:latin typeface="Arial" panose="020B0604020202020204" pitchFamily="34" charset="0"/>
                        <a:ea typeface="Calibri" panose="020F0502020204030204" pitchFamily="34" charset="0"/>
                        <a:cs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14416163"/>
                  </a:ext>
                </a:extLst>
              </a:tr>
              <a:tr h="280800">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8</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1" i="0" u="none" strike="noStrike" dirty="0">
                          <a:effectLst/>
                          <a:latin typeface="Arial" panose="020B0604020202020204" pitchFamily="34" charset="0"/>
                          <a:ea typeface="Calibri" panose="020F0502020204030204" pitchFamily="34" charset="0"/>
                          <a:cs typeface="Arial" panose="020B0604020202020204" pitchFamily="34" charset="0"/>
                        </a:rPr>
                        <a:t>Any Other Business</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Verbal</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a:effectLst/>
                          <a:latin typeface="Arial" panose="020B0604020202020204" pitchFamily="34" charset="0"/>
                          <a:ea typeface="Calibri" panose="020F0502020204030204" pitchFamily="34" charset="0"/>
                          <a:cs typeface="Arial" panose="020B0604020202020204" pitchFamily="34" charset="0"/>
                        </a:rPr>
                        <a:t>12:25</a:t>
                      </a:r>
                      <a:endParaRPr lang="en-GB" sz="1800" b="0" i="0" u="none" strike="noStrike">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ctr">
                        <a:spcBef>
                          <a:spcPts val="1200"/>
                        </a:spcBef>
                        <a:spcAft>
                          <a:spcPts val="1200"/>
                        </a:spcAft>
                      </a:pPr>
                      <a:r>
                        <a:rPr lang="en-GB" sz="1100" b="0" i="0" u="none" strike="noStrike" dirty="0">
                          <a:effectLst/>
                          <a:latin typeface="Arial" panose="020B0604020202020204" pitchFamily="34" charset="0"/>
                          <a:ea typeface="Calibri" panose="020F0502020204030204" pitchFamily="34" charset="0"/>
                          <a:cs typeface="Arial" panose="020B0604020202020204" pitchFamily="34" charset="0"/>
                        </a:rPr>
                        <a:t>Chair</a:t>
                      </a:r>
                      <a:endParaRPr lang="en-GB" sz="1800" b="0" i="0" u="none" strike="noStrike" dirty="0">
                        <a:effectLst/>
                        <a:latin typeface="Arial" panose="020B0604020202020204" pitchFamily="34" charset="0"/>
                      </a:endParaRPr>
                    </a:p>
                  </a:txBody>
                  <a:tcPr marL="37937" marR="37937" marT="5269"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07981303"/>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493C14C-4CD1-2362-753E-184E7834E1BD}"/>
              </a:ext>
            </a:extLst>
          </p:cNvPr>
          <p:cNvSpPr>
            <a:spLocks noGrp="1"/>
          </p:cNvSpPr>
          <p:nvPr>
            <p:ph type="title"/>
          </p:nvPr>
        </p:nvSpPr>
        <p:spPr/>
        <p:txBody>
          <a:bodyPr/>
          <a:lstStyle/>
          <a:p>
            <a:r>
              <a:rPr lang="en-GB" dirty="0"/>
              <a:t>Approval of minutes from the previous meeting</a:t>
            </a:r>
          </a:p>
        </p:txBody>
      </p:sp>
      <p:sp>
        <p:nvSpPr>
          <p:cNvPr id="5" name="Text Placeholder 4">
            <a:extLst>
              <a:ext uri="{FF2B5EF4-FFF2-40B4-BE49-F238E27FC236}">
                <a16:creationId xmlns:a16="http://schemas.microsoft.com/office/drawing/2014/main" id="{E353F437-5833-15DB-ED56-4B3FF89C6EE1}"/>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9713195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title"/>
          </p:nvPr>
        </p:nvSpPr>
        <p:spPr/>
        <p:txBody>
          <a:bodyPr/>
          <a:lstStyle/>
          <a:p>
            <a:r>
              <a:rPr lang="en-GB" dirty="0"/>
              <a:t>DESKTOP AND SITE VISIT DEFINITIONS FOR THEFT INVESTIGATIONS</a:t>
            </a:r>
          </a:p>
        </p:txBody>
      </p:sp>
      <p:sp>
        <p:nvSpPr>
          <p:cNvPr id="3" name="Subtitle 2">
            <a:extLst>
              <a:ext uri="{FF2B5EF4-FFF2-40B4-BE49-F238E27FC236}">
                <a16:creationId xmlns:a16="http://schemas.microsoft.com/office/drawing/2014/main" id="{CA510E5E-697D-4331-038A-BC23DF000C2A}"/>
              </a:ext>
            </a:extLst>
          </p:cNvPr>
          <p:cNvSpPr>
            <a:spLocks noGrp="1"/>
          </p:cNvSpPr>
          <p:nvPr>
            <p:ph type="body" sz="quarter" idx="10"/>
          </p:nvPr>
        </p:nvSpPr>
        <p:spPr/>
        <p:txBody>
          <a:bodyPr/>
          <a:lstStyle/>
          <a:p>
            <a:r>
              <a:rPr lang="en-GB" dirty="0"/>
              <a:t>Lynne </a:t>
            </a:r>
            <a:r>
              <a:rPr lang="en-GB" dirty="0" err="1"/>
              <a:t>fallon</a:t>
            </a:r>
            <a:endParaRPr lang="en-GB" dirty="0"/>
          </a:p>
          <a:p>
            <a:r>
              <a:rPr lang="en-GB" dirty="0"/>
              <a:t>recco</a:t>
            </a:r>
          </a:p>
        </p:txBody>
      </p:sp>
    </p:spTree>
    <p:extLst>
      <p:ext uri="{BB962C8B-B14F-4D97-AF65-F5344CB8AC3E}">
        <p14:creationId xmlns:p14="http://schemas.microsoft.com/office/powerpoint/2010/main" val="424965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B3126-0C7E-3E09-E5FF-5275E1798BC1}"/>
              </a:ext>
            </a:extLst>
          </p:cNvPr>
          <p:cNvSpPr>
            <a:spLocks noGrp="1"/>
          </p:cNvSpPr>
          <p:nvPr>
            <p:ph type="title"/>
          </p:nvPr>
        </p:nvSpPr>
        <p:spPr/>
        <p:txBody>
          <a:bodyPr/>
          <a:lstStyle/>
          <a:p>
            <a:r>
              <a:rPr lang="en-GB" dirty="0"/>
              <a:t>Energy desktop investigation</a:t>
            </a:r>
          </a:p>
        </p:txBody>
      </p:sp>
      <p:sp>
        <p:nvSpPr>
          <p:cNvPr id="5" name="Content Placeholder 4">
            <a:extLst>
              <a:ext uri="{FF2B5EF4-FFF2-40B4-BE49-F238E27FC236}">
                <a16:creationId xmlns:a16="http://schemas.microsoft.com/office/drawing/2014/main" id="{BB4B7086-E67B-4ED2-ED44-80B4013F4F36}"/>
              </a:ext>
            </a:extLst>
          </p:cNvPr>
          <p:cNvSpPr>
            <a:spLocks noGrp="1"/>
          </p:cNvSpPr>
          <p:nvPr>
            <p:ph sz="quarter" idx="10"/>
          </p:nvPr>
        </p:nvSpPr>
        <p:spPr>
          <a:xfrm>
            <a:off x="535527" y="1439563"/>
            <a:ext cx="10118096" cy="4857720"/>
          </a:xfrm>
        </p:spPr>
        <p:txBody>
          <a:bodyPr>
            <a:normAutofit fontScale="85000" lnSpcReduction="20000"/>
          </a:bodyPr>
          <a:lstStyle/>
          <a:p>
            <a:pPr marL="0" indent="0">
              <a:lnSpc>
                <a:spcPct val="107000"/>
              </a:lnSpc>
              <a:spcAft>
                <a:spcPts val="800"/>
              </a:spcAft>
              <a:buNone/>
            </a:pPr>
            <a:r>
              <a:rPr lang="en-US" sz="1700" kern="0" dirty="0">
                <a:effectLst/>
                <a:latin typeface="Arial" panose="020B0604020202020204" pitchFamily="34" charset="0"/>
                <a:cs typeface="Arial" panose="020B0604020202020204" pitchFamily="34" charset="0"/>
              </a:rPr>
              <a:t>Means that the holder of and Energy </a:t>
            </a:r>
            <a:r>
              <a:rPr lang="en-US" sz="1700" kern="0" dirty="0" err="1">
                <a:effectLst/>
                <a:latin typeface="Arial" panose="020B0604020202020204" pitchFamily="34" charset="0"/>
                <a:cs typeface="Arial" panose="020B0604020202020204" pitchFamily="34" charset="0"/>
              </a:rPr>
              <a:t>Licence</a:t>
            </a:r>
            <a:r>
              <a:rPr lang="en-US" sz="1700" kern="0" dirty="0">
                <a:effectLst/>
                <a:latin typeface="Arial" panose="020B0604020202020204" pitchFamily="34" charset="0"/>
                <a:cs typeface="Arial" panose="020B0604020202020204" pitchFamily="34" charset="0"/>
              </a:rPr>
              <a:t> (or person acting on their behalf) conducts a desktop investigation to determine the potential likelihood of Energy Theft and requirements of further investigation in response to a report of a suspicion of Energy Theft which may be in the form of a Tip-Off or a data generated lead.  As a minimum the desktop investigation shall include and evidence:</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The source, date of initial report and details of the initial report of suspicion of Energy Theft.</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If theft in conveyance that the address is in the Network Party's area of responsibility; If Energy Theft other than Theft in Conveyance, the Energy Supplier must confirm that they are the current Energy Supplier and the Supply Start date and any known future Change of Supplier.</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Obtain and validate where possible the Consumer name, address, MPAN/MPRN any potential change of tenancy or ownership and period of occupancy. </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Any consumer or 3rd party contact or activity on the account.</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Review of meter details, any metering work, meter readings, consumption, alerts and payment activity in context to the initial report.</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Any previous known theft investigations at the premises or linked to the Consumer.</a:t>
            </a:r>
            <a:endParaRPr lang="en-GB" sz="17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700" kern="0" dirty="0">
                <a:effectLst/>
                <a:latin typeface="Arial" panose="020B0604020202020204" pitchFamily="34" charset="0"/>
                <a:cs typeface="Arial" panose="020B0604020202020204" pitchFamily="34" charset="0"/>
              </a:rPr>
              <a:t>A determination that the suspicion of theft is invalid and the Energy Theft Investigation may be closed or that the suspicion of theft is valid and should progress to an Energy Theft Site Visit Investigation.</a:t>
            </a:r>
            <a:endParaRPr lang="en-GB" sz="1700" kern="100" dirty="0">
              <a:effectLst/>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595702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40B3126-0C7E-3E09-E5FF-5275E1798BC1}"/>
              </a:ext>
            </a:extLst>
          </p:cNvPr>
          <p:cNvSpPr>
            <a:spLocks noGrp="1"/>
          </p:cNvSpPr>
          <p:nvPr>
            <p:ph type="title"/>
          </p:nvPr>
        </p:nvSpPr>
        <p:spPr/>
        <p:txBody>
          <a:bodyPr/>
          <a:lstStyle/>
          <a:p>
            <a:r>
              <a:rPr lang="en-GB" dirty="0"/>
              <a:t>Energy theft site visit investigation</a:t>
            </a:r>
          </a:p>
        </p:txBody>
      </p:sp>
      <p:sp>
        <p:nvSpPr>
          <p:cNvPr id="5" name="Content Placeholder 4">
            <a:extLst>
              <a:ext uri="{FF2B5EF4-FFF2-40B4-BE49-F238E27FC236}">
                <a16:creationId xmlns:a16="http://schemas.microsoft.com/office/drawing/2014/main" id="{BB4B7086-E67B-4ED2-ED44-80B4013F4F36}"/>
              </a:ext>
            </a:extLst>
          </p:cNvPr>
          <p:cNvSpPr>
            <a:spLocks noGrp="1"/>
          </p:cNvSpPr>
          <p:nvPr>
            <p:ph sz="quarter" idx="10"/>
          </p:nvPr>
        </p:nvSpPr>
        <p:spPr>
          <a:xfrm>
            <a:off x="535527" y="1439563"/>
            <a:ext cx="10118096" cy="4857720"/>
          </a:xfrm>
        </p:spPr>
        <p:txBody>
          <a:bodyPr>
            <a:normAutofit lnSpcReduction="10000"/>
          </a:bodyPr>
          <a:lstStyle/>
          <a:p>
            <a:pPr marL="0" indent="0">
              <a:lnSpc>
                <a:spcPct val="107000"/>
              </a:lnSpc>
              <a:spcAft>
                <a:spcPts val="800"/>
              </a:spcAft>
              <a:buNone/>
            </a:pPr>
            <a:r>
              <a:rPr lang="en-US" sz="1500" kern="0" dirty="0">
                <a:effectLst/>
                <a:latin typeface="Arial" panose="020B0604020202020204" pitchFamily="34" charset="0"/>
                <a:cs typeface="Arial" panose="020B0604020202020204" pitchFamily="34" charset="0"/>
              </a:rPr>
              <a:t>Means that the holder of an Energy </a:t>
            </a:r>
            <a:r>
              <a:rPr lang="en-US" sz="1500" kern="0" dirty="0" err="1">
                <a:effectLst/>
                <a:latin typeface="Arial" panose="020B0604020202020204" pitchFamily="34" charset="0"/>
                <a:cs typeface="Arial" panose="020B0604020202020204" pitchFamily="34" charset="0"/>
              </a:rPr>
              <a:t>Licence</a:t>
            </a:r>
            <a:r>
              <a:rPr lang="en-US" sz="1500" kern="0" dirty="0">
                <a:effectLst/>
                <a:latin typeface="Arial" panose="020B0604020202020204" pitchFamily="34" charset="0"/>
                <a:cs typeface="Arial" panose="020B0604020202020204" pitchFamily="34" charset="0"/>
              </a:rPr>
              <a:t> (or person acting on their behalf) visits the premises where energy theft is suspected to determine if a Confirmed Energy Theft has occurred following the completion of an Energy Theft Desktop Investigation. As a minimum the site visit investigation shall include and evidence:</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Assigned a priority as per Schedule 8, 7.1</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Any known or suspected vulnerability status or any known or suspected potential hazards documented</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Access to the metering point and installation has been gained, or where theft in conveyance the point of the illegal connection, and an inspection made that satisfies the nature of the initial report of the suspicion of theft.  This may include multiple visits to the premises and a warrant of entry if required.</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Photograph of premises and photo of Metering Point or point of illegal connection.</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Detailed report of all visits made to premises including, dates, times, persons spoken to, potential Perpetrator outcome of metering point inspection including if theft or another issue identified and any action taken to remedy, including but not limited to any metering work undertaken.</a:t>
            </a:r>
            <a:endParaRPr lang="en-GB" sz="1500" kern="100" dirty="0">
              <a:effectLst/>
              <a:latin typeface="Arial" panose="020B0604020202020204" pitchFamily="34" charset="0"/>
              <a:cs typeface="Arial" panose="020B0604020202020204" pitchFamily="34" charset="0"/>
            </a:endParaRPr>
          </a:p>
          <a:p>
            <a:pPr marL="342900" lvl="0" indent="-342900" fontAlgn="ctr">
              <a:lnSpc>
                <a:spcPct val="107000"/>
              </a:lnSpc>
              <a:spcAft>
                <a:spcPts val="800"/>
              </a:spcAft>
              <a:buFont typeface="+mj-lt"/>
              <a:buAutoNum type="alphaLcPeriod"/>
              <a:tabLst>
                <a:tab pos="457200" algn="l"/>
              </a:tabLst>
            </a:pPr>
            <a:r>
              <a:rPr lang="en-US" sz="1500" kern="0" dirty="0">
                <a:effectLst/>
                <a:latin typeface="Arial" panose="020B0604020202020204" pitchFamily="34" charset="0"/>
                <a:cs typeface="Arial" panose="020B0604020202020204" pitchFamily="34" charset="0"/>
              </a:rPr>
              <a:t>If Energy Theft or Unbilled Energy is identified information should be obtained to enable an assessment of amount of Energy that may have been stolen or unrecorded. </a:t>
            </a:r>
            <a:endParaRPr lang="en-GB" sz="1500" kern="100" dirty="0">
              <a:effectLst/>
              <a:latin typeface="Arial" panose="020B0604020202020204" pitchFamily="34" charset="0"/>
              <a:cs typeface="Arial" panose="020B0604020202020204" pitchFamily="34" charset="0"/>
            </a:endParaRPr>
          </a:p>
          <a:p>
            <a:endParaRPr lang="en-GB" dirty="0"/>
          </a:p>
        </p:txBody>
      </p:sp>
    </p:spTree>
    <p:extLst>
      <p:ext uri="{BB962C8B-B14F-4D97-AF65-F5344CB8AC3E}">
        <p14:creationId xmlns:p14="http://schemas.microsoft.com/office/powerpoint/2010/main" val="233598872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title"/>
          </p:nvPr>
        </p:nvSpPr>
        <p:spPr/>
        <p:txBody>
          <a:bodyPr/>
          <a:lstStyle/>
          <a:p>
            <a:r>
              <a:rPr lang="en-GB" dirty="0"/>
              <a:t>Proposed TDIS Change – Adding Payment for Investigations</a:t>
            </a:r>
          </a:p>
        </p:txBody>
      </p:sp>
      <p:sp>
        <p:nvSpPr>
          <p:cNvPr id="3" name="Subtitle 2">
            <a:extLst>
              <a:ext uri="{FF2B5EF4-FFF2-40B4-BE49-F238E27FC236}">
                <a16:creationId xmlns:a16="http://schemas.microsoft.com/office/drawing/2014/main" id="{CA510E5E-697D-4331-038A-BC23DF000C2A}"/>
              </a:ext>
            </a:extLst>
          </p:cNvPr>
          <p:cNvSpPr>
            <a:spLocks noGrp="1"/>
          </p:cNvSpPr>
          <p:nvPr>
            <p:ph type="body" sz="quarter" idx="10"/>
          </p:nvPr>
        </p:nvSpPr>
        <p:spPr/>
        <p:txBody>
          <a:bodyPr/>
          <a:lstStyle/>
          <a:p>
            <a:r>
              <a:rPr lang="en-GB" dirty="0"/>
              <a:t>Walter </a:t>
            </a:r>
            <a:r>
              <a:rPr lang="en-GB" dirty="0" err="1"/>
              <a:t>carlton</a:t>
            </a:r>
            <a:endParaRPr lang="en-GB" dirty="0"/>
          </a:p>
          <a:p>
            <a:r>
              <a:rPr lang="en-GB" dirty="0"/>
              <a:t>Rec code manager</a:t>
            </a:r>
          </a:p>
        </p:txBody>
      </p:sp>
    </p:spTree>
    <p:extLst>
      <p:ext uri="{BB962C8B-B14F-4D97-AF65-F5344CB8AC3E}">
        <p14:creationId xmlns:p14="http://schemas.microsoft.com/office/powerpoint/2010/main" val="13429000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 overview</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lstStyle/>
          <a:p>
            <a:r>
              <a:rPr lang="en-GB"/>
              <a:t>Incentive payment available for all investigations </a:t>
            </a:r>
            <a:r>
              <a:rPr lang="en-GB" b="1"/>
              <a:t>completed</a:t>
            </a:r>
            <a:r>
              <a:rPr lang="en-GB"/>
              <a:t>.</a:t>
            </a:r>
          </a:p>
          <a:p>
            <a:pPr lvl="1"/>
            <a:r>
              <a:rPr lang="en-GB"/>
              <a:t>Confirmed thefts continue to be valued based on existing scheme mechanism.</a:t>
            </a:r>
          </a:p>
          <a:p>
            <a:pPr lvl="1"/>
            <a:r>
              <a:rPr lang="en-GB"/>
              <a:t>Investigations concluded as not confirmed theft receive payment, with differential levels for desktop and site-visit investigations.</a:t>
            </a:r>
          </a:p>
          <a:p>
            <a:r>
              <a:rPr lang="en-GB"/>
              <a:t>Propose payment for non-confirmed theft investigations are based on a fixed percentage of TDV, with cost socialised based on market share. This is the simplest calculation and hence more understandable and predictable for parties.</a:t>
            </a:r>
          </a:p>
          <a:p>
            <a:r>
              <a:rPr lang="en-GB"/>
              <a:t>Identified the following specific changes required:</a:t>
            </a:r>
          </a:p>
          <a:p>
            <a:pPr lvl="1"/>
            <a:r>
              <a:rPr lang="en-GB"/>
              <a:t>Definition of what constitutes a Desktop Investigation and Site-Visit. </a:t>
            </a:r>
            <a:r>
              <a:rPr lang="en-GB" b="1"/>
              <a:t>To be progressed as part of separate but parallel change</a:t>
            </a:r>
            <a:r>
              <a:rPr lang="en-GB"/>
              <a:t>.</a:t>
            </a:r>
          </a:p>
          <a:p>
            <a:pPr lvl="1"/>
            <a:r>
              <a:rPr lang="en-GB"/>
              <a:t>Data Submission including PARC change</a:t>
            </a:r>
          </a:p>
          <a:p>
            <a:pPr lvl="1"/>
            <a:r>
              <a:rPr lang="en-GB"/>
              <a:t>Calculations for debit/credit determination</a:t>
            </a:r>
          </a:p>
          <a:p>
            <a:pPr lvl="1"/>
            <a:r>
              <a:rPr lang="en-GB"/>
              <a:t>Requirements for Theft Target Methodology</a:t>
            </a:r>
          </a:p>
          <a:p>
            <a:endParaRPr lang="en-GB"/>
          </a:p>
        </p:txBody>
      </p:sp>
    </p:spTree>
    <p:extLst>
      <p:ext uri="{BB962C8B-B14F-4D97-AF65-F5344CB8AC3E}">
        <p14:creationId xmlns:p14="http://schemas.microsoft.com/office/powerpoint/2010/main" val="29584284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Data Submission</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r>
              <a:rPr lang="en-GB" sz="1600" dirty="0"/>
              <a:t>Suppliers are already required to report all investigations at the point this commences under existing drafting, specifically paragraph 6.2 of Annex 3 of the Energy Theft Reduction Schedule:</a:t>
            </a:r>
          </a:p>
          <a:p>
            <a:pPr marL="539750" indent="0">
              <a:buNone/>
            </a:pPr>
            <a:r>
              <a:rPr lang="en-GB" sz="1600" i="1" dirty="0"/>
              <a:t>6.2 Each Energy Supplier shall record all Energy Theft investigations at the point the theft investigation commences and shall submit such records to the Code Manager via the REC Portal. Once the investigation is concluded, details of the Energy Theft investigation must be re-submitted together with the outcome. Submissions must be compliant with the data specification set out in the Performance Assurance Reporting Catalogue.</a:t>
            </a:r>
          </a:p>
          <a:p>
            <a:r>
              <a:rPr lang="en-GB" sz="1600" dirty="0"/>
              <a:t>Change arguably not required, however propose small change in wording for clarification: </a:t>
            </a:r>
          </a:p>
          <a:p>
            <a:pPr marL="53975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6.2 Each Energy Supplier shall record all Energy Theft investigations at the point the theft investigation commences and shall submit such records to the Code Manager via the REC Portal. Once the investigation is concluded, details of the Energy Theft investigation must be re-submitted together with the outcome </a:t>
            </a:r>
            <a:r>
              <a:rPr kumimoji="0" lang="en-GB" sz="1600" b="0" i="1" u="none" strike="noStrike" kern="1200" cap="none" spc="0" normalizeH="0" baseline="0" noProof="0" dirty="0">
                <a:ln>
                  <a:noFill/>
                </a:ln>
                <a:solidFill>
                  <a:srgbClr val="FF0000"/>
                </a:solidFill>
                <a:effectLst/>
                <a:uLnTx/>
                <a:uFillTx/>
                <a:latin typeface="Roboto" panose="02000000000000000000" pitchFamily="2" charset="0"/>
                <a:ea typeface="Roboto" panose="02000000000000000000" pitchFamily="2" charset="0"/>
                <a:cs typeface="+mn-cs"/>
              </a:rPr>
              <a:t>(including specifying whether the investigation concluded as a Desktop Investigation or Site-Visit)</a:t>
            </a:r>
            <a:r>
              <a:rPr kumimoji="0" lang="en-GB" sz="1600" b="0" i="1" u="none" strike="noStrike" kern="1200" cap="none" spc="0" normalizeH="0" baseline="0" noProof="0" dirty="0">
                <a:ln>
                  <a:noFill/>
                </a:ln>
                <a:solidFill>
                  <a:srgbClr val="000000"/>
                </a:solidFill>
                <a:effectLst/>
                <a:uLnTx/>
                <a:uFillTx/>
                <a:latin typeface="Roboto" panose="02000000000000000000" pitchFamily="2" charset="0"/>
                <a:ea typeface="Roboto" panose="02000000000000000000" pitchFamily="2" charset="0"/>
                <a:cs typeface="+mn-cs"/>
              </a:rPr>
              <a:t>. Submissions must be compliant with the data specification set out in the Performance Assurance Reporting Catalogue.</a:t>
            </a:r>
          </a:p>
        </p:txBody>
      </p:sp>
    </p:spTree>
    <p:extLst>
      <p:ext uri="{BB962C8B-B14F-4D97-AF65-F5344CB8AC3E}">
        <p14:creationId xmlns:p14="http://schemas.microsoft.com/office/powerpoint/2010/main" val="8098557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Data Submission (PARC)</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r>
              <a:rPr lang="en-GB" sz="1600"/>
              <a:t>PARC definition for the Residential and Commercial Outcome files to be amended :to include a new field in the Investigation Outcome Block:</a:t>
            </a:r>
          </a:p>
          <a:p>
            <a:endParaRPr lang="en-GB" sz="1600"/>
          </a:p>
          <a:p>
            <a:endParaRPr lang="en-GB" sz="1600"/>
          </a:p>
          <a:p>
            <a:endParaRPr lang="en-GB" sz="1600"/>
          </a:p>
          <a:p>
            <a:endParaRPr lang="en-GB" sz="1600"/>
          </a:p>
          <a:p>
            <a:endParaRPr lang="en-GB" sz="1600"/>
          </a:p>
          <a:p>
            <a:r>
              <a:rPr lang="en-GB" sz="1600"/>
              <a:t>Investigations will then be categorised for calculation purposes as follows:</a:t>
            </a:r>
          </a:p>
          <a:p>
            <a:pPr lvl="1"/>
            <a:r>
              <a:rPr lang="en-GB" sz="1400"/>
              <a:t>Confirmed Theft – as-is definition, Investigation Type would need to be populated as “Site Visit” (consistent with existing REC Interpretation Schedule definition)</a:t>
            </a:r>
          </a:p>
          <a:p>
            <a:pPr lvl="1"/>
            <a:r>
              <a:rPr lang="en-GB" sz="1400"/>
              <a:t>Site Visit, no confirmed theft – Investigation Type = “Site Visit”, Date Investigation Closed populated (indicating investigation complete), Current investigation code not A, B or C.</a:t>
            </a:r>
          </a:p>
          <a:p>
            <a:pPr lvl="1"/>
            <a:r>
              <a:rPr lang="en-GB" sz="1400"/>
              <a:t>Desktop Investigation, no confirmed theft - Investigation Type = “Desktop Investigation”, Date Investigation Closed populated (indicating investigation complete), Current investigation code not A, B or C.</a:t>
            </a:r>
          </a:p>
        </p:txBody>
      </p:sp>
      <p:graphicFrame>
        <p:nvGraphicFramePr>
          <p:cNvPr id="3" name="Table 2">
            <a:extLst>
              <a:ext uri="{FF2B5EF4-FFF2-40B4-BE49-F238E27FC236}">
                <a16:creationId xmlns:a16="http://schemas.microsoft.com/office/drawing/2014/main" id="{7CCA9B9F-E36C-A804-10C7-E5A888F4DA06}"/>
              </a:ext>
            </a:extLst>
          </p:cNvPr>
          <p:cNvGraphicFramePr>
            <a:graphicFrameLocks noGrp="1"/>
          </p:cNvGraphicFramePr>
          <p:nvPr/>
        </p:nvGraphicFramePr>
        <p:xfrm>
          <a:off x="1661847" y="2642386"/>
          <a:ext cx="8868306" cy="1406920"/>
        </p:xfrm>
        <a:graphic>
          <a:graphicData uri="http://schemas.openxmlformats.org/drawingml/2006/table">
            <a:tbl>
              <a:tblPr/>
              <a:tblGrid>
                <a:gridCol w="1658576">
                  <a:extLst>
                    <a:ext uri="{9D8B030D-6E8A-4147-A177-3AD203B41FA5}">
                      <a16:colId xmlns:a16="http://schemas.microsoft.com/office/drawing/2014/main" val="1671731035"/>
                    </a:ext>
                  </a:extLst>
                </a:gridCol>
                <a:gridCol w="902627">
                  <a:extLst>
                    <a:ext uri="{9D8B030D-6E8A-4147-A177-3AD203B41FA5}">
                      <a16:colId xmlns:a16="http://schemas.microsoft.com/office/drawing/2014/main" val="3261600437"/>
                    </a:ext>
                  </a:extLst>
                </a:gridCol>
                <a:gridCol w="676970">
                  <a:extLst>
                    <a:ext uri="{9D8B030D-6E8A-4147-A177-3AD203B41FA5}">
                      <a16:colId xmlns:a16="http://schemas.microsoft.com/office/drawing/2014/main" val="2807002840"/>
                    </a:ext>
                  </a:extLst>
                </a:gridCol>
                <a:gridCol w="676970">
                  <a:extLst>
                    <a:ext uri="{9D8B030D-6E8A-4147-A177-3AD203B41FA5}">
                      <a16:colId xmlns:a16="http://schemas.microsoft.com/office/drawing/2014/main" val="337808338"/>
                    </a:ext>
                  </a:extLst>
                </a:gridCol>
                <a:gridCol w="936475">
                  <a:extLst>
                    <a:ext uri="{9D8B030D-6E8A-4147-A177-3AD203B41FA5}">
                      <a16:colId xmlns:a16="http://schemas.microsoft.com/office/drawing/2014/main" val="123669260"/>
                    </a:ext>
                  </a:extLst>
                </a:gridCol>
                <a:gridCol w="4016688">
                  <a:extLst>
                    <a:ext uri="{9D8B030D-6E8A-4147-A177-3AD203B41FA5}">
                      <a16:colId xmlns:a16="http://schemas.microsoft.com/office/drawing/2014/main" val="3579435993"/>
                    </a:ext>
                  </a:extLst>
                </a:gridCol>
              </a:tblGrid>
              <a:tr h="440030">
                <a:tc>
                  <a:txBody>
                    <a:bodyPr/>
                    <a:lstStyle/>
                    <a:p>
                      <a:pPr algn="ctr" fontAlgn="ctr"/>
                      <a:r>
                        <a:rPr lang="en-GB" sz="900" b="1" i="0" u="none" strike="noStrike">
                          <a:solidFill>
                            <a:srgbClr val="FFFFFF"/>
                          </a:solidFill>
                          <a:effectLst/>
                          <a:latin typeface="Arial" panose="020B0604020202020204" pitchFamily="34" charset="0"/>
                        </a:rPr>
                        <a:t>Field Name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Mandatory / Conditional / Preferred</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Type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Length</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Column Number in File Validation</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tc>
                  <a:txBody>
                    <a:bodyPr/>
                    <a:lstStyle/>
                    <a:p>
                      <a:pPr algn="ctr" fontAlgn="ctr"/>
                      <a:r>
                        <a:rPr lang="en-GB" sz="900" b="1" i="0" u="none" strike="noStrike">
                          <a:solidFill>
                            <a:srgbClr val="FFFFFF"/>
                          </a:solidFill>
                          <a:effectLst/>
                          <a:latin typeface="Arial" panose="020B0604020202020204" pitchFamily="34" charset="0"/>
                        </a:rPr>
                        <a:t>Description / Permitted values</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0ADA3"/>
                    </a:solidFill>
                  </a:tcPr>
                </a:tc>
                <a:extLst>
                  <a:ext uri="{0D108BD9-81ED-4DB2-BD59-A6C34878D82A}">
                    <a16:rowId xmlns:a16="http://schemas.microsoft.com/office/drawing/2014/main" val="2389137082"/>
                  </a:ext>
                </a:extLst>
              </a:tr>
              <a:tr h="431568">
                <a:tc>
                  <a:txBody>
                    <a:bodyPr/>
                    <a:lstStyle/>
                    <a:p>
                      <a:pPr algn="l" fontAlgn="ctr"/>
                      <a:r>
                        <a:rPr lang="en-GB" sz="900" b="1" i="0" u="none" strike="noStrike">
                          <a:solidFill>
                            <a:srgbClr val="FF0000"/>
                          </a:solidFill>
                          <a:effectLst/>
                          <a:latin typeface="Arial" panose="020B0604020202020204" pitchFamily="34" charset="0"/>
                        </a:rPr>
                        <a:t>Investigation Type</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a:solidFill>
                            <a:srgbClr val="FF0000"/>
                          </a:solidFill>
                          <a:effectLst/>
                          <a:latin typeface="Arial" panose="020B0604020202020204" pitchFamily="34" charset="0"/>
                        </a:rPr>
                        <a:t>M</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a:solidFill>
                            <a:srgbClr val="FF0000"/>
                          </a:solidFill>
                          <a:effectLst/>
                          <a:latin typeface="Arial" panose="020B0604020202020204" pitchFamily="34" charset="0"/>
                        </a:rPr>
                        <a:t>Char</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a:solidFill>
                            <a:srgbClr val="FF0000"/>
                          </a:solidFill>
                          <a:effectLst/>
                          <a:latin typeface="Arial" panose="020B0604020202020204" pitchFamily="34" charset="0"/>
                        </a:rPr>
                        <a:t>40</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ctr" fontAlgn="ctr"/>
                      <a:r>
                        <a:rPr lang="en-GB" sz="900" b="0" i="0" u="none" strike="noStrike">
                          <a:solidFill>
                            <a:srgbClr val="FF0000"/>
                          </a:solidFill>
                          <a:effectLst/>
                          <a:latin typeface="Arial" panose="020B0604020202020204" pitchFamily="34" charset="0"/>
                        </a:rPr>
                        <a:t>58 (</a:t>
                      </a:r>
                      <a:r>
                        <a:rPr lang="en-GB" sz="900" b="0" i="0" u="none" strike="noStrike" err="1">
                          <a:solidFill>
                            <a:srgbClr val="FF0000"/>
                          </a:solidFill>
                          <a:effectLst/>
                          <a:latin typeface="Arial" panose="020B0604020202020204" pitchFamily="34" charset="0"/>
                        </a:rPr>
                        <a:t>Commerical</a:t>
                      </a:r>
                      <a:r>
                        <a:rPr lang="en-GB" sz="900" b="0" i="0" u="none" strike="noStrike">
                          <a:solidFill>
                            <a:srgbClr val="FF0000"/>
                          </a:solidFill>
                          <a:effectLst/>
                          <a:latin typeface="Arial" panose="020B0604020202020204" pitchFamily="34" charset="0"/>
                        </a:rPr>
                        <a:t>)</a:t>
                      </a:r>
                    </a:p>
                    <a:p>
                      <a:pPr algn="ctr" fontAlgn="ctr"/>
                      <a:r>
                        <a:rPr lang="en-GB" sz="900" b="0" i="0" u="none" strike="noStrike">
                          <a:solidFill>
                            <a:srgbClr val="FF0000"/>
                          </a:solidFill>
                          <a:effectLst/>
                          <a:latin typeface="Arial" panose="020B0604020202020204" pitchFamily="34" charset="0"/>
                        </a:rPr>
                        <a:t>40 (Domestic)</a:t>
                      </a: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tc>
                  <a:txBody>
                    <a:bodyPr/>
                    <a:lstStyle/>
                    <a:p>
                      <a:pPr algn="l" fontAlgn="ctr"/>
                      <a:r>
                        <a:rPr lang="en-GB" sz="900" b="0" i="0" u="none" strike="noStrike">
                          <a:solidFill>
                            <a:srgbClr val="FF0000"/>
                          </a:solidFill>
                          <a:effectLst/>
                          <a:latin typeface="Arial" panose="020B0604020202020204" pitchFamily="34" charset="0"/>
                        </a:rPr>
                        <a:t>Latest / final investigation type at point of data submission.</a:t>
                      </a:r>
                      <a:br>
                        <a:rPr lang="en-GB" sz="900" b="0" i="0" u="none" strike="noStrike">
                          <a:solidFill>
                            <a:srgbClr val="FF0000"/>
                          </a:solidFill>
                          <a:effectLst/>
                          <a:latin typeface="Arial" panose="020B0604020202020204" pitchFamily="34" charset="0"/>
                        </a:rPr>
                      </a:br>
                      <a:br>
                        <a:rPr lang="en-GB" sz="900" b="0" i="0" u="none" strike="noStrike">
                          <a:solidFill>
                            <a:srgbClr val="FF0000"/>
                          </a:solidFill>
                          <a:effectLst/>
                          <a:latin typeface="Arial" panose="020B0604020202020204" pitchFamily="34" charset="0"/>
                        </a:rPr>
                      </a:br>
                      <a:r>
                        <a:rPr lang="en-GB" sz="900" b="0" i="0" u="none" strike="noStrike">
                          <a:solidFill>
                            <a:srgbClr val="FF0000"/>
                          </a:solidFill>
                          <a:effectLst/>
                          <a:latin typeface="Arial" panose="020B0604020202020204" pitchFamily="34" charset="0"/>
                        </a:rPr>
                        <a:t>Permitted values:</a:t>
                      </a:r>
                    </a:p>
                    <a:p>
                      <a:pPr algn="l" fontAlgn="ctr"/>
                      <a:endParaRPr lang="en-GB" sz="900" b="0" i="0" u="none" strike="noStrike">
                        <a:solidFill>
                          <a:srgbClr val="FF0000"/>
                        </a:solidFill>
                        <a:effectLst/>
                        <a:latin typeface="Arial" panose="020B0604020202020204" pitchFamily="34" charset="0"/>
                      </a:endParaRPr>
                    </a:p>
                    <a:p>
                      <a:pPr algn="l" fontAlgn="ctr"/>
                      <a:r>
                        <a:rPr lang="en-GB" sz="900" b="0" i="0" u="none" strike="noStrike">
                          <a:solidFill>
                            <a:srgbClr val="FF0000"/>
                          </a:solidFill>
                          <a:effectLst/>
                          <a:latin typeface="Arial" panose="020B0604020202020204" pitchFamily="34" charset="0"/>
                        </a:rPr>
                        <a:t>Desktop Investigation</a:t>
                      </a:r>
                    </a:p>
                    <a:p>
                      <a:pPr algn="l" fontAlgn="ctr"/>
                      <a:r>
                        <a:rPr lang="en-GB" sz="900" b="0" i="0" u="none" strike="noStrike">
                          <a:solidFill>
                            <a:srgbClr val="FF0000"/>
                          </a:solidFill>
                          <a:effectLst/>
                          <a:latin typeface="Arial" panose="020B0604020202020204" pitchFamily="34" charset="0"/>
                        </a:rPr>
                        <a:t>Site Visit</a:t>
                      </a:r>
                    </a:p>
                    <a:p>
                      <a:pPr algn="l" fontAlgn="ctr"/>
                      <a:endParaRPr lang="en-GB" sz="900" b="0" i="0" u="none" strike="noStrike">
                        <a:solidFill>
                          <a:srgbClr val="FF0000"/>
                        </a:solidFill>
                        <a:effectLst/>
                        <a:latin typeface="Arial" panose="020B0604020202020204" pitchFamily="34" charset="0"/>
                      </a:endParaRPr>
                    </a:p>
                  </a:txBody>
                  <a:tcPr marL="6770" marR="6770" marT="6770"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1EEEC"/>
                    </a:solidFill>
                  </a:tcPr>
                </a:tc>
                <a:extLst>
                  <a:ext uri="{0D108BD9-81ED-4DB2-BD59-A6C34878D82A}">
                    <a16:rowId xmlns:a16="http://schemas.microsoft.com/office/drawing/2014/main" val="135835645"/>
                  </a:ext>
                </a:extLst>
              </a:tr>
            </a:tbl>
          </a:graphicData>
        </a:graphic>
      </p:graphicFrame>
    </p:spTree>
    <p:extLst>
      <p:ext uri="{BB962C8B-B14F-4D97-AF65-F5344CB8AC3E}">
        <p14:creationId xmlns:p14="http://schemas.microsoft.com/office/powerpoint/2010/main" val="2463226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Calculations</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fontScale="77500" lnSpcReduction="20000"/>
          </a:bodyPr>
          <a:lstStyle/>
          <a:p>
            <a:pPr>
              <a:lnSpc>
                <a:spcPct val="120000"/>
              </a:lnSpc>
            </a:pPr>
            <a:r>
              <a:rPr lang="en-GB" sz="1800">
                <a:solidFill>
                  <a:srgbClr val="000000"/>
                </a:solidFill>
              </a:rPr>
              <a:t>Completed but Unconfirmed Theft Investigation should be added to the Interpretations and Definitions Schedule, i.e.</a:t>
            </a:r>
          </a:p>
          <a:p>
            <a:pPr marL="539750" indent="0">
              <a:lnSpc>
                <a:spcPct val="120000"/>
              </a:lnSpc>
              <a:buNone/>
            </a:pPr>
            <a:r>
              <a:rPr lang="en-GB" sz="1600" i="1">
                <a:solidFill>
                  <a:srgbClr val="FF0000"/>
                </a:solidFill>
              </a:rPr>
              <a:t>Completed but Unconfirmed Theft Investigation means the Holder of an Energy Licence (or person acting on their behalf) has completed an investigation into potential Energy Theft but has determined it does not meet the definition of a Confirmed Energy Theft</a:t>
            </a:r>
          </a:p>
          <a:p>
            <a:pPr>
              <a:lnSpc>
                <a:spcPct val="120000"/>
              </a:lnSpc>
            </a:pPr>
            <a:r>
              <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Numerous updates required to paragraphs in </a:t>
            </a:r>
            <a:r>
              <a:rPr lang="en-GB"/>
              <a:t>Annex 3 of the Energy Theft Reduction Schedule (14):</a:t>
            </a:r>
            <a:endPar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539750" indent="0">
              <a:lnSpc>
                <a:spcPct val="120000"/>
              </a:lnSpc>
              <a:buNone/>
            </a:pP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7.3 The Code Manager shall produce and provide to each Energy Supplier and the REC PAB, an overall Indicative TDIS Summary Report. The Code Manager shall provide each Energy Supplier with a copy of the Indicative TDIS Summary Report with the Confirmed Energy Thefts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a:solidFill>
                  <a:srgbClr val="FF0000"/>
                </a:solidFill>
              </a:rPr>
              <a:t>Completed but Unconfirmed Theft Investigation </a:t>
            </a: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for all other Energy Suppliers anonymised. The Code Manager shall provide the REC PAB with a non-anonymised copy of the Indicative TDIS Summary Report.</a:t>
            </a:r>
          </a:p>
          <a:p>
            <a:pPr marL="539750" indent="0">
              <a:lnSpc>
                <a:spcPct val="120000"/>
              </a:lnSpc>
              <a:buNone/>
            </a:pP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7.4 The content of the Indicative TDIS Summary Report will detail the aggregate number of Confirmed Energy Thefts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a:solidFill>
                  <a:srgbClr val="FF0000"/>
                </a:solidFill>
              </a:rPr>
              <a:t>Completed but Unconfirmed Theft Investigation </a:t>
            </a: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recorded for the relevant scheme month for each Energy Supplier against each of their relevant Theft Targets. The specific format of the Indicative TDIS Summary Report may be revised from time to time subject to the approval of the REC Performance Assurance Board. </a:t>
            </a:r>
          </a:p>
          <a:p>
            <a:pPr marL="539750" indent="0">
              <a:lnSpc>
                <a:spcPct val="120000"/>
              </a:lnSpc>
              <a:buNone/>
            </a:pP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8.2 All debits and credits associated with the TDIS Reporting Year will be calculated by the Code Manager based on the total number of Confirmed Energy Thefts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a:solidFill>
                  <a:srgbClr val="FF0000"/>
                </a:solidFill>
              </a:rPr>
              <a:t>Completed but Unconfirmed Theft Investigation </a:t>
            </a: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shown within the final TDIS Reporting Year Summary Report, covering the full TDIS Reporting Year and utilising Energy Supplier market share figures based on the figures utilised at the commencement of that TDIS Reporting Year.</a:t>
            </a:r>
            <a:endParaRPr lang="en-GB" sz="1600" i="1">
              <a:solidFill>
                <a:srgbClr val="000000"/>
              </a:solidFill>
            </a:endParaRPr>
          </a:p>
        </p:txBody>
      </p:sp>
    </p:spTree>
    <p:extLst>
      <p:ext uri="{BB962C8B-B14F-4D97-AF65-F5344CB8AC3E}">
        <p14:creationId xmlns:p14="http://schemas.microsoft.com/office/powerpoint/2010/main" val="1602846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Calculations (continued)</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pPr>
              <a:lnSpc>
                <a:spcPct val="120000"/>
              </a:lnSpc>
            </a:pPr>
            <a:r>
              <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Updates required as follows, all paragraphs are from </a:t>
            </a:r>
            <a:r>
              <a:rPr lang="en-GB"/>
              <a:t>Annex 3 of the Energy Theft Reduction Schedule (14):</a:t>
            </a:r>
            <a:endPar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a:p>
            <a:pPr marL="539750" indent="0">
              <a:lnSpc>
                <a:spcPct val="120000"/>
              </a:lnSpc>
              <a:buNone/>
            </a:pP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8.2 All debits and credits associated with the TDIS Reporting Year will be calculated by the Code Manager based on the total number of Confirmed Energy Thefts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and </a:t>
            </a:r>
            <a:r>
              <a:rPr lang="en-GB" sz="1600" i="1">
                <a:solidFill>
                  <a:srgbClr val="FF0000"/>
                </a:solidFill>
              </a:rPr>
              <a:t>Completed but Unconfirmed Theft Investigation </a:t>
            </a:r>
            <a:r>
              <a:rPr kumimoji="0" lang="en-GB" sz="1600" b="0" i="1"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shown within the final TDIS Reporting Year Summary Report, covering the full TDIS Reporting Year and utilising Energy Supplier market share figures based on the figures utilised at the commencement of that TDIS Reporting Year</a:t>
            </a:r>
          </a:p>
        </p:txBody>
      </p:sp>
    </p:spTree>
    <p:extLst>
      <p:ext uri="{BB962C8B-B14F-4D97-AF65-F5344CB8AC3E}">
        <p14:creationId xmlns:p14="http://schemas.microsoft.com/office/powerpoint/2010/main" val="738163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Calculations (continued)</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a:xfrm>
            <a:off x="906463" y="1939895"/>
            <a:ext cx="9217025" cy="724928"/>
          </a:xfrm>
        </p:spPr>
        <p:txBody>
          <a:bodyPr>
            <a:normAutofit/>
          </a:bodyPr>
          <a:lstStyle/>
          <a:p>
            <a:pPr marL="539750" indent="0">
              <a:lnSpc>
                <a:spcPct val="120000"/>
              </a:lnSpc>
              <a:buNone/>
            </a:pPr>
            <a:r>
              <a:rPr lang="en-GB" sz="1600" i="1" dirty="0">
                <a:solidFill>
                  <a:srgbClr val="000000"/>
                </a:solidFill>
              </a:rPr>
              <a:t>8.3 Debits and credits resulting from the TDIS will be calculated for each consumer segment within the scheme using the following formula:</a:t>
            </a:r>
          </a:p>
        </p:txBody>
      </p:sp>
      <mc:AlternateContent xmlns:mc="http://schemas.openxmlformats.org/markup-compatibility/2006">
        <mc:Choice xmlns:a14="http://schemas.microsoft.com/office/drawing/2010/main" Requires="a14">
          <p:sp>
            <p:nvSpPr>
              <p:cNvPr id="2" name="TextBox 1">
                <a:extLst>
                  <a:ext uri="{FF2B5EF4-FFF2-40B4-BE49-F238E27FC236}">
                    <a16:creationId xmlns:a16="http://schemas.microsoft.com/office/drawing/2014/main" id="{B226FBDC-6F6B-ED7F-2FDE-85C5444F883E}"/>
                  </a:ext>
                </a:extLst>
              </p:cNvPr>
              <p:cNvSpPr txBox="1"/>
              <p:nvPr/>
            </p:nvSpPr>
            <p:spPr>
              <a:xfrm>
                <a:off x="180453" y="3159705"/>
                <a:ext cx="6775769" cy="191321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m:rPr>
                              <m:sty m:val="p"/>
                            </m:rPr>
                            <a:rPr kumimoji="0" lang="en-GB" sz="1800" b="0" i="0" u="none" strike="noStrike" kern="1200" cap="none" spc="0" normalizeH="0" baseline="0" noProof="0">
                              <a:ln>
                                <a:noFill/>
                              </a:ln>
                              <a:solidFill>
                                <a:srgbClr val="000000"/>
                              </a:solidFill>
                              <a:effectLst/>
                              <a:uLnTx/>
                              <a:uFillTx/>
                              <a:latin typeface="Cambria Math" panose="02040503050406030204" pitchFamily="18" charset="0"/>
                              <a:ea typeface="+mn-ea"/>
                              <a:cs typeface="+mn-cs"/>
                            </a:rPr>
                            <m:t>Theft</m:t>
                          </m:r>
                          <m:r>
                            <a:rPr kumimoji="0" lang="en-GB" sz="1800" b="0" i="0" u="none" strike="noStrike" kern="1200" cap="none" spc="0" normalizeH="0" baseline="0" noProof="0">
                              <a:ln>
                                <a:noFill/>
                              </a:ln>
                              <a:solidFill>
                                <a:srgbClr val="000000"/>
                              </a:solidFill>
                              <a:effectLst/>
                              <a:uLnTx/>
                              <a:uFillTx/>
                              <a:latin typeface="Cambria Math" panose="02040503050406030204" pitchFamily="18" charset="0"/>
                              <a:ea typeface="+mn-ea"/>
                              <a:cs typeface="+mn-cs"/>
                            </a:rPr>
                            <m:t> </m:t>
                          </m:r>
                          <m:r>
                            <m:rPr>
                              <m:sty m:val="p"/>
                            </m:rPr>
                            <a:rPr kumimoji="0" lang="en-GB" sz="1800" b="0" i="0" u="none" strike="noStrike" kern="1200" cap="none" spc="0" normalizeH="0" baseline="0" noProof="0">
                              <a:ln>
                                <a:noFill/>
                              </a:ln>
                              <a:solidFill>
                                <a:srgbClr val="000000"/>
                              </a:solidFill>
                              <a:effectLst/>
                              <a:uLnTx/>
                              <a:uFillTx/>
                              <a:latin typeface="Cambria Math" panose="02040503050406030204" pitchFamily="18" charset="0"/>
                              <a:ea typeface="+mn-ea"/>
                              <a:cs typeface="+mn-cs"/>
                            </a:rPr>
                            <m:t>Debit</m:t>
                          </m:r>
                          <m:r>
                            <a:rPr kumimoji="0" lang="en-GB" sz="1800" b="0" i="0"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m:rPr>
                              <m:sty m:val="p"/>
                            </m:rPr>
                            <a:rPr kumimoji="0" lang="en-GB" sz="1800" b="0" i="0" u="none" strike="noStrike" kern="1200" cap="none" spc="0" normalizeH="0" baseline="0" noProof="0">
                              <a:ln>
                                <a:noFill/>
                              </a:ln>
                              <a:solidFill>
                                <a:srgbClr val="000000"/>
                              </a:solidFill>
                              <a:effectLst/>
                              <a:uLnTx/>
                              <a:uFillTx/>
                              <a:latin typeface="Cambria Math" panose="02040503050406030204" pitchFamily="18" charset="0"/>
                              <a:ea typeface="+mn-ea"/>
                              <a:cs typeface="+mn-cs"/>
                            </a:rPr>
                            <m:t>Credit</m:t>
                          </m:r>
                        </m:e>
                        <m:sub>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𝑆</m:t>
                          </m:r>
                        </m:sub>
                      </m:sSub>
                      <m:r>
                        <a:rPr kumimoji="0" lang="el-GR"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oMath>
                    <m:oMath xmlns:m="http://schemas.openxmlformats.org/officeDocument/2006/math">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𝑋</m:t>
                      </m:r>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d>
                        <m:dPr>
                          <m:ctrlP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dPr>
                        <m:e>
                          <m:f>
                            <m:fPr>
                              <m:ctrlP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𝑆𝑇𝐷</m:t>
                              </m:r>
                            </m:num>
                            <m:den>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𝑇𝑇𝐷</m:t>
                              </m:r>
                            </m:den>
                          </m:f>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e>
                      </m:d>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𝑋</m:t>
                      </m:r>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𝐹𝑀𝑃𝑆</m:t>
                      </m:r>
                      <m:r>
                        <a:rPr kumimoji="0" lang="en-GB" sz="18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oMath>
                    <m:oMath xmlns:m="http://schemas.openxmlformats.org/officeDocument/2006/math">
                      <m:sSub>
                        <m:sSubPr>
                          <m:ctrlP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𝑉</m:t>
                          </m:r>
                        </m:e>
                        <m:sub>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𝑆</m:t>
                          </m:r>
                        </m:sub>
                      </m:sSub>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𝑀𝑆</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𝑇𝐷𝑉</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 </m:t>
                      </m:r>
                      <m:sSub>
                        <m:sSubPr>
                          <m:ctrlP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𝐷</m:t>
                          </m:r>
                        </m:e>
                        <m:sub>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𝑆</m:t>
                          </m:r>
                        </m:sub>
                      </m:sSub>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𝑀𝐷</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𝑇𝐷𝑉</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 −</m:t>
                      </m:r>
                    </m:oMath>
                    <m:oMath xmlns:m="http://schemas.openxmlformats.org/officeDocument/2006/math">
                      <m:d>
                        <m:dPr>
                          <m:ctrlP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dPr>
                        <m:e>
                          <m:nary>
                            <m:naryPr>
                              <m:chr m:val="∑"/>
                              <m:supHide m:val="on"/>
                              <m:ctrlP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ctrlPr>
                            </m:naryPr>
                            <m:sub>
                              <m:r>
                                <m:rPr>
                                  <m:brk m:alnAt="7"/>
                                </m:rP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𝑆</m:t>
                              </m:r>
                            </m:sub>
                            <m:sup/>
                            <m:e>
                              <m:d>
                                <m:dPr>
                                  <m:ctrlP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ctrlPr>
                                </m:dPr>
                                <m:e>
                                  <m:sSub>
                                    <m:sSubPr>
                                      <m:ctrlP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 </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𝑉</m:t>
                                      </m:r>
                                    </m:e>
                                    <m:sub>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𝑆</m:t>
                                      </m:r>
                                    </m:sub>
                                  </m:sSub>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𝑀𝑆</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𝑇𝐷𝑉</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 </m:t>
                                  </m:r>
                                  <m:sSub>
                                    <m:sSubPr>
                                      <m:ctrlP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ctrlPr>
                                    </m:sSubPr>
                                    <m:e>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𝐷</m:t>
                                      </m:r>
                                    </m:e>
                                    <m:sub>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𝑆</m:t>
                                      </m:r>
                                    </m:sub>
                                  </m:sSub>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𝑀𝐷</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𝑇𝐷𝑉</m:t>
                                  </m:r>
                                </m:e>
                              </m:d>
                            </m:e>
                          </m:nary>
                        </m:e>
                      </m:d>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m:t>
                      </m:r>
                      <m:r>
                        <a:rPr kumimoji="0" lang="en-GB" sz="1800" b="0" i="1" u="none" strike="noStrike" kern="1200" cap="none" spc="0" normalizeH="0" baseline="0" noProof="0" smtClean="0">
                          <a:ln>
                            <a:noFill/>
                          </a:ln>
                          <a:solidFill>
                            <a:srgbClr val="FF0000"/>
                          </a:solidFill>
                          <a:effectLst/>
                          <a:uLnTx/>
                          <a:uFillTx/>
                          <a:latin typeface="Cambria Math" panose="02040503050406030204" pitchFamily="18" charset="0"/>
                          <a:ea typeface="+mn-ea"/>
                          <a:cs typeface="+mn-cs"/>
                        </a:rPr>
                        <m:t>𝐹𝑀𝑃𝑆</m:t>
                      </m:r>
                    </m:oMath>
                  </m:oMathPara>
                </a14:m>
                <a:br>
                  <a:rPr kumimoji="0" lang="en-GB" sz="18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mn-cs"/>
                  </a:rPr>
                </a:br>
                <a:endParaRPr kumimoji="0" lang="en-GB" sz="1800" b="0" i="1" u="none" strike="noStrike" kern="1200" cap="none" spc="0" normalizeH="0" baseline="0" noProof="0" dirty="0">
                  <a:ln>
                    <a:noFill/>
                  </a:ln>
                  <a:solidFill>
                    <a:srgbClr val="000000"/>
                  </a:solidFill>
                  <a:effectLst/>
                  <a:uLnTx/>
                  <a:uFillTx/>
                  <a:latin typeface="Cambria Math" panose="02040503050406030204" pitchFamily="18" charset="0"/>
                  <a:ea typeface="+mn-ea"/>
                  <a:cs typeface="+mn-cs"/>
                </a:endParaRPr>
              </a:p>
            </p:txBody>
          </p:sp>
        </mc:Choice>
        <mc:Fallback>
          <p:sp>
            <p:nvSpPr>
              <p:cNvPr id="2" name="TextBox 1">
                <a:extLst>
                  <a:ext uri="{FF2B5EF4-FFF2-40B4-BE49-F238E27FC236}">
                    <a16:creationId xmlns:a16="http://schemas.microsoft.com/office/drawing/2014/main" id="{B226FBDC-6F6B-ED7F-2FDE-85C5444F883E}"/>
                  </a:ext>
                </a:extLst>
              </p:cNvPr>
              <p:cNvSpPr txBox="1">
                <a:spLocks noRot="1" noChangeAspect="1" noMove="1" noResize="1" noEditPoints="1" noAdjustHandles="1" noChangeArrowheads="1" noChangeShapeType="1" noTextEdit="1"/>
              </p:cNvSpPr>
              <p:nvPr/>
            </p:nvSpPr>
            <p:spPr>
              <a:xfrm>
                <a:off x="180453" y="3159705"/>
                <a:ext cx="6775769" cy="1913216"/>
              </a:xfrm>
              <a:prstGeom prst="rect">
                <a:avLst/>
              </a:prstGeom>
              <a:blipFill>
                <a:blip r:embed="rId2"/>
                <a:stretch>
                  <a:fillRect/>
                </a:stretch>
              </a:blipFill>
            </p:spPr>
            <p:txBody>
              <a:bodyPr/>
              <a:lstStyle/>
              <a:p>
                <a:r>
                  <a:rPr lang="en-GB">
                    <a:noFill/>
                  </a:rPr>
                  <a:t> </a:t>
                </a:r>
              </a:p>
            </p:txBody>
          </p:sp>
        </mc:Fallback>
      </mc:AlternateContent>
      <p:sp>
        <p:nvSpPr>
          <p:cNvPr id="3" name="Content Placeholder 5">
            <a:extLst>
              <a:ext uri="{FF2B5EF4-FFF2-40B4-BE49-F238E27FC236}">
                <a16:creationId xmlns:a16="http://schemas.microsoft.com/office/drawing/2014/main" id="{1471B67E-67BF-5635-B079-565E92F2462B}"/>
              </a:ext>
            </a:extLst>
          </p:cNvPr>
          <p:cNvSpPr txBox="1">
            <a:spLocks/>
          </p:cNvSpPr>
          <p:nvPr/>
        </p:nvSpPr>
        <p:spPr>
          <a:xfrm>
            <a:off x="6096001" y="2742227"/>
            <a:ext cx="5373188" cy="3501819"/>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Where:</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[existing definitions retained]</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V</a:t>
            </a:r>
            <a:r>
              <a:rPr kumimoji="0" lang="en-GB" sz="1600" b="0" i="1" u="none" strike="noStrike" kern="1200" cap="none" spc="0" normalizeH="0" baseline="-25000" noProof="0">
                <a:ln>
                  <a:noFill/>
                </a:ln>
                <a:solidFill>
                  <a:srgbClr val="FF0000"/>
                </a:solidFill>
                <a:effectLst/>
                <a:uLnTx/>
                <a:uFillTx/>
                <a:latin typeface="Roboto" panose="02000000000000000000" pitchFamily="2" charset="0"/>
                <a:ea typeface="Roboto" panose="02000000000000000000" pitchFamily="2" charset="0"/>
                <a:cs typeface="+mn-cs"/>
              </a:rPr>
              <a:t>s </a:t>
            </a: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 Number of Completed but Unconfirmed Theft Investigation that were concluded as a Site Visit for supplier S</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D</a:t>
            </a:r>
            <a:r>
              <a:rPr kumimoji="0" lang="en-GB" sz="1600" b="0" i="1" u="none" strike="noStrike" kern="1200" cap="none" spc="0" normalizeH="0" baseline="-25000" noProof="0">
                <a:ln>
                  <a:noFill/>
                </a:ln>
                <a:solidFill>
                  <a:srgbClr val="FF0000"/>
                </a:solidFill>
                <a:effectLst/>
                <a:uLnTx/>
                <a:uFillTx/>
                <a:latin typeface="Roboto" panose="02000000000000000000" pitchFamily="2" charset="0"/>
                <a:ea typeface="Roboto" panose="02000000000000000000" pitchFamily="2" charset="0"/>
                <a:cs typeface="+mn-cs"/>
              </a:rPr>
              <a:t>s </a:t>
            </a: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 Number of Completed but Unconfirmed Theft Investigation that were concluded as a Desktop Investigation for supplier S</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MS = Site Visit Multiplier (i.e. the proportion of TDV payable for a Site Visit Completed but Unconfirmed Theft Investigation)</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MD = Desktop Investigation Multiplier</a:t>
            </a:r>
          </a:p>
          <a:p>
            <a:pPr marL="627063"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 Sum over all suppliers </a:t>
            </a: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endPar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endParaRPr kumimoji="0" lang="en-GB" sz="1600" b="0" i="1" u="none"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a:p>
            <a:pPr marL="269875"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endParaRPr kumimoji="0" lang="en-GB" sz="1600" b="0" i="1" u="none" strike="noStrike" kern="1200" cap="none" spc="0" normalizeH="0" baseline="-25000" noProof="0">
              <a:ln>
                <a:noFill/>
              </a:ln>
              <a:solidFill>
                <a:srgbClr val="FF0000"/>
              </a:solidFill>
              <a:effectLst/>
              <a:uLnTx/>
              <a:uFillTx/>
              <a:latin typeface="Roboto" panose="02000000000000000000" pitchFamily="2" charset="0"/>
              <a:ea typeface="Roboto" panose="02000000000000000000" pitchFamily="2" charset="0"/>
              <a:cs typeface="+mn-cs"/>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FFC26DE9-2B45-D509-47D6-39E735D73697}"/>
                  </a:ext>
                </a:extLst>
              </p:cNvPr>
              <p:cNvSpPr txBox="1"/>
              <p:nvPr/>
            </p:nvSpPr>
            <p:spPr>
              <a:xfrm>
                <a:off x="6379028" y="5599168"/>
                <a:ext cx="475118" cy="41101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nary>
                        <m:naryPr>
                          <m:chr m:val="∑"/>
                          <m:supHide m:val="on"/>
                          <m:ctrlPr>
                            <a:rPr kumimoji="0" lang="en-GB" sz="11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ctrlPr>
                        </m:naryPr>
                        <m:sub>
                          <m:r>
                            <m:rPr>
                              <m:brk m:alnAt="7"/>
                            </m:rPr>
                            <a:rPr kumimoji="0" lang="en-GB" sz="1100" b="0" i="1" u="none" strike="noStrike" kern="1200" cap="none" spc="0" normalizeH="0" baseline="0" noProof="0">
                              <a:ln>
                                <a:noFill/>
                              </a:ln>
                              <a:solidFill>
                                <a:srgbClr val="FF0000"/>
                              </a:solidFill>
                              <a:effectLst/>
                              <a:uLnTx/>
                              <a:uFillTx/>
                              <a:latin typeface="Cambria Math" panose="02040503050406030204" pitchFamily="18" charset="0"/>
                              <a:ea typeface="+mn-ea"/>
                              <a:cs typeface="+mn-cs"/>
                            </a:rPr>
                            <m:t>𝑆</m:t>
                          </m:r>
                        </m:sub>
                        <m:sup/>
                        <m:e/>
                      </m:nary>
                    </m:oMath>
                  </m:oMathPara>
                </a14:m>
                <a:br>
                  <a:rPr kumimoji="0" lang="en-GB" sz="11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a:br>
                <a:endParaRPr kumimoji="0" lang="en-GB" sz="11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endParaRPr>
              </a:p>
            </p:txBody>
          </p:sp>
        </mc:Choice>
        <mc:Fallback xmlns="">
          <p:sp>
            <p:nvSpPr>
              <p:cNvPr id="4" name="TextBox 3">
                <a:extLst>
                  <a:ext uri="{FF2B5EF4-FFF2-40B4-BE49-F238E27FC236}">
                    <a16:creationId xmlns:a16="http://schemas.microsoft.com/office/drawing/2014/main" id="{FFC26DE9-2B45-D509-47D6-39E735D73697}"/>
                  </a:ext>
                </a:extLst>
              </p:cNvPr>
              <p:cNvSpPr txBox="1">
                <a:spLocks noRot="1" noChangeAspect="1" noMove="1" noResize="1" noEditPoints="1" noAdjustHandles="1" noChangeArrowheads="1" noChangeShapeType="1" noTextEdit="1"/>
              </p:cNvSpPr>
              <p:nvPr/>
            </p:nvSpPr>
            <p:spPr>
              <a:xfrm>
                <a:off x="6379028" y="5599168"/>
                <a:ext cx="475118" cy="411010"/>
              </a:xfrm>
              <a:prstGeom prst="rect">
                <a:avLst/>
              </a:prstGeom>
              <a:blipFill>
                <a:blip r:embed="rId3"/>
                <a:stretch>
                  <a:fillRect l="-98718" t="-150000" r="-128205" b="-204412"/>
                </a:stretch>
              </a:blipFill>
            </p:spPr>
            <p:txBody>
              <a:bodyPr/>
              <a:lstStyle/>
              <a:p>
                <a:r>
                  <a:rPr lang="en-US">
                    <a:noFill/>
                  </a:rPr>
                  <a:t> </a:t>
                </a:r>
              </a:p>
            </p:txBody>
          </p:sp>
        </mc:Fallback>
      </mc:AlternateContent>
      <p:sp>
        <p:nvSpPr>
          <p:cNvPr id="7" name="Content Placeholder 5">
            <a:extLst>
              <a:ext uri="{FF2B5EF4-FFF2-40B4-BE49-F238E27FC236}">
                <a16:creationId xmlns:a16="http://schemas.microsoft.com/office/drawing/2014/main" id="{8B398189-442A-ACE4-5279-8717DBB825E0}"/>
              </a:ext>
            </a:extLst>
          </p:cNvPr>
          <p:cNvSpPr txBox="1">
            <a:spLocks/>
          </p:cNvSpPr>
          <p:nvPr/>
        </p:nvSpPr>
        <p:spPr>
          <a:xfrm>
            <a:off x="1040674" y="6048880"/>
            <a:ext cx="5373188" cy="545139"/>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20000"/>
              </a:lnSpc>
              <a:spcBef>
                <a:spcPts val="1000"/>
              </a:spcBef>
              <a:spcAft>
                <a:spcPts val="0"/>
              </a:spcAft>
              <a:buClr>
                <a:srgbClr val="70ADA3"/>
              </a:buClr>
              <a:buSzTx/>
              <a:buFont typeface="Arial" panose="020B0604020202020204" pitchFamily="34" charset="0"/>
              <a:buNone/>
              <a:tabLst/>
              <a:defRPr/>
            </a:pPr>
            <a:r>
              <a:rPr kumimoji="0" lang="en-GB" sz="1600" b="0" i="1"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Reminder: FMPS already defined as final Metering/Supply Meter Point Market Share</a:t>
            </a:r>
            <a:endParaRPr kumimoji="0" lang="en-GB" sz="1600" b="0" i="1" u="none" strike="noStrike" kern="1200" cap="none" spc="0" normalizeH="0" baseline="-2500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42316728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7D82335-A9BC-5410-211C-E4D1F4190FF5}"/>
              </a:ext>
            </a:extLst>
          </p:cNvPr>
          <p:cNvSpPr>
            <a:spLocks noGrp="1"/>
          </p:cNvSpPr>
          <p:nvPr>
            <p:ph type="title"/>
          </p:nvPr>
        </p:nvSpPr>
        <p:spPr/>
        <p:txBody>
          <a:bodyPr/>
          <a:lstStyle/>
          <a:p>
            <a:r>
              <a:rPr lang="en-GB"/>
              <a:t>Changes – Theft Target Methodology</a:t>
            </a:r>
          </a:p>
        </p:txBody>
      </p:sp>
      <p:sp>
        <p:nvSpPr>
          <p:cNvPr id="6" name="Content Placeholder 5">
            <a:extLst>
              <a:ext uri="{FF2B5EF4-FFF2-40B4-BE49-F238E27FC236}">
                <a16:creationId xmlns:a16="http://schemas.microsoft.com/office/drawing/2014/main" id="{CB48FBBE-9C4E-96D9-B640-7B400C5BD8D0}"/>
              </a:ext>
            </a:extLst>
          </p:cNvPr>
          <p:cNvSpPr>
            <a:spLocks noGrp="1"/>
          </p:cNvSpPr>
          <p:nvPr>
            <p:ph sz="quarter" idx="10"/>
          </p:nvPr>
        </p:nvSpPr>
        <p:spPr/>
        <p:txBody>
          <a:bodyPr>
            <a:normAutofit/>
          </a:bodyPr>
          <a:lstStyle/>
          <a:p>
            <a:pPr>
              <a:lnSpc>
                <a:spcPct val="120000"/>
              </a:lnSpc>
            </a:pPr>
            <a:r>
              <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Updates required to allow the determination of new parameters as part of the TTM process to section 4 of the </a:t>
            </a:r>
            <a:r>
              <a:rPr lang="en-GB"/>
              <a:t>Energy Theft Reduction Schedule (14): </a:t>
            </a:r>
            <a:r>
              <a:rPr kumimoji="0" lang="en-GB" b="0"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 </a:t>
            </a:r>
          </a:p>
          <a:p>
            <a:pPr marL="539750" indent="0">
              <a:lnSpc>
                <a:spcPct val="120000"/>
              </a:lnSpc>
              <a:buNone/>
            </a:pP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4.2 Each </a:t>
            </a:r>
            <a:r>
              <a:rPr lang="en-GB" sz="1600" i="1">
                <a:solidFill>
                  <a:srgbClr val="FF0000"/>
                </a:solidFill>
              </a:rPr>
              <a:t>Completed but Unconfirmed Theft Investigation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will qualify for an incentive payment, the value of which will be calculated as a percentage of the Theft Detection Value. This percentage will be set </a:t>
            </a:r>
            <a:r>
              <a:rPr kumimoji="0" lang="en-GB" sz="1600" b="0" i="1" strike="noStrike" kern="1200" cap="none" spc="0" normalizeH="0" baseline="0" noProof="0" err="1">
                <a:ln>
                  <a:noFill/>
                </a:ln>
                <a:solidFill>
                  <a:srgbClr val="FF0000"/>
                </a:solidFill>
                <a:effectLst/>
                <a:uLnTx/>
                <a:uFillTx/>
                <a:latin typeface="Roboto" panose="02000000000000000000" pitchFamily="2" charset="0"/>
                <a:ea typeface="Roboto" panose="02000000000000000000" pitchFamily="2" charset="0"/>
                <a:cs typeface="+mn-cs"/>
              </a:rPr>
              <a:t>suc</a:t>
            </a:r>
            <a:r>
              <a:rPr lang="en-GB" sz="1600" i="1">
                <a:solidFill>
                  <a:srgbClr val="FF0000"/>
                </a:solidFill>
              </a:rPr>
              <a:t>h that the value of the payment is no more than the estimated </a:t>
            </a:r>
            <a:r>
              <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rPr>
              <a:t>likely net cost to an Energy Supplier of having undertaken the associated investigation activity, as compared with having taken no action.</a:t>
            </a:r>
          </a:p>
          <a:p>
            <a:pPr marL="539750" indent="0">
              <a:lnSpc>
                <a:spcPct val="120000"/>
              </a:lnSpc>
              <a:buNone/>
            </a:pPr>
            <a:r>
              <a:rPr lang="en-GB" sz="1600" i="1"/>
              <a:t>4.</a:t>
            </a:r>
            <a:r>
              <a:rPr lang="en-GB" sz="1600" i="1">
                <a:solidFill>
                  <a:srgbClr val="FF0000"/>
                </a:solidFill>
              </a:rPr>
              <a:t>3</a:t>
            </a:r>
            <a:r>
              <a:rPr lang="en-GB" sz="1600" i="1"/>
              <a:t> The Code Manager, shall, at the same time as it determines and publishes the Theft Targets for a TDIS Reporting Year, establish and publish a Theft Detection Value for each consumer segment to be used in that TDIS Reporting Year </a:t>
            </a:r>
            <a:r>
              <a:rPr lang="en-GB" sz="1600" i="1">
                <a:solidFill>
                  <a:srgbClr val="FF0000"/>
                </a:solidFill>
              </a:rPr>
              <a:t>and the associated percentage multipliers for calculation of payments for Completed but Unconfirmed Theft Investigation as outlined in paragraph 4.2</a:t>
            </a:r>
            <a:r>
              <a:rPr lang="en-GB" sz="1600" i="1"/>
              <a:t>.</a:t>
            </a:r>
            <a:endParaRPr kumimoji="0" lang="en-GB" sz="1600" b="0" i="1" strike="noStrike" kern="1200" cap="none" spc="0" normalizeH="0" baseline="0" noProof="0">
              <a:ln>
                <a:noFill/>
              </a:ln>
              <a:solidFill>
                <a:srgbClr val="FF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1100224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FA9B2E-A2E9-23FA-6F8D-2EE155312615}"/>
              </a:ext>
            </a:extLst>
          </p:cNvPr>
          <p:cNvSpPr>
            <a:spLocks noGrp="1"/>
          </p:cNvSpPr>
          <p:nvPr>
            <p:ph type="title"/>
          </p:nvPr>
        </p:nvSpPr>
        <p:spPr/>
        <p:txBody>
          <a:bodyPr/>
          <a:lstStyle/>
          <a:p>
            <a:r>
              <a:rPr lang="en-GB"/>
              <a:t>Example Scenarios</a:t>
            </a:r>
          </a:p>
        </p:txBody>
      </p:sp>
      <p:sp>
        <p:nvSpPr>
          <p:cNvPr id="3" name="Content Placeholder 2">
            <a:extLst>
              <a:ext uri="{FF2B5EF4-FFF2-40B4-BE49-F238E27FC236}">
                <a16:creationId xmlns:a16="http://schemas.microsoft.com/office/drawing/2014/main" id="{2528618B-AEC5-48FB-9EB2-DE2D11D3A864}"/>
              </a:ext>
            </a:extLst>
          </p:cNvPr>
          <p:cNvSpPr>
            <a:spLocks noGrp="1"/>
          </p:cNvSpPr>
          <p:nvPr>
            <p:ph sz="quarter" idx="10"/>
          </p:nvPr>
        </p:nvSpPr>
        <p:spPr/>
        <p:txBody>
          <a:bodyPr/>
          <a:lstStyle/>
          <a:p>
            <a:r>
              <a:rPr lang="en-GB"/>
              <a:t>Example scenarios created to help understand potential outcomes of changes</a:t>
            </a:r>
          </a:p>
          <a:p>
            <a:r>
              <a:rPr lang="en-GB"/>
              <a:t>Data created for these scenarios and is not based on actual suppliers, although attempts to reflect some of the varying results seen in current TDIS reporting</a:t>
            </a:r>
          </a:p>
          <a:p>
            <a:r>
              <a:rPr lang="en-GB"/>
              <a:t>Scenarios based on assigning assumptions regarding performance of confirmed thefts compared to target and conversion rate of investigations (i.e. how many investigations needed to identify confirmed theft):</a:t>
            </a:r>
          </a:p>
        </p:txBody>
      </p:sp>
      <p:graphicFrame>
        <p:nvGraphicFramePr>
          <p:cNvPr id="5" name="Table 4">
            <a:extLst>
              <a:ext uri="{FF2B5EF4-FFF2-40B4-BE49-F238E27FC236}">
                <a16:creationId xmlns:a16="http://schemas.microsoft.com/office/drawing/2014/main" id="{D9AD3CF2-F139-A2E3-4D87-20715C754357}"/>
              </a:ext>
            </a:extLst>
          </p:cNvPr>
          <p:cNvGraphicFramePr>
            <a:graphicFrameLocks noGrp="1"/>
          </p:cNvGraphicFramePr>
          <p:nvPr/>
        </p:nvGraphicFramePr>
        <p:xfrm>
          <a:off x="1978025" y="3984625"/>
          <a:ext cx="2814638" cy="2133600"/>
        </p:xfrm>
        <a:graphic>
          <a:graphicData uri="http://schemas.openxmlformats.org/drawingml/2006/table">
            <a:tbl>
              <a:tblPr firstRow="1">
                <a:tableStyleId>{1FECB4D8-DB02-4DC6-A0A2-4F2EBAE1DC90}</a:tableStyleId>
              </a:tblPr>
              <a:tblGrid>
                <a:gridCol w="2814638">
                  <a:extLst>
                    <a:ext uri="{9D8B030D-6E8A-4147-A177-3AD203B41FA5}">
                      <a16:colId xmlns:a16="http://schemas.microsoft.com/office/drawing/2014/main" val="1105590884"/>
                    </a:ext>
                  </a:extLst>
                </a:gridCol>
              </a:tblGrid>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Theft Performance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12295700"/>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Outperforming</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98179548"/>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Significantly above 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335021448"/>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Above 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257807409"/>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818330284"/>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Below Average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660684399"/>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767600961"/>
                  </a:ext>
                </a:extLst>
              </a:tr>
            </a:tbl>
          </a:graphicData>
        </a:graphic>
      </p:graphicFrame>
      <p:graphicFrame>
        <p:nvGraphicFramePr>
          <p:cNvPr id="7" name="Table 6">
            <a:extLst>
              <a:ext uri="{FF2B5EF4-FFF2-40B4-BE49-F238E27FC236}">
                <a16:creationId xmlns:a16="http://schemas.microsoft.com/office/drawing/2014/main" id="{CDC303F8-759E-13E5-FE8D-99202BF90CF9}"/>
              </a:ext>
            </a:extLst>
          </p:cNvPr>
          <p:cNvGraphicFramePr>
            <a:graphicFrameLocks noGrp="1"/>
          </p:cNvGraphicFramePr>
          <p:nvPr/>
        </p:nvGraphicFramePr>
        <p:xfrm>
          <a:off x="7398775" y="3984625"/>
          <a:ext cx="2815200" cy="2133600"/>
        </p:xfrm>
        <a:graphic>
          <a:graphicData uri="http://schemas.openxmlformats.org/drawingml/2006/table">
            <a:tbl>
              <a:tblPr firstRow="1">
                <a:tableStyleId>{1FECB4D8-DB02-4DC6-A0A2-4F2EBAE1DC90}</a:tableStyleId>
              </a:tblPr>
              <a:tblGrid>
                <a:gridCol w="2815200">
                  <a:extLst>
                    <a:ext uri="{9D8B030D-6E8A-4147-A177-3AD203B41FA5}">
                      <a16:colId xmlns:a16="http://schemas.microsoft.com/office/drawing/2014/main" val="1152512300"/>
                    </a:ext>
                  </a:extLst>
                </a:gridCol>
              </a:tblGrid>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Investigation efficiency</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365001553"/>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Abnormally high</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854003349"/>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High</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2192000232"/>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Median</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3575529775"/>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Low</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636801704"/>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Abnormally low</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985220205"/>
                  </a:ext>
                </a:extLst>
              </a:tr>
              <a:tr h="152400">
                <a:tc>
                  <a:txBody>
                    <a:bodyPr/>
                    <a:lstStyle/>
                    <a:p>
                      <a:pPr algn="l" fontAlgn="b"/>
                      <a:r>
                        <a:rPr lang="en-GB" sz="1400" b="0" u="none" strike="noStrike">
                          <a:effectLst/>
                          <a:latin typeface="Roboto" panose="02000000000000000000" pitchFamily="2" charset="0"/>
                          <a:ea typeface="Roboto" panose="02000000000000000000" pitchFamily="2" charset="0"/>
                          <a:cs typeface="Roboto" panose="02000000000000000000" pitchFamily="2" charset="0"/>
                        </a:rPr>
                        <a:t>None</a:t>
                      </a:r>
                      <a:endParaRPr lang="en-GB" sz="1400" b="0" i="0" u="none" strike="noStrike">
                        <a:effectLst/>
                        <a:latin typeface="Roboto" panose="02000000000000000000" pitchFamily="2" charset="0"/>
                        <a:ea typeface="Roboto" panose="02000000000000000000" pitchFamily="2" charset="0"/>
                        <a:cs typeface="Roboto" panose="02000000000000000000" pitchFamily="2" charset="0"/>
                      </a:endParaRPr>
                    </a:p>
                  </a:txBody>
                  <a:tcPr anchor="b"/>
                </a:tc>
                <a:extLst>
                  <a:ext uri="{0D108BD9-81ED-4DB2-BD59-A6C34878D82A}">
                    <a16:rowId xmlns:a16="http://schemas.microsoft.com/office/drawing/2014/main" val="1146894247"/>
                  </a:ext>
                </a:extLst>
              </a:tr>
            </a:tbl>
          </a:graphicData>
        </a:graphic>
      </p:graphicFrame>
    </p:spTree>
    <p:extLst>
      <p:ext uri="{BB962C8B-B14F-4D97-AF65-F5344CB8AC3E}">
        <p14:creationId xmlns:p14="http://schemas.microsoft.com/office/powerpoint/2010/main" val="1440070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E4A6C74C-E49F-43CA-640A-62F4BF0AB75A}"/>
              </a:ext>
            </a:extLst>
          </p:cNvPr>
          <p:cNvPicPr>
            <a:picLocks noChangeAspect="1"/>
          </p:cNvPicPr>
          <p:nvPr/>
        </p:nvPicPr>
        <p:blipFill>
          <a:blip r:embed="rId2"/>
          <a:stretch>
            <a:fillRect/>
          </a:stretch>
        </p:blipFill>
        <p:spPr>
          <a:xfrm>
            <a:off x="285379" y="2638501"/>
            <a:ext cx="11710601" cy="1993760"/>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rmAutofit/>
          </a:bodyPr>
          <a:lstStyle/>
          <a:p>
            <a:r>
              <a:rPr lang="en-GB"/>
              <a:t>Example Scenario – Domestic</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939895"/>
            <a:ext cx="9217025" cy="1099396"/>
          </a:xfrm>
        </p:spPr>
        <p:txBody>
          <a:bodyPr>
            <a:normAutofit/>
          </a:bodyPr>
          <a:lstStyle/>
          <a:p>
            <a:r>
              <a:rPr lang="en-GB" sz="1400"/>
              <a:t>Values driven by assumptions regarding performance against target and investigation conversation, including proportion of investigations leading to site visits.</a:t>
            </a:r>
          </a:p>
          <a:p>
            <a:endParaRPr lang="en-GB" sz="1400"/>
          </a:p>
          <a:p>
            <a:endParaRPr lang="en-GB" sz="1400"/>
          </a:p>
        </p:txBody>
      </p:sp>
      <p:sp>
        <p:nvSpPr>
          <p:cNvPr id="11" name="TextBox 10">
            <a:extLst>
              <a:ext uri="{FF2B5EF4-FFF2-40B4-BE49-F238E27FC236}">
                <a16:creationId xmlns:a16="http://schemas.microsoft.com/office/drawing/2014/main" id="{7469C82F-71DE-0A94-CA56-8A857EC9C0CE}"/>
              </a:ext>
            </a:extLst>
          </p:cNvPr>
          <p:cNvSpPr txBox="1"/>
          <p:nvPr/>
        </p:nvSpPr>
        <p:spPr>
          <a:xfrm>
            <a:off x="285380" y="5220826"/>
            <a:ext cx="5376865"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Key Assumptions: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£12m total pot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Overall pot performance c. 45%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Site visit multiplier 50% (does not also receive desktop payment)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Desktop investigation multiplier 20%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5516337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F55C32C-892B-F9CF-1FB2-E09901AC9EA1}"/>
              </a:ext>
            </a:extLst>
          </p:cNvPr>
          <p:cNvPicPr>
            <a:picLocks noChangeAspect="1"/>
          </p:cNvPicPr>
          <p:nvPr/>
        </p:nvPicPr>
        <p:blipFill>
          <a:blip r:embed="rId2"/>
          <a:stretch>
            <a:fillRect/>
          </a:stretch>
        </p:blipFill>
        <p:spPr>
          <a:xfrm>
            <a:off x="468720" y="1368895"/>
            <a:ext cx="11302825" cy="3616058"/>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500"/>
              <a:t>Example Scenario – Non-Domestic</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1" y="5220826"/>
            <a:ext cx="3716348"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Key Assumptions: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£4m total pot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Overall pot performance c. 55%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Site visit multiplier 50%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Desktop investigation multiplier 20%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343471746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78802B9-FB86-3233-1E31-8B06044C56C1}"/>
              </a:ext>
            </a:extLst>
          </p:cNvPr>
          <p:cNvPicPr>
            <a:picLocks noChangeAspect="1"/>
          </p:cNvPicPr>
          <p:nvPr/>
        </p:nvPicPr>
        <p:blipFill>
          <a:blip r:embed="rId2"/>
          <a:stretch>
            <a:fillRect/>
          </a:stretch>
        </p:blipFill>
        <p:spPr>
          <a:xfrm>
            <a:off x="285379" y="2673340"/>
            <a:ext cx="11710600" cy="2054985"/>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rmAutofit/>
          </a:bodyPr>
          <a:lstStyle/>
          <a:p>
            <a:r>
              <a:rPr lang="en-GB"/>
              <a:t>Example Scenario – Domestic</a:t>
            </a:r>
          </a:p>
        </p:txBody>
      </p:sp>
      <p:sp>
        <p:nvSpPr>
          <p:cNvPr id="3" name="Content Placeholder 2">
            <a:extLst>
              <a:ext uri="{FF2B5EF4-FFF2-40B4-BE49-F238E27FC236}">
                <a16:creationId xmlns:a16="http://schemas.microsoft.com/office/drawing/2014/main" id="{B3105C9B-E563-5C38-F0F8-0D6BD1BDBF9F}"/>
              </a:ext>
            </a:extLst>
          </p:cNvPr>
          <p:cNvSpPr>
            <a:spLocks noGrp="1"/>
          </p:cNvSpPr>
          <p:nvPr>
            <p:ph sz="quarter" idx="10"/>
          </p:nvPr>
        </p:nvSpPr>
        <p:spPr>
          <a:xfrm>
            <a:off x="906463" y="1613801"/>
            <a:ext cx="9217025" cy="1425490"/>
          </a:xfrm>
        </p:spPr>
        <p:txBody>
          <a:bodyPr>
            <a:normAutofit/>
          </a:bodyPr>
          <a:lstStyle/>
          <a:p>
            <a:r>
              <a:rPr lang="en-GB" sz="1400"/>
              <a:t>Scenarios updated based on current year to have higher number of site visits and investigations per confirmed theft</a:t>
            </a:r>
          </a:p>
          <a:p>
            <a:r>
              <a:rPr lang="en-GB" sz="1400"/>
              <a:t>Supplier 3 also amended to have average theft performance and median conversion</a:t>
            </a:r>
          </a:p>
          <a:p>
            <a:endParaRPr lang="en-GB" sz="1400"/>
          </a:p>
          <a:p>
            <a:endParaRPr lang="en-GB" sz="1400"/>
          </a:p>
        </p:txBody>
      </p:sp>
      <p:sp>
        <p:nvSpPr>
          <p:cNvPr id="11" name="TextBox 10">
            <a:extLst>
              <a:ext uri="{FF2B5EF4-FFF2-40B4-BE49-F238E27FC236}">
                <a16:creationId xmlns:a16="http://schemas.microsoft.com/office/drawing/2014/main" id="{7469C82F-71DE-0A94-CA56-8A857EC9C0CE}"/>
              </a:ext>
            </a:extLst>
          </p:cNvPr>
          <p:cNvSpPr txBox="1"/>
          <p:nvPr/>
        </p:nvSpPr>
        <p:spPr>
          <a:xfrm>
            <a:off x="285380" y="5220826"/>
            <a:ext cx="5376865"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Key Assumptions: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£12m total pot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Overall pot performance c. 45%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Site visit multiplier 50% (does not also receive desktop payment)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Desktop investigation multiplier 20%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27793789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07F1264-2070-6B91-B2B5-B2E387BFDDDC}"/>
              </a:ext>
            </a:extLst>
          </p:cNvPr>
          <p:cNvPicPr>
            <a:picLocks noChangeAspect="1"/>
          </p:cNvPicPr>
          <p:nvPr/>
        </p:nvPicPr>
        <p:blipFill>
          <a:blip r:embed="rId2"/>
          <a:stretch>
            <a:fillRect/>
          </a:stretch>
        </p:blipFill>
        <p:spPr>
          <a:xfrm>
            <a:off x="468720" y="1368895"/>
            <a:ext cx="11254560" cy="3640790"/>
          </a:xfrm>
          <a:prstGeom prst="rect">
            <a:avLst/>
          </a:prstGeom>
        </p:spPr>
      </p:pic>
      <p:sp>
        <p:nvSpPr>
          <p:cNvPr id="2" name="Title 1">
            <a:extLst>
              <a:ext uri="{FF2B5EF4-FFF2-40B4-BE49-F238E27FC236}">
                <a16:creationId xmlns:a16="http://schemas.microsoft.com/office/drawing/2014/main" id="{446935F0-C33A-8FBB-1714-E57D6E826298}"/>
              </a:ext>
            </a:extLst>
          </p:cNvPr>
          <p:cNvSpPr>
            <a:spLocks noGrp="1"/>
          </p:cNvSpPr>
          <p:nvPr>
            <p:ph type="title"/>
          </p:nvPr>
        </p:nvSpPr>
        <p:spPr/>
        <p:txBody>
          <a:bodyPr>
            <a:noAutofit/>
          </a:bodyPr>
          <a:lstStyle/>
          <a:p>
            <a:r>
              <a:rPr lang="en-GB" sz="2500"/>
              <a:t>Example Scenario – Non-Domestic</a:t>
            </a:r>
          </a:p>
        </p:txBody>
      </p:sp>
      <p:sp>
        <p:nvSpPr>
          <p:cNvPr id="6" name="TextBox 5">
            <a:extLst>
              <a:ext uri="{FF2B5EF4-FFF2-40B4-BE49-F238E27FC236}">
                <a16:creationId xmlns:a16="http://schemas.microsoft.com/office/drawing/2014/main" id="{F6010DB4-16E0-E6AE-94CF-4D25470DB613}"/>
              </a:ext>
            </a:extLst>
          </p:cNvPr>
          <p:cNvSpPr txBox="1"/>
          <p:nvPr/>
        </p:nvSpPr>
        <p:spPr>
          <a:xfrm>
            <a:off x="285381" y="5220826"/>
            <a:ext cx="3716348" cy="1356955"/>
          </a:xfrm>
          <a:prstGeom prst="rect">
            <a:avLst/>
          </a:prstGeom>
        </p:spPr>
        <p:txBody>
          <a:bodyPr vert="horz" lIns="91440" tIns="45720" rIns="91440" bIns="45720" rtlCol="0">
            <a:normAutofit/>
          </a:bodyPr>
          <a:lstStyle>
            <a:lvl1pPr marL="228600" indent="-228600">
              <a:lnSpc>
                <a:spcPct val="90000"/>
              </a:lnSpc>
              <a:spcBef>
                <a:spcPts val="10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1pPr>
            <a:lvl2pPr marL="685800" indent="-228600">
              <a:lnSpc>
                <a:spcPct val="90000"/>
              </a:lnSpc>
              <a:spcBef>
                <a:spcPts val="500"/>
              </a:spcBef>
              <a:buClr>
                <a:srgbClr val="70ADA3"/>
              </a:buClr>
              <a:buFont typeface="Arial" panose="020B0604020202020204" pitchFamily="34" charset="0"/>
              <a:buChar char="•"/>
              <a:defRPr sz="1600">
                <a:latin typeface="Roboto" panose="02000000000000000000" pitchFamily="2" charset="0"/>
                <a:ea typeface="Roboto" panose="02000000000000000000" pitchFamily="2" charset="0"/>
              </a:defRPr>
            </a:lvl2pPr>
            <a:lvl3pPr marL="1143000" indent="-228600">
              <a:lnSpc>
                <a:spcPct val="90000"/>
              </a:lnSpc>
              <a:spcBef>
                <a:spcPts val="500"/>
              </a:spcBef>
              <a:buClr>
                <a:srgbClr val="70ADA3"/>
              </a:buClr>
              <a:buFont typeface="Arial" panose="020B0604020202020204" pitchFamily="34" charset="0"/>
              <a:buChar char="•"/>
              <a:defRPr sz="1400">
                <a:latin typeface="Roboto" panose="02000000000000000000" pitchFamily="2" charset="0"/>
                <a:ea typeface="Roboto" panose="02000000000000000000" pitchFamily="2" charset="0"/>
              </a:defRPr>
            </a:lvl3pPr>
            <a:lvl4pPr marL="1600200" indent="-228600">
              <a:lnSpc>
                <a:spcPct val="90000"/>
              </a:lnSpc>
              <a:spcBef>
                <a:spcPts val="500"/>
              </a:spcBef>
              <a:buClr>
                <a:srgbClr val="70ADA3"/>
              </a:buClr>
              <a:buFont typeface="Arial" panose="020B0604020202020204" pitchFamily="34" charset="0"/>
              <a:buChar char="•"/>
              <a:defRPr sz="1200">
                <a:latin typeface="Roboto" panose="02000000000000000000" pitchFamily="2" charset="0"/>
                <a:ea typeface="Roboto" panose="02000000000000000000" pitchFamily="2" charset="0"/>
              </a:defRPr>
            </a:lvl4pPr>
            <a:lvl5pPr marL="2057400" indent="-228600">
              <a:lnSpc>
                <a:spcPct val="90000"/>
              </a:lnSpc>
              <a:spcBef>
                <a:spcPts val="500"/>
              </a:spcBef>
              <a:buClr>
                <a:srgbClr val="70ADA3"/>
              </a:buClr>
              <a:buFont typeface="Arial" panose="020B0604020202020204" pitchFamily="34" charset="0"/>
              <a:buChar char="•"/>
              <a:defRPr sz="1100">
                <a:latin typeface="Roboto" panose="02000000000000000000" pitchFamily="2" charset="0"/>
                <a:ea typeface="Roboto" panose="02000000000000000000" pitchFamily="2"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Key Assumptions:</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£4m total pot</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Overall pot performance c. 55%</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Site visit multiplier 50%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r>
              <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Desktop investigation multiplier 20%</a:t>
            </a:r>
          </a:p>
          <a:p>
            <a:pPr marL="228600" marR="0" lvl="0" indent="-22860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Char char="•"/>
              <a:tabLst/>
              <a:defRPr/>
            </a:pPr>
            <a:endParaRPr kumimoji="0" lang="en-GB" sz="11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endParaRPr>
          </a:p>
        </p:txBody>
      </p:sp>
    </p:spTree>
    <p:extLst>
      <p:ext uri="{BB962C8B-B14F-4D97-AF65-F5344CB8AC3E}">
        <p14:creationId xmlns:p14="http://schemas.microsoft.com/office/powerpoint/2010/main" val="1976964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340D-4253-96E1-AC42-CC2B8349630E}"/>
              </a:ext>
            </a:extLst>
          </p:cNvPr>
          <p:cNvSpPr>
            <a:spLocks noGrp="1"/>
          </p:cNvSpPr>
          <p:nvPr>
            <p:ph type="title"/>
          </p:nvPr>
        </p:nvSpPr>
        <p:spPr/>
        <p:txBody>
          <a:bodyPr/>
          <a:lstStyle/>
          <a:p>
            <a:r>
              <a:rPr lang="en-GB"/>
              <a:t>Domestic Scenarios Compared</a:t>
            </a:r>
          </a:p>
        </p:txBody>
      </p:sp>
      <p:graphicFrame>
        <p:nvGraphicFramePr>
          <p:cNvPr id="5" name="Chart 4">
            <a:extLst>
              <a:ext uri="{FF2B5EF4-FFF2-40B4-BE49-F238E27FC236}">
                <a16:creationId xmlns:a16="http://schemas.microsoft.com/office/drawing/2014/main" id="{218277EF-E2EF-56CC-01C0-613B65129AA2}"/>
              </a:ext>
            </a:extLst>
          </p:cNvPr>
          <p:cNvGraphicFramePr>
            <a:graphicFrameLocks noGrp="1"/>
          </p:cNvGraphicFramePr>
          <p:nvPr/>
        </p:nvGraphicFramePr>
        <p:xfrm>
          <a:off x="838200" y="1557338"/>
          <a:ext cx="9592896" cy="50181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9438949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55340D-4253-96E1-AC42-CC2B8349630E}"/>
              </a:ext>
            </a:extLst>
          </p:cNvPr>
          <p:cNvSpPr>
            <a:spLocks noGrp="1"/>
          </p:cNvSpPr>
          <p:nvPr>
            <p:ph type="title"/>
          </p:nvPr>
        </p:nvSpPr>
        <p:spPr/>
        <p:txBody>
          <a:bodyPr/>
          <a:lstStyle/>
          <a:p>
            <a:r>
              <a:rPr lang="en-GB"/>
              <a:t>Non Domestic Scenarios Compared</a:t>
            </a:r>
          </a:p>
        </p:txBody>
      </p:sp>
      <p:graphicFrame>
        <p:nvGraphicFramePr>
          <p:cNvPr id="5" name="Chart 4">
            <a:extLst>
              <a:ext uri="{FF2B5EF4-FFF2-40B4-BE49-F238E27FC236}">
                <a16:creationId xmlns:a16="http://schemas.microsoft.com/office/drawing/2014/main" id="{75B50AE1-FB2E-31CC-9CC9-88E89638D0C6}"/>
              </a:ext>
            </a:extLst>
          </p:cNvPr>
          <p:cNvGraphicFramePr>
            <a:graphicFrameLocks noGrp="1"/>
          </p:cNvGraphicFramePr>
          <p:nvPr/>
        </p:nvGraphicFramePr>
        <p:xfrm>
          <a:off x="839788" y="1557338"/>
          <a:ext cx="9591308" cy="501816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47320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A30D57-05A4-B016-B544-01A9E3FF309C}"/>
              </a:ext>
            </a:extLst>
          </p:cNvPr>
          <p:cNvSpPr>
            <a:spLocks noGrp="1"/>
          </p:cNvSpPr>
          <p:nvPr>
            <p:ph type="title"/>
          </p:nvPr>
        </p:nvSpPr>
        <p:spPr/>
        <p:txBody>
          <a:bodyPr>
            <a:normAutofit/>
          </a:bodyPr>
          <a:lstStyle/>
          <a:p>
            <a:r>
              <a:rPr lang="en-GB"/>
              <a:t>Open Questions / Input Required</a:t>
            </a:r>
          </a:p>
        </p:txBody>
      </p:sp>
      <p:sp>
        <p:nvSpPr>
          <p:cNvPr id="3" name="Content Placeholder 2">
            <a:extLst>
              <a:ext uri="{FF2B5EF4-FFF2-40B4-BE49-F238E27FC236}">
                <a16:creationId xmlns:a16="http://schemas.microsoft.com/office/drawing/2014/main" id="{EF6A0A75-24C5-F762-1D76-7E64C35EE805}"/>
              </a:ext>
            </a:extLst>
          </p:cNvPr>
          <p:cNvSpPr>
            <a:spLocks noGrp="1"/>
          </p:cNvSpPr>
          <p:nvPr>
            <p:ph sz="quarter" idx="10"/>
          </p:nvPr>
        </p:nvSpPr>
        <p:spPr>
          <a:xfrm>
            <a:off x="906463" y="1931506"/>
            <a:ext cx="9217025" cy="4178330"/>
          </a:xfrm>
        </p:spPr>
        <p:txBody>
          <a:bodyPr>
            <a:normAutofit lnSpcReduction="10000"/>
          </a:bodyPr>
          <a:lstStyle/>
          <a:p>
            <a:r>
              <a:rPr lang="en-GB"/>
              <a:t>Should a different multiplier be determined for each pot, or is a single multiplier for all pots feasible? TDV varies by pot so the payment would differ by pot with a single multiplier.</a:t>
            </a:r>
          </a:p>
          <a:p>
            <a:r>
              <a:rPr lang="en-GB"/>
              <a:t>The change will need to define the initial values for the multipliers – input from TIG members would be appreciated. For information:</a:t>
            </a:r>
          </a:p>
          <a:p>
            <a:pPr lvl="1"/>
            <a:r>
              <a:rPr lang="en-GB"/>
              <a:t>Based on 2023/24 data</a:t>
            </a:r>
            <a:r>
              <a:rPr lang="en-GB" baseline="30000"/>
              <a:t>1</a:t>
            </a:r>
            <a:r>
              <a:rPr lang="en-GB"/>
              <a:t> there are approximately three times as many site visits for each confirmed theft reported (i.e. two site visits that would be eligible for payment under the change). Individual performance (by party and pot) varies significantly from 8-100%.</a:t>
            </a:r>
          </a:p>
          <a:p>
            <a:pPr lvl="1"/>
            <a:r>
              <a:rPr lang="en-GB"/>
              <a:t>It would appear many parties have only reported site visits. Excluding those parties, there were approximately seven times as many investigations as confirmed theft (i.e. a further four desktop investigations).</a:t>
            </a:r>
          </a:p>
          <a:p>
            <a:r>
              <a:rPr lang="en-GB"/>
              <a:t>Is there a need to explicitly call out that the parameters will be set in the first year as part of the change?</a:t>
            </a:r>
          </a:p>
          <a:p>
            <a:r>
              <a:rPr lang="en-GB"/>
              <a:t>Are there other changes needed not captured here? Is there a need for any changes to the general description of the scheme? Are there changes needed to the Unbilled Energy Code of Practice?</a:t>
            </a:r>
          </a:p>
          <a:p>
            <a:pPr marL="0" indent="0">
              <a:buNone/>
            </a:pPr>
            <a:endParaRPr lang="en-GB"/>
          </a:p>
        </p:txBody>
      </p:sp>
      <p:sp>
        <p:nvSpPr>
          <p:cNvPr id="4" name="Content Placeholder 2">
            <a:extLst>
              <a:ext uri="{FF2B5EF4-FFF2-40B4-BE49-F238E27FC236}">
                <a16:creationId xmlns:a16="http://schemas.microsoft.com/office/drawing/2014/main" id="{0517C9D4-0734-162F-05E4-518CF4D26826}"/>
              </a:ext>
            </a:extLst>
          </p:cNvPr>
          <p:cNvSpPr txBox="1">
            <a:spLocks/>
          </p:cNvSpPr>
          <p:nvPr/>
        </p:nvSpPr>
        <p:spPr>
          <a:xfrm>
            <a:off x="906463" y="6237251"/>
            <a:ext cx="9217025" cy="5112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kumimoji="0" lang="en-GB" sz="1200" b="0" i="0" u="none" strike="noStrike" kern="1200" cap="none" spc="0" normalizeH="0" baseline="0" noProof="0">
                <a:ln>
                  <a:noFill/>
                </a:ln>
                <a:solidFill>
                  <a:srgbClr val="000000"/>
                </a:solidFill>
                <a:effectLst/>
                <a:uLnTx/>
                <a:uFillTx/>
                <a:latin typeface="Roboto" panose="02000000000000000000" pitchFamily="2" charset="0"/>
                <a:ea typeface="Roboto" panose="02000000000000000000" pitchFamily="2" charset="0"/>
                <a:cs typeface="+mn-cs"/>
              </a:rPr>
              <a:t>1 – Based on 2023/24 Theft Data submitted prior to 18 July 2024, note although parties are required to submit investigations once they commence the current level of reporting suggests that not all suppliers are doing so.</a:t>
            </a:r>
          </a:p>
        </p:txBody>
      </p:sp>
    </p:spTree>
    <p:extLst>
      <p:ext uri="{BB962C8B-B14F-4D97-AF65-F5344CB8AC3E}">
        <p14:creationId xmlns:p14="http://schemas.microsoft.com/office/powerpoint/2010/main" val="35315107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FD7EA889-E37C-4654-1B35-38F7E6E27854}"/>
              </a:ext>
            </a:extLst>
          </p:cNvPr>
          <p:cNvSpPr>
            <a:spLocks noGrp="1"/>
          </p:cNvSpPr>
          <p:nvPr>
            <p:ph type="title"/>
          </p:nvPr>
        </p:nvSpPr>
        <p:spPr/>
        <p:txBody>
          <a:bodyPr/>
          <a:lstStyle/>
          <a:p>
            <a:r>
              <a:rPr lang="en-GB" dirty="0"/>
              <a:t>I0175 – Introducing a reasonable endeavours scheme within the rec</a:t>
            </a:r>
          </a:p>
        </p:txBody>
      </p:sp>
      <p:sp>
        <p:nvSpPr>
          <p:cNvPr id="5" name="Text Placeholder 4">
            <a:extLst>
              <a:ext uri="{FF2B5EF4-FFF2-40B4-BE49-F238E27FC236}">
                <a16:creationId xmlns:a16="http://schemas.microsoft.com/office/drawing/2014/main" id="{C3860FD8-918E-D4B3-7D91-CB43D9E5AF6D}"/>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127931465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234013-7278-3BF5-6F57-E4C2975B86B1}"/>
              </a:ext>
            </a:extLst>
          </p:cNvPr>
          <p:cNvSpPr>
            <a:spLocks noGrp="1"/>
          </p:cNvSpPr>
          <p:nvPr>
            <p:ph type="title"/>
          </p:nvPr>
        </p:nvSpPr>
        <p:spPr/>
        <p:txBody>
          <a:bodyPr/>
          <a:lstStyle/>
          <a:p>
            <a:r>
              <a:rPr lang="en-GB" dirty="0"/>
              <a:t>Usage of the scheme over the last 5 years </a:t>
            </a:r>
          </a:p>
        </p:txBody>
      </p:sp>
      <p:graphicFrame>
        <p:nvGraphicFramePr>
          <p:cNvPr id="9" name="Content Placeholder 8">
            <a:extLst>
              <a:ext uri="{FF2B5EF4-FFF2-40B4-BE49-F238E27FC236}">
                <a16:creationId xmlns:a16="http://schemas.microsoft.com/office/drawing/2014/main" id="{5B545C3B-6CAD-AAE4-EC1E-4EE5E3782D2C}"/>
              </a:ext>
            </a:extLst>
          </p:cNvPr>
          <p:cNvGraphicFramePr>
            <a:graphicFrameLocks noGrp="1"/>
          </p:cNvGraphicFramePr>
          <p:nvPr>
            <p:ph idx="1"/>
          </p:nvPr>
        </p:nvGraphicFramePr>
        <p:xfrm>
          <a:off x="1706879" y="1864851"/>
          <a:ext cx="8587412" cy="3540978"/>
        </p:xfrm>
        <a:graphic>
          <a:graphicData uri="http://schemas.openxmlformats.org/drawingml/2006/table">
            <a:tbl>
              <a:tblPr firstRow="1" firstCol="1" bandRow="1"/>
              <a:tblGrid>
                <a:gridCol w="1623069">
                  <a:extLst>
                    <a:ext uri="{9D8B030D-6E8A-4147-A177-3AD203B41FA5}">
                      <a16:colId xmlns:a16="http://schemas.microsoft.com/office/drawing/2014/main" val="1093902415"/>
                    </a:ext>
                  </a:extLst>
                </a:gridCol>
                <a:gridCol w="1392591">
                  <a:extLst>
                    <a:ext uri="{9D8B030D-6E8A-4147-A177-3AD203B41FA5}">
                      <a16:colId xmlns:a16="http://schemas.microsoft.com/office/drawing/2014/main" val="2779082200"/>
                    </a:ext>
                  </a:extLst>
                </a:gridCol>
                <a:gridCol w="1392591">
                  <a:extLst>
                    <a:ext uri="{9D8B030D-6E8A-4147-A177-3AD203B41FA5}">
                      <a16:colId xmlns:a16="http://schemas.microsoft.com/office/drawing/2014/main" val="1090523553"/>
                    </a:ext>
                  </a:extLst>
                </a:gridCol>
                <a:gridCol w="1392591">
                  <a:extLst>
                    <a:ext uri="{9D8B030D-6E8A-4147-A177-3AD203B41FA5}">
                      <a16:colId xmlns:a16="http://schemas.microsoft.com/office/drawing/2014/main" val="1744456597"/>
                    </a:ext>
                  </a:extLst>
                </a:gridCol>
                <a:gridCol w="1392591">
                  <a:extLst>
                    <a:ext uri="{9D8B030D-6E8A-4147-A177-3AD203B41FA5}">
                      <a16:colId xmlns:a16="http://schemas.microsoft.com/office/drawing/2014/main" val="1800899809"/>
                    </a:ext>
                  </a:extLst>
                </a:gridCol>
                <a:gridCol w="1393979">
                  <a:extLst>
                    <a:ext uri="{9D8B030D-6E8A-4147-A177-3AD203B41FA5}">
                      <a16:colId xmlns:a16="http://schemas.microsoft.com/office/drawing/2014/main" val="2562988109"/>
                    </a:ext>
                  </a:extLst>
                </a:gridCol>
              </a:tblGrid>
              <a:tr h="404148">
                <a:tc>
                  <a:txBody>
                    <a:bodyPr/>
                    <a:lstStyle/>
                    <a:p>
                      <a:pPr algn="ctr"/>
                      <a:r>
                        <a:rPr lang="en-GB" sz="1600" dirty="0">
                          <a:solidFill>
                            <a:srgbClr val="000000"/>
                          </a:solidFill>
                          <a:effectLst/>
                          <a:latin typeface="Calibri" panose="020F0502020204030204" pitchFamily="34" charset="0"/>
                          <a:ea typeface="Aptos" panose="020B0004020202020204" pitchFamily="34" charset="0"/>
                        </a:rPr>
                        <a:t> </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gridSpan="5">
                  <a:txBody>
                    <a:bodyPr/>
                    <a:lstStyle/>
                    <a:p>
                      <a:pPr algn="ctr"/>
                      <a:r>
                        <a:rPr lang="en-GB" sz="1600" b="1" dirty="0">
                          <a:solidFill>
                            <a:srgbClr val="000000"/>
                          </a:solidFill>
                          <a:effectLst/>
                          <a:latin typeface="Calibri" panose="020F0502020204030204" pitchFamily="34" charset="0"/>
                          <a:ea typeface="Aptos" panose="020B0004020202020204" pitchFamily="34" charset="0"/>
                        </a:rPr>
                        <a:t>Year</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88937157"/>
                  </a:ext>
                </a:extLst>
              </a:tr>
              <a:tr h="404148">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Allowance</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2019</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2022</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554093838"/>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1</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86</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76</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563631410"/>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86707246"/>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3</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4</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91852575"/>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4</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5</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104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286</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768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238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115943880"/>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5</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9</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104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305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854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316</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74048674"/>
                  </a:ext>
                </a:extLst>
              </a:tr>
              <a:tr h="38808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6</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15129579"/>
                  </a:ext>
                </a:extLst>
              </a:tr>
              <a:tr h="404148">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7</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0633542"/>
                  </a:ext>
                </a:extLst>
              </a:tr>
            </a:tbl>
          </a:graphicData>
        </a:graphic>
      </p:graphicFrame>
      <p:sp>
        <p:nvSpPr>
          <p:cNvPr id="11" name="TextBox 10">
            <a:extLst>
              <a:ext uri="{FF2B5EF4-FFF2-40B4-BE49-F238E27FC236}">
                <a16:creationId xmlns:a16="http://schemas.microsoft.com/office/drawing/2014/main" id="{2D63F278-6ADC-D6CE-B875-C947F225CBF3}"/>
              </a:ext>
            </a:extLst>
          </p:cNvPr>
          <p:cNvSpPr txBox="1"/>
          <p:nvPr/>
        </p:nvSpPr>
        <p:spPr>
          <a:xfrm>
            <a:off x="1706879" y="1225713"/>
            <a:ext cx="9334832" cy="830997"/>
          </a:xfrm>
          <a:prstGeom prst="rect">
            <a:avLst/>
          </a:prstGeom>
          <a:noFill/>
        </p:spPr>
        <p:txBody>
          <a:bodyPr wrap="square">
            <a:spAutoFit/>
          </a:bodyPr>
          <a:lstStyle/>
          <a:p>
            <a:pPr defTabSz="1219170"/>
            <a:r>
              <a:rPr lang="en-GB" sz="2400" dirty="0">
                <a:solidFill>
                  <a:srgbClr val="1D3E61"/>
                </a:solidFill>
                <a:latin typeface="Nunito Sans"/>
              </a:rPr>
              <a:t>The number of REDs claims received per category per year. </a:t>
            </a:r>
          </a:p>
          <a:p>
            <a:pPr defTabSz="1219170"/>
            <a:endParaRPr lang="en-GB" sz="2400" dirty="0">
              <a:solidFill>
                <a:srgbClr val="1D3E61"/>
              </a:solidFill>
              <a:latin typeface="Nunito Sans"/>
            </a:endParaRPr>
          </a:p>
        </p:txBody>
      </p:sp>
    </p:spTree>
    <p:extLst>
      <p:ext uri="{BB962C8B-B14F-4D97-AF65-F5344CB8AC3E}">
        <p14:creationId xmlns:p14="http://schemas.microsoft.com/office/powerpoint/2010/main" val="27962767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3FB4EE-5E81-C134-0991-CFC4B22A98A6}"/>
              </a:ext>
            </a:extLst>
          </p:cNvPr>
          <p:cNvSpPr>
            <a:spLocks noGrp="1"/>
          </p:cNvSpPr>
          <p:nvPr>
            <p:ph type="title"/>
          </p:nvPr>
        </p:nvSpPr>
        <p:spPr>
          <a:xfrm>
            <a:off x="609600" y="374188"/>
            <a:ext cx="10972800" cy="850107"/>
          </a:xfrm>
        </p:spPr>
        <p:txBody>
          <a:bodyPr/>
          <a:lstStyle/>
          <a:p>
            <a:r>
              <a:rPr lang="en-GB" dirty="0"/>
              <a:t>Successful claims</a:t>
            </a:r>
          </a:p>
        </p:txBody>
      </p:sp>
      <p:sp>
        <p:nvSpPr>
          <p:cNvPr id="4" name="TextBox 3">
            <a:extLst>
              <a:ext uri="{FF2B5EF4-FFF2-40B4-BE49-F238E27FC236}">
                <a16:creationId xmlns:a16="http://schemas.microsoft.com/office/drawing/2014/main" id="{91058246-80D5-CC95-179D-290399F61557}"/>
              </a:ext>
            </a:extLst>
          </p:cNvPr>
          <p:cNvSpPr txBox="1"/>
          <p:nvPr/>
        </p:nvSpPr>
        <p:spPr>
          <a:xfrm>
            <a:off x="758025" y="1418723"/>
            <a:ext cx="10357899" cy="830997"/>
          </a:xfrm>
          <a:prstGeom prst="rect">
            <a:avLst/>
          </a:prstGeom>
          <a:noFill/>
        </p:spPr>
        <p:txBody>
          <a:bodyPr wrap="square">
            <a:spAutoFit/>
          </a:bodyPr>
          <a:lstStyle/>
          <a:p>
            <a:pPr defTabSz="1219170" fontAlgn="base"/>
            <a:r>
              <a:rPr lang="en-GB" sz="2400" dirty="0">
                <a:solidFill>
                  <a:srgbClr val="1D3E61"/>
                </a:solidFill>
                <a:latin typeface="Nunito Sans"/>
              </a:rPr>
              <a:t>Of those received, the number of REDs claims processed (and paid) per category, per year.</a:t>
            </a:r>
          </a:p>
        </p:txBody>
      </p:sp>
      <p:graphicFrame>
        <p:nvGraphicFramePr>
          <p:cNvPr id="3" name="Table 2">
            <a:extLst>
              <a:ext uri="{FF2B5EF4-FFF2-40B4-BE49-F238E27FC236}">
                <a16:creationId xmlns:a16="http://schemas.microsoft.com/office/drawing/2014/main" id="{FB5C76C9-3E83-DBDB-6832-AB8647BA7656}"/>
              </a:ext>
            </a:extLst>
          </p:cNvPr>
          <p:cNvGraphicFramePr>
            <a:graphicFrameLocks noGrp="1"/>
          </p:cNvGraphicFramePr>
          <p:nvPr/>
        </p:nvGraphicFramePr>
        <p:xfrm>
          <a:off x="1749288" y="2474926"/>
          <a:ext cx="8375376" cy="3833947"/>
        </p:xfrm>
        <a:graphic>
          <a:graphicData uri="http://schemas.openxmlformats.org/drawingml/2006/table">
            <a:tbl>
              <a:tblPr firstRow="1" firstCol="1" bandRow="1"/>
              <a:tblGrid>
                <a:gridCol w="1582995">
                  <a:extLst>
                    <a:ext uri="{9D8B030D-6E8A-4147-A177-3AD203B41FA5}">
                      <a16:colId xmlns:a16="http://schemas.microsoft.com/office/drawing/2014/main" val="2955185084"/>
                    </a:ext>
                  </a:extLst>
                </a:gridCol>
                <a:gridCol w="1358205">
                  <a:extLst>
                    <a:ext uri="{9D8B030D-6E8A-4147-A177-3AD203B41FA5}">
                      <a16:colId xmlns:a16="http://schemas.microsoft.com/office/drawing/2014/main" val="1965572167"/>
                    </a:ext>
                  </a:extLst>
                </a:gridCol>
                <a:gridCol w="1358205">
                  <a:extLst>
                    <a:ext uri="{9D8B030D-6E8A-4147-A177-3AD203B41FA5}">
                      <a16:colId xmlns:a16="http://schemas.microsoft.com/office/drawing/2014/main" val="1975103163"/>
                    </a:ext>
                  </a:extLst>
                </a:gridCol>
                <a:gridCol w="1358205">
                  <a:extLst>
                    <a:ext uri="{9D8B030D-6E8A-4147-A177-3AD203B41FA5}">
                      <a16:colId xmlns:a16="http://schemas.microsoft.com/office/drawing/2014/main" val="1292689961"/>
                    </a:ext>
                  </a:extLst>
                </a:gridCol>
                <a:gridCol w="1358205">
                  <a:extLst>
                    <a:ext uri="{9D8B030D-6E8A-4147-A177-3AD203B41FA5}">
                      <a16:colId xmlns:a16="http://schemas.microsoft.com/office/drawing/2014/main" val="455240964"/>
                    </a:ext>
                  </a:extLst>
                </a:gridCol>
                <a:gridCol w="1359561">
                  <a:extLst>
                    <a:ext uri="{9D8B030D-6E8A-4147-A177-3AD203B41FA5}">
                      <a16:colId xmlns:a16="http://schemas.microsoft.com/office/drawing/2014/main" val="287264815"/>
                    </a:ext>
                  </a:extLst>
                </a:gridCol>
              </a:tblGrid>
              <a:tr h="436201">
                <a:tc>
                  <a:txBody>
                    <a:bodyPr/>
                    <a:lstStyle/>
                    <a:p>
                      <a:pPr algn="ctr"/>
                      <a:r>
                        <a:rPr lang="en-GB" sz="1600" dirty="0">
                          <a:solidFill>
                            <a:srgbClr val="000000"/>
                          </a:solidFill>
                          <a:effectLst/>
                          <a:latin typeface="Calibri" panose="020F0502020204030204" pitchFamily="34" charset="0"/>
                          <a:ea typeface="Aptos" panose="020B0004020202020204" pitchFamily="34" charset="0"/>
                        </a:rPr>
                        <a:t> </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gridSpan="5">
                  <a:txBody>
                    <a:bodyPr/>
                    <a:lstStyle/>
                    <a:p>
                      <a:pPr algn="ctr"/>
                      <a:r>
                        <a:rPr lang="en-GB" sz="1600" b="1" dirty="0">
                          <a:solidFill>
                            <a:srgbClr val="000000"/>
                          </a:solidFill>
                          <a:effectLst/>
                          <a:latin typeface="Calibri" panose="020F0502020204030204" pitchFamily="34" charset="0"/>
                          <a:ea typeface="Aptos" panose="020B0004020202020204" pitchFamily="34" charset="0"/>
                        </a:rPr>
                        <a:t>Year</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3263402278"/>
                  </a:ext>
                </a:extLst>
              </a:tr>
              <a:tr h="436201">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Allowance</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2019</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2022</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31698873"/>
                  </a:ext>
                </a:extLst>
              </a:tr>
              <a:tr h="4188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1</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17</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165776268"/>
                  </a:ext>
                </a:extLst>
              </a:tr>
              <a:tr h="4188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94875260"/>
                  </a:ext>
                </a:extLst>
              </a:tr>
              <a:tr h="4188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3</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17</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50834899"/>
                  </a:ext>
                </a:extLst>
              </a:tr>
              <a:tr h="4188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4</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5</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240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679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198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5311506"/>
                  </a:ext>
                </a:extLst>
              </a:tr>
              <a:tr h="4188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5</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257</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754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271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454529324"/>
                  </a:ext>
                </a:extLst>
              </a:tr>
              <a:tr h="43099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6</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34559006"/>
                  </a:ext>
                </a:extLst>
              </a:tr>
              <a:tr h="436201">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7</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2054329"/>
                  </a:ext>
                </a:extLst>
              </a:tr>
            </a:tbl>
          </a:graphicData>
        </a:graphic>
      </p:graphicFrame>
    </p:spTree>
    <p:extLst>
      <p:ext uri="{BB962C8B-B14F-4D97-AF65-F5344CB8AC3E}">
        <p14:creationId xmlns:p14="http://schemas.microsoft.com/office/powerpoint/2010/main" val="41419609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50C0A-9D34-43D4-4EF1-03D0C9BA8E14}"/>
              </a:ext>
            </a:extLst>
          </p:cNvPr>
          <p:cNvSpPr>
            <a:spLocks noGrp="1"/>
          </p:cNvSpPr>
          <p:nvPr>
            <p:ph type="title"/>
          </p:nvPr>
        </p:nvSpPr>
        <p:spPr/>
        <p:txBody>
          <a:bodyPr/>
          <a:lstStyle/>
          <a:p>
            <a:r>
              <a:rPr lang="en-GB" dirty="0"/>
              <a:t>Successful claims (percentage)</a:t>
            </a:r>
          </a:p>
        </p:txBody>
      </p:sp>
      <p:graphicFrame>
        <p:nvGraphicFramePr>
          <p:cNvPr id="3" name="Table 2">
            <a:extLst>
              <a:ext uri="{FF2B5EF4-FFF2-40B4-BE49-F238E27FC236}">
                <a16:creationId xmlns:a16="http://schemas.microsoft.com/office/drawing/2014/main" id="{F6384549-5C93-40E1-0D83-5178F26D3044}"/>
              </a:ext>
            </a:extLst>
          </p:cNvPr>
          <p:cNvGraphicFramePr>
            <a:graphicFrameLocks noGrp="1"/>
          </p:cNvGraphicFramePr>
          <p:nvPr/>
        </p:nvGraphicFramePr>
        <p:xfrm>
          <a:off x="1611465" y="1579659"/>
          <a:ext cx="8513194" cy="4090126"/>
        </p:xfrm>
        <a:graphic>
          <a:graphicData uri="http://schemas.openxmlformats.org/drawingml/2006/table">
            <a:tbl>
              <a:tblPr firstRow="1" firstCol="1" bandRow="1"/>
              <a:tblGrid>
                <a:gridCol w="1521685">
                  <a:extLst>
                    <a:ext uri="{9D8B030D-6E8A-4147-A177-3AD203B41FA5}">
                      <a16:colId xmlns:a16="http://schemas.microsoft.com/office/drawing/2014/main" val="3609945596"/>
                    </a:ext>
                  </a:extLst>
                </a:gridCol>
                <a:gridCol w="1320133">
                  <a:extLst>
                    <a:ext uri="{9D8B030D-6E8A-4147-A177-3AD203B41FA5}">
                      <a16:colId xmlns:a16="http://schemas.microsoft.com/office/drawing/2014/main" val="3913007043"/>
                    </a:ext>
                  </a:extLst>
                </a:gridCol>
                <a:gridCol w="1320133">
                  <a:extLst>
                    <a:ext uri="{9D8B030D-6E8A-4147-A177-3AD203B41FA5}">
                      <a16:colId xmlns:a16="http://schemas.microsoft.com/office/drawing/2014/main" val="622816006"/>
                    </a:ext>
                  </a:extLst>
                </a:gridCol>
                <a:gridCol w="1320133">
                  <a:extLst>
                    <a:ext uri="{9D8B030D-6E8A-4147-A177-3AD203B41FA5}">
                      <a16:colId xmlns:a16="http://schemas.microsoft.com/office/drawing/2014/main" val="845223479"/>
                    </a:ext>
                  </a:extLst>
                </a:gridCol>
                <a:gridCol w="1320133">
                  <a:extLst>
                    <a:ext uri="{9D8B030D-6E8A-4147-A177-3AD203B41FA5}">
                      <a16:colId xmlns:a16="http://schemas.microsoft.com/office/drawing/2014/main" val="1529166685"/>
                    </a:ext>
                  </a:extLst>
                </a:gridCol>
                <a:gridCol w="1710977">
                  <a:extLst>
                    <a:ext uri="{9D8B030D-6E8A-4147-A177-3AD203B41FA5}">
                      <a16:colId xmlns:a16="http://schemas.microsoft.com/office/drawing/2014/main" val="1950624492"/>
                    </a:ext>
                  </a:extLst>
                </a:gridCol>
              </a:tblGrid>
              <a:tr h="459007">
                <a:tc>
                  <a:txBody>
                    <a:bodyPr/>
                    <a:lstStyle/>
                    <a:p>
                      <a:pPr algn="ctr"/>
                      <a:r>
                        <a:rPr lang="en-GB" sz="1600" dirty="0">
                          <a:solidFill>
                            <a:srgbClr val="000000"/>
                          </a:solidFill>
                          <a:effectLst/>
                          <a:latin typeface="Calibri" panose="020F0502020204030204" pitchFamily="34" charset="0"/>
                          <a:ea typeface="Aptos" panose="020B0004020202020204" pitchFamily="34" charset="0"/>
                        </a:rPr>
                        <a:t> </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gridSpan="5">
                  <a:txBody>
                    <a:bodyPr/>
                    <a:lstStyle/>
                    <a:p>
                      <a:pPr algn="ctr"/>
                      <a:r>
                        <a:rPr lang="en-GB" sz="1600" b="1" dirty="0">
                          <a:solidFill>
                            <a:srgbClr val="000000"/>
                          </a:solidFill>
                          <a:effectLst/>
                          <a:latin typeface="Calibri" panose="020F0502020204030204" pitchFamily="34" charset="0"/>
                          <a:ea typeface="Aptos" panose="020B0004020202020204" pitchFamily="34" charset="0"/>
                        </a:rPr>
                        <a:t>Year</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027206918"/>
                  </a:ext>
                </a:extLst>
              </a:tr>
              <a:tr h="459007">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Allowance</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2019</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2022</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1216781"/>
                  </a:ext>
                </a:extLst>
              </a:tr>
              <a:tr h="4407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1</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50%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87%</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93%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806383330"/>
                  </a:ext>
                </a:extLst>
              </a:tr>
              <a:tr h="4407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50%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611189960"/>
                  </a:ext>
                </a:extLst>
              </a:tr>
              <a:tr h="4407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3</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50%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93%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53880717"/>
                  </a:ext>
                </a:extLst>
              </a:tr>
              <a:tr h="440769">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4</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100%</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3"/>
                    </a:solid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32645457"/>
                  </a:ext>
                </a:extLst>
              </a:tr>
              <a:tr h="496497">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5</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77%</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79%</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84%</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88%</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85%</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29506989"/>
                  </a:ext>
                </a:extLst>
              </a:tr>
              <a:tr h="453532">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6</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74096166"/>
                  </a:ext>
                </a:extLst>
              </a:tr>
              <a:tr h="459007">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7</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200" dirty="0">
                          <a:solidFill>
                            <a:srgbClr val="000000"/>
                          </a:solidFill>
                          <a:effectLst/>
                          <a:latin typeface="Calibri" panose="020F0502020204030204" pitchFamily="34" charset="0"/>
                          <a:ea typeface="Aptos" panose="020B0004020202020204" pitchFamily="34" charset="0"/>
                        </a:rPr>
                        <a:t>N/a</a:t>
                      </a:r>
                      <a:endParaRPr lang="en-GB" sz="12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dirty="0">
                          <a:solidFill>
                            <a:srgbClr val="000000"/>
                          </a:solidFill>
                          <a:effectLst/>
                          <a:latin typeface="Calibri" panose="020F0502020204030204" pitchFamily="34" charset="0"/>
                          <a:ea typeface="Aptos" panose="020B0004020202020204" pitchFamily="34" charset="0"/>
                        </a:rPr>
                        <a:t>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mn-cs"/>
                        </a:rPr>
                        <a:t>N/a</a:t>
                      </a:r>
                      <a:endParaRPr kumimoji="0" lang="en-GB" sz="1200" b="0" i="0" u="none" strike="noStrike" kern="1200" cap="none" spc="0" normalizeH="0" baseline="0" noProof="0" dirty="0">
                        <a:ln>
                          <a:noFill/>
                        </a:ln>
                        <a:solidFill>
                          <a:srgbClr val="1D3E61"/>
                        </a:solidFill>
                        <a:effectLst/>
                        <a:uLnTx/>
                        <a:uFillTx/>
                        <a:latin typeface="Calibri" panose="020F0502020204030204" pitchFamily="34" charset="0"/>
                        <a:ea typeface="Aptos" panose="020B0004020202020204" pitchFamily="34" charset="0"/>
                        <a:cs typeface="+mn-cs"/>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36576137"/>
                  </a:ext>
                </a:extLst>
              </a:tr>
            </a:tbl>
          </a:graphicData>
        </a:graphic>
      </p:graphicFrame>
    </p:spTree>
    <p:extLst>
      <p:ext uri="{BB962C8B-B14F-4D97-AF65-F5344CB8AC3E}">
        <p14:creationId xmlns:p14="http://schemas.microsoft.com/office/powerpoint/2010/main" val="62551206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DCC18-4796-BA8F-D4EC-EB9D3FC0B21B}"/>
              </a:ext>
            </a:extLst>
          </p:cNvPr>
          <p:cNvSpPr>
            <a:spLocks noGrp="1"/>
          </p:cNvSpPr>
          <p:nvPr>
            <p:ph type="title"/>
          </p:nvPr>
        </p:nvSpPr>
        <p:spPr/>
        <p:txBody>
          <a:bodyPr/>
          <a:lstStyle/>
          <a:p>
            <a:r>
              <a:rPr lang="en-GB" dirty="0"/>
              <a:t>RED scheme allowances</a:t>
            </a:r>
          </a:p>
        </p:txBody>
      </p:sp>
      <p:graphicFrame>
        <p:nvGraphicFramePr>
          <p:cNvPr id="3" name="Table 2">
            <a:extLst>
              <a:ext uri="{FF2B5EF4-FFF2-40B4-BE49-F238E27FC236}">
                <a16:creationId xmlns:a16="http://schemas.microsoft.com/office/drawing/2014/main" id="{E9D929CF-6270-FBE6-7E0B-9043E7B7ED97}"/>
              </a:ext>
            </a:extLst>
          </p:cNvPr>
          <p:cNvGraphicFramePr>
            <a:graphicFrameLocks noGrp="1"/>
          </p:cNvGraphicFramePr>
          <p:nvPr/>
        </p:nvGraphicFramePr>
        <p:xfrm>
          <a:off x="380999" y="1201617"/>
          <a:ext cx="11134724" cy="3891116"/>
        </p:xfrm>
        <a:graphic>
          <a:graphicData uri="http://schemas.openxmlformats.org/drawingml/2006/table">
            <a:tbl>
              <a:tblPr firstRow="1" bandRow="1"/>
              <a:tblGrid>
                <a:gridCol w="2049207">
                  <a:extLst>
                    <a:ext uri="{9D8B030D-6E8A-4147-A177-3AD203B41FA5}">
                      <a16:colId xmlns:a16="http://schemas.microsoft.com/office/drawing/2014/main" val="3007028054"/>
                    </a:ext>
                  </a:extLst>
                </a:gridCol>
                <a:gridCol w="3794297">
                  <a:extLst>
                    <a:ext uri="{9D8B030D-6E8A-4147-A177-3AD203B41FA5}">
                      <a16:colId xmlns:a16="http://schemas.microsoft.com/office/drawing/2014/main" val="3549361409"/>
                    </a:ext>
                  </a:extLst>
                </a:gridCol>
                <a:gridCol w="1663589">
                  <a:extLst>
                    <a:ext uri="{9D8B030D-6E8A-4147-A177-3AD203B41FA5}">
                      <a16:colId xmlns:a16="http://schemas.microsoft.com/office/drawing/2014/main" val="2131277345"/>
                    </a:ext>
                  </a:extLst>
                </a:gridCol>
                <a:gridCol w="3627631">
                  <a:extLst>
                    <a:ext uri="{9D8B030D-6E8A-4147-A177-3AD203B41FA5}">
                      <a16:colId xmlns:a16="http://schemas.microsoft.com/office/drawing/2014/main" val="3363150240"/>
                    </a:ext>
                  </a:extLst>
                </a:gridCol>
              </a:tblGrid>
              <a:tr h="522803">
                <a:tc>
                  <a:txBody>
                    <a:bodyPr/>
                    <a:lstStyle/>
                    <a:p>
                      <a:pPr algn="l" fontAlgn="base">
                        <a:spcBef>
                          <a:spcPts val="0"/>
                        </a:spcBef>
                        <a:spcAft>
                          <a:spcPts val="0"/>
                        </a:spcAft>
                      </a:pPr>
                      <a:r>
                        <a:rPr lang="en-GB" sz="1100" b="0" i="0" u="none" strike="noStrike" dirty="0">
                          <a:effectLst/>
                          <a:latin typeface="merriweather" panose="00000500000000000000" pitchFamily="2" charset="0"/>
                        </a:rPr>
                        <a:t>1 </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Has a meter tamper been discovered and     reported to the police?</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£125 (Fixed Amount)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TOG Report to Xoserve (TOG CRN);  Evidence of police notification; Crime     Reference Number; Witness Statement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42833958"/>
                  </a:ext>
                </a:extLst>
              </a:tr>
              <a:tr h="522803">
                <a:tc>
                  <a:txBody>
                    <a:bodyPr/>
                    <a:lstStyle/>
                    <a:p>
                      <a:pPr algn="l" fontAlgn="base">
                        <a:spcBef>
                          <a:spcPts val="0"/>
                        </a:spcBef>
                        <a:spcAft>
                          <a:spcPts val="0"/>
                        </a:spcAft>
                      </a:pPr>
                      <a:r>
                        <a:rPr lang="en-GB" sz="1100" b="0" i="0" u="none" strike="noStrike" dirty="0">
                          <a:effectLst/>
                          <a:latin typeface="merriweather" panose="00000500000000000000" pitchFamily="2" charset="0"/>
                        </a:rPr>
                        <a:t>Or 2</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Has an illegal reconnection been discovered and reported to the police</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£125 (Fixed Amount)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TOG Report to Xoserve (TOGCRN);  Evidence of police notification; Crime Reference Number; Witness Statement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1989068"/>
                  </a:ext>
                </a:extLst>
              </a:tr>
              <a:tr h="1010483">
                <a:tc>
                  <a:txBody>
                    <a:bodyPr/>
                    <a:lstStyle/>
                    <a:p>
                      <a:pPr algn="l" fontAlgn="base">
                        <a:spcBef>
                          <a:spcPts val="0"/>
                        </a:spcBef>
                        <a:spcAft>
                          <a:spcPts val="0"/>
                        </a:spcAft>
                      </a:pPr>
                      <a:r>
                        <a:rPr lang="en-GB" sz="1100" b="0" i="0" u="none" strike="noStrike" dirty="0">
                          <a:effectLst/>
                          <a:latin typeface="merriweather" panose="00000500000000000000" pitchFamily="2" charset="0"/>
                        </a:rPr>
                        <a:t>Or 4</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Was the theft conducted by an unlawful occupant or by a person who has  absconded leaving no forwarding address,  and the following actions been taken?:</a:t>
                      </a:r>
                      <a:endParaRPr lang="en-GB" sz="1100" b="0" i="0" u="none" strike="noStrike" dirty="0">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1100" b="0" i="0" u="none" strike="noStrike" dirty="0">
                          <a:effectLst/>
                          <a:latin typeface="var(--font-family-body)"/>
                        </a:rPr>
                        <a:t>3</a:t>
                      </a:r>
                      <a:endParaRPr lang="en-GB" sz="1100" b="0" i="0" u="none" strike="noStrike" dirty="0">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1100" b="0" i="0" u="none" strike="noStrike" dirty="0">
                          <a:effectLst/>
                          <a:latin typeface="var(--font-family-body)"/>
                        </a:rPr>
                        <a:t>2 or 4</a:t>
                      </a:r>
                      <a:endParaRPr lang="en-GB" sz="1100" b="0" i="0" u="none" strike="noStrike" dirty="0">
                        <a:effectLst/>
                        <a:latin typeface="Arial" panose="020B0604020202020204" pitchFamily="34" charset="0"/>
                      </a:endParaRPr>
                    </a:p>
                    <a:p>
                      <a:pPr algn="l" fontAlgn="base">
                        <a:spcBef>
                          <a:spcPts val="0"/>
                        </a:spcBef>
                        <a:spcAft>
                          <a:spcPts val="0"/>
                        </a:spcAft>
                        <a:buClrTx/>
                        <a:buSzPts val="1800"/>
                        <a:buFont typeface="Arial" panose="020B0604020202020204" pitchFamily="34" charset="0"/>
                        <a:buChar char="•"/>
                      </a:pPr>
                      <a:r>
                        <a:rPr lang="en-GB" sz="1100" b="0" i="0" u="none" strike="noStrike" dirty="0">
                          <a:effectLst/>
                          <a:latin typeface="var(--font-family-body)"/>
                        </a:rPr>
                        <a:t>5</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£125 (Fixed Amount)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TOG Report to Xoserve (TOG CRN);  Evidence of police notification; Crime     Reference Number; Witness Statement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23842987"/>
                  </a:ext>
                </a:extLst>
              </a:tr>
              <a:tr h="360243">
                <a:tc>
                  <a:txBody>
                    <a:bodyPr/>
                    <a:lstStyle/>
                    <a:p>
                      <a:pPr algn="l" fontAlgn="base">
                        <a:spcBef>
                          <a:spcPts val="0"/>
                        </a:spcBef>
                        <a:spcAft>
                          <a:spcPts val="0"/>
                        </a:spcAft>
                      </a:pPr>
                      <a:r>
                        <a:rPr lang="en-GB" sz="1100" b="0" i="0" u="none" strike="noStrike" dirty="0">
                          <a:effectLst/>
                          <a:latin typeface="merriweather" panose="00000500000000000000" pitchFamily="2" charset="0"/>
                        </a:rPr>
                        <a:t>3</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Have steps been taken to recover costs     (Actions 3, 4 and 5)</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£125 (Fixed Amount)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Details of Costs incurred; Evidence of  costs issued to customer</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7433840"/>
                  </a:ext>
                </a:extLst>
              </a:tr>
              <a:tr h="432813">
                <a:tc>
                  <a:txBody>
                    <a:bodyPr/>
                    <a:lstStyle/>
                    <a:p>
                      <a:pPr algn="l" fontAlgn="base">
                        <a:spcBef>
                          <a:spcPts val="0"/>
                        </a:spcBef>
                        <a:spcAft>
                          <a:spcPts val="0"/>
                        </a:spcAft>
                      </a:pPr>
                      <a:r>
                        <a:rPr lang="en-GB" sz="1100" b="0" i="0" u="none" strike="noStrike" dirty="0">
                          <a:effectLst/>
                          <a:latin typeface="merriweather" panose="00000500000000000000" pitchFamily="2" charset="0"/>
                        </a:rPr>
                        <a:t>5</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Has a meter Exchange been completed?</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Actual costs up to £250</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Description of tests carried out; Dates of work carried out; Costs associated with  work carried out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30142961"/>
                  </a:ext>
                </a:extLst>
              </a:tr>
              <a:tr h="432813">
                <a:tc>
                  <a:txBody>
                    <a:bodyPr/>
                    <a:lstStyle/>
                    <a:p>
                      <a:pPr algn="l" fontAlgn="base">
                        <a:spcBef>
                          <a:spcPts val="0"/>
                        </a:spcBef>
                        <a:spcAft>
                          <a:spcPts val="0"/>
                        </a:spcAft>
                      </a:pPr>
                      <a:r>
                        <a:rPr lang="en-GB" sz="1100" b="0" i="0" u="none" strike="noStrike" dirty="0">
                          <a:effectLst/>
                          <a:latin typeface="merriweather" panose="00000500000000000000" pitchFamily="2" charset="0"/>
                        </a:rPr>
                        <a:t>6</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Have forensic tests been completed?</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Actual costs up to £120</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Description of work carried out; Dates of work carried out; Costs associated with  work carried out</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44576641"/>
                  </a:ext>
                </a:extLst>
              </a:tr>
              <a:tr h="522803">
                <a:tc>
                  <a:txBody>
                    <a:bodyPr/>
                    <a:lstStyle/>
                    <a:p>
                      <a:pPr algn="l" fontAlgn="base">
                        <a:spcBef>
                          <a:spcPts val="0"/>
                        </a:spcBef>
                        <a:spcAft>
                          <a:spcPts val="0"/>
                        </a:spcAft>
                      </a:pPr>
                      <a:r>
                        <a:rPr lang="en-GB" sz="1100" b="0" i="0" u="none" strike="noStrike" dirty="0">
                          <a:effectLst/>
                          <a:latin typeface="merriweather" panose="00000500000000000000" pitchFamily="2" charset="0"/>
                        </a:rPr>
                        <a:t>7</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In the case of a theft at an I&amp;C site, have civil proceeding been issued and served,  or have legitimate reasons for not doing  so been presented?</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Actual costs</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ase">
                        <a:spcBef>
                          <a:spcPts val="0"/>
                        </a:spcBef>
                        <a:spcAft>
                          <a:spcPts val="0"/>
                        </a:spcAft>
                      </a:pPr>
                      <a:r>
                        <a:rPr lang="en-GB" sz="1100" b="0" i="0" u="none" strike="noStrike" dirty="0">
                          <a:effectLst/>
                          <a:latin typeface="merriweather" panose="00000500000000000000" pitchFamily="2" charset="0"/>
                        </a:rPr>
                        <a:t>Documentation to and from courts; or  Evidence to support decision not to take  civil action.</a:t>
                      </a:r>
                      <a:endParaRPr lang="en-GB" sz="1100" b="0" i="0" u="none" strike="noStrike" dirty="0">
                        <a:effectLst/>
                        <a:latin typeface="Arial" panose="020B0604020202020204" pitchFamily="34" charset="0"/>
                      </a:endParaRPr>
                    </a:p>
                  </a:txBody>
                  <a:tcPr marL="26341" marR="26341" marT="17561" marB="17561">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948101368"/>
                  </a:ext>
                </a:extLst>
              </a:tr>
            </a:tbl>
          </a:graphicData>
        </a:graphic>
      </p:graphicFrame>
      <p:sp>
        <p:nvSpPr>
          <p:cNvPr id="6" name="TextBox 5">
            <a:extLst>
              <a:ext uri="{FF2B5EF4-FFF2-40B4-BE49-F238E27FC236}">
                <a16:creationId xmlns:a16="http://schemas.microsoft.com/office/drawing/2014/main" id="{5B349597-24BA-F928-E00A-E946AAA7BCBF}"/>
              </a:ext>
            </a:extLst>
          </p:cNvPr>
          <p:cNvSpPr txBox="1"/>
          <p:nvPr/>
        </p:nvSpPr>
        <p:spPr>
          <a:xfrm>
            <a:off x="409574" y="5193251"/>
            <a:ext cx="11287125" cy="1323054"/>
          </a:xfrm>
          <a:prstGeom prst="rect">
            <a:avLst/>
          </a:prstGeom>
          <a:noFill/>
        </p:spPr>
        <p:txBody>
          <a:bodyPr wrap="square">
            <a:spAutoFit/>
          </a:bodyPr>
          <a:lstStyle/>
          <a:p>
            <a:pPr defTabSz="1219170" fontAlgn="base"/>
            <a:r>
              <a:rPr lang="en-GB" sz="1333" dirty="0">
                <a:solidFill>
                  <a:srgbClr val="000000"/>
                </a:solidFill>
                <a:latin typeface="Nunito Sans"/>
              </a:rPr>
              <a:t>Multiple allowable allowance(s):</a:t>
            </a:r>
          </a:p>
          <a:p>
            <a:pPr marL="228594" indent="-228594" defTabSz="1219170" fontAlgn="base">
              <a:buFont typeface="Arial" panose="020B0604020202020204" pitchFamily="34" charset="0"/>
              <a:buChar char="•"/>
            </a:pPr>
            <a:r>
              <a:rPr lang="en-GB" sz="1333" dirty="0">
                <a:solidFill>
                  <a:srgbClr val="000000"/>
                </a:solidFill>
                <a:latin typeface="Nunito Sans"/>
              </a:rPr>
              <a:t>1 or 1 and 3 or 1,3 and 5 or 1,3,5 and 6</a:t>
            </a:r>
          </a:p>
          <a:p>
            <a:pPr marL="228594" indent="-228594" defTabSz="1219170" fontAlgn="base">
              <a:buFont typeface="Arial" panose="020B0604020202020204" pitchFamily="34" charset="0"/>
              <a:buChar char="•"/>
            </a:pPr>
            <a:r>
              <a:rPr lang="en-GB" sz="1333" dirty="0">
                <a:solidFill>
                  <a:srgbClr val="000000"/>
                </a:solidFill>
                <a:latin typeface="Nunito Sans"/>
              </a:rPr>
              <a:t>2 or 2 and 3 or 2, 3 and 5 or 2,3,5 and 6</a:t>
            </a:r>
          </a:p>
          <a:p>
            <a:pPr marL="228594" indent="-228594" defTabSz="1219170" fontAlgn="base">
              <a:buFont typeface="Arial" panose="020B0604020202020204" pitchFamily="34" charset="0"/>
              <a:buChar char="•"/>
            </a:pPr>
            <a:r>
              <a:rPr lang="en-GB" sz="1333" dirty="0">
                <a:solidFill>
                  <a:srgbClr val="000000"/>
                </a:solidFill>
                <a:latin typeface="Nunito Sans"/>
              </a:rPr>
              <a:t>4 or 4 and 3 or 4,3 and 5 or 4,3,5 and 6</a:t>
            </a:r>
          </a:p>
          <a:p>
            <a:pPr marL="228594" indent="-228594" defTabSz="1219170" fontAlgn="base">
              <a:buFont typeface="Arial" panose="020B0604020202020204" pitchFamily="34" charset="0"/>
              <a:buChar char="•"/>
            </a:pPr>
            <a:r>
              <a:rPr lang="en-GB" sz="1333" dirty="0">
                <a:solidFill>
                  <a:srgbClr val="000000"/>
                </a:solidFill>
                <a:latin typeface="Nunito Sans"/>
              </a:rPr>
              <a:t>7</a:t>
            </a:r>
          </a:p>
          <a:p>
            <a:pPr defTabSz="1219170" fontAlgn="base"/>
            <a:r>
              <a:rPr lang="en-GB" sz="1333" dirty="0">
                <a:solidFill>
                  <a:srgbClr val="000000"/>
                </a:solidFill>
                <a:latin typeface="Nunito Sans"/>
              </a:rPr>
              <a:t>*In all cases only one allowance of 1, 2 and 4 can be made</a:t>
            </a:r>
          </a:p>
        </p:txBody>
      </p:sp>
    </p:spTree>
    <p:extLst>
      <p:ext uri="{BB962C8B-B14F-4D97-AF65-F5344CB8AC3E}">
        <p14:creationId xmlns:p14="http://schemas.microsoft.com/office/powerpoint/2010/main" val="35123597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416082-900E-13AA-3C2A-0365D64624A0}"/>
              </a:ext>
            </a:extLst>
          </p:cNvPr>
          <p:cNvSpPr>
            <a:spLocks noGrp="1"/>
          </p:cNvSpPr>
          <p:nvPr>
            <p:ph type="title"/>
          </p:nvPr>
        </p:nvSpPr>
        <p:spPr>
          <a:xfrm>
            <a:off x="609600" y="355468"/>
            <a:ext cx="10972800" cy="850107"/>
          </a:xfrm>
        </p:spPr>
        <p:txBody>
          <a:bodyPr/>
          <a:lstStyle/>
          <a:p>
            <a:r>
              <a:rPr lang="en-GB" dirty="0"/>
              <a:t>Payments Processed</a:t>
            </a:r>
          </a:p>
        </p:txBody>
      </p:sp>
      <p:graphicFrame>
        <p:nvGraphicFramePr>
          <p:cNvPr id="4" name="Table 3">
            <a:extLst>
              <a:ext uri="{FF2B5EF4-FFF2-40B4-BE49-F238E27FC236}">
                <a16:creationId xmlns:a16="http://schemas.microsoft.com/office/drawing/2014/main" id="{E2D25906-C045-36EA-59F3-0CD1F249E43C}"/>
              </a:ext>
            </a:extLst>
          </p:cNvPr>
          <p:cNvGraphicFramePr>
            <a:graphicFrameLocks noGrp="1"/>
          </p:cNvGraphicFramePr>
          <p:nvPr/>
        </p:nvGraphicFramePr>
        <p:xfrm>
          <a:off x="1526653" y="2841267"/>
          <a:ext cx="8820646" cy="1908312"/>
        </p:xfrm>
        <a:graphic>
          <a:graphicData uri="http://schemas.openxmlformats.org/drawingml/2006/table">
            <a:tbl>
              <a:tblPr firstRow="1" firstCol="1" bandRow="1"/>
              <a:tblGrid>
                <a:gridCol w="1580428">
                  <a:extLst>
                    <a:ext uri="{9D8B030D-6E8A-4147-A177-3AD203B41FA5}">
                      <a16:colId xmlns:a16="http://schemas.microsoft.com/office/drawing/2014/main" val="4265096369"/>
                    </a:ext>
                  </a:extLst>
                </a:gridCol>
                <a:gridCol w="1734132">
                  <a:extLst>
                    <a:ext uri="{9D8B030D-6E8A-4147-A177-3AD203B41FA5}">
                      <a16:colId xmlns:a16="http://schemas.microsoft.com/office/drawing/2014/main" val="2883124962"/>
                    </a:ext>
                  </a:extLst>
                </a:gridCol>
                <a:gridCol w="1732892">
                  <a:extLst>
                    <a:ext uri="{9D8B030D-6E8A-4147-A177-3AD203B41FA5}">
                      <a16:colId xmlns:a16="http://schemas.microsoft.com/office/drawing/2014/main" val="3721159202"/>
                    </a:ext>
                  </a:extLst>
                </a:gridCol>
                <a:gridCol w="1886597">
                  <a:extLst>
                    <a:ext uri="{9D8B030D-6E8A-4147-A177-3AD203B41FA5}">
                      <a16:colId xmlns:a16="http://schemas.microsoft.com/office/drawing/2014/main" val="3216672452"/>
                    </a:ext>
                  </a:extLst>
                </a:gridCol>
                <a:gridCol w="1886597">
                  <a:extLst>
                    <a:ext uri="{9D8B030D-6E8A-4147-A177-3AD203B41FA5}">
                      <a16:colId xmlns:a16="http://schemas.microsoft.com/office/drawing/2014/main" val="2923245592"/>
                    </a:ext>
                  </a:extLst>
                </a:gridCol>
              </a:tblGrid>
              <a:tr h="636104">
                <a:tc gridSpan="5">
                  <a:txBody>
                    <a:bodyPr/>
                    <a:lstStyle/>
                    <a:p>
                      <a:pPr algn="ctr"/>
                      <a:r>
                        <a:rPr lang="en-GB" sz="1600" b="1" dirty="0">
                          <a:solidFill>
                            <a:srgbClr val="000000"/>
                          </a:solidFill>
                          <a:effectLst/>
                          <a:latin typeface="Calibri" panose="020F0502020204030204" pitchFamily="34" charset="0"/>
                          <a:ea typeface="Aptos" panose="020B0004020202020204" pitchFamily="34" charset="0"/>
                        </a:rPr>
                        <a:t>Year</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1393098566"/>
                  </a:ext>
                </a:extLst>
              </a:tr>
              <a:tr h="636104">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2019</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2020</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2021</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2022</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ctr"/>
                      <a:r>
                        <a:rPr lang="en-GB" sz="1600" b="1" dirty="0">
                          <a:solidFill>
                            <a:srgbClr val="000000"/>
                          </a:solidFill>
                          <a:effectLst/>
                          <a:latin typeface="Calibri" panose="020F0502020204030204" pitchFamily="34" charset="0"/>
                          <a:ea typeface="Aptos" panose="020B0004020202020204" pitchFamily="34" charset="0"/>
                        </a:rPr>
                        <a:t>2023</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74735923"/>
                  </a:ext>
                </a:extLst>
              </a:tr>
              <a:tr h="636104">
                <a:tc>
                  <a:txBody>
                    <a:bodyPr/>
                    <a:lstStyle/>
                    <a:p>
                      <a:pPr algn="r"/>
                      <a:r>
                        <a:rPr lang="en-GB" sz="1600" dirty="0">
                          <a:solidFill>
                            <a:srgbClr val="000000"/>
                          </a:solidFill>
                          <a:effectLst/>
                          <a:latin typeface="Calibri" panose="020F0502020204030204" pitchFamily="34" charset="0"/>
                          <a:ea typeface="Aptos" panose="020B0004020202020204" pitchFamily="34" charset="0"/>
                        </a:rPr>
                        <a:t>-£ 2,210.00 </a:t>
                      </a:r>
                      <a:endParaRPr lang="en-GB" sz="1600" dirty="0">
                        <a:effectLst/>
                        <a:latin typeface="Calibri" panose="020F0502020204030204" pitchFamily="34" charset="0"/>
                        <a:ea typeface="Aptos" panose="020B0004020202020204" pitchFamily="34" charset="0"/>
                      </a:endParaRPr>
                    </a:p>
                  </a:txBody>
                  <a:tcPr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r"/>
                      <a:r>
                        <a:rPr lang="en-GB" sz="1600" dirty="0">
                          <a:solidFill>
                            <a:srgbClr val="000000"/>
                          </a:solidFill>
                          <a:effectLst/>
                          <a:latin typeface="Calibri" panose="020F0502020204030204" pitchFamily="34" charset="0"/>
                          <a:ea typeface="Aptos" panose="020B0004020202020204" pitchFamily="34" charset="0"/>
                        </a:rPr>
                        <a:t>-£ 22,980.00 </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r"/>
                      <a:r>
                        <a:rPr lang="en-GB" sz="1600" dirty="0">
                          <a:solidFill>
                            <a:srgbClr val="000000"/>
                          </a:solidFill>
                          <a:effectLst/>
                          <a:latin typeface="Calibri" panose="020F0502020204030204" pitchFamily="34" charset="0"/>
                          <a:ea typeface="Aptos" panose="020B0004020202020204" pitchFamily="34" charset="0"/>
                        </a:rPr>
                        <a:t>-£ 86,702.00 </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r"/>
                      <a:r>
                        <a:rPr lang="en-GB" sz="1600" dirty="0">
                          <a:solidFill>
                            <a:srgbClr val="000000"/>
                          </a:solidFill>
                          <a:effectLst/>
                          <a:latin typeface="Calibri" panose="020F0502020204030204" pitchFamily="34" charset="0"/>
                          <a:ea typeface="Aptos" panose="020B0004020202020204" pitchFamily="34" charset="0"/>
                        </a:rPr>
                        <a:t>-£ 261,246.00 </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tc>
                  <a:txBody>
                    <a:bodyPr/>
                    <a:lstStyle/>
                    <a:p>
                      <a:pPr algn="r"/>
                      <a:r>
                        <a:rPr lang="en-GB" sz="1600" dirty="0">
                          <a:solidFill>
                            <a:srgbClr val="000000"/>
                          </a:solidFill>
                          <a:effectLst/>
                          <a:latin typeface="Calibri" panose="020F0502020204030204" pitchFamily="34" charset="0"/>
                          <a:ea typeface="Aptos" panose="020B0004020202020204" pitchFamily="34" charset="0"/>
                        </a:rPr>
                        <a:t>-£ 100,938.00 </a:t>
                      </a:r>
                      <a:endParaRPr lang="en-GB" sz="1600" dirty="0">
                        <a:effectLst/>
                        <a:latin typeface="Calibri" panose="020F0502020204030204" pitchFamily="34" charset="0"/>
                        <a:ea typeface="Aptos" panose="020B0004020202020204" pitchFamily="34" charset="0"/>
                      </a:endParaRPr>
                    </a:p>
                  </a:txBody>
                  <a:tcPr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27221022"/>
                  </a:ext>
                </a:extLst>
              </a:tr>
            </a:tbl>
          </a:graphicData>
        </a:graphic>
      </p:graphicFrame>
      <p:sp>
        <p:nvSpPr>
          <p:cNvPr id="6" name="TextBox 5">
            <a:extLst>
              <a:ext uri="{FF2B5EF4-FFF2-40B4-BE49-F238E27FC236}">
                <a16:creationId xmlns:a16="http://schemas.microsoft.com/office/drawing/2014/main" id="{3B173C8B-7DA0-5FB5-448F-FBA3660C92FB}"/>
              </a:ext>
            </a:extLst>
          </p:cNvPr>
          <p:cNvSpPr txBox="1"/>
          <p:nvPr/>
        </p:nvSpPr>
        <p:spPr>
          <a:xfrm>
            <a:off x="1441837" y="1777199"/>
            <a:ext cx="8905463" cy="461665"/>
          </a:xfrm>
          <a:prstGeom prst="rect">
            <a:avLst/>
          </a:prstGeom>
          <a:noFill/>
        </p:spPr>
        <p:txBody>
          <a:bodyPr wrap="square">
            <a:spAutoFit/>
          </a:bodyPr>
          <a:lstStyle/>
          <a:p>
            <a:pPr defTabSz="1219170"/>
            <a:r>
              <a:rPr lang="en-GB" sz="2400" dirty="0">
                <a:solidFill>
                  <a:srgbClr val="1D3E61"/>
                </a:solidFill>
                <a:latin typeface="Nunito Sans"/>
              </a:rPr>
              <a:t>The total financial value of the processed REDs claims per year</a:t>
            </a:r>
          </a:p>
        </p:txBody>
      </p:sp>
    </p:spTree>
    <p:extLst>
      <p:ext uri="{BB962C8B-B14F-4D97-AF65-F5344CB8AC3E}">
        <p14:creationId xmlns:p14="http://schemas.microsoft.com/office/powerpoint/2010/main" val="13323389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59CC90-A77A-1BDE-0C50-FC82849F0E89}"/>
              </a:ext>
            </a:extLst>
          </p:cNvPr>
          <p:cNvSpPr>
            <a:spLocks noGrp="1"/>
          </p:cNvSpPr>
          <p:nvPr>
            <p:ph type="title"/>
          </p:nvPr>
        </p:nvSpPr>
        <p:spPr/>
        <p:txBody>
          <a:bodyPr/>
          <a:lstStyle/>
          <a:p>
            <a:r>
              <a:rPr lang="en-GB" dirty="0"/>
              <a:t>Validation checks</a:t>
            </a:r>
          </a:p>
        </p:txBody>
      </p:sp>
      <p:sp>
        <p:nvSpPr>
          <p:cNvPr id="8" name="TextBox 7">
            <a:extLst>
              <a:ext uri="{FF2B5EF4-FFF2-40B4-BE49-F238E27FC236}">
                <a16:creationId xmlns:a16="http://schemas.microsoft.com/office/drawing/2014/main" id="{01AD187E-2DE7-533F-B512-B6CF28E5B150}"/>
              </a:ext>
            </a:extLst>
          </p:cNvPr>
          <p:cNvSpPr txBox="1"/>
          <p:nvPr/>
        </p:nvSpPr>
        <p:spPr>
          <a:xfrm>
            <a:off x="504825" y="1199674"/>
            <a:ext cx="10972799" cy="4976812"/>
          </a:xfrm>
          <a:prstGeom prst="rect">
            <a:avLst/>
          </a:prstGeom>
          <a:noFill/>
        </p:spPr>
        <p:txBody>
          <a:bodyPr wrap="square">
            <a:spAutoFit/>
          </a:bodyPr>
          <a:lstStyle/>
          <a:p>
            <a:pPr defTabSz="1219170" fontAlgn="base"/>
            <a:r>
              <a:rPr lang="en-GB" sz="1867" b="1" dirty="0">
                <a:solidFill>
                  <a:srgbClr val="000000"/>
                </a:solidFill>
                <a:latin typeface="Nunito Sans"/>
              </a:rPr>
              <a:t>Validation checks include the below;</a:t>
            </a:r>
          </a:p>
          <a:p>
            <a:pPr defTabSz="1219170" fontAlgn="base"/>
            <a:endParaRPr lang="en-GB" sz="1867" dirty="0">
              <a:solidFill>
                <a:srgbClr val="000000"/>
              </a:solidFill>
              <a:latin typeface="Nunito Sans"/>
            </a:endParaRPr>
          </a:p>
          <a:p>
            <a:pPr marL="380990" indent="-380990" defTabSz="1219170" fontAlgn="base">
              <a:buFont typeface="Arial" panose="020B0604020202020204" pitchFamily="34" charset="0"/>
              <a:buChar char="•"/>
            </a:pPr>
            <a:r>
              <a:rPr lang="en-GB" sz="1867" dirty="0">
                <a:solidFill>
                  <a:srgbClr val="000000"/>
                </a:solidFill>
                <a:latin typeface="Nunito Sans"/>
              </a:rPr>
              <a:t> Whether it is an open TOG Contact</a:t>
            </a:r>
          </a:p>
          <a:p>
            <a:pPr marL="380990" indent="-380990" defTabSz="1219170" fontAlgn="base">
              <a:buFont typeface="Arial" panose="020B0604020202020204" pitchFamily="34" charset="0"/>
              <a:buChar char="•"/>
            </a:pPr>
            <a:r>
              <a:rPr lang="en-GB" sz="1867" dirty="0">
                <a:solidFill>
                  <a:srgbClr val="000000"/>
                </a:solidFill>
                <a:latin typeface="Nunito Sans"/>
              </a:rPr>
              <a:t> Ownership period</a:t>
            </a:r>
          </a:p>
          <a:p>
            <a:pPr marL="380990" indent="-380990" defTabSz="1219170" fontAlgn="base">
              <a:buFont typeface="Arial" panose="020B0604020202020204" pitchFamily="34" charset="0"/>
              <a:buChar char="•"/>
            </a:pPr>
            <a:r>
              <a:rPr lang="en-GB" sz="1867" dirty="0">
                <a:solidFill>
                  <a:srgbClr val="000000"/>
                </a:solidFill>
                <a:latin typeface="Nunito Sans"/>
              </a:rPr>
              <a:t> TOG period</a:t>
            </a:r>
          </a:p>
          <a:p>
            <a:pPr marL="380990" indent="-380990" defTabSz="1219170" fontAlgn="base">
              <a:buFont typeface="Arial" panose="020B0604020202020204" pitchFamily="34" charset="0"/>
              <a:buChar char="•"/>
            </a:pPr>
            <a:r>
              <a:rPr lang="en-GB" sz="1867" dirty="0">
                <a:solidFill>
                  <a:srgbClr val="000000"/>
                </a:solidFill>
                <a:latin typeface="Nunito Sans"/>
              </a:rPr>
              <a:t> KWh energy stolen</a:t>
            </a:r>
          </a:p>
          <a:p>
            <a:pPr marL="380990" indent="-380990" defTabSz="1219170" fontAlgn="base">
              <a:buFont typeface="Arial" panose="020B0604020202020204" pitchFamily="34" charset="0"/>
              <a:buChar char="•"/>
            </a:pPr>
            <a:r>
              <a:rPr lang="en-GB" sz="1867" dirty="0">
                <a:solidFill>
                  <a:srgbClr val="000000"/>
                </a:solidFill>
                <a:latin typeface="Nunito Sans"/>
              </a:rPr>
              <a:t> Stakeholder Short Code (SSC)</a:t>
            </a:r>
          </a:p>
          <a:p>
            <a:pPr marL="380990" indent="-380990" defTabSz="1219170" fontAlgn="base">
              <a:buFont typeface="Arial" panose="020B0604020202020204" pitchFamily="34" charset="0"/>
              <a:buChar char="•"/>
            </a:pPr>
            <a:r>
              <a:rPr lang="en-GB" sz="1867" dirty="0">
                <a:solidFill>
                  <a:srgbClr val="000000"/>
                </a:solidFill>
                <a:latin typeface="Nunito Sans"/>
              </a:rPr>
              <a:t> Meter Point Reference Number (MPRN) for the site</a:t>
            </a:r>
          </a:p>
          <a:p>
            <a:pPr marL="380990" indent="-380990" defTabSz="1219170" fontAlgn="base">
              <a:buFont typeface="Arial" panose="020B0604020202020204" pitchFamily="34" charset="0"/>
              <a:buChar char="•"/>
            </a:pPr>
            <a:r>
              <a:rPr lang="en-GB" sz="1867" dirty="0">
                <a:solidFill>
                  <a:srgbClr val="000000"/>
                </a:solidFill>
                <a:latin typeface="Nunito Sans"/>
              </a:rPr>
              <a:t> CMS Contact Reference Number (CRN)</a:t>
            </a:r>
          </a:p>
          <a:p>
            <a:pPr marL="380990" indent="-380990" defTabSz="1219170" fontAlgn="base">
              <a:buFont typeface="Arial" panose="020B0604020202020204" pitchFamily="34" charset="0"/>
              <a:buChar char="•"/>
            </a:pPr>
            <a:r>
              <a:rPr lang="en-GB" sz="1867" dirty="0">
                <a:solidFill>
                  <a:srgbClr val="000000"/>
                </a:solidFill>
                <a:latin typeface="Nunito Sans"/>
              </a:rPr>
              <a:t> Domestic or commercial usage</a:t>
            </a:r>
          </a:p>
          <a:p>
            <a:pPr marL="380990" indent="-380990" defTabSz="1219170" fontAlgn="base">
              <a:buFont typeface="Arial" panose="020B0604020202020204" pitchFamily="34" charset="0"/>
              <a:buChar char="•"/>
            </a:pPr>
            <a:r>
              <a:rPr lang="en-GB" sz="1867" dirty="0">
                <a:solidFill>
                  <a:srgbClr val="000000"/>
                </a:solidFill>
                <a:latin typeface="Nunito Sans"/>
              </a:rPr>
              <a:t> Shipper reference number</a:t>
            </a:r>
          </a:p>
          <a:p>
            <a:pPr marL="380990" indent="-380990" defTabSz="1219170" fontAlgn="base">
              <a:buFont typeface="Arial" panose="020B0604020202020204" pitchFamily="34" charset="0"/>
              <a:buChar char="•"/>
            </a:pPr>
            <a:r>
              <a:rPr lang="en-GB" sz="1867" dirty="0">
                <a:solidFill>
                  <a:srgbClr val="000000"/>
                </a:solidFill>
                <a:latin typeface="Nunito Sans"/>
              </a:rPr>
              <a:t> Which Allowance is being claiming for</a:t>
            </a:r>
          </a:p>
          <a:p>
            <a:pPr defTabSz="1219170" fontAlgn="base">
              <a:buFont typeface="Arial" panose="020B0604020202020204" pitchFamily="34" charset="0"/>
              <a:buChar char="•"/>
            </a:pPr>
            <a:endParaRPr lang="en-GB" sz="1867" dirty="0">
              <a:solidFill>
                <a:srgbClr val="000000"/>
              </a:solidFill>
              <a:latin typeface="Nunito Sans"/>
            </a:endParaRPr>
          </a:p>
          <a:p>
            <a:pPr defTabSz="1219170" fontAlgn="base"/>
            <a:r>
              <a:rPr lang="en-GB" sz="1867" b="1" dirty="0">
                <a:solidFill>
                  <a:srgbClr val="000000"/>
                </a:solidFill>
                <a:latin typeface="Nunito Sans"/>
              </a:rPr>
              <a:t>If claim is rejected:</a:t>
            </a:r>
          </a:p>
          <a:p>
            <a:pPr defTabSz="1219170" fontAlgn="base"/>
            <a:endParaRPr lang="en-GB" sz="1867" dirty="0">
              <a:solidFill>
                <a:srgbClr val="000000"/>
              </a:solidFill>
              <a:latin typeface="Nunito Sans"/>
            </a:endParaRPr>
          </a:p>
          <a:p>
            <a:pPr defTabSz="1219170" fontAlgn="base"/>
            <a:r>
              <a:rPr lang="en-GB" sz="1867" dirty="0">
                <a:solidFill>
                  <a:srgbClr val="000000"/>
                </a:solidFill>
                <a:latin typeface="Nunito Sans"/>
              </a:rPr>
              <a:t>The Shipper will be contacted and receive the information relating to the rejection reasons, if agreed the Shipper can potentially resubmit the claim with amended valid info, or submit a new claim.</a:t>
            </a:r>
          </a:p>
        </p:txBody>
      </p:sp>
    </p:spTree>
    <p:extLst>
      <p:ext uri="{BB962C8B-B14F-4D97-AF65-F5344CB8AC3E}">
        <p14:creationId xmlns:p14="http://schemas.microsoft.com/office/powerpoint/2010/main" val="1524169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93215-A4E9-C3AD-C91C-02744F247789}"/>
              </a:ext>
            </a:extLst>
          </p:cNvPr>
          <p:cNvSpPr>
            <a:spLocks noGrp="1"/>
          </p:cNvSpPr>
          <p:nvPr>
            <p:ph type="title"/>
          </p:nvPr>
        </p:nvSpPr>
        <p:spPr>
          <a:xfrm>
            <a:off x="609600" y="0"/>
            <a:ext cx="10972800" cy="850107"/>
          </a:xfrm>
        </p:spPr>
        <p:txBody>
          <a:bodyPr/>
          <a:lstStyle/>
          <a:p>
            <a:r>
              <a:rPr lang="en-GB" dirty="0"/>
              <a:t>Rejections </a:t>
            </a:r>
          </a:p>
        </p:txBody>
      </p:sp>
      <p:sp>
        <p:nvSpPr>
          <p:cNvPr id="4" name="TextBox 3">
            <a:extLst>
              <a:ext uri="{FF2B5EF4-FFF2-40B4-BE49-F238E27FC236}">
                <a16:creationId xmlns:a16="http://schemas.microsoft.com/office/drawing/2014/main" id="{F9074923-DBE3-479E-130A-6C11AF5E2AD7}"/>
              </a:ext>
            </a:extLst>
          </p:cNvPr>
          <p:cNvSpPr txBox="1"/>
          <p:nvPr/>
        </p:nvSpPr>
        <p:spPr>
          <a:xfrm>
            <a:off x="609600" y="586979"/>
            <a:ext cx="10972800" cy="6266972"/>
          </a:xfrm>
          <a:prstGeom prst="rect">
            <a:avLst/>
          </a:prstGeom>
          <a:noFill/>
        </p:spPr>
        <p:txBody>
          <a:bodyPr wrap="square">
            <a:spAutoFit/>
          </a:bodyPr>
          <a:lstStyle/>
          <a:p>
            <a:pPr defTabSz="1219170"/>
            <a:r>
              <a:rPr lang="en-GB" sz="1600" dirty="0">
                <a:solidFill>
                  <a:srgbClr val="000000"/>
                </a:solidFill>
                <a:latin typeface="Nunito Sans"/>
              </a:rPr>
              <a:t>A claim can be rejected for a number of reasons. Some of the rejections are listed below:</a:t>
            </a:r>
          </a:p>
          <a:p>
            <a:pPr defTabSz="1219170"/>
            <a:endParaRPr lang="en-GB" sz="1467" dirty="0">
              <a:solidFill>
                <a:srgbClr val="000000"/>
              </a:solidFill>
              <a:latin typeface="Nunito Sans" pitchFamily="2" charset="0"/>
            </a:endParaRPr>
          </a:p>
          <a:p>
            <a:pPr defTabSz="1219170"/>
            <a:r>
              <a:rPr lang="en-GB" sz="1333" b="1" dirty="0">
                <a:solidFill>
                  <a:srgbClr val="000000"/>
                </a:solidFill>
                <a:latin typeface="Nunito Sans"/>
              </a:rPr>
              <a:t>A valid TOG Contact does not exist on CMS</a:t>
            </a:r>
          </a:p>
          <a:p>
            <a:pPr marL="380990" indent="-380990" defTabSz="1219170">
              <a:buFont typeface="Arial" panose="020B0604020202020204" pitchFamily="34" charset="0"/>
              <a:buChar char="•"/>
            </a:pPr>
            <a:r>
              <a:rPr lang="en-GB" sz="1333" dirty="0">
                <a:solidFill>
                  <a:srgbClr val="000000"/>
                </a:solidFill>
                <a:latin typeface="Nunito Sans"/>
              </a:rPr>
              <a:t>Shipper does not provide Volume or TOG period on Corresponding CMS TOG Contact</a:t>
            </a:r>
          </a:p>
          <a:p>
            <a:pPr marL="380990" indent="-380990" defTabSz="1219170" fontAlgn="base">
              <a:buFont typeface="Arial" panose="020B0604020202020204" pitchFamily="34" charset="0"/>
              <a:buChar char="•"/>
            </a:pPr>
            <a:r>
              <a:rPr lang="en-GB" sz="1333" dirty="0">
                <a:solidFill>
                  <a:srgbClr val="000000"/>
                </a:solidFill>
                <a:latin typeface="Nunito Sans"/>
              </a:rPr>
              <a:t>No theft details have been provided on the CMS TOG Contact</a:t>
            </a:r>
          </a:p>
          <a:p>
            <a:pPr marL="380990" indent="-380990" defTabSz="1219170" fontAlgn="base">
              <a:buFont typeface="Arial" panose="020B0604020202020204" pitchFamily="34" charset="0"/>
              <a:buChar char="•"/>
            </a:pPr>
            <a:endParaRPr lang="en-GB" sz="1333" dirty="0">
              <a:solidFill>
                <a:srgbClr val="000000"/>
              </a:solidFill>
              <a:latin typeface="Nunito Sans"/>
            </a:endParaRPr>
          </a:p>
          <a:p>
            <a:pPr defTabSz="1219170" fontAlgn="base"/>
            <a:r>
              <a:rPr lang="en-GB" sz="1333" b="1" dirty="0">
                <a:solidFill>
                  <a:srgbClr val="000000"/>
                </a:solidFill>
                <a:latin typeface="Nunito Sans"/>
              </a:rPr>
              <a:t>Information / evidence provided is not sufficient</a:t>
            </a:r>
          </a:p>
          <a:p>
            <a:pPr marL="380990" indent="-380990" defTabSz="1219170" fontAlgn="base">
              <a:buFont typeface="Arial" panose="020B0604020202020204" pitchFamily="34" charset="0"/>
              <a:buChar char="•"/>
            </a:pPr>
            <a:r>
              <a:rPr lang="en-GB" sz="1333" dirty="0">
                <a:solidFill>
                  <a:srgbClr val="000000"/>
                </a:solidFill>
                <a:latin typeface="Nunito Sans"/>
              </a:rPr>
              <a:t>Mandatory information or evidence has not been provided</a:t>
            </a:r>
          </a:p>
          <a:p>
            <a:pPr marL="380990" indent="-380990" defTabSz="1219170" fontAlgn="base">
              <a:buFont typeface="Arial" panose="020B0604020202020204" pitchFamily="34" charset="0"/>
              <a:buChar char="•"/>
            </a:pPr>
            <a:endParaRPr lang="en-GB" sz="1333" dirty="0">
              <a:solidFill>
                <a:srgbClr val="000000"/>
              </a:solidFill>
              <a:latin typeface="Nunito Sans"/>
            </a:endParaRPr>
          </a:p>
          <a:p>
            <a:pPr defTabSz="1219170" fontAlgn="base"/>
            <a:r>
              <a:rPr lang="en-GB" sz="1333" b="1" dirty="0">
                <a:solidFill>
                  <a:srgbClr val="000000"/>
                </a:solidFill>
                <a:latin typeface="Nunito Sans"/>
              </a:rPr>
              <a:t>Information / evidence provided does not concur with Xoserve systems</a:t>
            </a:r>
          </a:p>
          <a:p>
            <a:pPr marL="380990" indent="-380990" defTabSz="1219170" fontAlgn="base">
              <a:buFont typeface="Arial" panose="020B0604020202020204" pitchFamily="34" charset="0"/>
              <a:buChar char="•"/>
            </a:pPr>
            <a:r>
              <a:rPr lang="en-GB" sz="1333" dirty="0">
                <a:solidFill>
                  <a:srgbClr val="000000"/>
                </a:solidFill>
                <a:latin typeface="Nunito Sans"/>
              </a:rPr>
              <a:t>Witness Statement claims meter was removed but UK Link shows meter still in situ</a:t>
            </a:r>
          </a:p>
          <a:p>
            <a:pPr marL="380990" indent="-380990" defTabSz="1219170" fontAlgn="base">
              <a:buFont typeface="Arial" panose="020B0604020202020204" pitchFamily="34" charset="0"/>
              <a:buChar char="•"/>
            </a:pPr>
            <a:r>
              <a:rPr lang="en-GB" sz="1333" dirty="0">
                <a:solidFill>
                  <a:srgbClr val="000000"/>
                </a:solidFill>
                <a:latin typeface="Nunito Sans"/>
              </a:rPr>
              <a:t>Information provided on the CMS TOG Contact does not match that  provided on the claim</a:t>
            </a:r>
          </a:p>
          <a:p>
            <a:pPr marL="380990" indent="-380990" defTabSz="1219170" fontAlgn="base">
              <a:buFont typeface="Arial" panose="020B0604020202020204" pitchFamily="34" charset="0"/>
              <a:buChar char="•"/>
            </a:pPr>
            <a:endParaRPr lang="en-GB" sz="1333" dirty="0">
              <a:solidFill>
                <a:srgbClr val="000000"/>
              </a:solidFill>
              <a:latin typeface="Nunito Sans"/>
            </a:endParaRPr>
          </a:p>
          <a:p>
            <a:pPr defTabSz="1219170" fontAlgn="base"/>
            <a:r>
              <a:rPr lang="en-GB" sz="1333" b="1" dirty="0">
                <a:solidFill>
                  <a:srgbClr val="000000"/>
                </a:solidFill>
                <a:latin typeface="Nunito Sans"/>
              </a:rPr>
              <a:t>Information / evidence provided invalidates claim</a:t>
            </a:r>
          </a:p>
          <a:p>
            <a:pPr marL="228594" indent="-228594" defTabSz="1219170" fontAlgn="base">
              <a:buFont typeface="Arial" panose="020B0604020202020204" pitchFamily="34" charset="0"/>
              <a:buChar char="•"/>
            </a:pPr>
            <a:r>
              <a:rPr lang="en-GB" sz="1333" dirty="0">
                <a:solidFill>
                  <a:srgbClr val="000000"/>
                </a:solidFill>
                <a:latin typeface="Nunito Sans"/>
              </a:rPr>
              <a:t>Witness Statement states “Not Reported to the police” </a:t>
            </a:r>
          </a:p>
          <a:p>
            <a:pPr marL="228594" indent="-228594" defTabSz="1219170" fontAlgn="base">
              <a:buFont typeface="Arial" panose="020B0604020202020204" pitchFamily="34" charset="0"/>
              <a:buChar char="•"/>
            </a:pPr>
            <a:r>
              <a:rPr lang="en-GB" sz="1333" dirty="0">
                <a:solidFill>
                  <a:srgbClr val="000000"/>
                </a:solidFill>
                <a:latin typeface="Nunito Sans"/>
              </a:rPr>
              <a:t>Evidence suggests that end user has not been issued with an invoice</a:t>
            </a:r>
          </a:p>
          <a:p>
            <a:pPr defTabSz="1219170" fontAlgn="base"/>
            <a:endParaRPr lang="en-GB" sz="1333" dirty="0">
              <a:solidFill>
                <a:srgbClr val="000000"/>
              </a:solidFill>
              <a:latin typeface="Nunito Sans"/>
            </a:endParaRPr>
          </a:p>
          <a:p>
            <a:pPr defTabSz="1219170" fontAlgn="base"/>
            <a:r>
              <a:rPr lang="en-GB" sz="1333" b="1" dirty="0">
                <a:solidFill>
                  <a:srgbClr val="000000"/>
                </a:solidFill>
                <a:latin typeface="Nunito Sans"/>
              </a:rPr>
              <a:t>Claim has been previously submitted</a:t>
            </a:r>
          </a:p>
          <a:p>
            <a:pPr marL="228594" indent="-228594" defTabSz="1219170" fontAlgn="base">
              <a:buFont typeface="Arial" panose="020B0604020202020204" pitchFamily="34" charset="0"/>
              <a:buChar char="•"/>
            </a:pPr>
            <a:r>
              <a:rPr lang="en-GB" sz="1333" dirty="0">
                <a:solidFill>
                  <a:srgbClr val="000000"/>
                </a:solidFill>
                <a:latin typeface="Nunito Sans"/>
              </a:rPr>
              <a:t>A previous claim has been submitted for this instance of theft</a:t>
            </a:r>
          </a:p>
          <a:p>
            <a:pPr defTabSz="1219170" fontAlgn="base"/>
            <a:endParaRPr lang="en-GB" sz="1333" dirty="0">
              <a:solidFill>
                <a:srgbClr val="000000"/>
              </a:solidFill>
              <a:latin typeface="Nunito Sans"/>
            </a:endParaRPr>
          </a:p>
          <a:p>
            <a:pPr defTabSz="1219170" fontAlgn="base"/>
            <a:r>
              <a:rPr lang="en-GB" sz="1333" b="1" dirty="0">
                <a:solidFill>
                  <a:srgbClr val="000000"/>
                </a:solidFill>
                <a:latin typeface="Nunito Sans"/>
              </a:rPr>
              <a:t>Incorrect allowance being claimed</a:t>
            </a:r>
          </a:p>
          <a:p>
            <a:pPr defTabSz="1219170" fontAlgn="base"/>
            <a:endParaRPr lang="en-GB" sz="1333" dirty="0">
              <a:solidFill>
                <a:srgbClr val="000000"/>
              </a:solidFill>
              <a:latin typeface="Nunito Sans"/>
            </a:endParaRPr>
          </a:p>
          <a:p>
            <a:pPr defTabSz="1219170" fontAlgn="base"/>
            <a:r>
              <a:rPr lang="en-GB" sz="1333" b="1" dirty="0">
                <a:solidFill>
                  <a:srgbClr val="000000"/>
                </a:solidFill>
                <a:latin typeface="Nunito Sans"/>
              </a:rPr>
              <a:t>Claim is for period outside Shipper ownership</a:t>
            </a:r>
          </a:p>
          <a:p>
            <a:pPr marL="228594" indent="-228594" defTabSz="1219170" fontAlgn="base">
              <a:buFont typeface="Arial" panose="020B0604020202020204" pitchFamily="34" charset="0"/>
              <a:buChar char="•"/>
            </a:pPr>
            <a:r>
              <a:rPr lang="en-GB" sz="1333" dirty="0">
                <a:solidFill>
                  <a:srgbClr val="000000"/>
                </a:solidFill>
                <a:latin typeface="Nunito Sans"/>
              </a:rPr>
              <a:t>Claim submitted is for a period which is entirely or partially for a period  when the site was not supplied by the Shipper</a:t>
            </a:r>
          </a:p>
          <a:p>
            <a:pPr defTabSz="1219170" fontAlgn="base"/>
            <a:endParaRPr lang="en-GB" sz="1867" dirty="0">
              <a:solidFill>
                <a:srgbClr val="000000"/>
              </a:solidFill>
              <a:latin typeface="Nunito Sans"/>
            </a:endParaRPr>
          </a:p>
          <a:p>
            <a:pPr defTabSz="1219170"/>
            <a:r>
              <a:rPr lang="en-GB" sz="1333" b="1" dirty="0">
                <a:solidFill>
                  <a:srgbClr val="000000"/>
                </a:solidFill>
                <a:latin typeface="Nunito Sans"/>
              </a:rPr>
              <a:t>Information / evidence provided suggests payments have been completed or  are being made</a:t>
            </a:r>
          </a:p>
          <a:p>
            <a:pPr marL="228594" indent="-228594" defTabSz="1219170" fontAlgn="base">
              <a:buFont typeface="Arial" panose="020B0604020202020204" pitchFamily="34" charset="0"/>
              <a:buChar char="•"/>
            </a:pPr>
            <a:r>
              <a:rPr lang="en-GB" sz="1333" dirty="0">
                <a:solidFill>
                  <a:srgbClr val="000000"/>
                </a:solidFill>
                <a:latin typeface="Nunito Sans"/>
              </a:rPr>
              <a:t>Witness Statement claims payments have been completed</a:t>
            </a:r>
          </a:p>
          <a:p>
            <a:pPr marL="228594" indent="-228594" defTabSz="1219170" fontAlgn="base">
              <a:buFont typeface="Arial" panose="020B0604020202020204" pitchFamily="34" charset="0"/>
              <a:buChar char="•"/>
            </a:pPr>
            <a:r>
              <a:rPr lang="en-GB" sz="1333" dirty="0">
                <a:solidFill>
                  <a:srgbClr val="000000"/>
                </a:solidFill>
                <a:latin typeface="Nunito Sans"/>
              </a:rPr>
              <a:t>Letter to End User states that supply would not be reinstated until payments were made, and supply is Live</a:t>
            </a:r>
          </a:p>
          <a:p>
            <a:pPr defTabSz="1219170"/>
            <a:endParaRPr lang="en-GB" sz="1867" dirty="0">
              <a:solidFill>
                <a:srgbClr val="1D3E61"/>
              </a:solidFill>
              <a:latin typeface="Nunito Sans"/>
            </a:endParaRPr>
          </a:p>
        </p:txBody>
      </p:sp>
    </p:spTree>
    <p:extLst>
      <p:ext uri="{BB962C8B-B14F-4D97-AF65-F5344CB8AC3E}">
        <p14:creationId xmlns:p14="http://schemas.microsoft.com/office/powerpoint/2010/main" val="18011964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fontScale="90000"/>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dirty="0"/>
              <a:t>I0176 – Creation of an Energy Theft Detection and Resolution body</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dirty="0"/>
              <a:t>MICHELLE SIMPSON</a:t>
            </a:r>
          </a:p>
          <a:p>
            <a:r>
              <a:rPr lang="en-GB" dirty="0"/>
              <a:t>ELECTRALINK</a:t>
            </a:r>
          </a:p>
        </p:txBody>
      </p:sp>
    </p:spTree>
    <p:extLst>
      <p:ext uri="{BB962C8B-B14F-4D97-AF65-F5344CB8AC3E}">
        <p14:creationId xmlns:p14="http://schemas.microsoft.com/office/powerpoint/2010/main" val="207684478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79D4E9-1361-0F86-41EA-6BAE89698E41}"/>
              </a:ext>
            </a:extLst>
          </p:cNvPr>
          <p:cNvSpPr>
            <a:spLocks noGrp="1"/>
          </p:cNvSpPr>
          <p:nvPr>
            <p:ph type="title"/>
          </p:nvPr>
        </p:nvSpPr>
        <p:spPr/>
        <p:txBody>
          <a:bodyPr>
            <a:normAutofit/>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dirty="0"/>
              <a:t>AOB</a:t>
            </a:r>
          </a:p>
        </p:txBody>
      </p:sp>
      <p:sp>
        <p:nvSpPr>
          <p:cNvPr id="5" name="Text Placeholder 4">
            <a:extLst>
              <a:ext uri="{FF2B5EF4-FFF2-40B4-BE49-F238E27FC236}">
                <a16:creationId xmlns:a16="http://schemas.microsoft.com/office/drawing/2014/main" id="{F3FE43AB-2DCC-9406-9CB0-25D584348ADB}"/>
              </a:ext>
            </a:extLst>
          </p:cNvPr>
          <p:cNvSpPr>
            <a:spLocks noGrp="1"/>
          </p:cNvSpPr>
          <p:nvPr>
            <p:ph type="body" sz="quarter" idx="10"/>
          </p:nvPr>
        </p:nvSpPr>
        <p:spPr/>
        <p:txBody>
          <a:bodyPr/>
          <a:lstStyle/>
          <a:p>
            <a:r>
              <a:rPr lang="en-GB" dirty="0"/>
              <a:t>Chair</a:t>
            </a:r>
          </a:p>
        </p:txBody>
      </p:sp>
    </p:spTree>
    <p:extLst>
      <p:ext uri="{BB962C8B-B14F-4D97-AF65-F5344CB8AC3E}">
        <p14:creationId xmlns:p14="http://schemas.microsoft.com/office/powerpoint/2010/main" val="328054052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p:txBody>
          <a:bodyPr/>
          <a:lstStyle/>
          <a:p>
            <a:r>
              <a:rPr lang="en-GB" dirty="0"/>
              <a:t>Thank YOU</a:t>
            </a:r>
          </a:p>
        </p:txBody>
      </p:sp>
      <p:sp>
        <p:nvSpPr>
          <p:cNvPr id="3" name="Subtitle 2">
            <a:extLst>
              <a:ext uri="{FF2B5EF4-FFF2-40B4-BE49-F238E27FC236}">
                <a16:creationId xmlns:a16="http://schemas.microsoft.com/office/drawing/2014/main" id="{25E65A6E-0373-5FE6-E55C-FA9DA7989A14}"/>
              </a:ext>
            </a:extLst>
          </p:cNvPr>
          <p:cNvSpPr>
            <a:spLocks noGrp="1"/>
          </p:cNvSpPr>
          <p:nvPr>
            <p:ph type="subTitle" idx="1"/>
          </p:nvPr>
        </p:nvSpPr>
        <p:spPr>
          <a:xfrm>
            <a:off x="5225961" y="4561982"/>
            <a:ext cx="6175464" cy="1009073"/>
          </a:xfrm>
        </p:spPr>
        <p:txBody>
          <a:bodyPr/>
          <a:lstStyle/>
          <a:p>
            <a:r>
              <a:rPr lang="en-GB" dirty="0"/>
              <a:t>Contact us: enquiries@recmanager.co.uk</a:t>
            </a:r>
          </a:p>
        </p:txBody>
      </p:sp>
    </p:spTree>
    <p:extLst>
      <p:ext uri="{BB962C8B-B14F-4D97-AF65-F5344CB8AC3E}">
        <p14:creationId xmlns:p14="http://schemas.microsoft.com/office/powerpoint/2010/main" val="1876557297"/>
      </p:ext>
    </p:extLst>
  </p:cSld>
  <p:clrMapOvr>
    <a:masterClrMapping/>
  </p:clrMapOvr>
</p:sld>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Office Theme">
  <a:themeElements>
    <a:clrScheme name="Custom 2">
      <a:dk1>
        <a:srgbClr val="1D3E61"/>
      </a:dk1>
      <a:lt1>
        <a:sysClr val="window" lastClr="FFFFFF"/>
      </a:lt1>
      <a:dk2>
        <a:srgbClr val="3E5AA8"/>
      </a:dk2>
      <a:lt2>
        <a:srgbClr val="84B8DA"/>
      </a:lt2>
      <a:accent1>
        <a:srgbClr val="B1D6E8"/>
      </a:accent1>
      <a:accent2>
        <a:srgbClr val="6440A3"/>
      </a:accent2>
      <a:accent3>
        <a:srgbClr val="56CF9E"/>
      </a:accent3>
      <a:accent4>
        <a:srgbClr val="E65761"/>
      </a:accent4>
      <a:accent5>
        <a:srgbClr val="FCBC55"/>
      </a:accent5>
      <a:accent6>
        <a:srgbClr val="379196"/>
      </a:accent6>
      <a:hlink>
        <a:srgbClr val="40D1F5"/>
      </a:hlink>
      <a:folHlink>
        <a:srgbClr val="D2232A"/>
      </a:folHlink>
    </a:clrScheme>
    <a:fontScheme name="Xoserve">
      <a:majorFont>
        <a:latin typeface="Nunito Sans"/>
        <a:ea typeface=""/>
        <a:cs typeface=""/>
      </a:majorFont>
      <a:minorFont>
        <a:latin typeface="Nunito Sans"/>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imary - Xoserve PowerPoint - Nunito Sans.pptx  -  Read-Only" id="{1D908C06-2C8F-4D8C-8CEC-DC6739843943}" vid="{F56A9F60-8C7D-411F-A3CB-D114A0485DAC}"/>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301b13d97a55f9a65467461cd509b061">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3fde56c427cf4bf5bb0626ec1799454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33669984-af94-4b35-9f37-f4574e663bce">
      <Terms xmlns="http://schemas.microsoft.com/office/infopath/2007/PartnerControls"/>
    </lcf76f155ced4ddcb4097134ff3c332f>
    <TaxCatchAll xmlns="d5e8df70-7ba7-462a-92bc-0eb2af61e599"/>
    <SharedWithUsers xmlns="d5e8df70-7ba7-462a-92bc-0eb2af61e599">
      <UserInfo>
        <DisplayName>Carlton, Walter</DisplayName>
        <AccountId>14</AccountId>
        <AccountType/>
      </UserInfo>
      <UserInfo>
        <DisplayName>Waghorn, Andrew M</DisplayName>
        <AccountId>20</AccountId>
        <AccountType/>
      </UserInfo>
    </SharedWithUser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877B32-425D-449E-9985-0A33081C809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27F3447-4B93-44BA-86EC-08F1999C5A12}">
  <ds:schemaRefs>
    <ds:schemaRef ds:uri="http://purl.org/dc/elements/1.1/"/>
    <ds:schemaRef ds:uri="http://schemas.openxmlformats.org/package/2006/metadata/core-properties"/>
    <ds:schemaRef ds:uri="http://www.w3.org/XML/1998/namespace"/>
    <ds:schemaRef ds:uri="http://purl.org/dc/dcmitype/"/>
    <ds:schemaRef ds:uri="http://schemas.microsoft.com/office/2006/documentManagement/types"/>
    <ds:schemaRef ds:uri="http://schemas.microsoft.com/office/infopath/2007/PartnerControls"/>
    <ds:schemaRef ds:uri="d5e8df70-7ba7-462a-92bc-0eb2af61e599"/>
    <ds:schemaRef ds:uri="33669984-af94-4b35-9f37-f4574e663bce"/>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1136FFEE-8B3D-47E6-944B-D4B17342C4C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11076</TotalTime>
  <Words>3415</Words>
  <Application>Microsoft Office PowerPoint</Application>
  <PresentationFormat>Widescreen</PresentationFormat>
  <Paragraphs>475</Paragraphs>
  <Slides>34</Slides>
  <Notes>2</Notes>
  <HiddenSlides>0</HiddenSlides>
  <MMClips>0</MMClips>
  <ScaleCrop>false</ScaleCrop>
  <HeadingPairs>
    <vt:vector size="6" baseType="variant">
      <vt:variant>
        <vt:lpstr>Fonts Used</vt:lpstr>
      </vt:variant>
      <vt:variant>
        <vt:i4>9</vt:i4>
      </vt:variant>
      <vt:variant>
        <vt:lpstr>Theme</vt:lpstr>
      </vt:variant>
      <vt:variant>
        <vt:i4>3</vt:i4>
      </vt:variant>
      <vt:variant>
        <vt:lpstr>Slide Titles</vt:lpstr>
      </vt:variant>
      <vt:variant>
        <vt:i4>34</vt:i4>
      </vt:variant>
    </vt:vector>
  </HeadingPairs>
  <TitlesOfParts>
    <vt:vector size="46" baseType="lpstr">
      <vt:lpstr>Aptos</vt:lpstr>
      <vt:lpstr>Arial</vt:lpstr>
      <vt:lpstr>Avenir Next LT Pro</vt:lpstr>
      <vt:lpstr>Calibri</vt:lpstr>
      <vt:lpstr>Cambria Math</vt:lpstr>
      <vt:lpstr>merriweather</vt:lpstr>
      <vt:lpstr>Nunito Sans</vt:lpstr>
      <vt:lpstr>Roboto</vt:lpstr>
      <vt:lpstr>var(--font-family-body)</vt:lpstr>
      <vt:lpstr>REC Light Event Theme</vt:lpstr>
      <vt:lpstr>REC Alternative Event Theme</vt:lpstr>
      <vt:lpstr>Office Theme</vt:lpstr>
      <vt:lpstr>THEFT ISSUES GROUP</vt:lpstr>
      <vt:lpstr>WELCOME, INTRODUCTION AND CONFIRMATION OF AGENDA</vt:lpstr>
      <vt:lpstr>Agenda For today</vt:lpstr>
      <vt:lpstr>Approval of minutes from the previous meeting</vt:lpstr>
      <vt:lpstr>DESKTOP AND SITE VISIT DEFINITIONS FOR THEFT INVESTIGATIONS</vt:lpstr>
      <vt:lpstr>Energy desktop investigation</vt:lpstr>
      <vt:lpstr>Energy theft site visit investigation</vt:lpstr>
      <vt:lpstr>Proposed TDIS Change – Adding Payment for Investigations</vt:lpstr>
      <vt:lpstr>Change overview</vt:lpstr>
      <vt:lpstr>Changes – Data Submission</vt:lpstr>
      <vt:lpstr>Changes – Data Submission (PARC)</vt:lpstr>
      <vt:lpstr>Changes – Calculations</vt:lpstr>
      <vt:lpstr>Changes – Calculations (continued)</vt:lpstr>
      <vt:lpstr>Changes – Calculations (continued)</vt:lpstr>
      <vt:lpstr>Changes – Theft Target Methodology</vt:lpstr>
      <vt:lpstr>Example Scenarios</vt:lpstr>
      <vt:lpstr>Example Scenario – Domestic</vt:lpstr>
      <vt:lpstr>Example Scenario – Non-Domestic</vt:lpstr>
      <vt:lpstr>Example Scenario – Domestic</vt:lpstr>
      <vt:lpstr>Example Scenario – Non-Domestic</vt:lpstr>
      <vt:lpstr>Domestic Scenarios Compared</vt:lpstr>
      <vt:lpstr>Non Domestic Scenarios Compared</vt:lpstr>
      <vt:lpstr>Open Questions / Input Required</vt:lpstr>
      <vt:lpstr>I0175 – Introducing a reasonable endeavours scheme within the rec</vt:lpstr>
      <vt:lpstr>Usage of the scheme over the last 5 years </vt:lpstr>
      <vt:lpstr>Successful claims</vt:lpstr>
      <vt:lpstr>Successful claims (percentage)</vt:lpstr>
      <vt:lpstr>RED scheme allowances</vt:lpstr>
      <vt:lpstr>Payments Processed</vt:lpstr>
      <vt:lpstr>Validation checks</vt:lpstr>
      <vt:lpstr>Rejections </vt:lpstr>
      <vt:lpstr>I0176 – Creation of an Energy Theft Detection and Resolution body</vt:lpstr>
      <vt:lpstr>AOB</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Elise Handy</cp:lastModifiedBy>
  <cp:revision>13</cp:revision>
  <dcterms:created xsi:type="dcterms:W3CDTF">2022-06-08T15:31:29Z</dcterms:created>
  <dcterms:modified xsi:type="dcterms:W3CDTF">2024-08-06T12:49:32Z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ea60d57e-af5b-4752-ac57-3e4f28ca11dc_Enabled">
    <vt:lpwstr>true</vt:lpwstr>
  </property>
  <property fmtid="{D5CDD505-2E9C-101B-9397-08002B2CF9AE}" pid="5" name="MSIP_Label_ea60d57e-af5b-4752-ac57-3e4f28ca11dc_SetDate">
    <vt:lpwstr>2022-11-09T13:23:32Z</vt:lpwstr>
  </property>
  <property fmtid="{D5CDD505-2E9C-101B-9397-08002B2CF9AE}" pid="6" name="MSIP_Label_ea60d57e-af5b-4752-ac57-3e4f28ca11dc_Method">
    <vt:lpwstr>Standard</vt:lpwstr>
  </property>
  <property fmtid="{D5CDD505-2E9C-101B-9397-08002B2CF9AE}" pid="7" name="MSIP_Label_ea60d57e-af5b-4752-ac57-3e4f28ca11dc_Name">
    <vt:lpwstr>ea60d57e-af5b-4752-ac57-3e4f28ca11dc</vt:lpwstr>
  </property>
  <property fmtid="{D5CDD505-2E9C-101B-9397-08002B2CF9AE}" pid="8" name="MSIP_Label_ea60d57e-af5b-4752-ac57-3e4f28ca11dc_SiteId">
    <vt:lpwstr>36da45f1-dd2c-4d1f-af13-5abe46b99921</vt:lpwstr>
  </property>
  <property fmtid="{D5CDD505-2E9C-101B-9397-08002B2CF9AE}" pid="9" name="MSIP_Label_ea60d57e-af5b-4752-ac57-3e4f28ca11dc_ActionId">
    <vt:lpwstr>22bc731b-db12-44df-a344-d1f8b3d99a37</vt:lpwstr>
  </property>
  <property fmtid="{D5CDD505-2E9C-101B-9397-08002B2CF9AE}" pid="10" name="MSIP_Label_ea60d57e-af5b-4752-ac57-3e4f28ca11dc_ContentBits">
    <vt:lpwstr>0</vt:lpwstr>
  </property>
  <property fmtid="{D5CDD505-2E9C-101B-9397-08002B2CF9AE}" pid="11" name="MSIP_Label_2d7f055f-5347-41d4-8cbe-c035e83f4f3c_Enabled">
    <vt:lpwstr>true</vt:lpwstr>
  </property>
  <property fmtid="{D5CDD505-2E9C-101B-9397-08002B2CF9AE}" pid="12" name="MSIP_Label_2d7f055f-5347-41d4-8cbe-c035e83f4f3c_SetDate">
    <vt:lpwstr>2024-07-25T07:41:03Z</vt:lpwstr>
  </property>
  <property fmtid="{D5CDD505-2E9C-101B-9397-08002B2CF9AE}" pid="13" name="MSIP_Label_2d7f055f-5347-41d4-8cbe-c035e83f4f3c_Method">
    <vt:lpwstr>Standard</vt:lpwstr>
  </property>
  <property fmtid="{D5CDD505-2E9C-101B-9397-08002B2CF9AE}" pid="14" name="MSIP_Label_2d7f055f-5347-41d4-8cbe-c035e83f4f3c_Name">
    <vt:lpwstr>defa4170-0d19-0005-0004-bc88714345d2</vt:lpwstr>
  </property>
  <property fmtid="{D5CDD505-2E9C-101B-9397-08002B2CF9AE}" pid="15" name="MSIP_Label_2d7f055f-5347-41d4-8cbe-c035e83f4f3c_SiteId">
    <vt:lpwstr>883dbbc0-a334-4b54-87cf-04fa94aeafb8</vt:lpwstr>
  </property>
  <property fmtid="{D5CDD505-2E9C-101B-9397-08002B2CF9AE}" pid="16" name="MSIP_Label_2d7f055f-5347-41d4-8cbe-c035e83f4f3c_ActionId">
    <vt:lpwstr>3a97ab2a-50e4-4ceb-90e2-5a85128e49da</vt:lpwstr>
  </property>
  <property fmtid="{D5CDD505-2E9C-101B-9397-08002B2CF9AE}" pid="17" name="MSIP_Label_2d7f055f-5347-41d4-8cbe-c035e83f4f3c_ContentBits">
    <vt:lpwstr>0</vt:lpwstr>
  </property>
</Properties>
</file>