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 id="2147483730" r:id="rId5"/>
  </p:sldMasterIdLst>
  <p:notesMasterIdLst>
    <p:notesMasterId r:id="rId10"/>
  </p:notesMasterIdLst>
  <p:sldIdLst>
    <p:sldId id="257" r:id="rId6"/>
    <p:sldId id="2147475617" r:id="rId7"/>
    <p:sldId id="4985" r:id="rId8"/>
    <p:sldId id="499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E20602-7B7A-0AF3-FB16-936FAB957469}" name="Chaplow, Nathan" initials="CN" userId="S::nchaplow@deloitte.co.uk::13598b78-17e9-42b6-9b2d-99600875c215" providerId="AD"/>
  <p188:author id="{C1E07927-0FCD-6151-C09A-169282067E3E}" name="Baguley, Graeme" initials="BG" userId="S::gbbaguley@deloitte.co.uk::46f3af11-e4ac-4993-9153-0c524c537310" providerId="AD"/>
  <p188:author id="{9040898D-64CE-1916-0418-5E9191314D41}" name="Moden, Anton" initials="MA" userId="S::amoden@deloitte.co.uk::7b35dd8e-c9e7-4680-8f41-28c9dafada4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ckett, James" initials="HJ" lastIdx="16" clrIdx="0">
    <p:extLst>
      <p:ext uri="{19B8F6BF-5375-455C-9EA6-DF929625EA0E}">
        <p15:presenceInfo xmlns:p15="http://schemas.microsoft.com/office/powerpoint/2012/main" userId="S::jameshackett@deloitte.co.uk::a86c6964-856c-48cc-8aa6-9b1769216d20" providerId="AD"/>
      </p:ext>
    </p:extLst>
  </p:cmAuthor>
  <p:cmAuthor id="2" name="Lawson, Anna" initials="LA" lastIdx="16" clrIdx="1">
    <p:extLst>
      <p:ext uri="{19B8F6BF-5375-455C-9EA6-DF929625EA0E}">
        <p15:presenceInfo xmlns:p15="http://schemas.microsoft.com/office/powerpoint/2012/main" userId="S::annalawson@deloitte.co.uk::9ef005c5-12de-482b-ad79-aca17b14296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0ADA3"/>
    <a:srgbClr val="BE6516"/>
    <a:srgbClr val="E7EDCD"/>
    <a:srgbClr val="E7AB00"/>
    <a:srgbClr val="7AB744"/>
    <a:srgbClr val="B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60CC06-3305-4BDB-83D4-7B6A0B2612B4}" v="13" dt="2025-05-16T09:27:55.7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oline Freimuller" userId="df327c0c-1f69-4687-a57f-dcf171525c90" providerId="ADAL" clId="{F960CC06-3305-4BDB-83D4-7B6A0B2612B4}"/>
    <pc:docChg chg="undo custSel addSld delSld modSld">
      <pc:chgData name="Caroline Freimuller" userId="df327c0c-1f69-4687-a57f-dcf171525c90" providerId="ADAL" clId="{F960CC06-3305-4BDB-83D4-7B6A0B2612B4}" dt="2025-05-27T14:29:25.036" v="1539" actId="478"/>
      <pc:docMkLst>
        <pc:docMk/>
      </pc:docMkLst>
      <pc:sldChg chg="modSp add mod">
        <pc:chgData name="Caroline Freimuller" userId="df327c0c-1f69-4687-a57f-dcf171525c90" providerId="ADAL" clId="{F960CC06-3305-4BDB-83D4-7B6A0B2612B4}" dt="2025-05-16T09:03:45.398" v="27" actId="20577"/>
        <pc:sldMkLst>
          <pc:docMk/>
          <pc:sldMk cId="3927436474" sldId="257"/>
        </pc:sldMkLst>
        <pc:spChg chg="mod">
          <ac:chgData name="Caroline Freimuller" userId="df327c0c-1f69-4687-a57f-dcf171525c90" providerId="ADAL" clId="{F960CC06-3305-4BDB-83D4-7B6A0B2612B4}" dt="2025-05-16T09:03:45.398" v="27" actId="20577"/>
          <ac:spMkLst>
            <pc:docMk/>
            <pc:sldMk cId="3927436474" sldId="257"/>
            <ac:spMk id="2" creationId="{51465698-EBCB-DC16-978C-6A8663E7C131}"/>
          </ac:spMkLst>
        </pc:spChg>
      </pc:sldChg>
      <pc:sldChg chg="del">
        <pc:chgData name="Caroline Freimuller" userId="df327c0c-1f69-4687-a57f-dcf171525c90" providerId="ADAL" clId="{F960CC06-3305-4BDB-83D4-7B6A0B2612B4}" dt="2025-05-16T09:03:08.916" v="0" actId="47"/>
        <pc:sldMkLst>
          <pc:docMk/>
          <pc:sldMk cId="2519666858" sldId="407"/>
        </pc:sldMkLst>
      </pc:sldChg>
      <pc:sldChg chg="del">
        <pc:chgData name="Caroline Freimuller" userId="df327c0c-1f69-4687-a57f-dcf171525c90" providerId="ADAL" clId="{F960CC06-3305-4BDB-83D4-7B6A0B2612B4}" dt="2025-05-16T09:03:08.916" v="0" actId="47"/>
        <pc:sldMkLst>
          <pc:docMk/>
          <pc:sldMk cId="3436615381" sldId="4980"/>
        </pc:sldMkLst>
      </pc:sldChg>
      <pc:sldChg chg="del">
        <pc:chgData name="Caroline Freimuller" userId="df327c0c-1f69-4687-a57f-dcf171525c90" providerId="ADAL" clId="{F960CC06-3305-4BDB-83D4-7B6A0B2612B4}" dt="2025-05-16T09:03:08.916" v="0" actId="47"/>
        <pc:sldMkLst>
          <pc:docMk/>
          <pc:sldMk cId="3321433674" sldId="4983"/>
        </pc:sldMkLst>
      </pc:sldChg>
      <pc:sldChg chg="del">
        <pc:chgData name="Caroline Freimuller" userId="df327c0c-1f69-4687-a57f-dcf171525c90" providerId="ADAL" clId="{F960CC06-3305-4BDB-83D4-7B6A0B2612B4}" dt="2025-05-16T09:03:08.916" v="0" actId="47"/>
        <pc:sldMkLst>
          <pc:docMk/>
          <pc:sldMk cId="970109854" sldId="4984"/>
        </pc:sldMkLst>
      </pc:sldChg>
      <pc:sldChg chg="delSp modSp mod">
        <pc:chgData name="Caroline Freimuller" userId="df327c0c-1f69-4687-a57f-dcf171525c90" providerId="ADAL" clId="{F960CC06-3305-4BDB-83D4-7B6A0B2612B4}" dt="2025-05-27T14:29:22.738" v="1538" actId="478"/>
        <pc:sldMkLst>
          <pc:docMk/>
          <pc:sldMk cId="27328694" sldId="4985"/>
        </pc:sldMkLst>
        <pc:spChg chg="del">
          <ac:chgData name="Caroline Freimuller" userId="df327c0c-1f69-4687-a57f-dcf171525c90" providerId="ADAL" clId="{F960CC06-3305-4BDB-83D4-7B6A0B2612B4}" dt="2025-05-27T14:29:22.738" v="1538" actId="478"/>
          <ac:spMkLst>
            <pc:docMk/>
            <pc:sldMk cId="27328694" sldId="4985"/>
            <ac:spMk id="4" creationId="{BF2D3CC1-76B5-098D-94DE-33A4ABDFA51D}"/>
          </ac:spMkLst>
        </pc:spChg>
        <pc:graphicFrameChg chg="mod modGraphic">
          <ac:chgData name="Caroline Freimuller" userId="df327c0c-1f69-4687-a57f-dcf171525c90" providerId="ADAL" clId="{F960CC06-3305-4BDB-83D4-7B6A0B2612B4}" dt="2025-05-16T09:11:21.945" v="645"/>
          <ac:graphicFrameMkLst>
            <pc:docMk/>
            <pc:sldMk cId="27328694" sldId="4985"/>
            <ac:graphicFrameMk id="3" creationId="{7953BC94-4C73-9549-AC29-6F6AEA37748E}"/>
          </ac:graphicFrameMkLst>
        </pc:graphicFrameChg>
        <pc:graphicFrameChg chg="mod modGraphic">
          <ac:chgData name="Caroline Freimuller" userId="df327c0c-1f69-4687-a57f-dcf171525c90" providerId="ADAL" clId="{F960CC06-3305-4BDB-83D4-7B6A0B2612B4}" dt="2025-05-16T09:27:28.051" v="1535" actId="1076"/>
          <ac:graphicFrameMkLst>
            <pc:docMk/>
            <pc:sldMk cId="27328694" sldId="4985"/>
            <ac:graphicFrameMk id="8" creationId="{097A63BE-D6E9-2802-EFDA-528CAED197A2}"/>
          </ac:graphicFrameMkLst>
        </pc:graphicFrameChg>
        <pc:graphicFrameChg chg="mod modGraphic">
          <ac:chgData name="Caroline Freimuller" userId="df327c0c-1f69-4687-a57f-dcf171525c90" providerId="ADAL" clId="{F960CC06-3305-4BDB-83D4-7B6A0B2612B4}" dt="2025-05-16T09:12:00.475" v="669"/>
          <ac:graphicFrameMkLst>
            <pc:docMk/>
            <pc:sldMk cId="27328694" sldId="4985"/>
            <ac:graphicFrameMk id="10" creationId="{D1F6B646-53FD-7D9A-C74F-B964A8A1F3AE}"/>
          </ac:graphicFrameMkLst>
        </pc:graphicFrameChg>
        <pc:cxnChg chg="mod">
          <ac:chgData name="Caroline Freimuller" userId="df327c0c-1f69-4687-a57f-dcf171525c90" providerId="ADAL" clId="{F960CC06-3305-4BDB-83D4-7B6A0B2612B4}" dt="2025-05-16T09:09:13.868" v="420" actId="1076"/>
          <ac:cxnSpMkLst>
            <pc:docMk/>
            <pc:sldMk cId="27328694" sldId="4985"/>
            <ac:cxnSpMk id="19" creationId="{61E5DBA7-AB35-0899-C4D0-E3653C2BAB9A}"/>
          </ac:cxnSpMkLst>
        </pc:cxnChg>
      </pc:sldChg>
      <pc:sldChg chg="delSp modSp mod">
        <pc:chgData name="Caroline Freimuller" userId="df327c0c-1f69-4687-a57f-dcf171525c90" providerId="ADAL" clId="{F960CC06-3305-4BDB-83D4-7B6A0B2612B4}" dt="2025-05-27T14:29:25.036" v="1539" actId="478"/>
        <pc:sldMkLst>
          <pc:docMk/>
          <pc:sldMk cId="3720103193" sldId="4990"/>
        </pc:sldMkLst>
        <pc:spChg chg="del">
          <ac:chgData name="Caroline Freimuller" userId="df327c0c-1f69-4687-a57f-dcf171525c90" providerId="ADAL" clId="{F960CC06-3305-4BDB-83D4-7B6A0B2612B4}" dt="2025-05-27T14:29:25.036" v="1539" actId="478"/>
          <ac:spMkLst>
            <pc:docMk/>
            <pc:sldMk cId="3720103193" sldId="4990"/>
            <ac:spMk id="4" creationId="{BF2D3CC1-76B5-098D-94DE-33A4ABDFA51D}"/>
          </ac:spMkLst>
        </pc:spChg>
        <pc:graphicFrameChg chg="mod modGraphic">
          <ac:chgData name="Caroline Freimuller" userId="df327c0c-1f69-4687-a57f-dcf171525c90" providerId="ADAL" clId="{F960CC06-3305-4BDB-83D4-7B6A0B2612B4}" dt="2025-05-16T09:20:12.617" v="1329" actId="14734"/>
          <ac:graphicFrameMkLst>
            <pc:docMk/>
            <pc:sldMk cId="3720103193" sldId="4990"/>
            <ac:graphicFrameMk id="2" creationId="{DFAF1D27-6AB1-A68B-E3AF-6F7AEC467349}"/>
          </ac:graphicFrameMkLst>
        </pc:graphicFrameChg>
        <pc:graphicFrameChg chg="mod">
          <ac:chgData name="Caroline Freimuller" userId="df327c0c-1f69-4687-a57f-dcf171525c90" providerId="ADAL" clId="{F960CC06-3305-4BDB-83D4-7B6A0B2612B4}" dt="2025-05-16T09:18:12.959" v="1138" actId="1076"/>
          <ac:graphicFrameMkLst>
            <pc:docMk/>
            <pc:sldMk cId="3720103193" sldId="4990"/>
            <ac:graphicFrameMk id="8" creationId="{097A63BE-D6E9-2802-EFDA-528CAED197A2}"/>
          </ac:graphicFrameMkLst>
        </pc:graphicFrameChg>
      </pc:sldChg>
      <pc:sldChg chg="del">
        <pc:chgData name="Caroline Freimuller" userId="df327c0c-1f69-4687-a57f-dcf171525c90" providerId="ADAL" clId="{F960CC06-3305-4BDB-83D4-7B6A0B2612B4}" dt="2025-05-16T09:03:15.300" v="2" actId="47"/>
        <pc:sldMkLst>
          <pc:docMk/>
          <pc:sldMk cId="4183375020" sldId="4993"/>
        </pc:sldMkLst>
      </pc:sldChg>
      <pc:sldChg chg="del">
        <pc:chgData name="Caroline Freimuller" userId="df327c0c-1f69-4687-a57f-dcf171525c90" providerId="ADAL" clId="{F960CC06-3305-4BDB-83D4-7B6A0B2612B4}" dt="2025-05-16T09:03:08.916" v="0" actId="47"/>
        <pc:sldMkLst>
          <pc:docMk/>
          <pc:sldMk cId="1011105674" sldId="2147475612"/>
        </pc:sldMkLst>
      </pc:sldChg>
      <pc:sldChg chg="del">
        <pc:chgData name="Caroline Freimuller" userId="df327c0c-1f69-4687-a57f-dcf171525c90" providerId="ADAL" clId="{F960CC06-3305-4BDB-83D4-7B6A0B2612B4}" dt="2025-05-16T09:03:10.765" v="1" actId="47"/>
        <pc:sldMkLst>
          <pc:docMk/>
          <pc:sldMk cId="3634900501" sldId="2147475613"/>
        </pc:sldMkLst>
      </pc:sldChg>
      <pc:sldChg chg="del">
        <pc:chgData name="Caroline Freimuller" userId="df327c0c-1f69-4687-a57f-dcf171525c90" providerId="ADAL" clId="{F960CC06-3305-4BDB-83D4-7B6A0B2612B4}" dt="2025-05-16T09:03:15.300" v="2" actId="47"/>
        <pc:sldMkLst>
          <pc:docMk/>
          <pc:sldMk cId="707496871" sldId="2147475614"/>
        </pc:sldMkLst>
      </pc:sldChg>
      <pc:sldChg chg="del">
        <pc:chgData name="Caroline Freimuller" userId="df327c0c-1f69-4687-a57f-dcf171525c90" providerId="ADAL" clId="{F960CC06-3305-4BDB-83D4-7B6A0B2612B4}" dt="2025-05-16T09:03:15.300" v="2" actId="47"/>
        <pc:sldMkLst>
          <pc:docMk/>
          <pc:sldMk cId="2769663873" sldId="2147475615"/>
        </pc:sldMkLst>
      </pc:sldChg>
      <pc:sldChg chg="del">
        <pc:chgData name="Caroline Freimuller" userId="df327c0c-1f69-4687-a57f-dcf171525c90" providerId="ADAL" clId="{F960CC06-3305-4BDB-83D4-7B6A0B2612B4}" dt="2025-05-16T09:03:31.844" v="4" actId="47"/>
        <pc:sldMkLst>
          <pc:docMk/>
          <pc:sldMk cId="2560612869" sldId="2147475616"/>
        </pc:sldMkLst>
      </pc:sldChg>
      <pc:sldChg chg="del">
        <pc:chgData name="Caroline Freimuller" userId="df327c0c-1f69-4687-a57f-dcf171525c90" providerId="ADAL" clId="{F960CC06-3305-4BDB-83D4-7B6A0B2612B4}" dt="2025-05-16T09:03:15.300" v="2" actId="47"/>
        <pc:sldMkLst>
          <pc:docMk/>
          <pc:sldMk cId="317272934" sldId="2147475617"/>
        </pc:sldMkLst>
      </pc:sldChg>
      <pc:sldChg chg="addSp delSp modSp add mod modClrScheme chgLayout">
        <pc:chgData name="Caroline Freimuller" userId="df327c0c-1f69-4687-a57f-dcf171525c90" providerId="ADAL" clId="{F960CC06-3305-4BDB-83D4-7B6A0B2612B4}" dt="2025-05-16T09:23:22.729" v="1499" actId="20577"/>
        <pc:sldMkLst>
          <pc:docMk/>
          <pc:sldMk cId="2245441869" sldId="2147475617"/>
        </pc:sldMkLst>
        <pc:spChg chg="mod">
          <ac:chgData name="Caroline Freimuller" userId="df327c0c-1f69-4687-a57f-dcf171525c90" providerId="ADAL" clId="{F960CC06-3305-4BDB-83D4-7B6A0B2612B4}" dt="2025-05-16T09:22:50.157" v="1459" actId="20577"/>
          <ac:spMkLst>
            <pc:docMk/>
            <pc:sldMk cId="2245441869" sldId="2147475617"/>
            <ac:spMk id="2" creationId="{63A03234-74C0-2D08-788E-CFB951996519}"/>
          </ac:spMkLst>
        </pc:spChg>
        <pc:spChg chg="mod">
          <ac:chgData name="Caroline Freimuller" userId="df327c0c-1f69-4687-a57f-dcf171525c90" providerId="ADAL" clId="{F960CC06-3305-4BDB-83D4-7B6A0B2612B4}" dt="2025-05-16T09:22:27.711" v="1369" actId="1076"/>
          <ac:spMkLst>
            <pc:docMk/>
            <pc:sldMk cId="2245441869" sldId="2147475617"/>
            <ac:spMk id="3" creationId="{81A548A9-0D83-1280-09C1-30773AF22132}"/>
          </ac:spMkLst>
        </pc:spChg>
        <pc:spChg chg="mod">
          <ac:chgData name="Caroline Freimuller" userId="df327c0c-1f69-4687-a57f-dcf171525c90" providerId="ADAL" clId="{F960CC06-3305-4BDB-83D4-7B6A0B2612B4}" dt="2025-05-16T09:23:10.417" v="1488" actId="14100"/>
          <ac:spMkLst>
            <pc:docMk/>
            <pc:sldMk cId="2245441869" sldId="2147475617"/>
            <ac:spMk id="4" creationId="{A13028B0-AF0E-C25E-0FF1-03FAB1D8CE0B}"/>
          </ac:spMkLst>
        </pc:spChg>
        <pc:spChg chg="mod">
          <ac:chgData name="Caroline Freimuller" userId="df327c0c-1f69-4687-a57f-dcf171525c90" providerId="ADAL" clId="{F960CC06-3305-4BDB-83D4-7B6A0B2612B4}" dt="2025-05-16T09:23:22.729" v="1499" actId="20577"/>
          <ac:spMkLst>
            <pc:docMk/>
            <pc:sldMk cId="2245441869" sldId="2147475617"/>
            <ac:spMk id="5" creationId="{048D6CB3-3553-9920-38C7-A65D194E2115}"/>
          </ac:spMkLst>
        </pc:spChg>
        <pc:spChg chg="mod">
          <ac:chgData name="Caroline Freimuller" userId="df327c0c-1f69-4687-a57f-dcf171525c90" providerId="ADAL" clId="{F960CC06-3305-4BDB-83D4-7B6A0B2612B4}" dt="2025-05-16T09:21:51.352" v="1345" actId="14100"/>
          <ac:spMkLst>
            <pc:docMk/>
            <pc:sldMk cId="2245441869" sldId="2147475617"/>
            <ac:spMk id="8" creationId="{31E1850B-CC10-ECC3-B861-F460FCE85ECE}"/>
          </ac:spMkLst>
        </pc:spChg>
        <pc:spChg chg="mod">
          <ac:chgData name="Caroline Freimuller" userId="df327c0c-1f69-4687-a57f-dcf171525c90" providerId="ADAL" clId="{F960CC06-3305-4BDB-83D4-7B6A0B2612B4}" dt="2025-05-16T09:21:40.817" v="1342" actId="1076"/>
          <ac:spMkLst>
            <pc:docMk/>
            <pc:sldMk cId="2245441869" sldId="2147475617"/>
            <ac:spMk id="15" creationId="{5F095D23-6F8C-470A-B43A-1AC9FC866EFB}"/>
          </ac:spMkLst>
        </pc:spChg>
        <pc:spChg chg="mod">
          <ac:chgData name="Caroline Freimuller" userId="df327c0c-1f69-4687-a57f-dcf171525c90" providerId="ADAL" clId="{F960CC06-3305-4BDB-83D4-7B6A0B2612B4}" dt="2025-05-16T09:21:44.198" v="1343" actId="1076"/>
          <ac:spMkLst>
            <pc:docMk/>
            <pc:sldMk cId="2245441869" sldId="2147475617"/>
            <ac:spMk id="48" creationId="{6BFAA494-1E6A-41BB-9CAC-44ADE1D553D6}"/>
          </ac:spMkLst>
        </pc:spChg>
        <pc:picChg chg="mod">
          <ac:chgData name="Caroline Freimuller" userId="df327c0c-1f69-4687-a57f-dcf171525c90" providerId="ADAL" clId="{F960CC06-3305-4BDB-83D4-7B6A0B2612B4}" dt="2025-05-16T09:21:37.940" v="1341" actId="1076"/>
          <ac:picMkLst>
            <pc:docMk/>
            <pc:sldMk cId="2245441869" sldId="2147475617"/>
            <ac:picMk id="14" creationId="{7E3674EE-2870-49A2-BA8C-ACB67C18EF23}"/>
          </ac:picMkLst>
        </pc:picChg>
      </pc:sldChg>
      <pc:sldChg chg="add del">
        <pc:chgData name="Caroline Freimuller" userId="df327c0c-1f69-4687-a57f-dcf171525c90" providerId="ADAL" clId="{F960CC06-3305-4BDB-83D4-7B6A0B2612B4}" dt="2025-05-16T09:21:09.547" v="1337"/>
        <pc:sldMkLst>
          <pc:docMk/>
          <pc:sldMk cId="2259722785" sldId="2147475618"/>
        </pc:sldMkLst>
      </pc:sldChg>
      <pc:sldChg chg="add del">
        <pc:chgData name="Caroline Freimuller" userId="df327c0c-1f69-4687-a57f-dcf171525c90" providerId="ADAL" clId="{F960CC06-3305-4BDB-83D4-7B6A0B2612B4}" dt="2025-05-16T09:28:24.777" v="1537" actId="2696"/>
        <pc:sldMkLst>
          <pc:docMk/>
          <pc:sldMk cId="3105476199" sldId="2147475618"/>
        </pc:sldMkLst>
      </pc:sldChg>
      <pc:sldMasterChg chg="delSldLayout">
        <pc:chgData name="Caroline Freimuller" userId="df327c0c-1f69-4687-a57f-dcf171525c90" providerId="ADAL" clId="{F960CC06-3305-4BDB-83D4-7B6A0B2612B4}" dt="2025-05-16T09:03:15.300" v="2" actId="47"/>
        <pc:sldMasterMkLst>
          <pc:docMk/>
          <pc:sldMasterMk cId="3722533144" sldId="2147483730"/>
        </pc:sldMasterMkLst>
        <pc:sldLayoutChg chg="del">
          <pc:chgData name="Caroline Freimuller" userId="df327c0c-1f69-4687-a57f-dcf171525c90" providerId="ADAL" clId="{F960CC06-3305-4BDB-83D4-7B6A0B2612B4}" dt="2025-05-16T09:03:08.916" v="0" actId="47"/>
          <pc:sldLayoutMkLst>
            <pc:docMk/>
            <pc:sldMasterMk cId="3722533144" sldId="2147483730"/>
            <pc:sldLayoutMk cId="4049406492" sldId="2147483781"/>
          </pc:sldLayoutMkLst>
        </pc:sldLayoutChg>
        <pc:sldLayoutChg chg="del">
          <pc:chgData name="Caroline Freimuller" userId="df327c0c-1f69-4687-a57f-dcf171525c90" providerId="ADAL" clId="{F960CC06-3305-4BDB-83D4-7B6A0B2612B4}" dt="2025-05-16T09:03:15.300" v="2" actId="47"/>
          <pc:sldLayoutMkLst>
            <pc:docMk/>
            <pc:sldMasterMk cId="3722533144" sldId="2147483730"/>
            <pc:sldLayoutMk cId="435124490" sldId="214748378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886123-E336-4013-8EFB-AB0E33DC30AB}" type="datetimeFigureOut">
              <a:rPr lang="en-GB" smtClean="0"/>
              <a:t>27/05/2025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E1AFAE-01CC-4D8D-B045-BD3F76B01594}" type="slidenum">
              <a:rPr lang="en-GB" smtClean="0"/>
              <a:t>‹#›</a:t>
            </a:fld>
            <a:endParaRPr lang="en-GB"/>
          </a:p>
        </p:txBody>
      </p:sp>
    </p:spTree>
    <p:extLst>
      <p:ext uri="{BB962C8B-B14F-4D97-AF65-F5344CB8AC3E}">
        <p14:creationId xmlns:p14="http://schemas.microsoft.com/office/powerpoint/2010/main" val="3136207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2</a:t>
            </a:fld>
            <a:endParaRPr lang="en-US"/>
          </a:p>
        </p:txBody>
      </p:sp>
    </p:spTree>
    <p:extLst>
      <p:ext uri="{BB962C8B-B14F-4D97-AF65-F5344CB8AC3E}">
        <p14:creationId xmlns:p14="http://schemas.microsoft.com/office/powerpoint/2010/main" val="3177762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3</a:t>
            </a:fld>
            <a:endParaRPr lang="en-US"/>
          </a:p>
        </p:txBody>
      </p:sp>
    </p:spTree>
    <p:extLst>
      <p:ext uri="{BB962C8B-B14F-4D97-AF65-F5344CB8AC3E}">
        <p14:creationId xmlns:p14="http://schemas.microsoft.com/office/powerpoint/2010/main" val="3421746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0F4A2C8-6C88-4E71-83EE-698B9D4FE22F}" type="slidenum">
              <a:rPr lang="en-US" smtClean="0"/>
              <a:pPr/>
              <a:t>4</a:t>
            </a:fld>
            <a:endParaRPr lang="en-US"/>
          </a:p>
        </p:txBody>
      </p:sp>
    </p:spTree>
    <p:extLst>
      <p:ext uri="{BB962C8B-B14F-4D97-AF65-F5344CB8AC3E}">
        <p14:creationId xmlns:p14="http://schemas.microsoft.com/office/powerpoint/2010/main" val="11029720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25.jpe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7.png"/><Relationship Id="rId1" Type="http://schemas.openxmlformats.org/officeDocument/2006/relationships/slideMaster" Target="../slideMasters/slideMaster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153146358"/>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6658328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0782005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72625945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31859996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63858823"/>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76423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880324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SLIDE 3">
    <p:spTree>
      <p:nvGrpSpPr>
        <p:cNvPr id="1" name=""/>
        <p:cNvGrpSpPr/>
        <p:nvPr/>
      </p:nvGrpSpPr>
      <p:grpSpPr>
        <a:xfrm>
          <a:off x="0" y="0"/>
          <a:ext cx="0" cy="0"/>
          <a:chOff x="0" y="0"/>
          <a:chExt cx="0" cy="0"/>
        </a:xfrm>
      </p:grpSpPr>
      <p:pic>
        <p:nvPicPr>
          <p:cNvPr id="8" name="Picture 7" descr="A picture containing stove, kitchen appliance, gear&#10;&#10;Description automatically generated">
            <a:extLst>
              <a:ext uri="{FF2B5EF4-FFF2-40B4-BE49-F238E27FC236}">
                <a16:creationId xmlns:a16="http://schemas.microsoft.com/office/drawing/2014/main" id="{8499DDEF-F031-FC48-9B34-E9ED135259F0}"/>
              </a:ext>
            </a:extLst>
          </p:cNvPr>
          <p:cNvPicPr>
            <a:picLocks noChangeAspect="1"/>
          </p:cNvPicPr>
          <p:nvPr/>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9B184D7-6227-A446-ADF6-8FD32A060137}"/>
              </a:ext>
            </a:extLst>
          </p:cNvPr>
          <p:cNvPicPr>
            <a:picLocks noChangeAspect="1"/>
          </p:cNvPicPr>
          <p:nvPr/>
        </p:nvPicPr>
        <p:blipFill>
          <a:blip r:embed="rId4"/>
          <a:stretch>
            <a:fillRect/>
          </a:stretch>
        </p:blipFill>
        <p:spPr>
          <a:xfrm>
            <a:off x="1975628" y="666830"/>
            <a:ext cx="5007702" cy="3326671"/>
          </a:xfrm>
          <a:prstGeom prst="rect">
            <a:avLst/>
          </a:prstGeom>
        </p:spPr>
      </p:pic>
      <p:sp>
        <p:nvSpPr>
          <p:cNvPr id="10" name="Title 1">
            <a:extLst>
              <a:ext uri="{FF2B5EF4-FFF2-40B4-BE49-F238E27FC236}">
                <a16:creationId xmlns:a16="http://schemas.microsoft.com/office/drawing/2014/main" id="{B5420F02-61F1-2640-8598-A31885F9B39A}"/>
              </a:ext>
            </a:extLst>
          </p:cNvPr>
          <p:cNvSpPr txBox="1">
            <a:spLocks/>
          </p:cNvSpPr>
          <p:nvPr/>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Theft estimation methodology</a:t>
            </a:r>
          </a:p>
          <a:p>
            <a:r>
              <a:rPr lang="en-GB"/>
              <a:t>25 October 2022</a:t>
            </a:r>
            <a:endParaRPr lang="en-US"/>
          </a:p>
        </p:txBody>
      </p:sp>
      <p:pic>
        <p:nvPicPr>
          <p:cNvPr id="2" name="Picture 1" descr="A picture containing stove, kitchen appliance, gear&#10;&#10;Description automatically generated">
            <a:extLst>
              <a:ext uri="{FF2B5EF4-FFF2-40B4-BE49-F238E27FC236}">
                <a16:creationId xmlns:a16="http://schemas.microsoft.com/office/drawing/2014/main" id="{C090E444-E20A-9662-B87C-042D71DC31D4}"/>
              </a:ext>
            </a:extLst>
          </p:cNvPr>
          <p:cNvPicPr>
            <a:picLocks noChangeAspect="1"/>
          </p:cNvPicPr>
          <p:nvPr userDrawn="1"/>
        </p:nvPicPr>
        <p:blipFill>
          <a:blip r:embed="rId2">
            <a:duotone>
              <a:prstClr val="black"/>
              <a:schemeClr val="accent1">
                <a:tint val="45000"/>
                <a:satMod val="400000"/>
              </a:schemeClr>
            </a:duotone>
            <a:extLst>
              <a:ext uri="{BEBA8EAE-BF5A-486C-A8C5-ECC9F3942E4B}">
                <a14:imgProps xmlns:a14="http://schemas.microsoft.com/office/drawing/2010/main">
                  <a14:imgLayer r:embed="rId3">
                    <a14:imgEffect>
                      <a14:colorTemperature colorTemp="11200"/>
                    </a14:imgEffect>
                  </a14:imgLayer>
                </a14:imgProps>
              </a:ext>
            </a:extLst>
          </a:blip>
          <a:stretch>
            <a:fillRect/>
          </a:stretch>
        </p:blipFill>
        <p:spPr>
          <a:xfrm flipH="1">
            <a:off x="0" y="0"/>
            <a:ext cx="12192000" cy="6858000"/>
          </a:xfrm>
          <a:prstGeom prst="rect">
            <a:avLst/>
          </a:prstGeom>
        </p:spPr>
      </p:pic>
      <p:pic>
        <p:nvPicPr>
          <p:cNvPr id="3" name="Picture 2" descr="A picture containing text&#10;&#10;Description automatically generated">
            <a:extLst>
              <a:ext uri="{FF2B5EF4-FFF2-40B4-BE49-F238E27FC236}">
                <a16:creationId xmlns:a16="http://schemas.microsoft.com/office/drawing/2014/main" id="{72627265-286B-EAF4-77FF-A54B8D722E9F}"/>
              </a:ext>
            </a:extLst>
          </p:cNvPr>
          <p:cNvPicPr>
            <a:picLocks noChangeAspect="1"/>
          </p:cNvPicPr>
          <p:nvPr userDrawn="1"/>
        </p:nvPicPr>
        <p:blipFill>
          <a:blip r:embed="rId4"/>
          <a:stretch>
            <a:fillRect/>
          </a:stretch>
        </p:blipFill>
        <p:spPr>
          <a:xfrm>
            <a:off x="1975628" y="666830"/>
            <a:ext cx="5007702" cy="3326671"/>
          </a:xfrm>
          <a:prstGeom prst="rect">
            <a:avLst/>
          </a:prstGeom>
        </p:spPr>
      </p:pic>
      <p:sp>
        <p:nvSpPr>
          <p:cNvPr id="4" name="Title 1">
            <a:extLst>
              <a:ext uri="{FF2B5EF4-FFF2-40B4-BE49-F238E27FC236}">
                <a16:creationId xmlns:a16="http://schemas.microsoft.com/office/drawing/2014/main" id="{F09DF3EB-8343-AE23-27D3-BA6F1AB91AC4}"/>
              </a:ext>
            </a:extLst>
          </p:cNvPr>
          <p:cNvSpPr txBox="1">
            <a:spLocks/>
          </p:cNvSpPr>
          <p:nvPr userDrawn="1"/>
        </p:nvSpPr>
        <p:spPr>
          <a:xfrm>
            <a:off x="2090979" y="4756999"/>
            <a:ext cx="6220407" cy="1377027"/>
          </a:xfrm>
          <a:prstGeom prst="rect">
            <a:avLst/>
          </a:prstGeom>
          <a:solidFill>
            <a:srgbClr val="68A495"/>
          </a:solidFill>
          <a:ln>
            <a:noFill/>
          </a:ln>
        </p:spPr>
        <p:txBody>
          <a:bodyPr vert="horz" lIns="288000" tIns="45720" rIns="91440" bIns="45720" rtlCol="0" anchor="ctr">
            <a:normAutofit/>
          </a:bodyPr>
          <a:lstStyle>
            <a:lvl1pPr algn="l" defTabSz="914400" rtl="0" eaLnBrk="1" latinLnBrk="0" hangingPunct="1">
              <a:lnSpc>
                <a:spcPct val="150000"/>
              </a:lnSpc>
              <a:spcBef>
                <a:spcPct val="0"/>
              </a:spcBef>
              <a:buNone/>
              <a:defRPr sz="2000" b="1" i="0" kern="1200" cap="all" spc="300" baseline="0">
                <a:solidFill>
                  <a:schemeClr val="bg1"/>
                </a:solidFill>
                <a:latin typeface="ROBOTO MEDIUM" panose="02000000000000000000" pitchFamily="2" charset="0"/>
                <a:ea typeface="ROBOTO MEDIUM" panose="02000000000000000000" pitchFamily="2" charset="0"/>
                <a:cs typeface="ROBOTO MEDIUM" panose="02000000000000000000" pitchFamily="2" charset="0"/>
              </a:defRPr>
            </a:lvl1pPr>
          </a:lstStyle>
          <a:p>
            <a:r>
              <a:rPr lang="en-GB"/>
              <a:t>Theft estimation methodology</a:t>
            </a:r>
          </a:p>
          <a:p>
            <a:r>
              <a:rPr lang="en-GB"/>
              <a:t>25 October 2022</a:t>
            </a:r>
            <a:endParaRPr lang="en-US"/>
          </a:p>
        </p:txBody>
      </p:sp>
    </p:spTree>
    <p:extLst>
      <p:ext uri="{BB962C8B-B14F-4D97-AF65-F5344CB8AC3E}">
        <p14:creationId xmlns:p14="http://schemas.microsoft.com/office/powerpoint/2010/main" val="1752128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2 columns of text">
    <p:spTree>
      <p:nvGrpSpPr>
        <p:cNvPr id="1" name=""/>
        <p:cNvGrpSpPr/>
        <p:nvPr/>
      </p:nvGrpSpPr>
      <p:grpSpPr>
        <a:xfrm>
          <a:off x="0" y="0"/>
          <a:ext cx="0" cy="0"/>
          <a:chOff x="0" y="0"/>
          <a:chExt cx="0" cy="0"/>
        </a:xfrm>
      </p:grpSpPr>
      <p:sp>
        <p:nvSpPr>
          <p:cNvPr id="13" name="Content Placeholder 3"/>
          <p:cNvSpPr>
            <a:spLocks noGrp="1"/>
          </p:cNvSpPr>
          <p:nvPr>
            <p:ph sz="quarter" idx="10"/>
          </p:nvPr>
        </p:nvSpPr>
        <p:spPr>
          <a:xfrm>
            <a:off x="501651" y="1665289"/>
            <a:ext cx="5305579"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Content Placeholder 3"/>
          <p:cNvSpPr>
            <a:spLocks noGrp="1"/>
          </p:cNvSpPr>
          <p:nvPr>
            <p:ph sz="quarter" idx="20"/>
          </p:nvPr>
        </p:nvSpPr>
        <p:spPr>
          <a:xfrm>
            <a:off x="6381539" y="1665289"/>
            <a:ext cx="5322781" cy="4716461"/>
          </a:xfrm>
          <a:prstGeom prst="rect">
            <a:avLst/>
          </a:prstGeom>
        </p:spPr>
        <p:txBody>
          <a:bodyPr/>
          <a:lstStyle>
            <a:lvl1pPr>
              <a:tabLst>
                <a:tab pos="5029200" algn="r"/>
              </a:tabLst>
              <a:defRPr>
                <a:latin typeface="+mj-lt"/>
              </a:defRPr>
            </a:lvl1pPr>
            <a:lvl2pPr>
              <a:tabLst>
                <a:tab pos="5029200" algn="r"/>
              </a:tabLst>
              <a:defRPr>
                <a:latin typeface="+mj-lt"/>
              </a:defRPr>
            </a:lvl2pPr>
            <a:lvl3pPr>
              <a:tabLst>
                <a:tab pos="5029200" algn="r"/>
              </a:tabLst>
              <a:defRPr>
                <a:latin typeface="+mj-lt"/>
              </a:defRPr>
            </a:lvl3pPr>
            <a:lvl4pPr>
              <a:tabLst>
                <a:tab pos="5029200" algn="r"/>
              </a:tabLst>
              <a:defRPr>
                <a:latin typeface="+mj-lt"/>
              </a:defRPr>
            </a:lvl4pPr>
            <a:lvl5pPr>
              <a:tabLst>
                <a:tab pos="5029200" algn="r"/>
              </a:tabLst>
              <a:defRPr baseline="0">
                <a:latin typeface="+mj-lt"/>
              </a:defRPr>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Title 1">
            <a:extLst>
              <a:ext uri="{FF2B5EF4-FFF2-40B4-BE49-F238E27FC236}">
                <a16:creationId xmlns:a16="http://schemas.microsoft.com/office/drawing/2014/main" id="{5E4A4F27-72C0-49F9-A37D-C04DED18A3F6}"/>
              </a:ext>
            </a:extLst>
          </p:cNvPr>
          <p:cNvSpPr>
            <a:spLocks noGrp="1"/>
          </p:cNvSpPr>
          <p:nvPr>
            <p:ph type="title" hasCustomPrompt="1"/>
          </p:nvPr>
        </p:nvSpPr>
        <p:spPr>
          <a:xfrm>
            <a:off x="450000" y="345992"/>
            <a:ext cx="11304000" cy="342000"/>
          </a:xfrm>
        </p:spPr>
        <p:txBody>
          <a:bodyPr>
            <a:noAutofit/>
          </a:bodyPr>
          <a:lstStyle>
            <a:lvl1pPr>
              <a:defRPr>
                <a:solidFill>
                  <a:schemeClr val="tx1"/>
                </a:solidFill>
              </a:defRPr>
            </a:lvl1pPr>
          </a:lstStyle>
          <a:p>
            <a:r>
              <a:rPr lang="en-US"/>
              <a:t>Click to add title</a:t>
            </a:r>
          </a:p>
        </p:txBody>
      </p:sp>
      <p:sp>
        <p:nvSpPr>
          <p:cNvPr id="2" name="Text Placeholder 8">
            <a:extLst>
              <a:ext uri="{FF2B5EF4-FFF2-40B4-BE49-F238E27FC236}">
                <a16:creationId xmlns:a16="http://schemas.microsoft.com/office/drawing/2014/main" id="{D27E5277-3D17-181F-2BB1-7798CA00DE7C}"/>
              </a:ext>
            </a:extLst>
          </p:cNvPr>
          <p:cNvSpPr>
            <a:spLocks noGrp="1"/>
          </p:cNvSpPr>
          <p:nvPr>
            <p:ph type="body" sz="quarter" idx="13" hasCustomPrompt="1"/>
          </p:nvPr>
        </p:nvSpPr>
        <p:spPr>
          <a:xfrm>
            <a:off x="450002" y="684000"/>
            <a:ext cx="11162349" cy="439317"/>
          </a:xfrm>
          <a:prstGeom prst="rect">
            <a:avLst/>
          </a:prstGeom>
        </p:spPr>
        <p:txBody>
          <a:bodyPr lIns="0" tIns="0" rIns="0" bIns="0" anchor="b" anchorCtr="0">
            <a:noAutofit/>
          </a:bodyPr>
          <a:lstStyle>
            <a:lvl1pPr marL="0" indent="0">
              <a:spcBef>
                <a:spcPts val="0"/>
              </a:spcBef>
              <a:spcAft>
                <a:spcPts val="0"/>
              </a:spcAft>
              <a:buNone/>
              <a:defRPr sz="1800" b="0">
                <a:solidFill>
                  <a:schemeClr val="tx2"/>
                </a:solidFill>
              </a:defRPr>
            </a:lvl1pPr>
          </a:lstStyle>
          <a:p>
            <a:pPr lvl="0"/>
            <a:r>
              <a:rPr lang="en-US"/>
              <a:t>Click to add subtitle</a:t>
            </a:r>
          </a:p>
        </p:txBody>
      </p:sp>
    </p:spTree>
    <p:extLst>
      <p:ext uri="{BB962C8B-B14F-4D97-AF65-F5344CB8AC3E}">
        <p14:creationId xmlns:p14="http://schemas.microsoft.com/office/powerpoint/2010/main" val="3719190383"/>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GB"/>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GB"/>
              <a:t>Click to add title</a:t>
            </a:r>
          </a:p>
        </p:txBody>
      </p:sp>
    </p:spTree>
    <p:extLst>
      <p:ext uri="{BB962C8B-B14F-4D97-AF65-F5344CB8AC3E}">
        <p14:creationId xmlns:p14="http://schemas.microsoft.com/office/powerpoint/2010/main" val="2207252330"/>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391502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4636483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59653578"/>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271445934"/>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78289034"/>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98821677"/>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144770121"/>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472627338"/>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784738023"/>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82662451"/>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07044946"/>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2376698"/>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2858522"/>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8207812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184306990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4147524741"/>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838852449"/>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1301556384"/>
      </p:ext>
    </p:extLst>
  </p:cSld>
  <p:clrMapOvr>
    <a:masterClrMapping/>
  </p:clrMapOvr>
  <p:hf sldNum="0"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3040513188"/>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1062731462"/>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2546778042"/>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2607380774"/>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9610377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96116489"/>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80916586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09043641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45018522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257098666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95703946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69477798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cstate="print">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149743318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p:nvPicPr>
        <p:blipFill rotWithShape="1">
          <a:blip r:embed="rId6" cstate="print">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435542104"/>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cstate="print">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423454593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53864370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p:nvPicPr>
        <p:blipFill rotWithShape="1">
          <a:blip r:embed="rId3" cstate="print">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2119915891"/>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p:nvPicPr>
        <p:blipFill rotWithShape="1">
          <a:blip r:embed="rId4" cstate="print">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p:nvPicPr>
        <p:blipFill rotWithShape="1">
          <a:blip r:embed="rId5" cstate="print">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p:nvPicPr>
        <p:blipFill rotWithShape="1">
          <a:blip r:embed="rId3" cstate="print">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p:nvPicPr>
        <p:blipFill rotWithShape="1">
          <a:blip r:embed="rId6" cstate="print">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390167723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16687728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82956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1286478755"/>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1523282608"/>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96855600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2061444252"/>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890851280"/>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649712189"/>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p:nvPicPr>
        <p:blipFill>
          <a:blip r:embed="rId3" cstate="print">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1230548955"/>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2494914337"/>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Title &amp; subtitle">
    <p:spTree>
      <p:nvGrpSpPr>
        <p:cNvPr id="1" name=""/>
        <p:cNvGrpSpPr/>
        <p:nvPr/>
      </p:nvGrpSpPr>
      <p:grpSpPr>
        <a:xfrm>
          <a:off x="0" y="0"/>
          <a:ext cx="0" cy="0"/>
          <a:chOff x="0" y="0"/>
          <a:chExt cx="0" cy="0"/>
        </a:xfrm>
      </p:grpSpPr>
      <p:sp>
        <p:nvSpPr>
          <p:cNvPr id="10" name="Text Placeholder 8"/>
          <p:cNvSpPr>
            <a:spLocks noGrp="1"/>
          </p:cNvSpPr>
          <p:nvPr>
            <p:ph type="body" sz="quarter" idx="13" hasCustomPrompt="1"/>
          </p:nvPr>
        </p:nvSpPr>
        <p:spPr>
          <a:xfrm>
            <a:off x="501650" y="651600"/>
            <a:ext cx="11188700" cy="757255"/>
          </a:xfrm>
          <a:prstGeom prst="rect">
            <a:avLst/>
          </a:prstGeom>
        </p:spPr>
        <p:txBody>
          <a:bodyPr lIns="0" tIns="0" rIns="0" bIns="0">
            <a:noAutofit/>
          </a:bodyPr>
          <a:lstStyle>
            <a:lvl1pPr marL="0" indent="0">
              <a:buNone/>
              <a:defRPr sz="1800" b="0">
                <a:solidFill>
                  <a:srgbClr val="575757"/>
                </a:solidFill>
              </a:defRPr>
            </a:lvl1pPr>
          </a:lstStyle>
          <a:p>
            <a:pPr lvl="0"/>
            <a:r>
              <a:rPr lang="en-GB"/>
              <a:t>Click to add subtitle</a:t>
            </a:r>
          </a:p>
        </p:txBody>
      </p:sp>
      <p:sp>
        <p:nvSpPr>
          <p:cNvPr id="11" name="Title Placeholder 1"/>
          <p:cNvSpPr>
            <a:spLocks noGrp="1"/>
          </p:cNvSpPr>
          <p:nvPr>
            <p:ph type="title" hasCustomPrompt="1"/>
          </p:nvPr>
        </p:nvSpPr>
        <p:spPr>
          <a:xfrm>
            <a:off x="501650" y="317500"/>
            <a:ext cx="11188700" cy="698501"/>
          </a:xfrm>
          <a:prstGeom prst="rect">
            <a:avLst/>
          </a:prstGeom>
        </p:spPr>
        <p:txBody>
          <a:bodyPr vert="horz" lIns="0" tIns="0" rIns="0" bIns="0" rtlCol="0" anchor="t" anchorCtr="0">
            <a:noAutofit/>
          </a:bodyPr>
          <a:lstStyle>
            <a:lvl1pPr>
              <a:defRPr/>
            </a:lvl1pPr>
          </a:lstStyle>
          <a:p>
            <a:r>
              <a:rPr lang="en-GB"/>
              <a:t>Click to add title</a:t>
            </a:r>
          </a:p>
        </p:txBody>
      </p:sp>
    </p:spTree>
    <p:extLst>
      <p:ext uri="{BB962C8B-B14F-4D97-AF65-F5344CB8AC3E}">
        <p14:creationId xmlns:p14="http://schemas.microsoft.com/office/powerpoint/2010/main" val="131613384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image" Target="../media/image5.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9" Type="http://schemas.openxmlformats.org/officeDocument/2006/relationships/slideLayout" Target="../slideLayouts/slideLayout40.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image" Target="../media/image4.png"/><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0" Type="http://schemas.openxmlformats.org/officeDocument/2006/relationships/slideLayout" Target="../slideLayouts/slideLayout31.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p:nvPicPr>
        <p:blipFill>
          <a:blip r:embed="rId13"/>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2" name="TextBox 1">
            <a:extLst>
              <a:ext uri="{FF2B5EF4-FFF2-40B4-BE49-F238E27FC236}">
                <a16:creationId xmlns:a16="http://schemas.microsoft.com/office/drawing/2014/main" id="{F3F61F28-CA77-972F-B442-AC954A8D5863}"/>
              </a:ext>
            </a:extLst>
          </p:cNvPr>
          <p:cNvSpPr txBox="1"/>
          <p:nvPr userDrawn="1"/>
        </p:nvSpPr>
        <p:spPr>
          <a:xfrm>
            <a:off x="11634241" y="6551431"/>
            <a:ext cx="307975" cy="123111"/>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800" noProof="0" smtClean="0">
                <a:solidFill>
                  <a:schemeClr val="tx1"/>
                </a:solidFill>
              </a:rPr>
              <a:pPr marL="0" indent="0" algn="r">
                <a:spcBef>
                  <a:spcPts val="800"/>
                </a:spcBef>
                <a:buSzPct val="100000"/>
                <a:buFont typeface="Arial"/>
                <a:buNone/>
              </a:pPr>
              <a:t>‹#›</a:t>
            </a:fld>
            <a:endParaRPr lang="en-GB" sz="800" noProof="0">
              <a:solidFill>
                <a:schemeClr val="tx1"/>
              </a:solidFill>
            </a:endParaRPr>
          </a:p>
        </p:txBody>
      </p:sp>
    </p:spTree>
    <p:extLst>
      <p:ext uri="{BB962C8B-B14F-4D97-AF65-F5344CB8AC3E}">
        <p14:creationId xmlns:p14="http://schemas.microsoft.com/office/powerpoint/2010/main" val="325008130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80" r:id="rId11"/>
  </p:sldLayoutIdLst>
  <p:transition>
    <p:fade/>
  </p:transition>
  <p:hf sldNum="0"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p:nvPicPr>
        <p:blipFill rotWithShape="1">
          <a:blip r:embed="rId50">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
        <p:nvSpPr>
          <p:cNvPr id="3" name="TextBox 2">
            <a:extLst>
              <a:ext uri="{FF2B5EF4-FFF2-40B4-BE49-F238E27FC236}">
                <a16:creationId xmlns:a16="http://schemas.microsoft.com/office/drawing/2014/main" id="{D6EF7FD5-614D-5EEE-BF98-243DF9D46DB3}"/>
              </a:ext>
            </a:extLst>
          </p:cNvPr>
          <p:cNvSpPr txBox="1"/>
          <p:nvPr userDrawn="1"/>
        </p:nvSpPr>
        <p:spPr>
          <a:xfrm>
            <a:off x="11634241" y="6551431"/>
            <a:ext cx="307975" cy="123111"/>
          </a:xfrm>
          <a:prstGeom prst="rect">
            <a:avLst/>
          </a:prstGeom>
          <a:noFill/>
        </p:spPr>
        <p:txBody>
          <a:bodyPr wrap="square" lIns="0" tIns="0" rIns="0" bIns="0" rtlCol="0">
            <a:spAutoFit/>
          </a:bodyPr>
          <a:lstStyle/>
          <a:p>
            <a:pPr marL="0" indent="0" algn="r">
              <a:spcBef>
                <a:spcPts val="800"/>
              </a:spcBef>
              <a:buSzPct val="100000"/>
              <a:buFont typeface="Arial"/>
              <a:buNone/>
            </a:pPr>
            <a:fld id="{C58DF478-B544-4ED8-9ED4-6A2648E2D233}" type="slidenum">
              <a:rPr lang="en-GB" sz="800" noProof="0" smtClean="0">
                <a:solidFill>
                  <a:schemeClr val="tx1"/>
                </a:solidFill>
              </a:rPr>
              <a:pPr marL="0" indent="0" algn="r">
                <a:spcBef>
                  <a:spcPts val="800"/>
                </a:spcBef>
                <a:buSzPct val="100000"/>
                <a:buFont typeface="Arial"/>
                <a:buNone/>
              </a:pPr>
              <a:t>‹#›</a:t>
            </a:fld>
            <a:endParaRPr lang="en-GB" sz="800" noProof="0">
              <a:solidFill>
                <a:schemeClr val="tx1"/>
              </a:solidFill>
            </a:endParaRPr>
          </a:p>
        </p:txBody>
      </p:sp>
    </p:spTree>
    <p:extLst>
      <p:ext uri="{BB962C8B-B14F-4D97-AF65-F5344CB8AC3E}">
        <p14:creationId xmlns:p14="http://schemas.microsoft.com/office/powerpoint/2010/main" val="37225331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9" r:id="rId47"/>
  </p:sldLayoutIdLst>
  <p:transition>
    <p:fade/>
  </p:transition>
  <p:hf sldNum="0" hdr="0" ftr="0" dt="0"/>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xml"/><Relationship Id="rId1" Type="http://schemas.openxmlformats.org/officeDocument/2006/relationships/slideLayout" Target="../slideLayouts/slideLayout58.xml"/></Relationships>
</file>

<file path=ppt/slides/_rels/slide4.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xml"/><Relationship Id="rId1" Type="http://schemas.openxmlformats.org/officeDocument/2006/relationships/slideLayout" Target="../slideLayouts/slideLayout5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1465698-EBCB-DC16-978C-6A8663E7C131}"/>
              </a:ext>
            </a:extLst>
          </p:cNvPr>
          <p:cNvSpPr/>
          <p:nvPr/>
        </p:nvSpPr>
        <p:spPr>
          <a:xfrm>
            <a:off x="2082799" y="4737100"/>
            <a:ext cx="6778567" cy="1397000"/>
          </a:xfrm>
          <a:prstGeom prst="rect">
            <a:avLst/>
          </a:prstGeom>
          <a:solidFill>
            <a:srgbClr val="6FC2B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400" dirty="0"/>
              <a:t>Voice of the Consumer Accurate Meter Data Questions</a:t>
            </a:r>
          </a:p>
        </p:txBody>
      </p:sp>
    </p:spTree>
    <p:extLst>
      <p:ext uri="{BB962C8B-B14F-4D97-AF65-F5344CB8AC3E}">
        <p14:creationId xmlns:p14="http://schemas.microsoft.com/office/powerpoint/2010/main" val="39274364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873085" y="327840"/>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771325" y="125837"/>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607177" y="368958"/>
            <a:ext cx="753107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CONSIDERATIONS</a:t>
            </a:r>
          </a:p>
        </p:txBody>
      </p:sp>
      <p:grpSp>
        <p:nvGrpSpPr>
          <p:cNvPr id="9" name="Group 8">
            <a:extLst>
              <a:ext uri="{FF2B5EF4-FFF2-40B4-BE49-F238E27FC236}">
                <a16:creationId xmlns:a16="http://schemas.microsoft.com/office/drawing/2014/main" id="{EF414FA5-4922-CD34-9416-095DA7CEA6C8}"/>
              </a:ext>
            </a:extLst>
          </p:cNvPr>
          <p:cNvGrpSpPr/>
          <p:nvPr/>
        </p:nvGrpSpPr>
        <p:grpSpPr>
          <a:xfrm>
            <a:off x="1696405" y="1587420"/>
            <a:ext cx="9336030" cy="5077280"/>
            <a:chOff x="1694351" y="1546228"/>
            <a:chExt cx="8782942" cy="4616448"/>
          </a:xfrm>
        </p:grpSpPr>
        <p:grpSp>
          <p:nvGrpSpPr>
            <p:cNvPr id="11" name="Group 10">
              <a:extLst>
                <a:ext uri="{FF2B5EF4-FFF2-40B4-BE49-F238E27FC236}">
                  <a16:creationId xmlns:a16="http://schemas.microsoft.com/office/drawing/2014/main" id="{7FA12E11-46E1-0A4F-4EB8-B18EAF296A19}"/>
                </a:ext>
              </a:extLst>
            </p:cNvPr>
            <p:cNvGrpSpPr/>
            <p:nvPr/>
          </p:nvGrpSpPr>
          <p:grpSpPr>
            <a:xfrm>
              <a:off x="1694351" y="1546228"/>
              <a:ext cx="8782942" cy="4616448"/>
              <a:chOff x="1694351" y="1546228"/>
              <a:chExt cx="8782942" cy="4616448"/>
            </a:xfrm>
          </p:grpSpPr>
          <p:sp>
            <p:nvSpPr>
              <p:cNvPr id="13" name="Line 5">
                <a:extLst>
                  <a:ext uri="{FF2B5EF4-FFF2-40B4-BE49-F238E27FC236}">
                    <a16:creationId xmlns:a16="http://schemas.microsoft.com/office/drawing/2014/main" id="{2BC2907A-4E3E-36B0-2815-519FCEC0B894}"/>
                  </a:ext>
                </a:extLst>
              </p:cNvPr>
              <p:cNvSpPr>
                <a:spLocks noChangeShapeType="1"/>
              </p:cNvSpPr>
              <p:nvPr/>
            </p:nvSpPr>
            <p:spPr bwMode="auto">
              <a:xfrm>
                <a:off x="2018679" y="6104239"/>
                <a:ext cx="1362812" cy="0"/>
              </a:xfrm>
              <a:prstGeom prst="line">
                <a:avLst/>
              </a:prstGeom>
              <a:noFill/>
              <a:ln w="19050"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6" name="Group 15">
                <a:extLst>
                  <a:ext uri="{FF2B5EF4-FFF2-40B4-BE49-F238E27FC236}">
                    <a16:creationId xmlns:a16="http://schemas.microsoft.com/office/drawing/2014/main" id="{914CA446-ED1C-E522-48F8-2100707D2A9A}"/>
                  </a:ext>
                </a:extLst>
              </p:cNvPr>
              <p:cNvGrpSpPr/>
              <p:nvPr/>
            </p:nvGrpSpPr>
            <p:grpSpPr>
              <a:xfrm>
                <a:off x="1694351" y="1546228"/>
                <a:ext cx="8782942" cy="4616448"/>
                <a:chOff x="1694351" y="1546228"/>
                <a:chExt cx="8782942" cy="4616448"/>
              </a:xfrm>
            </p:grpSpPr>
            <p:sp>
              <p:nvSpPr>
                <p:cNvPr id="17" name="Freeform 10">
                  <a:extLst>
                    <a:ext uri="{FF2B5EF4-FFF2-40B4-BE49-F238E27FC236}">
                      <a16:creationId xmlns:a16="http://schemas.microsoft.com/office/drawing/2014/main" id="{8840D578-DC2F-821A-5095-97E4F88E5DC8}"/>
                    </a:ext>
                  </a:extLst>
                </p:cNvPr>
                <p:cNvSpPr>
                  <a:spLocks/>
                </p:cNvSpPr>
                <p:nvPr/>
              </p:nvSpPr>
              <p:spPr bwMode="auto">
                <a:xfrm>
                  <a:off x="3826023" y="4751863"/>
                  <a:ext cx="415314" cy="1158286"/>
                </a:xfrm>
                <a:custGeom>
                  <a:avLst/>
                  <a:gdLst>
                    <a:gd name="T0" fmla="*/ 0 w 28"/>
                    <a:gd name="T1" fmla="*/ 78 h 78"/>
                    <a:gd name="T2" fmla="*/ 28 w 28"/>
                    <a:gd name="T3" fmla="*/ 0 h 78"/>
                  </a:gdLst>
                  <a:ahLst/>
                  <a:cxnLst>
                    <a:cxn ang="0">
                      <a:pos x="T0" y="T1"/>
                    </a:cxn>
                    <a:cxn ang="0">
                      <a:pos x="T2" y="T3"/>
                    </a:cxn>
                  </a:cxnLst>
                  <a:rect l="0" t="0" r="r" b="b"/>
                  <a:pathLst>
                    <a:path w="28" h="78">
                      <a:moveTo>
                        <a:pt x="0" y="78"/>
                      </a:moveTo>
                      <a:cubicBezTo>
                        <a:pt x="0" y="78"/>
                        <a:pt x="2" y="35"/>
                        <a:pt x="28" y="0"/>
                      </a:cubicBezTo>
                    </a:path>
                  </a:pathLst>
                </a:cu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18" name="Freeform 12">
                  <a:extLst>
                    <a:ext uri="{FF2B5EF4-FFF2-40B4-BE49-F238E27FC236}">
                      <a16:creationId xmlns:a16="http://schemas.microsoft.com/office/drawing/2014/main" id="{CFB015A7-E41E-3AC7-289A-22332D5D6800}"/>
                    </a:ext>
                  </a:extLst>
                </p:cNvPr>
                <p:cNvSpPr>
                  <a:spLocks/>
                </p:cNvSpPr>
                <p:nvPr/>
              </p:nvSpPr>
              <p:spPr bwMode="auto">
                <a:xfrm>
                  <a:off x="8018806" y="4916736"/>
                  <a:ext cx="413226" cy="1156199"/>
                </a:xfrm>
                <a:custGeom>
                  <a:avLst/>
                  <a:gdLst>
                    <a:gd name="T0" fmla="*/ 28 w 28"/>
                    <a:gd name="T1" fmla="*/ 78 h 78"/>
                    <a:gd name="T2" fmla="*/ 0 w 28"/>
                    <a:gd name="T3" fmla="*/ 0 h 78"/>
                  </a:gdLst>
                  <a:ahLst/>
                  <a:cxnLst>
                    <a:cxn ang="0">
                      <a:pos x="T0" y="T1"/>
                    </a:cxn>
                    <a:cxn ang="0">
                      <a:pos x="T2" y="T3"/>
                    </a:cxn>
                  </a:cxnLst>
                  <a:rect l="0" t="0" r="r" b="b"/>
                  <a:pathLst>
                    <a:path w="28" h="78">
                      <a:moveTo>
                        <a:pt x="28" y="78"/>
                      </a:moveTo>
                      <a:cubicBezTo>
                        <a:pt x="28" y="78"/>
                        <a:pt x="26" y="35"/>
                        <a:pt x="0" y="0"/>
                      </a:cubicBez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19" name="Group 18">
                  <a:extLst>
                    <a:ext uri="{FF2B5EF4-FFF2-40B4-BE49-F238E27FC236}">
                      <a16:creationId xmlns:a16="http://schemas.microsoft.com/office/drawing/2014/main" id="{8CDEBE32-F4F8-B2C1-3635-3BD82B94E7DB}"/>
                    </a:ext>
                  </a:extLst>
                </p:cNvPr>
                <p:cNvGrpSpPr/>
                <p:nvPr/>
              </p:nvGrpSpPr>
              <p:grpSpPr>
                <a:xfrm>
                  <a:off x="1694351" y="1546228"/>
                  <a:ext cx="8782942" cy="4616448"/>
                  <a:chOff x="1694351" y="1546228"/>
                  <a:chExt cx="8782942" cy="4616448"/>
                </a:xfrm>
              </p:grpSpPr>
              <p:sp>
                <p:nvSpPr>
                  <p:cNvPr id="20" name="Freeform 7">
                    <a:extLst>
                      <a:ext uri="{FF2B5EF4-FFF2-40B4-BE49-F238E27FC236}">
                        <a16:creationId xmlns:a16="http://schemas.microsoft.com/office/drawing/2014/main" id="{60A7FFCC-E58E-6C96-D724-A2F118FE6827}"/>
                      </a:ext>
                    </a:extLst>
                  </p:cNvPr>
                  <p:cNvSpPr>
                    <a:spLocks/>
                  </p:cNvSpPr>
                  <p:nvPr/>
                </p:nvSpPr>
                <p:spPr bwMode="auto">
                  <a:xfrm>
                    <a:off x="2684433" y="1886409"/>
                    <a:ext cx="2652578" cy="1811517"/>
                  </a:xfrm>
                  <a:custGeom>
                    <a:avLst/>
                    <a:gdLst>
                      <a:gd name="T0" fmla="*/ 179 w 179"/>
                      <a:gd name="T1" fmla="*/ 122 h 122"/>
                      <a:gd name="T2" fmla="*/ 147 w 179"/>
                      <a:gd name="T3" fmla="*/ 21 h 122"/>
                      <a:gd name="T4" fmla="*/ 121 w 179"/>
                      <a:gd name="T5" fmla="*/ 10 h 122"/>
                      <a:gd name="T6" fmla="*/ 0 w 179"/>
                      <a:gd name="T7" fmla="*/ 100 h 122"/>
                    </a:gdLst>
                    <a:ahLst/>
                    <a:cxnLst>
                      <a:cxn ang="0">
                        <a:pos x="T0" y="T1"/>
                      </a:cxn>
                      <a:cxn ang="0">
                        <a:pos x="T2" y="T3"/>
                      </a:cxn>
                      <a:cxn ang="0">
                        <a:pos x="T4" y="T5"/>
                      </a:cxn>
                      <a:cxn ang="0">
                        <a:pos x="T6" y="T7"/>
                      </a:cxn>
                    </a:cxnLst>
                    <a:rect l="0" t="0" r="r" b="b"/>
                    <a:pathLst>
                      <a:path w="179" h="122">
                        <a:moveTo>
                          <a:pt x="179" y="122"/>
                        </a:moveTo>
                        <a:cubicBezTo>
                          <a:pt x="147" y="21"/>
                          <a:pt x="147" y="21"/>
                          <a:pt x="147" y="21"/>
                        </a:cubicBezTo>
                        <a:cubicBezTo>
                          <a:pt x="147" y="21"/>
                          <a:pt x="146" y="0"/>
                          <a:pt x="121" y="10"/>
                        </a:cubicBezTo>
                        <a:cubicBezTo>
                          <a:pt x="121" y="10"/>
                          <a:pt x="54" y="32"/>
                          <a:pt x="0" y="100"/>
                        </a:cubicBezTo>
                      </a:path>
                    </a:pathLst>
                  </a:custGeom>
                  <a:noFill/>
                  <a:ln w="1905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1" name="Freeform 13">
                    <a:extLst>
                      <a:ext uri="{FF2B5EF4-FFF2-40B4-BE49-F238E27FC236}">
                        <a16:creationId xmlns:a16="http://schemas.microsoft.com/office/drawing/2014/main" id="{3AF877B2-2BE1-5323-0D07-5EF5683C8B9E}"/>
                      </a:ext>
                    </a:extLst>
                  </p:cNvPr>
                  <p:cNvSpPr>
                    <a:spLocks/>
                  </p:cNvSpPr>
                  <p:nvPr/>
                </p:nvSpPr>
                <p:spPr bwMode="auto">
                  <a:xfrm>
                    <a:off x="4358208" y="3935845"/>
                    <a:ext cx="1022630" cy="682450"/>
                  </a:xfrm>
                  <a:custGeom>
                    <a:avLst/>
                    <a:gdLst>
                      <a:gd name="T0" fmla="*/ 0 w 69"/>
                      <a:gd name="T1" fmla="*/ 46 h 46"/>
                      <a:gd name="T2" fmla="*/ 69 w 69"/>
                      <a:gd name="T3" fmla="*/ 0 h 46"/>
                    </a:gdLst>
                    <a:ahLst/>
                    <a:cxnLst>
                      <a:cxn ang="0">
                        <a:pos x="T0" y="T1"/>
                      </a:cxn>
                      <a:cxn ang="0">
                        <a:pos x="T2" y="T3"/>
                      </a:cxn>
                    </a:cxnLst>
                    <a:rect l="0" t="0" r="r" b="b"/>
                    <a:pathLst>
                      <a:path w="69" h="46">
                        <a:moveTo>
                          <a:pt x="0" y="46"/>
                        </a:moveTo>
                        <a:cubicBezTo>
                          <a:pt x="0" y="46"/>
                          <a:pt x="27" y="12"/>
                          <a:pt x="69" y="0"/>
                        </a:cubicBezTo>
                      </a:path>
                    </a:pathLst>
                  </a:custGeom>
                  <a:noFill/>
                  <a:ln w="19050"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2" name="Freeform 14">
                    <a:extLst>
                      <a:ext uri="{FF2B5EF4-FFF2-40B4-BE49-F238E27FC236}">
                        <a16:creationId xmlns:a16="http://schemas.microsoft.com/office/drawing/2014/main" id="{B7391FF0-4F5A-95F5-57C4-00991BE1F6B2}"/>
                      </a:ext>
                    </a:extLst>
                  </p:cNvPr>
                  <p:cNvSpPr>
                    <a:spLocks/>
                  </p:cNvSpPr>
                  <p:nvPr/>
                </p:nvSpPr>
                <p:spPr bwMode="auto">
                  <a:xfrm>
                    <a:off x="5618756" y="3697926"/>
                    <a:ext cx="1214634" cy="208700"/>
                  </a:xfrm>
                  <a:custGeom>
                    <a:avLst/>
                    <a:gdLst>
                      <a:gd name="T0" fmla="*/ 0 w 82"/>
                      <a:gd name="T1" fmla="*/ 11 h 14"/>
                      <a:gd name="T2" fmla="*/ 82 w 82"/>
                      <a:gd name="T3" fmla="*/ 14 h 14"/>
                    </a:gdLst>
                    <a:ahLst/>
                    <a:cxnLst>
                      <a:cxn ang="0">
                        <a:pos x="T0" y="T1"/>
                      </a:cxn>
                      <a:cxn ang="0">
                        <a:pos x="T2" y="T3"/>
                      </a:cxn>
                    </a:cxnLst>
                    <a:rect l="0" t="0" r="r" b="b"/>
                    <a:pathLst>
                      <a:path w="82" h="14">
                        <a:moveTo>
                          <a:pt x="0" y="11"/>
                        </a:moveTo>
                        <a:cubicBezTo>
                          <a:pt x="0" y="11"/>
                          <a:pt x="42" y="0"/>
                          <a:pt x="82" y="14"/>
                        </a:cubicBezTo>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23" name="Freeform 15">
                    <a:extLst>
                      <a:ext uri="{FF2B5EF4-FFF2-40B4-BE49-F238E27FC236}">
                        <a16:creationId xmlns:a16="http://schemas.microsoft.com/office/drawing/2014/main" id="{F2C64719-9B0A-6EA5-0D40-408F1C22D1B7}"/>
                      </a:ext>
                    </a:extLst>
                  </p:cNvPr>
                  <p:cNvSpPr>
                    <a:spLocks/>
                  </p:cNvSpPr>
                  <p:nvPr/>
                </p:nvSpPr>
                <p:spPr bwMode="auto">
                  <a:xfrm>
                    <a:off x="6981567" y="3996369"/>
                    <a:ext cx="962108" cy="755494"/>
                  </a:xfrm>
                  <a:custGeom>
                    <a:avLst/>
                    <a:gdLst>
                      <a:gd name="T0" fmla="*/ 0 w 65"/>
                      <a:gd name="T1" fmla="*/ 0 h 51"/>
                      <a:gd name="T2" fmla="*/ 65 w 65"/>
                      <a:gd name="T3" fmla="*/ 51 h 51"/>
                    </a:gdLst>
                    <a:ahLst/>
                    <a:cxnLst>
                      <a:cxn ang="0">
                        <a:pos x="T0" y="T1"/>
                      </a:cxn>
                      <a:cxn ang="0">
                        <a:pos x="T2" y="T3"/>
                      </a:cxn>
                    </a:cxnLst>
                    <a:rect l="0" t="0" r="r" b="b"/>
                    <a:pathLst>
                      <a:path w="65" h="51">
                        <a:moveTo>
                          <a:pt x="0" y="0"/>
                        </a:moveTo>
                        <a:cubicBezTo>
                          <a:pt x="0" y="0"/>
                          <a:pt x="40" y="15"/>
                          <a:pt x="65" y="51"/>
                        </a:cubicBezTo>
                      </a:path>
                    </a:pathLst>
                  </a:custGeom>
                  <a:noFill/>
                  <a:ln w="19050"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24" name="Group 23">
                    <a:extLst>
                      <a:ext uri="{FF2B5EF4-FFF2-40B4-BE49-F238E27FC236}">
                        <a16:creationId xmlns:a16="http://schemas.microsoft.com/office/drawing/2014/main" id="{FD83DA30-23C8-7958-799C-8646F2151A50}"/>
                      </a:ext>
                    </a:extLst>
                  </p:cNvPr>
                  <p:cNvGrpSpPr/>
                  <p:nvPr/>
                </p:nvGrpSpPr>
                <p:grpSpPr>
                  <a:xfrm>
                    <a:off x="1694351" y="1546228"/>
                    <a:ext cx="8782942" cy="4616448"/>
                    <a:chOff x="1694351" y="1546228"/>
                    <a:chExt cx="8782942" cy="4616448"/>
                  </a:xfrm>
                </p:grpSpPr>
                <p:sp>
                  <p:nvSpPr>
                    <p:cNvPr id="25" name="Rectangle 24">
                      <a:extLst>
                        <a:ext uri="{FF2B5EF4-FFF2-40B4-BE49-F238E27FC236}">
                          <a16:creationId xmlns:a16="http://schemas.microsoft.com/office/drawing/2014/main" id="{21F8EA50-D7AF-9910-66AA-7779E128B95D}"/>
                        </a:ext>
                      </a:extLst>
                    </p:cNvPr>
                    <p:cNvSpPr>
                      <a:spLocks/>
                    </p:cNvSpPr>
                    <p:nvPr/>
                  </p:nvSpPr>
                  <p:spPr>
                    <a:xfrm>
                      <a:off x="1694351" y="4825816"/>
                      <a:ext cx="1688564" cy="215444"/>
                    </a:xfrm>
                    <a:prstGeom prst="rect">
                      <a:avLst/>
                    </a:prstGeom>
                    <a:noFill/>
                  </p:spPr>
                  <p:txBody>
                    <a:bodyPr wrap="square" lIns="0" tIns="0" rIns="0" bIns="0" rtlCol="0">
                      <a:spAutoFit/>
                    </a:bodyPr>
                    <a:lstStyle/>
                    <a:p>
                      <a:pPr algn="ctr">
                        <a:buSzPct val="100000"/>
                      </a:pPr>
                      <a:r>
                        <a:rPr lang="en-GB" sz="1400" b="1">
                          <a:solidFill>
                            <a:srgbClr val="2C5234"/>
                          </a:solidFill>
                        </a:rPr>
                        <a:t>Centralisation</a:t>
                      </a:r>
                      <a:endParaRPr lang="en-GB" sz="1400" b="1" dirty="0">
                        <a:solidFill>
                          <a:srgbClr val="2C5234"/>
                        </a:solidFill>
                      </a:endParaRPr>
                    </a:p>
                  </p:txBody>
                </p:sp>
                <p:sp>
                  <p:nvSpPr>
                    <p:cNvPr id="26" name="Rectangle 25">
                      <a:extLst>
                        <a:ext uri="{FF2B5EF4-FFF2-40B4-BE49-F238E27FC236}">
                          <a16:creationId xmlns:a16="http://schemas.microsoft.com/office/drawing/2014/main" id="{B6551ECB-6A70-7476-FF7A-4AA616DC2251}"/>
                        </a:ext>
                      </a:extLst>
                    </p:cNvPr>
                    <p:cNvSpPr>
                      <a:spLocks/>
                    </p:cNvSpPr>
                    <p:nvPr/>
                  </p:nvSpPr>
                  <p:spPr>
                    <a:xfrm>
                      <a:off x="3164765" y="3280620"/>
                      <a:ext cx="1756934" cy="215444"/>
                    </a:xfrm>
                    <a:prstGeom prst="rect">
                      <a:avLst/>
                    </a:prstGeom>
                    <a:noFill/>
                  </p:spPr>
                  <p:txBody>
                    <a:bodyPr wrap="square" lIns="0" tIns="0" rIns="0" bIns="0" rtlCol="0">
                      <a:spAutoFit/>
                    </a:bodyPr>
                    <a:lstStyle/>
                    <a:p>
                      <a:pPr algn="ctr">
                        <a:buSzPct val="100000"/>
                      </a:pPr>
                      <a:r>
                        <a:rPr lang="en-GB" sz="1400" b="1">
                          <a:solidFill>
                            <a:srgbClr val="2C5234"/>
                          </a:solidFill>
                        </a:rPr>
                        <a:t>Consumer Types</a:t>
                      </a:r>
                      <a:endParaRPr lang="en-GB" sz="1400" b="1" dirty="0">
                        <a:solidFill>
                          <a:srgbClr val="2C5234"/>
                        </a:solidFill>
                      </a:endParaRPr>
                    </a:p>
                  </p:txBody>
                </p:sp>
                <p:sp>
                  <p:nvSpPr>
                    <p:cNvPr id="27" name="Rectangle 26">
                      <a:extLst>
                        <a:ext uri="{FF2B5EF4-FFF2-40B4-BE49-F238E27FC236}">
                          <a16:creationId xmlns:a16="http://schemas.microsoft.com/office/drawing/2014/main" id="{5D8D2359-D7D9-9A33-7068-36095302B173}"/>
                        </a:ext>
                      </a:extLst>
                    </p:cNvPr>
                    <p:cNvSpPr/>
                    <p:nvPr/>
                  </p:nvSpPr>
                  <p:spPr>
                    <a:xfrm>
                      <a:off x="7348804" y="3316735"/>
                      <a:ext cx="1560306" cy="195890"/>
                    </a:xfrm>
                    <a:prstGeom prst="rect">
                      <a:avLst/>
                    </a:prstGeom>
                    <a:noFill/>
                  </p:spPr>
                  <p:txBody>
                    <a:bodyPr wrap="square" lIns="0" tIns="0" rIns="0" bIns="0" rtlCol="0">
                      <a:spAutoFit/>
                    </a:bodyPr>
                    <a:lstStyle/>
                    <a:p>
                      <a:pPr algn="ctr">
                        <a:buSzPct val="100000"/>
                      </a:pPr>
                      <a:r>
                        <a:rPr lang="en-GB" sz="1400" b="1">
                          <a:solidFill>
                            <a:srgbClr val="2C5234"/>
                          </a:solidFill>
                        </a:rPr>
                        <a:t>Supplier Eligibility</a:t>
                      </a:r>
                      <a:endParaRPr lang="en-GB" sz="1400" b="1" dirty="0">
                        <a:solidFill>
                          <a:srgbClr val="2C5234"/>
                        </a:solidFill>
                      </a:endParaRPr>
                    </a:p>
                  </p:txBody>
                </p:sp>
                <p:sp>
                  <p:nvSpPr>
                    <p:cNvPr id="28" name="Rectangle 27">
                      <a:extLst>
                        <a:ext uri="{FF2B5EF4-FFF2-40B4-BE49-F238E27FC236}">
                          <a16:creationId xmlns:a16="http://schemas.microsoft.com/office/drawing/2014/main" id="{7AF02A23-CAC0-F75E-079E-290B946B6254}"/>
                        </a:ext>
                      </a:extLst>
                    </p:cNvPr>
                    <p:cNvSpPr>
                      <a:spLocks/>
                    </p:cNvSpPr>
                    <p:nvPr/>
                  </p:nvSpPr>
                  <p:spPr>
                    <a:xfrm>
                      <a:off x="8565813" y="4899555"/>
                      <a:ext cx="1539969" cy="215444"/>
                    </a:xfrm>
                    <a:prstGeom prst="rect">
                      <a:avLst/>
                    </a:prstGeom>
                    <a:noFill/>
                  </p:spPr>
                  <p:txBody>
                    <a:bodyPr wrap="square" lIns="0" tIns="0" rIns="0" bIns="0" rtlCol="0">
                      <a:spAutoFit/>
                    </a:bodyPr>
                    <a:lstStyle/>
                    <a:p>
                      <a:pPr algn="ctr">
                        <a:buSzPct val="100000"/>
                      </a:pPr>
                      <a:r>
                        <a:rPr lang="en-GB" sz="1400" b="1">
                          <a:solidFill>
                            <a:srgbClr val="2C5234"/>
                          </a:solidFill>
                        </a:rPr>
                        <a:t>Cadence</a:t>
                      </a:r>
                      <a:endParaRPr lang="en-GB" sz="1400" b="1" dirty="0">
                        <a:solidFill>
                          <a:srgbClr val="2C5234"/>
                        </a:solidFill>
                      </a:endParaRPr>
                    </a:p>
                  </p:txBody>
                </p:sp>
                <p:sp>
                  <p:nvSpPr>
                    <p:cNvPr id="29" name="Rectangle 28">
                      <a:extLst>
                        <a:ext uri="{FF2B5EF4-FFF2-40B4-BE49-F238E27FC236}">
                          <a16:creationId xmlns:a16="http://schemas.microsoft.com/office/drawing/2014/main" id="{E694AACA-2DC7-8600-85B7-605FDC53D5B1}"/>
                        </a:ext>
                      </a:extLst>
                    </p:cNvPr>
                    <p:cNvSpPr>
                      <a:spLocks/>
                    </p:cNvSpPr>
                    <p:nvPr/>
                  </p:nvSpPr>
                  <p:spPr>
                    <a:xfrm>
                      <a:off x="5356776" y="2438304"/>
                      <a:ext cx="1536922" cy="215444"/>
                    </a:xfrm>
                    <a:prstGeom prst="rect">
                      <a:avLst/>
                    </a:prstGeom>
                    <a:noFill/>
                  </p:spPr>
                  <p:txBody>
                    <a:bodyPr wrap="square" lIns="0" tIns="0" rIns="0" bIns="0" rtlCol="0">
                      <a:spAutoFit/>
                    </a:bodyPr>
                    <a:lstStyle/>
                    <a:p>
                      <a:pPr algn="ctr">
                        <a:buSzPct val="100000"/>
                      </a:pPr>
                      <a:r>
                        <a:rPr lang="en-GB" sz="1400" b="1">
                          <a:solidFill>
                            <a:srgbClr val="2C5234"/>
                          </a:solidFill>
                        </a:rPr>
                        <a:t>Respondent Criteria</a:t>
                      </a:r>
                      <a:endParaRPr lang="en-GB" sz="1400" b="1" dirty="0">
                        <a:solidFill>
                          <a:srgbClr val="2C5234"/>
                        </a:solidFill>
                      </a:endParaRPr>
                    </a:p>
                  </p:txBody>
                </p:sp>
                <p:grpSp>
                  <p:nvGrpSpPr>
                    <p:cNvPr id="30" name="Group 29">
                      <a:extLst>
                        <a:ext uri="{FF2B5EF4-FFF2-40B4-BE49-F238E27FC236}">
                          <a16:creationId xmlns:a16="http://schemas.microsoft.com/office/drawing/2014/main" id="{3E036A1C-35C8-FD57-0F4A-7FC34D91524E}"/>
                        </a:ext>
                      </a:extLst>
                    </p:cNvPr>
                    <p:cNvGrpSpPr/>
                    <p:nvPr/>
                  </p:nvGrpSpPr>
                  <p:grpSpPr>
                    <a:xfrm>
                      <a:off x="1736935" y="1546228"/>
                      <a:ext cx="8740358" cy="4616448"/>
                      <a:chOff x="1736935" y="1546228"/>
                      <a:chExt cx="8740358" cy="4616448"/>
                    </a:xfrm>
                  </p:grpSpPr>
                  <p:sp>
                    <p:nvSpPr>
                      <p:cNvPr id="31" name="Freeform 11">
                        <a:extLst>
                          <a:ext uri="{FF2B5EF4-FFF2-40B4-BE49-F238E27FC236}">
                            <a16:creationId xmlns:a16="http://schemas.microsoft.com/office/drawing/2014/main" id="{7702FD0E-AF94-44DD-80A9-655DFDB0D7FE}"/>
                          </a:ext>
                        </a:extLst>
                      </p:cNvPr>
                      <p:cNvSpPr>
                        <a:spLocks/>
                      </p:cNvSpPr>
                      <p:nvPr/>
                    </p:nvSpPr>
                    <p:spPr bwMode="auto">
                      <a:xfrm>
                        <a:off x="8594819" y="3668709"/>
                        <a:ext cx="1882474" cy="2493967"/>
                      </a:xfrm>
                      <a:custGeom>
                        <a:avLst/>
                        <a:gdLst>
                          <a:gd name="T0" fmla="*/ 0 w 127"/>
                          <a:gd name="T1" fmla="*/ 165 h 168"/>
                          <a:gd name="T2" fmla="*/ 107 w 127"/>
                          <a:gd name="T3" fmla="*/ 164 h 168"/>
                          <a:gd name="T4" fmla="*/ 125 w 127"/>
                          <a:gd name="T5" fmla="*/ 142 h 168"/>
                          <a:gd name="T6" fmla="*/ 74 w 127"/>
                          <a:gd name="T7" fmla="*/ 0 h 168"/>
                        </a:gdLst>
                        <a:ahLst/>
                        <a:cxnLst>
                          <a:cxn ang="0">
                            <a:pos x="T0" y="T1"/>
                          </a:cxn>
                          <a:cxn ang="0">
                            <a:pos x="T2" y="T3"/>
                          </a:cxn>
                          <a:cxn ang="0">
                            <a:pos x="T4" y="T5"/>
                          </a:cxn>
                          <a:cxn ang="0">
                            <a:pos x="T6" y="T7"/>
                          </a:cxn>
                        </a:cxnLst>
                        <a:rect l="0" t="0" r="r" b="b"/>
                        <a:pathLst>
                          <a:path w="127" h="168">
                            <a:moveTo>
                              <a:pt x="0" y="165"/>
                            </a:moveTo>
                            <a:cubicBezTo>
                              <a:pt x="107" y="164"/>
                              <a:pt x="107" y="164"/>
                              <a:pt x="107" y="164"/>
                            </a:cubicBezTo>
                            <a:cubicBezTo>
                              <a:pt x="107" y="164"/>
                              <a:pt x="127" y="168"/>
                              <a:pt x="125" y="142"/>
                            </a:cubicBezTo>
                            <a:cubicBezTo>
                              <a:pt x="125" y="142"/>
                              <a:pt x="123" y="72"/>
                              <a:pt x="74" y="0"/>
                            </a:cubicBezTo>
                          </a:path>
                        </a:pathLst>
                      </a:custGeom>
                      <a:noFill/>
                      <a:ln w="19050"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nvGrpSpPr>
                      <p:cNvPr id="32" name="Group 31">
                        <a:extLst>
                          <a:ext uri="{FF2B5EF4-FFF2-40B4-BE49-F238E27FC236}">
                            <a16:creationId xmlns:a16="http://schemas.microsoft.com/office/drawing/2014/main" id="{6A41DE5E-BCBB-6C13-DBA8-8F2C06D11C19}"/>
                          </a:ext>
                        </a:extLst>
                      </p:cNvPr>
                      <p:cNvGrpSpPr/>
                      <p:nvPr/>
                    </p:nvGrpSpPr>
                    <p:grpSpPr>
                      <a:xfrm>
                        <a:off x="1736935" y="1546228"/>
                        <a:ext cx="7924341" cy="4558011"/>
                        <a:chOff x="1736935" y="1546228"/>
                        <a:chExt cx="7924341" cy="4558011"/>
                      </a:xfrm>
                    </p:grpSpPr>
                    <p:sp>
                      <p:nvSpPr>
                        <p:cNvPr id="33" name="Freeform 21">
                          <a:extLst>
                            <a:ext uri="{FF2B5EF4-FFF2-40B4-BE49-F238E27FC236}">
                              <a16:creationId xmlns:a16="http://schemas.microsoft.com/office/drawing/2014/main" id="{E913B9E9-8492-410B-3187-DCCCEDB18FF0}"/>
                            </a:ext>
                          </a:extLst>
                        </p:cNvPr>
                        <p:cNvSpPr/>
                        <p:nvPr/>
                      </p:nvSpPr>
                      <p:spPr bwMode="gray">
                        <a:xfrm rot="10800000">
                          <a:off x="4120288" y="4125763"/>
                          <a:ext cx="3892254" cy="1978476"/>
                        </a:xfrm>
                        <a:custGeom>
                          <a:avLst/>
                          <a:gdLst>
                            <a:gd name="connsiteX0" fmla="*/ 1243 w 2960686"/>
                            <a:gd name="connsiteY0" fmla="*/ 0 h 1504949"/>
                            <a:gd name="connsiteX1" fmla="*/ 2959444 w 2960686"/>
                            <a:gd name="connsiteY1" fmla="*/ 0 h 1504949"/>
                            <a:gd name="connsiteX2" fmla="*/ 2960686 w 2960686"/>
                            <a:gd name="connsiteY2" fmla="*/ 24606 h 1504949"/>
                            <a:gd name="connsiteX3" fmla="*/ 1480343 w 2960686"/>
                            <a:gd name="connsiteY3" fmla="*/ 1504949 h 1504949"/>
                            <a:gd name="connsiteX4" fmla="*/ 0 w 2960686"/>
                            <a:gd name="connsiteY4" fmla="*/ 24606 h 15049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0686" h="1504949">
                              <a:moveTo>
                                <a:pt x="1243" y="0"/>
                              </a:moveTo>
                              <a:lnTo>
                                <a:pt x="2959444" y="0"/>
                              </a:lnTo>
                              <a:lnTo>
                                <a:pt x="2960686" y="24606"/>
                              </a:lnTo>
                              <a:cubicBezTo>
                                <a:pt x="2960686" y="842177"/>
                                <a:pt x="2297914" y="1504949"/>
                                <a:pt x="1480343" y="1504949"/>
                              </a:cubicBezTo>
                              <a:cubicBezTo>
                                <a:pt x="662772" y="1504949"/>
                                <a:pt x="0" y="842177"/>
                                <a:pt x="0" y="24606"/>
                              </a:cubicBezTo>
                              <a:close/>
                            </a:path>
                          </a:pathLst>
                        </a:custGeom>
                        <a:solidFill>
                          <a:srgbClr val="D0D0CE"/>
                        </a:solidFill>
                        <a:ln w="19050" algn="ctr">
                          <a:noFill/>
                          <a:miter lim="800000"/>
                          <a:headEnd/>
                          <a:tailEnd/>
                        </a:ln>
                      </p:spPr>
                      <p:txBody>
                        <a:bodyPr wrap="square" lIns="88900" tIns="88900" rIns="88900" bIns="88900" rtlCol="0" anchor="ctr"/>
                        <a:lstStyle/>
                        <a:p>
                          <a:pPr algn="ctr">
                            <a:buFont typeface="Wingdings 2" pitchFamily="18" charset="2"/>
                            <a:buNone/>
                          </a:pPr>
                          <a:endParaRPr lang="en-GB" sz="1600" b="1">
                            <a:solidFill>
                              <a:schemeClr val="bg1"/>
                            </a:solidFill>
                          </a:endParaRPr>
                        </a:p>
                      </p:txBody>
                    </p:sp>
                    <p:sp>
                      <p:nvSpPr>
                        <p:cNvPr id="34" name="Freeform 6">
                          <a:extLst>
                            <a:ext uri="{FF2B5EF4-FFF2-40B4-BE49-F238E27FC236}">
                              <a16:creationId xmlns:a16="http://schemas.microsoft.com/office/drawing/2014/main" id="{7FAC2A5C-62B0-4F8C-8738-245BD16A2656}"/>
                            </a:ext>
                          </a:extLst>
                        </p:cNvPr>
                        <p:cNvSpPr>
                          <a:spLocks/>
                        </p:cNvSpPr>
                        <p:nvPr/>
                      </p:nvSpPr>
                      <p:spPr bwMode="auto">
                        <a:xfrm>
                          <a:off x="1736935" y="3430789"/>
                          <a:ext cx="2324919" cy="2479357"/>
                        </a:xfrm>
                        <a:custGeom>
                          <a:avLst/>
                          <a:gdLst>
                            <a:gd name="T0" fmla="*/ 157 w 157"/>
                            <a:gd name="T1" fmla="*/ 79 h 167"/>
                            <a:gd name="T2" fmla="*/ 72 w 157"/>
                            <a:gd name="T3" fmla="*/ 16 h 167"/>
                            <a:gd name="T4" fmla="*/ 44 w 157"/>
                            <a:gd name="T5" fmla="*/ 23 h 167"/>
                            <a:gd name="T6" fmla="*/ 0 w 157"/>
                            <a:gd name="T7" fmla="*/ 167 h 167"/>
                          </a:gdLst>
                          <a:ahLst/>
                          <a:cxnLst>
                            <a:cxn ang="0">
                              <a:pos x="T0" y="T1"/>
                            </a:cxn>
                            <a:cxn ang="0">
                              <a:pos x="T2" y="T3"/>
                            </a:cxn>
                            <a:cxn ang="0">
                              <a:pos x="T4" y="T5"/>
                            </a:cxn>
                            <a:cxn ang="0">
                              <a:pos x="T6" y="T7"/>
                            </a:cxn>
                          </a:cxnLst>
                          <a:rect l="0" t="0" r="r" b="b"/>
                          <a:pathLst>
                            <a:path w="157" h="167">
                              <a:moveTo>
                                <a:pt x="157" y="79"/>
                              </a:moveTo>
                              <a:cubicBezTo>
                                <a:pt x="72" y="16"/>
                                <a:pt x="72" y="16"/>
                                <a:pt x="72" y="16"/>
                              </a:cubicBezTo>
                              <a:cubicBezTo>
                                <a:pt x="72" y="16"/>
                                <a:pt x="58" y="0"/>
                                <a:pt x="44" y="23"/>
                              </a:cubicBezTo>
                              <a:cubicBezTo>
                                <a:pt x="44" y="23"/>
                                <a:pt x="4" y="80"/>
                                <a:pt x="0" y="167"/>
                              </a:cubicBezTo>
                            </a:path>
                          </a:pathLst>
                        </a:cu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5" name="Freeform 8">
                          <a:extLst>
                            <a:ext uri="{FF2B5EF4-FFF2-40B4-BE49-F238E27FC236}">
                              <a16:creationId xmlns:a16="http://schemas.microsoft.com/office/drawing/2014/main" id="{FE90B66C-82BB-BF95-DD01-7620E5BB5DB9}"/>
                            </a:ext>
                          </a:extLst>
                        </p:cNvPr>
                        <p:cNvSpPr>
                          <a:spLocks/>
                        </p:cNvSpPr>
                        <p:nvPr/>
                      </p:nvSpPr>
                      <p:spPr bwMode="auto">
                        <a:xfrm>
                          <a:off x="4950916" y="1546228"/>
                          <a:ext cx="2608751" cy="2137089"/>
                        </a:xfrm>
                        <a:custGeom>
                          <a:avLst/>
                          <a:gdLst>
                            <a:gd name="T0" fmla="*/ 135 w 176"/>
                            <a:gd name="T1" fmla="*/ 144 h 144"/>
                            <a:gd name="T2" fmla="*/ 166 w 176"/>
                            <a:gd name="T3" fmla="*/ 43 h 144"/>
                            <a:gd name="T4" fmla="*/ 151 w 176"/>
                            <a:gd name="T5" fmla="*/ 19 h 144"/>
                            <a:gd name="T6" fmla="*/ 0 w 176"/>
                            <a:gd name="T7" fmla="*/ 25 h 144"/>
                          </a:gdLst>
                          <a:ahLst/>
                          <a:cxnLst>
                            <a:cxn ang="0">
                              <a:pos x="T0" y="T1"/>
                            </a:cxn>
                            <a:cxn ang="0">
                              <a:pos x="T2" y="T3"/>
                            </a:cxn>
                            <a:cxn ang="0">
                              <a:pos x="T4" y="T5"/>
                            </a:cxn>
                            <a:cxn ang="0">
                              <a:pos x="T6" y="T7"/>
                            </a:cxn>
                          </a:cxnLst>
                          <a:rect l="0" t="0" r="r" b="b"/>
                          <a:pathLst>
                            <a:path w="176" h="144">
                              <a:moveTo>
                                <a:pt x="135" y="144"/>
                              </a:moveTo>
                              <a:cubicBezTo>
                                <a:pt x="166" y="43"/>
                                <a:pt x="166" y="43"/>
                                <a:pt x="166" y="43"/>
                              </a:cubicBezTo>
                              <a:cubicBezTo>
                                <a:pt x="166" y="43"/>
                                <a:pt x="176" y="25"/>
                                <a:pt x="151" y="19"/>
                              </a:cubicBezTo>
                              <a:cubicBezTo>
                                <a:pt x="151" y="19"/>
                                <a:pt x="83" y="0"/>
                                <a:pt x="0" y="25"/>
                              </a:cubicBezTo>
                            </a:path>
                          </a:pathLst>
                        </a:custGeom>
                        <a:noFill/>
                        <a:ln w="19050" cap="rnd">
                          <a:solidFill>
                            <a:schemeClr val="accent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6" name="Freeform 9">
                          <a:extLst>
                            <a:ext uri="{FF2B5EF4-FFF2-40B4-BE49-F238E27FC236}">
                              <a16:creationId xmlns:a16="http://schemas.microsoft.com/office/drawing/2014/main" id="{554694F4-4C6A-107C-390A-3D46FEE35B75}"/>
                            </a:ext>
                          </a:extLst>
                        </p:cNvPr>
                        <p:cNvSpPr>
                          <a:spLocks/>
                        </p:cNvSpPr>
                        <p:nvPr/>
                      </p:nvSpPr>
                      <p:spPr bwMode="auto">
                        <a:xfrm>
                          <a:off x="7618102" y="2019978"/>
                          <a:ext cx="2043174" cy="2644231"/>
                        </a:xfrm>
                        <a:custGeom>
                          <a:avLst/>
                          <a:gdLst>
                            <a:gd name="T0" fmla="*/ 32 w 138"/>
                            <a:gd name="T1" fmla="*/ 178 h 178"/>
                            <a:gd name="T2" fmla="*/ 119 w 138"/>
                            <a:gd name="T3" fmla="*/ 117 h 178"/>
                            <a:gd name="T4" fmla="*/ 122 w 138"/>
                            <a:gd name="T5" fmla="*/ 89 h 178"/>
                            <a:gd name="T6" fmla="*/ 0 w 138"/>
                            <a:gd name="T7" fmla="*/ 0 h 178"/>
                          </a:gdLst>
                          <a:ahLst/>
                          <a:cxnLst>
                            <a:cxn ang="0">
                              <a:pos x="T0" y="T1"/>
                            </a:cxn>
                            <a:cxn ang="0">
                              <a:pos x="T2" y="T3"/>
                            </a:cxn>
                            <a:cxn ang="0">
                              <a:pos x="T4" y="T5"/>
                            </a:cxn>
                            <a:cxn ang="0">
                              <a:pos x="T6" y="T7"/>
                            </a:cxn>
                          </a:cxnLst>
                          <a:rect l="0" t="0" r="r" b="b"/>
                          <a:pathLst>
                            <a:path w="138" h="178">
                              <a:moveTo>
                                <a:pt x="32" y="178"/>
                              </a:moveTo>
                              <a:cubicBezTo>
                                <a:pt x="119" y="117"/>
                                <a:pt x="119" y="117"/>
                                <a:pt x="119" y="117"/>
                              </a:cubicBezTo>
                              <a:cubicBezTo>
                                <a:pt x="119" y="117"/>
                                <a:pt x="138" y="109"/>
                                <a:pt x="122" y="89"/>
                              </a:cubicBezTo>
                              <a:cubicBezTo>
                                <a:pt x="122" y="89"/>
                                <a:pt x="81" y="32"/>
                                <a:pt x="0" y="0"/>
                              </a:cubicBezTo>
                            </a:path>
                          </a:pathLst>
                        </a:custGeom>
                        <a:noFill/>
                        <a:ln w="19050" cap="rnd">
                          <a:solidFill>
                            <a:schemeClr val="accent5"/>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grpSp>
                </p:grpSp>
              </p:grpSp>
            </p:grpSp>
          </p:grpSp>
        </p:grpSp>
        <p:sp>
          <p:nvSpPr>
            <p:cNvPr id="12" name="Rectangle 11">
              <a:extLst>
                <a:ext uri="{FF2B5EF4-FFF2-40B4-BE49-F238E27FC236}">
                  <a16:creationId xmlns:a16="http://schemas.microsoft.com/office/drawing/2014/main" id="{E3101822-4AB9-3678-2610-F899952728DF}"/>
                </a:ext>
              </a:extLst>
            </p:cNvPr>
            <p:cNvSpPr>
              <a:spLocks/>
            </p:cNvSpPr>
            <p:nvPr/>
          </p:nvSpPr>
          <p:spPr>
            <a:xfrm>
              <a:off x="5063610" y="5047773"/>
              <a:ext cx="2005611" cy="492443"/>
            </a:xfrm>
            <a:prstGeom prst="rect">
              <a:avLst/>
            </a:prstGeom>
            <a:noFill/>
          </p:spPr>
          <p:txBody>
            <a:bodyPr wrap="square" lIns="0" tIns="0" rIns="0" bIns="0" rtlCol="0">
              <a:spAutoFit/>
            </a:bodyPr>
            <a:lstStyle/>
            <a:p>
              <a:pPr algn="ctr">
                <a:buSzPct val="100000"/>
              </a:pPr>
              <a:r>
                <a:rPr lang="en-GB" sz="1600" b="1">
                  <a:solidFill>
                    <a:srgbClr val="000000"/>
                  </a:solidFill>
                </a:rPr>
                <a:t>Question Development Considerations</a:t>
              </a:r>
              <a:endParaRPr lang="en-GB" sz="1600" b="1" dirty="0">
                <a:solidFill>
                  <a:srgbClr val="000000"/>
                </a:solidFill>
              </a:endParaRPr>
            </a:p>
          </p:txBody>
        </p:sp>
      </p:grpSp>
      <p:grpSp>
        <p:nvGrpSpPr>
          <p:cNvPr id="37" name="Graphic 4">
            <a:extLst>
              <a:ext uri="{FF2B5EF4-FFF2-40B4-BE49-F238E27FC236}">
                <a16:creationId xmlns:a16="http://schemas.microsoft.com/office/drawing/2014/main" id="{C13DA575-27CA-4D8C-500A-EE16241DB836}"/>
              </a:ext>
            </a:extLst>
          </p:cNvPr>
          <p:cNvGrpSpPr/>
          <p:nvPr/>
        </p:nvGrpSpPr>
        <p:grpSpPr>
          <a:xfrm>
            <a:off x="2287282" y="4369529"/>
            <a:ext cx="720000" cy="720000"/>
            <a:chOff x="5099808" y="1402085"/>
            <a:chExt cx="361670" cy="361333"/>
          </a:xfrm>
          <a:solidFill>
            <a:srgbClr val="86BC25"/>
          </a:solidFill>
        </p:grpSpPr>
        <p:sp>
          <p:nvSpPr>
            <p:cNvPr id="38" name="Graphic 4">
              <a:extLst>
                <a:ext uri="{FF2B5EF4-FFF2-40B4-BE49-F238E27FC236}">
                  <a16:creationId xmlns:a16="http://schemas.microsoft.com/office/drawing/2014/main" id="{788BA488-A02F-6AD7-F11D-A39E70F4BA23}"/>
                </a:ext>
              </a:extLst>
            </p:cNvPr>
            <p:cNvSpPr/>
            <p:nvPr/>
          </p:nvSpPr>
          <p:spPr>
            <a:xfrm>
              <a:off x="5226329" y="1566791"/>
              <a:ext cx="39617" cy="52987"/>
            </a:xfrm>
            <a:custGeom>
              <a:avLst/>
              <a:gdLst>
                <a:gd name="connsiteX0" fmla="*/ 28755 w 39617"/>
                <a:gd name="connsiteY0" fmla="*/ 0 h 52987"/>
                <a:gd name="connsiteX1" fmla="*/ 0 w 39617"/>
                <a:gd name="connsiteY1" fmla="*/ 0 h 52987"/>
                <a:gd name="connsiteX2" fmla="*/ 0 w 39617"/>
                <a:gd name="connsiteY2" fmla="*/ 52987 h 52987"/>
                <a:gd name="connsiteX3" fmla="*/ 39617 w 39617"/>
                <a:gd name="connsiteY3" fmla="*/ 52987 h 52987"/>
                <a:gd name="connsiteX4" fmla="*/ 39617 w 39617"/>
                <a:gd name="connsiteY4" fmla="*/ 0 h 52987"/>
                <a:gd name="connsiteX5" fmla="*/ 28755 w 39617"/>
                <a:gd name="connsiteY5" fmla="*/ 0 h 52987"/>
                <a:gd name="connsiteX6" fmla="*/ 28755 w 39617"/>
                <a:gd name="connsiteY6" fmla="*/ 0 h 5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17" h="52987">
                  <a:moveTo>
                    <a:pt x="28755" y="0"/>
                  </a:moveTo>
                  <a:lnTo>
                    <a:pt x="0" y="0"/>
                  </a:lnTo>
                  <a:lnTo>
                    <a:pt x="0" y="52987"/>
                  </a:lnTo>
                  <a:lnTo>
                    <a:pt x="39617" y="52987"/>
                  </a:lnTo>
                  <a:lnTo>
                    <a:pt x="39617" y="0"/>
                  </a:lnTo>
                  <a:lnTo>
                    <a:pt x="28755" y="0"/>
                  </a:lnTo>
                  <a:cubicBezTo>
                    <a:pt x="29394" y="0"/>
                    <a:pt x="29394" y="0"/>
                    <a:pt x="28755" y="0"/>
                  </a:cubicBezTo>
                  <a:close/>
                </a:path>
              </a:pathLst>
            </a:custGeom>
            <a:grpFill/>
            <a:ln w="6390" cap="flat">
              <a:noFill/>
              <a:prstDash val="solid"/>
              <a:miter/>
            </a:ln>
          </p:spPr>
          <p:txBody>
            <a:bodyPr rtlCol="0" anchor="ctr"/>
            <a:lstStyle/>
            <a:p>
              <a:endParaRPr lang="en-GB" dirty="0"/>
            </a:p>
          </p:txBody>
        </p:sp>
        <p:sp>
          <p:nvSpPr>
            <p:cNvPr id="39" name="Graphic 4">
              <a:extLst>
                <a:ext uri="{FF2B5EF4-FFF2-40B4-BE49-F238E27FC236}">
                  <a16:creationId xmlns:a16="http://schemas.microsoft.com/office/drawing/2014/main" id="{C2005A8C-0180-1A49-0250-9FBB6039DA16}"/>
                </a:ext>
              </a:extLst>
            </p:cNvPr>
            <p:cNvSpPr/>
            <p:nvPr/>
          </p:nvSpPr>
          <p:spPr>
            <a:xfrm>
              <a:off x="5324095" y="1516358"/>
              <a:ext cx="14057" cy="14044"/>
            </a:xfrm>
            <a:custGeom>
              <a:avLst/>
              <a:gdLst>
                <a:gd name="connsiteX0" fmla="*/ 7029 w 14057"/>
                <a:gd name="connsiteY0" fmla="*/ 14045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2"/>
                  </a:cubicBezTo>
                  <a:cubicBezTo>
                    <a:pt x="14058" y="3192"/>
                    <a:pt x="10863" y="0"/>
                    <a:pt x="7029" y="0"/>
                  </a:cubicBezTo>
                  <a:cubicBezTo>
                    <a:pt x="3195" y="0"/>
                    <a:pt x="0" y="3192"/>
                    <a:pt x="0" y="7022"/>
                  </a:cubicBezTo>
                  <a:cubicBezTo>
                    <a:pt x="0" y="10853"/>
                    <a:pt x="3195" y="14045"/>
                    <a:pt x="7029" y="14045"/>
                  </a:cubicBezTo>
                  <a:close/>
                </a:path>
              </a:pathLst>
            </a:custGeom>
            <a:grpFill/>
            <a:ln w="6390" cap="flat">
              <a:noFill/>
              <a:prstDash val="solid"/>
              <a:miter/>
            </a:ln>
          </p:spPr>
          <p:txBody>
            <a:bodyPr rtlCol="0" anchor="ctr"/>
            <a:lstStyle/>
            <a:p>
              <a:endParaRPr lang="en-GB" dirty="0"/>
            </a:p>
          </p:txBody>
        </p:sp>
        <p:sp>
          <p:nvSpPr>
            <p:cNvPr id="40" name="Graphic 4">
              <a:extLst>
                <a:ext uri="{FF2B5EF4-FFF2-40B4-BE49-F238E27FC236}">
                  <a16:creationId xmlns:a16="http://schemas.microsoft.com/office/drawing/2014/main" id="{EB411DFB-54B4-7F2D-1F53-76E2676A0B14}"/>
                </a:ext>
              </a:extLst>
            </p:cNvPr>
            <p:cNvSpPr/>
            <p:nvPr/>
          </p:nvSpPr>
          <p:spPr>
            <a:xfrm>
              <a:off x="5239748" y="1515720"/>
              <a:ext cx="14057" cy="14044"/>
            </a:xfrm>
            <a:custGeom>
              <a:avLst/>
              <a:gdLst>
                <a:gd name="connsiteX0" fmla="*/ 7029 w 14057"/>
                <a:gd name="connsiteY0" fmla="*/ 14045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5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5"/>
                  </a:moveTo>
                  <a:cubicBezTo>
                    <a:pt x="10863" y="14045"/>
                    <a:pt x="14058" y="10853"/>
                    <a:pt x="14058" y="7022"/>
                  </a:cubicBezTo>
                  <a:cubicBezTo>
                    <a:pt x="14058" y="3192"/>
                    <a:pt x="10863" y="0"/>
                    <a:pt x="7029" y="0"/>
                  </a:cubicBezTo>
                  <a:cubicBezTo>
                    <a:pt x="3195" y="0"/>
                    <a:pt x="0" y="3192"/>
                    <a:pt x="0" y="7022"/>
                  </a:cubicBezTo>
                  <a:cubicBezTo>
                    <a:pt x="0" y="10853"/>
                    <a:pt x="3195" y="14045"/>
                    <a:pt x="7029" y="14045"/>
                  </a:cubicBezTo>
                  <a:close/>
                </a:path>
              </a:pathLst>
            </a:custGeom>
            <a:grpFill/>
            <a:ln w="6390" cap="flat">
              <a:noFill/>
              <a:prstDash val="solid"/>
              <a:miter/>
            </a:ln>
          </p:spPr>
          <p:txBody>
            <a:bodyPr rtlCol="0" anchor="ctr"/>
            <a:lstStyle/>
            <a:p>
              <a:endParaRPr lang="en-GB" dirty="0"/>
            </a:p>
          </p:txBody>
        </p:sp>
        <p:sp>
          <p:nvSpPr>
            <p:cNvPr id="41" name="Graphic 4">
              <a:extLst>
                <a:ext uri="{FF2B5EF4-FFF2-40B4-BE49-F238E27FC236}">
                  <a16:creationId xmlns:a16="http://schemas.microsoft.com/office/drawing/2014/main" id="{C08C6D2B-8618-69F9-B3EE-C4DC14FD505A}"/>
                </a:ext>
              </a:extLst>
            </p:cNvPr>
            <p:cNvSpPr/>
            <p:nvPr/>
          </p:nvSpPr>
          <p:spPr>
            <a:xfrm>
              <a:off x="5318344" y="1566153"/>
              <a:ext cx="28115" cy="58094"/>
            </a:xfrm>
            <a:custGeom>
              <a:avLst/>
              <a:gdLst>
                <a:gd name="connsiteX0" fmla="*/ 12141 w 28115"/>
                <a:gd name="connsiteY0" fmla="*/ 0 h 58094"/>
                <a:gd name="connsiteX1" fmla="*/ 0 w 28115"/>
                <a:gd name="connsiteY1" fmla="*/ 58094 h 58094"/>
                <a:gd name="connsiteX2" fmla="*/ 28116 w 28115"/>
                <a:gd name="connsiteY2" fmla="*/ 58094 h 58094"/>
                <a:gd name="connsiteX3" fmla="*/ 15975 w 28115"/>
                <a:gd name="connsiteY3" fmla="*/ 0 h 58094"/>
              </a:gdLst>
              <a:ahLst/>
              <a:cxnLst>
                <a:cxn ang="0">
                  <a:pos x="connsiteX0" y="connsiteY0"/>
                </a:cxn>
                <a:cxn ang="0">
                  <a:pos x="connsiteX1" y="connsiteY1"/>
                </a:cxn>
                <a:cxn ang="0">
                  <a:pos x="connsiteX2" y="connsiteY2"/>
                </a:cxn>
                <a:cxn ang="0">
                  <a:pos x="connsiteX3" y="connsiteY3"/>
                </a:cxn>
              </a:cxnLst>
              <a:rect l="l" t="t" r="r" b="b"/>
              <a:pathLst>
                <a:path w="28115" h="58094">
                  <a:moveTo>
                    <a:pt x="12141" y="0"/>
                  </a:moveTo>
                  <a:lnTo>
                    <a:pt x="0" y="58094"/>
                  </a:lnTo>
                  <a:lnTo>
                    <a:pt x="28116" y="58094"/>
                  </a:lnTo>
                  <a:lnTo>
                    <a:pt x="15975" y="0"/>
                  </a:lnTo>
                  <a:close/>
                </a:path>
              </a:pathLst>
            </a:custGeom>
            <a:grpFill/>
            <a:ln w="6390" cap="flat">
              <a:noFill/>
              <a:prstDash val="solid"/>
              <a:miter/>
            </a:ln>
          </p:spPr>
          <p:txBody>
            <a:bodyPr rtlCol="0" anchor="ctr"/>
            <a:lstStyle/>
            <a:p>
              <a:endParaRPr lang="en-GB" dirty="0"/>
            </a:p>
          </p:txBody>
        </p:sp>
        <p:sp>
          <p:nvSpPr>
            <p:cNvPr id="42" name="Graphic 4">
              <a:extLst>
                <a:ext uri="{FF2B5EF4-FFF2-40B4-BE49-F238E27FC236}">
                  <a16:creationId xmlns:a16="http://schemas.microsoft.com/office/drawing/2014/main" id="{A3652454-E75A-D884-BF7C-36AB47155F9E}"/>
                </a:ext>
              </a:extLst>
            </p:cNvPr>
            <p:cNvSpPr/>
            <p:nvPr/>
          </p:nvSpPr>
          <p:spPr>
            <a:xfrm>
              <a:off x="5099808" y="1402085"/>
              <a:ext cx="361670" cy="361333"/>
            </a:xfrm>
            <a:custGeom>
              <a:avLst/>
              <a:gdLst>
                <a:gd name="connsiteX0" fmla="*/ 180836 w 361670"/>
                <a:gd name="connsiteY0" fmla="*/ 0 h 361333"/>
                <a:gd name="connsiteX1" fmla="*/ 0 w 361670"/>
                <a:gd name="connsiteY1" fmla="*/ 180667 h 361333"/>
                <a:gd name="connsiteX2" fmla="*/ 180836 w 361670"/>
                <a:gd name="connsiteY2" fmla="*/ 361333 h 361333"/>
                <a:gd name="connsiteX3" fmla="*/ 361671 w 361670"/>
                <a:gd name="connsiteY3" fmla="*/ 180667 h 361333"/>
                <a:gd name="connsiteX4" fmla="*/ 180836 w 361670"/>
                <a:gd name="connsiteY4" fmla="*/ 0 h 361333"/>
                <a:gd name="connsiteX5" fmla="*/ 231316 w 361670"/>
                <a:gd name="connsiteY5" fmla="*/ 101505 h 361333"/>
                <a:gd name="connsiteX6" fmla="*/ 251125 w 361670"/>
                <a:gd name="connsiteY6" fmla="*/ 121296 h 361333"/>
                <a:gd name="connsiteX7" fmla="*/ 231316 w 361670"/>
                <a:gd name="connsiteY7" fmla="*/ 141086 h 361333"/>
                <a:gd name="connsiteX8" fmla="*/ 211507 w 361670"/>
                <a:gd name="connsiteY8" fmla="*/ 121296 h 361333"/>
                <a:gd name="connsiteX9" fmla="*/ 231316 w 361670"/>
                <a:gd name="connsiteY9" fmla="*/ 101505 h 361333"/>
                <a:gd name="connsiteX10" fmla="*/ 146969 w 361670"/>
                <a:gd name="connsiteY10" fmla="*/ 100867 h 361333"/>
                <a:gd name="connsiteX11" fmla="*/ 166778 w 361670"/>
                <a:gd name="connsiteY11" fmla="*/ 120657 h 361333"/>
                <a:gd name="connsiteX12" fmla="*/ 146969 w 361670"/>
                <a:gd name="connsiteY12" fmla="*/ 140448 h 361333"/>
                <a:gd name="connsiteX13" fmla="*/ 127160 w 361670"/>
                <a:gd name="connsiteY13" fmla="*/ 120657 h 361333"/>
                <a:gd name="connsiteX14" fmla="*/ 146969 w 361670"/>
                <a:gd name="connsiteY14" fmla="*/ 100867 h 361333"/>
                <a:gd name="connsiteX15" fmla="*/ 102878 w 361670"/>
                <a:gd name="connsiteY15" fmla="*/ 159600 h 361333"/>
                <a:gd name="connsiteX16" fmla="*/ 100322 w 361670"/>
                <a:gd name="connsiteY16" fmla="*/ 160238 h 361333"/>
                <a:gd name="connsiteX17" fmla="*/ 94571 w 361670"/>
                <a:gd name="connsiteY17" fmla="*/ 156408 h 361333"/>
                <a:gd name="connsiteX18" fmla="*/ 63261 w 361670"/>
                <a:gd name="connsiteY18" fmla="*/ 94483 h 361333"/>
                <a:gd name="connsiteX19" fmla="*/ 65817 w 361670"/>
                <a:gd name="connsiteY19" fmla="*/ 86184 h 361333"/>
                <a:gd name="connsiteX20" fmla="*/ 74124 w 361670"/>
                <a:gd name="connsiteY20" fmla="*/ 88737 h 361333"/>
                <a:gd name="connsiteX21" fmla="*/ 105434 w 361670"/>
                <a:gd name="connsiteY21" fmla="*/ 150662 h 361333"/>
                <a:gd name="connsiteX22" fmla="*/ 102878 w 361670"/>
                <a:gd name="connsiteY22" fmla="*/ 159600 h 361333"/>
                <a:gd name="connsiteX23" fmla="*/ 259432 w 361670"/>
                <a:gd name="connsiteY23" fmla="*/ 232377 h 361333"/>
                <a:gd name="connsiteX24" fmla="*/ 254320 w 361670"/>
                <a:gd name="connsiteY24" fmla="*/ 234931 h 361333"/>
                <a:gd name="connsiteX25" fmla="*/ 253681 w 361670"/>
                <a:gd name="connsiteY25" fmla="*/ 234931 h 361333"/>
                <a:gd name="connsiteX26" fmla="*/ 253681 w 361670"/>
                <a:gd name="connsiteY26" fmla="*/ 289194 h 361333"/>
                <a:gd name="connsiteX27" fmla="*/ 247291 w 361670"/>
                <a:gd name="connsiteY27" fmla="*/ 295578 h 361333"/>
                <a:gd name="connsiteX28" fmla="*/ 240901 w 361670"/>
                <a:gd name="connsiteY28" fmla="*/ 289194 h 361333"/>
                <a:gd name="connsiteX29" fmla="*/ 240901 w 361670"/>
                <a:gd name="connsiteY29" fmla="*/ 234931 h 361333"/>
                <a:gd name="connsiteX30" fmla="*/ 224926 w 361670"/>
                <a:gd name="connsiteY30" fmla="*/ 234931 h 361333"/>
                <a:gd name="connsiteX31" fmla="*/ 224926 w 361670"/>
                <a:gd name="connsiteY31" fmla="*/ 289194 h 361333"/>
                <a:gd name="connsiteX32" fmla="*/ 218536 w 361670"/>
                <a:gd name="connsiteY32" fmla="*/ 295578 h 361333"/>
                <a:gd name="connsiteX33" fmla="*/ 212146 w 361670"/>
                <a:gd name="connsiteY33" fmla="*/ 289194 h 361333"/>
                <a:gd name="connsiteX34" fmla="*/ 212146 w 361670"/>
                <a:gd name="connsiteY34" fmla="*/ 234931 h 361333"/>
                <a:gd name="connsiteX35" fmla="*/ 211507 w 361670"/>
                <a:gd name="connsiteY35" fmla="*/ 234931 h 361333"/>
                <a:gd name="connsiteX36" fmla="*/ 206395 w 361670"/>
                <a:gd name="connsiteY36" fmla="*/ 232377 h 361333"/>
                <a:gd name="connsiteX37" fmla="*/ 205117 w 361670"/>
                <a:gd name="connsiteY37" fmla="*/ 227270 h 361333"/>
                <a:gd name="connsiteX38" fmla="*/ 217897 w 361670"/>
                <a:gd name="connsiteY38" fmla="*/ 164707 h 361333"/>
                <a:gd name="connsiteX39" fmla="*/ 180196 w 361670"/>
                <a:gd name="connsiteY39" fmla="*/ 164707 h 361333"/>
                <a:gd name="connsiteX40" fmla="*/ 180196 w 361670"/>
                <a:gd name="connsiteY40" fmla="*/ 224078 h 361333"/>
                <a:gd name="connsiteX41" fmla="*/ 173806 w 361670"/>
                <a:gd name="connsiteY41" fmla="*/ 230462 h 361333"/>
                <a:gd name="connsiteX42" fmla="*/ 165500 w 361670"/>
                <a:gd name="connsiteY42" fmla="*/ 230462 h 361333"/>
                <a:gd name="connsiteX43" fmla="*/ 165500 w 361670"/>
                <a:gd name="connsiteY43" fmla="*/ 290471 h 361333"/>
                <a:gd name="connsiteX44" fmla="*/ 159110 w 361670"/>
                <a:gd name="connsiteY44" fmla="*/ 296855 h 361333"/>
                <a:gd name="connsiteX45" fmla="*/ 152720 w 361670"/>
                <a:gd name="connsiteY45" fmla="*/ 290471 h 361333"/>
                <a:gd name="connsiteX46" fmla="*/ 152720 w 361670"/>
                <a:gd name="connsiteY46" fmla="*/ 230462 h 361333"/>
                <a:gd name="connsiteX47" fmla="*/ 138023 w 361670"/>
                <a:gd name="connsiteY47" fmla="*/ 230462 h 361333"/>
                <a:gd name="connsiteX48" fmla="*/ 138023 w 361670"/>
                <a:gd name="connsiteY48" fmla="*/ 290471 h 361333"/>
                <a:gd name="connsiteX49" fmla="*/ 131633 w 361670"/>
                <a:gd name="connsiteY49" fmla="*/ 296855 h 361333"/>
                <a:gd name="connsiteX50" fmla="*/ 125243 w 361670"/>
                <a:gd name="connsiteY50" fmla="*/ 290471 h 361333"/>
                <a:gd name="connsiteX51" fmla="*/ 125243 w 361670"/>
                <a:gd name="connsiteY51" fmla="*/ 230462 h 361333"/>
                <a:gd name="connsiteX52" fmla="*/ 120131 w 361670"/>
                <a:gd name="connsiteY52" fmla="*/ 230462 h 361333"/>
                <a:gd name="connsiteX53" fmla="*/ 113741 w 361670"/>
                <a:gd name="connsiteY53" fmla="*/ 224078 h 361333"/>
                <a:gd name="connsiteX54" fmla="*/ 113741 w 361670"/>
                <a:gd name="connsiteY54" fmla="*/ 158323 h 361333"/>
                <a:gd name="connsiteX55" fmla="*/ 120131 w 361670"/>
                <a:gd name="connsiteY55" fmla="*/ 151939 h 361333"/>
                <a:gd name="connsiteX56" fmla="*/ 172528 w 361670"/>
                <a:gd name="connsiteY56" fmla="*/ 151939 h 361333"/>
                <a:gd name="connsiteX57" fmla="*/ 173168 w 361670"/>
                <a:gd name="connsiteY57" fmla="*/ 151939 h 361333"/>
                <a:gd name="connsiteX58" fmla="*/ 222370 w 361670"/>
                <a:gd name="connsiteY58" fmla="*/ 151939 h 361333"/>
                <a:gd name="connsiteX59" fmla="*/ 224926 w 361670"/>
                <a:gd name="connsiteY59" fmla="*/ 151300 h 361333"/>
                <a:gd name="connsiteX60" fmla="*/ 238984 w 361670"/>
                <a:gd name="connsiteY60" fmla="*/ 151300 h 361333"/>
                <a:gd name="connsiteX61" fmla="*/ 245374 w 361670"/>
                <a:gd name="connsiteY61" fmla="*/ 156408 h 361333"/>
                <a:gd name="connsiteX62" fmla="*/ 260071 w 361670"/>
                <a:gd name="connsiteY62" fmla="*/ 227270 h 361333"/>
                <a:gd name="connsiteX63" fmla="*/ 259432 w 361670"/>
                <a:gd name="connsiteY63" fmla="*/ 232377 h 361333"/>
                <a:gd name="connsiteX64" fmla="*/ 298410 w 361670"/>
                <a:gd name="connsiteY64" fmla="*/ 95121 h 361333"/>
                <a:gd name="connsiteX65" fmla="*/ 267100 w 361670"/>
                <a:gd name="connsiteY65" fmla="*/ 157046 h 361333"/>
                <a:gd name="connsiteX66" fmla="*/ 261349 w 361670"/>
                <a:gd name="connsiteY66" fmla="*/ 160876 h 361333"/>
                <a:gd name="connsiteX67" fmla="*/ 258792 w 361670"/>
                <a:gd name="connsiteY67" fmla="*/ 160238 h 361333"/>
                <a:gd name="connsiteX68" fmla="*/ 256237 w 361670"/>
                <a:gd name="connsiteY68" fmla="*/ 151939 h 361333"/>
                <a:gd name="connsiteX69" fmla="*/ 287547 w 361670"/>
                <a:gd name="connsiteY69" fmla="*/ 90014 h 361333"/>
                <a:gd name="connsiteX70" fmla="*/ 295854 w 361670"/>
                <a:gd name="connsiteY70" fmla="*/ 87461 h 361333"/>
                <a:gd name="connsiteX71" fmla="*/ 298410 w 361670"/>
                <a:gd name="connsiteY71" fmla="*/ 95121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61670" h="361333">
                  <a:moveTo>
                    <a:pt x="180836" y="0"/>
                  </a:moveTo>
                  <a:cubicBezTo>
                    <a:pt x="80513" y="0"/>
                    <a:pt x="0" y="81077"/>
                    <a:pt x="0" y="180667"/>
                  </a:cubicBezTo>
                  <a:cubicBezTo>
                    <a:pt x="0" y="280257"/>
                    <a:pt x="81152" y="361333"/>
                    <a:pt x="180836" y="361333"/>
                  </a:cubicBezTo>
                  <a:cubicBezTo>
                    <a:pt x="280518" y="361333"/>
                    <a:pt x="361671" y="280257"/>
                    <a:pt x="361671" y="180667"/>
                  </a:cubicBezTo>
                  <a:cubicBezTo>
                    <a:pt x="361671" y="81077"/>
                    <a:pt x="280518" y="0"/>
                    <a:pt x="180836" y="0"/>
                  </a:cubicBezTo>
                  <a:close/>
                  <a:moveTo>
                    <a:pt x="231316" y="101505"/>
                  </a:moveTo>
                  <a:cubicBezTo>
                    <a:pt x="242179" y="101505"/>
                    <a:pt x="251125" y="110443"/>
                    <a:pt x="251125" y="121296"/>
                  </a:cubicBezTo>
                  <a:cubicBezTo>
                    <a:pt x="251125" y="132148"/>
                    <a:pt x="242179" y="141086"/>
                    <a:pt x="231316" y="141086"/>
                  </a:cubicBezTo>
                  <a:cubicBezTo>
                    <a:pt x="220453" y="141086"/>
                    <a:pt x="211507" y="132148"/>
                    <a:pt x="211507" y="121296"/>
                  </a:cubicBezTo>
                  <a:cubicBezTo>
                    <a:pt x="211507" y="110443"/>
                    <a:pt x="220453" y="101505"/>
                    <a:pt x="231316" y="101505"/>
                  </a:cubicBezTo>
                  <a:close/>
                  <a:moveTo>
                    <a:pt x="146969" y="100867"/>
                  </a:moveTo>
                  <a:cubicBezTo>
                    <a:pt x="157832" y="100867"/>
                    <a:pt x="166778" y="109804"/>
                    <a:pt x="166778" y="120657"/>
                  </a:cubicBezTo>
                  <a:cubicBezTo>
                    <a:pt x="166778" y="131510"/>
                    <a:pt x="157832" y="140448"/>
                    <a:pt x="146969" y="140448"/>
                  </a:cubicBezTo>
                  <a:cubicBezTo>
                    <a:pt x="136106" y="140448"/>
                    <a:pt x="127160" y="131510"/>
                    <a:pt x="127160" y="120657"/>
                  </a:cubicBezTo>
                  <a:cubicBezTo>
                    <a:pt x="127160" y="109804"/>
                    <a:pt x="135467" y="100867"/>
                    <a:pt x="146969" y="100867"/>
                  </a:cubicBezTo>
                  <a:close/>
                  <a:moveTo>
                    <a:pt x="102878" y="159600"/>
                  </a:moveTo>
                  <a:cubicBezTo>
                    <a:pt x="102239" y="160238"/>
                    <a:pt x="100961" y="160238"/>
                    <a:pt x="100322" y="160238"/>
                  </a:cubicBezTo>
                  <a:cubicBezTo>
                    <a:pt x="97766" y="160238"/>
                    <a:pt x="95849" y="158961"/>
                    <a:pt x="94571" y="156408"/>
                  </a:cubicBezTo>
                  <a:lnTo>
                    <a:pt x="63261" y="94483"/>
                  </a:lnTo>
                  <a:cubicBezTo>
                    <a:pt x="61982" y="91291"/>
                    <a:pt x="63261" y="87461"/>
                    <a:pt x="65817" y="86184"/>
                  </a:cubicBezTo>
                  <a:cubicBezTo>
                    <a:pt x="69012" y="84907"/>
                    <a:pt x="72845" y="86184"/>
                    <a:pt x="74124" y="88737"/>
                  </a:cubicBezTo>
                  <a:lnTo>
                    <a:pt x="105434" y="150662"/>
                  </a:lnTo>
                  <a:cubicBezTo>
                    <a:pt x="107351" y="153854"/>
                    <a:pt x="106073" y="157684"/>
                    <a:pt x="102878" y="159600"/>
                  </a:cubicBezTo>
                  <a:close/>
                  <a:moveTo>
                    <a:pt x="259432" y="232377"/>
                  </a:moveTo>
                  <a:cubicBezTo>
                    <a:pt x="258154" y="233654"/>
                    <a:pt x="256237" y="234931"/>
                    <a:pt x="254320" y="234931"/>
                  </a:cubicBezTo>
                  <a:lnTo>
                    <a:pt x="253681" y="234931"/>
                  </a:lnTo>
                  <a:lnTo>
                    <a:pt x="253681" y="289194"/>
                  </a:lnTo>
                  <a:cubicBezTo>
                    <a:pt x="253681" y="293025"/>
                    <a:pt x="251125" y="295578"/>
                    <a:pt x="247291" y="295578"/>
                  </a:cubicBezTo>
                  <a:cubicBezTo>
                    <a:pt x="243457" y="295578"/>
                    <a:pt x="240901" y="293025"/>
                    <a:pt x="240901" y="289194"/>
                  </a:cubicBezTo>
                  <a:lnTo>
                    <a:pt x="240901" y="234931"/>
                  </a:lnTo>
                  <a:lnTo>
                    <a:pt x="224926" y="234931"/>
                  </a:lnTo>
                  <a:lnTo>
                    <a:pt x="224926" y="289194"/>
                  </a:lnTo>
                  <a:cubicBezTo>
                    <a:pt x="224926" y="293025"/>
                    <a:pt x="222370" y="295578"/>
                    <a:pt x="218536" y="295578"/>
                  </a:cubicBezTo>
                  <a:cubicBezTo>
                    <a:pt x="214702" y="295578"/>
                    <a:pt x="212146" y="293025"/>
                    <a:pt x="212146" y="289194"/>
                  </a:cubicBezTo>
                  <a:lnTo>
                    <a:pt x="212146" y="234931"/>
                  </a:lnTo>
                  <a:lnTo>
                    <a:pt x="211507" y="234931"/>
                  </a:lnTo>
                  <a:cubicBezTo>
                    <a:pt x="209590" y="234931"/>
                    <a:pt x="207673" y="234292"/>
                    <a:pt x="206395" y="232377"/>
                  </a:cubicBezTo>
                  <a:cubicBezTo>
                    <a:pt x="205117" y="230462"/>
                    <a:pt x="204478" y="229185"/>
                    <a:pt x="205117" y="227270"/>
                  </a:cubicBezTo>
                  <a:lnTo>
                    <a:pt x="217897" y="164707"/>
                  </a:lnTo>
                  <a:lnTo>
                    <a:pt x="180196" y="164707"/>
                  </a:lnTo>
                  <a:lnTo>
                    <a:pt x="180196" y="224078"/>
                  </a:lnTo>
                  <a:cubicBezTo>
                    <a:pt x="180196" y="227908"/>
                    <a:pt x="177641" y="230462"/>
                    <a:pt x="173806" y="230462"/>
                  </a:cubicBezTo>
                  <a:lnTo>
                    <a:pt x="165500" y="230462"/>
                  </a:lnTo>
                  <a:lnTo>
                    <a:pt x="165500" y="290471"/>
                  </a:lnTo>
                  <a:cubicBezTo>
                    <a:pt x="165500" y="294302"/>
                    <a:pt x="162943" y="296855"/>
                    <a:pt x="159110" y="296855"/>
                  </a:cubicBezTo>
                  <a:cubicBezTo>
                    <a:pt x="155276" y="296855"/>
                    <a:pt x="152720" y="294302"/>
                    <a:pt x="152720" y="290471"/>
                  </a:cubicBezTo>
                  <a:lnTo>
                    <a:pt x="152720" y="230462"/>
                  </a:lnTo>
                  <a:lnTo>
                    <a:pt x="138023" y="230462"/>
                  </a:lnTo>
                  <a:lnTo>
                    <a:pt x="138023" y="290471"/>
                  </a:lnTo>
                  <a:cubicBezTo>
                    <a:pt x="138023" y="294302"/>
                    <a:pt x="135467" y="296855"/>
                    <a:pt x="131633" y="296855"/>
                  </a:cubicBezTo>
                  <a:cubicBezTo>
                    <a:pt x="127799" y="296855"/>
                    <a:pt x="125243" y="294302"/>
                    <a:pt x="125243" y="290471"/>
                  </a:cubicBezTo>
                  <a:lnTo>
                    <a:pt x="125243" y="230462"/>
                  </a:lnTo>
                  <a:lnTo>
                    <a:pt x="120131" y="230462"/>
                  </a:lnTo>
                  <a:cubicBezTo>
                    <a:pt x="116297" y="230462"/>
                    <a:pt x="113741" y="227908"/>
                    <a:pt x="113741" y="224078"/>
                  </a:cubicBezTo>
                  <a:lnTo>
                    <a:pt x="113741" y="158323"/>
                  </a:lnTo>
                  <a:cubicBezTo>
                    <a:pt x="113741" y="154492"/>
                    <a:pt x="116297" y="151939"/>
                    <a:pt x="120131" y="151939"/>
                  </a:cubicBezTo>
                  <a:lnTo>
                    <a:pt x="172528" y="151939"/>
                  </a:lnTo>
                  <a:cubicBezTo>
                    <a:pt x="172528" y="151939"/>
                    <a:pt x="172528" y="151939"/>
                    <a:pt x="173168" y="151939"/>
                  </a:cubicBezTo>
                  <a:lnTo>
                    <a:pt x="222370" y="151939"/>
                  </a:lnTo>
                  <a:cubicBezTo>
                    <a:pt x="223009" y="151300"/>
                    <a:pt x="224287" y="151300"/>
                    <a:pt x="224926" y="151300"/>
                  </a:cubicBezTo>
                  <a:lnTo>
                    <a:pt x="238984" y="151300"/>
                  </a:lnTo>
                  <a:cubicBezTo>
                    <a:pt x="242179" y="151300"/>
                    <a:pt x="244735" y="153216"/>
                    <a:pt x="245374" y="156408"/>
                  </a:cubicBezTo>
                  <a:lnTo>
                    <a:pt x="260071" y="227270"/>
                  </a:lnTo>
                  <a:cubicBezTo>
                    <a:pt x="260710" y="229185"/>
                    <a:pt x="260710" y="231100"/>
                    <a:pt x="259432" y="232377"/>
                  </a:cubicBezTo>
                  <a:close/>
                  <a:moveTo>
                    <a:pt x="298410" y="95121"/>
                  </a:moveTo>
                  <a:lnTo>
                    <a:pt x="267100" y="157046"/>
                  </a:lnTo>
                  <a:cubicBezTo>
                    <a:pt x="265822" y="159600"/>
                    <a:pt x="263905" y="160876"/>
                    <a:pt x="261349" y="160876"/>
                  </a:cubicBezTo>
                  <a:cubicBezTo>
                    <a:pt x="260710" y="160876"/>
                    <a:pt x="259432" y="160876"/>
                    <a:pt x="258792" y="160238"/>
                  </a:cubicBezTo>
                  <a:cubicBezTo>
                    <a:pt x="255597" y="158961"/>
                    <a:pt x="254320" y="155131"/>
                    <a:pt x="256237" y="151939"/>
                  </a:cubicBezTo>
                  <a:lnTo>
                    <a:pt x="287547" y="90014"/>
                  </a:lnTo>
                  <a:cubicBezTo>
                    <a:pt x="288825" y="86822"/>
                    <a:pt x="292659" y="85545"/>
                    <a:pt x="295854" y="87461"/>
                  </a:cubicBezTo>
                  <a:cubicBezTo>
                    <a:pt x="298410" y="88099"/>
                    <a:pt x="299688" y="91929"/>
                    <a:pt x="298410" y="95121"/>
                  </a:cubicBezTo>
                  <a:close/>
                </a:path>
              </a:pathLst>
            </a:custGeom>
            <a:grpFill/>
            <a:ln w="6390" cap="flat">
              <a:noFill/>
              <a:prstDash val="solid"/>
              <a:miter/>
            </a:ln>
          </p:spPr>
          <p:txBody>
            <a:bodyPr rtlCol="0" anchor="ctr"/>
            <a:lstStyle/>
            <a:p>
              <a:endParaRPr lang="en-GB" dirty="0"/>
            </a:p>
          </p:txBody>
        </p:sp>
      </p:grpSp>
      <p:grpSp>
        <p:nvGrpSpPr>
          <p:cNvPr id="43" name="Graphic 4">
            <a:extLst>
              <a:ext uri="{FF2B5EF4-FFF2-40B4-BE49-F238E27FC236}">
                <a16:creationId xmlns:a16="http://schemas.microsoft.com/office/drawing/2014/main" id="{B9CD15FF-8E4F-C6A4-E798-D24DDAC1CDA0}"/>
              </a:ext>
            </a:extLst>
          </p:cNvPr>
          <p:cNvGrpSpPr/>
          <p:nvPr/>
        </p:nvGrpSpPr>
        <p:grpSpPr>
          <a:xfrm>
            <a:off x="6036379" y="1837142"/>
            <a:ext cx="720000" cy="720000"/>
            <a:chOff x="7192513" y="4308712"/>
            <a:chExt cx="361670" cy="361333"/>
          </a:xfrm>
          <a:solidFill>
            <a:schemeClr val="accent2"/>
          </a:solidFill>
        </p:grpSpPr>
        <p:sp>
          <p:nvSpPr>
            <p:cNvPr id="44" name="Graphic 4">
              <a:extLst>
                <a:ext uri="{FF2B5EF4-FFF2-40B4-BE49-F238E27FC236}">
                  <a16:creationId xmlns:a16="http://schemas.microsoft.com/office/drawing/2014/main" id="{AB264B7A-845C-B749-44F4-9A822C79EB4D}"/>
                </a:ext>
              </a:extLst>
            </p:cNvPr>
            <p:cNvSpPr/>
            <p:nvPr/>
          </p:nvSpPr>
          <p:spPr>
            <a:xfrm>
              <a:off x="7288362" y="4438945"/>
              <a:ext cx="26838" cy="56817"/>
            </a:xfrm>
            <a:custGeom>
              <a:avLst/>
              <a:gdLst>
                <a:gd name="connsiteX0" fmla="*/ 11502 w 26838"/>
                <a:gd name="connsiteY0" fmla="*/ 0 h 56817"/>
                <a:gd name="connsiteX1" fmla="*/ 0 w 26838"/>
                <a:gd name="connsiteY1" fmla="*/ 56817 h 56817"/>
                <a:gd name="connsiteX2" fmla="*/ 26838 w 26838"/>
                <a:gd name="connsiteY2" fmla="*/ 56817 h 56817"/>
                <a:gd name="connsiteX3" fmla="*/ 14697 w 26838"/>
                <a:gd name="connsiteY3" fmla="*/ 0 h 56817"/>
              </a:gdLst>
              <a:ahLst/>
              <a:cxnLst>
                <a:cxn ang="0">
                  <a:pos x="connsiteX0" y="connsiteY0"/>
                </a:cxn>
                <a:cxn ang="0">
                  <a:pos x="connsiteX1" y="connsiteY1"/>
                </a:cxn>
                <a:cxn ang="0">
                  <a:pos x="connsiteX2" y="connsiteY2"/>
                </a:cxn>
                <a:cxn ang="0">
                  <a:pos x="connsiteX3" y="connsiteY3"/>
                </a:cxn>
              </a:cxnLst>
              <a:rect l="l" t="t" r="r" b="b"/>
              <a:pathLst>
                <a:path w="26838" h="56817">
                  <a:moveTo>
                    <a:pt x="11502" y="0"/>
                  </a:moveTo>
                  <a:lnTo>
                    <a:pt x="0" y="56817"/>
                  </a:lnTo>
                  <a:lnTo>
                    <a:pt x="26838" y="56817"/>
                  </a:lnTo>
                  <a:lnTo>
                    <a:pt x="14697" y="0"/>
                  </a:lnTo>
                  <a:close/>
                </a:path>
              </a:pathLst>
            </a:custGeom>
            <a:grpFill/>
            <a:ln w="6390" cap="flat">
              <a:noFill/>
              <a:prstDash val="solid"/>
              <a:miter/>
            </a:ln>
          </p:spPr>
          <p:txBody>
            <a:bodyPr rtlCol="0" anchor="ctr"/>
            <a:lstStyle/>
            <a:p>
              <a:endParaRPr lang="en-GB" dirty="0"/>
            </a:p>
          </p:txBody>
        </p:sp>
        <p:sp>
          <p:nvSpPr>
            <p:cNvPr id="45" name="Graphic 4">
              <a:extLst>
                <a:ext uri="{FF2B5EF4-FFF2-40B4-BE49-F238E27FC236}">
                  <a16:creationId xmlns:a16="http://schemas.microsoft.com/office/drawing/2014/main" id="{070BD2C1-AB00-826D-819D-E962C2E80CE2}"/>
                </a:ext>
              </a:extLst>
            </p:cNvPr>
            <p:cNvSpPr/>
            <p:nvPr/>
          </p:nvSpPr>
          <p:spPr>
            <a:xfrm>
              <a:off x="7293474" y="4389788"/>
              <a:ext cx="14057" cy="14044"/>
            </a:xfrm>
            <a:custGeom>
              <a:avLst/>
              <a:gdLst>
                <a:gd name="connsiteX0" fmla="*/ 14058 w 14057"/>
                <a:gd name="connsiteY0" fmla="*/ 7022 h 14044"/>
                <a:gd name="connsiteX1" fmla="*/ 7029 w 14057"/>
                <a:gd name="connsiteY1" fmla="*/ 14044 h 14044"/>
                <a:gd name="connsiteX2" fmla="*/ 0 w 14057"/>
                <a:gd name="connsiteY2" fmla="*/ 7022 h 14044"/>
                <a:gd name="connsiteX3" fmla="*/ 7029 w 14057"/>
                <a:gd name="connsiteY3" fmla="*/ 0 h 14044"/>
                <a:gd name="connsiteX4" fmla="*/ 14058 w 14057"/>
                <a:gd name="connsiteY4" fmla="*/ 7022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14058" y="7022"/>
                  </a:moveTo>
                  <a:cubicBezTo>
                    <a:pt x="14058" y="10900"/>
                    <a:pt x="10911" y="14044"/>
                    <a:pt x="7029" y="14044"/>
                  </a:cubicBezTo>
                  <a:cubicBezTo>
                    <a:pt x="3147" y="14044"/>
                    <a:pt x="0" y="10900"/>
                    <a:pt x="0" y="7022"/>
                  </a:cubicBezTo>
                  <a:cubicBezTo>
                    <a:pt x="0" y="3144"/>
                    <a:pt x="3147" y="0"/>
                    <a:pt x="7029" y="0"/>
                  </a:cubicBezTo>
                  <a:cubicBezTo>
                    <a:pt x="10911" y="0"/>
                    <a:pt x="14058" y="3144"/>
                    <a:pt x="14058" y="7022"/>
                  </a:cubicBezTo>
                  <a:close/>
                </a:path>
              </a:pathLst>
            </a:custGeom>
            <a:grpFill/>
            <a:ln w="6390" cap="flat">
              <a:noFill/>
              <a:prstDash val="solid"/>
              <a:miter/>
            </a:ln>
          </p:spPr>
          <p:txBody>
            <a:bodyPr rtlCol="0" anchor="ctr"/>
            <a:lstStyle/>
            <a:p>
              <a:endParaRPr lang="en-GB" dirty="0"/>
            </a:p>
          </p:txBody>
        </p:sp>
        <p:sp>
          <p:nvSpPr>
            <p:cNvPr id="46" name="Graphic 4">
              <a:extLst>
                <a:ext uri="{FF2B5EF4-FFF2-40B4-BE49-F238E27FC236}">
                  <a16:creationId xmlns:a16="http://schemas.microsoft.com/office/drawing/2014/main" id="{27492D81-BD79-C7BE-B40F-B02C87FC5818}"/>
                </a:ext>
              </a:extLst>
            </p:cNvPr>
            <p:cNvSpPr/>
            <p:nvPr/>
          </p:nvSpPr>
          <p:spPr>
            <a:xfrm>
              <a:off x="7436608" y="4389788"/>
              <a:ext cx="14057" cy="14044"/>
            </a:xfrm>
            <a:custGeom>
              <a:avLst/>
              <a:gdLst>
                <a:gd name="connsiteX0" fmla="*/ 14058 w 14057"/>
                <a:gd name="connsiteY0" fmla="*/ 7022 h 14044"/>
                <a:gd name="connsiteX1" fmla="*/ 7029 w 14057"/>
                <a:gd name="connsiteY1" fmla="*/ 14044 h 14044"/>
                <a:gd name="connsiteX2" fmla="*/ 0 w 14057"/>
                <a:gd name="connsiteY2" fmla="*/ 7022 h 14044"/>
                <a:gd name="connsiteX3" fmla="*/ 7029 w 14057"/>
                <a:gd name="connsiteY3" fmla="*/ 0 h 14044"/>
                <a:gd name="connsiteX4" fmla="*/ 14058 w 14057"/>
                <a:gd name="connsiteY4" fmla="*/ 7022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14058" y="7022"/>
                  </a:moveTo>
                  <a:cubicBezTo>
                    <a:pt x="14058" y="10900"/>
                    <a:pt x="10911" y="14044"/>
                    <a:pt x="7029" y="14044"/>
                  </a:cubicBezTo>
                  <a:cubicBezTo>
                    <a:pt x="3147" y="14044"/>
                    <a:pt x="0" y="10900"/>
                    <a:pt x="0" y="7022"/>
                  </a:cubicBezTo>
                  <a:cubicBezTo>
                    <a:pt x="0" y="3144"/>
                    <a:pt x="3147" y="0"/>
                    <a:pt x="7029" y="0"/>
                  </a:cubicBezTo>
                  <a:cubicBezTo>
                    <a:pt x="10911" y="0"/>
                    <a:pt x="14058" y="3144"/>
                    <a:pt x="14058" y="7022"/>
                  </a:cubicBezTo>
                  <a:close/>
                </a:path>
              </a:pathLst>
            </a:custGeom>
            <a:grpFill/>
            <a:ln w="6390" cap="flat">
              <a:noFill/>
              <a:prstDash val="solid"/>
              <a:miter/>
            </a:ln>
          </p:spPr>
          <p:txBody>
            <a:bodyPr rtlCol="0" anchor="ctr"/>
            <a:lstStyle/>
            <a:p>
              <a:endParaRPr lang="en-GB" dirty="0"/>
            </a:p>
          </p:txBody>
        </p:sp>
        <p:sp>
          <p:nvSpPr>
            <p:cNvPr id="47" name="Graphic 4">
              <a:extLst>
                <a:ext uri="{FF2B5EF4-FFF2-40B4-BE49-F238E27FC236}">
                  <a16:creationId xmlns:a16="http://schemas.microsoft.com/office/drawing/2014/main" id="{95E55A54-E7B1-80CE-440B-EAD459A56CFF}"/>
                </a:ext>
              </a:extLst>
            </p:cNvPr>
            <p:cNvSpPr/>
            <p:nvPr/>
          </p:nvSpPr>
          <p:spPr>
            <a:xfrm>
              <a:off x="7366319" y="4437030"/>
              <a:ext cx="14057" cy="14044"/>
            </a:xfrm>
            <a:custGeom>
              <a:avLst/>
              <a:gdLst>
                <a:gd name="connsiteX0" fmla="*/ 7029 w 14057"/>
                <a:gd name="connsiteY0" fmla="*/ 14044 h 14044"/>
                <a:gd name="connsiteX1" fmla="*/ 14058 w 14057"/>
                <a:gd name="connsiteY1" fmla="*/ 7022 h 14044"/>
                <a:gd name="connsiteX2" fmla="*/ 7029 w 14057"/>
                <a:gd name="connsiteY2" fmla="*/ 0 h 14044"/>
                <a:gd name="connsiteX3" fmla="*/ 0 w 14057"/>
                <a:gd name="connsiteY3" fmla="*/ 7022 h 14044"/>
                <a:gd name="connsiteX4" fmla="*/ 7029 w 14057"/>
                <a:gd name="connsiteY4" fmla="*/ 14044 h 140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57" h="14044">
                  <a:moveTo>
                    <a:pt x="7029" y="14044"/>
                  </a:moveTo>
                  <a:cubicBezTo>
                    <a:pt x="10863" y="14044"/>
                    <a:pt x="14058" y="10852"/>
                    <a:pt x="14058" y="7022"/>
                  </a:cubicBezTo>
                  <a:cubicBezTo>
                    <a:pt x="14058" y="3192"/>
                    <a:pt x="10863" y="0"/>
                    <a:pt x="7029" y="0"/>
                  </a:cubicBezTo>
                  <a:cubicBezTo>
                    <a:pt x="3195" y="0"/>
                    <a:pt x="0" y="3192"/>
                    <a:pt x="0" y="7022"/>
                  </a:cubicBezTo>
                  <a:cubicBezTo>
                    <a:pt x="639" y="10852"/>
                    <a:pt x="3195" y="14044"/>
                    <a:pt x="7029" y="14044"/>
                  </a:cubicBezTo>
                  <a:close/>
                </a:path>
              </a:pathLst>
            </a:custGeom>
            <a:grpFill/>
            <a:ln w="6390" cap="flat">
              <a:noFill/>
              <a:prstDash val="solid"/>
              <a:miter/>
            </a:ln>
          </p:spPr>
          <p:txBody>
            <a:bodyPr rtlCol="0" anchor="ctr"/>
            <a:lstStyle/>
            <a:p>
              <a:endParaRPr lang="en-GB" dirty="0"/>
            </a:p>
          </p:txBody>
        </p:sp>
        <p:sp>
          <p:nvSpPr>
            <p:cNvPr id="49" name="Graphic 4">
              <a:extLst>
                <a:ext uri="{FF2B5EF4-FFF2-40B4-BE49-F238E27FC236}">
                  <a16:creationId xmlns:a16="http://schemas.microsoft.com/office/drawing/2014/main" id="{B132B5B7-0FED-9FE3-A228-82B44CCCDEB6}"/>
                </a:ext>
              </a:extLst>
            </p:cNvPr>
            <p:cNvSpPr/>
            <p:nvPr/>
          </p:nvSpPr>
          <p:spPr>
            <a:xfrm>
              <a:off x="7354178" y="4486825"/>
              <a:ext cx="38339" cy="51071"/>
            </a:xfrm>
            <a:custGeom>
              <a:avLst/>
              <a:gdLst>
                <a:gd name="connsiteX0" fmla="*/ 0 w 38339"/>
                <a:gd name="connsiteY0" fmla="*/ 0 h 51071"/>
                <a:gd name="connsiteX1" fmla="*/ 38340 w 38339"/>
                <a:gd name="connsiteY1" fmla="*/ 0 h 51071"/>
                <a:gd name="connsiteX2" fmla="*/ 38340 w 38339"/>
                <a:gd name="connsiteY2" fmla="*/ 51072 h 51071"/>
                <a:gd name="connsiteX3" fmla="*/ 0 w 38339"/>
                <a:gd name="connsiteY3" fmla="*/ 51072 h 51071"/>
              </a:gdLst>
              <a:ahLst/>
              <a:cxnLst>
                <a:cxn ang="0">
                  <a:pos x="connsiteX0" y="connsiteY0"/>
                </a:cxn>
                <a:cxn ang="0">
                  <a:pos x="connsiteX1" y="connsiteY1"/>
                </a:cxn>
                <a:cxn ang="0">
                  <a:pos x="connsiteX2" y="connsiteY2"/>
                </a:cxn>
                <a:cxn ang="0">
                  <a:pos x="connsiteX3" y="connsiteY3"/>
                </a:cxn>
              </a:cxnLst>
              <a:rect l="l" t="t" r="r" b="b"/>
              <a:pathLst>
                <a:path w="38339" h="51071">
                  <a:moveTo>
                    <a:pt x="0" y="0"/>
                  </a:moveTo>
                  <a:lnTo>
                    <a:pt x="38340" y="0"/>
                  </a:lnTo>
                  <a:lnTo>
                    <a:pt x="38340" y="51072"/>
                  </a:lnTo>
                  <a:lnTo>
                    <a:pt x="0" y="51072"/>
                  </a:lnTo>
                  <a:close/>
                </a:path>
              </a:pathLst>
            </a:custGeom>
            <a:grpFill/>
            <a:ln w="6390" cap="flat">
              <a:noFill/>
              <a:prstDash val="solid"/>
              <a:miter/>
            </a:ln>
          </p:spPr>
          <p:txBody>
            <a:bodyPr rtlCol="0" anchor="ctr"/>
            <a:lstStyle/>
            <a:p>
              <a:endParaRPr lang="en-GB" dirty="0"/>
            </a:p>
          </p:txBody>
        </p:sp>
        <p:sp>
          <p:nvSpPr>
            <p:cNvPr id="50" name="Graphic 4">
              <a:extLst>
                <a:ext uri="{FF2B5EF4-FFF2-40B4-BE49-F238E27FC236}">
                  <a16:creationId xmlns:a16="http://schemas.microsoft.com/office/drawing/2014/main" id="{0D16445F-9BED-3273-C3CC-F8D223964AC5}"/>
                </a:ext>
              </a:extLst>
            </p:cNvPr>
            <p:cNvSpPr/>
            <p:nvPr/>
          </p:nvSpPr>
          <p:spPr>
            <a:xfrm>
              <a:off x="7192513" y="4308712"/>
              <a:ext cx="361670" cy="361333"/>
            </a:xfrm>
            <a:custGeom>
              <a:avLst/>
              <a:gdLst>
                <a:gd name="connsiteX0" fmla="*/ 180836 w 361670"/>
                <a:gd name="connsiteY0" fmla="*/ 0 h 361333"/>
                <a:gd name="connsiteX1" fmla="*/ 0 w 361670"/>
                <a:gd name="connsiteY1" fmla="*/ 180667 h 361333"/>
                <a:gd name="connsiteX2" fmla="*/ 180836 w 361670"/>
                <a:gd name="connsiteY2" fmla="*/ 361334 h 361333"/>
                <a:gd name="connsiteX3" fmla="*/ 361670 w 361670"/>
                <a:gd name="connsiteY3" fmla="*/ 180667 h 361333"/>
                <a:gd name="connsiteX4" fmla="*/ 180836 w 361670"/>
                <a:gd name="connsiteY4" fmla="*/ 0 h 361333"/>
                <a:gd name="connsiteX5" fmla="*/ 251125 w 361670"/>
                <a:gd name="connsiteY5" fmla="*/ 68309 h 361333"/>
                <a:gd name="connsiteX6" fmla="*/ 270934 w 361670"/>
                <a:gd name="connsiteY6" fmla="*/ 88099 h 361333"/>
                <a:gd name="connsiteX7" fmla="*/ 251125 w 361670"/>
                <a:gd name="connsiteY7" fmla="*/ 107889 h 361333"/>
                <a:gd name="connsiteX8" fmla="*/ 231316 w 361670"/>
                <a:gd name="connsiteY8" fmla="*/ 88099 h 361333"/>
                <a:gd name="connsiteX9" fmla="*/ 251125 w 361670"/>
                <a:gd name="connsiteY9" fmla="*/ 68309 h 361333"/>
                <a:gd name="connsiteX10" fmla="*/ 180836 w 361670"/>
                <a:gd name="connsiteY10" fmla="*/ 116189 h 361333"/>
                <a:gd name="connsiteX11" fmla="*/ 200644 w 361670"/>
                <a:gd name="connsiteY11" fmla="*/ 135979 h 361333"/>
                <a:gd name="connsiteX12" fmla="*/ 180836 w 361670"/>
                <a:gd name="connsiteY12" fmla="*/ 155769 h 361333"/>
                <a:gd name="connsiteX13" fmla="*/ 161027 w 361670"/>
                <a:gd name="connsiteY13" fmla="*/ 135979 h 361333"/>
                <a:gd name="connsiteX14" fmla="*/ 180836 w 361670"/>
                <a:gd name="connsiteY14" fmla="*/ 116189 h 361333"/>
                <a:gd name="connsiteX15" fmla="*/ 107990 w 361670"/>
                <a:gd name="connsiteY15" fmla="*/ 68309 h 361333"/>
                <a:gd name="connsiteX16" fmla="*/ 127799 w 361670"/>
                <a:gd name="connsiteY16" fmla="*/ 88099 h 361333"/>
                <a:gd name="connsiteX17" fmla="*/ 107990 w 361670"/>
                <a:gd name="connsiteY17" fmla="*/ 107889 h 361333"/>
                <a:gd name="connsiteX18" fmla="*/ 88181 w 361670"/>
                <a:gd name="connsiteY18" fmla="*/ 88099 h 361333"/>
                <a:gd name="connsiteX19" fmla="*/ 107990 w 361670"/>
                <a:gd name="connsiteY19" fmla="*/ 68309 h 361333"/>
                <a:gd name="connsiteX20" fmla="*/ 68373 w 361670"/>
                <a:gd name="connsiteY20" fmla="*/ 185774 h 361333"/>
                <a:gd name="connsiteX21" fmla="*/ 67094 w 361670"/>
                <a:gd name="connsiteY21" fmla="*/ 185774 h 361333"/>
                <a:gd name="connsiteX22" fmla="*/ 62622 w 361670"/>
                <a:gd name="connsiteY22" fmla="*/ 178113 h 361333"/>
                <a:gd name="connsiteX23" fmla="*/ 76040 w 361670"/>
                <a:gd name="connsiteY23" fmla="*/ 123211 h 361333"/>
                <a:gd name="connsiteX24" fmla="*/ 83708 w 361670"/>
                <a:gd name="connsiteY24" fmla="*/ 118742 h 361333"/>
                <a:gd name="connsiteX25" fmla="*/ 88181 w 361670"/>
                <a:gd name="connsiteY25" fmla="*/ 126403 h 361333"/>
                <a:gd name="connsiteX26" fmla="*/ 74763 w 361670"/>
                <a:gd name="connsiteY26" fmla="*/ 181305 h 361333"/>
                <a:gd name="connsiteX27" fmla="*/ 68373 w 361670"/>
                <a:gd name="connsiteY27" fmla="*/ 185774 h 361333"/>
                <a:gd name="connsiteX28" fmla="*/ 135467 w 361670"/>
                <a:gd name="connsiteY28" fmla="*/ 197265 h 361333"/>
                <a:gd name="connsiteX29" fmla="*/ 130355 w 361670"/>
                <a:gd name="connsiteY29" fmla="*/ 199819 h 361333"/>
                <a:gd name="connsiteX30" fmla="*/ 129716 w 361670"/>
                <a:gd name="connsiteY30" fmla="*/ 199819 h 361333"/>
                <a:gd name="connsiteX31" fmla="*/ 129716 w 361670"/>
                <a:gd name="connsiteY31" fmla="*/ 252806 h 361333"/>
                <a:gd name="connsiteX32" fmla="*/ 123326 w 361670"/>
                <a:gd name="connsiteY32" fmla="*/ 259190 h 361333"/>
                <a:gd name="connsiteX33" fmla="*/ 116936 w 361670"/>
                <a:gd name="connsiteY33" fmla="*/ 252806 h 361333"/>
                <a:gd name="connsiteX34" fmla="*/ 116936 w 361670"/>
                <a:gd name="connsiteY34" fmla="*/ 199819 h 361333"/>
                <a:gd name="connsiteX35" fmla="*/ 101600 w 361670"/>
                <a:gd name="connsiteY35" fmla="*/ 199819 h 361333"/>
                <a:gd name="connsiteX36" fmla="*/ 101600 w 361670"/>
                <a:gd name="connsiteY36" fmla="*/ 252806 h 361333"/>
                <a:gd name="connsiteX37" fmla="*/ 95210 w 361670"/>
                <a:gd name="connsiteY37" fmla="*/ 259190 h 361333"/>
                <a:gd name="connsiteX38" fmla="*/ 88820 w 361670"/>
                <a:gd name="connsiteY38" fmla="*/ 252806 h 361333"/>
                <a:gd name="connsiteX39" fmla="*/ 88820 w 361670"/>
                <a:gd name="connsiteY39" fmla="*/ 199819 h 361333"/>
                <a:gd name="connsiteX40" fmla="*/ 88181 w 361670"/>
                <a:gd name="connsiteY40" fmla="*/ 199819 h 361333"/>
                <a:gd name="connsiteX41" fmla="*/ 83069 w 361670"/>
                <a:gd name="connsiteY41" fmla="*/ 197265 h 361333"/>
                <a:gd name="connsiteX42" fmla="*/ 81792 w 361670"/>
                <a:gd name="connsiteY42" fmla="*/ 192158 h 361333"/>
                <a:gd name="connsiteX43" fmla="*/ 95849 w 361670"/>
                <a:gd name="connsiteY43" fmla="*/ 122573 h 361333"/>
                <a:gd name="connsiteX44" fmla="*/ 102239 w 361670"/>
                <a:gd name="connsiteY44" fmla="*/ 117465 h 361333"/>
                <a:gd name="connsiteX45" fmla="*/ 116297 w 361670"/>
                <a:gd name="connsiteY45" fmla="*/ 117465 h 361333"/>
                <a:gd name="connsiteX46" fmla="*/ 122687 w 361670"/>
                <a:gd name="connsiteY46" fmla="*/ 122573 h 361333"/>
                <a:gd name="connsiteX47" fmla="*/ 137384 w 361670"/>
                <a:gd name="connsiteY47" fmla="*/ 192158 h 361333"/>
                <a:gd name="connsiteX48" fmla="*/ 135467 w 361670"/>
                <a:gd name="connsiteY48" fmla="*/ 197265 h 361333"/>
                <a:gd name="connsiteX49" fmla="*/ 212785 w 361670"/>
                <a:gd name="connsiteY49" fmla="*/ 235569 h 361333"/>
                <a:gd name="connsiteX50" fmla="*/ 206395 w 361670"/>
                <a:gd name="connsiteY50" fmla="*/ 241953 h 361333"/>
                <a:gd name="connsiteX51" fmla="*/ 201283 w 361670"/>
                <a:gd name="connsiteY51" fmla="*/ 241953 h 361333"/>
                <a:gd name="connsiteX52" fmla="*/ 201283 w 361670"/>
                <a:gd name="connsiteY52" fmla="*/ 300047 h 361333"/>
                <a:gd name="connsiteX53" fmla="*/ 194893 w 361670"/>
                <a:gd name="connsiteY53" fmla="*/ 306431 h 361333"/>
                <a:gd name="connsiteX54" fmla="*/ 188503 w 361670"/>
                <a:gd name="connsiteY54" fmla="*/ 300047 h 361333"/>
                <a:gd name="connsiteX55" fmla="*/ 188503 w 361670"/>
                <a:gd name="connsiteY55" fmla="*/ 241953 h 361333"/>
                <a:gd name="connsiteX56" fmla="*/ 175084 w 361670"/>
                <a:gd name="connsiteY56" fmla="*/ 241953 h 361333"/>
                <a:gd name="connsiteX57" fmla="*/ 175084 w 361670"/>
                <a:gd name="connsiteY57" fmla="*/ 300047 h 361333"/>
                <a:gd name="connsiteX58" fmla="*/ 168695 w 361670"/>
                <a:gd name="connsiteY58" fmla="*/ 306431 h 361333"/>
                <a:gd name="connsiteX59" fmla="*/ 162305 w 361670"/>
                <a:gd name="connsiteY59" fmla="*/ 300047 h 361333"/>
                <a:gd name="connsiteX60" fmla="*/ 162305 w 361670"/>
                <a:gd name="connsiteY60" fmla="*/ 241953 h 361333"/>
                <a:gd name="connsiteX61" fmla="*/ 155276 w 361670"/>
                <a:gd name="connsiteY61" fmla="*/ 241953 h 361333"/>
                <a:gd name="connsiteX62" fmla="*/ 148886 w 361670"/>
                <a:gd name="connsiteY62" fmla="*/ 235569 h 361333"/>
                <a:gd name="connsiteX63" fmla="*/ 148886 w 361670"/>
                <a:gd name="connsiteY63" fmla="*/ 171729 h 361333"/>
                <a:gd name="connsiteX64" fmla="*/ 155276 w 361670"/>
                <a:gd name="connsiteY64" fmla="*/ 165345 h 361333"/>
                <a:gd name="connsiteX65" fmla="*/ 206395 w 361670"/>
                <a:gd name="connsiteY65" fmla="*/ 165345 h 361333"/>
                <a:gd name="connsiteX66" fmla="*/ 212785 w 361670"/>
                <a:gd name="connsiteY66" fmla="*/ 171729 h 361333"/>
                <a:gd name="connsiteX67" fmla="*/ 212785 w 361670"/>
                <a:gd name="connsiteY67" fmla="*/ 235569 h 361333"/>
                <a:gd name="connsiteX68" fmla="*/ 278601 w 361670"/>
                <a:gd name="connsiteY68" fmla="*/ 197265 h 361333"/>
                <a:gd name="connsiteX69" fmla="*/ 273490 w 361670"/>
                <a:gd name="connsiteY69" fmla="*/ 199819 h 361333"/>
                <a:gd name="connsiteX70" fmla="*/ 272851 w 361670"/>
                <a:gd name="connsiteY70" fmla="*/ 199819 h 361333"/>
                <a:gd name="connsiteX71" fmla="*/ 272851 w 361670"/>
                <a:gd name="connsiteY71" fmla="*/ 252806 h 361333"/>
                <a:gd name="connsiteX72" fmla="*/ 266461 w 361670"/>
                <a:gd name="connsiteY72" fmla="*/ 259190 h 361333"/>
                <a:gd name="connsiteX73" fmla="*/ 260071 w 361670"/>
                <a:gd name="connsiteY73" fmla="*/ 252806 h 361333"/>
                <a:gd name="connsiteX74" fmla="*/ 260071 w 361670"/>
                <a:gd name="connsiteY74" fmla="*/ 199819 h 361333"/>
                <a:gd name="connsiteX75" fmla="*/ 244735 w 361670"/>
                <a:gd name="connsiteY75" fmla="*/ 199819 h 361333"/>
                <a:gd name="connsiteX76" fmla="*/ 244735 w 361670"/>
                <a:gd name="connsiteY76" fmla="*/ 252806 h 361333"/>
                <a:gd name="connsiteX77" fmla="*/ 238345 w 361670"/>
                <a:gd name="connsiteY77" fmla="*/ 259190 h 361333"/>
                <a:gd name="connsiteX78" fmla="*/ 231955 w 361670"/>
                <a:gd name="connsiteY78" fmla="*/ 252806 h 361333"/>
                <a:gd name="connsiteX79" fmla="*/ 231955 w 361670"/>
                <a:gd name="connsiteY79" fmla="*/ 199819 h 361333"/>
                <a:gd name="connsiteX80" fmla="*/ 231316 w 361670"/>
                <a:gd name="connsiteY80" fmla="*/ 199819 h 361333"/>
                <a:gd name="connsiteX81" fmla="*/ 226204 w 361670"/>
                <a:gd name="connsiteY81" fmla="*/ 197265 h 361333"/>
                <a:gd name="connsiteX82" fmla="*/ 224926 w 361670"/>
                <a:gd name="connsiteY82" fmla="*/ 192158 h 361333"/>
                <a:gd name="connsiteX83" fmla="*/ 238984 w 361670"/>
                <a:gd name="connsiteY83" fmla="*/ 122573 h 361333"/>
                <a:gd name="connsiteX84" fmla="*/ 245374 w 361670"/>
                <a:gd name="connsiteY84" fmla="*/ 117465 h 361333"/>
                <a:gd name="connsiteX85" fmla="*/ 259431 w 361670"/>
                <a:gd name="connsiteY85" fmla="*/ 117465 h 361333"/>
                <a:gd name="connsiteX86" fmla="*/ 265821 w 361670"/>
                <a:gd name="connsiteY86" fmla="*/ 122573 h 361333"/>
                <a:gd name="connsiteX87" fmla="*/ 280518 w 361670"/>
                <a:gd name="connsiteY87" fmla="*/ 192158 h 361333"/>
                <a:gd name="connsiteX88" fmla="*/ 278601 w 361670"/>
                <a:gd name="connsiteY88" fmla="*/ 197265 h 361333"/>
                <a:gd name="connsiteX89" fmla="*/ 295216 w 361670"/>
                <a:gd name="connsiteY89" fmla="*/ 185774 h 361333"/>
                <a:gd name="connsiteX90" fmla="*/ 293937 w 361670"/>
                <a:gd name="connsiteY90" fmla="*/ 185774 h 361333"/>
                <a:gd name="connsiteX91" fmla="*/ 287547 w 361670"/>
                <a:gd name="connsiteY91" fmla="*/ 180667 h 361333"/>
                <a:gd name="connsiteX92" fmla="*/ 274128 w 361670"/>
                <a:gd name="connsiteY92" fmla="*/ 125765 h 361333"/>
                <a:gd name="connsiteX93" fmla="*/ 278601 w 361670"/>
                <a:gd name="connsiteY93" fmla="*/ 118104 h 361333"/>
                <a:gd name="connsiteX94" fmla="*/ 286270 w 361670"/>
                <a:gd name="connsiteY94" fmla="*/ 122573 h 361333"/>
                <a:gd name="connsiteX95" fmla="*/ 299688 w 361670"/>
                <a:gd name="connsiteY95" fmla="*/ 177475 h 361333"/>
                <a:gd name="connsiteX96" fmla="*/ 295216 w 361670"/>
                <a:gd name="connsiteY96" fmla="*/ 185774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61670" h="361333">
                  <a:moveTo>
                    <a:pt x="180836" y="0"/>
                  </a:moveTo>
                  <a:cubicBezTo>
                    <a:pt x="80513" y="0"/>
                    <a:pt x="0" y="81077"/>
                    <a:pt x="0" y="180667"/>
                  </a:cubicBezTo>
                  <a:cubicBezTo>
                    <a:pt x="0" y="280257"/>
                    <a:pt x="81153" y="361334"/>
                    <a:pt x="180836" y="361334"/>
                  </a:cubicBezTo>
                  <a:cubicBezTo>
                    <a:pt x="280518" y="361334"/>
                    <a:pt x="361670" y="280257"/>
                    <a:pt x="361670" y="180667"/>
                  </a:cubicBezTo>
                  <a:cubicBezTo>
                    <a:pt x="361670" y="81077"/>
                    <a:pt x="281157" y="0"/>
                    <a:pt x="180836" y="0"/>
                  </a:cubicBezTo>
                  <a:close/>
                  <a:moveTo>
                    <a:pt x="251125" y="68309"/>
                  </a:moveTo>
                  <a:cubicBezTo>
                    <a:pt x="261987" y="68309"/>
                    <a:pt x="270934" y="77246"/>
                    <a:pt x="270934" y="88099"/>
                  </a:cubicBezTo>
                  <a:cubicBezTo>
                    <a:pt x="270934" y="98952"/>
                    <a:pt x="261987" y="107889"/>
                    <a:pt x="251125" y="107889"/>
                  </a:cubicBezTo>
                  <a:cubicBezTo>
                    <a:pt x="240261" y="107889"/>
                    <a:pt x="231316" y="98952"/>
                    <a:pt x="231316" y="88099"/>
                  </a:cubicBezTo>
                  <a:cubicBezTo>
                    <a:pt x="231316" y="77246"/>
                    <a:pt x="240261" y="68309"/>
                    <a:pt x="251125" y="68309"/>
                  </a:cubicBezTo>
                  <a:close/>
                  <a:moveTo>
                    <a:pt x="180836" y="116189"/>
                  </a:moveTo>
                  <a:cubicBezTo>
                    <a:pt x="191698" y="116189"/>
                    <a:pt x="200644" y="125126"/>
                    <a:pt x="200644" y="135979"/>
                  </a:cubicBezTo>
                  <a:cubicBezTo>
                    <a:pt x="200644" y="146832"/>
                    <a:pt x="191698" y="155769"/>
                    <a:pt x="180836" y="155769"/>
                  </a:cubicBezTo>
                  <a:cubicBezTo>
                    <a:pt x="169972" y="155769"/>
                    <a:pt x="161027" y="146832"/>
                    <a:pt x="161027" y="135979"/>
                  </a:cubicBezTo>
                  <a:cubicBezTo>
                    <a:pt x="161666" y="124488"/>
                    <a:pt x="169972" y="116189"/>
                    <a:pt x="180836" y="116189"/>
                  </a:cubicBezTo>
                  <a:close/>
                  <a:moveTo>
                    <a:pt x="107990" y="68309"/>
                  </a:moveTo>
                  <a:cubicBezTo>
                    <a:pt x="118853" y="68309"/>
                    <a:pt x="127799" y="77246"/>
                    <a:pt x="127799" y="88099"/>
                  </a:cubicBezTo>
                  <a:cubicBezTo>
                    <a:pt x="127799" y="98952"/>
                    <a:pt x="118853" y="107889"/>
                    <a:pt x="107990" y="107889"/>
                  </a:cubicBezTo>
                  <a:cubicBezTo>
                    <a:pt x="97128" y="107889"/>
                    <a:pt x="88181" y="98952"/>
                    <a:pt x="88181" y="88099"/>
                  </a:cubicBezTo>
                  <a:cubicBezTo>
                    <a:pt x="88181" y="77246"/>
                    <a:pt x="97128" y="68309"/>
                    <a:pt x="107990" y="68309"/>
                  </a:cubicBezTo>
                  <a:close/>
                  <a:moveTo>
                    <a:pt x="68373" y="185774"/>
                  </a:moveTo>
                  <a:cubicBezTo>
                    <a:pt x="67733" y="185774"/>
                    <a:pt x="67094" y="185774"/>
                    <a:pt x="67094" y="185774"/>
                  </a:cubicBezTo>
                  <a:cubicBezTo>
                    <a:pt x="63899" y="185135"/>
                    <a:pt x="61343" y="181305"/>
                    <a:pt x="62622" y="178113"/>
                  </a:cubicBezTo>
                  <a:lnTo>
                    <a:pt x="76040" y="123211"/>
                  </a:lnTo>
                  <a:cubicBezTo>
                    <a:pt x="76679" y="120019"/>
                    <a:pt x="80513" y="117465"/>
                    <a:pt x="83708" y="118742"/>
                  </a:cubicBezTo>
                  <a:cubicBezTo>
                    <a:pt x="86903" y="119381"/>
                    <a:pt x="89459" y="123211"/>
                    <a:pt x="88181" y="126403"/>
                  </a:cubicBezTo>
                  <a:lnTo>
                    <a:pt x="74763" y="181305"/>
                  </a:lnTo>
                  <a:cubicBezTo>
                    <a:pt x="73484" y="183859"/>
                    <a:pt x="70928" y="185774"/>
                    <a:pt x="68373" y="185774"/>
                  </a:cubicBezTo>
                  <a:close/>
                  <a:moveTo>
                    <a:pt x="135467" y="197265"/>
                  </a:moveTo>
                  <a:cubicBezTo>
                    <a:pt x="134189" y="198542"/>
                    <a:pt x="132272" y="199819"/>
                    <a:pt x="130355" y="199819"/>
                  </a:cubicBezTo>
                  <a:lnTo>
                    <a:pt x="129716" y="199819"/>
                  </a:lnTo>
                  <a:lnTo>
                    <a:pt x="129716" y="252806"/>
                  </a:lnTo>
                  <a:cubicBezTo>
                    <a:pt x="129716" y="256636"/>
                    <a:pt x="127160" y="259190"/>
                    <a:pt x="123326" y="259190"/>
                  </a:cubicBezTo>
                  <a:cubicBezTo>
                    <a:pt x="119492" y="259190"/>
                    <a:pt x="116936" y="256636"/>
                    <a:pt x="116936" y="252806"/>
                  </a:cubicBezTo>
                  <a:lnTo>
                    <a:pt x="116936" y="199819"/>
                  </a:lnTo>
                  <a:lnTo>
                    <a:pt x="101600" y="199819"/>
                  </a:lnTo>
                  <a:lnTo>
                    <a:pt x="101600" y="252806"/>
                  </a:lnTo>
                  <a:cubicBezTo>
                    <a:pt x="101600" y="256636"/>
                    <a:pt x="99044" y="259190"/>
                    <a:pt x="95210" y="259190"/>
                  </a:cubicBezTo>
                  <a:cubicBezTo>
                    <a:pt x="91376" y="259190"/>
                    <a:pt x="88820" y="256636"/>
                    <a:pt x="88820" y="252806"/>
                  </a:cubicBezTo>
                  <a:lnTo>
                    <a:pt x="88820" y="199819"/>
                  </a:lnTo>
                  <a:lnTo>
                    <a:pt x="88181" y="199819"/>
                  </a:lnTo>
                  <a:cubicBezTo>
                    <a:pt x="86264" y="199819"/>
                    <a:pt x="84348" y="199180"/>
                    <a:pt x="83069" y="197265"/>
                  </a:cubicBezTo>
                  <a:cubicBezTo>
                    <a:pt x="81792" y="195350"/>
                    <a:pt x="81153" y="194073"/>
                    <a:pt x="81792" y="192158"/>
                  </a:cubicBezTo>
                  <a:lnTo>
                    <a:pt x="95849" y="122573"/>
                  </a:lnTo>
                  <a:cubicBezTo>
                    <a:pt x="96488" y="119381"/>
                    <a:pt x="99044" y="117465"/>
                    <a:pt x="102239" y="117465"/>
                  </a:cubicBezTo>
                  <a:lnTo>
                    <a:pt x="116297" y="117465"/>
                  </a:lnTo>
                  <a:cubicBezTo>
                    <a:pt x="119492" y="117465"/>
                    <a:pt x="122048" y="119381"/>
                    <a:pt x="122687" y="122573"/>
                  </a:cubicBezTo>
                  <a:lnTo>
                    <a:pt x="137384" y="192158"/>
                  </a:lnTo>
                  <a:cubicBezTo>
                    <a:pt x="136745" y="194073"/>
                    <a:pt x="136745" y="195988"/>
                    <a:pt x="135467" y="197265"/>
                  </a:cubicBezTo>
                  <a:close/>
                  <a:moveTo>
                    <a:pt x="212785" y="235569"/>
                  </a:moveTo>
                  <a:cubicBezTo>
                    <a:pt x="212785" y="239399"/>
                    <a:pt x="210229" y="241953"/>
                    <a:pt x="206395" y="241953"/>
                  </a:cubicBezTo>
                  <a:lnTo>
                    <a:pt x="201283" y="241953"/>
                  </a:lnTo>
                  <a:lnTo>
                    <a:pt x="201283" y="300047"/>
                  </a:lnTo>
                  <a:cubicBezTo>
                    <a:pt x="201283" y="303878"/>
                    <a:pt x="198727" y="306431"/>
                    <a:pt x="194893" y="306431"/>
                  </a:cubicBezTo>
                  <a:cubicBezTo>
                    <a:pt x="191059" y="306431"/>
                    <a:pt x="188503" y="303878"/>
                    <a:pt x="188503" y="300047"/>
                  </a:cubicBezTo>
                  <a:lnTo>
                    <a:pt x="188503" y="241953"/>
                  </a:lnTo>
                  <a:lnTo>
                    <a:pt x="175084" y="241953"/>
                  </a:lnTo>
                  <a:lnTo>
                    <a:pt x="175084" y="300047"/>
                  </a:lnTo>
                  <a:cubicBezTo>
                    <a:pt x="175084" y="303878"/>
                    <a:pt x="172528" y="306431"/>
                    <a:pt x="168695" y="306431"/>
                  </a:cubicBezTo>
                  <a:cubicBezTo>
                    <a:pt x="164861" y="306431"/>
                    <a:pt x="162305" y="303878"/>
                    <a:pt x="162305" y="300047"/>
                  </a:cubicBezTo>
                  <a:lnTo>
                    <a:pt x="162305" y="241953"/>
                  </a:lnTo>
                  <a:lnTo>
                    <a:pt x="155276" y="241953"/>
                  </a:lnTo>
                  <a:cubicBezTo>
                    <a:pt x="151442" y="241953"/>
                    <a:pt x="148886" y="239399"/>
                    <a:pt x="148886" y="235569"/>
                  </a:cubicBezTo>
                  <a:lnTo>
                    <a:pt x="148886" y="171729"/>
                  </a:lnTo>
                  <a:cubicBezTo>
                    <a:pt x="148886" y="167899"/>
                    <a:pt x="151442" y="165345"/>
                    <a:pt x="155276" y="165345"/>
                  </a:cubicBezTo>
                  <a:lnTo>
                    <a:pt x="206395" y="165345"/>
                  </a:lnTo>
                  <a:cubicBezTo>
                    <a:pt x="210229" y="165345"/>
                    <a:pt x="212785" y="167899"/>
                    <a:pt x="212785" y="171729"/>
                  </a:cubicBezTo>
                  <a:lnTo>
                    <a:pt x="212785" y="235569"/>
                  </a:lnTo>
                  <a:close/>
                  <a:moveTo>
                    <a:pt x="278601" y="197265"/>
                  </a:moveTo>
                  <a:cubicBezTo>
                    <a:pt x="277323" y="198542"/>
                    <a:pt x="275406" y="199819"/>
                    <a:pt x="273490" y="199819"/>
                  </a:cubicBezTo>
                  <a:lnTo>
                    <a:pt x="272851" y="199819"/>
                  </a:lnTo>
                  <a:lnTo>
                    <a:pt x="272851" y="252806"/>
                  </a:lnTo>
                  <a:cubicBezTo>
                    <a:pt x="272851" y="256636"/>
                    <a:pt x="270295" y="259190"/>
                    <a:pt x="266461" y="259190"/>
                  </a:cubicBezTo>
                  <a:cubicBezTo>
                    <a:pt x="262626" y="259190"/>
                    <a:pt x="260071" y="256636"/>
                    <a:pt x="260071" y="252806"/>
                  </a:cubicBezTo>
                  <a:lnTo>
                    <a:pt x="260071" y="199819"/>
                  </a:lnTo>
                  <a:lnTo>
                    <a:pt x="244735" y="199819"/>
                  </a:lnTo>
                  <a:lnTo>
                    <a:pt x="244735" y="252806"/>
                  </a:lnTo>
                  <a:cubicBezTo>
                    <a:pt x="244735" y="256636"/>
                    <a:pt x="242179" y="259190"/>
                    <a:pt x="238345" y="259190"/>
                  </a:cubicBezTo>
                  <a:cubicBezTo>
                    <a:pt x="234511" y="259190"/>
                    <a:pt x="231955" y="256636"/>
                    <a:pt x="231955" y="252806"/>
                  </a:cubicBezTo>
                  <a:lnTo>
                    <a:pt x="231955" y="199819"/>
                  </a:lnTo>
                  <a:lnTo>
                    <a:pt x="231316" y="199819"/>
                  </a:lnTo>
                  <a:cubicBezTo>
                    <a:pt x="229399" y="199819"/>
                    <a:pt x="227482" y="199180"/>
                    <a:pt x="226204" y="197265"/>
                  </a:cubicBezTo>
                  <a:cubicBezTo>
                    <a:pt x="224926" y="195350"/>
                    <a:pt x="224287" y="194073"/>
                    <a:pt x="224926" y="192158"/>
                  </a:cubicBezTo>
                  <a:lnTo>
                    <a:pt x="238984" y="122573"/>
                  </a:lnTo>
                  <a:cubicBezTo>
                    <a:pt x="239623" y="119381"/>
                    <a:pt x="242179" y="117465"/>
                    <a:pt x="245374" y="117465"/>
                  </a:cubicBezTo>
                  <a:lnTo>
                    <a:pt x="259431" y="117465"/>
                  </a:lnTo>
                  <a:cubicBezTo>
                    <a:pt x="262626" y="117465"/>
                    <a:pt x="265182" y="119381"/>
                    <a:pt x="265821" y="122573"/>
                  </a:cubicBezTo>
                  <a:lnTo>
                    <a:pt x="280518" y="192158"/>
                  </a:lnTo>
                  <a:cubicBezTo>
                    <a:pt x="280518" y="194073"/>
                    <a:pt x="279880" y="195988"/>
                    <a:pt x="278601" y="197265"/>
                  </a:cubicBezTo>
                  <a:close/>
                  <a:moveTo>
                    <a:pt x="295216" y="185774"/>
                  </a:moveTo>
                  <a:cubicBezTo>
                    <a:pt x="294576" y="185774"/>
                    <a:pt x="293937" y="185774"/>
                    <a:pt x="293937" y="185774"/>
                  </a:cubicBezTo>
                  <a:cubicBezTo>
                    <a:pt x="290742" y="185774"/>
                    <a:pt x="288186" y="183859"/>
                    <a:pt x="287547" y="180667"/>
                  </a:cubicBezTo>
                  <a:lnTo>
                    <a:pt x="274128" y="125765"/>
                  </a:lnTo>
                  <a:cubicBezTo>
                    <a:pt x="273490" y="122573"/>
                    <a:pt x="275406" y="118742"/>
                    <a:pt x="278601" y="118104"/>
                  </a:cubicBezTo>
                  <a:cubicBezTo>
                    <a:pt x="281796" y="117465"/>
                    <a:pt x="285631" y="119381"/>
                    <a:pt x="286270" y="122573"/>
                  </a:cubicBezTo>
                  <a:lnTo>
                    <a:pt x="299688" y="177475"/>
                  </a:lnTo>
                  <a:cubicBezTo>
                    <a:pt x="300966" y="181305"/>
                    <a:pt x="298411" y="185135"/>
                    <a:pt x="295216" y="185774"/>
                  </a:cubicBezTo>
                  <a:close/>
                </a:path>
              </a:pathLst>
            </a:custGeom>
            <a:grpFill/>
            <a:ln w="6390" cap="flat">
              <a:noFill/>
              <a:prstDash val="solid"/>
              <a:miter/>
            </a:ln>
          </p:spPr>
          <p:txBody>
            <a:bodyPr rtlCol="0" anchor="ctr"/>
            <a:lstStyle/>
            <a:p>
              <a:endParaRPr lang="en-GB" dirty="0"/>
            </a:p>
          </p:txBody>
        </p:sp>
        <p:sp>
          <p:nvSpPr>
            <p:cNvPr id="51" name="Graphic 4">
              <a:extLst>
                <a:ext uri="{FF2B5EF4-FFF2-40B4-BE49-F238E27FC236}">
                  <a16:creationId xmlns:a16="http://schemas.microsoft.com/office/drawing/2014/main" id="{4F39551E-03FF-1E24-30F4-807352555518}"/>
                </a:ext>
              </a:extLst>
            </p:cNvPr>
            <p:cNvSpPr/>
            <p:nvPr/>
          </p:nvSpPr>
          <p:spPr>
            <a:xfrm>
              <a:off x="7431496" y="4438945"/>
              <a:ext cx="26837" cy="56817"/>
            </a:xfrm>
            <a:custGeom>
              <a:avLst/>
              <a:gdLst>
                <a:gd name="connsiteX0" fmla="*/ 11502 w 26837"/>
                <a:gd name="connsiteY0" fmla="*/ 0 h 56817"/>
                <a:gd name="connsiteX1" fmla="*/ 0 w 26837"/>
                <a:gd name="connsiteY1" fmla="*/ 56817 h 56817"/>
                <a:gd name="connsiteX2" fmla="*/ 26837 w 26837"/>
                <a:gd name="connsiteY2" fmla="*/ 56817 h 56817"/>
                <a:gd name="connsiteX3" fmla="*/ 14697 w 26837"/>
                <a:gd name="connsiteY3" fmla="*/ 0 h 56817"/>
              </a:gdLst>
              <a:ahLst/>
              <a:cxnLst>
                <a:cxn ang="0">
                  <a:pos x="connsiteX0" y="connsiteY0"/>
                </a:cxn>
                <a:cxn ang="0">
                  <a:pos x="connsiteX1" y="connsiteY1"/>
                </a:cxn>
                <a:cxn ang="0">
                  <a:pos x="connsiteX2" y="connsiteY2"/>
                </a:cxn>
                <a:cxn ang="0">
                  <a:pos x="connsiteX3" y="connsiteY3"/>
                </a:cxn>
              </a:cxnLst>
              <a:rect l="l" t="t" r="r" b="b"/>
              <a:pathLst>
                <a:path w="26837" h="56817">
                  <a:moveTo>
                    <a:pt x="11502" y="0"/>
                  </a:moveTo>
                  <a:lnTo>
                    <a:pt x="0" y="56817"/>
                  </a:lnTo>
                  <a:lnTo>
                    <a:pt x="26837" y="56817"/>
                  </a:lnTo>
                  <a:lnTo>
                    <a:pt x="14697" y="0"/>
                  </a:lnTo>
                  <a:close/>
                </a:path>
              </a:pathLst>
            </a:custGeom>
            <a:grpFill/>
            <a:ln w="6390" cap="flat">
              <a:noFill/>
              <a:prstDash val="solid"/>
              <a:miter/>
            </a:ln>
          </p:spPr>
          <p:txBody>
            <a:bodyPr rtlCol="0" anchor="ctr"/>
            <a:lstStyle/>
            <a:p>
              <a:endParaRPr lang="en-GB" dirty="0"/>
            </a:p>
          </p:txBody>
        </p:sp>
      </p:grpSp>
      <p:grpSp>
        <p:nvGrpSpPr>
          <p:cNvPr id="52" name="Graphic 4">
            <a:extLst>
              <a:ext uri="{FF2B5EF4-FFF2-40B4-BE49-F238E27FC236}">
                <a16:creationId xmlns:a16="http://schemas.microsoft.com/office/drawing/2014/main" id="{1355A210-A14B-7B0E-5C5B-28EA6D1023DF}"/>
              </a:ext>
            </a:extLst>
          </p:cNvPr>
          <p:cNvGrpSpPr/>
          <p:nvPr/>
        </p:nvGrpSpPr>
        <p:grpSpPr>
          <a:xfrm>
            <a:off x="8148899" y="2718263"/>
            <a:ext cx="720000" cy="720000"/>
            <a:chOff x="905454" y="2855717"/>
            <a:chExt cx="361674" cy="361333"/>
          </a:xfrm>
          <a:solidFill>
            <a:srgbClr val="007CB0"/>
          </a:solidFill>
        </p:grpSpPr>
        <p:sp>
          <p:nvSpPr>
            <p:cNvPr id="53" name="Graphic 4">
              <a:extLst>
                <a:ext uri="{FF2B5EF4-FFF2-40B4-BE49-F238E27FC236}">
                  <a16:creationId xmlns:a16="http://schemas.microsoft.com/office/drawing/2014/main" id="{4576E931-4E08-8578-E071-768EFDA337F4}"/>
                </a:ext>
              </a:extLst>
            </p:cNvPr>
            <p:cNvSpPr/>
            <p:nvPr/>
          </p:nvSpPr>
          <p:spPr>
            <a:xfrm>
              <a:off x="1149549" y="2979567"/>
              <a:ext cx="35783" cy="35750"/>
            </a:xfrm>
            <a:custGeom>
              <a:avLst/>
              <a:gdLst>
                <a:gd name="connsiteX0" fmla="*/ 35784 w 35783"/>
                <a:gd name="connsiteY0" fmla="*/ 17875 h 35750"/>
                <a:gd name="connsiteX1" fmla="*/ 17892 w 35783"/>
                <a:gd name="connsiteY1" fmla="*/ 35750 h 35750"/>
                <a:gd name="connsiteX2" fmla="*/ 0 w 35783"/>
                <a:gd name="connsiteY2" fmla="*/ 17875 h 35750"/>
                <a:gd name="connsiteX3" fmla="*/ 17892 w 35783"/>
                <a:gd name="connsiteY3" fmla="*/ 0 h 35750"/>
                <a:gd name="connsiteX4" fmla="*/ 35784 w 35783"/>
                <a:gd name="connsiteY4" fmla="*/ 17875 h 3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3" h="35750">
                  <a:moveTo>
                    <a:pt x="35784" y="17875"/>
                  </a:moveTo>
                  <a:cubicBezTo>
                    <a:pt x="35784" y="27747"/>
                    <a:pt x="27773" y="35750"/>
                    <a:pt x="17892" y="35750"/>
                  </a:cubicBezTo>
                  <a:cubicBezTo>
                    <a:pt x="8010" y="35750"/>
                    <a:pt x="0" y="27747"/>
                    <a:pt x="0" y="17875"/>
                  </a:cubicBezTo>
                  <a:cubicBezTo>
                    <a:pt x="0" y="8003"/>
                    <a:pt x="8010" y="0"/>
                    <a:pt x="17892" y="0"/>
                  </a:cubicBezTo>
                  <a:cubicBezTo>
                    <a:pt x="27773" y="0"/>
                    <a:pt x="35784" y="8003"/>
                    <a:pt x="35784" y="17875"/>
                  </a:cubicBezTo>
                  <a:close/>
                </a:path>
              </a:pathLst>
            </a:custGeom>
            <a:solidFill>
              <a:srgbClr val="007CB0"/>
            </a:solidFill>
            <a:ln w="6390" cap="flat">
              <a:noFill/>
              <a:prstDash val="solid"/>
              <a:miter/>
            </a:ln>
          </p:spPr>
          <p:txBody>
            <a:bodyPr rtlCol="0" anchor="ctr"/>
            <a:lstStyle/>
            <a:p>
              <a:endParaRPr lang="en-GB" dirty="0"/>
            </a:p>
          </p:txBody>
        </p:sp>
        <p:sp>
          <p:nvSpPr>
            <p:cNvPr id="54" name="Graphic 4">
              <a:extLst>
                <a:ext uri="{FF2B5EF4-FFF2-40B4-BE49-F238E27FC236}">
                  <a16:creationId xmlns:a16="http://schemas.microsoft.com/office/drawing/2014/main" id="{19B0B757-0BAE-C1CD-ED6F-22E4A29CDFA3}"/>
                </a:ext>
              </a:extLst>
            </p:cNvPr>
            <p:cNvSpPr/>
            <p:nvPr/>
          </p:nvSpPr>
          <p:spPr>
            <a:xfrm>
              <a:off x="991079" y="2979567"/>
              <a:ext cx="35783" cy="35750"/>
            </a:xfrm>
            <a:custGeom>
              <a:avLst/>
              <a:gdLst>
                <a:gd name="connsiteX0" fmla="*/ 35784 w 35783"/>
                <a:gd name="connsiteY0" fmla="*/ 17875 h 35750"/>
                <a:gd name="connsiteX1" fmla="*/ 17892 w 35783"/>
                <a:gd name="connsiteY1" fmla="*/ 35750 h 35750"/>
                <a:gd name="connsiteX2" fmla="*/ 0 w 35783"/>
                <a:gd name="connsiteY2" fmla="*/ 17875 h 35750"/>
                <a:gd name="connsiteX3" fmla="*/ 17892 w 35783"/>
                <a:gd name="connsiteY3" fmla="*/ 0 h 35750"/>
                <a:gd name="connsiteX4" fmla="*/ 35784 w 35783"/>
                <a:gd name="connsiteY4" fmla="*/ 17875 h 35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83" h="35750">
                  <a:moveTo>
                    <a:pt x="35784" y="17875"/>
                  </a:moveTo>
                  <a:cubicBezTo>
                    <a:pt x="35784" y="27747"/>
                    <a:pt x="27773" y="35750"/>
                    <a:pt x="17892" y="35750"/>
                  </a:cubicBezTo>
                  <a:cubicBezTo>
                    <a:pt x="8010" y="35750"/>
                    <a:pt x="0" y="27747"/>
                    <a:pt x="0" y="17875"/>
                  </a:cubicBezTo>
                  <a:cubicBezTo>
                    <a:pt x="0" y="8003"/>
                    <a:pt x="8010" y="0"/>
                    <a:pt x="17892" y="0"/>
                  </a:cubicBezTo>
                  <a:cubicBezTo>
                    <a:pt x="27773" y="0"/>
                    <a:pt x="35784" y="8003"/>
                    <a:pt x="35784" y="17875"/>
                  </a:cubicBezTo>
                  <a:close/>
                </a:path>
              </a:pathLst>
            </a:custGeom>
            <a:solidFill>
              <a:srgbClr val="007CB0"/>
            </a:solidFill>
            <a:ln w="6390" cap="flat">
              <a:noFill/>
              <a:prstDash val="solid"/>
              <a:miter/>
            </a:ln>
          </p:spPr>
          <p:txBody>
            <a:bodyPr rtlCol="0" anchor="ctr"/>
            <a:lstStyle/>
            <a:p>
              <a:endParaRPr lang="en-GB" dirty="0"/>
            </a:p>
          </p:txBody>
        </p:sp>
        <p:sp>
          <p:nvSpPr>
            <p:cNvPr id="55" name="Graphic 4">
              <a:extLst>
                <a:ext uri="{FF2B5EF4-FFF2-40B4-BE49-F238E27FC236}">
                  <a16:creationId xmlns:a16="http://schemas.microsoft.com/office/drawing/2014/main" id="{AE5E1F71-9193-E3E7-C070-7EDAAD769A70}"/>
                </a:ext>
              </a:extLst>
            </p:cNvPr>
            <p:cNvSpPr/>
            <p:nvPr/>
          </p:nvSpPr>
          <p:spPr>
            <a:xfrm>
              <a:off x="905454" y="2855717"/>
              <a:ext cx="361674" cy="361333"/>
            </a:xfrm>
            <a:custGeom>
              <a:avLst/>
              <a:gdLst>
                <a:gd name="connsiteX0" fmla="*/ 180835 w 361674"/>
                <a:gd name="connsiteY0" fmla="*/ 0 h 361333"/>
                <a:gd name="connsiteX1" fmla="*/ 0 w 361674"/>
                <a:gd name="connsiteY1" fmla="*/ 180667 h 361333"/>
                <a:gd name="connsiteX2" fmla="*/ 180835 w 361674"/>
                <a:gd name="connsiteY2" fmla="*/ 361333 h 361333"/>
                <a:gd name="connsiteX3" fmla="*/ 361670 w 361674"/>
                <a:gd name="connsiteY3" fmla="*/ 180667 h 361333"/>
                <a:gd name="connsiteX4" fmla="*/ 180835 w 361674"/>
                <a:gd name="connsiteY4" fmla="*/ 0 h 361333"/>
                <a:gd name="connsiteX5" fmla="*/ 261987 w 361674"/>
                <a:gd name="connsiteY5" fmla="*/ 111081 h 361333"/>
                <a:gd name="connsiteX6" fmla="*/ 292659 w 361674"/>
                <a:gd name="connsiteY6" fmla="*/ 141724 h 361333"/>
                <a:gd name="connsiteX7" fmla="*/ 261987 w 361674"/>
                <a:gd name="connsiteY7" fmla="*/ 172368 h 361333"/>
                <a:gd name="connsiteX8" fmla="*/ 231316 w 361674"/>
                <a:gd name="connsiteY8" fmla="*/ 141724 h 361333"/>
                <a:gd name="connsiteX9" fmla="*/ 261987 w 361674"/>
                <a:gd name="connsiteY9" fmla="*/ 111081 h 361333"/>
                <a:gd name="connsiteX10" fmla="*/ 182752 w 361674"/>
                <a:gd name="connsiteY10" fmla="*/ 95760 h 361333"/>
                <a:gd name="connsiteX11" fmla="*/ 223648 w 361674"/>
                <a:gd name="connsiteY11" fmla="*/ 136617 h 361333"/>
                <a:gd name="connsiteX12" fmla="*/ 182752 w 361674"/>
                <a:gd name="connsiteY12" fmla="*/ 177475 h 361333"/>
                <a:gd name="connsiteX13" fmla="*/ 141857 w 361674"/>
                <a:gd name="connsiteY13" fmla="*/ 136617 h 361333"/>
                <a:gd name="connsiteX14" fmla="*/ 182752 w 361674"/>
                <a:gd name="connsiteY14" fmla="*/ 95760 h 361333"/>
                <a:gd name="connsiteX15" fmla="*/ 103517 w 361674"/>
                <a:gd name="connsiteY15" fmla="*/ 111081 h 361333"/>
                <a:gd name="connsiteX16" fmla="*/ 134189 w 361674"/>
                <a:gd name="connsiteY16" fmla="*/ 141724 h 361333"/>
                <a:gd name="connsiteX17" fmla="*/ 103517 w 361674"/>
                <a:gd name="connsiteY17" fmla="*/ 172368 h 361333"/>
                <a:gd name="connsiteX18" fmla="*/ 72845 w 361674"/>
                <a:gd name="connsiteY18" fmla="*/ 141724 h 361333"/>
                <a:gd name="connsiteX19" fmla="*/ 103517 w 361674"/>
                <a:gd name="connsiteY19" fmla="*/ 111081 h 361333"/>
                <a:gd name="connsiteX20" fmla="*/ 93293 w 361674"/>
                <a:gd name="connsiteY20" fmla="*/ 246422 h 361333"/>
                <a:gd name="connsiteX21" fmla="*/ 48564 w 361674"/>
                <a:gd name="connsiteY21" fmla="*/ 246422 h 361333"/>
                <a:gd name="connsiteX22" fmla="*/ 42174 w 361674"/>
                <a:gd name="connsiteY22" fmla="*/ 240038 h 361333"/>
                <a:gd name="connsiteX23" fmla="*/ 42174 w 361674"/>
                <a:gd name="connsiteY23" fmla="*/ 231100 h 361333"/>
                <a:gd name="connsiteX24" fmla="*/ 87542 w 361674"/>
                <a:gd name="connsiteY24" fmla="*/ 182582 h 361333"/>
                <a:gd name="connsiteX25" fmla="*/ 111824 w 361674"/>
                <a:gd name="connsiteY25" fmla="*/ 182582 h 361333"/>
                <a:gd name="connsiteX26" fmla="*/ 118214 w 361674"/>
                <a:gd name="connsiteY26" fmla="*/ 188966 h 361333"/>
                <a:gd name="connsiteX27" fmla="*/ 111824 w 361674"/>
                <a:gd name="connsiteY27" fmla="*/ 195350 h 361333"/>
                <a:gd name="connsiteX28" fmla="*/ 87542 w 361674"/>
                <a:gd name="connsiteY28" fmla="*/ 195350 h 361333"/>
                <a:gd name="connsiteX29" fmla="*/ 54954 w 361674"/>
                <a:gd name="connsiteY29" fmla="*/ 231100 h 361333"/>
                <a:gd name="connsiteX30" fmla="*/ 54954 w 361674"/>
                <a:gd name="connsiteY30" fmla="*/ 233654 h 361333"/>
                <a:gd name="connsiteX31" fmla="*/ 93293 w 361674"/>
                <a:gd name="connsiteY31" fmla="*/ 233654 h 361333"/>
                <a:gd name="connsiteX32" fmla="*/ 99683 w 361674"/>
                <a:gd name="connsiteY32" fmla="*/ 240038 h 361333"/>
                <a:gd name="connsiteX33" fmla="*/ 93293 w 361674"/>
                <a:gd name="connsiteY33" fmla="*/ 246422 h 361333"/>
                <a:gd name="connsiteX34" fmla="*/ 254320 w 361674"/>
                <a:gd name="connsiteY34" fmla="*/ 251529 h 361333"/>
                <a:gd name="connsiteX35" fmla="*/ 247930 w 361674"/>
                <a:gd name="connsiteY35" fmla="*/ 257913 h 361333"/>
                <a:gd name="connsiteX36" fmla="*/ 118214 w 361674"/>
                <a:gd name="connsiteY36" fmla="*/ 257913 h 361333"/>
                <a:gd name="connsiteX37" fmla="*/ 111824 w 361674"/>
                <a:gd name="connsiteY37" fmla="*/ 251529 h 361333"/>
                <a:gd name="connsiteX38" fmla="*/ 111824 w 361674"/>
                <a:gd name="connsiteY38" fmla="*/ 240676 h 361333"/>
                <a:gd name="connsiteX39" fmla="*/ 164860 w 361674"/>
                <a:gd name="connsiteY39" fmla="*/ 183859 h 361333"/>
                <a:gd name="connsiteX40" fmla="*/ 200644 w 361674"/>
                <a:gd name="connsiteY40" fmla="*/ 183859 h 361333"/>
                <a:gd name="connsiteX41" fmla="*/ 253680 w 361674"/>
                <a:gd name="connsiteY41" fmla="*/ 240676 h 361333"/>
                <a:gd name="connsiteX42" fmla="*/ 253680 w 361674"/>
                <a:gd name="connsiteY42" fmla="*/ 251529 h 361333"/>
                <a:gd name="connsiteX43" fmla="*/ 313746 w 361674"/>
                <a:gd name="connsiteY43" fmla="*/ 246422 h 361333"/>
                <a:gd name="connsiteX44" fmla="*/ 269016 w 361674"/>
                <a:gd name="connsiteY44" fmla="*/ 246422 h 361333"/>
                <a:gd name="connsiteX45" fmla="*/ 262626 w 361674"/>
                <a:gd name="connsiteY45" fmla="*/ 240038 h 361333"/>
                <a:gd name="connsiteX46" fmla="*/ 269016 w 361674"/>
                <a:gd name="connsiteY46" fmla="*/ 233654 h 361333"/>
                <a:gd name="connsiteX47" fmla="*/ 307356 w 361674"/>
                <a:gd name="connsiteY47" fmla="*/ 233654 h 361333"/>
                <a:gd name="connsiteX48" fmla="*/ 307356 w 361674"/>
                <a:gd name="connsiteY48" fmla="*/ 231100 h 361333"/>
                <a:gd name="connsiteX49" fmla="*/ 274767 w 361674"/>
                <a:gd name="connsiteY49" fmla="*/ 195350 h 361333"/>
                <a:gd name="connsiteX50" fmla="*/ 250486 w 361674"/>
                <a:gd name="connsiteY50" fmla="*/ 195350 h 361333"/>
                <a:gd name="connsiteX51" fmla="*/ 244096 w 361674"/>
                <a:gd name="connsiteY51" fmla="*/ 188966 h 361333"/>
                <a:gd name="connsiteX52" fmla="*/ 250486 w 361674"/>
                <a:gd name="connsiteY52" fmla="*/ 182582 h 361333"/>
                <a:gd name="connsiteX53" fmla="*/ 274767 w 361674"/>
                <a:gd name="connsiteY53" fmla="*/ 182582 h 361333"/>
                <a:gd name="connsiteX54" fmla="*/ 320136 w 361674"/>
                <a:gd name="connsiteY54" fmla="*/ 231100 h 361333"/>
                <a:gd name="connsiteX55" fmla="*/ 320136 w 361674"/>
                <a:gd name="connsiteY55" fmla="*/ 240038 h 361333"/>
                <a:gd name="connsiteX56" fmla="*/ 313746 w 361674"/>
                <a:gd name="connsiteY56" fmla="*/ 246422 h 36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61674" h="361333">
                  <a:moveTo>
                    <a:pt x="180835" y="0"/>
                  </a:moveTo>
                  <a:cubicBezTo>
                    <a:pt x="80513" y="0"/>
                    <a:pt x="0" y="81076"/>
                    <a:pt x="0" y="180667"/>
                  </a:cubicBezTo>
                  <a:cubicBezTo>
                    <a:pt x="0" y="280895"/>
                    <a:pt x="81152" y="361333"/>
                    <a:pt x="180835" y="361333"/>
                  </a:cubicBezTo>
                  <a:cubicBezTo>
                    <a:pt x="281157" y="361333"/>
                    <a:pt x="361670" y="280257"/>
                    <a:pt x="361670" y="180667"/>
                  </a:cubicBezTo>
                  <a:cubicBezTo>
                    <a:pt x="362309" y="80438"/>
                    <a:pt x="281157" y="0"/>
                    <a:pt x="180835" y="0"/>
                  </a:cubicBezTo>
                  <a:close/>
                  <a:moveTo>
                    <a:pt x="261987" y="111081"/>
                  </a:moveTo>
                  <a:cubicBezTo>
                    <a:pt x="279240" y="111081"/>
                    <a:pt x="292659" y="125126"/>
                    <a:pt x="292659" y="141724"/>
                  </a:cubicBezTo>
                  <a:cubicBezTo>
                    <a:pt x="292659" y="158323"/>
                    <a:pt x="278601" y="172368"/>
                    <a:pt x="261987" y="172368"/>
                  </a:cubicBezTo>
                  <a:cubicBezTo>
                    <a:pt x="245374" y="172368"/>
                    <a:pt x="231316" y="158323"/>
                    <a:pt x="231316" y="141724"/>
                  </a:cubicBezTo>
                  <a:cubicBezTo>
                    <a:pt x="231316" y="125126"/>
                    <a:pt x="244735" y="111081"/>
                    <a:pt x="261987" y="111081"/>
                  </a:cubicBezTo>
                  <a:close/>
                  <a:moveTo>
                    <a:pt x="182752" y="95760"/>
                  </a:moveTo>
                  <a:cubicBezTo>
                    <a:pt x="205117" y="95760"/>
                    <a:pt x="223648" y="114273"/>
                    <a:pt x="223648" y="136617"/>
                  </a:cubicBezTo>
                  <a:cubicBezTo>
                    <a:pt x="223648" y="158961"/>
                    <a:pt x="205117" y="177475"/>
                    <a:pt x="182752" y="177475"/>
                  </a:cubicBezTo>
                  <a:cubicBezTo>
                    <a:pt x="160387" y="177475"/>
                    <a:pt x="141857" y="158961"/>
                    <a:pt x="141857" y="136617"/>
                  </a:cubicBezTo>
                  <a:cubicBezTo>
                    <a:pt x="141857" y="114273"/>
                    <a:pt x="160387" y="95760"/>
                    <a:pt x="182752" y="95760"/>
                  </a:cubicBezTo>
                  <a:close/>
                  <a:moveTo>
                    <a:pt x="103517" y="111081"/>
                  </a:moveTo>
                  <a:cubicBezTo>
                    <a:pt x="120770" y="111081"/>
                    <a:pt x="134189" y="125126"/>
                    <a:pt x="134189" y="141724"/>
                  </a:cubicBezTo>
                  <a:cubicBezTo>
                    <a:pt x="134189" y="158323"/>
                    <a:pt x="120131" y="172368"/>
                    <a:pt x="103517" y="172368"/>
                  </a:cubicBezTo>
                  <a:cubicBezTo>
                    <a:pt x="86903" y="172368"/>
                    <a:pt x="72845" y="158323"/>
                    <a:pt x="72845" y="141724"/>
                  </a:cubicBezTo>
                  <a:cubicBezTo>
                    <a:pt x="72845" y="125126"/>
                    <a:pt x="86264" y="111081"/>
                    <a:pt x="103517" y="111081"/>
                  </a:cubicBezTo>
                  <a:close/>
                  <a:moveTo>
                    <a:pt x="93293" y="246422"/>
                  </a:moveTo>
                  <a:lnTo>
                    <a:pt x="48564" y="246422"/>
                  </a:lnTo>
                  <a:cubicBezTo>
                    <a:pt x="44730" y="246422"/>
                    <a:pt x="42174" y="243868"/>
                    <a:pt x="42174" y="240038"/>
                  </a:cubicBezTo>
                  <a:lnTo>
                    <a:pt x="42174" y="231100"/>
                  </a:lnTo>
                  <a:cubicBezTo>
                    <a:pt x="42174" y="204287"/>
                    <a:pt x="62621" y="182582"/>
                    <a:pt x="87542" y="182582"/>
                  </a:cubicBezTo>
                  <a:lnTo>
                    <a:pt x="111824" y="182582"/>
                  </a:lnTo>
                  <a:cubicBezTo>
                    <a:pt x="115658" y="182582"/>
                    <a:pt x="118214" y="185135"/>
                    <a:pt x="118214" y="188966"/>
                  </a:cubicBezTo>
                  <a:cubicBezTo>
                    <a:pt x="118214" y="192796"/>
                    <a:pt x="115658" y="195350"/>
                    <a:pt x="111824" y="195350"/>
                  </a:cubicBezTo>
                  <a:lnTo>
                    <a:pt x="87542" y="195350"/>
                  </a:lnTo>
                  <a:cubicBezTo>
                    <a:pt x="69650" y="195350"/>
                    <a:pt x="54954" y="211310"/>
                    <a:pt x="54954" y="231100"/>
                  </a:cubicBezTo>
                  <a:lnTo>
                    <a:pt x="54954" y="233654"/>
                  </a:lnTo>
                  <a:lnTo>
                    <a:pt x="93293" y="233654"/>
                  </a:lnTo>
                  <a:cubicBezTo>
                    <a:pt x="97127" y="233654"/>
                    <a:pt x="99683" y="236207"/>
                    <a:pt x="99683" y="240038"/>
                  </a:cubicBezTo>
                  <a:cubicBezTo>
                    <a:pt x="99683" y="243868"/>
                    <a:pt x="97127" y="246422"/>
                    <a:pt x="93293" y="246422"/>
                  </a:cubicBezTo>
                  <a:close/>
                  <a:moveTo>
                    <a:pt x="254320" y="251529"/>
                  </a:moveTo>
                  <a:cubicBezTo>
                    <a:pt x="254320" y="255359"/>
                    <a:pt x="251764" y="257913"/>
                    <a:pt x="247930" y="257913"/>
                  </a:cubicBezTo>
                  <a:lnTo>
                    <a:pt x="118214" y="257913"/>
                  </a:lnTo>
                  <a:cubicBezTo>
                    <a:pt x="114380" y="257913"/>
                    <a:pt x="111824" y="255359"/>
                    <a:pt x="111824" y="251529"/>
                  </a:cubicBezTo>
                  <a:lnTo>
                    <a:pt x="111824" y="240676"/>
                  </a:lnTo>
                  <a:cubicBezTo>
                    <a:pt x="111824" y="209395"/>
                    <a:pt x="135467" y="183859"/>
                    <a:pt x="164860" y="183859"/>
                  </a:cubicBezTo>
                  <a:lnTo>
                    <a:pt x="200644" y="183859"/>
                  </a:lnTo>
                  <a:cubicBezTo>
                    <a:pt x="230038" y="183859"/>
                    <a:pt x="253680" y="209395"/>
                    <a:pt x="253680" y="240676"/>
                  </a:cubicBezTo>
                  <a:lnTo>
                    <a:pt x="253680" y="251529"/>
                  </a:lnTo>
                  <a:close/>
                  <a:moveTo>
                    <a:pt x="313746" y="246422"/>
                  </a:moveTo>
                  <a:lnTo>
                    <a:pt x="269016" y="246422"/>
                  </a:lnTo>
                  <a:cubicBezTo>
                    <a:pt x="265182" y="246422"/>
                    <a:pt x="262626" y="243868"/>
                    <a:pt x="262626" y="240038"/>
                  </a:cubicBezTo>
                  <a:cubicBezTo>
                    <a:pt x="262626" y="236207"/>
                    <a:pt x="265182" y="233654"/>
                    <a:pt x="269016" y="233654"/>
                  </a:cubicBezTo>
                  <a:lnTo>
                    <a:pt x="307356" y="233654"/>
                  </a:lnTo>
                  <a:lnTo>
                    <a:pt x="307356" y="231100"/>
                  </a:lnTo>
                  <a:cubicBezTo>
                    <a:pt x="307356" y="211310"/>
                    <a:pt x="292659" y="195350"/>
                    <a:pt x="274767" y="195350"/>
                  </a:cubicBezTo>
                  <a:lnTo>
                    <a:pt x="250486" y="195350"/>
                  </a:lnTo>
                  <a:cubicBezTo>
                    <a:pt x="246652" y="195350"/>
                    <a:pt x="244096" y="192796"/>
                    <a:pt x="244096" y="188966"/>
                  </a:cubicBezTo>
                  <a:cubicBezTo>
                    <a:pt x="244096" y="185135"/>
                    <a:pt x="246652" y="182582"/>
                    <a:pt x="250486" y="182582"/>
                  </a:cubicBezTo>
                  <a:lnTo>
                    <a:pt x="274767" y="182582"/>
                  </a:lnTo>
                  <a:cubicBezTo>
                    <a:pt x="299688" y="182582"/>
                    <a:pt x="320136" y="204287"/>
                    <a:pt x="320136" y="231100"/>
                  </a:cubicBezTo>
                  <a:lnTo>
                    <a:pt x="320136" y="240038"/>
                  </a:lnTo>
                  <a:cubicBezTo>
                    <a:pt x="320136" y="243868"/>
                    <a:pt x="317580" y="246422"/>
                    <a:pt x="313746" y="246422"/>
                  </a:cubicBezTo>
                  <a:close/>
                </a:path>
              </a:pathLst>
            </a:custGeom>
            <a:solidFill>
              <a:srgbClr val="007CB0"/>
            </a:solidFill>
            <a:ln w="6390" cap="flat">
              <a:noFill/>
              <a:prstDash val="solid"/>
              <a:miter/>
            </a:ln>
          </p:spPr>
          <p:txBody>
            <a:bodyPr rtlCol="0" anchor="ctr"/>
            <a:lstStyle/>
            <a:p>
              <a:endParaRPr lang="en-GB" dirty="0"/>
            </a:p>
          </p:txBody>
        </p:sp>
      </p:grpSp>
      <p:grpSp>
        <p:nvGrpSpPr>
          <p:cNvPr id="56" name="Graphic 5">
            <a:extLst>
              <a:ext uri="{FF2B5EF4-FFF2-40B4-BE49-F238E27FC236}">
                <a16:creationId xmlns:a16="http://schemas.microsoft.com/office/drawing/2014/main" id="{47E0A5C2-6A83-312E-B840-1F994AB45CC6}"/>
              </a:ext>
            </a:extLst>
          </p:cNvPr>
          <p:cNvGrpSpPr/>
          <p:nvPr/>
        </p:nvGrpSpPr>
        <p:grpSpPr>
          <a:xfrm>
            <a:off x="9489888" y="4451591"/>
            <a:ext cx="720000" cy="720000"/>
            <a:chOff x="9280105" y="3824806"/>
            <a:chExt cx="362309" cy="361971"/>
          </a:xfrm>
          <a:solidFill>
            <a:schemeClr val="tx1">
              <a:lumMod val="65000"/>
              <a:lumOff val="35000"/>
            </a:schemeClr>
          </a:solidFill>
        </p:grpSpPr>
        <p:sp>
          <p:nvSpPr>
            <p:cNvPr id="57" name="Graphic 5">
              <a:extLst>
                <a:ext uri="{FF2B5EF4-FFF2-40B4-BE49-F238E27FC236}">
                  <a16:creationId xmlns:a16="http://schemas.microsoft.com/office/drawing/2014/main" id="{991A4667-88EB-A631-9864-1BD6259B66E7}"/>
                </a:ext>
              </a:extLst>
            </p:cNvPr>
            <p:cNvSpPr/>
            <p:nvPr/>
          </p:nvSpPr>
          <p:spPr>
            <a:xfrm>
              <a:off x="9351353" y="3903689"/>
              <a:ext cx="219421" cy="121694"/>
            </a:xfrm>
            <a:custGeom>
              <a:avLst/>
              <a:gdLst>
                <a:gd name="connsiteX0" fmla="*/ 199685 w 219421"/>
                <a:gd name="connsiteY0" fmla="*/ 50073 h 121694"/>
                <a:gd name="connsiteX1" fmla="*/ 195213 w 219421"/>
                <a:gd name="connsiteY1" fmla="*/ 45604 h 121694"/>
                <a:gd name="connsiteX2" fmla="*/ 174126 w 219421"/>
                <a:gd name="connsiteY2" fmla="*/ 16876 h 121694"/>
                <a:gd name="connsiteX3" fmla="*/ 144732 w 219421"/>
                <a:gd name="connsiteY3" fmla="*/ 15600 h 121694"/>
                <a:gd name="connsiteX4" fmla="*/ 137064 w 219421"/>
                <a:gd name="connsiteY4" fmla="*/ 14323 h 121694"/>
                <a:gd name="connsiteX5" fmla="*/ 81472 w 219421"/>
                <a:gd name="connsiteY5" fmla="*/ 916 h 121694"/>
                <a:gd name="connsiteX6" fmla="*/ 37382 w 219421"/>
                <a:gd name="connsiteY6" fmla="*/ 34751 h 121694"/>
                <a:gd name="connsiteX7" fmla="*/ 32269 w 219421"/>
                <a:gd name="connsiteY7" fmla="*/ 39859 h 121694"/>
                <a:gd name="connsiteX8" fmla="*/ 7348 w 219421"/>
                <a:gd name="connsiteY8" fmla="*/ 52627 h 121694"/>
                <a:gd name="connsiteX9" fmla="*/ 6710 w 219421"/>
                <a:gd name="connsiteY9" fmla="*/ 53265 h 121694"/>
                <a:gd name="connsiteX10" fmla="*/ 6710 w 219421"/>
                <a:gd name="connsiteY10" fmla="*/ 92846 h 121694"/>
                <a:gd name="connsiteX11" fmla="*/ 41215 w 219421"/>
                <a:gd name="connsiteY11" fmla="*/ 108167 h 121694"/>
                <a:gd name="connsiteX12" fmla="*/ 42493 w 219421"/>
                <a:gd name="connsiteY12" fmla="*/ 108167 h 121694"/>
                <a:gd name="connsiteX13" fmla="*/ 47605 w 219421"/>
                <a:gd name="connsiteY13" fmla="*/ 110082 h 121694"/>
                <a:gd name="connsiteX14" fmla="*/ 69331 w 219421"/>
                <a:gd name="connsiteY14" fmla="*/ 121574 h 121694"/>
                <a:gd name="connsiteX15" fmla="*/ 89779 w 219421"/>
                <a:gd name="connsiteY15" fmla="*/ 116466 h 121694"/>
                <a:gd name="connsiteX16" fmla="*/ 96169 w 219421"/>
                <a:gd name="connsiteY16" fmla="*/ 115828 h 121694"/>
                <a:gd name="connsiteX17" fmla="*/ 134508 w 219421"/>
                <a:gd name="connsiteY17" fmla="*/ 119658 h 121694"/>
                <a:gd name="connsiteX18" fmla="*/ 164541 w 219421"/>
                <a:gd name="connsiteY18" fmla="*/ 104337 h 121694"/>
                <a:gd name="connsiteX19" fmla="*/ 172209 w 219421"/>
                <a:gd name="connsiteY19" fmla="*/ 101783 h 121694"/>
                <a:gd name="connsiteX20" fmla="*/ 216939 w 219421"/>
                <a:gd name="connsiteY20" fmla="*/ 85823 h 121694"/>
                <a:gd name="connsiteX21" fmla="*/ 217577 w 219421"/>
                <a:gd name="connsiteY21" fmla="*/ 63479 h 121694"/>
                <a:gd name="connsiteX22" fmla="*/ 199685 w 219421"/>
                <a:gd name="connsiteY22" fmla="*/ 50073 h 121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19421" h="121694">
                  <a:moveTo>
                    <a:pt x="199685" y="50073"/>
                  </a:moveTo>
                  <a:cubicBezTo>
                    <a:pt x="197769" y="49435"/>
                    <a:pt x="195852" y="47519"/>
                    <a:pt x="195213" y="45604"/>
                  </a:cubicBezTo>
                  <a:cubicBezTo>
                    <a:pt x="195213" y="45604"/>
                    <a:pt x="189462" y="24537"/>
                    <a:pt x="174126" y="16876"/>
                  </a:cubicBezTo>
                  <a:cubicBezTo>
                    <a:pt x="164541" y="12408"/>
                    <a:pt x="154317" y="11769"/>
                    <a:pt x="144732" y="15600"/>
                  </a:cubicBezTo>
                  <a:cubicBezTo>
                    <a:pt x="142176" y="16876"/>
                    <a:pt x="138981" y="16238"/>
                    <a:pt x="137064" y="14323"/>
                  </a:cubicBezTo>
                  <a:cubicBezTo>
                    <a:pt x="136426" y="13684"/>
                    <a:pt x="119172" y="-4191"/>
                    <a:pt x="81472" y="916"/>
                  </a:cubicBezTo>
                  <a:cubicBezTo>
                    <a:pt x="43772" y="6024"/>
                    <a:pt x="38020" y="34113"/>
                    <a:pt x="37382" y="34751"/>
                  </a:cubicBezTo>
                  <a:cubicBezTo>
                    <a:pt x="36742" y="37305"/>
                    <a:pt x="34825" y="39220"/>
                    <a:pt x="32269" y="39859"/>
                  </a:cubicBezTo>
                  <a:cubicBezTo>
                    <a:pt x="14377" y="42412"/>
                    <a:pt x="10543" y="48158"/>
                    <a:pt x="7348" y="52627"/>
                  </a:cubicBezTo>
                  <a:lnTo>
                    <a:pt x="6710" y="53265"/>
                  </a:lnTo>
                  <a:cubicBezTo>
                    <a:pt x="-2237" y="64756"/>
                    <a:pt x="-2237" y="81354"/>
                    <a:pt x="6710" y="92846"/>
                  </a:cubicBezTo>
                  <a:cubicBezTo>
                    <a:pt x="14377" y="104337"/>
                    <a:pt x="27797" y="110082"/>
                    <a:pt x="41215" y="108167"/>
                  </a:cubicBezTo>
                  <a:lnTo>
                    <a:pt x="42493" y="108167"/>
                  </a:lnTo>
                  <a:cubicBezTo>
                    <a:pt x="44410" y="108167"/>
                    <a:pt x="46327" y="108806"/>
                    <a:pt x="47605" y="110082"/>
                  </a:cubicBezTo>
                  <a:cubicBezTo>
                    <a:pt x="53356" y="116466"/>
                    <a:pt x="61024" y="120297"/>
                    <a:pt x="69331" y="121574"/>
                  </a:cubicBezTo>
                  <a:cubicBezTo>
                    <a:pt x="76360" y="122212"/>
                    <a:pt x="84028" y="120297"/>
                    <a:pt x="89779" y="116466"/>
                  </a:cubicBezTo>
                  <a:cubicBezTo>
                    <a:pt x="91696" y="115190"/>
                    <a:pt x="94251" y="115190"/>
                    <a:pt x="96169" y="115828"/>
                  </a:cubicBezTo>
                  <a:cubicBezTo>
                    <a:pt x="108310" y="120297"/>
                    <a:pt x="121728" y="121574"/>
                    <a:pt x="134508" y="119658"/>
                  </a:cubicBezTo>
                  <a:cubicBezTo>
                    <a:pt x="146010" y="119020"/>
                    <a:pt x="156873" y="113913"/>
                    <a:pt x="164541" y="104337"/>
                  </a:cubicBezTo>
                  <a:cubicBezTo>
                    <a:pt x="166458" y="101783"/>
                    <a:pt x="169014" y="100506"/>
                    <a:pt x="172209" y="101783"/>
                  </a:cubicBezTo>
                  <a:cubicBezTo>
                    <a:pt x="173487" y="102422"/>
                    <a:pt x="206075" y="113274"/>
                    <a:pt x="216939" y="85823"/>
                  </a:cubicBezTo>
                  <a:cubicBezTo>
                    <a:pt x="220134" y="78801"/>
                    <a:pt x="220134" y="70502"/>
                    <a:pt x="217577" y="63479"/>
                  </a:cubicBezTo>
                  <a:cubicBezTo>
                    <a:pt x="213744" y="57095"/>
                    <a:pt x="207354" y="52627"/>
                    <a:pt x="199685" y="50073"/>
                  </a:cubicBezTo>
                  <a:close/>
                </a:path>
              </a:pathLst>
            </a:custGeom>
            <a:solidFill>
              <a:srgbClr val="53565A"/>
            </a:solidFill>
            <a:ln w="6390" cap="flat">
              <a:noFill/>
              <a:prstDash val="solid"/>
              <a:miter/>
            </a:ln>
          </p:spPr>
          <p:txBody>
            <a:bodyPr rtlCol="0" anchor="ctr"/>
            <a:lstStyle/>
            <a:p>
              <a:endParaRPr lang="en-GB" dirty="0"/>
            </a:p>
          </p:txBody>
        </p:sp>
        <p:sp>
          <p:nvSpPr>
            <p:cNvPr id="58" name="Graphic 5">
              <a:extLst>
                <a:ext uri="{FF2B5EF4-FFF2-40B4-BE49-F238E27FC236}">
                  <a16:creationId xmlns:a16="http://schemas.microsoft.com/office/drawing/2014/main" id="{5979BD99-D667-ECC4-E61B-DACBD45B248E}"/>
                </a:ext>
              </a:extLst>
            </p:cNvPr>
            <p:cNvSpPr/>
            <p:nvPr/>
          </p:nvSpPr>
          <p:spPr>
            <a:xfrm>
              <a:off x="9511421" y="4061013"/>
              <a:ext cx="19169" cy="19151"/>
            </a:xfrm>
            <a:custGeom>
              <a:avLst/>
              <a:gdLst>
                <a:gd name="connsiteX0" fmla="*/ 9585 w 19169"/>
                <a:gd name="connsiteY0" fmla="*/ 0 h 19151"/>
                <a:gd name="connsiteX1" fmla="*/ 0 w 19169"/>
                <a:gd name="connsiteY1" fmla="*/ 9576 h 19151"/>
                <a:gd name="connsiteX2" fmla="*/ 9585 w 19169"/>
                <a:gd name="connsiteY2" fmla="*/ 19152 h 19151"/>
                <a:gd name="connsiteX3" fmla="*/ 19170 w 19169"/>
                <a:gd name="connsiteY3" fmla="*/ 9576 h 19151"/>
                <a:gd name="connsiteX4" fmla="*/ 9585 w 19169"/>
                <a:gd name="connsiteY4" fmla="*/ 0 h 19151"/>
                <a:gd name="connsiteX5" fmla="*/ 9585 w 19169"/>
                <a:gd name="connsiteY5" fmla="*/ 0 h 191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169" h="19151">
                  <a:moveTo>
                    <a:pt x="9585" y="0"/>
                  </a:moveTo>
                  <a:cubicBezTo>
                    <a:pt x="4473" y="0"/>
                    <a:pt x="0" y="4469"/>
                    <a:pt x="0" y="9576"/>
                  </a:cubicBezTo>
                  <a:cubicBezTo>
                    <a:pt x="0" y="14683"/>
                    <a:pt x="4473" y="19152"/>
                    <a:pt x="9585" y="19152"/>
                  </a:cubicBezTo>
                  <a:cubicBezTo>
                    <a:pt x="14697" y="19152"/>
                    <a:pt x="19170" y="14683"/>
                    <a:pt x="19170" y="9576"/>
                  </a:cubicBezTo>
                  <a:cubicBezTo>
                    <a:pt x="19170" y="4469"/>
                    <a:pt x="14697" y="0"/>
                    <a:pt x="9585" y="0"/>
                  </a:cubicBezTo>
                  <a:lnTo>
                    <a:pt x="9585" y="0"/>
                  </a:lnTo>
                  <a:close/>
                </a:path>
              </a:pathLst>
            </a:custGeom>
            <a:solidFill>
              <a:srgbClr val="53565A"/>
            </a:solidFill>
            <a:ln w="6390" cap="flat">
              <a:noFill/>
              <a:prstDash val="solid"/>
              <a:miter/>
            </a:ln>
          </p:spPr>
          <p:txBody>
            <a:bodyPr rtlCol="0" anchor="ctr"/>
            <a:lstStyle/>
            <a:p>
              <a:endParaRPr lang="en-GB" dirty="0"/>
            </a:p>
          </p:txBody>
        </p:sp>
        <p:sp>
          <p:nvSpPr>
            <p:cNvPr id="59" name="Graphic 5">
              <a:extLst>
                <a:ext uri="{FF2B5EF4-FFF2-40B4-BE49-F238E27FC236}">
                  <a16:creationId xmlns:a16="http://schemas.microsoft.com/office/drawing/2014/main" id="{F5F2896F-9AE4-275C-EA3D-34AAB21F8B70}"/>
                </a:ext>
              </a:extLst>
            </p:cNvPr>
            <p:cNvSpPr/>
            <p:nvPr/>
          </p:nvSpPr>
          <p:spPr>
            <a:xfrm>
              <a:off x="9280105" y="3824806"/>
              <a:ext cx="362309" cy="361971"/>
            </a:xfrm>
            <a:custGeom>
              <a:avLst/>
              <a:gdLst>
                <a:gd name="connsiteX0" fmla="*/ 180835 w 362309"/>
                <a:gd name="connsiteY0" fmla="*/ 0 h 361971"/>
                <a:gd name="connsiteX1" fmla="*/ 0 w 362309"/>
                <a:gd name="connsiteY1" fmla="*/ 181305 h 361971"/>
                <a:gd name="connsiteX2" fmla="*/ 181474 w 362309"/>
                <a:gd name="connsiteY2" fmla="*/ 361972 h 361971"/>
                <a:gd name="connsiteX3" fmla="*/ 362309 w 362309"/>
                <a:gd name="connsiteY3" fmla="*/ 181305 h 361971"/>
                <a:gd name="connsiteX4" fmla="*/ 180835 w 362309"/>
                <a:gd name="connsiteY4" fmla="*/ 0 h 361971"/>
                <a:gd name="connsiteX5" fmla="*/ 180835 w 362309"/>
                <a:gd name="connsiteY5" fmla="*/ 0 h 361971"/>
                <a:gd name="connsiteX6" fmla="*/ 240900 w 362309"/>
                <a:gd name="connsiteY6" fmla="*/ 268127 h 361971"/>
                <a:gd name="connsiteX7" fmla="*/ 218536 w 362309"/>
                <a:gd name="connsiteY7" fmla="*/ 245783 h 361971"/>
                <a:gd name="connsiteX8" fmla="*/ 240900 w 362309"/>
                <a:gd name="connsiteY8" fmla="*/ 223439 h 361971"/>
                <a:gd name="connsiteX9" fmla="*/ 263265 w 362309"/>
                <a:gd name="connsiteY9" fmla="*/ 245783 h 361971"/>
                <a:gd name="connsiteX10" fmla="*/ 240900 w 362309"/>
                <a:gd name="connsiteY10" fmla="*/ 268127 h 361971"/>
                <a:gd name="connsiteX11" fmla="*/ 240900 w 362309"/>
                <a:gd name="connsiteY11" fmla="*/ 268127 h 361971"/>
                <a:gd name="connsiteX12" fmla="*/ 240900 w 362309"/>
                <a:gd name="connsiteY12" fmla="*/ 268127 h 361971"/>
                <a:gd name="connsiteX13" fmla="*/ 265182 w 362309"/>
                <a:gd name="connsiteY13" fmla="*/ 296217 h 361971"/>
                <a:gd name="connsiteX14" fmla="*/ 256875 w 362309"/>
                <a:gd name="connsiteY14" fmla="*/ 289194 h 361971"/>
                <a:gd name="connsiteX15" fmla="*/ 263904 w 362309"/>
                <a:gd name="connsiteY15" fmla="*/ 280895 h 361971"/>
                <a:gd name="connsiteX16" fmla="*/ 265182 w 362309"/>
                <a:gd name="connsiteY16" fmla="*/ 280895 h 361971"/>
                <a:gd name="connsiteX17" fmla="*/ 272211 w 362309"/>
                <a:gd name="connsiteY17" fmla="*/ 289194 h 361971"/>
                <a:gd name="connsiteX18" fmla="*/ 265182 w 362309"/>
                <a:gd name="connsiteY18" fmla="*/ 296217 h 361971"/>
                <a:gd name="connsiteX19" fmla="*/ 299687 w 362309"/>
                <a:gd name="connsiteY19" fmla="*/ 169176 h 361971"/>
                <a:gd name="connsiteX20" fmla="*/ 243456 w 362309"/>
                <a:gd name="connsiteY20" fmla="*/ 194073 h 361971"/>
                <a:gd name="connsiteX21" fmla="*/ 207033 w 362309"/>
                <a:gd name="connsiteY21" fmla="*/ 211310 h 361971"/>
                <a:gd name="connsiteX22" fmla="*/ 166138 w 362309"/>
                <a:gd name="connsiteY22" fmla="*/ 207479 h 361971"/>
                <a:gd name="connsiteX23" fmla="*/ 143134 w 362309"/>
                <a:gd name="connsiteY23" fmla="*/ 213225 h 361971"/>
                <a:gd name="connsiteX24" fmla="*/ 140579 w 362309"/>
                <a:gd name="connsiteY24" fmla="*/ 213225 h 361971"/>
                <a:gd name="connsiteX25" fmla="*/ 112463 w 362309"/>
                <a:gd name="connsiteY25" fmla="*/ 199819 h 361971"/>
                <a:gd name="connsiteX26" fmla="*/ 68372 w 362309"/>
                <a:gd name="connsiteY26" fmla="*/ 178752 h 361971"/>
                <a:gd name="connsiteX27" fmla="*/ 68372 w 362309"/>
                <a:gd name="connsiteY27" fmla="*/ 123849 h 361971"/>
                <a:gd name="connsiteX28" fmla="*/ 69011 w 362309"/>
                <a:gd name="connsiteY28" fmla="*/ 123211 h 361971"/>
                <a:gd name="connsiteX29" fmla="*/ 98404 w 362309"/>
                <a:gd name="connsiteY29" fmla="*/ 105974 h 361971"/>
                <a:gd name="connsiteX30" fmla="*/ 152080 w 362309"/>
                <a:gd name="connsiteY30" fmla="*/ 66394 h 361971"/>
                <a:gd name="connsiteX31" fmla="*/ 215341 w 362309"/>
                <a:gd name="connsiteY31" fmla="*/ 81077 h 361971"/>
                <a:gd name="connsiteX32" fmla="*/ 252403 w 362309"/>
                <a:gd name="connsiteY32" fmla="*/ 84269 h 361971"/>
                <a:gd name="connsiteX33" fmla="*/ 278601 w 362309"/>
                <a:gd name="connsiteY33" fmla="*/ 118104 h 361971"/>
                <a:gd name="connsiteX34" fmla="*/ 299687 w 362309"/>
                <a:gd name="connsiteY34" fmla="*/ 137256 h 361971"/>
                <a:gd name="connsiteX35" fmla="*/ 299687 w 362309"/>
                <a:gd name="connsiteY35" fmla="*/ 169176 h 361971"/>
                <a:gd name="connsiteX36" fmla="*/ 299687 w 362309"/>
                <a:gd name="connsiteY36" fmla="*/ 169176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62309" h="361971">
                  <a:moveTo>
                    <a:pt x="180835" y="0"/>
                  </a:moveTo>
                  <a:cubicBezTo>
                    <a:pt x="80513" y="0"/>
                    <a:pt x="0" y="81077"/>
                    <a:pt x="0" y="181305"/>
                  </a:cubicBezTo>
                  <a:cubicBezTo>
                    <a:pt x="0" y="281533"/>
                    <a:pt x="81152" y="361972"/>
                    <a:pt x="181474" y="361972"/>
                  </a:cubicBezTo>
                  <a:cubicBezTo>
                    <a:pt x="281157" y="361972"/>
                    <a:pt x="362309" y="280895"/>
                    <a:pt x="362309" y="181305"/>
                  </a:cubicBezTo>
                  <a:cubicBezTo>
                    <a:pt x="362309" y="81077"/>
                    <a:pt x="281157" y="0"/>
                    <a:pt x="180835" y="0"/>
                  </a:cubicBezTo>
                  <a:cubicBezTo>
                    <a:pt x="181474" y="0"/>
                    <a:pt x="180835" y="0"/>
                    <a:pt x="180835" y="0"/>
                  </a:cubicBezTo>
                  <a:close/>
                  <a:moveTo>
                    <a:pt x="240900" y="268127"/>
                  </a:moveTo>
                  <a:cubicBezTo>
                    <a:pt x="228759" y="268127"/>
                    <a:pt x="218536" y="257913"/>
                    <a:pt x="218536" y="245783"/>
                  </a:cubicBezTo>
                  <a:cubicBezTo>
                    <a:pt x="218536" y="233654"/>
                    <a:pt x="228759" y="223439"/>
                    <a:pt x="240900" y="223439"/>
                  </a:cubicBezTo>
                  <a:cubicBezTo>
                    <a:pt x="253041" y="223439"/>
                    <a:pt x="263265" y="233654"/>
                    <a:pt x="263265" y="245783"/>
                  </a:cubicBezTo>
                  <a:cubicBezTo>
                    <a:pt x="263265" y="258551"/>
                    <a:pt x="253680" y="268127"/>
                    <a:pt x="240900" y="268127"/>
                  </a:cubicBezTo>
                  <a:cubicBezTo>
                    <a:pt x="240900" y="268127"/>
                    <a:pt x="240900" y="268127"/>
                    <a:pt x="240900" y="268127"/>
                  </a:cubicBezTo>
                  <a:lnTo>
                    <a:pt x="240900" y="268127"/>
                  </a:lnTo>
                  <a:close/>
                  <a:moveTo>
                    <a:pt x="265182" y="296217"/>
                  </a:moveTo>
                  <a:cubicBezTo>
                    <a:pt x="261348" y="296855"/>
                    <a:pt x="257514" y="293663"/>
                    <a:pt x="256875" y="289194"/>
                  </a:cubicBezTo>
                  <a:cubicBezTo>
                    <a:pt x="256236" y="285364"/>
                    <a:pt x="259431" y="281533"/>
                    <a:pt x="263904" y="280895"/>
                  </a:cubicBezTo>
                  <a:cubicBezTo>
                    <a:pt x="264543" y="280895"/>
                    <a:pt x="264543" y="280895"/>
                    <a:pt x="265182" y="280895"/>
                  </a:cubicBezTo>
                  <a:cubicBezTo>
                    <a:pt x="269016" y="281533"/>
                    <a:pt x="272211" y="284725"/>
                    <a:pt x="272211" y="289194"/>
                  </a:cubicBezTo>
                  <a:cubicBezTo>
                    <a:pt x="271572" y="293025"/>
                    <a:pt x="268377" y="296217"/>
                    <a:pt x="265182" y="296217"/>
                  </a:cubicBezTo>
                  <a:close/>
                  <a:moveTo>
                    <a:pt x="299687" y="169176"/>
                  </a:moveTo>
                  <a:cubicBezTo>
                    <a:pt x="288825" y="197903"/>
                    <a:pt x="260070" y="198542"/>
                    <a:pt x="243456" y="194073"/>
                  </a:cubicBezTo>
                  <a:cubicBezTo>
                    <a:pt x="233872" y="204287"/>
                    <a:pt x="221092" y="210033"/>
                    <a:pt x="207033" y="211310"/>
                  </a:cubicBezTo>
                  <a:cubicBezTo>
                    <a:pt x="192976" y="212587"/>
                    <a:pt x="178918" y="211310"/>
                    <a:pt x="166138" y="207479"/>
                  </a:cubicBezTo>
                  <a:cubicBezTo>
                    <a:pt x="159109" y="211310"/>
                    <a:pt x="151441" y="213225"/>
                    <a:pt x="143134" y="213225"/>
                  </a:cubicBezTo>
                  <a:lnTo>
                    <a:pt x="140579" y="213225"/>
                  </a:lnTo>
                  <a:cubicBezTo>
                    <a:pt x="129715" y="211948"/>
                    <a:pt x="120130" y="207479"/>
                    <a:pt x="112463" y="199819"/>
                  </a:cubicBezTo>
                  <a:cubicBezTo>
                    <a:pt x="95209" y="201095"/>
                    <a:pt x="77957" y="193435"/>
                    <a:pt x="68372" y="178752"/>
                  </a:cubicBezTo>
                  <a:cubicBezTo>
                    <a:pt x="56231" y="162792"/>
                    <a:pt x="56231" y="140448"/>
                    <a:pt x="68372" y="123849"/>
                  </a:cubicBezTo>
                  <a:lnTo>
                    <a:pt x="69011" y="123211"/>
                  </a:lnTo>
                  <a:cubicBezTo>
                    <a:pt x="72845" y="118104"/>
                    <a:pt x="78596" y="109805"/>
                    <a:pt x="98404" y="105974"/>
                  </a:cubicBezTo>
                  <a:cubicBezTo>
                    <a:pt x="102239" y="95760"/>
                    <a:pt x="115019" y="70862"/>
                    <a:pt x="152080" y="66394"/>
                  </a:cubicBezTo>
                  <a:cubicBezTo>
                    <a:pt x="187225" y="61925"/>
                    <a:pt x="207673" y="74693"/>
                    <a:pt x="215341" y="81077"/>
                  </a:cubicBezTo>
                  <a:cubicBezTo>
                    <a:pt x="227482" y="77246"/>
                    <a:pt x="240900" y="77885"/>
                    <a:pt x="252403" y="84269"/>
                  </a:cubicBezTo>
                  <a:cubicBezTo>
                    <a:pt x="268377" y="92568"/>
                    <a:pt x="276045" y="110443"/>
                    <a:pt x="278601" y="118104"/>
                  </a:cubicBezTo>
                  <a:cubicBezTo>
                    <a:pt x="287547" y="121934"/>
                    <a:pt x="295215" y="128318"/>
                    <a:pt x="299687" y="137256"/>
                  </a:cubicBezTo>
                  <a:cubicBezTo>
                    <a:pt x="304161" y="147470"/>
                    <a:pt x="304161" y="158961"/>
                    <a:pt x="299687" y="169176"/>
                  </a:cubicBezTo>
                  <a:lnTo>
                    <a:pt x="299687" y="169176"/>
                  </a:lnTo>
                  <a:close/>
                </a:path>
              </a:pathLst>
            </a:custGeom>
            <a:solidFill>
              <a:srgbClr val="53565A"/>
            </a:solidFill>
            <a:ln w="6390" cap="flat">
              <a:noFill/>
              <a:prstDash val="solid"/>
              <a:miter/>
            </a:ln>
          </p:spPr>
          <p:txBody>
            <a:bodyPr rtlCol="0" anchor="ctr"/>
            <a:lstStyle/>
            <a:p>
              <a:endParaRPr lang="en-GB" dirty="0"/>
            </a:p>
          </p:txBody>
        </p:sp>
      </p:grpSp>
      <p:sp>
        <p:nvSpPr>
          <p:cNvPr id="60" name="Graphic 4">
            <a:extLst>
              <a:ext uri="{FF2B5EF4-FFF2-40B4-BE49-F238E27FC236}">
                <a16:creationId xmlns:a16="http://schemas.microsoft.com/office/drawing/2014/main" id="{116BC3F7-E922-2B0A-5EAC-9CF33E57E600}"/>
              </a:ext>
            </a:extLst>
          </p:cNvPr>
          <p:cNvSpPr/>
          <p:nvPr/>
        </p:nvSpPr>
        <p:spPr>
          <a:xfrm>
            <a:off x="3887435" y="2696839"/>
            <a:ext cx="720000" cy="720000"/>
          </a:xfrm>
          <a:custGeom>
            <a:avLst/>
            <a:gdLst>
              <a:gd name="connsiteX0" fmla="*/ 181474 w 362309"/>
              <a:gd name="connsiteY0" fmla="*/ 0 h 361971"/>
              <a:gd name="connsiteX1" fmla="*/ 0 w 362309"/>
              <a:gd name="connsiteY1" fmla="*/ 180667 h 361971"/>
              <a:gd name="connsiteX2" fmla="*/ 180835 w 362309"/>
              <a:gd name="connsiteY2" fmla="*/ 361971 h 361971"/>
              <a:gd name="connsiteX3" fmla="*/ 362310 w 362309"/>
              <a:gd name="connsiteY3" fmla="*/ 181305 h 361971"/>
              <a:gd name="connsiteX4" fmla="*/ 362310 w 362309"/>
              <a:gd name="connsiteY4" fmla="*/ 181305 h 361971"/>
              <a:gd name="connsiteX5" fmla="*/ 181474 w 362309"/>
              <a:gd name="connsiteY5" fmla="*/ 0 h 361971"/>
              <a:gd name="connsiteX6" fmla="*/ 221092 w 362309"/>
              <a:gd name="connsiteY6" fmla="*/ 257274 h 361971"/>
              <a:gd name="connsiteX7" fmla="*/ 212785 w 362309"/>
              <a:gd name="connsiteY7" fmla="*/ 260466 h 361971"/>
              <a:gd name="connsiteX8" fmla="*/ 188503 w 362309"/>
              <a:gd name="connsiteY8" fmla="*/ 255359 h 361971"/>
              <a:gd name="connsiteX9" fmla="*/ 169972 w 362309"/>
              <a:gd name="connsiteY9" fmla="*/ 251529 h 361971"/>
              <a:gd name="connsiteX10" fmla="*/ 154637 w 362309"/>
              <a:gd name="connsiteY10" fmla="*/ 225993 h 361971"/>
              <a:gd name="connsiteX11" fmla="*/ 155915 w 362309"/>
              <a:gd name="connsiteY11" fmla="*/ 206203 h 361971"/>
              <a:gd name="connsiteX12" fmla="*/ 171250 w 362309"/>
              <a:gd name="connsiteY12" fmla="*/ 170452 h 361971"/>
              <a:gd name="connsiteX13" fmla="*/ 166777 w 362309"/>
              <a:gd name="connsiteY13" fmla="*/ 125126 h 361971"/>
              <a:gd name="connsiteX14" fmla="*/ 139301 w 362309"/>
              <a:gd name="connsiteY14" fmla="*/ 112996 h 361971"/>
              <a:gd name="connsiteX15" fmla="*/ 111824 w 362309"/>
              <a:gd name="connsiteY15" fmla="*/ 125126 h 361971"/>
              <a:gd name="connsiteX16" fmla="*/ 107351 w 362309"/>
              <a:gd name="connsiteY16" fmla="*/ 170452 h 361971"/>
              <a:gd name="connsiteX17" fmla="*/ 122687 w 362309"/>
              <a:gd name="connsiteY17" fmla="*/ 206203 h 361971"/>
              <a:gd name="connsiteX18" fmla="*/ 123965 w 362309"/>
              <a:gd name="connsiteY18" fmla="*/ 225993 h 361971"/>
              <a:gd name="connsiteX19" fmla="*/ 108629 w 362309"/>
              <a:gd name="connsiteY19" fmla="*/ 251529 h 361971"/>
              <a:gd name="connsiteX20" fmla="*/ 90098 w 362309"/>
              <a:gd name="connsiteY20" fmla="*/ 255359 h 361971"/>
              <a:gd name="connsiteX21" fmla="*/ 65816 w 362309"/>
              <a:gd name="connsiteY21" fmla="*/ 260466 h 361971"/>
              <a:gd name="connsiteX22" fmla="*/ 63261 w 362309"/>
              <a:gd name="connsiteY22" fmla="*/ 261105 h 361971"/>
              <a:gd name="connsiteX23" fmla="*/ 57509 w 362309"/>
              <a:gd name="connsiteY23" fmla="*/ 257274 h 361971"/>
              <a:gd name="connsiteX24" fmla="*/ 60704 w 362309"/>
              <a:gd name="connsiteY24" fmla="*/ 248975 h 361971"/>
              <a:gd name="connsiteX25" fmla="*/ 60704 w 362309"/>
              <a:gd name="connsiteY25" fmla="*/ 248975 h 361971"/>
              <a:gd name="connsiteX26" fmla="*/ 89459 w 362309"/>
              <a:gd name="connsiteY26" fmla="*/ 242591 h 361971"/>
              <a:gd name="connsiteX27" fmla="*/ 102878 w 362309"/>
              <a:gd name="connsiteY27" fmla="*/ 240676 h 361971"/>
              <a:gd name="connsiteX28" fmla="*/ 112463 w 362309"/>
              <a:gd name="connsiteY28" fmla="*/ 213863 h 361971"/>
              <a:gd name="connsiteX29" fmla="*/ 95210 w 362309"/>
              <a:gd name="connsiteY29" fmla="*/ 173644 h 361971"/>
              <a:gd name="connsiteX30" fmla="*/ 102239 w 362309"/>
              <a:gd name="connsiteY30" fmla="*/ 117465 h 361971"/>
              <a:gd name="connsiteX31" fmla="*/ 139301 w 362309"/>
              <a:gd name="connsiteY31" fmla="*/ 100867 h 361971"/>
              <a:gd name="connsiteX32" fmla="*/ 176362 w 362309"/>
              <a:gd name="connsiteY32" fmla="*/ 117465 h 361971"/>
              <a:gd name="connsiteX33" fmla="*/ 183391 w 362309"/>
              <a:gd name="connsiteY33" fmla="*/ 173644 h 361971"/>
              <a:gd name="connsiteX34" fmla="*/ 166138 w 362309"/>
              <a:gd name="connsiteY34" fmla="*/ 214502 h 361971"/>
              <a:gd name="connsiteX35" fmla="*/ 175723 w 362309"/>
              <a:gd name="connsiteY35" fmla="*/ 240676 h 361971"/>
              <a:gd name="connsiteX36" fmla="*/ 189142 w 362309"/>
              <a:gd name="connsiteY36" fmla="*/ 242591 h 361971"/>
              <a:gd name="connsiteX37" fmla="*/ 217897 w 362309"/>
              <a:gd name="connsiteY37" fmla="*/ 248975 h 361971"/>
              <a:gd name="connsiteX38" fmla="*/ 221092 w 362309"/>
              <a:gd name="connsiteY38" fmla="*/ 257274 h 361971"/>
              <a:gd name="connsiteX39" fmla="*/ 304800 w 362309"/>
              <a:gd name="connsiteY39" fmla="*/ 241953 h 361971"/>
              <a:gd name="connsiteX40" fmla="*/ 295854 w 362309"/>
              <a:gd name="connsiteY40" fmla="*/ 243868 h 361971"/>
              <a:gd name="connsiteX41" fmla="*/ 295854 w 362309"/>
              <a:gd name="connsiteY41" fmla="*/ 243868 h 361971"/>
              <a:gd name="connsiteX42" fmla="*/ 279879 w 362309"/>
              <a:gd name="connsiteY42" fmla="*/ 240038 h 361971"/>
              <a:gd name="connsiteX43" fmla="*/ 261987 w 362309"/>
              <a:gd name="connsiteY43" fmla="*/ 234930 h 361971"/>
              <a:gd name="connsiteX44" fmla="*/ 253681 w 362309"/>
              <a:gd name="connsiteY44" fmla="*/ 200457 h 361971"/>
              <a:gd name="connsiteX45" fmla="*/ 265182 w 362309"/>
              <a:gd name="connsiteY45" fmla="*/ 173006 h 361971"/>
              <a:gd name="connsiteX46" fmla="*/ 261987 w 362309"/>
              <a:gd name="connsiteY46" fmla="*/ 139809 h 361971"/>
              <a:gd name="connsiteX47" fmla="*/ 219175 w 362309"/>
              <a:gd name="connsiteY47" fmla="*/ 138532 h 361971"/>
              <a:gd name="connsiteX48" fmla="*/ 217897 w 362309"/>
              <a:gd name="connsiteY48" fmla="*/ 139809 h 361971"/>
              <a:gd name="connsiteX49" fmla="*/ 214702 w 362309"/>
              <a:gd name="connsiteY49" fmla="*/ 173006 h 361971"/>
              <a:gd name="connsiteX50" fmla="*/ 226204 w 362309"/>
              <a:gd name="connsiteY50" fmla="*/ 200457 h 361971"/>
              <a:gd name="connsiteX51" fmla="*/ 217897 w 362309"/>
              <a:gd name="connsiteY51" fmla="*/ 234292 h 361971"/>
              <a:gd name="connsiteX52" fmla="*/ 208951 w 362309"/>
              <a:gd name="connsiteY52" fmla="*/ 233015 h 361971"/>
              <a:gd name="connsiteX53" fmla="*/ 210229 w 362309"/>
              <a:gd name="connsiteY53" fmla="*/ 224078 h 361971"/>
              <a:gd name="connsiteX54" fmla="*/ 210229 w 362309"/>
              <a:gd name="connsiteY54" fmla="*/ 224078 h 361971"/>
              <a:gd name="connsiteX55" fmla="*/ 215341 w 362309"/>
              <a:gd name="connsiteY55" fmla="*/ 207479 h 361971"/>
              <a:gd name="connsiteX56" fmla="*/ 201922 w 362309"/>
              <a:gd name="connsiteY56" fmla="*/ 175560 h 361971"/>
              <a:gd name="connsiteX57" fmla="*/ 207673 w 362309"/>
              <a:gd name="connsiteY57" fmla="*/ 130872 h 361971"/>
              <a:gd name="connsiteX58" fmla="*/ 268377 w 362309"/>
              <a:gd name="connsiteY58" fmla="*/ 127680 h 361971"/>
              <a:gd name="connsiteX59" fmla="*/ 271572 w 362309"/>
              <a:gd name="connsiteY59" fmla="*/ 130872 h 361971"/>
              <a:gd name="connsiteX60" fmla="*/ 277323 w 362309"/>
              <a:gd name="connsiteY60" fmla="*/ 175560 h 361971"/>
              <a:gd name="connsiteX61" fmla="*/ 263904 w 362309"/>
              <a:gd name="connsiteY61" fmla="*/ 207479 h 361971"/>
              <a:gd name="connsiteX62" fmla="*/ 269016 w 362309"/>
              <a:gd name="connsiteY62" fmla="*/ 224078 h 361971"/>
              <a:gd name="connsiteX63" fmla="*/ 281796 w 362309"/>
              <a:gd name="connsiteY63" fmla="*/ 226631 h 361971"/>
              <a:gd name="connsiteX64" fmla="*/ 302244 w 362309"/>
              <a:gd name="connsiteY64" fmla="*/ 232377 h 361971"/>
              <a:gd name="connsiteX65" fmla="*/ 304800 w 362309"/>
              <a:gd name="connsiteY65" fmla="*/ 241953 h 361971"/>
              <a:gd name="connsiteX66" fmla="*/ 304800 w 362309"/>
              <a:gd name="connsiteY66" fmla="*/ 241953 h 361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62309" h="361971">
                <a:moveTo>
                  <a:pt x="181474" y="0"/>
                </a:moveTo>
                <a:cubicBezTo>
                  <a:pt x="81152" y="0"/>
                  <a:pt x="0" y="81076"/>
                  <a:pt x="0" y="180667"/>
                </a:cubicBezTo>
                <a:cubicBezTo>
                  <a:pt x="0" y="280257"/>
                  <a:pt x="81152" y="361971"/>
                  <a:pt x="180835" y="361971"/>
                </a:cubicBezTo>
                <a:cubicBezTo>
                  <a:pt x="280518" y="361971"/>
                  <a:pt x="362310" y="280895"/>
                  <a:pt x="362310" y="181305"/>
                </a:cubicBezTo>
                <a:lnTo>
                  <a:pt x="362310" y="181305"/>
                </a:lnTo>
                <a:cubicBezTo>
                  <a:pt x="362310" y="81076"/>
                  <a:pt x="281157" y="0"/>
                  <a:pt x="181474" y="0"/>
                </a:cubicBezTo>
                <a:close/>
                <a:moveTo>
                  <a:pt x="221092" y="257274"/>
                </a:moveTo>
                <a:cubicBezTo>
                  <a:pt x="219814" y="260466"/>
                  <a:pt x="215980" y="261743"/>
                  <a:pt x="212785" y="260466"/>
                </a:cubicBezTo>
                <a:cubicBezTo>
                  <a:pt x="205117" y="257274"/>
                  <a:pt x="196810" y="255359"/>
                  <a:pt x="188503" y="255359"/>
                </a:cubicBezTo>
                <a:cubicBezTo>
                  <a:pt x="182113" y="255359"/>
                  <a:pt x="175723" y="254082"/>
                  <a:pt x="169972" y="251529"/>
                </a:cubicBezTo>
                <a:cubicBezTo>
                  <a:pt x="159748" y="246422"/>
                  <a:pt x="155275" y="231100"/>
                  <a:pt x="154637" y="225993"/>
                </a:cubicBezTo>
                <a:cubicBezTo>
                  <a:pt x="152720" y="219609"/>
                  <a:pt x="152720" y="212587"/>
                  <a:pt x="155915" y="206203"/>
                </a:cubicBezTo>
                <a:cubicBezTo>
                  <a:pt x="162943" y="195350"/>
                  <a:pt x="168055" y="183220"/>
                  <a:pt x="171250" y="170452"/>
                </a:cubicBezTo>
                <a:cubicBezTo>
                  <a:pt x="176362" y="150024"/>
                  <a:pt x="174445" y="134702"/>
                  <a:pt x="166777" y="125126"/>
                </a:cubicBezTo>
                <a:cubicBezTo>
                  <a:pt x="159748" y="117465"/>
                  <a:pt x="150164" y="112996"/>
                  <a:pt x="139301" y="112996"/>
                </a:cubicBezTo>
                <a:cubicBezTo>
                  <a:pt x="129077" y="112996"/>
                  <a:pt x="118853" y="117465"/>
                  <a:pt x="111824" y="125126"/>
                </a:cubicBezTo>
                <a:cubicBezTo>
                  <a:pt x="104156" y="134702"/>
                  <a:pt x="102239" y="150024"/>
                  <a:pt x="107351" y="170452"/>
                </a:cubicBezTo>
                <a:cubicBezTo>
                  <a:pt x="110546" y="183220"/>
                  <a:pt x="115658" y="195350"/>
                  <a:pt x="122687" y="206203"/>
                </a:cubicBezTo>
                <a:cubicBezTo>
                  <a:pt x="125882" y="212587"/>
                  <a:pt x="125882" y="219609"/>
                  <a:pt x="123965" y="225993"/>
                </a:cubicBezTo>
                <a:cubicBezTo>
                  <a:pt x="122687" y="230462"/>
                  <a:pt x="118853" y="245783"/>
                  <a:pt x="108629" y="251529"/>
                </a:cubicBezTo>
                <a:cubicBezTo>
                  <a:pt x="102878" y="254082"/>
                  <a:pt x="96488" y="255359"/>
                  <a:pt x="90098" y="255359"/>
                </a:cubicBezTo>
                <a:cubicBezTo>
                  <a:pt x="81791" y="255359"/>
                  <a:pt x="73484" y="257274"/>
                  <a:pt x="65816" y="260466"/>
                </a:cubicBezTo>
                <a:cubicBezTo>
                  <a:pt x="65177" y="261105"/>
                  <a:pt x="63899" y="261105"/>
                  <a:pt x="63261" y="261105"/>
                </a:cubicBezTo>
                <a:cubicBezTo>
                  <a:pt x="60704" y="261105"/>
                  <a:pt x="58788" y="259828"/>
                  <a:pt x="57509" y="257274"/>
                </a:cubicBezTo>
                <a:cubicBezTo>
                  <a:pt x="56231" y="254082"/>
                  <a:pt x="57509" y="250252"/>
                  <a:pt x="60704" y="248975"/>
                </a:cubicBezTo>
                <a:cubicBezTo>
                  <a:pt x="60704" y="248975"/>
                  <a:pt x="60704" y="248975"/>
                  <a:pt x="60704" y="248975"/>
                </a:cubicBezTo>
                <a:cubicBezTo>
                  <a:pt x="69650" y="245145"/>
                  <a:pt x="79235" y="242591"/>
                  <a:pt x="89459" y="242591"/>
                </a:cubicBezTo>
                <a:cubicBezTo>
                  <a:pt x="93932" y="242591"/>
                  <a:pt x="98405" y="241953"/>
                  <a:pt x="102878" y="240676"/>
                </a:cubicBezTo>
                <a:cubicBezTo>
                  <a:pt x="109268" y="236846"/>
                  <a:pt x="114380" y="218332"/>
                  <a:pt x="112463" y="213863"/>
                </a:cubicBezTo>
                <a:cubicBezTo>
                  <a:pt x="104795" y="201734"/>
                  <a:pt x="98405" y="188327"/>
                  <a:pt x="95210" y="173644"/>
                </a:cubicBezTo>
                <a:cubicBezTo>
                  <a:pt x="89459" y="149385"/>
                  <a:pt x="91376" y="130233"/>
                  <a:pt x="102239" y="117465"/>
                </a:cubicBezTo>
                <a:cubicBezTo>
                  <a:pt x="111824" y="106612"/>
                  <a:pt x="125243" y="100867"/>
                  <a:pt x="139301" y="100867"/>
                </a:cubicBezTo>
                <a:cubicBezTo>
                  <a:pt x="153358" y="100867"/>
                  <a:pt x="166777" y="106612"/>
                  <a:pt x="176362" y="117465"/>
                </a:cubicBezTo>
                <a:cubicBezTo>
                  <a:pt x="186586" y="130233"/>
                  <a:pt x="189142" y="149385"/>
                  <a:pt x="183391" y="173644"/>
                </a:cubicBezTo>
                <a:cubicBezTo>
                  <a:pt x="180196" y="188327"/>
                  <a:pt x="174445" y="201734"/>
                  <a:pt x="166138" y="214502"/>
                </a:cubicBezTo>
                <a:cubicBezTo>
                  <a:pt x="164860" y="218332"/>
                  <a:pt x="169333" y="236846"/>
                  <a:pt x="175723" y="240676"/>
                </a:cubicBezTo>
                <a:cubicBezTo>
                  <a:pt x="180196" y="242591"/>
                  <a:pt x="184669" y="243230"/>
                  <a:pt x="189142" y="242591"/>
                </a:cubicBezTo>
                <a:cubicBezTo>
                  <a:pt x="199366" y="242591"/>
                  <a:pt x="208951" y="245145"/>
                  <a:pt x="217897" y="248975"/>
                </a:cubicBezTo>
                <a:cubicBezTo>
                  <a:pt x="221092" y="250890"/>
                  <a:pt x="222370" y="254082"/>
                  <a:pt x="221092" y="257274"/>
                </a:cubicBezTo>
                <a:close/>
                <a:moveTo>
                  <a:pt x="304800" y="241953"/>
                </a:moveTo>
                <a:cubicBezTo>
                  <a:pt x="302883" y="245145"/>
                  <a:pt x="299049" y="245783"/>
                  <a:pt x="295854" y="243868"/>
                </a:cubicBezTo>
                <a:cubicBezTo>
                  <a:pt x="295854" y="243868"/>
                  <a:pt x="295854" y="243868"/>
                  <a:pt x="295854" y="243868"/>
                </a:cubicBezTo>
                <a:cubicBezTo>
                  <a:pt x="290742" y="241314"/>
                  <a:pt x="285630" y="240038"/>
                  <a:pt x="279879" y="240038"/>
                </a:cubicBezTo>
                <a:cubicBezTo>
                  <a:pt x="273489" y="239399"/>
                  <a:pt x="267739" y="238122"/>
                  <a:pt x="261987" y="234930"/>
                </a:cubicBezTo>
                <a:cubicBezTo>
                  <a:pt x="249846" y="225993"/>
                  <a:pt x="247929" y="207479"/>
                  <a:pt x="253681" y="200457"/>
                </a:cubicBezTo>
                <a:cubicBezTo>
                  <a:pt x="258792" y="192158"/>
                  <a:pt x="263266" y="182582"/>
                  <a:pt x="265182" y="173006"/>
                </a:cubicBezTo>
                <a:cubicBezTo>
                  <a:pt x="269016" y="158323"/>
                  <a:pt x="267739" y="146832"/>
                  <a:pt x="261987" y="139809"/>
                </a:cubicBezTo>
                <a:cubicBezTo>
                  <a:pt x="250486" y="127680"/>
                  <a:pt x="231316" y="127041"/>
                  <a:pt x="219175" y="138532"/>
                </a:cubicBezTo>
                <a:cubicBezTo>
                  <a:pt x="218536" y="139171"/>
                  <a:pt x="218536" y="139171"/>
                  <a:pt x="217897" y="139809"/>
                </a:cubicBezTo>
                <a:cubicBezTo>
                  <a:pt x="212146" y="146832"/>
                  <a:pt x="210868" y="158323"/>
                  <a:pt x="214702" y="173006"/>
                </a:cubicBezTo>
                <a:cubicBezTo>
                  <a:pt x="217258" y="182582"/>
                  <a:pt x="221092" y="192158"/>
                  <a:pt x="226204" y="200457"/>
                </a:cubicBezTo>
                <a:cubicBezTo>
                  <a:pt x="231316" y="207479"/>
                  <a:pt x="229399" y="225993"/>
                  <a:pt x="217897" y="234292"/>
                </a:cubicBezTo>
                <a:cubicBezTo>
                  <a:pt x="215341" y="236207"/>
                  <a:pt x="210868" y="235569"/>
                  <a:pt x="208951" y="233015"/>
                </a:cubicBezTo>
                <a:cubicBezTo>
                  <a:pt x="207034" y="230462"/>
                  <a:pt x="207673" y="225993"/>
                  <a:pt x="210229" y="224078"/>
                </a:cubicBezTo>
                <a:lnTo>
                  <a:pt x="210229" y="224078"/>
                </a:lnTo>
                <a:cubicBezTo>
                  <a:pt x="214702" y="219609"/>
                  <a:pt x="216619" y="213863"/>
                  <a:pt x="215341" y="207479"/>
                </a:cubicBezTo>
                <a:cubicBezTo>
                  <a:pt x="208951" y="197903"/>
                  <a:pt x="204478" y="187051"/>
                  <a:pt x="201922" y="175560"/>
                </a:cubicBezTo>
                <a:cubicBezTo>
                  <a:pt x="197449" y="156408"/>
                  <a:pt x="199366" y="141724"/>
                  <a:pt x="207673" y="130872"/>
                </a:cubicBezTo>
                <a:cubicBezTo>
                  <a:pt x="223648" y="112996"/>
                  <a:pt x="250486" y="111720"/>
                  <a:pt x="268377" y="127680"/>
                </a:cubicBezTo>
                <a:cubicBezTo>
                  <a:pt x="269655" y="128956"/>
                  <a:pt x="270294" y="129595"/>
                  <a:pt x="271572" y="130872"/>
                </a:cubicBezTo>
                <a:cubicBezTo>
                  <a:pt x="279879" y="141086"/>
                  <a:pt x="281796" y="156408"/>
                  <a:pt x="277323" y="175560"/>
                </a:cubicBezTo>
                <a:cubicBezTo>
                  <a:pt x="274767" y="187051"/>
                  <a:pt x="270294" y="197903"/>
                  <a:pt x="263904" y="207479"/>
                </a:cubicBezTo>
                <a:cubicBezTo>
                  <a:pt x="262626" y="213225"/>
                  <a:pt x="264544" y="219609"/>
                  <a:pt x="269016" y="224078"/>
                </a:cubicBezTo>
                <a:cubicBezTo>
                  <a:pt x="272850" y="225355"/>
                  <a:pt x="277323" y="226631"/>
                  <a:pt x="281796" y="226631"/>
                </a:cubicBezTo>
                <a:cubicBezTo>
                  <a:pt x="288825" y="227270"/>
                  <a:pt x="295854" y="229185"/>
                  <a:pt x="302244" y="232377"/>
                </a:cubicBezTo>
                <a:cubicBezTo>
                  <a:pt x="306078" y="234930"/>
                  <a:pt x="306717" y="238761"/>
                  <a:pt x="304800" y="241953"/>
                </a:cubicBezTo>
                <a:cubicBezTo>
                  <a:pt x="305439" y="241953"/>
                  <a:pt x="304800" y="241953"/>
                  <a:pt x="304800" y="241953"/>
                </a:cubicBezTo>
                <a:close/>
              </a:path>
            </a:pathLst>
          </a:custGeom>
          <a:solidFill>
            <a:schemeClr val="accent3"/>
          </a:solidFill>
          <a:ln w="6390" cap="flat">
            <a:noFill/>
            <a:prstDash val="solid"/>
            <a:miter/>
          </a:ln>
        </p:spPr>
        <p:txBody>
          <a:bodyPr rtlCol="0" anchor="ctr"/>
          <a:lstStyle/>
          <a:p>
            <a:endParaRPr lang="en-GB" dirty="0"/>
          </a:p>
        </p:txBody>
      </p:sp>
      <p:sp>
        <p:nvSpPr>
          <p:cNvPr id="2" name="TextBox 1">
            <a:extLst>
              <a:ext uri="{FF2B5EF4-FFF2-40B4-BE49-F238E27FC236}">
                <a16:creationId xmlns:a16="http://schemas.microsoft.com/office/drawing/2014/main" id="{63A03234-74C0-2D08-788E-CFB951996519}"/>
              </a:ext>
            </a:extLst>
          </p:cNvPr>
          <p:cNvSpPr txBox="1"/>
          <p:nvPr/>
        </p:nvSpPr>
        <p:spPr>
          <a:xfrm>
            <a:off x="5650098" y="2758399"/>
            <a:ext cx="1639282" cy="830997"/>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5% of entire portfolio who are Domestic or Microbusiness Consumers</a:t>
            </a:r>
            <a:endParaRPr lang="en-GB" sz="1200" dirty="0">
              <a:effectLst/>
              <a:latin typeface="Calibri" panose="020F0502020204030204" pitchFamily="34" charset="0"/>
            </a:endParaRPr>
          </a:p>
        </p:txBody>
      </p:sp>
      <p:sp>
        <p:nvSpPr>
          <p:cNvPr id="3" name="TextBox 2">
            <a:extLst>
              <a:ext uri="{FF2B5EF4-FFF2-40B4-BE49-F238E27FC236}">
                <a16:creationId xmlns:a16="http://schemas.microsoft.com/office/drawing/2014/main" id="{81A548A9-0D83-1280-09C1-30773AF22132}"/>
              </a:ext>
            </a:extLst>
          </p:cNvPr>
          <p:cNvSpPr txBox="1">
            <a:spLocks/>
          </p:cNvSpPr>
          <p:nvPr/>
        </p:nvSpPr>
        <p:spPr>
          <a:xfrm>
            <a:off x="3625852" y="3678260"/>
            <a:ext cx="1639282" cy="461665"/>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Domestic and Microbusiness</a:t>
            </a:r>
            <a:endParaRPr lang="en-GB" sz="1200" dirty="0">
              <a:effectLst/>
              <a:latin typeface="Calibri" panose="020F0502020204030204" pitchFamily="34" charset="0"/>
            </a:endParaRPr>
          </a:p>
        </p:txBody>
      </p:sp>
      <p:sp>
        <p:nvSpPr>
          <p:cNvPr id="4" name="TextBox 3">
            <a:extLst>
              <a:ext uri="{FF2B5EF4-FFF2-40B4-BE49-F238E27FC236}">
                <a16:creationId xmlns:a16="http://schemas.microsoft.com/office/drawing/2014/main" id="{A13028B0-AF0E-C25E-0FF1-03FAB1D8CE0B}"/>
              </a:ext>
            </a:extLst>
          </p:cNvPr>
          <p:cNvSpPr txBox="1"/>
          <p:nvPr/>
        </p:nvSpPr>
        <p:spPr>
          <a:xfrm>
            <a:off x="7827972" y="3731220"/>
            <a:ext cx="1755830" cy="1015663"/>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Energy Suppliers with more than X* number of Domestic and Microbusiness Consumers</a:t>
            </a:r>
            <a:endParaRPr lang="en-GB" sz="1200" dirty="0">
              <a:effectLst/>
              <a:latin typeface="Calibri" panose="020F0502020204030204" pitchFamily="34" charset="0"/>
            </a:endParaRPr>
          </a:p>
        </p:txBody>
      </p:sp>
      <p:sp>
        <p:nvSpPr>
          <p:cNvPr id="5" name="TextBox 4">
            <a:extLst>
              <a:ext uri="{FF2B5EF4-FFF2-40B4-BE49-F238E27FC236}">
                <a16:creationId xmlns:a16="http://schemas.microsoft.com/office/drawing/2014/main" id="{048D6CB3-3553-9920-38C7-A65D194E2115}"/>
              </a:ext>
            </a:extLst>
          </p:cNvPr>
          <p:cNvSpPr txBox="1"/>
          <p:nvPr/>
        </p:nvSpPr>
        <p:spPr>
          <a:xfrm>
            <a:off x="9212284" y="5455335"/>
            <a:ext cx="1639282" cy="646331"/>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To be reported on six monthly – TBC on how and when exactly</a:t>
            </a:r>
            <a:endParaRPr lang="en-GB" sz="1200" dirty="0">
              <a:effectLst/>
              <a:latin typeface="Calibri" panose="020F0502020204030204" pitchFamily="34" charset="0"/>
            </a:endParaRPr>
          </a:p>
        </p:txBody>
      </p:sp>
      <p:sp>
        <p:nvSpPr>
          <p:cNvPr id="6" name="TextBox 5">
            <a:extLst>
              <a:ext uri="{FF2B5EF4-FFF2-40B4-BE49-F238E27FC236}">
                <a16:creationId xmlns:a16="http://schemas.microsoft.com/office/drawing/2014/main" id="{C481373E-92C0-D30F-B1E2-BDD21C52B0DD}"/>
              </a:ext>
            </a:extLst>
          </p:cNvPr>
          <p:cNvSpPr txBox="1"/>
          <p:nvPr/>
        </p:nvSpPr>
        <p:spPr>
          <a:xfrm>
            <a:off x="2371494" y="5438503"/>
            <a:ext cx="1639282" cy="276999"/>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TBC</a:t>
            </a:r>
            <a:endParaRPr lang="en-GB" sz="1200" dirty="0">
              <a:effectLst/>
              <a:latin typeface="Calibri" panose="020F0502020204030204" pitchFamily="34" charset="0"/>
            </a:endParaRPr>
          </a:p>
        </p:txBody>
      </p:sp>
      <p:sp>
        <p:nvSpPr>
          <p:cNvPr id="8" name="TextBox 7">
            <a:extLst>
              <a:ext uri="{FF2B5EF4-FFF2-40B4-BE49-F238E27FC236}">
                <a16:creationId xmlns:a16="http://schemas.microsoft.com/office/drawing/2014/main" id="{31E1850B-CC10-ECC3-B861-F460FCE85ECE}"/>
              </a:ext>
            </a:extLst>
          </p:cNvPr>
          <p:cNvSpPr txBox="1"/>
          <p:nvPr/>
        </p:nvSpPr>
        <p:spPr>
          <a:xfrm>
            <a:off x="516949" y="1207215"/>
            <a:ext cx="9898067" cy="369332"/>
          </a:xfrm>
          <a:prstGeom prst="rect">
            <a:avLst/>
          </a:prstGeom>
          <a:noFill/>
        </p:spPr>
        <p:txBody>
          <a:bodyPr wrap="square" rtlCol="0">
            <a:spAutoFit/>
          </a:bodyPr>
          <a:lstStyle/>
          <a:p>
            <a:pPr marL="0" marR="0">
              <a:spcBef>
                <a:spcPts val="0"/>
              </a:spcBef>
              <a:spcAft>
                <a:spcPts val="0"/>
              </a:spcAft>
            </a:pPr>
            <a:r>
              <a:rPr lang="en-GB" dirty="0">
                <a:latin typeface="Calibri" panose="020F0502020204030204" pitchFamily="34" charset="0"/>
              </a:rPr>
              <a:t>These are the Code Manager’s initial thoughts, we welcome all feedback and suggestions</a:t>
            </a:r>
            <a:endParaRPr lang="en-GB" sz="1800" dirty="0">
              <a:effectLst/>
              <a:latin typeface="Calibri" panose="020F0502020204030204" pitchFamily="34" charset="0"/>
            </a:endParaRPr>
          </a:p>
        </p:txBody>
      </p:sp>
      <p:sp>
        <p:nvSpPr>
          <p:cNvPr id="10" name="TextBox 9">
            <a:extLst>
              <a:ext uri="{FF2B5EF4-FFF2-40B4-BE49-F238E27FC236}">
                <a16:creationId xmlns:a16="http://schemas.microsoft.com/office/drawing/2014/main" id="{FFEE7EF0-CE6C-DD23-A9C1-7508EA256E07}"/>
              </a:ext>
            </a:extLst>
          </p:cNvPr>
          <p:cNvSpPr txBox="1"/>
          <p:nvPr/>
        </p:nvSpPr>
        <p:spPr>
          <a:xfrm>
            <a:off x="10335488" y="2389999"/>
            <a:ext cx="1639282" cy="830997"/>
          </a:xfrm>
          <a:prstGeom prst="rect">
            <a:avLst/>
          </a:prstGeom>
          <a:noFill/>
        </p:spPr>
        <p:txBody>
          <a:bodyPr wrap="square" rtlCol="0">
            <a:spAutoFit/>
          </a:bodyPr>
          <a:lstStyle/>
          <a:p>
            <a:pPr marL="0" marR="0">
              <a:spcBef>
                <a:spcPts val="0"/>
              </a:spcBef>
              <a:spcAft>
                <a:spcPts val="0"/>
              </a:spcAft>
            </a:pPr>
            <a:r>
              <a:rPr lang="en-GB" sz="1200" dirty="0">
                <a:latin typeface="Calibri" panose="020F0502020204030204" pitchFamily="34" charset="0"/>
              </a:rPr>
              <a:t>* X to be determined using analytics from the Performance Assurance team</a:t>
            </a:r>
            <a:endParaRPr lang="en-GB" sz="1200" dirty="0">
              <a:effectLst/>
              <a:latin typeface="Calibri" panose="020F0502020204030204" pitchFamily="34" charset="0"/>
            </a:endParaRPr>
          </a:p>
        </p:txBody>
      </p:sp>
    </p:spTree>
    <p:extLst>
      <p:ext uri="{BB962C8B-B14F-4D97-AF65-F5344CB8AC3E}">
        <p14:creationId xmlns:p14="http://schemas.microsoft.com/office/powerpoint/2010/main" val="2245441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106933" y="655045"/>
            <a:ext cx="910386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MAINTENANCE OF ACCURATE METER DATA EXAMPLE QUESTIONS</a:t>
            </a:r>
          </a:p>
        </p:txBody>
      </p:sp>
      <p:graphicFrame>
        <p:nvGraphicFramePr>
          <p:cNvPr id="8" name="Table 7">
            <a:extLst>
              <a:ext uri="{FF2B5EF4-FFF2-40B4-BE49-F238E27FC236}">
                <a16:creationId xmlns:a16="http://schemas.microsoft.com/office/drawing/2014/main" id="{097A63BE-D6E9-2802-EFDA-528CAED197A2}"/>
              </a:ext>
            </a:extLst>
          </p:cNvPr>
          <p:cNvGraphicFramePr>
            <a:graphicFrameLocks noGrp="1"/>
          </p:cNvGraphicFramePr>
          <p:nvPr>
            <p:extLst>
              <p:ext uri="{D42A27DB-BD31-4B8C-83A1-F6EECF244321}">
                <p14:modId xmlns:p14="http://schemas.microsoft.com/office/powerpoint/2010/main" val="750961085"/>
              </p:ext>
            </p:extLst>
          </p:nvPr>
        </p:nvGraphicFramePr>
        <p:xfrm>
          <a:off x="434030" y="2322787"/>
          <a:ext cx="3178867" cy="890403"/>
        </p:xfrm>
        <a:graphic>
          <a:graphicData uri="http://schemas.openxmlformats.org/drawingml/2006/table">
            <a:tbl>
              <a:tblPr/>
              <a:tblGrid>
                <a:gridCol w="3178867">
                  <a:extLst>
                    <a:ext uri="{9D8B030D-6E8A-4147-A177-3AD203B41FA5}">
                      <a16:colId xmlns:a16="http://schemas.microsoft.com/office/drawing/2014/main" val="1125491152"/>
                    </a:ext>
                  </a:extLst>
                </a:gridCol>
              </a:tblGrid>
              <a:tr h="229107">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err="1">
                          <a:solidFill>
                            <a:schemeClr val="bg1"/>
                          </a:solidFill>
                          <a:latin typeface="+mn-lt"/>
                          <a:ea typeface="+mn-ea"/>
                          <a:cs typeface="+mn-cs"/>
                        </a:rPr>
                        <a:t>CoMCoP</a:t>
                      </a:r>
                      <a:endParaRPr lang="en-GB" sz="1500" b="1" kern="1200" dirty="0">
                        <a:solidFill>
                          <a:schemeClr val="bg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652278">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19.1.4: </a:t>
                      </a:r>
                      <a:r>
                        <a:rPr lang="en-GB" sz="1200" dirty="0"/>
                        <a:t>….. Consumers have the right to dispute the accuracy of that Meter and have it submitted for an Official Meter Accuracy Test (OFMAT)…..</a:t>
                      </a:r>
                      <a:endParaRPr lang="en-GB" sz="12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3" name="Table 2">
            <a:extLst>
              <a:ext uri="{FF2B5EF4-FFF2-40B4-BE49-F238E27FC236}">
                <a16:creationId xmlns:a16="http://schemas.microsoft.com/office/drawing/2014/main" id="{7953BC94-4C73-9549-AC29-6F6AEA37748E}"/>
              </a:ext>
            </a:extLst>
          </p:cNvPr>
          <p:cNvGraphicFramePr>
            <a:graphicFrameLocks noGrp="1"/>
          </p:cNvGraphicFramePr>
          <p:nvPr>
            <p:extLst>
              <p:ext uri="{D42A27DB-BD31-4B8C-83A1-F6EECF244321}">
                <p14:modId xmlns:p14="http://schemas.microsoft.com/office/powerpoint/2010/main" val="4057187021"/>
              </p:ext>
            </p:extLst>
          </p:nvPr>
        </p:nvGraphicFramePr>
        <p:xfrm>
          <a:off x="3733310" y="1712601"/>
          <a:ext cx="7630883" cy="2246520"/>
        </p:xfrm>
        <a:graphic>
          <a:graphicData uri="http://schemas.openxmlformats.org/drawingml/2006/table">
            <a:tbl>
              <a:tblPr/>
              <a:tblGrid>
                <a:gridCol w="7630883">
                  <a:extLst>
                    <a:ext uri="{9D8B030D-6E8A-4147-A177-3AD203B41FA5}">
                      <a16:colId xmlns:a16="http://schemas.microsoft.com/office/drawing/2014/main" val="936935070"/>
                    </a:ext>
                  </a:extLst>
                </a:gridCol>
              </a:tblGrid>
              <a:tr h="260295">
                <a:tc>
                  <a:txBody>
                    <a:bodyPr/>
                    <a:lstStyle/>
                    <a:p>
                      <a:pPr marL="180975" marR="0" lvl="0" indent="-180975" algn="l" defTabSz="914400" rtl="0" eaLnBrk="1" fontAlgn="b" latinLnBrk="0" hangingPunct="1">
                        <a:lnSpc>
                          <a:spcPct val="100000"/>
                        </a:lnSpc>
                        <a:spcBef>
                          <a:spcPts val="0"/>
                        </a:spcBef>
                        <a:spcAft>
                          <a:spcPts val="0"/>
                        </a:spcAft>
                        <a:buClrTx/>
                        <a:buSzTx/>
                        <a:buFontTx/>
                        <a:buNone/>
                        <a:tabLst/>
                        <a:defRPr/>
                      </a:pPr>
                      <a:r>
                        <a:rPr lang="en-GB" sz="1600" b="1" i="0" u="none" strike="noStrike" dirty="0">
                          <a:solidFill>
                            <a:schemeClr val="tx1"/>
                          </a:solidFill>
                          <a:effectLst/>
                          <a:latin typeface="Calibri" panose="020F0502020204030204" pitchFamily="34" charset="0"/>
                        </a:rPr>
                        <a:t>Qualitative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769597030"/>
                  </a:ext>
                </a:extLst>
              </a:tr>
              <a:tr h="344951">
                <a:tc>
                  <a:txBody>
                    <a:bodyPr/>
                    <a:lstStyle/>
                    <a:p>
                      <a:pPr marL="180975" indent="-180975" algn="l" defTabSz="914400" rtl="0" eaLnBrk="1" fontAlgn="b" latinLnBrk="0" hangingPunct="1"/>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a)	Have you ever questioned the accuracy of how much energy is being recorded by your meter? (yes/no)</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707695732"/>
                  </a:ext>
                </a:extLst>
              </a:tr>
              <a:tr h="260295">
                <a:tc>
                  <a:txBody>
                    <a:bodyPr/>
                    <a:lstStyle/>
                    <a:p>
                      <a:pPr marL="180975" indent="-180975" algn="l" defTabSz="914400" rtl="0" eaLnBrk="1" fontAlgn="b" latinLnBrk="0" hangingPunct="1"/>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b) If yes, did you raise this with your Energy Supplier? (yes/no)</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2224561"/>
                  </a:ext>
                </a:extLst>
              </a:tr>
              <a:tr h="260295">
                <a:tc>
                  <a:txBody>
                    <a:bodyPr/>
                    <a:lstStyle/>
                    <a:p>
                      <a:pPr marL="180975" indent="-180975" algn="l" defTabSz="914400" rtl="0" eaLnBrk="1" fontAlgn="b" latinLnBrk="0" hangingPunct="1"/>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c) If yes, how did they help investigate this? (can select multiple options)</a:t>
                      </a:r>
                    </a:p>
                    <a:p>
                      <a:pPr marL="285750" indent="-28575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Provide guidance on how to estimate how much energy your property might use</a:t>
                      </a:r>
                    </a:p>
                    <a:p>
                      <a:pPr marL="285750" indent="-28575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Conduct a meter accuracy test</a:t>
                      </a:r>
                    </a:p>
                    <a:p>
                      <a:pPr marL="285750" indent="-28575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They didn’t</a:t>
                      </a:r>
                    </a:p>
                    <a:p>
                      <a:pPr marL="285750" indent="-28575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Other (free text)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421352062"/>
                  </a:ext>
                </a:extLst>
              </a:tr>
            </a:tbl>
          </a:graphicData>
        </a:graphic>
      </p:graphicFrame>
      <p:graphicFrame>
        <p:nvGraphicFramePr>
          <p:cNvPr id="5" name="Table 4">
            <a:extLst>
              <a:ext uri="{FF2B5EF4-FFF2-40B4-BE49-F238E27FC236}">
                <a16:creationId xmlns:a16="http://schemas.microsoft.com/office/drawing/2014/main" id="{2319914B-5F4A-303B-5F34-6B2C6A578494}"/>
              </a:ext>
            </a:extLst>
          </p:cNvPr>
          <p:cNvGraphicFramePr>
            <a:graphicFrameLocks noGrp="1"/>
          </p:cNvGraphicFramePr>
          <p:nvPr>
            <p:extLst>
              <p:ext uri="{D42A27DB-BD31-4B8C-83A1-F6EECF244321}">
                <p14:modId xmlns:p14="http://schemas.microsoft.com/office/powerpoint/2010/main" val="1394178048"/>
              </p:ext>
            </p:extLst>
          </p:nvPr>
        </p:nvGraphicFramePr>
        <p:xfrm>
          <a:off x="425185" y="4388216"/>
          <a:ext cx="3178867" cy="1748756"/>
        </p:xfrm>
        <a:graphic>
          <a:graphicData uri="http://schemas.openxmlformats.org/drawingml/2006/table">
            <a:tbl>
              <a:tblPr/>
              <a:tblGrid>
                <a:gridCol w="3178867">
                  <a:extLst>
                    <a:ext uri="{9D8B030D-6E8A-4147-A177-3AD203B41FA5}">
                      <a16:colId xmlns:a16="http://schemas.microsoft.com/office/drawing/2014/main" val="1125491152"/>
                    </a:ext>
                  </a:extLst>
                </a:gridCol>
              </a:tblGrid>
              <a:tr h="276191">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14 – Metering Operations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978492">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2.8: </a:t>
                      </a:r>
                      <a:r>
                        <a:rPr lang="en-GB" sz="1200" dirty="0"/>
                        <a:t>Where Energy Suppliers receive data from their Metering Equipment Manager or Shipper under this REC Schedule, they shall ensure that invalid and/or inaccurate information, which prevents the relevant process being undertaken, is identified promptly and communicated back to the Metering Equipment Manager or Shipper, as applicable</a:t>
                      </a:r>
                      <a:endParaRPr lang="en-GB" sz="12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10" name="Table 9">
            <a:extLst>
              <a:ext uri="{FF2B5EF4-FFF2-40B4-BE49-F238E27FC236}">
                <a16:creationId xmlns:a16="http://schemas.microsoft.com/office/drawing/2014/main" id="{D1F6B646-53FD-7D9A-C74F-B964A8A1F3AE}"/>
              </a:ext>
            </a:extLst>
          </p:cNvPr>
          <p:cNvGraphicFramePr>
            <a:graphicFrameLocks noGrp="1"/>
          </p:cNvGraphicFramePr>
          <p:nvPr>
            <p:extLst>
              <p:ext uri="{D42A27DB-BD31-4B8C-83A1-F6EECF244321}">
                <p14:modId xmlns:p14="http://schemas.microsoft.com/office/powerpoint/2010/main" val="4243839650"/>
              </p:ext>
            </p:extLst>
          </p:nvPr>
        </p:nvGraphicFramePr>
        <p:xfrm>
          <a:off x="3733309" y="4399591"/>
          <a:ext cx="7630883" cy="1735455"/>
        </p:xfrm>
        <a:graphic>
          <a:graphicData uri="http://schemas.openxmlformats.org/drawingml/2006/table">
            <a:tbl>
              <a:tblPr/>
              <a:tblGrid>
                <a:gridCol w="7630883">
                  <a:extLst>
                    <a:ext uri="{9D8B030D-6E8A-4147-A177-3AD203B41FA5}">
                      <a16:colId xmlns:a16="http://schemas.microsoft.com/office/drawing/2014/main" val="936935070"/>
                    </a:ext>
                  </a:extLst>
                </a:gridCol>
              </a:tblGrid>
              <a:tr h="232357">
                <a:tc>
                  <a:txBody>
                    <a:bodyPr/>
                    <a:lstStyle/>
                    <a:p>
                      <a:pPr marL="180975" marR="0" lvl="0" indent="-180975" algn="l" defTabSz="914400" rtl="0" eaLnBrk="1" fontAlgn="b" latinLnBrk="0" hangingPunct="1">
                        <a:lnSpc>
                          <a:spcPct val="100000"/>
                        </a:lnSpc>
                        <a:spcBef>
                          <a:spcPts val="0"/>
                        </a:spcBef>
                        <a:spcAft>
                          <a:spcPts val="0"/>
                        </a:spcAft>
                        <a:buClrTx/>
                        <a:buSzTx/>
                        <a:buFontTx/>
                        <a:buNone/>
                        <a:tabLst/>
                        <a:defRPr/>
                      </a:pPr>
                      <a:r>
                        <a:rPr lang="en-GB" sz="1600" b="1" i="0" u="none" strike="noStrike" dirty="0">
                          <a:solidFill>
                            <a:schemeClr val="tx1"/>
                          </a:solidFill>
                          <a:effectLst/>
                          <a:latin typeface="Calibri" panose="020F0502020204030204" pitchFamily="34" charset="0"/>
                        </a:rPr>
                        <a:t>Qualitative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769597030"/>
                  </a:ext>
                </a:extLst>
              </a:tr>
              <a:tr h="378279">
                <a:tc>
                  <a:txBody>
                    <a:bodyPr/>
                    <a:lstStyle/>
                    <a:p>
                      <a:pPr marL="180975" marR="0" lvl="0" indent="-180975" algn="l" defTabSz="914400" rtl="0" eaLnBrk="1" fontAlgn="b" latinLnBrk="0" hangingPunct="1">
                        <a:lnSpc>
                          <a:spcPct val="100000"/>
                        </a:lnSpc>
                        <a:spcBef>
                          <a:spcPts val="0"/>
                        </a:spcBef>
                        <a:spcAft>
                          <a:spcPts val="0"/>
                        </a:spcAft>
                        <a:buClrTx/>
                        <a:buSzTx/>
                        <a:buFontTx/>
                        <a:buNone/>
                        <a:tabLst/>
                        <a:defRP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d)	Have you ever been contacted by your energy supplier to help ensure they hold accurate information about your meter? (yes/no)</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707695732"/>
                  </a:ext>
                </a:extLst>
              </a:tr>
              <a:tr h="194871">
                <a:tc>
                  <a:txBody>
                    <a:bodyPr/>
                    <a:lstStyle/>
                    <a:p>
                      <a:pPr marL="342900" marR="0" lvl="0" indent="-342900" algn="l" defTabSz="914400" rtl="0" eaLnBrk="1" fontAlgn="b" latinLnBrk="0" hangingPunct="1">
                        <a:lnSpc>
                          <a:spcPct val="100000"/>
                        </a:lnSpc>
                        <a:spcBef>
                          <a:spcPts val="0"/>
                        </a:spcBef>
                        <a:spcAft>
                          <a:spcPts val="0"/>
                        </a:spcAft>
                        <a:buClrTx/>
                        <a:buSzTx/>
                        <a:buFontTx/>
                        <a:buAutoNum type="alphaLcParenR" startAt="5"/>
                        <a:tabLst/>
                        <a:defRP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If yes, what did they contact you about? (can select multiple options)</a:t>
                      </a:r>
                    </a:p>
                    <a:p>
                      <a:pPr marL="342900" indent="-34290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Your meter reading</a:t>
                      </a:r>
                    </a:p>
                    <a:p>
                      <a:pPr marL="342900" indent="-34290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The serial number on your meter</a:t>
                      </a:r>
                    </a:p>
                    <a:p>
                      <a:pPr marL="342900" indent="-342900" algn="l" defTabSz="914400" rtl="0" eaLnBrk="1" fontAlgn="b" latinLnBrk="0" hangingPunct="1">
                        <a:buFont typeface="Arial" panose="020B0604020202020204" pitchFamily="34" charset="0"/>
                        <a:buChar char="•"/>
                      </a:pPr>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Other (free text)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92224561"/>
                  </a:ext>
                </a:extLst>
              </a:tr>
            </a:tbl>
          </a:graphicData>
        </a:graphic>
      </p:graphicFrame>
      <p:cxnSp>
        <p:nvCxnSpPr>
          <p:cNvPr id="19" name="Straight Connector 18">
            <a:extLst>
              <a:ext uri="{FF2B5EF4-FFF2-40B4-BE49-F238E27FC236}">
                <a16:creationId xmlns:a16="http://schemas.microsoft.com/office/drawing/2014/main" id="{61E5DBA7-AB35-0899-C4D0-E3653C2BAB9A}"/>
              </a:ext>
            </a:extLst>
          </p:cNvPr>
          <p:cNvCxnSpPr/>
          <p:nvPr/>
        </p:nvCxnSpPr>
        <p:spPr>
          <a:xfrm>
            <a:off x="434030" y="4267021"/>
            <a:ext cx="1109445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2869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E3674EE-2870-49A2-BA8C-ACB67C18EF23}"/>
              </a:ext>
            </a:extLst>
          </p:cNvPr>
          <p:cNvPicPr>
            <a:picLocks noChangeAspect="1"/>
          </p:cNvPicPr>
          <p:nvPr/>
        </p:nvPicPr>
        <p:blipFill>
          <a:blip r:embed="rId3"/>
          <a:stretch>
            <a:fillRect/>
          </a:stretch>
        </p:blipFill>
        <p:spPr>
          <a:xfrm>
            <a:off x="434030" y="470673"/>
            <a:ext cx="626407" cy="626407"/>
          </a:xfrm>
          <a:prstGeom prst="rect">
            <a:avLst/>
          </a:prstGeom>
        </p:spPr>
      </p:pic>
      <p:sp>
        <p:nvSpPr>
          <p:cNvPr id="15" name="Rectangle 14">
            <a:extLst>
              <a:ext uri="{FF2B5EF4-FFF2-40B4-BE49-F238E27FC236}">
                <a16:creationId xmlns:a16="http://schemas.microsoft.com/office/drawing/2014/main" id="{5F095D23-6F8C-470A-B43A-1AC9FC866EFB}"/>
              </a:ext>
            </a:extLst>
          </p:cNvPr>
          <p:cNvSpPr/>
          <p:nvPr/>
        </p:nvSpPr>
        <p:spPr>
          <a:xfrm>
            <a:off x="1106358" y="446339"/>
            <a:ext cx="2255993" cy="208706"/>
          </a:xfrm>
          <a:prstGeom prst="rect">
            <a:avLst/>
          </a:prstGeom>
        </p:spPr>
        <p:txBody>
          <a:bodyPr wrap="none" lIns="72000" tIns="0" rIns="0" bIns="36000">
            <a:spAutoFit/>
          </a:bodyPr>
          <a:lstStyle/>
          <a:p>
            <a:pPr marL="0" marR="0" lvl="0" indent="0" algn="l" defTabSz="914400" rtl="0" eaLnBrk="1" fontAlgn="auto" latinLnBrk="0" hangingPunct="1">
              <a:lnSpc>
                <a:spcPct val="120000"/>
              </a:lnSpc>
              <a:spcBef>
                <a:spcPts val="0"/>
              </a:spcBef>
              <a:spcAft>
                <a:spcPts val="1000"/>
              </a:spcAft>
              <a:buClrTx/>
              <a:buSzPct val="100000"/>
              <a:buFont typeface="Arial" panose="020B0604020202020204" pitchFamily="34" charset="0"/>
              <a:buNone/>
              <a:tabLst/>
              <a:defRPr/>
            </a:pPr>
            <a:r>
              <a:rPr lang="en-GB" sz="1000" spc="300" dirty="0">
                <a:solidFill>
                  <a:srgbClr val="70ADA3"/>
                </a:solidFill>
                <a:cs typeface="Calibri Light" panose="020F0302020204030204" pitchFamily="34" charset="0"/>
              </a:rPr>
              <a:t>VOICE OF THE CONSUMER</a:t>
            </a:r>
          </a:p>
        </p:txBody>
      </p:sp>
      <p:sp>
        <p:nvSpPr>
          <p:cNvPr id="48" name="Title 16">
            <a:extLst>
              <a:ext uri="{FF2B5EF4-FFF2-40B4-BE49-F238E27FC236}">
                <a16:creationId xmlns:a16="http://schemas.microsoft.com/office/drawing/2014/main" id="{6BFAA494-1E6A-41BB-9CAC-44ADE1D553D6}"/>
              </a:ext>
            </a:extLst>
          </p:cNvPr>
          <p:cNvSpPr txBox="1">
            <a:spLocks/>
          </p:cNvSpPr>
          <p:nvPr/>
        </p:nvSpPr>
        <p:spPr bwMode="gray">
          <a:xfrm>
            <a:off x="1106933" y="655045"/>
            <a:ext cx="9103867" cy="442035"/>
          </a:xfrm>
          <a:custGeom>
            <a:avLst/>
            <a:gdLst>
              <a:gd name="connsiteX0" fmla="*/ 0 w 7531077"/>
              <a:gd name="connsiteY0" fmla="*/ 0 h 442035"/>
              <a:gd name="connsiteX1" fmla="*/ 7531077 w 7531077"/>
              <a:gd name="connsiteY1" fmla="*/ 0 h 442035"/>
              <a:gd name="connsiteX2" fmla="*/ 7412634 w 7531077"/>
              <a:gd name="connsiteY2" fmla="*/ 442035 h 442035"/>
              <a:gd name="connsiteX3" fmla="*/ 0 w 7531077"/>
              <a:gd name="connsiteY3" fmla="*/ 442035 h 442035"/>
            </a:gdLst>
            <a:ahLst/>
            <a:cxnLst>
              <a:cxn ang="0">
                <a:pos x="connsiteX0" y="connsiteY0"/>
              </a:cxn>
              <a:cxn ang="0">
                <a:pos x="connsiteX1" y="connsiteY1"/>
              </a:cxn>
              <a:cxn ang="0">
                <a:pos x="connsiteX2" y="connsiteY2"/>
              </a:cxn>
              <a:cxn ang="0">
                <a:pos x="connsiteX3" y="connsiteY3"/>
              </a:cxn>
            </a:cxnLst>
            <a:rect l="l" t="t" r="r" b="b"/>
            <a:pathLst>
              <a:path w="7531077" h="442035">
                <a:moveTo>
                  <a:pt x="0" y="0"/>
                </a:moveTo>
                <a:lnTo>
                  <a:pt x="7531077" y="0"/>
                </a:lnTo>
                <a:lnTo>
                  <a:pt x="7412634" y="442035"/>
                </a:lnTo>
                <a:lnTo>
                  <a:pt x="0" y="442035"/>
                </a:lnTo>
                <a:close/>
              </a:path>
            </a:pathLst>
          </a:custGeom>
          <a:solidFill>
            <a:srgbClr val="70ADA3"/>
          </a:solidFill>
        </p:spPr>
        <p:txBody>
          <a:bodyPr vert="horz" wrap="square" lIns="72000" tIns="36000" rIns="72000" bIns="36000" rtlCol="0" anchor="t" anchorCtr="0">
            <a:noAutofit/>
          </a:bodyPr>
          <a:lstStyle>
            <a:defPPr>
              <a:defRPr lang="en-US"/>
            </a:defPPr>
            <a:lvl1pPr marR="81478">
              <a:lnSpc>
                <a:spcPct val="100000"/>
              </a:lnSpc>
              <a:spcBef>
                <a:spcPct val="0"/>
              </a:spcBef>
              <a:buNone/>
              <a:defRPr sz="2400">
                <a:solidFill>
                  <a:schemeClr val="bg1"/>
                </a:solidFill>
                <a:latin typeface="+mj-lt"/>
                <a:ea typeface="+mj-ea"/>
                <a:cs typeface="Calibri Light" panose="020F0302020204030204" pitchFamily="34" charset="0"/>
              </a:defRPr>
            </a:lvl1pPr>
          </a:lstStyle>
          <a:p>
            <a:r>
              <a:rPr lang="en-GB" dirty="0"/>
              <a:t>MAINTENANCE OF ACCURATE METER DATA EXAMPLE QUESTIONS</a:t>
            </a:r>
          </a:p>
        </p:txBody>
      </p:sp>
      <p:graphicFrame>
        <p:nvGraphicFramePr>
          <p:cNvPr id="8" name="Table 7">
            <a:extLst>
              <a:ext uri="{FF2B5EF4-FFF2-40B4-BE49-F238E27FC236}">
                <a16:creationId xmlns:a16="http://schemas.microsoft.com/office/drawing/2014/main" id="{097A63BE-D6E9-2802-EFDA-528CAED197A2}"/>
              </a:ext>
            </a:extLst>
          </p:cNvPr>
          <p:cNvGraphicFramePr>
            <a:graphicFrameLocks noGrp="1"/>
          </p:cNvGraphicFramePr>
          <p:nvPr>
            <p:extLst>
              <p:ext uri="{D42A27DB-BD31-4B8C-83A1-F6EECF244321}">
                <p14:modId xmlns:p14="http://schemas.microsoft.com/office/powerpoint/2010/main" val="3696101172"/>
              </p:ext>
            </p:extLst>
          </p:nvPr>
        </p:nvGraphicFramePr>
        <p:xfrm>
          <a:off x="388244" y="2387182"/>
          <a:ext cx="3178867" cy="2771791"/>
        </p:xfrm>
        <a:graphic>
          <a:graphicData uri="http://schemas.openxmlformats.org/drawingml/2006/table">
            <a:tbl>
              <a:tblPr/>
              <a:tblGrid>
                <a:gridCol w="3178867">
                  <a:extLst>
                    <a:ext uri="{9D8B030D-6E8A-4147-A177-3AD203B41FA5}">
                      <a16:colId xmlns:a16="http://schemas.microsoft.com/office/drawing/2014/main" val="1125491152"/>
                    </a:ext>
                  </a:extLst>
                </a:gridCol>
              </a:tblGrid>
              <a:tr h="293386">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500" b="1" kern="1200" dirty="0">
                          <a:solidFill>
                            <a:schemeClr val="bg1"/>
                          </a:solidFill>
                          <a:latin typeface="+mn-lt"/>
                          <a:ea typeface="+mn-ea"/>
                          <a:cs typeface="+mn-cs"/>
                        </a:rPr>
                        <a:t>Schedule 14 – Metering Operations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70ADA3"/>
                    </a:solidFill>
                  </a:tcPr>
                </a:tc>
                <a:extLst>
                  <a:ext uri="{0D108BD9-81ED-4DB2-BD59-A6C34878D82A}">
                    <a16:rowId xmlns:a16="http://schemas.microsoft.com/office/drawing/2014/main" val="625083761"/>
                  </a:ext>
                </a:extLst>
              </a:tr>
              <a:tr h="977715">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GB" sz="1200" b="1" kern="1200" dirty="0">
                          <a:solidFill>
                            <a:schemeClr val="tx1"/>
                          </a:solidFill>
                          <a:latin typeface="+mn-lt"/>
                          <a:ea typeface="+mn-ea"/>
                          <a:cs typeface="+mn-cs"/>
                        </a:rPr>
                        <a:t>2.10: </a:t>
                      </a:r>
                      <a:r>
                        <a:rPr lang="en-GB" sz="1000" dirty="0"/>
                        <a:t>For NHH electricity Metering Assets and gas Metering Assets, when remotely retrieving any reading(s) from Metering Assets of type SMETS 2 Version 3.1 or above (or for other Metering Asset types where there is known to be a difference between the number of digits held in the internal register and those displayed on the Metering Asset), the Energy Supplier shall ensure reading(s) are consistent with the number of register digits displayed on the display of the Metering Asset. In the event where an internal reading is retrieved (e.g. via a handheld device), the leading digits from the reading should be truncated or padded such that the number of digits are consistent with the display of the Metering Asset. In addition, for gas Metering Assets where the reading received has more than 5 register digits, the reading should be truncated or padded to ensure consistency.</a:t>
                      </a:r>
                      <a:endParaRPr lang="en-GB" sz="1200" b="0" kern="1200" dirty="0">
                        <a:solidFill>
                          <a:schemeClr val="tx1"/>
                        </a:solidFill>
                        <a:latin typeface="+mn-lt"/>
                        <a:ea typeface="+mn-ea"/>
                        <a:cs typeface="+mn-cs"/>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7062304"/>
                  </a:ext>
                </a:extLst>
              </a:tr>
            </a:tbl>
          </a:graphicData>
        </a:graphic>
      </p:graphicFrame>
      <p:graphicFrame>
        <p:nvGraphicFramePr>
          <p:cNvPr id="2" name="Table 1">
            <a:extLst>
              <a:ext uri="{FF2B5EF4-FFF2-40B4-BE49-F238E27FC236}">
                <a16:creationId xmlns:a16="http://schemas.microsoft.com/office/drawing/2014/main" id="{DFAF1D27-6AB1-A68B-E3AF-6F7AEC467349}"/>
              </a:ext>
            </a:extLst>
          </p:cNvPr>
          <p:cNvGraphicFramePr>
            <a:graphicFrameLocks noGrp="1"/>
          </p:cNvGraphicFramePr>
          <p:nvPr>
            <p:extLst>
              <p:ext uri="{D42A27DB-BD31-4B8C-83A1-F6EECF244321}">
                <p14:modId xmlns:p14="http://schemas.microsoft.com/office/powerpoint/2010/main" val="2410185458"/>
              </p:ext>
            </p:extLst>
          </p:nvPr>
        </p:nvGraphicFramePr>
        <p:xfrm>
          <a:off x="3799112" y="1539115"/>
          <a:ext cx="7630883" cy="4693564"/>
        </p:xfrm>
        <a:graphic>
          <a:graphicData uri="http://schemas.openxmlformats.org/drawingml/2006/table">
            <a:tbl>
              <a:tblPr/>
              <a:tblGrid>
                <a:gridCol w="7630883">
                  <a:extLst>
                    <a:ext uri="{9D8B030D-6E8A-4147-A177-3AD203B41FA5}">
                      <a16:colId xmlns:a16="http://schemas.microsoft.com/office/drawing/2014/main" val="936935070"/>
                    </a:ext>
                  </a:extLst>
                </a:gridCol>
              </a:tblGrid>
              <a:tr h="432754">
                <a:tc>
                  <a:txBody>
                    <a:bodyPr/>
                    <a:lstStyle/>
                    <a:p>
                      <a:pPr algn="l" fontAlgn="b"/>
                      <a:r>
                        <a:rPr lang="en-GB" sz="1600" b="1" i="0" u="none" strike="noStrike" dirty="0">
                          <a:solidFill>
                            <a:schemeClr val="tx1"/>
                          </a:solidFill>
                          <a:effectLst/>
                          <a:latin typeface="Calibri" panose="020F0502020204030204" pitchFamily="34" charset="0"/>
                        </a:rPr>
                        <a:t>Quantitative</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extLst>
                  <a:ext uri="{0D108BD9-81ED-4DB2-BD59-A6C34878D82A}">
                    <a16:rowId xmlns:a16="http://schemas.microsoft.com/office/drawing/2014/main" val="3453073059"/>
                  </a:ext>
                </a:extLst>
              </a:tr>
              <a:tr h="350707">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a) Do you have a smart meter? (yes/no)</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009467971"/>
                  </a:ext>
                </a:extLst>
              </a:tr>
              <a:tr h="612648">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b) If yes to a, how often do you compare the readings on your smart meter with the readings on your energy bills? (Always, Often, Sometimes, Rarely, Never)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222747834"/>
                  </a:ext>
                </a:extLst>
              </a:tr>
              <a:tr h="1516174">
                <a:tc>
                  <a:txBody>
                    <a:bodyPr/>
                    <a:lstStyle/>
                    <a:p>
                      <a:pPr marL="180975" indent="-180975" algn="l" fontAlgn="b"/>
                      <a:r>
                        <a:rPr lang="en-GB" sz="1600" b="0" i="0" u="none" strike="noStrike" dirty="0">
                          <a:solidFill>
                            <a:srgbClr val="000000"/>
                          </a:solidFill>
                          <a:effectLst/>
                          <a:latin typeface="Calibri" panose="020F0502020204030204" pitchFamily="34" charset="0"/>
                          <a:cs typeface="Calibri" panose="020F0502020204030204" pitchFamily="34" charset="0"/>
                        </a:rPr>
                        <a:t>c) If yes to a, what do your check the readings on your bill against? (can select multiple)</a:t>
                      </a:r>
                    </a:p>
                    <a:p>
                      <a:pPr marL="285750" indent="-285750" algn="l" fontAlgn="b">
                        <a:buFont typeface="Arial" panose="020B0604020202020204" pitchFamily="34" charset="0"/>
                        <a:buChar char="•"/>
                      </a:pPr>
                      <a:r>
                        <a:rPr lang="en-GB" sz="1600" b="0" i="0" u="none" strike="noStrike" dirty="0">
                          <a:solidFill>
                            <a:srgbClr val="000000"/>
                          </a:solidFill>
                          <a:effectLst/>
                          <a:latin typeface="Calibri" panose="020F0502020204030204" pitchFamily="34" charset="0"/>
                          <a:cs typeface="Calibri" panose="020F0502020204030204" pitchFamily="34" charset="0"/>
                        </a:rPr>
                        <a:t>The in-home display that came with your smart meter</a:t>
                      </a:r>
                    </a:p>
                    <a:p>
                      <a:pPr marL="285750" indent="-285750" algn="l" fontAlgn="b">
                        <a:buFont typeface="Arial" panose="020B0604020202020204" pitchFamily="34" charset="0"/>
                        <a:buChar char="•"/>
                      </a:pPr>
                      <a:r>
                        <a:rPr lang="en-GB" sz="1600" b="0" i="0" u="none" strike="noStrike" dirty="0">
                          <a:solidFill>
                            <a:srgbClr val="000000"/>
                          </a:solidFill>
                          <a:effectLst/>
                          <a:latin typeface="Calibri" panose="020F0502020204030204" pitchFamily="34" charset="0"/>
                          <a:cs typeface="Calibri" panose="020F0502020204030204" pitchFamily="34" charset="0"/>
                        </a:rPr>
                        <a:t>An app provided by your energy supplier</a:t>
                      </a:r>
                    </a:p>
                    <a:p>
                      <a:pPr marL="285750" indent="-285750" algn="l" fontAlgn="b">
                        <a:buFont typeface="Arial" panose="020B0604020202020204" pitchFamily="34" charset="0"/>
                        <a:buChar char="•"/>
                      </a:pPr>
                      <a:r>
                        <a:rPr lang="en-GB" sz="1600" b="0" i="0" u="none" strike="noStrike" dirty="0">
                          <a:solidFill>
                            <a:srgbClr val="000000"/>
                          </a:solidFill>
                          <a:effectLst/>
                          <a:latin typeface="Calibri" panose="020F0502020204030204" pitchFamily="34" charset="0"/>
                          <a:cs typeface="Calibri" panose="020F0502020204030204" pitchFamily="34" charset="0"/>
                        </a:rPr>
                        <a:t>Your energy supplier's website</a:t>
                      </a:r>
                    </a:p>
                    <a:p>
                      <a:pPr marL="285750" indent="-285750" algn="l" fontAlgn="b">
                        <a:buFont typeface="Arial" panose="020B0604020202020204" pitchFamily="34" charset="0"/>
                        <a:buChar char="•"/>
                      </a:pPr>
                      <a:r>
                        <a:rPr lang="en-GB" sz="1600" b="0" i="0" u="none" strike="noStrike" dirty="0">
                          <a:solidFill>
                            <a:srgbClr val="000000"/>
                          </a:solidFill>
                          <a:effectLst/>
                          <a:latin typeface="Calibri" panose="020F0502020204030204" pitchFamily="34" charset="0"/>
                          <a:cs typeface="Calibri" panose="020F0502020204030204" pitchFamily="34" charset="0"/>
                        </a:rPr>
                        <a:t>The meter itself</a:t>
                      </a:r>
                    </a:p>
                    <a:p>
                      <a:pPr marL="285750" indent="-285750" algn="l" fontAlgn="b">
                        <a:buFont typeface="Arial" panose="020B0604020202020204" pitchFamily="34" charset="0"/>
                        <a:buChar char="•"/>
                      </a:pPr>
                      <a:r>
                        <a:rPr lang="en-GB" sz="1600" b="0" i="0" u="none" strike="noStrike" dirty="0">
                          <a:solidFill>
                            <a:srgbClr val="000000"/>
                          </a:solidFill>
                          <a:effectLst/>
                          <a:latin typeface="Calibri" panose="020F0502020204030204" pitchFamily="34" charset="0"/>
                          <a:cs typeface="Calibri" panose="020F0502020204030204" pitchFamily="34" charset="0"/>
                        </a:rPr>
                        <a:t>Other (free text)</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718118114"/>
                  </a:ext>
                </a:extLst>
              </a:tr>
              <a:tr h="603504">
                <a:tc>
                  <a:txBody>
                    <a:bodyPr/>
                    <a:lstStyle/>
                    <a:p>
                      <a:pPr marL="180975" indent="-180975" algn="l" defTabSz="914400" rtl="0" eaLnBrk="1" fontAlgn="b" latinLnBrk="0" hangingPunct="1"/>
                      <a:r>
                        <a:rPr lang="en-GB" sz="1600" b="0" i="0" u="none" strike="noStrike" kern="1200" dirty="0">
                          <a:solidFill>
                            <a:srgbClr val="000000"/>
                          </a:solidFill>
                          <a:effectLst/>
                          <a:latin typeface="Calibri" panose="020F0502020204030204" pitchFamily="34" charset="0"/>
                          <a:ea typeface="+mn-ea"/>
                          <a:cs typeface="Calibri" panose="020F0502020204030204" pitchFamily="34" charset="0"/>
                        </a:rPr>
                        <a:t>d) If yes to a, have you ever noticed a difference between the reading displayed on your smart meter and the reading shown on your energy bill? (Yes/No)</a:t>
                      </a:r>
                      <a:endParaRPr lang="en-GB" sz="1600" b="0" i="0" u="none" strike="noStrike" kern="1200" dirty="0">
                        <a:solidFill>
                          <a:schemeClr val="tx1"/>
                        </a:solidFill>
                        <a:effectLst/>
                        <a:latin typeface="Calibri" panose="020F0502020204030204" pitchFamily="34" charset="0"/>
                        <a:ea typeface="+mn-ea"/>
                        <a:cs typeface="Calibri" panose="020F0502020204030204"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483223003"/>
                  </a:ext>
                </a:extLst>
              </a:tr>
              <a:tr h="365760">
                <a:tc>
                  <a:txBody>
                    <a:bodyPr/>
                    <a:lstStyle/>
                    <a:p>
                      <a:pPr marL="180975" indent="-180975" algn="l" defTabSz="914400" rtl="0" eaLnBrk="1" fontAlgn="b" latinLnBrk="0" hangingPunct="1"/>
                      <a:r>
                        <a:rPr lang="en-GB" sz="1600" b="0" i="0" u="none" strike="noStrike" kern="1200" dirty="0">
                          <a:solidFill>
                            <a:schemeClr val="tx1"/>
                          </a:solidFill>
                          <a:effectLst/>
                          <a:latin typeface="Calibri" panose="020F0502020204030204" pitchFamily="34" charset="0"/>
                          <a:ea typeface="+mn-ea"/>
                          <a:cs typeface="Calibri" panose="020F0502020204030204" pitchFamily="34" charset="0"/>
                        </a:rPr>
                        <a:t>e) If yes to d, did your contact your energy supplier about this? (yes/no)</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68237263"/>
                  </a:ext>
                </a:extLst>
              </a:tr>
              <a:tr h="812017">
                <a:tc>
                  <a:txBody>
                    <a:bodyPr/>
                    <a:lstStyle/>
                    <a:p>
                      <a:pPr marL="180975" indent="-180975" algn="l" defTabSz="914400" rtl="0" eaLnBrk="1" fontAlgn="b" latinLnBrk="0" hangingPunct="1"/>
                      <a:r>
                        <a:rPr lang="en-GB" sz="1600" b="0" i="0" u="none" strike="noStrike" kern="1200" dirty="0">
                          <a:solidFill>
                            <a:schemeClr val="tx1"/>
                          </a:solidFill>
                          <a:effectLst/>
                          <a:latin typeface="Calibri" panose="020F0502020204030204" pitchFamily="34" charset="0"/>
                          <a:ea typeface="+mn-ea"/>
                          <a:cs typeface="Calibri" panose="020F0502020204030204" pitchFamily="34" charset="0"/>
                        </a:rPr>
                        <a:t>f) If yes to e, how long did it take for this issue to be resolved? (Within 24 hours, Within 3 working days, Within 5 working days, Within 10 working days, More than 10 working days)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FFFFFF"/>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3910656829"/>
                  </a:ext>
                </a:extLst>
              </a:tr>
            </a:tbl>
          </a:graphicData>
        </a:graphic>
      </p:graphicFrame>
    </p:spTree>
    <p:extLst>
      <p:ext uri="{BB962C8B-B14F-4D97-AF65-F5344CB8AC3E}">
        <p14:creationId xmlns:p14="http://schemas.microsoft.com/office/powerpoint/2010/main" val="372010319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anim calcmode="lin" valueType="num">
                                      <p:cBhvr>
                                        <p:cTn id="8" dur="500" fill="hold"/>
                                        <p:tgtEl>
                                          <p:spTgt spid="14"/>
                                        </p:tgtEl>
                                        <p:attrNameLst>
                                          <p:attrName>ppt_x</p:attrName>
                                        </p:attrNameLst>
                                      </p:cBhvr>
                                      <p:tavLst>
                                        <p:tav tm="0">
                                          <p:val>
                                            <p:strVal val="#ppt_x"/>
                                          </p:val>
                                        </p:tav>
                                        <p:tav tm="100000">
                                          <p:val>
                                            <p:strVal val="#ppt_x"/>
                                          </p:val>
                                        </p:tav>
                                      </p:tavLst>
                                    </p:anim>
                                    <p:anim calcmode="lin" valueType="num">
                                      <p:cBhvr>
                                        <p:cTn id="9" dur="500" fill="hold"/>
                                        <p:tgtEl>
                                          <p:spTgt spid="14"/>
                                        </p:tgtEl>
                                        <p:attrNameLst>
                                          <p:attrName>ppt_y</p:attrName>
                                        </p:attrNameLst>
                                      </p:cBhvr>
                                      <p:tavLst>
                                        <p:tav tm="0">
                                          <p:val>
                                            <p:strVal val="#ppt_y-.1"/>
                                          </p:val>
                                        </p:tav>
                                        <p:tav tm="100000">
                                          <p:val>
                                            <p:strVal val="#ppt_y"/>
                                          </p:val>
                                        </p:tav>
                                      </p:tavLst>
                                    </p:anim>
                                  </p:childTnLst>
                                </p:cTn>
                              </p:par>
                              <p:par>
                                <p:cTn id="10" presetID="12" presetClass="entr" presetSubtype="8" fill="hold" grpId="0" nodeType="withEffect">
                                  <p:stCondLst>
                                    <p:cond delay="300"/>
                                  </p:stCondLst>
                                  <p:childTnLst>
                                    <p:set>
                                      <p:cBhvr>
                                        <p:cTn id="11" dur="1" fill="hold">
                                          <p:stCondLst>
                                            <p:cond delay="0"/>
                                          </p:stCondLst>
                                        </p:cTn>
                                        <p:tgtEl>
                                          <p:spTgt spid="48"/>
                                        </p:tgtEl>
                                        <p:attrNameLst>
                                          <p:attrName>style.visibility</p:attrName>
                                        </p:attrNameLst>
                                      </p:cBhvr>
                                      <p:to>
                                        <p:strVal val="visible"/>
                                      </p:to>
                                    </p:set>
                                    <p:anim calcmode="lin" valueType="num">
                                      <p:cBhvr additive="base">
                                        <p:cTn id="12" dur="500"/>
                                        <p:tgtEl>
                                          <p:spTgt spid="48"/>
                                        </p:tgtEl>
                                        <p:attrNameLst>
                                          <p:attrName>ppt_x</p:attrName>
                                        </p:attrNameLst>
                                      </p:cBhvr>
                                      <p:tavLst>
                                        <p:tav tm="0">
                                          <p:val>
                                            <p:strVal val="#ppt_x-#ppt_w*1.125000"/>
                                          </p:val>
                                        </p:tav>
                                        <p:tav tm="100000">
                                          <p:val>
                                            <p:strVal val="#ppt_x"/>
                                          </p:val>
                                        </p:tav>
                                      </p:tavLst>
                                    </p:anim>
                                    <p:animEffect transition="in" filter="wipe(right)">
                                      <p:cBhvr>
                                        <p:cTn id="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theme/theme1.xml><?xml version="1.0" encoding="utf-8"?>
<a:theme xmlns:a="http://schemas.openxmlformats.org/drawingml/2006/main" name="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56f5920-408a-468e-ac0d-d8a840070622" xsi:nil="true"/>
    <lcf76f155ced4ddcb4097134ff3c332f xmlns="9cc2d045-8e25-435d-815b-720e20c2c938">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F83C56C950074FBBC1FEEA0F1826A8" ma:contentTypeVersion="5" ma:contentTypeDescription="Create a new document." ma:contentTypeScope="" ma:versionID="812d5f8b7b876b76a2ad9c75eeba078a">
  <xsd:schema xmlns:xsd="http://www.w3.org/2001/XMLSchema" xmlns:xs="http://www.w3.org/2001/XMLSchema" xmlns:p="http://schemas.microsoft.com/office/2006/metadata/properties" xmlns:ns2="33669984-af94-4b35-9f37-f4574e663bce" xmlns:ns3="d5e8df70-7ba7-462a-92bc-0eb2af61e599" xmlns:ns4="9cc2d045-8e25-435d-815b-720e20c2c938" xmlns:ns5="d56f5920-408a-468e-ac0d-d8a840070622" targetNamespace="http://schemas.microsoft.com/office/2006/metadata/properties" ma:root="true" ma:fieldsID="fbebf049449dd3aab7ade17b0332434d" ns2:_="" ns3:_="" ns4:_="" ns5:_="">
    <xsd:import namespace="33669984-af94-4b35-9f37-f4574e663bce"/>
    <xsd:import namespace="d5e8df70-7ba7-462a-92bc-0eb2af61e599"/>
    <xsd:import namespace="9cc2d045-8e25-435d-815b-720e20c2c938"/>
    <xsd:import namespace="d56f5920-408a-468e-ac0d-d8a84007062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4:MediaServiceLocation" minOccurs="0"/>
                <xsd:element ref="ns4:lcf76f155ced4ddcb4097134ff3c332f" minOccurs="0"/>
                <xsd:element ref="ns5: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c2d045-8e25-435d-815b-720e20c2c938" elementFormDefault="qualified">
    <xsd:import namespace="http://schemas.microsoft.com/office/2006/documentManagement/types"/>
    <xsd:import namespace="http://schemas.microsoft.com/office/infopath/2007/PartnerControls"/>
    <xsd:element name="MediaServiceLocation" ma:index="22" nillable="true" ma:displayName="Location" ma:indexed="true"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33823e1-7006-446b-af26-4f3e04a5b21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56f5920-408a-468e-ac0d-d8a840070622"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174d7232-ab4d-4b26-ba5a-6465905dd2f2}" ma:internalName="TaxCatchAll" ma:showField="CatchAllData" ma:web="d56f5920-408a-468e-ac0d-d8a8400706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57DD1BF-438F-42A0-B095-7EFD1C224677}">
  <ds:schemaRefs>
    <ds:schemaRef ds:uri="http://schemas.microsoft.com/office/2006/documentManagement/types"/>
    <ds:schemaRef ds:uri="http://purl.org/dc/elements/1.1/"/>
    <ds:schemaRef ds:uri="http://purl.org/dc/terms/"/>
    <ds:schemaRef ds:uri="http://purl.org/dc/dcmitype/"/>
    <ds:schemaRef ds:uri="471e26b0-e054-455b-a987-1270b4ff01f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 ds:uri="d56f5920-408a-468e-ac0d-d8a840070622"/>
    <ds:schemaRef ds:uri="9cc2d045-8e25-435d-815b-720e20c2c938"/>
  </ds:schemaRefs>
</ds:datastoreItem>
</file>

<file path=customXml/itemProps2.xml><?xml version="1.0" encoding="utf-8"?>
<ds:datastoreItem xmlns:ds="http://schemas.openxmlformats.org/officeDocument/2006/customXml" ds:itemID="{4F9341D4-6FBA-4F28-9E9D-57A5EFB4D58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9cc2d045-8e25-435d-815b-720e20c2c938"/>
    <ds:schemaRef ds:uri="d56f5920-408a-468e-ac0d-d8a8400706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F1A1D91-06D6-49ED-B1B4-0ECA146079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4355</TotalTime>
  <Words>724</Words>
  <Application>Microsoft Office PowerPoint</Application>
  <PresentationFormat>Widescreen</PresentationFormat>
  <Paragraphs>55</Paragraphs>
  <Slides>4</Slides>
  <Notes>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vt:i4>
      </vt:variant>
    </vt:vector>
  </HeadingPairs>
  <TitlesOfParts>
    <vt:vector size="16" baseType="lpstr">
      <vt:lpstr>Arial</vt:lpstr>
      <vt:lpstr>Calibri</vt:lpstr>
      <vt:lpstr>Calibri Light</vt:lpstr>
      <vt:lpstr>Outfit Medium</vt:lpstr>
      <vt:lpstr>Playfair Display Black</vt:lpstr>
      <vt:lpstr>Playfair Display SemiBold</vt:lpstr>
      <vt:lpstr>Roboto</vt:lpstr>
      <vt:lpstr>Roboto Slab</vt:lpstr>
      <vt:lpstr>Wingdings</vt:lpstr>
      <vt:lpstr>Wingdings 2</vt:lpstr>
      <vt:lpstr>CONTENT SLIDE</vt:lpstr>
      <vt:lpstr>REC Light Event Theme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Allsopp, Harry</dc:creator>
  <cp:lastModifiedBy>Caroline Freimuller</cp:lastModifiedBy>
  <cp:revision>7</cp:revision>
  <dcterms:created xsi:type="dcterms:W3CDTF">2023-01-31T11:33:39Z</dcterms:created>
  <dcterms:modified xsi:type="dcterms:W3CDTF">2025-05-27T14:29:31Z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60d57e-af5b-4752-ac57-3e4f28ca11dc_Enabled">
    <vt:lpwstr>true</vt:lpwstr>
  </property>
  <property fmtid="{D5CDD505-2E9C-101B-9397-08002B2CF9AE}" pid="3" name="MSIP_Label_ea60d57e-af5b-4752-ac57-3e4f28ca11dc_SetDate">
    <vt:lpwstr>2023-01-31T11:34:15Z</vt:lpwstr>
  </property>
  <property fmtid="{D5CDD505-2E9C-101B-9397-08002B2CF9AE}" pid="4" name="MSIP_Label_ea60d57e-af5b-4752-ac57-3e4f28ca11dc_Method">
    <vt:lpwstr>Standard</vt:lpwstr>
  </property>
  <property fmtid="{D5CDD505-2E9C-101B-9397-08002B2CF9AE}" pid="5" name="MSIP_Label_ea60d57e-af5b-4752-ac57-3e4f28ca11dc_Name">
    <vt:lpwstr>ea60d57e-af5b-4752-ac57-3e4f28ca11dc</vt:lpwstr>
  </property>
  <property fmtid="{D5CDD505-2E9C-101B-9397-08002B2CF9AE}" pid="6" name="MSIP_Label_ea60d57e-af5b-4752-ac57-3e4f28ca11dc_SiteId">
    <vt:lpwstr>36da45f1-dd2c-4d1f-af13-5abe46b99921</vt:lpwstr>
  </property>
  <property fmtid="{D5CDD505-2E9C-101B-9397-08002B2CF9AE}" pid="7" name="MSIP_Label_ea60d57e-af5b-4752-ac57-3e4f28ca11dc_ActionId">
    <vt:lpwstr>6775d72b-ab07-4bb1-9719-e9712266ee29</vt:lpwstr>
  </property>
  <property fmtid="{D5CDD505-2E9C-101B-9397-08002B2CF9AE}" pid="8" name="MSIP_Label_ea60d57e-af5b-4752-ac57-3e4f28ca11dc_ContentBits">
    <vt:lpwstr>0</vt:lpwstr>
  </property>
  <property fmtid="{D5CDD505-2E9C-101B-9397-08002B2CF9AE}" pid="9" name="ContentTypeId">
    <vt:lpwstr>0x010100E3F83C56C950074FBBC1FEEA0F1826A8</vt:lpwstr>
  </property>
  <property fmtid="{D5CDD505-2E9C-101B-9397-08002B2CF9AE}" pid="10" name="MediaServiceImageTags">
    <vt:lpwstr/>
  </property>
</Properties>
</file>